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2"/>
  </p:notesMasterIdLst>
  <p:sldIdLst>
    <p:sldId id="258" r:id="rId3"/>
    <p:sldId id="262" r:id="rId4"/>
    <p:sldId id="263" r:id="rId5"/>
    <p:sldId id="264" r:id="rId6"/>
    <p:sldId id="267" r:id="rId7"/>
    <p:sldId id="268" r:id="rId8"/>
    <p:sldId id="421" r:id="rId9"/>
    <p:sldId id="269" r:id="rId10"/>
    <p:sldId id="290" r:id="rId11"/>
    <p:sldId id="414" r:id="rId12"/>
    <p:sldId id="322" r:id="rId13"/>
    <p:sldId id="429" r:id="rId14"/>
    <p:sldId id="326" r:id="rId15"/>
    <p:sldId id="433" r:id="rId16"/>
    <p:sldId id="333" r:id="rId17"/>
    <p:sldId id="335" r:id="rId18"/>
    <p:sldId id="336" r:id="rId19"/>
    <p:sldId id="337" r:id="rId20"/>
    <p:sldId id="352" r:id="rId21"/>
    <p:sldId id="340" r:id="rId22"/>
    <p:sldId id="341" r:id="rId23"/>
    <p:sldId id="342" r:id="rId24"/>
    <p:sldId id="344" r:id="rId25"/>
    <p:sldId id="345" r:id="rId26"/>
    <p:sldId id="434" r:id="rId27"/>
    <p:sldId id="349" r:id="rId28"/>
    <p:sldId id="370" r:id="rId29"/>
    <p:sldId id="371" r:id="rId30"/>
    <p:sldId id="372" r:id="rId31"/>
    <p:sldId id="373" r:id="rId32"/>
    <p:sldId id="435" r:id="rId33"/>
    <p:sldId id="436" r:id="rId34"/>
    <p:sldId id="437" r:id="rId35"/>
    <p:sldId id="375" r:id="rId36"/>
    <p:sldId id="439" r:id="rId37"/>
    <p:sldId id="438" r:id="rId38"/>
    <p:sldId id="389" r:id="rId39"/>
    <p:sldId id="391" r:id="rId40"/>
    <p:sldId id="392" r:id="rId41"/>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25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FAB5A"/>
    <a:srgbClr val="FFFFFF"/>
    <a:srgbClr val="C0504D"/>
    <a:srgbClr val="64A96A"/>
    <a:srgbClr val="FDEEE4"/>
    <a:srgbClr val="4CA6A6"/>
    <a:srgbClr val="3C8A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3" d="100"/>
          <a:sy n="63" d="100"/>
        </p:scale>
        <p:origin x="1380" y="48"/>
      </p:cViewPr>
      <p:guideLst>
        <p:guide orient="horz" pos="2257"/>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a:lvl1pPr>
          </a:lstStyle>
          <a:p>
            <a:pPr>
              <a:defRPr/>
            </a:pPr>
            <a:endParaRPr lang="zh-CN" altLang="en-US"/>
          </a:p>
        </p:txBody>
      </p:sp>
      <p:sp>
        <p:nvSpPr>
          <p:cNvPr id="118788"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125"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69CF051-83D7-4765-BA4B-F91759F5BF25}" type="slidenum">
              <a:rPr lang="zh-CN" altLang="en-US"/>
              <a:pPr>
                <a:defRPr/>
              </a:pPr>
              <a:t>‹#›</a:t>
            </a:fld>
            <a:endParaRPr lang="zh-CN" altLang="en-US"/>
          </a:p>
        </p:txBody>
      </p:sp>
    </p:spTree>
    <p:extLst>
      <p:ext uri="{BB962C8B-B14F-4D97-AF65-F5344CB8AC3E}">
        <p14:creationId xmlns:p14="http://schemas.microsoft.com/office/powerpoint/2010/main" val="2618490006"/>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57112C76-2D28-4BBB-89B2-F998F3F737A3}" type="slidenum">
              <a:rPr lang="zh-CN" altLang="en-US"/>
              <a:pPr>
                <a:defRPr/>
              </a:pPr>
              <a:t>‹#›</a:t>
            </a:fld>
            <a:endParaRPr lang="zh-CN" altLang="en-US"/>
          </a:p>
        </p:txBody>
      </p:sp>
    </p:spTree>
    <p:extLst>
      <p:ext uri="{BB962C8B-B14F-4D97-AF65-F5344CB8AC3E}">
        <p14:creationId xmlns:p14="http://schemas.microsoft.com/office/powerpoint/2010/main" val="1758723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84F54EAC-932B-4DF1-95DF-ED34F29660A5}" type="slidenum">
              <a:rPr lang="zh-CN" altLang="en-US"/>
              <a:pPr>
                <a:defRPr/>
              </a:pPr>
              <a:t>‹#›</a:t>
            </a:fld>
            <a:endParaRPr lang="zh-CN" altLang="en-US"/>
          </a:p>
        </p:txBody>
      </p:sp>
    </p:spTree>
    <p:extLst>
      <p:ext uri="{BB962C8B-B14F-4D97-AF65-F5344CB8AC3E}">
        <p14:creationId xmlns:p14="http://schemas.microsoft.com/office/powerpoint/2010/main" val="1285875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402615D0-4855-44A4-A335-34CCCD762B49}" type="slidenum">
              <a:rPr lang="zh-CN" altLang="en-US"/>
              <a:pPr>
                <a:defRPr/>
              </a:pPr>
              <a:t>‹#›</a:t>
            </a:fld>
            <a:endParaRPr lang="zh-CN" altLang="en-US"/>
          </a:p>
        </p:txBody>
      </p:sp>
    </p:spTree>
    <p:extLst>
      <p:ext uri="{BB962C8B-B14F-4D97-AF65-F5344CB8AC3E}">
        <p14:creationId xmlns:p14="http://schemas.microsoft.com/office/powerpoint/2010/main" val="4266789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AD13085A-4C6A-4701-80B1-EC7291080F53}"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CBD61BE1-64FC-43A9-9482-5B0F72CE08BC}" type="slidenum">
              <a:rPr lang="zh-CN" altLang="en-US"/>
              <a:pPr>
                <a:defRPr/>
              </a:pPr>
              <a:t>‹#›</a:t>
            </a:fld>
            <a:endParaRPr lang="zh-CN" altLang="en-US"/>
          </a:p>
        </p:txBody>
      </p:sp>
    </p:spTree>
    <p:extLst>
      <p:ext uri="{BB962C8B-B14F-4D97-AF65-F5344CB8AC3E}">
        <p14:creationId xmlns:p14="http://schemas.microsoft.com/office/powerpoint/2010/main" val="1857506208"/>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lvl1pPr>
              <a:defRPr/>
            </a:lvl1pPr>
          </a:lstStyle>
          <a:p>
            <a:pPr>
              <a:defRPr/>
            </a:pPr>
            <a:fld id="{C16063F3-CEBD-4D68-9063-FE795C02D9AC}"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5737E198-24A3-4F96-9BB3-54609712614A}" type="slidenum">
              <a:rPr lang="zh-CN" altLang="en-US"/>
              <a:pPr>
                <a:defRPr/>
              </a:pPr>
              <a:t>‹#›</a:t>
            </a:fld>
            <a:endParaRPr lang="zh-CN" altLang="en-US"/>
          </a:p>
        </p:txBody>
      </p:sp>
    </p:spTree>
    <p:extLst>
      <p:ext uri="{BB962C8B-B14F-4D97-AF65-F5344CB8AC3E}">
        <p14:creationId xmlns:p14="http://schemas.microsoft.com/office/powerpoint/2010/main" val="2675344961"/>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D47616-D42F-43A6-9D09-EBD76109C5BA}"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F32A62D7-4BF0-4613-AABC-87A3954AD1D6}" type="slidenum">
              <a:rPr lang="zh-CN" altLang="en-US"/>
              <a:pPr>
                <a:defRPr/>
              </a:pPr>
              <a:t>‹#›</a:t>
            </a:fld>
            <a:endParaRPr lang="zh-CN" altLang="en-US"/>
          </a:p>
        </p:txBody>
      </p:sp>
    </p:spTree>
    <p:extLst>
      <p:ext uri="{BB962C8B-B14F-4D97-AF65-F5344CB8AC3E}">
        <p14:creationId xmlns:p14="http://schemas.microsoft.com/office/powerpoint/2010/main" val="3046718437"/>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日期占位符 3"/>
          <p:cNvSpPr>
            <a:spLocks noGrp="1"/>
          </p:cNvSpPr>
          <p:nvPr>
            <p:ph type="dt" sz="half" idx="10"/>
          </p:nvPr>
        </p:nvSpPr>
        <p:spPr/>
        <p:txBody>
          <a:bodyPr/>
          <a:lstStyle>
            <a:lvl1pPr>
              <a:defRPr/>
            </a:lvl1pPr>
          </a:lstStyle>
          <a:p>
            <a:pPr>
              <a:defRPr/>
            </a:pPr>
            <a:fld id="{8C288B2B-64EB-461A-A5D4-7E4C1682B7EC}"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01DB4881-A01A-458C-9995-47AD0E058A4E}" type="slidenum">
              <a:rPr lang="zh-CN" altLang="en-US"/>
              <a:pPr>
                <a:defRPr/>
              </a:pPr>
              <a:t>‹#›</a:t>
            </a:fld>
            <a:endParaRPr lang="zh-CN" altLang="en-US"/>
          </a:p>
        </p:txBody>
      </p:sp>
    </p:spTree>
    <p:extLst>
      <p:ext uri="{BB962C8B-B14F-4D97-AF65-F5344CB8AC3E}">
        <p14:creationId xmlns:p14="http://schemas.microsoft.com/office/powerpoint/2010/main" val="2196599614"/>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7" name="日期占位符 3"/>
          <p:cNvSpPr>
            <a:spLocks noGrp="1"/>
          </p:cNvSpPr>
          <p:nvPr>
            <p:ph type="dt" sz="half" idx="10"/>
          </p:nvPr>
        </p:nvSpPr>
        <p:spPr/>
        <p:txBody>
          <a:bodyPr/>
          <a:lstStyle>
            <a:lvl1pPr>
              <a:defRPr/>
            </a:lvl1pPr>
          </a:lstStyle>
          <a:p>
            <a:pPr>
              <a:defRPr/>
            </a:pPr>
            <a:fld id="{47ADEE84-5B6F-4EC1-A1EA-FB4B26CE6B18}" type="datetime1">
              <a:rPr lang="zh-CN" altLang="en-US"/>
              <a:pPr>
                <a:defRPr/>
              </a:pPr>
              <a:t>2022/3/10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en-US"/>
          </a:p>
        </p:txBody>
      </p:sp>
      <p:sp>
        <p:nvSpPr>
          <p:cNvPr id="9" name="幻灯片编号占位符 5"/>
          <p:cNvSpPr>
            <a:spLocks noGrp="1"/>
          </p:cNvSpPr>
          <p:nvPr>
            <p:ph type="sldNum" sz="quarter" idx="12"/>
          </p:nvPr>
        </p:nvSpPr>
        <p:spPr/>
        <p:txBody>
          <a:bodyPr/>
          <a:lstStyle>
            <a:lvl1pPr>
              <a:defRPr/>
            </a:lvl1pPr>
          </a:lstStyle>
          <a:p>
            <a:pPr>
              <a:defRPr/>
            </a:pPr>
            <a:fld id="{7476D59E-E819-43BD-B921-5FAC959547DB}" type="slidenum">
              <a:rPr lang="zh-CN" altLang="en-US"/>
              <a:pPr>
                <a:defRPr/>
              </a:pPr>
              <a:t>‹#›</a:t>
            </a:fld>
            <a:endParaRPr lang="zh-CN" altLang="en-US"/>
          </a:p>
        </p:txBody>
      </p:sp>
    </p:spTree>
    <p:extLst>
      <p:ext uri="{BB962C8B-B14F-4D97-AF65-F5344CB8AC3E}">
        <p14:creationId xmlns:p14="http://schemas.microsoft.com/office/powerpoint/2010/main" val="3105665212"/>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pPr>
              <a:defRPr/>
            </a:pPr>
            <a:fld id="{E3BD02DD-BD60-414B-B3D6-0A7163D144AB}" type="datetime1">
              <a:rPr lang="zh-CN" altLang="en-US"/>
              <a:pPr>
                <a:defRPr/>
              </a:pPr>
              <a:t>2022/3/10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5" name="幻灯片编号占位符 5"/>
          <p:cNvSpPr>
            <a:spLocks noGrp="1"/>
          </p:cNvSpPr>
          <p:nvPr>
            <p:ph type="sldNum" sz="quarter" idx="12"/>
          </p:nvPr>
        </p:nvSpPr>
        <p:spPr/>
        <p:txBody>
          <a:bodyPr/>
          <a:lstStyle>
            <a:lvl1pPr>
              <a:defRPr/>
            </a:lvl1pPr>
          </a:lstStyle>
          <a:p>
            <a:pPr>
              <a:defRPr/>
            </a:pPr>
            <a:fld id="{C2B2A641-CB6B-4011-811E-61B342AFD0FA}" type="slidenum">
              <a:rPr lang="zh-CN" altLang="en-US"/>
              <a:pPr>
                <a:defRPr/>
              </a:pPr>
              <a:t>‹#›</a:t>
            </a:fld>
            <a:endParaRPr lang="zh-CN" altLang="en-US"/>
          </a:p>
        </p:txBody>
      </p:sp>
    </p:spTree>
    <p:extLst>
      <p:ext uri="{BB962C8B-B14F-4D97-AF65-F5344CB8AC3E}">
        <p14:creationId xmlns:p14="http://schemas.microsoft.com/office/powerpoint/2010/main" val="1307525110"/>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36C6CE0-BDFC-4D52-A4FC-B25E564A5A19}" type="datetime1">
              <a:rPr lang="zh-CN" altLang="en-US"/>
              <a:pPr>
                <a:defRPr/>
              </a:pPr>
              <a:t>2022/3/10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幻灯片编号占位符 5"/>
          <p:cNvSpPr>
            <a:spLocks noGrp="1"/>
          </p:cNvSpPr>
          <p:nvPr>
            <p:ph type="sldNum" sz="quarter" idx="12"/>
          </p:nvPr>
        </p:nvSpPr>
        <p:spPr/>
        <p:txBody>
          <a:bodyPr/>
          <a:lstStyle>
            <a:lvl1pPr>
              <a:defRPr/>
            </a:lvl1pPr>
          </a:lstStyle>
          <a:p>
            <a:pPr>
              <a:defRPr/>
            </a:pPr>
            <a:fld id="{4BE58695-1722-4CE3-8D08-99681608310D}" type="slidenum">
              <a:rPr lang="zh-CN" altLang="en-US"/>
              <a:pPr>
                <a:defRPr/>
              </a:pPr>
              <a:t>‹#›</a:t>
            </a:fld>
            <a:endParaRPr lang="zh-CN" altLang="en-US"/>
          </a:p>
        </p:txBody>
      </p:sp>
    </p:spTree>
    <p:extLst>
      <p:ext uri="{BB962C8B-B14F-4D97-AF65-F5344CB8AC3E}">
        <p14:creationId xmlns:p14="http://schemas.microsoft.com/office/powerpoint/2010/main" val="2934982159"/>
      </p:ext>
    </p:extLst>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461D399-250A-4DA9-A5A8-1BE2FA392AC0}"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3DBD4832-DA1E-4B5C-8430-2FB523968EA9}" type="slidenum">
              <a:rPr lang="zh-CN" altLang="en-US"/>
              <a:pPr>
                <a:defRPr/>
              </a:pPr>
              <a:t>‹#›</a:t>
            </a:fld>
            <a:endParaRPr lang="zh-CN" altLang="en-US"/>
          </a:p>
        </p:txBody>
      </p:sp>
    </p:spTree>
    <p:extLst>
      <p:ext uri="{BB962C8B-B14F-4D97-AF65-F5344CB8AC3E}">
        <p14:creationId xmlns:p14="http://schemas.microsoft.com/office/powerpoint/2010/main" val="211180641"/>
      </p:ext>
    </p:extLst>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A05F6345-0087-42B5-B473-E5A80F8C9B87}" type="slidenum">
              <a:rPr lang="zh-CN" altLang="en-US"/>
              <a:pPr>
                <a:defRPr/>
              </a:pPr>
              <a:t>‹#›</a:t>
            </a:fld>
            <a:endParaRPr lang="zh-CN" altLang="en-US"/>
          </a:p>
        </p:txBody>
      </p:sp>
    </p:spTree>
    <p:extLst>
      <p:ext uri="{BB962C8B-B14F-4D97-AF65-F5344CB8AC3E}">
        <p14:creationId xmlns:p14="http://schemas.microsoft.com/office/powerpoint/2010/main" val="40704452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7827E26-E74B-4487-9D77-F02F0F557471}"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3634002C-71F5-436E-9B6C-82DF85248CA2}" type="slidenum">
              <a:rPr lang="zh-CN" altLang="en-US"/>
              <a:pPr>
                <a:defRPr/>
              </a:pPr>
              <a:t>‹#›</a:t>
            </a:fld>
            <a:endParaRPr lang="zh-CN" altLang="en-US"/>
          </a:p>
        </p:txBody>
      </p:sp>
    </p:spTree>
    <p:extLst>
      <p:ext uri="{BB962C8B-B14F-4D97-AF65-F5344CB8AC3E}">
        <p14:creationId xmlns:p14="http://schemas.microsoft.com/office/powerpoint/2010/main" val="1962053132"/>
      </p:ext>
    </p:extLst>
  </p:cSld>
  <p:clrMapOvr>
    <a:masterClrMapping/>
  </p:clrMapOvr>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本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lvl1pPr>
              <a:defRPr/>
            </a:lvl1pPr>
          </a:lstStyle>
          <a:p>
            <a:pPr>
              <a:defRPr/>
            </a:pPr>
            <a:fld id="{35592D74-A9F7-4AF4-AF7C-872869DE546E}"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E706FE79-BF84-4CA5-9265-8015E12C8DF5}" type="slidenum">
              <a:rPr lang="zh-CN" altLang="en-US"/>
              <a:pPr>
                <a:defRPr/>
              </a:pPr>
              <a:t>‹#›</a:t>
            </a:fld>
            <a:endParaRPr lang="zh-CN" altLang="en-US"/>
          </a:p>
        </p:txBody>
      </p:sp>
    </p:spTree>
    <p:extLst>
      <p:ext uri="{BB962C8B-B14F-4D97-AF65-F5344CB8AC3E}">
        <p14:creationId xmlns:p14="http://schemas.microsoft.com/office/powerpoint/2010/main" val="2316959981"/>
      </p:ext>
    </p:extLst>
  </p:cSld>
  <p:clrMapOvr>
    <a:masterClrMapping/>
  </p:clrMapOvr>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noProof="1"/>
              <a:t>单击此处编辑母版文本样式</a:t>
            </a:r>
          </a:p>
          <a:p>
            <a:pPr lvl="1"/>
            <a:r>
              <a:rPr lang="zh-CN" altLang="en-US" noProof="1"/>
              <a:t>二级</a:t>
            </a:r>
          </a:p>
          <a:p>
            <a:pPr lvl="2"/>
            <a:r>
              <a:rPr lang="zh-CN" altLang="en-US" noProof="1"/>
              <a:t>三级</a:t>
            </a:r>
          </a:p>
          <a:p>
            <a:pPr lvl="3"/>
            <a:r>
              <a:rPr lang="zh-CN" altLang="en-US" noProof="1"/>
              <a:t>四级</a:t>
            </a:r>
          </a:p>
          <a:p>
            <a:pPr lvl="4"/>
            <a:r>
              <a:rPr lang="zh-CN" altLang="en-US" noProof="1"/>
              <a:t>五级</a:t>
            </a:r>
          </a:p>
        </p:txBody>
      </p:sp>
      <p:sp>
        <p:nvSpPr>
          <p:cNvPr id="4" name="日期占位符 3"/>
          <p:cNvSpPr>
            <a:spLocks noGrp="1"/>
          </p:cNvSpPr>
          <p:nvPr>
            <p:ph type="dt" sz="half" idx="10"/>
          </p:nvPr>
        </p:nvSpPr>
        <p:spPr/>
        <p:txBody>
          <a:bodyPr/>
          <a:lstStyle>
            <a:lvl1pPr>
              <a:defRPr/>
            </a:lvl1pPr>
          </a:lstStyle>
          <a:p>
            <a:pPr>
              <a:defRPr/>
            </a:pPr>
            <a:fld id="{E33D5B40-672E-4DDA-BD19-8B44ED6108A7}"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BC19CA7D-32C7-495F-A987-C7304636C756}" type="slidenum">
              <a:rPr lang="zh-CN" altLang="en-US"/>
              <a:pPr>
                <a:defRPr/>
              </a:pPr>
              <a:t>‹#›</a:t>
            </a:fld>
            <a:endParaRPr lang="zh-CN" altLang="en-US"/>
          </a:p>
        </p:txBody>
      </p:sp>
    </p:spTree>
    <p:extLst>
      <p:ext uri="{BB962C8B-B14F-4D97-AF65-F5344CB8AC3E}">
        <p14:creationId xmlns:p14="http://schemas.microsoft.com/office/powerpoint/2010/main" val="2380385256"/>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a:ln/>
        </p:spPr>
        <p:txBody>
          <a:bodyPr/>
          <a:lstStyle>
            <a:lvl1pPr>
              <a:defRPr/>
            </a:lvl1pPr>
          </a:lstStyle>
          <a:p>
            <a:pPr>
              <a:defRPr/>
            </a:pPr>
            <a:endParaRPr lang="zh-CN" altLang="en-US"/>
          </a:p>
        </p:txBody>
      </p:sp>
      <p:sp>
        <p:nvSpPr>
          <p:cNvPr id="5" name="页脚占位符 1028"/>
          <p:cNvSpPr>
            <a:spLocks noGrp="1"/>
          </p:cNvSpPr>
          <p:nvPr>
            <p:ph type="ftr" sz="quarter" idx="11"/>
          </p:nvPr>
        </p:nvSpPr>
        <p:spPr>
          <a:ln/>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a:ln/>
        </p:spPr>
        <p:txBody>
          <a:bodyPr/>
          <a:lstStyle>
            <a:lvl1pPr>
              <a:defRPr/>
            </a:lvl1pPr>
          </a:lstStyle>
          <a:p>
            <a:pPr>
              <a:defRPr/>
            </a:pPr>
            <a:fld id="{3FDD5034-B47D-4B24-AECD-961742756E43}" type="slidenum">
              <a:rPr lang="zh-CN" altLang="en-US"/>
              <a:pPr>
                <a:defRPr/>
              </a:pPr>
              <a:t>‹#›</a:t>
            </a:fld>
            <a:endParaRPr lang="zh-CN" altLang="en-US"/>
          </a:p>
        </p:txBody>
      </p:sp>
    </p:spTree>
    <p:extLst>
      <p:ext uri="{BB962C8B-B14F-4D97-AF65-F5344CB8AC3E}">
        <p14:creationId xmlns:p14="http://schemas.microsoft.com/office/powerpoint/2010/main" val="1760189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1487A57B-7E0A-478E-BBB5-556B28527BFC}" type="slidenum">
              <a:rPr lang="zh-CN" altLang="en-US"/>
              <a:pPr>
                <a:defRPr/>
              </a:pPr>
              <a:t>‹#›</a:t>
            </a:fld>
            <a:endParaRPr lang="zh-CN" altLang="en-US"/>
          </a:p>
        </p:txBody>
      </p:sp>
    </p:spTree>
    <p:extLst>
      <p:ext uri="{BB962C8B-B14F-4D97-AF65-F5344CB8AC3E}">
        <p14:creationId xmlns:p14="http://schemas.microsoft.com/office/powerpoint/2010/main" val="2121742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a:ln/>
        </p:spPr>
        <p:txBody>
          <a:bodyPr/>
          <a:lstStyle>
            <a:lvl1pPr>
              <a:defRPr/>
            </a:lvl1pPr>
          </a:lstStyle>
          <a:p>
            <a:pPr>
              <a:defRPr/>
            </a:pPr>
            <a:endParaRPr lang="zh-CN" altLang="en-US"/>
          </a:p>
        </p:txBody>
      </p:sp>
      <p:sp>
        <p:nvSpPr>
          <p:cNvPr id="8" name="页脚占位符 1028"/>
          <p:cNvSpPr>
            <a:spLocks noGrp="1"/>
          </p:cNvSpPr>
          <p:nvPr>
            <p:ph type="ftr" sz="quarter" idx="11"/>
          </p:nvPr>
        </p:nvSpPr>
        <p:spPr>
          <a:ln/>
        </p:spPr>
        <p:txBody>
          <a:bodyPr/>
          <a:lstStyle>
            <a:lvl1pPr>
              <a:defRPr/>
            </a:lvl1pPr>
          </a:lstStyle>
          <a:p>
            <a:pPr>
              <a:defRPr/>
            </a:pPr>
            <a:endParaRPr lang="zh-CN" altLang="en-US"/>
          </a:p>
        </p:txBody>
      </p:sp>
      <p:sp>
        <p:nvSpPr>
          <p:cNvPr id="9" name="灯片编号占位符 1029"/>
          <p:cNvSpPr>
            <a:spLocks noGrp="1"/>
          </p:cNvSpPr>
          <p:nvPr>
            <p:ph type="sldNum" sz="quarter" idx="12"/>
          </p:nvPr>
        </p:nvSpPr>
        <p:spPr>
          <a:ln/>
        </p:spPr>
        <p:txBody>
          <a:bodyPr/>
          <a:lstStyle>
            <a:lvl1pPr>
              <a:defRPr/>
            </a:lvl1pPr>
          </a:lstStyle>
          <a:p>
            <a:pPr>
              <a:defRPr/>
            </a:pPr>
            <a:fld id="{F071CED8-23A2-48B7-AF78-CE14602FCA32}" type="slidenum">
              <a:rPr lang="zh-CN" altLang="en-US"/>
              <a:pPr>
                <a:defRPr/>
              </a:pPr>
              <a:t>‹#›</a:t>
            </a:fld>
            <a:endParaRPr lang="zh-CN" altLang="en-US"/>
          </a:p>
        </p:txBody>
      </p:sp>
    </p:spTree>
    <p:extLst>
      <p:ext uri="{BB962C8B-B14F-4D97-AF65-F5344CB8AC3E}">
        <p14:creationId xmlns:p14="http://schemas.microsoft.com/office/powerpoint/2010/main" val="1839221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a:ln/>
        </p:spPr>
        <p:txBody>
          <a:bodyPr/>
          <a:lstStyle>
            <a:lvl1pPr>
              <a:defRPr/>
            </a:lvl1pPr>
          </a:lstStyle>
          <a:p>
            <a:pPr>
              <a:defRPr/>
            </a:pPr>
            <a:endParaRPr lang="zh-CN" altLang="en-US"/>
          </a:p>
        </p:txBody>
      </p:sp>
      <p:sp>
        <p:nvSpPr>
          <p:cNvPr id="4" name="页脚占位符 1028"/>
          <p:cNvSpPr>
            <a:spLocks noGrp="1"/>
          </p:cNvSpPr>
          <p:nvPr>
            <p:ph type="ftr" sz="quarter" idx="11"/>
          </p:nvPr>
        </p:nvSpPr>
        <p:spPr>
          <a:ln/>
        </p:spPr>
        <p:txBody>
          <a:bodyPr/>
          <a:lstStyle>
            <a:lvl1pPr>
              <a:defRPr/>
            </a:lvl1pPr>
          </a:lstStyle>
          <a:p>
            <a:pPr>
              <a:defRPr/>
            </a:pPr>
            <a:endParaRPr lang="zh-CN" altLang="en-US"/>
          </a:p>
        </p:txBody>
      </p:sp>
      <p:sp>
        <p:nvSpPr>
          <p:cNvPr id="5" name="灯片编号占位符 1029"/>
          <p:cNvSpPr>
            <a:spLocks noGrp="1"/>
          </p:cNvSpPr>
          <p:nvPr>
            <p:ph type="sldNum" sz="quarter" idx="12"/>
          </p:nvPr>
        </p:nvSpPr>
        <p:spPr>
          <a:ln/>
        </p:spPr>
        <p:txBody>
          <a:bodyPr/>
          <a:lstStyle>
            <a:lvl1pPr>
              <a:defRPr/>
            </a:lvl1pPr>
          </a:lstStyle>
          <a:p>
            <a:pPr>
              <a:defRPr/>
            </a:pPr>
            <a:fld id="{6CA821DD-C957-4A0F-A86B-33C7862E5591}" type="slidenum">
              <a:rPr lang="zh-CN" altLang="en-US"/>
              <a:pPr>
                <a:defRPr/>
              </a:pPr>
              <a:t>‹#›</a:t>
            </a:fld>
            <a:endParaRPr lang="zh-CN" altLang="en-US"/>
          </a:p>
        </p:txBody>
      </p:sp>
    </p:spTree>
    <p:extLst>
      <p:ext uri="{BB962C8B-B14F-4D97-AF65-F5344CB8AC3E}">
        <p14:creationId xmlns:p14="http://schemas.microsoft.com/office/powerpoint/2010/main" val="421298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pPr>
              <a:defRPr/>
            </a:pPr>
            <a:endParaRPr lang="zh-CN" altLang="en-US"/>
          </a:p>
        </p:txBody>
      </p:sp>
      <p:sp>
        <p:nvSpPr>
          <p:cNvPr id="3" name="页脚占位符 1028"/>
          <p:cNvSpPr>
            <a:spLocks noGrp="1"/>
          </p:cNvSpPr>
          <p:nvPr>
            <p:ph type="ftr" sz="quarter" idx="11"/>
          </p:nvPr>
        </p:nvSpPr>
        <p:spPr>
          <a:ln/>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a:ln/>
        </p:spPr>
        <p:txBody>
          <a:bodyPr/>
          <a:lstStyle>
            <a:lvl1pPr>
              <a:defRPr/>
            </a:lvl1pPr>
          </a:lstStyle>
          <a:p>
            <a:pPr>
              <a:defRPr/>
            </a:pPr>
            <a:fld id="{0ABD4F98-844C-4149-9FF7-307F308F1714}" type="slidenum">
              <a:rPr lang="zh-CN" altLang="en-US"/>
              <a:pPr>
                <a:defRPr/>
              </a:pPr>
              <a:t>‹#›</a:t>
            </a:fld>
            <a:endParaRPr lang="zh-CN" altLang="en-US"/>
          </a:p>
        </p:txBody>
      </p:sp>
    </p:spTree>
    <p:extLst>
      <p:ext uri="{BB962C8B-B14F-4D97-AF65-F5344CB8AC3E}">
        <p14:creationId xmlns:p14="http://schemas.microsoft.com/office/powerpoint/2010/main" val="1007202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4AE53F7B-F508-44CA-8A5E-E58911057643}" type="slidenum">
              <a:rPr lang="zh-CN" altLang="en-US"/>
              <a:pPr>
                <a:defRPr/>
              </a:pPr>
              <a:t>‹#›</a:t>
            </a:fld>
            <a:endParaRPr lang="zh-CN" altLang="en-US"/>
          </a:p>
        </p:txBody>
      </p:sp>
    </p:spTree>
    <p:extLst>
      <p:ext uri="{BB962C8B-B14F-4D97-AF65-F5344CB8AC3E}">
        <p14:creationId xmlns:p14="http://schemas.microsoft.com/office/powerpoint/2010/main" val="134223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a:ln/>
        </p:spPr>
        <p:txBody>
          <a:bodyPr/>
          <a:lstStyle>
            <a:lvl1pPr>
              <a:defRPr/>
            </a:lvl1pPr>
          </a:lstStyle>
          <a:p>
            <a:pPr>
              <a:defRPr/>
            </a:pPr>
            <a:endParaRPr lang="zh-CN" altLang="en-US"/>
          </a:p>
        </p:txBody>
      </p:sp>
      <p:sp>
        <p:nvSpPr>
          <p:cNvPr id="6" name="页脚占位符 1028"/>
          <p:cNvSpPr>
            <a:spLocks noGrp="1"/>
          </p:cNvSpPr>
          <p:nvPr>
            <p:ph type="ftr" sz="quarter" idx="11"/>
          </p:nvPr>
        </p:nvSpPr>
        <p:spPr>
          <a:ln/>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a:ln/>
        </p:spPr>
        <p:txBody>
          <a:bodyPr/>
          <a:lstStyle>
            <a:lvl1pPr>
              <a:defRPr/>
            </a:lvl1pPr>
          </a:lstStyle>
          <a:p>
            <a:pPr>
              <a:defRPr/>
            </a:pPr>
            <a:fld id="{AE69C072-9263-4B28-BA3C-8A6DE9086E18}" type="slidenum">
              <a:rPr lang="zh-CN" altLang="en-US"/>
              <a:pPr>
                <a:defRPr/>
              </a:pPr>
              <a:t>‹#›</a:t>
            </a:fld>
            <a:endParaRPr lang="zh-CN" altLang="en-US"/>
          </a:p>
        </p:txBody>
      </p:sp>
    </p:spTree>
    <p:extLst>
      <p:ext uri="{BB962C8B-B14F-4D97-AF65-F5344CB8AC3E}">
        <p14:creationId xmlns:p14="http://schemas.microsoft.com/office/powerpoint/2010/main" val="835457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1026"/>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a:defRPr/>
            </a:pPr>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a:defRPr/>
            </a:pPr>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pPr>
              <a:defRPr/>
            </a:pPr>
            <a:fld id="{342888D8-D44E-4376-98B1-2404B79D41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3D241E8A-9C47-4184-911B-700ED933703A}" type="datetime1">
              <a:rPr lang="zh-CN" altLang="en-US"/>
              <a:pPr>
                <a:defRPr/>
              </a:pPr>
              <a:t>2022/3/10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buFont typeface="Arial" panose="020B0604020202020204" pitchFamily="34" charset="0"/>
              <a:buNone/>
              <a:defRPr sz="1200">
                <a:solidFill>
                  <a:schemeClr val="tx1">
                    <a:tint val="75000"/>
                  </a:schemeClr>
                </a:solidFill>
                <a:latin typeface="Arial" panose="020B0604020202020204" pitchFamily="34" charset="0"/>
                <a:ea typeface="宋体" panose="02010600030101010101" pitchFamily="2" charset="-122"/>
                <a:cs typeface="宋体" panose="02010600030101010101" pitchFamily="2" charset="-122"/>
              </a:defRPr>
            </a:lvl1pPr>
          </a:lstStyle>
          <a:p>
            <a:pPr>
              <a:defRPr/>
            </a:pPr>
            <a:endParaRPr 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0CC080ED-DBE2-41D0-81C1-03FF51273E7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sldNum="0" hdr="0" ftr="0"/>
  <p:txStyles>
    <p:titleStyle>
      <a:lvl1pPr algn="ctr" defTabSz="457200" rtl="0" eaLnBrk="0" fontAlgn="base" hangingPunct="0">
        <a:spcBef>
          <a:spcPct val="0"/>
        </a:spcBef>
        <a:spcAft>
          <a:spcPct val="0"/>
        </a:spcAft>
        <a:defRPr sz="4400" kern="1200">
          <a:solidFill>
            <a:schemeClr val="tx1"/>
          </a:solidFill>
          <a:latin typeface="Times New Roman" pitchFamily="18" charset="0"/>
          <a:ea typeface="+mj-ea"/>
          <a:cs typeface="宋体" panose="02010600030101010101" pitchFamily="2" charset="-122"/>
        </a:defRPr>
      </a:lvl1pPr>
      <a:lvl2pPr algn="ctr" defTabSz="457200" rtl="0" eaLnBrk="0" fontAlgn="base" hangingPunct="0">
        <a:spcBef>
          <a:spcPct val="0"/>
        </a:spcBef>
        <a:spcAft>
          <a:spcPct val="0"/>
        </a:spcAft>
        <a:defRPr sz="4400">
          <a:solidFill>
            <a:schemeClr val="tx1"/>
          </a:solidFill>
          <a:latin typeface="Times New Roman" pitchFamily="18" charset="0"/>
          <a:ea typeface="宋体" panose="02010600030101010101" pitchFamily="2" charset="-122"/>
          <a:cs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Times New Roman" pitchFamily="18" charset="0"/>
          <a:ea typeface="宋体" panose="02010600030101010101" pitchFamily="2" charset="-122"/>
          <a:cs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Times New Roman" pitchFamily="18" charset="0"/>
          <a:ea typeface="宋体" panose="02010600030101010101" pitchFamily="2" charset="-122"/>
          <a:cs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Times New Roman" pitchFamily="18" charset="0"/>
          <a:ea typeface="宋体" panose="02010600030101010101" pitchFamily="2" charset="-122"/>
          <a:cs typeface="宋体" panose="02010600030101010101" pitchFamily="2" charset="-122"/>
        </a:defRPr>
      </a:lvl5pPr>
      <a:lvl6pPr marL="4572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cs typeface="宋体" panose="02010600030101010101" pitchFamily="2" charset="-122"/>
        </a:defRPr>
      </a:lvl6pPr>
      <a:lvl7pPr marL="9144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cs typeface="宋体" panose="02010600030101010101" pitchFamily="2" charset="-122"/>
        </a:defRPr>
      </a:lvl7pPr>
      <a:lvl8pPr marL="13716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cs typeface="宋体" panose="02010600030101010101" pitchFamily="2" charset="-122"/>
        </a:defRPr>
      </a:lvl8pPr>
      <a:lvl9pPr marL="18288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cs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Times New Roman" pitchFamily="18" charset="0"/>
          <a:ea typeface="+mn-ea"/>
          <a:cs typeface="宋体" panose="02010600030101010101" pitchFamily="2" charset="-122"/>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Times New Roman" pitchFamily="18" charset="0"/>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Times New Roman" pitchFamily="18" charset="0"/>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Times New Roman" pitchFamily="18" charset="0"/>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3.xml"/><Relationship Id="rId6" Type="http://schemas.openxmlformats.org/officeDocument/2006/relationships/image" Target="../media/image5.jpeg"/><Relationship Id="rId5" Type="http://schemas.openxmlformats.org/officeDocument/2006/relationships/hyperlink" Target="Information%20bank/U6%20Viewing_iExplore%201.mp4" TargetMode="Externa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descr="新一代大学英语（基础篇）视听说教程2 VCG4154272146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9688"/>
            <a:ext cx="9229725" cy="691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952500"/>
            <a:ext cx="9229725" cy="1185863"/>
          </a:xfrm>
          <a:prstGeom prst="rect">
            <a:avLst/>
          </a:prstGeom>
          <a:solidFill>
            <a:srgbClr val="4F81BD">
              <a:lumMod val="20000"/>
              <a:lumOff val="80000"/>
            </a:srgbClr>
          </a:solidFill>
          <a:ln w="9525" cap="flat" cmpd="sng" algn="ctr">
            <a:solidFill>
              <a:srgbClr val="4F81BD"/>
            </a:solidFill>
            <a:prstDash val="solid"/>
          </a:ln>
          <a:effectLst/>
        </p:spPr>
        <p:txBody>
          <a:bodyPr anchor="ctr"/>
          <a:lstStyle/>
          <a:p>
            <a:pPr algn="ctr">
              <a:defRPr/>
            </a:pPr>
            <a:endParaRPr kumimoji="1" lang="zh-CN" altLang="en-US" dirty="0">
              <a:solidFill>
                <a:srgbClr val="4F81BD">
                  <a:lumMod val="40000"/>
                  <a:lumOff val="60000"/>
                </a:srgbClr>
              </a:solidFill>
              <a:latin typeface="Times New Roman" pitchFamily="18" charset="0"/>
              <a:cs typeface="+mn-ea"/>
            </a:endParaRPr>
          </a:p>
        </p:txBody>
      </p:sp>
      <p:pic>
        <p:nvPicPr>
          <p:cNvPr id="4100" name="图片 2" descr="logo 蓝色.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3" y="153988"/>
            <a:ext cx="5268913"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文本框 50"/>
          <p:cNvSpPr txBox="1">
            <a:spLocks noChangeArrowheads="1"/>
          </p:cNvSpPr>
          <p:nvPr/>
        </p:nvSpPr>
        <p:spPr bwMode="auto">
          <a:xfrm>
            <a:off x="4276725" y="1354138"/>
            <a:ext cx="2263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a:solidFill>
                  <a:srgbClr val="4F81BD"/>
                </a:solidFill>
                <a:latin typeface="汉仪旗黑-75W Bold" charset="-122"/>
                <a:ea typeface="汉仪旗黑-75W Bold" charset="-122"/>
              </a:rPr>
              <a:t>综合教程</a:t>
            </a:r>
            <a:r>
              <a:rPr lang="en-US" altLang="zh-CN" sz="3200" b="1">
                <a:solidFill>
                  <a:srgbClr val="4F81BD"/>
                </a:solidFill>
                <a:latin typeface="汉仪旗黑-75W Bold" charset="-122"/>
                <a:ea typeface="汉仪旗黑-75W Bold" charset="-122"/>
              </a:rPr>
              <a:t> 2</a:t>
            </a:r>
            <a:endParaRPr lang="zh-CN" altLang="en-US" sz="3200" b="1">
              <a:solidFill>
                <a:srgbClr val="4F81BD"/>
              </a:solidFill>
              <a:latin typeface="汉仪旗黑-75W Bold" charset="-122"/>
              <a:ea typeface="汉仪旗黑-75W Bold" charset="-122"/>
            </a:endParaRPr>
          </a:p>
        </p:txBody>
      </p:sp>
      <p:sp>
        <p:nvSpPr>
          <p:cNvPr id="49" name="矩形 48"/>
          <p:cNvSpPr/>
          <p:nvPr/>
        </p:nvSpPr>
        <p:spPr>
          <a:xfrm>
            <a:off x="2817813" y="1649413"/>
            <a:ext cx="917575" cy="288925"/>
          </a:xfrm>
          <a:prstGeom prst="rect">
            <a:avLst/>
          </a:prstGeom>
          <a:solidFill>
            <a:srgbClr val="FF9F47"/>
          </a:solidFill>
          <a:ln w="9525" cap="flat" cmpd="sng" algn="ctr">
            <a:noFill/>
            <a:prstDash val="solid"/>
          </a:ln>
          <a:effectLst/>
        </p:spPr>
        <p:txBody>
          <a:bodyPr anchor="ctr"/>
          <a:lstStyle/>
          <a:p>
            <a:pPr algn="ctr">
              <a:defRPr/>
            </a:pPr>
            <a:endParaRPr kumimoji="1" lang="zh-CN" altLang="en-US" dirty="0">
              <a:solidFill>
                <a:srgbClr val="F79646">
                  <a:lumMod val="60000"/>
                  <a:lumOff val="40000"/>
                </a:srgbClr>
              </a:solidFill>
              <a:latin typeface="Times New Roman" pitchFamily="18" charset="0"/>
              <a:cs typeface="+mn-ea"/>
            </a:endParaRPr>
          </a:p>
        </p:txBody>
      </p:sp>
      <p:sp>
        <p:nvSpPr>
          <p:cNvPr id="4103" name="文本框 47"/>
          <p:cNvSpPr txBox="1">
            <a:spLocks noChangeArrowheads="1"/>
          </p:cNvSpPr>
          <p:nvPr/>
        </p:nvSpPr>
        <p:spPr bwMode="auto">
          <a:xfrm>
            <a:off x="2847975" y="1590675"/>
            <a:ext cx="917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FFFFF"/>
                </a:solidFill>
                <a:latin typeface="Heiti SC Medium" pitchFamily="6" charset="-122"/>
                <a:ea typeface="Heiti SC Medium" pitchFamily="6" charset="-122"/>
              </a:rPr>
              <a:t>基础篇</a:t>
            </a:r>
          </a:p>
        </p:txBody>
      </p:sp>
      <p:sp>
        <p:nvSpPr>
          <p:cNvPr id="9" name="矩形 8"/>
          <p:cNvSpPr/>
          <p:nvPr/>
        </p:nvSpPr>
        <p:spPr>
          <a:xfrm>
            <a:off x="5527675" y="5257800"/>
            <a:ext cx="3616325" cy="935038"/>
          </a:xfrm>
          <a:prstGeom prst="rect">
            <a:avLst/>
          </a:prstGeom>
          <a:solidFill>
            <a:srgbClr val="FF9F47"/>
          </a:solidFill>
          <a:ln w="9525" cap="flat" cmpd="sng" algn="ctr">
            <a:noFill/>
            <a:prstDash val="solid"/>
          </a:ln>
          <a:effectLst/>
        </p:spPr>
        <p:txBody>
          <a:bodyPr anchor="ctr"/>
          <a:lstStyle/>
          <a:p>
            <a:pPr algn="ctr">
              <a:defRPr/>
            </a:pPr>
            <a:endParaRPr kumimoji="1" lang="zh-CN" altLang="en-US" dirty="0">
              <a:solidFill>
                <a:srgbClr val="F79646">
                  <a:lumMod val="60000"/>
                  <a:lumOff val="40000"/>
                </a:srgbClr>
              </a:solidFill>
              <a:latin typeface="Times New Roman" pitchFamily="18" charset="0"/>
              <a:cs typeface="+mn-ea"/>
            </a:endParaRPr>
          </a:p>
        </p:txBody>
      </p:sp>
      <p:sp>
        <p:nvSpPr>
          <p:cNvPr id="4105" name="文本框 28"/>
          <p:cNvSpPr txBox="1">
            <a:spLocks noChangeArrowheads="1"/>
          </p:cNvSpPr>
          <p:nvPr/>
        </p:nvSpPr>
        <p:spPr bwMode="auto">
          <a:xfrm>
            <a:off x="8307388" y="5716588"/>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a:solidFill>
                  <a:srgbClr val="FFFFFF"/>
                </a:solidFill>
              </a:rPr>
              <a:t>UNIT</a:t>
            </a:r>
            <a:endParaRPr lang="zh-CN" altLang="en-US" sz="1400">
              <a:solidFill>
                <a:srgbClr val="FFFFFF"/>
              </a:solidFill>
            </a:endParaRPr>
          </a:p>
        </p:txBody>
      </p:sp>
      <p:sp>
        <p:nvSpPr>
          <p:cNvPr id="4106" name="矩形 7"/>
          <p:cNvSpPr>
            <a:spLocks noChangeArrowheads="1"/>
          </p:cNvSpPr>
          <p:nvPr/>
        </p:nvSpPr>
        <p:spPr bwMode="auto">
          <a:xfrm>
            <a:off x="5527675" y="5495925"/>
            <a:ext cx="286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spcBef>
                <a:spcPct val="50000"/>
              </a:spcBef>
            </a:pPr>
            <a:r>
              <a:rPr lang="en-US" altLang="zh-CN" sz="2800" b="1">
                <a:solidFill>
                  <a:srgbClr val="FFFFFF"/>
                </a:solidFill>
                <a:latin typeface="Calibri" pitchFamily="34" charset="0"/>
                <a:cs typeface="Calibri" pitchFamily="34" charset="0"/>
                <a:sym typeface="Arial" pitchFamily="34" charset="0"/>
              </a:rPr>
              <a:t>To be or not to be </a:t>
            </a:r>
          </a:p>
        </p:txBody>
      </p:sp>
      <p:sp>
        <p:nvSpPr>
          <p:cNvPr id="8" name="文本框 7"/>
          <p:cNvSpPr txBox="1"/>
          <p:nvPr/>
        </p:nvSpPr>
        <p:spPr>
          <a:xfrm>
            <a:off x="8288338" y="4833938"/>
            <a:ext cx="762000" cy="1014412"/>
          </a:xfrm>
          <a:prstGeom prst="rect">
            <a:avLst/>
          </a:prstGeom>
          <a:noFill/>
        </p:spPr>
        <p:txBody>
          <a:bodyPr>
            <a:spAutoFit/>
          </a:bodyPr>
          <a:lstStyle>
            <a:lvl1pPr>
              <a:defRPr kumimoji="1" sz="2400">
                <a:solidFill>
                  <a:sysClr val="windowText" lastClr="000000"/>
                </a:solidFill>
                <a:latin typeface="Arial" panose="020B0604020202020204" pitchFamily="34" charset="0"/>
                <a:ea typeface="宋体" panose="02010600030101010101" pitchFamily="2" charset="-122"/>
              </a:defRPr>
            </a:lvl1pPr>
            <a:lvl2pPr marL="742950" indent="-285750">
              <a:defRPr kumimoji="1" sz="2400">
                <a:solidFill>
                  <a:sysClr val="windowText" lastClr="000000"/>
                </a:solidFill>
                <a:latin typeface="Arial" panose="020B0604020202020204" pitchFamily="34" charset="0"/>
                <a:ea typeface="宋体" panose="02010600030101010101" pitchFamily="2" charset="-122"/>
              </a:defRPr>
            </a:lvl2pPr>
            <a:lvl3pPr marL="1143000" indent="-228600">
              <a:defRPr kumimoji="1" sz="2400">
                <a:solidFill>
                  <a:sysClr val="windowText" lastClr="000000"/>
                </a:solidFill>
                <a:latin typeface="Arial" panose="020B0604020202020204" pitchFamily="34" charset="0"/>
                <a:ea typeface="宋体" panose="02010600030101010101" pitchFamily="2" charset="-122"/>
              </a:defRPr>
            </a:lvl3pPr>
            <a:lvl4pPr marL="1600200" indent="-228600">
              <a:defRPr kumimoji="1" sz="2400">
                <a:solidFill>
                  <a:sysClr val="windowText" lastClr="000000"/>
                </a:solidFill>
                <a:latin typeface="Arial" panose="020B0604020202020204" pitchFamily="34" charset="0"/>
                <a:ea typeface="宋体" panose="02010600030101010101" pitchFamily="2" charset="-122"/>
              </a:defRPr>
            </a:lvl4pPr>
            <a:lvl5pPr marL="2057400" indent="-228600">
              <a:defRPr kumimoji="1" sz="2400">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ysClr val="windowText" lastClr="000000"/>
                </a:solidFill>
                <a:latin typeface="Arial" panose="020B0604020202020204" pitchFamily="34" charset="0"/>
                <a:ea typeface="宋体" panose="02010600030101010101" pitchFamily="2" charset="-122"/>
              </a:defRPr>
            </a:lvl9pPr>
          </a:lstStyle>
          <a:p>
            <a:pPr>
              <a:defRPr/>
            </a:pPr>
            <a:r>
              <a:rPr lang="en-US" altLang="zh-CN" sz="6000" b="1" i="1">
                <a:solidFill>
                  <a:sysClr val="window" lastClr="FFFFFF"/>
                </a:solidFill>
                <a:effectLst>
                  <a:outerShdw blurRad="38100" dist="38100" dir="2700000" algn="tl">
                    <a:srgbClr val="C0C0C0"/>
                  </a:outerShdw>
                </a:effectLst>
                <a:cs typeface="Arial" panose="020B0604020202020204" pitchFamily="34" charset="0"/>
              </a:rPr>
              <a:t>6</a:t>
            </a:r>
            <a:endParaRPr lang="zh-CN" altLang="en-US" sz="6000" b="1" i="1">
              <a:solidFill>
                <a:sysClr val="window" lastClr="FFFFFF"/>
              </a:solidFill>
              <a:effectLst>
                <a:outerShdw blurRad="38100" dist="38100" dir="2700000" algn="tl">
                  <a:srgbClr val="C0C0C0"/>
                </a:outerShdw>
              </a:effectLst>
              <a:cs typeface="Arial" panose="020B0604020202020204" pitchFamily="34" charset="0"/>
            </a:endParaRPr>
          </a:p>
        </p:txBody>
      </p:sp>
      <p:sp>
        <p:nvSpPr>
          <p:cNvPr id="4108" name="Subtitle 4"/>
          <p:cNvSpPr txBox="1">
            <a:spLocks noChangeArrowheads="1"/>
          </p:cNvSpPr>
          <p:nvPr/>
        </p:nvSpPr>
        <p:spPr bwMode="auto">
          <a:xfrm>
            <a:off x="-23813" y="6067425"/>
            <a:ext cx="9167813" cy="814388"/>
          </a:xfrm>
          <a:prstGeom prst="rect">
            <a:avLst/>
          </a:prstGeom>
          <a:solidFill>
            <a:srgbClr val="7F4F35">
              <a:alpha val="8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spcBef>
                <a:spcPct val="20000"/>
              </a:spcBef>
            </a:pPr>
            <a:r>
              <a:rPr lang="en-US" altLang="zh-CN" sz="1500" b="1">
                <a:solidFill>
                  <a:srgbClr val="D9D9D9"/>
                </a:solidFill>
                <a:latin typeface="Georgia" pitchFamily="18" charset="0"/>
                <a:sym typeface="Calibri" pitchFamily="34" charset="0"/>
              </a:rPr>
              <a:t>FOREIGN LANGUAGE TEACHING AND RESEARCH PRESS      </a:t>
            </a:r>
          </a:p>
          <a:p>
            <a:pPr eaLnBrk="1" hangingPunct="1">
              <a:lnSpc>
                <a:spcPct val="110000"/>
              </a:lnSpc>
              <a:spcBef>
                <a:spcPct val="20000"/>
              </a:spcBef>
            </a:pPr>
            <a:r>
              <a:rPr lang="en-US" altLang="zh-CN" sz="1500" b="1">
                <a:solidFill>
                  <a:srgbClr val="D9D9D9"/>
                </a:solidFill>
                <a:latin typeface="Georgia" pitchFamily="18" charset="0"/>
                <a:sym typeface="Calibri" pitchFamily="34" charset="0"/>
              </a:rPr>
              <a:t>HEBEI UNIVERSITY</a:t>
            </a:r>
            <a:endParaRPr lang="zh-CN" altLang="en-US" sz="1500" b="1">
              <a:solidFill>
                <a:srgbClr val="D9D9D9"/>
              </a:solidFill>
              <a:latin typeface="Georgia" pitchFamily="18" charset="0"/>
              <a:sym typeface="Calibri" pitchFamily="34" charset="0"/>
            </a:endParaRPr>
          </a:p>
          <a:p>
            <a:pPr algn="ctr" eaLnBrk="1" latinLnBrk="1" hangingPunct="1">
              <a:spcBef>
                <a:spcPct val="20000"/>
              </a:spcBef>
            </a:pPr>
            <a:endParaRPr lang="en-US" altLang="zh-CN" sz="4000" b="1">
              <a:solidFill>
                <a:srgbClr val="FFFFFF"/>
              </a:solidFill>
              <a:latin typeface="Times New Roman" pitchFamily="18" charset="0"/>
              <a:sym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46CF8815-E817-469B-B640-AC8A1DDD23A8}"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277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3277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圆角矩形 2"/>
          <p:cNvSpPr/>
          <p:nvPr/>
        </p:nvSpPr>
        <p:spPr>
          <a:xfrm>
            <a:off x="-23813" y="2151063"/>
            <a:ext cx="3314701" cy="3168650"/>
          </a:xfrm>
          <a:prstGeom prst="roundRect">
            <a:avLst/>
          </a:prstGeom>
          <a:solidFill>
            <a:srgbClr val="FDEEE4"/>
          </a:solidFill>
          <a:ln w="9525" cap="flat" cmpd="sng" algn="ctr">
            <a:solidFill>
              <a:srgbClr val="FDEEE4"/>
            </a:solidFill>
            <a:prstDash val="solid"/>
            <a:round/>
            <a:headEnd type="none" w="med" len="med"/>
            <a:tailEnd type="none" w="med" len="med"/>
          </a:ln>
          <a:effectLst>
            <a:outerShdw blurRad="50800" dist="50800" dir="5400000" algn="ctr" rotWithShape="0">
              <a:srgbClr val="000000">
                <a:alpha val="52000"/>
              </a:srgbClr>
            </a:outerShdw>
          </a:effectLst>
        </p:spPr>
        <p:txBody>
          <a:bodyPr/>
          <a:lstStyle/>
          <a:p>
            <a:pPr>
              <a:defRPr/>
            </a:pPr>
            <a:r>
              <a:rPr lang="en-US" altLang="zh-CN" sz="2800" b="1" noProof="1">
                <a:solidFill>
                  <a:srgbClr val="DB542D"/>
                </a:solidFill>
                <a:latin typeface="Times New Roman" pitchFamily="18" charset="0"/>
                <a:cs typeface="Times New Roman" pitchFamily="18" charset="0"/>
              </a:rPr>
              <a:t>My desicion</a:t>
            </a:r>
          </a:p>
          <a:p>
            <a:pPr>
              <a:defRPr/>
            </a:pPr>
            <a:r>
              <a:rPr lang="en-US" altLang="zh-CN" sz="2600" noProof="1">
                <a:solidFill>
                  <a:srgbClr val="DB542D"/>
                </a:solidFill>
                <a:latin typeface="Times New Roman" pitchFamily="18" charset="0"/>
                <a:cs typeface="Times New Roman" pitchFamily="18" charset="0"/>
              </a:rPr>
              <a:t>I changed my major to English, 13) __________ my grades and later 14) ____________ to UC Santa Barbara. </a:t>
            </a:r>
          </a:p>
        </p:txBody>
      </p:sp>
      <p:sp>
        <p:nvSpPr>
          <p:cNvPr id="5" name="圆角矩形 4"/>
          <p:cNvSpPr/>
          <p:nvPr/>
        </p:nvSpPr>
        <p:spPr>
          <a:xfrm>
            <a:off x="3492500" y="1638300"/>
            <a:ext cx="5543550" cy="4670425"/>
          </a:xfrm>
          <a:prstGeom prst="roundRect">
            <a:avLst/>
          </a:prstGeom>
          <a:solidFill>
            <a:srgbClr val="FDEEE4"/>
          </a:solidFill>
          <a:ln w="9525" cap="flat" cmpd="sng" algn="ctr">
            <a:solidFill>
              <a:srgbClr val="FDEEE4"/>
            </a:solidFill>
            <a:prstDash val="solid"/>
            <a:round/>
            <a:headEnd type="none" w="med" len="med"/>
            <a:tailEnd type="none" w="med" len="med"/>
          </a:ln>
          <a:effectLst>
            <a:outerShdw blurRad="50800" dist="50800" dir="5400000" algn="ctr" rotWithShape="0">
              <a:srgbClr val="000000">
                <a:alpha val="36000"/>
              </a:srgbClr>
            </a:outerShdw>
          </a:effectLst>
        </p:spPr>
        <p:txBody>
          <a:bodyPr/>
          <a:lstStyle/>
          <a:p>
            <a:pPr>
              <a:defRPr/>
            </a:pPr>
            <a:r>
              <a:rPr lang="en-US" altLang="zh-CN" sz="2800" b="1" noProof="1">
                <a:solidFill>
                  <a:srgbClr val="DB542D"/>
                </a:solidFill>
                <a:latin typeface="Times New Roman" pitchFamily="18" charset="0"/>
                <a:cs typeface="Times New Roman" pitchFamily="18" charset="0"/>
              </a:rPr>
              <a:t>The professor’s decision</a:t>
            </a:r>
          </a:p>
          <a:p>
            <a:pPr>
              <a:defRPr/>
            </a:pPr>
            <a:r>
              <a:rPr lang="en-US" altLang="zh-CN" sz="2600" noProof="1">
                <a:solidFill>
                  <a:srgbClr val="DB542D"/>
                </a:solidFill>
                <a:latin typeface="Times New Roman"/>
                <a:cs typeface="Times New Roman"/>
              </a:rPr>
              <a:t>▪ </a:t>
            </a:r>
            <a:r>
              <a:rPr lang="en-US" altLang="zh-CN" sz="2600" noProof="1">
                <a:solidFill>
                  <a:srgbClr val="DB542D"/>
                </a:solidFill>
                <a:latin typeface="Times New Roman" pitchFamily="18" charset="0"/>
                <a:cs typeface="Times New Roman" pitchFamily="18" charset="0"/>
              </a:rPr>
              <a:t>He took 8) _______________  at UCLA and 9) _____________ on his own.</a:t>
            </a:r>
          </a:p>
          <a:p>
            <a:pPr>
              <a:defRPr/>
            </a:pPr>
            <a:r>
              <a:rPr lang="en-US" altLang="zh-CN" sz="2600" noProof="1">
                <a:solidFill>
                  <a:srgbClr val="DB542D"/>
                </a:solidFill>
                <a:latin typeface="Times New Roman"/>
                <a:cs typeface="Times New Roman"/>
              </a:rPr>
              <a:t>▪ </a:t>
            </a:r>
            <a:r>
              <a:rPr lang="en-US" altLang="zh-CN" sz="2600" noProof="1">
                <a:solidFill>
                  <a:srgbClr val="DB542D"/>
                </a:solidFill>
                <a:latin typeface="Times New Roman" pitchFamily="18" charset="0"/>
                <a:cs typeface="Times New Roman" pitchFamily="18" charset="0"/>
              </a:rPr>
              <a:t>He remarked on my class behavior with 10) _________________, making me realized that the study of literature might be 11) _________________ and becoming a literature student might enhance my 12) _______________. </a:t>
            </a:r>
          </a:p>
        </p:txBody>
      </p:sp>
      <p:cxnSp>
        <p:nvCxnSpPr>
          <p:cNvPr id="32780" name="直接箭头连接符 13"/>
          <p:cNvCxnSpPr>
            <a:cxnSpLocks noChangeShapeType="1"/>
          </p:cNvCxnSpPr>
          <p:nvPr/>
        </p:nvCxnSpPr>
        <p:spPr bwMode="auto">
          <a:xfrm>
            <a:off x="6008688" y="755650"/>
            <a:ext cx="31750" cy="882650"/>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cxnSp>
        <p:nvCxnSpPr>
          <p:cNvPr id="32781" name="直接箭头连接符 14"/>
          <p:cNvCxnSpPr>
            <a:cxnSpLocks noChangeShapeType="1"/>
          </p:cNvCxnSpPr>
          <p:nvPr/>
        </p:nvCxnSpPr>
        <p:spPr bwMode="auto">
          <a:xfrm flipH="1">
            <a:off x="1612900" y="755650"/>
            <a:ext cx="14288" cy="1408113"/>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sp>
        <p:nvSpPr>
          <p:cNvPr id="32782"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26" name="文本框 12"/>
          <p:cNvSpPr txBox="1">
            <a:spLocks noChangeArrowheads="1"/>
          </p:cNvSpPr>
          <p:nvPr/>
        </p:nvSpPr>
        <p:spPr bwMode="auto">
          <a:xfrm>
            <a:off x="669925" y="3489325"/>
            <a:ext cx="12255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raised</a:t>
            </a:r>
          </a:p>
        </p:txBody>
      </p:sp>
      <p:sp>
        <p:nvSpPr>
          <p:cNvPr id="29" name="文本框 13"/>
          <p:cNvSpPr txBox="1">
            <a:spLocks noChangeArrowheads="1"/>
          </p:cNvSpPr>
          <p:nvPr/>
        </p:nvSpPr>
        <p:spPr bwMode="auto">
          <a:xfrm>
            <a:off x="533400" y="4316413"/>
            <a:ext cx="17383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transferred</a:t>
            </a:r>
          </a:p>
        </p:txBody>
      </p:sp>
      <p:sp>
        <p:nvSpPr>
          <p:cNvPr id="30" name="文本框 5"/>
          <p:cNvSpPr txBox="1">
            <a:spLocks noChangeArrowheads="1"/>
          </p:cNvSpPr>
          <p:nvPr/>
        </p:nvSpPr>
        <p:spPr bwMode="auto">
          <a:xfrm>
            <a:off x="5476875" y="2276475"/>
            <a:ext cx="25130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literature classes</a:t>
            </a:r>
          </a:p>
        </p:txBody>
      </p:sp>
      <p:sp>
        <p:nvSpPr>
          <p:cNvPr id="31" name="文本框 7"/>
          <p:cNvSpPr txBox="1">
            <a:spLocks noChangeArrowheads="1"/>
          </p:cNvSpPr>
          <p:nvPr/>
        </p:nvSpPr>
        <p:spPr bwMode="auto">
          <a:xfrm>
            <a:off x="5807075" y="2708275"/>
            <a:ext cx="24368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read widely</a:t>
            </a:r>
          </a:p>
        </p:txBody>
      </p:sp>
      <p:sp>
        <p:nvSpPr>
          <p:cNvPr id="32" name="文本框 8"/>
          <p:cNvSpPr txBox="1">
            <a:spLocks noChangeArrowheads="1"/>
          </p:cNvSpPr>
          <p:nvPr/>
        </p:nvSpPr>
        <p:spPr bwMode="auto">
          <a:xfrm>
            <a:off x="5003800" y="3846513"/>
            <a:ext cx="26654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genuine reverence</a:t>
            </a:r>
          </a:p>
        </p:txBody>
      </p:sp>
      <p:sp>
        <p:nvSpPr>
          <p:cNvPr id="33" name="文本框 9"/>
          <p:cNvSpPr txBox="1">
            <a:spLocks noChangeArrowheads="1"/>
          </p:cNvSpPr>
          <p:nvPr/>
        </p:nvSpPr>
        <p:spPr bwMode="auto">
          <a:xfrm>
            <a:off x="3730625" y="5073650"/>
            <a:ext cx="31369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a worthwhile pursuit</a:t>
            </a:r>
          </a:p>
        </p:txBody>
      </p:sp>
      <p:sp>
        <p:nvSpPr>
          <p:cNvPr id="34" name="文本框 10"/>
          <p:cNvSpPr txBox="1">
            <a:spLocks noChangeArrowheads="1"/>
          </p:cNvSpPr>
          <p:nvPr/>
        </p:nvSpPr>
        <p:spPr bwMode="auto">
          <a:xfrm>
            <a:off x="4881563" y="5816600"/>
            <a:ext cx="23590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career prospects</a:t>
            </a:r>
          </a:p>
        </p:txBody>
      </p:sp>
      <p:cxnSp>
        <p:nvCxnSpPr>
          <p:cNvPr id="32790" name="直接箭头连接符 14"/>
          <p:cNvCxnSpPr>
            <a:cxnSpLocks noChangeShapeType="1"/>
          </p:cNvCxnSpPr>
          <p:nvPr/>
        </p:nvCxnSpPr>
        <p:spPr bwMode="auto">
          <a:xfrm flipH="1">
            <a:off x="3132138" y="3840163"/>
            <a:ext cx="503237" cy="0"/>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100000">
                                          <p:val>
                                            <p:strVal val="#ppt_x"/>
                                          </p:val>
                                        </p:tav>
                                      </p:tavLst>
                                    </p:anim>
                                    <p:anim calcmode="lin" valueType="num">
                                      <p:cBhvr>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ppt_x</p:attrName>
                                        </p:attrNameLst>
                                      </p:cBhvr>
                                      <p:tavLst>
                                        <p:tav tm="0">
                                          <p:val>
                                            <p:strVal val="#ppt_x"/>
                                          </p:val>
                                        </p:tav>
                                        <p:tav tm="100000">
                                          <p:val>
                                            <p:strVal val="#ppt_x"/>
                                          </p:val>
                                        </p:tav>
                                      </p:tavLst>
                                    </p:anim>
                                    <p:anim calcmode="lin" valueType="num">
                                      <p:cBhvr>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ppt_x</p:attrName>
                                        </p:attrNameLst>
                                      </p:cBhvr>
                                      <p:tavLst>
                                        <p:tav tm="0">
                                          <p:val>
                                            <p:strVal val="#ppt_x"/>
                                          </p:val>
                                        </p:tav>
                                        <p:tav tm="100000">
                                          <p:val>
                                            <p:strVal val="#ppt_x"/>
                                          </p:val>
                                        </p:tav>
                                      </p:tavLst>
                                    </p:anim>
                                    <p:anim calcmode="lin" valueType="num">
                                      <p:cBhvr>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ppt_x</p:attrName>
                                        </p:attrNameLst>
                                      </p:cBhvr>
                                      <p:tavLst>
                                        <p:tav tm="0">
                                          <p:val>
                                            <p:strVal val="#ppt_x"/>
                                          </p:val>
                                        </p:tav>
                                        <p:tav tm="100000">
                                          <p:val>
                                            <p:strVal val="#ppt_x"/>
                                          </p:val>
                                        </p:tav>
                                      </p:tavLst>
                                    </p:anim>
                                    <p:anim calcmode="lin" valueType="num">
                                      <p:cBhvr>
                                        <p:cTn id="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ppt_x</p:attrName>
                                        </p:attrNameLst>
                                      </p:cBhvr>
                                      <p:tavLst>
                                        <p:tav tm="0">
                                          <p:val>
                                            <p:strVal val="#ppt_x"/>
                                          </p:val>
                                        </p:tav>
                                        <p:tav tm="100000">
                                          <p:val>
                                            <p:strVal val="#ppt_x"/>
                                          </p:val>
                                        </p:tav>
                                      </p:tavLst>
                                    </p:anim>
                                    <p:anim calcmode="lin" valueType="num">
                                      <p:cBhvr>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C34FBA89-FB8E-47B6-AD34-4800C3FA00FC}"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44038"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4404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73038" y="1296988"/>
            <a:ext cx="8229600" cy="1446212"/>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1.</a:t>
            </a:r>
            <a:r>
              <a:rPr lang="en-US" altLang="zh-CN" sz="2600" b="1" noProof="1">
                <a:solidFill>
                  <a:srgbClr val="660066"/>
                </a:solidFill>
                <a:cs typeface="Times New Roman" pitchFamily="18" charset="0"/>
              </a:rPr>
              <a:t> </a:t>
            </a:r>
            <a:r>
              <a:rPr lang="en-US" altLang="zh-CN" sz="2600" b="1" noProof="1">
                <a:cs typeface="Times New Roman" pitchFamily="18" charset="0"/>
              </a:rPr>
              <a:t>... but my mother, a typical immigrant, had </a:t>
            </a:r>
            <a:r>
              <a:rPr lang="en-US" altLang="zh-CN" sz="2600" b="1" noProof="1">
                <a:solidFill>
                  <a:srgbClr val="C00000"/>
                </a:solidFill>
                <a:cs typeface="Times New Roman" pitchFamily="18" charset="0"/>
              </a:rPr>
              <a:t>convinced</a:t>
            </a:r>
            <a:r>
              <a:rPr lang="en-US" altLang="zh-CN" sz="2600" b="1" noProof="1">
                <a:cs typeface="Times New Roman" pitchFamily="18" charset="0"/>
              </a:rPr>
              <a:t> me it would be the most practical course of study. </a:t>
            </a:r>
            <a:r>
              <a:rPr lang="en-US" altLang="zh-CN" sz="2600" b="1" noProof="1">
                <a:solidFill>
                  <a:schemeClr val="accent2"/>
                </a:solidFill>
                <a:cs typeface="Times New Roman" pitchFamily="18" charset="0"/>
              </a:rPr>
              <a:t>(Para. 2)</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44043" name="文本框 4"/>
          <p:cNvSpPr txBox="1">
            <a:spLocks noChangeArrowheads="1"/>
          </p:cNvSpPr>
          <p:nvPr/>
        </p:nvSpPr>
        <p:spPr bwMode="auto">
          <a:xfrm>
            <a:off x="176213" y="773113"/>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latin typeface="Times New Roman" pitchFamily="18" charset="0"/>
                <a:cs typeface="Times New Roman" pitchFamily="18" charset="0"/>
              </a:rPr>
              <a:t>Language points</a:t>
            </a:r>
          </a:p>
        </p:txBody>
      </p:sp>
      <p:sp>
        <p:nvSpPr>
          <p:cNvPr id="43020" name="矩形 11"/>
          <p:cNvSpPr>
            <a:spLocks noChangeArrowheads="1"/>
          </p:cNvSpPr>
          <p:nvPr/>
        </p:nvSpPr>
        <p:spPr bwMode="auto">
          <a:xfrm>
            <a:off x="457200" y="2565400"/>
            <a:ext cx="82296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514350">
              <a:buFont typeface="Arial" pitchFamily="34" charset="0"/>
              <a:buAutoNum type="arabicParenR"/>
              <a:defRPr/>
            </a:pPr>
            <a:r>
              <a:rPr lang="en-US" altLang="zh-CN" sz="2600" b="1" dirty="0">
                <a:solidFill>
                  <a:schemeClr val="accent2"/>
                </a:solidFill>
                <a:latin typeface="Times New Roman" pitchFamily="18" charset="0"/>
              </a:rPr>
              <a:t>convince: </a:t>
            </a:r>
            <a:r>
              <a:rPr lang="en-US" altLang="zh-CN" sz="2600" i="1" dirty="0" err="1">
                <a:latin typeface="Times New Roman" pitchFamily="18" charset="0"/>
              </a:rPr>
              <a:t>vt.</a:t>
            </a:r>
            <a:r>
              <a:rPr lang="en-US" altLang="zh-CN" sz="2600" i="1" dirty="0">
                <a:latin typeface="Times New Roman" pitchFamily="18" charset="0"/>
              </a:rPr>
              <a:t> </a:t>
            </a:r>
          </a:p>
          <a:p>
            <a:pPr marL="457200" indent="-457200">
              <a:buFont typeface="Wingdings" pitchFamily="2" charset="2"/>
              <a:buChar char="Ø"/>
              <a:defRPr/>
            </a:pPr>
            <a:r>
              <a:rPr lang="en-US" altLang="zh-CN" sz="2600" dirty="0">
                <a:latin typeface="Times New Roman" pitchFamily="18" charset="0"/>
              </a:rPr>
              <a:t>to make sb. feel certain that </a:t>
            </a:r>
            <a:r>
              <a:rPr lang="en-US" altLang="zh-CN" sz="2600" dirty="0" err="1">
                <a:latin typeface="Times New Roman" pitchFamily="18" charset="0"/>
              </a:rPr>
              <a:t>sth</a:t>
            </a:r>
            <a:r>
              <a:rPr lang="en-US" altLang="zh-CN" sz="2600" dirty="0">
                <a:latin typeface="Times New Roman" pitchFamily="18" charset="0"/>
              </a:rPr>
              <a:t>. is true </a:t>
            </a:r>
            <a:r>
              <a:rPr lang="zh-CN" altLang="en-US" sz="2600" dirty="0">
                <a:latin typeface="Times New Roman" pitchFamily="18" charset="0"/>
              </a:rPr>
              <a:t>使确信；使信服</a:t>
            </a:r>
            <a:endParaRPr lang="en-US" altLang="zh-CN" sz="2600" dirty="0">
              <a:latin typeface="Times New Roman" pitchFamily="18" charset="0"/>
            </a:endParaRPr>
          </a:p>
          <a:p>
            <a:pPr marL="457200" indent="-457200">
              <a:buFont typeface="Wingdings" pitchFamily="2" charset="2"/>
              <a:buChar char="Ø"/>
              <a:defRPr/>
            </a:pPr>
            <a:r>
              <a:rPr lang="en-US" altLang="zh-CN" sz="2600" dirty="0">
                <a:latin typeface="Times New Roman" pitchFamily="18" charset="0"/>
              </a:rPr>
              <a:t>to persuade sb. to do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说服；劝服</a:t>
            </a:r>
          </a:p>
        </p:txBody>
      </p:sp>
      <p:grpSp>
        <p:nvGrpSpPr>
          <p:cNvPr id="9" name="组合 37"/>
          <p:cNvGrpSpPr>
            <a:grpSpLocks/>
          </p:cNvGrpSpPr>
          <p:nvPr/>
        </p:nvGrpSpPr>
        <p:grpSpPr bwMode="auto">
          <a:xfrm>
            <a:off x="534988" y="3948113"/>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44052"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481013" y="4411663"/>
            <a:ext cx="58531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600" dirty="0">
                <a:latin typeface="+mn-ea"/>
                <a:ea typeface="+mn-ea"/>
              </a:rPr>
              <a:t>他成功地使陪审团相信他是无辜的了。</a:t>
            </a:r>
          </a:p>
        </p:txBody>
      </p:sp>
      <p:sp>
        <p:nvSpPr>
          <p:cNvPr id="6" name="矩形 5"/>
          <p:cNvSpPr>
            <a:spLocks noChangeArrowheads="1"/>
          </p:cNvSpPr>
          <p:nvPr/>
        </p:nvSpPr>
        <p:spPr bwMode="auto">
          <a:xfrm>
            <a:off x="565150" y="4797425"/>
            <a:ext cx="69484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CE0202"/>
                </a:solidFill>
                <a:latin typeface="Times New Roman" pitchFamily="18" charset="0"/>
              </a:rPr>
              <a:t>He managed to convince the jury of his innocence.</a:t>
            </a:r>
          </a:p>
        </p:txBody>
      </p:sp>
      <p:sp>
        <p:nvSpPr>
          <p:cNvPr id="7" name="矩形 2"/>
          <p:cNvSpPr>
            <a:spLocks noChangeArrowheads="1"/>
          </p:cNvSpPr>
          <p:nvPr/>
        </p:nvSpPr>
        <p:spPr bwMode="auto">
          <a:xfrm>
            <a:off x="468313" y="5289550"/>
            <a:ext cx="58531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600" dirty="0">
                <a:latin typeface="+mn-ea"/>
                <a:ea typeface="+mn-ea"/>
              </a:rPr>
              <a:t>我希望这次乡村之旅能使你改变想法。</a:t>
            </a:r>
          </a:p>
        </p:txBody>
      </p:sp>
      <p:sp>
        <p:nvSpPr>
          <p:cNvPr id="8" name="矩形 7"/>
          <p:cNvSpPr>
            <a:spLocks noChangeArrowheads="1"/>
          </p:cNvSpPr>
          <p:nvPr/>
        </p:nvSpPr>
        <p:spPr bwMode="auto">
          <a:xfrm>
            <a:off x="550863" y="5745163"/>
            <a:ext cx="84851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I hope the village trip will convince you to change your mind. </a:t>
            </a:r>
          </a:p>
        </p:txBody>
      </p:sp>
      <p:sp>
        <p:nvSpPr>
          <p:cNvPr id="44050"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302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95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3020">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163D4D24-E1D8-40A2-962C-5770E055326C}"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4608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4608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73038" y="1296988"/>
            <a:ext cx="8229600" cy="1446212"/>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1.</a:t>
            </a:r>
            <a:r>
              <a:rPr lang="en-US" altLang="zh-CN" sz="2600" b="1" noProof="1">
                <a:solidFill>
                  <a:srgbClr val="660066"/>
                </a:solidFill>
                <a:cs typeface="Times New Roman" pitchFamily="18" charset="0"/>
              </a:rPr>
              <a:t> </a:t>
            </a:r>
            <a:r>
              <a:rPr lang="en-US" altLang="zh-CN" sz="2600" b="1" noProof="1">
                <a:cs typeface="Times New Roman" pitchFamily="18" charset="0"/>
              </a:rPr>
              <a:t>... but my mother, a typical immigrant, had </a:t>
            </a:r>
            <a:r>
              <a:rPr lang="en-US" altLang="zh-CN" sz="2600" b="1" noProof="1">
                <a:solidFill>
                  <a:srgbClr val="C00000"/>
                </a:solidFill>
                <a:cs typeface="Times New Roman" pitchFamily="18" charset="0"/>
              </a:rPr>
              <a:t>convinced</a:t>
            </a:r>
            <a:r>
              <a:rPr lang="en-US" altLang="zh-CN" sz="2600" b="1" noProof="1">
                <a:cs typeface="Times New Roman" pitchFamily="18" charset="0"/>
              </a:rPr>
              <a:t> me it would be the most practical course of study. </a:t>
            </a:r>
            <a:r>
              <a:rPr lang="en-US" altLang="zh-CN" sz="2600" b="1" noProof="1">
                <a:solidFill>
                  <a:schemeClr val="accent2"/>
                </a:solidFill>
                <a:cs typeface="Times New Roman" pitchFamily="18" charset="0"/>
              </a:rPr>
              <a:t>(Para. 2)</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46091" name="文本框 4"/>
          <p:cNvSpPr txBox="1">
            <a:spLocks noChangeArrowheads="1"/>
          </p:cNvSpPr>
          <p:nvPr/>
        </p:nvSpPr>
        <p:spPr bwMode="auto">
          <a:xfrm>
            <a:off x="176213" y="773113"/>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latin typeface="Times New Roman" pitchFamily="18" charset="0"/>
                <a:cs typeface="Times New Roman" pitchFamily="18" charset="0"/>
              </a:rPr>
              <a:t>Language points</a:t>
            </a:r>
          </a:p>
        </p:txBody>
      </p:sp>
      <p:sp>
        <p:nvSpPr>
          <p:cNvPr id="46092"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21" name="矩形 20"/>
          <p:cNvSpPr>
            <a:spLocks noChangeArrowheads="1"/>
          </p:cNvSpPr>
          <p:nvPr/>
        </p:nvSpPr>
        <p:spPr bwMode="auto">
          <a:xfrm>
            <a:off x="457200" y="2636838"/>
            <a:ext cx="761365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lnSpc>
                <a:spcPct val="150000"/>
              </a:lnSpc>
            </a:pPr>
            <a:r>
              <a:rPr lang="en-US" altLang="zh-CN" sz="2600" b="1">
                <a:latin typeface="Times New Roman" pitchFamily="18" charset="0"/>
              </a:rPr>
              <a:t>2) </a:t>
            </a:r>
            <a:r>
              <a:rPr lang="zh-CN" altLang="en-US" sz="2600">
                <a:latin typeface="Times New Roman" pitchFamily="18" charset="0"/>
              </a:rPr>
              <a:t>句中的</a:t>
            </a:r>
            <a:r>
              <a:rPr lang="en-US" altLang="zh-CN" sz="2600">
                <a:latin typeface="Times New Roman" pitchFamily="18" charset="0"/>
              </a:rPr>
              <a:t>a typical immigrant</a:t>
            </a:r>
            <a:r>
              <a:rPr lang="zh-CN" altLang="en-US" sz="2600">
                <a:latin typeface="Times New Roman" pitchFamily="18" charset="0"/>
              </a:rPr>
              <a:t>是</a:t>
            </a:r>
            <a:r>
              <a:rPr lang="en-US" altLang="zh-CN" sz="2600">
                <a:latin typeface="Times New Roman" pitchFamily="18" charset="0"/>
              </a:rPr>
              <a:t>my mother</a:t>
            </a:r>
            <a:r>
              <a:rPr lang="zh-CN" altLang="en-US" sz="2600">
                <a:latin typeface="Times New Roman" pitchFamily="18" charset="0"/>
              </a:rPr>
              <a:t>的同位语，补充说明</a:t>
            </a:r>
            <a:r>
              <a:rPr lang="en-US" altLang="zh-CN" sz="2600">
                <a:latin typeface="Times New Roman" pitchFamily="18" charset="0"/>
              </a:rPr>
              <a:t>my mother</a:t>
            </a:r>
            <a:r>
              <a:rPr lang="zh-CN" altLang="en-US" sz="2600">
                <a:latin typeface="Times New Roman" pitchFamily="18" charset="0"/>
              </a:rPr>
              <a:t>的身份。</a:t>
            </a:r>
          </a:p>
        </p:txBody>
      </p:sp>
      <p:sp>
        <p:nvSpPr>
          <p:cNvPr id="22" name="矩形 21"/>
          <p:cNvSpPr>
            <a:spLocks noChangeArrowheads="1"/>
          </p:cNvSpPr>
          <p:nvPr/>
        </p:nvSpPr>
        <p:spPr bwMode="auto">
          <a:xfrm>
            <a:off x="533400" y="4005263"/>
            <a:ext cx="7740650" cy="2092325"/>
          </a:xfrm>
          <a:prstGeom prst="rect">
            <a:avLst/>
          </a:prstGeom>
          <a:noFill/>
          <a:ln w="25400">
            <a:solidFill>
              <a:srgbClr val="C0504D"/>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sz="2600">
                <a:latin typeface="Times New Roman" pitchFamily="18" charset="0"/>
              </a:rPr>
              <a:t>As a typical immigrant, my mother cared about how I could make a good living and settle down in the United States. She persuaded me to take business as my major at college because she believed that by learning business, I would be able to get a good job after graduation.</a:t>
            </a:r>
            <a:endParaRPr lang="zh-CN" altLang="en-US" sz="26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100000">
                                          <p:val>
                                            <p:strVal val="#ppt_x"/>
                                          </p:val>
                                        </p:tav>
                                      </p:tavLst>
                                    </p:anim>
                                    <p:anim calcmode="lin" valueType="num">
                                      <p:cBhvr>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BF1A75B4-0C54-4C3D-A905-969B4A373DC9}"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4711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4711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98438" y="804863"/>
            <a:ext cx="8229600" cy="982662"/>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2.</a:t>
            </a:r>
            <a:r>
              <a:rPr lang="en-US" altLang="zh-CN" sz="2600" b="1" noProof="1">
                <a:solidFill>
                  <a:srgbClr val="660066"/>
                </a:solidFill>
                <a:cs typeface="Times New Roman" pitchFamily="18" charset="0"/>
              </a:rPr>
              <a:t> </a:t>
            </a:r>
            <a:r>
              <a:rPr lang="en-US" altLang="zh-CN" sz="2600" b="1" noProof="1">
                <a:cs typeface="Times New Roman" pitchFamily="18" charset="0"/>
              </a:rPr>
              <a:t>I might not have finished college myself </a:t>
            </a:r>
            <a:r>
              <a:rPr lang="en-US" altLang="zh-CN" sz="2600" b="1" noProof="1">
                <a:solidFill>
                  <a:srgbClr val="C00000"/>
                </a:solidFill>
                <a:cs typeface="Times New Roman" pitchFamily="18" charset="0"/>
              </a:rPr>
              <a:t>if it hadn’t been for </a:t>
            </a:r>
            <a:r>
              <a:rPr lang="en-US" altLang="zh-CN" sz="2600" b="1" noProof="1">
                <a:cs typeface="Times New Roman" pitchFamily="18" charset="0"/>
              </a:rPr>
              <a:t>a required class in which I had little interest. </a:t>
            </a:r>
            <a:r>
              <a:rPr lang="en-US" altLang="zh-CN" sz="2600" b="1" noProof="1">
                <a:solidFill>
                  <a:schemeClr val="accent2"/>
                </a:solidFill>
                <a:cs typeface="Times New Roman" pitchFamily="18" charset="0"/>
              </a:rPr>
              <a:t>(Para. 3)</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45067" name="矩形 11"/>
          <p:cNvSpPr>
            <a:spLocks noChangeArrowheads="1"/>
          </p:cNvSpPr>
          <p:nvPr/>
        </p:nvSpPr>
        <p:spPr bwMode="auto">
          <a:xfrm>
            <a:off x="495300" y="2060575"/>
            <a:ext cx="81534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1)</a:t>
            </a:r>
            <a:r>
              <a:rPr lang="en-US" altLang="zh-CN" sz="2600" b="1"/>
              <a:t> </a:t>
            </a:r>
            <a:r>
              <a:rPr lang="en-US" altLang="zh-CN" sz="2600" b="1">
                <a:solidFill>
                  <a:schemeClr val="accent2"/>
                </a:solidFill>
                <a:latin typeface="Times New Roman" pitchFamily="18" charset="0"/>
              </a:rPr>
              <a:t>if it wasn’t / weren’t for sb. / sth. (also if it hadn’t been for sb. / sth.): </a:t>
            </a:r>
            <a:r>
              <a:rPr lang="en-US" altLang="zh-CN" sz="2600">
                <a:latin typeface="Times New Roman" pitchFamily="18" charset="0"/>
              </a:rPr>
              <a:t>used to say who or what prevents or prevented sth. from happening </a:t>
            </a:r>
            <a:r>
              <a:rPr lang="zh-CN" altLang="en-US" sz="2600">
                <a:latin typeface="Times New Roman" pitchFamily="18" charset="0"/>
              </a:rPr>
              <a:t>要不是某人 </a:t>
            </a:r>
            <a:r>
              <a:rPr lang="en-US" altLang="zh-CN" sz="2600">
                <a:latin typeface="Times New Roman" pitchFamily="18" charset="0"/>
              </a:rPr>
              <a:t>/ </a:t>
            </a:r>
            <a:r>
              <a:rPr lang="zh-CN" altLang="en-US" sz="2600">
                <a:latin typeface="Times New Roman" pitchFamily="18" charset="0"/>
              </a:rPr>
              <a:t>某事物</a:t>
            </a:r>
          </a:p>
        </p:txBody>
      </p:sp>
      <p:grpSp>
        <p:nvGrpSpPr>
          <p:cNvPr id="9" name="组合 37"/>
          <p:cNvGrpSpPr>
            <a:grpSpLocks/>
          </p:cNvGrpSpPr>
          <p:nvPr/>
        </p:nvGrpSpPr>
        <p:grpSpPr bwMode="auto">
          <a:xfrm>
            <a:off x="630238" y="3352800"/>
            <a:ext cx="2016125" cy="463550"/>
            <a:chOff x="2635396" y="6103540"/>
            <a:chExt cx="1362076" cy="1414384"/>
          </a:xfrm>
        </p:grpSpPr>
        <p:sp>
          <p:nvSpPr>
            <p:cNvPr id="10" name="AutoShape 7"/>
            <p:cNvSpPr>
              <a:spLocks noChangeArrowheads="1"/>
            </p:cNvSpPr>
            <p:nvPr/>
          </p:nvSpPr>
          <p:spPr bwMode="auto">
            <a:xfrm>
              <a:off x="2635396" y="6103540"/>
              <a:ext cx="1362076" cy="1322354"/>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47123"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630238" y="3832225"/>
            <a:ext cx="68532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600" dirty="0">
                <a:latin typeface="+mn-ea"/>
                <a:ea typeface="+mn-ea"/>
              </a:rPr>
              <a:t>如果不是那两个人救我，我也许已经溺亡了。</a:t>
            </a:r>
          </a:p>
        </p:txBody>
      </p:sp>
      <p:sp>
        <p:nvSpPr>
          <p:cNvPr id="6" name="矩形 5"/>
          <p:cNvSpPr>
            <a:spLocks noChangeArrowheads="1"/>
          </p:cNvSpPr>
          <p:nvPr/>
        </p:nvSpPr>
        <p:spPr bwMode="auto">
          <a:xfrm>
            <a:off x="703263" y="4221163"/>
            <a:ext cx="81549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If it hadn’t been for the two men who rescued me, I’d probably have drowned.</a:t>
            </a:r>
          </a:p>
        </p:txBody>
      </p:sp>
      <p:sp>
        <p:nvSpPr>
          <p:cNvPr id="7" name="矩形 2"/>
          <p:cNvSpPr>
            <a:spLocks noChangeArrowheads="1"/>
          </p:cNvSpPr>
          <p:nvPr/>
        </p:nvSpPr>
        <p:spPr bwMode="auto">
          <a:xfrm>
            <a:off x="679450" y="5113338"/>
            <a:ext cx="61864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2600" dirty="0">
                <a:latin typeface="+mn-ea"/>
                <a:ea typeface="+mn-ea"/>
              </a:rPr>
              <a:t>要不是你的捐助，更多孩子就要挨饿了。</a:t>
            </a:r>
          </a:p>
        </p:txBody>
      </p:sp>
      <p:sp>
        <p:nvSpPr>
          <p:cNvPr id="8" name="矩形 7"/>
          <p:cNvSpPr>
            <a:spLocks noChangeArrowheads="1"/>
          </p:cNvSpPr>
          <p:nvPr/>
        </p:nvSpPr>
        <p:spPr bwMode="auto">
          <a:xfrm>
            <a:off x="708025" y="5497513"/>
            <a:ext cx="7815263"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If it were not for your donations, many more children would go hungry. </a:t>
            </a:r>
          </a:p>
        </p:txBody>
      </p:sp>
      <p:sp>
        <p:nvSpPr>
          <p:cNvPr id="4712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7"/>
                                        </p:tgtEl>
                                        <p:attrNameLst>
                                          <p:attrName>style.visibility</p:attrName>
                                        </p:attrNameLst>
                                      </p:cBhvr>
                                      <p:to>
                                        <p:strVal val="visible"/>
                                      </p:to>
                                    </p:set>
                                    <p:animEffect transition="in" filter="blinds(horizontal)">
                                      <p:cBhvr>
                                        <p:cTn id="7" dur="500"/>
                                        <p:tgtEl>
                                          <p:spTgt spid="450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blinds(horizontal)">
                                      <p:cBhvr>
                                        <p:cTn id="16" dur="500"/>
                                        <p:tgtEl>
                                          <p:spTgt spid="829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7" grpId="0"/>
      <p:bldP spid="82950"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4ACDC751-959E-4E58-8B9D-6C3EFD8F7964}"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120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120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98438" y="804863"/>
            <a:ext cx="8229600" cy="982662"/>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2.</a:t>
            </a:r>
            <a:r>
              <a:rPr lang="en-US" altLang="zh-CN" sz="2600" b="1" noProof="1">
                <a:solidFill>
                  <a:srgbClr val="660066"/>
                </a:solidFill>
                <a:cs typeface="Times New Roman" pitchFamily="18" charset="0"/>
              </a:rPr>
              <a:t> </a:t>
            </a:r>
            <a:r>
              <a:rPr lang="en-US" altLang="zh-CN" sz="2600" b="1" noProof="1">
                <a:cs typeface="Times New Roman" pitchFamily="18" charset="0"/>
              </a:rPr>
              <a:t>I might not have finished college myself </a:t>
            </a:r>
            <a:r>
              <a:rPr lang="en-US" altLang="zh-CN" sz="2600" b="1" noProof="1">
                <a:solidFill>
                  <a:srgbClr val="C00000"/>
                </a:solidFill>
                <a:cs typeface="Times New Roman" pitchFamily="18" charset="0"/>
              </a:rPr>
              <a:t>if it hadn’t been for </a:t>
            </a:r>
            <a:r>
              <a:rPr lang="en-US" altLang="zh-CN" sz="2600" b="1" noProof="1">
                <a:cs typeface="Times New Roman" pitchFamily="18" charset="0"/>
              </a:rPr>
              <a:t>a required class in which I had little interest. </a:t>
            </a:r>
            <a:r>
              <a:rPr lang="en-US" altLang="zh-CN" sz="2600" b="1" noProof="1">
                <a:solidFill>
                  <a:schemeClr val="accent2"/>
                </a:solidFill>
                <a:cs typeface="Times New Roman" pitchFamily="18" charset="0"/>
              </a:rPr>
              <a:t>(Para. 3)</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121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16" name="矩形 15"/>
          <p:cNvSpPr>
            <a:spLocks noChangeArrowheads="1"/>
          </p:cNvSpPr>
          <p:nvPr/>
        </p:nvSpPr>
        <p:spPr bwMode="auto">
          <a:xfrm>
            <a:off x="611188" y="2565400"/>
            <a:ext cx="6985000" cy="1692275"/>
          </a:xfrm>
          <a:prstGeom prst="rect">
            <a:avLst/>
          </a:prstGeom>
          <a:noFill/>
          <a:ln w="25400">
            <a:solidFill>
              <a:srgbClr val="C0504D"/>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sz="2600" b="1">
                <a:solidFill>
                  <a:schemeClr val="accent2"/>
                </a:solidFill>
                <a:latin typeface="Times New Roman" pitchFamily="18" charset="0"/>
              </a:rPr>
              <a:t>Paraphrase: </a:t>
            </a:r>
            <a:r>
              <a:rPr lang="en-US" altLang="zh-CN" sz="2600">
                <a:latin typeface="Times New Roman" pitchFamily="18" charset="0"/>
              </a:rPr>
              <a:t>I was able to graduate from college probably because I had attended a class that was required for the degree in which I was not much interested.</a:t>
            </a:r>
          </a:p>
        </p:txBody>
      </p:sp>
      <p:sp>
        <p:nvSpPr>
          <p:cNvPr id="19" name="文本框 10"/>
          <p:cNvSpPr txBox="1">
            <a:spLocks noChangeArrowheads="1"/>
          </p:cNvSpPr>
          <p:nvPr/>
        </p:nvSpPr>
        <p:spPr bwMode="auto">
          <a:xfrm>
            <a:off x="611188" y="4508500"/>
            <a:ext cx="7297737"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The sentence implies that something happened in the class and as a result, I made some changes and completed my college education. </a:t>
            </a:r>
            <a:endParaRPr lang="en-US" altLang="en-US" sz="26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80">
                                          <p:stCondLst>
                                            <p:cond delay="0"/>
                                          </p:stCondLst>
                                        </p:cTn>
                                        <p:tgtEl>
                                          <p:spTgt spid="19"/>
                                        </p:tgtEl>
                                      </p:cBhvr>
                                    </p:animEffect>
                                    <p:anim calcmode="lin" valueType="num">
                                      <p:cBhvr>
                                        <p:cTn id="1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8" dur="26">
                                          <p:stCondLst>
                                            <p:cond delay="650"/>
                                          </p:stCondLst>
                                        </p:cTn>
                                        <p:tgtEl>
                                          <p:spTgt spid="19"/>
                                        </p:tgtEl>
                                      </p:cBhvr>
                                      <p:to x="100000" y="60000"/>
                                    </p:animScale>
                                    <p:animScale>
                                      <p:cBhvr>
                                        <p:cTn id="19" dur="166" decel="50000">
                                          <p:stCondLst>
                                            <p:cond delay="676"/>
                                          </p:stCondLst>
                                        </p:cTn>
                                        <p:tgtEl>
                                          <p:spTgt spid="19"/>
                                        </p:tgtEl>
                                      </p:cBhvr>
                                      <p:to x="100000" y="100000"/>
                                    </p:animScale>
                                    <p:animScale>
                                      <p:cBhvr>
                                        <p:cTn id="20" dur="26">
                                          <p:stCondLst>
                                            <p:cond delay="1312"/>
                                          </p:stCondLst>
                                        </p:cTn>
                                        <p:tgtEl>
                                          <p:spTgt spid="19"/>
                                        </p:tgtEl>
                                      </p:cBhvr>
                                      <p:to x="100000" y="80000"/>
                                    </p:animScale>
                                    <p:animScale>
                                      <p:cBhvr>
                                        <p:cTn id="21" dur="166" decel="50000">
                                          <p:stCondLst>
                                            <p:cond delay="1338"/>
                                          </p:stCondLst>
                                        </p:cTn>
                                        <p:tgtEl>
                                          <p:spTgt spid="19"/>
                                        </p:tgtEl>
                                      </p:cBhvr>
                                      <p:to x="100000" y="100000"/>
                                    </p:animScale>
                                    <p:animScale>
                                      <p:cBhvr>
                                        <p:cTn id="22" dur="26">
                                          <p:stCondLst>
                                            <p:cond delay="1642"/>
                                          </p:stCondLst>
                                        </p:cTn>
                                        <p:tgtEl>
                                          <p:spTgt spid="19"/>
                                        </p:tgtEl>
                                      </p:cBhvr>
                                      <p:to x="100000" y="90000"/>
                                    </p:animScale>
                                    <p:animScale>
                                      <p:cBhvr>
                                        <p:cTn id="23" dur="166" decel="50000">
                                          <p:stCondLst>
                                            <p:cond delay="1668"/>
                                          </p:stCondLst>
                                        </p:cTn>
                                        <p:tgtEl>
                                          <p:spTgt spid="19"/>
                                        </p:tgtEl>
                                      </p:cBhvr>
                                      <p:to x="100000" y="100000"/>
                                    </p:animScale>
                                    <p:animScale>
                                      <p:cBhvr>
                                        <p:cTn id="24" dur="26">
                                          <p:stCondLst>
                                            <p:cond delay="1808"/>
                                          </p:stCondLst>
                                        </p:cTn>
                                        <p:tgtEl>
                                          <p:spTgt spid="19"/>
                                        </p:tgtEl>
                                      </p:cBhvr>
                                      <p:to x="100000" y="95000"/>
                                    </p:animScale>
                                    <p:animScale>
                                      <p:cBhvr>
                                        <p:cTn id="25"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EE5F017F-C871-47BD-891A-82E03A51B91E}"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223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223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98438" y="908050"/>
            <a:ext cx="8694737" cy="144621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3.</a:t>
            </a:r>
            <a:r>
              <a:rPr lang="en-US" altLang="zh-CN" sz="2600" b="1" noProof="1">
                <a:solidFill>
                  <a:srgbClr val="660066"/>
                </a:solidFill>
                <a:cs typeface="Times New Roman" pitchFamily="18" charset="0"/>
              </a:rPr>
              <a:t> </a:t>
            </a:r>
            <a:r>
              <a:rPr lang="en-US" altLang="zh-CN" sz="2600" b="1" noProof="1">
                <a:cs typeface="Times New Roman" pitchFamily="18" charset="0"/>
              </a:rPr>
              <a:t>When he reached my desk, he </a:t>
            </a:r>
            <a:r>
              <a:rPr lang="en-US" altLang="zh-CN" sz="2600" b="1" noProof="1">
                <a:solidFill>
                  <a:srgbClr val="C00000"/>
                </a:solidFill>
                <a:cs typeface="Times New Roman" pitchFamily="18" charset="0"/>
              </a:rPr>
              <a:t>slipped</a:t>
            </a:r>
            <a:r>
              <a:rPr lang="en-US" altLang="zh-CN" sz="2600" b="1" noProof="1">
                <a:cs typeface="Times New Roman" pitchFamily="18" charset="0"/>
              </a:rPr>
              <a:t> behind me, leaned over and snatched the book from my hands. </a:t>
            </a:r>
            <a:r>
              <a:rPr lang="en-US" altLang="zh-CN" sz="2600" b="1" noProof="1">
                <a:solidFill>
                  <a:schemeClr val="accent2"/>
                </a:solidFill>
                <a:cs typeface="Times New Roman" pitchFamily="18" charset="0"/>
              </a:rPr>
              <a:t>(Para. 5)</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 name="矩形 4"/>
          <p:cNvSpPr>
            <a:spLocks noChangeArrowheads="1"/>
          </p:cNvSpPr>
          <p:nvPr/>
        </p:nvSpPr>
        <p:spPr bwMode="auto">
          <a:xfrm>
            <a:off x="549275" y="1916113"/>
            <a:ext cx="851376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514350">
              <a:buFont typeface="Arial" pitchFamily="34" charset="0"/>
              <a:buAutoNum type="arabicParenR"/>
              <a:defRPr/>
            </a:pPr>
            <a:r>
              <a:rPr lang="en-US" altLang="zh-CN" sz="2600" b="1" dirty="0">
                <a:solidFill>
                  <a:srgbClr val="C0504D"/>
                </a:solidFill>
                <a:latin typeface="Times New Roman" pitchFamily="18" charset="0"/>
              </a:rPr>
              <a:t>slip: </a:t>
            </a:r>
          </a:p>
          <a:p>
            <a:pPr marL="457200" indent="-457200">
              <a:buFont typeface="Wingdings" pitchFamily="2" charset="2"/>
              <a:buChar char="Ø"/>
              <a:defRPr/>
            </a:pPr>
            <a:r>
              <a:rPr lang="en-US" altLang="zh-CN" sz="2600" i="1" dirty="0">
                <a:latin typeface="Times New Roman" pitchFamily="18" charset="0"/>
              </a:rPr>
              <a:t>vi.</a:t>
            </a:r>
            <a:r>
              <a:rPr lang="en-US" altLang="zh-CN" sz="2600" dirty="0">
                <a:latin typeface="Times New Roman" pitchFamily="18" charset="0"/>
              </a:rPr>
              <a:t> to move quickly and quietly. </a:t>
            </a:r>
            <a:r>
              <a:rPr lang="zh-CN" altLang="en-US" sz="2600" dirty="0">
                <a:latin typeface="Times New Roman" pitchFamily="18" charset="0"/>
              </a:rPr>
              <a:t>溜走</a:t>
            </a:r>
          </a:p>
          <a:p>
            <a:pPr marL="323850" indent="-457200">
              <a:buFont typeface="Wingdings" pitchFamily="2" charset="2"/>
              <a:buChar char="Ø"/>
              <a:defRPr/>
            </a:pPr>
            <a:r>
              <a:rPr lang="en-US" altLang="zh-CN" sz="2600" i="1" dirty="0" err="1">
                <a:latin typeface="Times New Roman" pitchFamily="18" charset="0"/>
              </a:rPr>
              <a:t>vt</a:t>
            </a:r>
            <a:r>
              <a:rPr lang="en-US" altLang="zh-CN" sz="2600" dirty="0" err="1">
                <a:latin typeface="Times New Roman" pitchFamily="18" charset="0"/>
              </a:rPr>
              <a:t>.</a:t>
            </a:r>
            <a:r>
              <a:rPr lang="en-US" altLang="zh-CN" sz="2600" dirty="0">
                <a:latin typeface="Times New Roman" pitchFamily="18" charset="0"/>
              </a:rPr>
              <a:t> to place or insert smoothly and quietly </a:t>
            </a:r>
            <a:r>
              <a:rPr lang="zh-CN" altLang="en-US" sz="2600" dirty="0">
                <a:latin typeface="Times New Roman" pitchFamily="18" charset="0"/>
              </a:rPr>
              <a:t>把</a:t>
            </a:r>
            <a:r>
              <a:rPr lang="en-US" altLang="zh-CN" sz="2600" dirty="0">
                <a:latin typeface="Times New Roman" pitchFamily="18" charset="0"/>
              </a:rPr>
              <a:t>...</a:t>
            </a:r>
            <a:r>
              <a:rPr lang="zh-CN" altLang="en-US" sz="2600" dirty="0">
                <a:latin typeface="Times New Roman" pitchFamily="18" charset="0"/>
              </a:rPr>
              <a:t>悄悄地放在</a:t>
            </a:r>
          </a:p>
        </p:txBody>
      </p:sp>
      <p:grpSp>
        <p:nvGrpSpPr>
          <p:cNvPr id="9" name="组合 37"/>
          <p:cNvGrpSpPr>
            <a:grpSpLocks/>
          </p:cNvGrpSpPr>
          <p:nvPr/>
        </p:nvGrpSpPr>
        <p:grpSpPr bwMode="auto">
          <a:xfrm>
            <a:off x="515938" y="3468688"/>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52243"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522288" y="4079875"/>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在讲座结束前，他偷偷从后门溜走了。</a:t>
            </a:r>
          </a:p>
        </p:txBody>
      </p:sp>
      <p:sp>
        <p:nvSpPr>
          <p:cNvPr id="6" name="矩形 5"/>
          <p:cNvSpPr>
            <a:spLocks noChangeArrowheads="1"/>
          </p:cNvSpPr>
          <p:nvPr/>
        </p:nvSpPr>
        <p:spPr bwMode="auto">
          <a:xfrm>
            <a:off x="611188" y="4572000"/>
            <a:ext cx="81740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He slipped out the back door before the lecture was over.  </a:t>
            </a:r>
          </a:p>
        </p:txBody>
      </p:sp>
      <p:sp>
        <p:nvSpPr>
          <p:cNvPr id="7" name="矩形 2"/>
          <p:cNvSpPr>
            <a:spLocks noChangeArrowheads="1"/>
          </p:cNvSpPr>
          <p:nvPr/>
        </p:nvSpPr>
        <p:spPr bwMode="auto">
          <a:xfrm>
            <a:off x="539750" y="5119688"/>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她把信悄悄地放进了口袋。</a:t>
            </a:r>
          </a:p>
        </p:txBody>
      </p:sp>
      <p:sp>
        <p:nvSpPr>
          <p:cNvPr id="8" name="矩形 7"/>
          <p:cNvSpPr>
            <a:spLocks noChangeArrowheads="1"/>
          </p:cNvSpPr>
          <p:nvPr/>
        </p:nvSpPr>
        <p:spPr bwMode="auto">
          <a:xfrm>
            <a:off x="584200" y="5678488"/>
            <a:ext cx="817403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She slipped the letter into her pocket.  </a:t>
            </a:r>
          </a:p>
        </p:txBody>
      </p:sp>
      <p:sp>
        <p:nvSpPr>
          <p:cNvPr id="5224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95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EB8983DC-C337-44E0-B09A-59E959229A8D}"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4278"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428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5" name="矩形 4"/>
          <p:cNvSpPr>
            <a:spLocks noChangeArrowheads="1"/>
          </p:cNvSpPr>
          <p:nvPr/>
        </p:nvSpPr>
        <p:spPr bwMode="auto">
          <a:xfrm>
            <a:off x="192088" y="981075"/>
            <a:ext cx="851376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2) </a:t>
            </a:r>
            <a:r>
              <a:rPr lang="en-US" altLang="zh-CN" sz="2600" b="1">
                <a:solidFill>
                  <a:srgbClr val="C0504D"/>
                </a:solidFill>
                <a:latin typeface="Times New Roman" pitchFamily="18" charset="0"/>
              </a:rPr>
              <a:t>snatch: </a:t>
            </a:r>
            <a:r>
              <a:rPr lang="en-US" altLang="zh-CN" sz="2600" i="1">
                <a:latin typeface="Times New Roman" pitchFamily="18" charset="0"/>
              </a:rPr>
              <a:t>vt. </a:t>
            </a:r>
            <a:r>
              <a:rPr lang="en-US" altLang="zh-CN" sz="2600">
                <a:latin typeface="Times New Roman" pitchFamily="18" charset="0"/>
              </a:rPr>
              <a:t>to take sth. away from sb. with a quick, often violent, movement </a:t>
            </a:r>
            <a:r>
              <a:rPr lang="zh-CN" altLang="en-US" sz="2600">
                <a:latin typeface="Times New Roman" pitchFamily="18" charset="0"/>
              </a:rPr>
              <a:t>抢去；强夺；攫取</a:t>
            </a:r>
          </a:p>
        </p:txBody>
      </p:sp>
      <p:grpSp>
        <p:nvGrpSpPr>
          <p:cNvPr id="9" name="组合 37"/>
          <p:cNvGrpSpPr>
            <a:grpSpLocks/>
          </p:cNvGrpSpPr>
          <p:nvPr/>
        </p:nvGrpSpPr>
        <p:grpSpPr bwMode="auto">
          <a:xfrm>
            <a:off x="620713" y="2041525"/>
            <a:ext cx="2016125" cy="463550"/>
            <a:chOff x="2635396" y="6103540"/>
            <a:chExt cx="1362076" cy="1414384"/>
          </a:xfrm>
        </p:grpSpPr>
        <p:sp>
          <p:nvSpPr>
            <p:cNvPr id="10" name="AutoShape 7"/>
            <p:cNvSpPr>
              <a:spLocks noChangeArrowheads="1"/>
            </p:cNvSpPr>
            <p:nvPr/>
          </p:nvSpPr>
          <p:spPr bwMode="auto">
            <a:xfrm>
              <a:off x="2635396" y="6103540"/>
              <a:ext cx="1362076" cy="1322354"/>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54293"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619125" y="2636838"/>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一个男人抢了那位老妇人的钱包。</a:t>
            </a:r>
          </a:p>
        </p:txBody>
      </p:sp>
      <p:sp>
        <p:nvSpPr>
          <p:cNvPr id="6" name="矩形 5"/>
          <p:cNvSpPr>
            <a:spLocks noChangeArrowheads="1"/>
          </p:cNvSpPr>
          <p:nvPr/>
        </p:nvSpPr>
        <p:spPr bwMode="auto">
          <a:xfrm>
            <a:off x="674688" y="3155950"/>
            <a:ext cx="81740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A man snatched the old woman’s purse. </a:t>
            </a:r>
          </a:p>
        </p:txBody>
      </p:sp>
      <p:sp>
        <p:nvSpPr>
          <p:cNvPr id="7" name="矩形 2"/>
          <p:cNvSpPr>
            <a:spLocks noChangeArrowheads="1"/>
          </p:cNvSpPr>
          <p:nvPr/>
        </p:nvSpPr>
        <p:spPr bwMode="auto">
          <a:xfrm>
            <a:off x="674688" y="3659188"/>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她从秘书的手里抢出了信。</a:t>
            </a:r>
          </a:p>
        </p:txBody>
      </p:sp>
      <p:sp>
        <p:nvSpPr>
          <p:cNvPr id="8" name="矩形 7"/>
          <p:cNvSpPr>
            <a:spLocks noChangeArrowheads="1"/>
          </p:cNvSpPr>
          <p:nvPr/>
        </p:nvSpPr>
        <p:spPr bwMode="auto">
          <a:xfrm>
            <a:off x="719138" y="4249738"/>
            <a:ext cx="81740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She snatched the letter out of the secretary’s hand. </a:t>
            </a:r>
            <a:endParaRPr lang="zh-CN" altLang="en-US" sz="2600">
              <a:solidFill>
                <a:srgbClr val="CE0202"/>
              </a:solidFill>
              <a:latin typeface="Times New Roman" pitchFamily="18" charset="0"/>
            </a:endParaRPr>
          </a:p>
        </p:txBody>
      </p:sp>
      <p:sp>
        <p:nvSpPr>
          <p:cNvPr id="29" name="圆角矩形 28"/>
          <p:cNvSpPr/>
          <p:nvPr/>
        </p:nvSpPr>
        <p:spPr>
          <a:xfrm>
            <a:off x="198438" y="5354638"/>
            <a:ext cx="1698625" cy="525462"/>
          </a:xfrm>
          <a:prstGeom prst="roundRect">
            <a:avLst/>
          </a:prstGeom>
        </p:spPr>
        <p:style>
          <a:lnRef idx="1">
            <a:schemeClr val="accent1"/>
          </a:lnRef>
          <a:fillRef idx="3">
            <a:schemeClr val="accent1"/>
          </a:fillRef>
          <a:effectRef idx="2">
            <a:schemeClr val="accent1"/>
          </a:effectRef>
          <a:fontRef idx="minor">
            <a:schemeClr val="lt1"/>
          </a:fontRef>
        </p:style>
        <p:txBody>
          <a:bodyPr/>
          <a:lstStyle/>
          <a:p>
            <a:pPr algn="ctr">
              <a:defRPr/>
            </a:pPr>
            <a:r>
              <a:rPr lang="en-US" altLang="zh-CN" sz="2800" b="1" noProof="1">
                <a:latin typeface="Times New Roman" pitchFamily="18" charset="0"/>
              </a:rPr>
              <a:t>snatch at</a:t>
            </a:r>
          </a:p>
        </p:txBody>
      </p:sp>
      <p:sp>
        <p:nvSpPr>
          <p:cNvPr id="30" name="文本框 29"/>
          <p:cNvSpPr txBox="1"/>
          <p:nvPr/>
        </p:nvSpPr>
        <p:spPr>
          <a:xfrm>
            <a:off x="2124075" y="5167313"/>
            <a:ext cx="6815138" cy="892175"/>
          </a:xfrm>
          <a:prstGeom prst="rect">
            <a:avLst/>
          </a:prstGeom>
          <a:solidFill>
            <a:schemeClr val="accent6">
              <a:lumMod val="20000"/>
              <a:lumOff val="80000"/>
            </a:schemeClr>
          </a:solidFill>
        </p:spPr>
        <p:txBody>
          <a:bodyPr>
            <a:spAutoFit/>
          </a:bodyPr>
          <a:lstStyle/>
          <a:p>
            <a:pPr>
              <a:defRPr/>
            </a:pPr>
            <a:r>
              <a:rPr lang="en-US" altLang="zh-CN" sz="2600" noProof="1">
                <a:latin typeface="Times New Roman" pitchFamily="18" charset="0"/>
                <a:cs typeface="Times New Roman" pitchFamily="18" charset="0"/>
              </a:rPr>
              <a:t>to quickly put out your hand to try to take or hold sth. </a:t>
            </a:r>
            <a:r>
              <a:rPr lang="zh-CN" altLang="en-US" sz="2600" noProof="1">
                <a:latin typeface="Times New Roman" pitchFamily="18" charset="0"/>
                <a:cs typeface="Times New Roman" pitchFamily="18" charset="0"/>
              </a:rPr>
              <a:t>伸手抓，伸手抢</a:t>
            </a:r>
          </a:p>
        </p:txBody>
      </p:sp>
      <p:cxnSp>
        <p:nvCxnSpPr>
          <p:cNvPr id="31" name="直接连接符 30"/>
          <p:cNvCxnSpPr>
            <a:stCxn id="29" idx="3"/>
          </p:cNvCxnSpPr>
          <p:nvPr/>
        </p:nvCxnSpPr>
        <p:spPr>
          <a:xfrm flipV="1">
            <a:off x="1897063" y="5613400"/>
            <a:ext cx="227012" cy="4763"/>
          </a:xfrm>
          <a:prstGeom prst="line">
            <a:avLst/>
          </a:prstGeom>
        </p:spPr>
        <p:style>
          <a:lnRef idx="2">
            <a:schemeClr val="accent1"/>
          </a:lnRef>
          <a:fillRef idx="0">
            <a:schemeClr val="accent1"/>
          </a:fillRef>
          <a:effectRef idx="1">
            <a:schemeClr val="accent1"/>
          </a:effectRef>
          <a:fontRef idx="minor">
            <a:schemeClr val="tx1"/>
          </a:fontRef>
        </p:style>
      </p:cxnSp>
      <p:sp>
        <p:nvSpPr>
          <p:cNvPr id="5429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par>
                          <p:cTn id="14" fill="hold" nodeType="afterGroup">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82950"/>
                                        </p:tgtEl>
                                        <p:attrNameLst>
                                          <p:attrName>style.visibility</p:attrName>
                                        </p:attrNameLst>
                                      </p:cBhvr>
                                      <p:to>
                                        <p:strVal val="visible"/>
                                      </p:to>
                                    </p:set>
                                    <p:animEffect transition="in" filter="blinds(horizontal)">
                                      <p:cBhvr>
                                        <p:cTn id="17" dur="500"/>
                                        <p:tgtEl>
                                          <p:spTgt spid="829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ppt_x</p:attrName>
                                        </p:attrNameLst>
                                      </p:cBhvr>
                                      <p:tavLst>
                                        <p:tav tm="0">
                                          <p:val>
                                            <p:strVal val="#ppt_x"/>
                                          </p:val>
                                        </p:tav>
                                        <p:tav tm="100000">
                                          <p:val>
                                            <p:strVal val="#ppt_x"/>
                                          </p:val>
                                        </p:tav>
                                      </p:tavLst>
                                    </p:anim>
                                    <p:anim calcmode="lin" valueType="num">
                                      <p:cBhvr>
                                        <p:cTn id="38" dur="50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ppt_x</p:attrName>
                                        </p:attrNameLst>
                                      </p:cBhvr>
                                      <p:tavLst>
                                        <p:tav tm="0">
                                          <p:val>
                                            <p:strVal val="#ppt_x"/>
                                          </p:val>
                                        </p:tav>
                                        <p:tav tm="100000">
                                          <p:val>
                                            <p:strVal val="#ppt_x"/>
                                          </p:val>
                                        </p:tav>
                                      </p:tavLst>
                                    </p:anim>
                                    <p:anim calcmode="lin" valueType="num">
                                      <p:cBhvr>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50" grpId="0"/>
      <p:bldP spid="6" grpId="0"/>
      <p:bldP spid="7" grpId="0"/>
      <p:bldP spid="8" grpId="0"/>
      <p:bldP spid="29" grpId="0" bldLvl="0" animBg="1"/>
      <p:bldP spid="3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0A3AFB1F-5176-43E7-8CA5-00102B0053C5}"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5302"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5304"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2" name="矩形 1"/>
          <p:cNvSpPr>
            <a:spLocks noChangeArrowheads="1"/>
          </p:cNvSpPr>
          <p:nvPr/>
        </p:nvSpPr>
        <p:spPr bwMode="auto">
          <a:xfrm>
            <a:off x="501650" y="2492375"/>
            <a:ext cx="7742238" cy="1292225"/>
          </a:xfrm>
          <a:prstGeom prst="rect">
            <a:avLst/>
          </a:prstGeom>
          <a:noFill/>
          <a:ln w="25400">
            <a:solidFill>
              <a:srgbClr val="C0504D"/>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sz="2600" b="1">
                <a:solidFill>
                  <a:schemeClr val="accent2"/>
                </a:solidFill>
                <a:latin typeface="Times New Roman" pitchFamily="18" charset="0"/>
              </a:rPr>
              <a:t>Paraphrase:</a:t>
            </a:r>
            <a:r>
              <a:rPr lang="zh-CN" altLang="en-US" sz="2600" b="1">
                <a:solidFill>
                  <a:schemeClr val="accent2"/>
                </a:solidFill>
                <a:latin typeface="Times New Roman" pitchFamily="18" charset="0"/>
              </a:rPr>
              <a:t> </a:t>
            </a:r>
            <a:r>
              <a:rPr lang="en-US" altLang="zh-CN" sz="2600">
                <a:latin typeface="Times New Roman" pitchFamily="18" charset="0"/>
              </a:rPr>
              <a:t>When he came over to my desk, he moved quietly behind me, bent over and quickly took the book from my hands.</a:t>
            </a:r>
          </a:p>
        </p:txBody>
      </p:sp>
      <p:sp>
        <p:nvSpPr>
          <p:cNvPr id="55307"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12" name="内容占位符 2"/>
          <p:cNvSpPr>
            <a:spLocks noGrp="1"/>
          </p:cNvSpPr>
          <p:nvPr>
            <p:ph idx="1"/>
          </p:nvPr>
        </p:nvSpPr>
        <p:spPr>
          <a:xfrm>
            <a:off x="198438" y="908050"/>
            <a:ext cx="8694737" cy="144621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3.</a:t>
            </a:r>
            <a:r>
              <a:rPr lang="en-US" altLang="zh-CN" sz="2600" b="1" noProof="1">
                <a:solidFill>
                  <a:srgbClr val="660066"/>
                </a:solidFill>
                <a:cs typeface="Times New Roman" pitchFamily="18" charset="0"/>
              </a:rPr>
              <a:t> </a:t>
            </a:r>
            <a:r>
              <a:rPr lang="en-US" altLang="zh-CN" sz="2600" b="1" noProof="1">
                <a:cs typeface="Times New Roman" pitchFamily="18" charset="0"/>
              </a:rPr>
              <a:t>When he reached my desk, he </a:t>
            </a:r>
            <a:r>
              <a:rPr lang="en-US" altLang="zh-CN" sz="2600" b="1" noProof="1">
                <a:solidFill>
                  <a:srgbClr val="C00000"/>
                </a:solidFill>
                <a:cs typeface="Times New Roman" pitchFamily="18" charset="0"/>
              </a:rPr>
              <a:t>slipped</a:t>
            </a:r>
            <a:r>
              <a:rPr lang="en-US" altLang="zh-CN" sz="2600" b="1" noProof="1">
                <a:cs typeface="Times New Roman" pitchFamily="18" charset="0"/>
              </a:rPr>
              <a:t> behind me, leaned over and snatched the book from my hands. </a:t>
            </a:r>
            <a:r>
              <a:rPr lang="en-US" altLang="zh-CN" sz="2600" b="1" noProof="1">
                <a:solidFill>
                  <a:schemeClr val="accent2"/>
                </a:solidFill>
                <a:cs typeface="Times New Roman" pitchFamily="18" charset="0"/>
              </a:rPr>
              <a:t>(Para. 5)</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12680C8D-5F86-4F2C-8457-8A4F8C33FC29}"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632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632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07950" y="908050"/>
            <a:ext cx="8610600" cy="58896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4.</a:t>
            </a:r>
            <a:r>
              <a:rPr lang="en-US" altLang="zh-CN" sz="2600" b="1" noProof="1">
                <a:solidFill>
                  <a:srgbClr val="660066"/>
                </a:solidFill>
                <a:cs typeface="Times New Roman" pitchFamily="18" charset="0"/>
              </a:rPr>
              <a:t> </a:t>
            </a:r>
            <a:r>
              <a:rPr lang="en-US" altLang="zh-CN" sz="2600" b="1" noProof="1">
                <a:cs typeface="Times New Roman" pitchFamily="18" charset="0"/>
              </a:rPr>
              <a:t>The professor </a:t>
            </a:r>
            <a:r>
              <a:rPr lang="en-US" altLang="zh-CN" sz="2600" b="1" noProof="1">
                <a:solidFill>
                  <a:srgbClr val="C00000"/>
                </a:solidFill>
                <a:cs typeface="Times New Roman" pitchFamily="18" charset="0"/>
              </a:rPr>
              <a:t>leafed through</a:t>
            </a:r>
            <a:r>
              <a:rPr lang="en-US" altLang="zh-CN" sz="2600" b="1" noProof="1">
                <a:cs typeface="Times New Roman" pitchFamily="18" charset="0"/>
              </a:rPr>
              <a:t> a few pages of the novel. </a:t>
            </a:r>
            <a:r>
              <a:rPr lang="en-US" altLang="zh-CN" sz="2600" b="1" noProof="1">
                <a:solidFill>
                  <a:schemeClr val="accent2"/>
                </a:solidFill>
                <a:cs typeface="Times New Roman" pitchFamily="18" charset="0"/>
              </a:rPr>
              <a:t>(Para. 6)</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 name="矩形 4"/>
          <p:cNvSpPr>
            <a:spLocks noChangeArrowheads="1"/>
          </p:cNvSpPr>
          <p:nvPr/>
        </p:nvSpPr>
        <p:spPr bwMode="auto">
          <a:xfrm>
            <a:off x="142875" y="1870075"/>
            <a:ext cx="871537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solidFill>
                  <a:srgbClr val="C0504D"/>
                </a:solidFill>
                <a:latin typeface="Times New Roman" pitchFamily="18" charset="0"/>
              </a:rPr>
              <a:t>    leaf through: </a:t>
            </a:r>
            <a:r>
              <a:rPr lang="en-US" altLang="zh-CN" sz="2600">
                <a:latin typeface="Times New Roman" pitchFamily="18" charset="0"/>
              </a:rPr>
              <a:t>to turn the pages of a book quickly, without reading it thoroughly or carefully </a:t>
            </a:r>
            <a:r>
              <a:rPr lang="zh-CN" altLang="en-US" sz="2600">
                <a:latin typeface="Times New Roman" pitchFamily="18" charset="0"/>
              </a:rPr>
              <a:t>匆匆翻阅</a:t>
            </a:r>
          </a:p>
        </p:txBody>
      </p:sp>
      <p:grpSp>
        <p:nvGrpSpPr>
          <p:cNvPr id="9" name="组合 37"/>
          <p:cNvGrpSpPr>
            <a:grpSpLocks/>
          </p:cNvGrpSpPr>
          <p:nvPr/>
        </p:nvGrpSpPr>
        <p:grpSpPr bwMode="auto">
          <a:xfrm>
            <a:off x="523875" y="2900363"/>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56339"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509588" y="3478213"/>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我的祖父母从翻阅旧的相册集中得到了很大的乐趣。</a:t>
            </a:r>
          </a:p>
        </p:txBody>
      </p:sp>
      <p:sp>
        <p:nvSpPr>
          <p:cNvPr id="6" name="矩形 5"/>
          <p:cNvSpPr>
            <a:spLocks noChangeArrowheads="1"/>
          </p:cNvSpPr>
          <p:nvPr/>
        </p:nvSpPr>
        <p:spPr bwMode="auto">
          <a:xfrm>
            <a:off x="538163" y="3970338"/>
            <a:ext cx="81740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My grandparents obtained great enjoyment from leafing through old picture albums. </a:t>
            </a:r>
            <a:endParaRPr lang="zh-CN" altLang="en-US" sz="2600">
              <a:solidFill>
                <a:srgbClr val="CE0202"/>
              </a:solidFill>
              <a:latin typeface="Times New Roman" pitchFamily="18" charset="0"/>
            </a:endParaRPr>
          </a:p>
        </p:txBody>
      </p:sp>
      <p:sp>
        <p:nvSpPr>
          <p:cNvPr id="7" name="矩形 2"/>
          <p:cNvSpPr>
            <a:spLocks noChangeArrowheads="1"/>
          </p:cNvSpPr>
          <p:nvPr/>
        </p:nvSpPr>
        <p:spPr bwMode="auto">
          <a:xfrm>
            <a:off x="565150" y="5002213"/>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600" dirty="0">
                <a:latin typeface="+mn-ea"/>
                <a:ea typeface="+mn-ea"/>
              </a:rPr>
              <a:t>她坐在那，翻阅着各种文件。</a:t>
            </a:r>
          </a:p>
        </p:txBody>
      </p:sp>
      <p:sp>
        <p:nvSpPr>
          <p:cNvPr id="8" name="矩形 7"/>
          <p:cNvSpPr>
            <a:spLocks noChangeArrowheads="1"/>
          </p:cNvSpPr>
          <p:nvPr/>
        </p:nvSpPr>
        <p:spPr bwMode="auto">
          <a:xfrm>
            <a:off x="552450" y="5494338"/>
            <a:ext cx="817403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There she sat, leafing through the various documents. </a:t>
            </a:r>
          </a:p>
        </p:txBody>
      </p:sp>
      <p:sp>
        <p:nvSpPr>
          <p:cNvPr id="56337"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par>
                          <p:cTn id="14" fill="hold" nodeType="afterGroup">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82950"/>
                                        </p:tgtEl>
                                        <p:attrNameLst>
                                          <p:attrName>style.visibility</p:attrName>
                                        </p:attrNameLst>
                                      </p:cBhvr>
                                      <p:to>
                                        <p:strVal val="visible"/>
                                      </p:to>
                                    </p:set>
                                    <p:animEffect transition="in" filter="blinds(horizontal)">
                                      <p:cBhvr>
                                        <p:cTn id="17" dur="500"/>
                                        <p:tgtEl>
                                          <p:spTgt spid="829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50"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2A717712-6472-4A11-B0AE-A8AA58CDB08C}"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837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5837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2" name="矩形 1"/>
          <p:cNvSpPr>
            <a:spLocks noChangeArrowheads="1"/>
          </p:cNvSpPr>
          <p:nvPr/>
        </p:nvSpPr>
        <p:spPr bwMode="auto">
          <a:xfrm>
            <a:off x="611188" y="2290763"/>
            <a:ext cx="7742237" cy="892175"/>
          </a:xfrm>
          <a:prstGeom prst="rect">
            <a:avLst/>
          </a:prstGeom>
          <a:noFill/>
          <a:ln w="25400">
            <a:solidFill>
              <a:srgbClr val="C0504D"/>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sz="2600" b="1">
                <a:solidFill>
                  <a:schemeClr val="accent2"/>
                </a:solidFill>
                <a:latin typeface="Times New Roman" pitchFamily="18" charset="0"/>
              </a:rPr>
              <a:t>Paraphrase: </a:t>
            </a:r>
            <a:r>
              <a:rPr lang="en-US" altLang="zh-CN" sz="2600">
                <a:latin typeface="Times New Roman" pitchFamily="18" charset="0"/>
              </a:rPr>
              <a:t>The professor turned a few pages of the novel and read them in a casual way.</a:t>
            </a:r>
          </a:p>
        </p:txBody>
      </p:sp>
      <p:sp>
        <p:nvSpPr>
          <p:cNvPr id="58379"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12" name="内容占位符 2"/>
          <p:cNvSpPr>
            <a:spLocks noGrp="1"/>
          </p:cNvSpPr>
          <p:nvPr>
            <p:ph idx="1"/>
          </p:nvPr>
        </p:nvSpPr>
        <p:spPr>
          <a:xfrm>
            <a:off x="107950" y="908050"/>
            <a:ext cx="8610600" cy="58896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4.</a:t>
            </a:r>
            <a:r>
              <a:rPr lang="en-US" altLang="zh-CN" sz="2600" b="1" noProof="1">
                <a:solidFill>
                  <a:srgbClr val="660066"/>
                </a:solidFill>
                <a:cs typeface="Times New Roman" pitchFamily="18" charset="0"/>
              </a:rPr>
              <a:t> </a:t>
            </a:r>
            <a:r>
              <a:rPr lang="en-US" altLang="zh-CN" sz="2600" b="1" noProof="1">
                <a:cs typeface="Times New Roman" pitchFamily="18" charset="0"/>
              </a:rPr>
              <a:t>The professor </a:t>
            </a:r>
            <a:r>
              <a:rPr lang="en-US" altLang="zh-CN" sz="2600" b="1" noProof="1">
                <a:solidFill>
                  <a:srgbClr val="C00000"/>
                </a:solidFill>
                <a:cs typeface="Times New Roman" pitchFamily="18" charset="0"/>
              </a:rPr>
              <a:t>leafed through</a:t>
            </a:r>
            <a:r>
              <a:rPr lang="en-US" altLang="zh-CN" sz="2600" b="1" noProof="1">
                <a:cs typeface="Times New Roman" pitchFamily="18" charset="0"/>
              </a:rPr>
              <a:t> a few pages of the novel. </a:t>
            </a:r>
            <a:r>
              <a:rPr lang="en-US" altLang="zh-CN" sz="2600" b="1" noProof="1">
                <a:solidFill>
                  <a:schemeClr val="accent2"/>
                </a:solidFill>
                <a:cs typeface="Times New Roman" pitchFamily="18" charset="0"/>
              </a:rPr>
              <a:t>(Para. 6)</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9222"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9224"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9225"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6" name="矩形 2"/>
          <p:cNvSpPr>
            <a:spLocks noChangeArrowheads="1"/>
          </p:cNvSpPr>
          <p:nvPr/>
        </p:nvSpPr>
        <p:spPr bwMode="auto">
          <a:xfrm>
            <a:off x="223838" y="976313"/>
            <a:ext cx="8362950" cy="543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1. </a:t>
            </a:r>
            <a:r>
              <a:rPr lang="en-US" altLang="zh-CN" sz="2600" b="1" i="1">
                <a:latin typeface="Times New Roman" pitchFamily="18" charset="0"/>
              </a:rPr>
              <a:t>Q:</a:t>
            </a:r>
            <a:r>
              <a:rPr lang="en-US" altLang="zh-CN" sz="2600" b="1">
                <a:latin typeface="Times New Roman" pitchFamily="18" charset="0"/>
              </a:rPr>
              <a:t> What questions help to choose a degree?</a:t>
            </a:r>
          </a:p>
          <a:p>
            <a:pPr>
              <a:spcBef>
                <a:spcPts val="600"/>
              </a:spcBef>
            </a:pPr>
            <a:r>
              <a:rPr lang="en-US" altLang="zh-CN" sz="2600" b="1">
                <a:latin typeface="Times New Roman" pitchFamily="18" charset="0"/>
              </a:rPr>
              <a:t>    </a:t>
            </a:r>
            <a:r>
              <a:rPr lang="en-US" altLang="zh-CN" sz="2600" b="1" i="1">
                <a:latin typeface="Times New Roman" pitchFamily="18" charset="0"/>
              </a:rPr>
              <a:t>A: </a:t>
            </a:r>
            <a:r>
              <a:rPr lang="en-US" altLang="zh-CN" sz="2600">
                <a:latin typeface="Times New Roman" pitchFamily="18" charset="0"/>
              </a:rPr>
              <a:t>What are you passionate about? What __________ are</a:t>
            </a:r>
          </a:p>
          <a:p>
            <a:r>
              <a:rPr lang="en-US" altLang="zh-CN" sz="2600">
                <a:latin typeface="Times New Roman" pitchFamily="18" charset="0"/>
              </a:rPr>
              <a:t>          you good at, what are your interests and __________?</a:t>
            </a:r>
          </a:p>
          <a:p>
            <a:r>
              <a:rPr lang="en-US" altLang="zh-CN" sz="2600">
                <a:latin typeface="Times New Roman" pitchFamily="18" charset="0"/>
              </a:rPr>
              <a:t>          Can these lead to a career?</a:t>
            </a:r>
          </a:p>
          <a:p>
            <a:pPr>
              <a:spcBef>
                <a:spcPts val="1200"/>
              </a:spcBef>
            </a:pPr>
            <a:endParaRPr lang="en-US" altLang="zh-CN" sz="2600">
              <a:latin typeface="Times New Roman" pitchFamily="18" charset="0"/>
            </a:endParaRPr>
          </a:p>
          <a:p>
            <a:r>
              <a:rPr lang="en-US" altLang="zh-CN" sz="2600">
                <a:latin typeface="Times New Roman" pitchFamily="18" charset="0"/>
              </a:rPr>
              <a:t>2. </a:t>
            </a:r>
            <a:r>
              <a:rPr lang="en-US" altLang="zh-CN" sz="2600" b="1" i="1">
                <a:latin typeface="Times New Roman" pitchFamily="18" charset="0"/>
                <a:sym typeface="宋体" pitchFamily="2" charset="-122"/>
              </a:rPr>
              <a:t>Q:</a:t>
            </a:r>
            <a:r>
              <a:rPr lang="en-US" altLang="zh-CN" sz="2600" b="1">
                <a:latin typeface="Times New Roman" pitchFamily="18" charset="0"/>
                <a:sym typeface="宋体" pitchFamily="2" charset="-122"/>
              </a:rPr>
              <a:t> What if I decide that even though I like computers, I</a:t>
            </a:r>
          </a:p>
          <a:p>
            <a:pPr>
              <a:spcBef>
                <a:spcPts val="600"/>
              </a:spcBef>
            </a:pPr>
            <a:r>
              <a:rPr lang="en-US" altLang="zh-CN" sz="2600" b="1">
                <a:latin typeface="Times New Roman" pitchFamily="18" charset="0"/>
                <a:sym typeface="宋体" pitchFamily="2" charset="-122"/>
              </a:rPr>
              <a:t>         don’t want to have a career in computing?</a:t>
            </a:r>
            <a:endParaRPr lang="en-US" altLang="zh-CN" sz="2600" b="1">
              <a:latin typeface="Times New Roman" pitchFamily="18" charset="0"/>
            </a:endParaRPr>
          </a:p>
          <a:p>
            <a:pPr>
              <a:spcBef>
                <a:spcPts val="600"/>
              </a:spcBef>
            </a:pPr>
            <a:r>
              <a:rPr lang="en-US" altLang="zh-CN" sz="2600" b="1">
                <a:latin typeface="Times New Roman" pitchFamily="18" charset="0"/>
                <a:sym typeface="宋体" pitchFamily="2" charset="-122"/>
              </a:rPr>
              <a:t>    </a:t>
            </a:r>
            <a:r>
              <a:rPr lang="en-US" altLang="zh-CN" sz="2600" b="1" i="1">
                <a:latin typeface="Times New Roman" pitchFamily="18" charset="0"/>
                <a:sym typeface="宋体" pitchFamily="2" charset="-122"/>
              </a:rPr>
              <a:t>A:</a:t>
            </a:r>
            <a:r>
              <a:rPr lang="en-US" altLang="zh-CN" sz="2600" b="1">
                <a:latin typeface="Times New Roman" pitchFamily="18" charset="0"/>
                <a:sym typeface="宋体" pitchFamily="2" charset="-122"/>
              </a:rPr>
              <a:t> </a:t>
            </a:r>
            <a:r>
              <a:rPr lang="en-US" altLang="zh-CN" sz="2600">
                <a:latin typeface="Times New Roman" pitchFamily="18" charset="0"/>
                <a:sym typeface="宋体" pitchFamily="2" charset="-122"/>
              </a:rPr>
              <a:t>The skills that you learn in computing like how to solve</a:t>
            </a:r>
          </a:p>
          <a:p>
            <a:r>
              <a:rPr lang="en-US" altLang="zh-CN" sz="2600">
                <a:latin typeface="Times New Roman" pitchFamily="18" charset="0"/>
                <a:sym typeface="宋体" pitchFamily="2" charset="-122"/>
              </a:rPr>
              <a:t>         problems in managing projects are easily ___________</a:t>
            </a:r>
          </a:p>
          <a:p>
            <a:r>
              <a:rPr lang="en-US" altLang="zh-CN" sz="2600">
                <a:latin typeface="Times New Roman" pitchFamily="18" charset="0"/>
                <a:sym typeface="宋体" pitchFamily="2" charset="-122"/>
              </a:rPr>
              <a:t>         to other careers and industries ... Hundreds of </a:t>
            </a:r>
          </a:p>
          <a:p>
            <a:r>
              <a:rPr lang="en-US" altLang="zh-CN" sz="2600">
                <a:latin typeface="Times New Roman" pitchFamily="18" charset="0"/>
                <a:sym typeface="宋体" pitchFamily="2" charset="-122"/>
              </a:rPr>
              <a:t>         ___________ from one degree. </a:t>
            </a:r>
            <a:endParaRPr lang="en-US" altLang="zh-CN" sz="2600">
              <a:latin typeface="Times New Roman" pitchFamily="18" charset="0"/>
            </a:endParaRPr>
          </a:p>
          <a:p>
            <a:pPr>
              <a:spcBef>
                <a:spcPts val="1200"/>
              </a:spcBef>
            </a:pPr>
            <a:endParaRPr lang="zh-CN" altLang="en-US" sz="2600">
              <a:latin typeface="Times New Roman" pitchFamily="18" charset="0"/>
            </a:endParaRPr>
          </a:p>
        </p:txBody>
      </p:sp>
      <p:sp>
        <p:nvSpPr>
          <p:cNvPr id="4" name="文本框 3"/>
          <p:cNvSpPr txBox="1">
            <a:spLocks noChangeArrowheads="1"/>
          </p:cNvSpPr>
          <p:nvPr/>
        </p:nvSpPr>
        <p:spPr bwMode="auto">
          <a:xfrm>
            <a:off x="6300788" y="1412875"/>
            <a:ext cx="13747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subjects</a:t>
            </a:r>
          </a:p>
        </p:txBody>
      </p:sp>
      <p:sp>
        <p:nvSpPr>
          <p:cNvPr id="5" name="文本框 4"/>
          <p:cNvSpPr txBox="1">
            <a:spLocks noChangeArrowheads="1"/>
          </p:cNvSpPr>
          <p:nvPr/>
        </p:nvSpPr>
        <p:spPr bwMode="auto">
          <a:xfrm>
            <a:off x="6632575" y="1870075"/>
            <a:ext cx="13747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hobbies</a:t>
            </a:r>
          </a:p>
        </p:txBody>
      </p:sp>
      <p:sp>
        <p:nvSpPr>
          <p:cNvPr id="6" name="文本框 5"/>
          <p:cNvSpPr txBox="1">
            <a:spLocks noChangeArrowheads="1"/>
          </p:cNvSpPr>
          <p:nvPr/>
        </p:nvSpPr>
        <p:spPr bwMode="auto">
          <a:xfrm>
            <a:off x="6602413" y="4521200"/>
            <a:ext cx="1954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transferrable</a:t>
            </a:r>
          </a:p>
        </p:txBody>
      </p:sp>
      <p:sp>
        <p:nvSpPr>
          <p:cNvPr id="7" name="文本框 6"/>
          <p:cNvSpPr txBox="1">
            <a:spLocks noChangeArrowheads="1"/>
          </p:cNvSpPr>
          <p:nvPr/>
        </p:nvSpPr>
        <p:spPr bwMode="auto">
          <a:xfrm>
            <a:off x="1025525" y="5300663"/>
            <a:ext cx="19605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possibilities</a:t>
            </a:r>
          </a:p>
        </p:txBody>
      </p:sp>
      <p:sp>
        <p:nvSpPr>
          <p:cNvPr id="9231"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3B522A51-93C9-47D3-A8E7-386486B76F43}"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144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6144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07950" y="981075"/>
            <a:ext cx="8610600" cy="58896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6.</a:t>
            </a:r>
            <a:r>
              <a:rPr lang="en-US" altLang="zh-CN" sz="2600" b="1" noProof="1">
                <a:solidFill>
                  <a:srgbClr val="660066"/>
                </a:solidFill>
                <a:cs typeface="Times New Roman" pitchFamily="18" charset="0"/>
              </a:rPr>
              <a:t> </a:t>
            </a:r>
            <a:r>
              <a:rPr lang="en-US" altLang="zh-CN" sz="2600" b="1" noProof="1">
                <a:cs typeface="Times New Roman" pitchFamily="18" charset="0"/>
              </a:rPr>
              <a:t>Maybe the study of literature would be a worthwhile </a:t>
            </a:r>
            <a:r>
              <a:rPr lang="en-US" altLang="zh-CN" sz="2600" b="1" noProof="1">
                <a:solidFill>
                  <a:srgbClr val="C00000"/>
                </a:solidFill>
                <a:cs typeface="Times New Roman" pitchFamily="18" charset="0"/>
              </a:rPr>
              <a:t>pursuit</a:t>
            </a:r>
            <a:r>
              <a:rPr lang="en-US" altLang="zh-CN" sz="2600" b="1" noProof="1">
                <a:cs typeface="Times New Roman" pitchFamily="18" charset="0"/>
              </a:rPr>
              <a:t>. </a:t>
            </a:r>
            <a:r>
              <a:rPr lang="en-US" altLang="zh-CN" sz="2600" b="1" noProof="1">
                <a:solidFill>
                  <a:schemeClr val="accent2"/>
                </a:solidFill>
                <a:cs typeface="Times New Roman" pitchFamily="18" charset="0"/>
              </a:rPr>
              <a:t>(Para. 10)</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 name="矩形 4"/>
          <p:cNvSpPr>
            <a:spLocks noChangeArrowheads="1"/>
          </p:cNvSpPr>
          <p:nvPr/>
        </p:nvSpPr>
        <p:spPr bwMode="auto">
          <a:xfrm>
            <a:off x="485775" y="1989138"/>
            <a:ext cx="851376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1) </a:t>
            </a:r>
            <a:r>
              <a:rPr lang="en-US" altLang="zh-CN" sz="2600" b="1">
                <a:solidFill>
                  <a:srgbClr val="C0504D"/>
                </a:solidFill>
                <a:latin typeface="Times New Roman" pitchFamily="18" charset="0"/>
              </a:rPr>
              <a:t>pursuit: </a:t>
            </a:r>
            <a:r>
              <a:rPr lang="en-US" altLang="zh-CN" sz="2600" i="1">
                <a:latin typeface="Times New Roman" pitchFamily="18" charset="0"/>
              </a:rPr>
              <a:t>n. </a:t>
            </a:r>
            <a:r>
              <a:rPr lang="en-US" altLang="zh-CN" sz="2600">
                <a:latin typeface="Times New Roman" pitchFamily="18" charset="0"/>
              </a:rPr>
              <a:t>[U]  </a:t>
            </a:r>
          </a:p>
          <a:p>
            <a:pPr marL="323850" indent="-457200">
              <a:buFont typeface="Wingdings" pitchFamily="2" charset="2"/>
              <a:buChar char="Ø"/>
            </a:pPr>
            <a:r>
              <a:rPr lang="en-US" altLang="zh-CN" sz="2600">
                <a:latin typeface="Times New Roman" pitchFamily="18" charset="0"/>
              </a:rPr>
              <a:t>the act of trying to achieve sth. in a determined way </a:t>
            </a:r>
            <a:r>
              <a:rPr lang="zh-CN" altLang="en-US" sz="2600">
                <a:latin typeface="Times New Roman" pitchFamily="18" charset="0"/>
              </a:rPr>
              <a:t>追求</a:t>
            </a:r>
            <a:endParaRPr lang="en-US" altLang="zh-CN" sz="2600">
              <a:latin typeface="Times New Roman" pitchFamily="18" charset="0"/>
            </a:endParaRPr>
          </a:p>
          <a:p>
            <a:pPr marL="323850" indent="-457200">
              <a:buFont typeface="Wingdings" pitchFamily="2" charset="2"/>
              <a:buChar char="Ø"/>
            </a:pPr>
            <a:r>
              <a:rPr lang="en-US" altLang="zh-CN" sz="2600">
                <a:latin typeface="Times New Roman" pitchFamily="18" charset="0"/>
              </a:rPr>
              <a:t>the act of chasing or following sb. </a:t>
            </a:r>
            <a:r>
              <a:rPr lang="zh-CN" altLang="en-US" sz="2600">
                <a:latin typeface="Times New Roman" pitchFamily="18" charset="0"/>
              </a:rPr>
              <a:t>追赶；追踪</a:t>
            </a:r>
            <a:endParaRPr lang="en-US" altLang="zh-CN" sz="2600">
              <a:latin typeface="Times New Roman" pitchFamily="18" charset="0"/>
            </a:endParaRPr>
          </a:p>
        </p:txBody>
      </p:sp>
      <p:grpSp>
        <p:nvGrpSpPr>
          <p:cNvPr id="9" name="组合 37"/>
          <p:cNvGrpSpPr>
            <a:grpSpLocks/>
          </p:cNvGrpSpPr>
          <p:nvPr/>
        </p:nvGrpSpPr>
        <p:grpSpPr bwMode="auto">
          <a:xfrm>
            <a:off x="515938" y="3395663"/>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61459"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485775" y="3933825"/>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他会不顾一切的追求财富和名誉。</a:t>
            </a:r>
          </a:p>
        </p:txBody>
      </p:sp>
      <p:sp>
        <p:nvSpPr>
          <p:cNvPr id="6" name="矩形 5"/>
          <p:cNvSpPr>
            <a:spLocks noChangeArrowheads="1"/>
          </p:cNvSpPr>
          <p:nvPr/>
        </p:nvSpPr>
        <p:spPr bwMode="auto">
          <a:xfrm>
            <a:off x="495300" y="4503738"/>
            <a:ext cx="8174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He would do anything in pursuit of wealth and fame.</a:t>
            </a:r>
          </a:p>
        </p:txBody>
      </p:sp>
      <p:sp>
        <p:nvSpPr>
          <p:cNvPr id="7" name="矩形 2"/>
          <p:cNvSpPr>
            <a:spLocks noChangeArrowheads="1"/>
          </p:cNvSpPr>
          <p:nvPr/>
        </p:nvSpPr>
        <p:spPr bwMode="auto">
          <a:xfrm>
            <a:off x="517525" y="5084763"/>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猎犬在丛林中奔跑追逐一只狐狸。</a:t>
            </a:r>
          </a:p>
        </p:txBody>
      </p:sp>
      <p:sp>
        <p:nvSpPr>
          <p:cNvPr id="8" name="矩形 7"/>
          <p:cNvSpPr>
            <a:spLocks noChangeArrowheads="1"/>
          </p:cNvSpPr>
          <p:nvPr/>
        </p:nvSpPr>
        <p:spPr bwMode="auto">
          <a:xfrm>
            <a:off x="546100" y="5611813"/>
            <a:ext cx="8174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The hounds were running in the woods in pursuit of a fox. </a:t>
            </a:r>
          </a:p>
        </p:txBody>
      </p:sp>
      <p:sp>
        <p:nvSpPr>
          <p:cNvPr id="61457"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95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D308FD1E-A446-4B0E-BE25-28F3049AE740}"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247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6247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2" name="矩形 1"/>
          <p:cNvSpPr>
            <a:spLocks noChangeArrowheads="1"/>
          </p:cNvSpPr>
          <p:nvPr/>
        </p:nvSpPr>
        <p:spPr bwMode="auto">
          <a:xfrm>
            <a:off x="214313" y="998538"/>
            <a:ext cx="79343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defRPr/>
            </a:pPr>
            <a:endParaRPr lang="en-US" altLang="zh-CN" sz="2600" b="1" dirty="0">
              <a:solidFill>
                <a:srgbClr val="C0504D"/>
              </a:solidFill>
              <a:latin typeface="Times New Roman" pitchFamily="18" charset="0"/>
            </a:endParaRPr>
          </a:p>
          <a:p>
            <a:pPr marL="323850" indent="-457200">
              <a:buFont typeface="Wingdings" pitchFamily="2" charset="2"/>
              <a:buChar char="Ø"/>
              <a:defRPr/>
            </a:pPr>
            <a:r>
              <a:rPr lang="en-US" altLang="zh-CN" sz="2600" dirty="0">
                <a:latin typeface="Times New Roman" pitchFamily="18" charset="0"/>
              </a:rPr>
              <a:t>to continue doing an activity or trying to achieve </a:t>
            </a:r>
            <a:r>
              <a:rPr lang="en-US" altLang="zh-CN" sz="2600" dirty="0" err="1">
                <a:latin typeface="Times New Roman" pitchFamily="18" charset="0"/>
              </a:rPr>
              <a:t>sth</a:t>
            </a:r>
            <a:r>
              <a:rPr lang="en-US" altLang="zh-CN" sz="2600" dirty="0">
                <a:latin typeface="Times New Roman" pitchFamily="18" charset="0"/>
              </a:rPr>
              <a:t>. over a long period of time. </a:t>
            </a:r>
            <a:r>
              <a:rPr lang="zh-CN" altLang="en-US" sz="2600" dirty="0">
                <a:latin typeface="Times New Roman" pitchFamily="18" charset="0"/>
              </a:rPr>
              <a:t>追求</a:t>
            </a:r>
          </a:p>
          <a:p>
            <a:pPr marL="457200" indent="-457200">
              <a:buFont typeface="Wingdings" pitchFamily="2" charset="2"/>
              <a:buChar char="Ø"/>
              <a:defRPr/>
            </a:pPr>
            <a:r>
              <a:rPr lang="en-US" altLang="zh-CN" sz="2600" dirty="0">
                <a:latin typeface="Times New Roman" pitchFamily="18" charset="0"/>
              </a:rPr>
              <a:t>to chase or follow sb. or </a:t>
            </a:r>
            <a:r>
              <a:rPr lang="en-US" altLang="zh-CN" sz="2600" dirty="0" err="1">
                <a:latin typeface="Times New Roman" pitchFamily="18" charset="0"/>
              </a:rPr>
              <a:t>sth</a:t>
            </a:r>
            <a:r>
              <a:rPr lang="en-US" altLang="zh-CN" sz="2600" dirty="0">
                <a:latin typeface="Times New Roman" pitchFamily="18" charset="0"/>
              </a:rPr>
              <a:t>. in order to catch them, attack them</a:t>
            </a:r>
            <a:r>
              <a:rPr lang="zh-CN" altLang="en-US" sz="2600" dirty="0">
                <a:latin typeface="Times New Roman" pitchFamily="18" charset="0"/>
              </a:rPr>
              <a:t>（为抓捕、袭击）紧随其后，抓捕</a:t>
            </a:r>
          </a:p>
          <a:p>
            <a:pPr marL="323850" indent="-457200">
              <a:defRPr/>
            </a:pPr>
            <a:r>
              <a:rPr lang="en-US" altLang="zh-CN" sz="2600" dirty="0">
                <a:latin typeface="Times New Roman" pitchFamily="18" charset="0"/>
              </a:rPr>
              <a:t> </a:t>
            </a:r>
          </a:p>
        </p:txBody>
      </p:sp>
      <p:grpSp>
        <p:nvGrpSpPr>
          <p:cNvPr id="14" name="组合 37"/>
          <p:cNvGrpSpPr>
            <a:grpSpLocks/>
          </p:cNvGrpSpPr>
          <p:nvPr/>
        </p:nvGrpSpPr>
        <p:grpSpPr bwMode="auto">
          <a:xfrm>
            <a:off x="684213" y="3287713"/>
            <a:ext cx="2016125" cy="463550"/>
            <a:chOff x="2635396" y="6103540"/>
            <a:chExt cx="1362076" cy="1414384"/>
          </a:xfrm>
        </p:grpSpPr>
        <p:sp>
          <p:nvSpPr>
            <p:cNvPr id="15"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62483"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18" name="矩形 2"/>
          <p:cNvSpPr>
            <a:spLocks noChangeArrowheads="1"/>
          </p:cNvSpPr>
          <p:nvPr/>
        </p:nvSpPr>
        <p:spPr bwMode="auto">
          <a:xfrm>
            <a:off x="701675" y="3975100"/>
            <a:ext cx="82629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她计划从政。</a:t>
            </a:r>
          </a:p>
        </p:txBody>
      </p:sp>
      <p:sp>
        <p:nvSpPr>
          <p:cNvPr id="19" name="矩形 18"/>
          <p:cNvSpPr>
            <a:spLocks noChangeArrowheads="1"/>
          </p:cNvSpPr>
          <p:nvPr/>
        </p:nvSpPr>
        <p:spPr bwMode="auto">
          <a:xfrm>
            <a:off x="714375" y="4603750"/>
            <a:ext cx="8174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She plans to pursue a career in politics.</a:t>
            </a:r>
          </a:p>
        </p:txBody>
      </p:sp>
      <p:sp>
        <p:nvSpPr>
          <p:cNvPr id="20" name="矩形 2"/>
          <p:cNvSpPr>
            <a:spLocks noChangeArrowheads="1"/>
          </p:cNvSpPr>
          <p:nvPr/>
        </p:nvSpPr>
        <p:spPr bwMode="auto">
          <a:xfrm>
            <a:off x="684213" y="5307013"/>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她追赶那个偷了一个女士钱包的男子。</a:t>
            </a:r>
          </a:p>
        </p:txBody>
      </p:sp>
      <p:sp>
        <p:nvSpPr>
          <p:cNvPr id="21" name="矩形 20"/>
          <p:cNvSpPr>
            <a:spLocks noChangeArrowheads="1"/>
          </p:cNvSpPr>
          <p:nvPr/>
        </p:nvSpPr>
        <p:spPr bwMode="auto">
          <a:xfrm>
            <a:off x="714375" y="5803900"/>
            <a:ext cx="8174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She pursued the man who had stolen a woman’s purse.</a:t>
            </a:r>
          </a:p>
        </p:txBody>
      </p:sp>
      <p:sp>
        <p:nvSpPr>
          <p:cNvPr id="62480"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62481" name="文本框 11"/>
          <p:cNvSpPr txBox="1">
            <a:spLocks noChangeArrowheads="1"/>
          </p:cNvSpPr>
          <p:nvPr/>
        </p:nvSpPr>
        <p:spPr bwMode="auto">
          <a:xfrm>
            <a:off x="311150" y="998538"/>
            <a:ext cx="2820988" cy="492125"/>
          </a:xfrm>
          <a:prstGeom prst="rect">
            <a:avLst/>
          </a:prstGeom>
          <a:solidFill>
            <a:srgbClr val="C4BD9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2385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600" b="1">
                <a:solidFill>
                  <a:srgbClr val="C0504D"/>
                </a:solidFill>
                <a:latin typeface="Times New Roman" pitchFamily="18" charset="0"/>
                <a:sym typeface="宋体" pitchFamily="2" charset="-122"/>
              </a:rPr>
              <a:t>derivatives: </a:t>
            </a:r>
            <a:r>
              <a:rPr lang="en-US" altLang="zh-CN" sz="2600">
                <a:latin typeface="Times New Roman" pitchFamily="18" charset="0"/>
              </a:rPr>
              <a:t>pursue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AA5C4F54-8FDA-45EA-A986-2AEED8A5F4FA}"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349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6349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79388" y="908050"/>
            <a:ext cx="8610600" cy="588963"/>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7.</a:t>
            </a:r>
            <a:r>
              <a:rPr lang="en-US" altLang="zh-CN" sz="2600" b="1" noProof="1">
                <a:solidFill>
                  <a:srgbClr val="660066"/>
                </a:solidFill>
                <a:cs typeface="Times New Roman" pitchFamily="18" charset="0"/>
              </a:rPr>
              <a:t> </a:t>
            </a:r>
            <a:r>
              <a:rPr lang="en-US" altLang="zh-CN" sz="2600" b="1" noProof="1">
                <a:cs typeface="Times New Roman" pitchFamily="18" charset="0"/>
              </a:rPr>
              <a:t>And if I could succeed as a literature student, maybe this would lead me in a direction that might </a:t>
            </a:r>
            <a:r>
              <a:rPr lang="en-US" altLang="zh-CN" sz="2600" b="1" noProof="1">
                <a:solidFill>
                  <a:srgbClr val="C00000"/>
                </a:solidFill>
                <a:cs typeface="Times New Roman" pitchFamily="18" charset="0"/>
              </a:rPr>
              <a:t>enhance</a:t>
            </a:r>
            <a:r>
              <a:rPr lang="en-US" altLang="zh-CN" sz="2600" b="1" noProof="1">
                <a:cs typeface="Times New Roman" pitchFamily="18" charset="0"/>
              </a:rPr>
              <a:t> my career prospects. </a:t>
            </a:r>
            <a:r>
              <a:rPr lang="en-US" altLang="zh-CN" sz="2600" b="1" noProof="1">
                <a:solidFill>
                  <a:schemeClr val="accent2"/>
                </a:solidFill>
                <a:cs typeface="Times New Roman" pitchFamily="18" charset="0"/>
              </a:rPr>
              <a:t>(Para. 10)</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 name="矩形 4"/>
          <p:cNvSpPr>
            <a:spLocks noChangeArrowheads="1"/>
          </p:cNvSpPr>
          <p:nvPr/>
        </p:nvSpPr>
        <p:spPr bwMode="auto">
          <a:xfrm>
            <a:off x="534988" y="2276475"/>
            <a:ext cx="83581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1) </a:t>
            </a:r>
            <a:r>
              <a:rPr lang="en-US" altLang="zh-CN" sz="2600" b="1">
                <a:solidFill>
                  <a:srgbClr val="C0504D"/>
                </a:solidFill>
                <a:latin typeface="Times New Roman" pitchFamily="18" charset="0"/>
              </a:rPr>
              <a:t>enhance: </a:t>
            </a:r>
            <a:r>
              <a:rPr lang="en-US" altLang="zh-CN" sz="2600" i="1">
                <a:latin typeface="Times New Roman" pitchFamily="18" charset="0"/>
              </a:rPr>
              <a:t>vt.</a:t>
            </a:r>
            <a:r>
              <a:rPr lang="en-US" altLang="zh-CN" sz="2600">
                <a:latin typeface="Times New Roman" pitchFamily="18" charset="0"/>
              </a:rPr>
              <a:t> to improve sth. </a:t>
            </a:r>
            <a:r>
              <a:rPr lang="zh-CN" altLang="en-US" sz="2600">
                <a:latin typeface="Times New Roman" pitchFamily="18" charset="0"/>
              </a:rPr>
              <a:t>提高；改进；增强</a:t>
            </a:r>
          </a:p>
        </p:txBody>
      </p:sp>
      <p:grpSp>
        <p:nvGrpSpPr>
          <p:cNvPr id="9" name="组合 37"/>
          <p:cNvGrpSpPr>
            <a:grpSpLocks/>
          </p:cNvGrpSpPr>
          <p:nvPr/>
        </p:nvGrpSpPr>
        <p:grpSpPr bwMode="auto">
          <a:xfrm>
            <a:off x="630238" y="2852738"/>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63507"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627063" y="3398838"/>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这个城市已经采取了一系列的措施来提高水质。</a:t>
            </a:r>
          </a:p>
        </p:txBody>
      </p:sp>
      <p:sp>
        <p:nvSpPr>
          <p:cNvPr id="6" name="矩形 5"/>
          <p:cNvSpPr>
            <a:spLocks noChangeArrowheads="1"/>
          </p:cNvSpPr>
          <p:nvPr/>
        </p:nvSpPr>
        <p:spPr bwMode="auto">
          <a:xfrm>
            <a:off x="660400" y="3908425"/>
            <a:ext cx="8483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The city has taken serious measures to enhance water quality.</a:t>
            </a:r>
          </a:p>
        </p:txBody>
      </p:sp>
      <p:sp>
        <p:nvSpPr>
          <p:cNvPr id="7" name="矩形 2"/>
          <p:cNvSpPr>
            <a:spLocks noChangeArrowheads="1"/>
          </p:cNvSpPr>
          <p:nvPr/>
        </p:nvSpPr>
        <p:spPr bwMode="auto">
          <a:xfrm>
            <a:off x="649288" y="4489450"/>
            <a:ext cx="773906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该项目旨在加强和拓展学生的社交能力、情感能力、体能及创造能力。</a:t>
            </a:r>
          </a:p>
        </p:txBody>
      </p:sp>
      <p:sp>
        <p:nvSpPr>
          <p:cNvPr id="8" name="矩形 7"/>
          <p:cNvSpPr>
            <a:spLocks noChangeArrowheads="1"/>
          </p:cNvSpPr>
          <p:nvPr/>
        </p:nvSpPr>
        <p:spPr bwMode="auto">
          <a:xfrm>
            <a:off x="671513" y="5402263"/>
            <a:ext cx="81740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The program seeks to enhance and further a student’s social, emotional, physical and creative ability. </a:t>
            </a:r>
          </a:p>
        </p:txBody>
      </p:sp>
      <p:sp>
        <p:nvSpPr>
          <p:cNvPr id="63505"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blinds(horizontal)">
                                      <p:cBhvr>
                                        <p:cTn id="16" dur="500"/>
                                        <p:tgtEl>
                                          <p:spTgt spid="829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50"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5541"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6554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grpSp>
        <p:nvGrpSpPr>
          <p:cNvPr id="65544" name="组合 37"/>
          <p:cNvGrpSpPr>
            <a:grpSpLocks/>
          </p:cNvGrpSpPr>
          <p:nvPr/>
        </p:nvGrpSpPr>
        <p:grpSpPr bwMode="auto">
          <a:xfrm>
            <a:off x="519113" y="1430338"/>
            <a:ext cx="1800225" cy="461962"/>
            <a:chOff x="2635396" y="6103540"/>
            <a:chExt cx="1362076" cy="1408632"/>
          </a:xfrm>
        </p:grpSpPr>
        <p:sp>
          <p:nvSpPr>
            <p:cNvPr id="7" name="AutoShape 7"/>
            <p:cNvSpPr>
              <a:spLocks noChangeArrowheads="1"/>
            </p:cNvSpPr>
            <p:nvPr/>
          </p:nvSpPr>
          <p:spPr bwMode="auto">
            <a:xfrm>
              <a:off x="2635396" y="6103540"/>
              <a:ext cx="1362076" cy="1321500"/>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65553" name="Rectangle 9"/>
            <p:cNvSpPr>
              <a:spLocks noChangeArrowheads="1"/>
            </p:cNvSpPr>
            <p:nvPr/>
          </p:nvSpPr>
          <p:spPr bwMode="auto">
            <a:xfrm>
              <a:off x="2655592" y="6103540"/>
              <a:ext cx="929070"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ea typeface="Adobe 楷体 Std R" charset="-122"/>
                </a:rPr>
                <a:t>Exercise </a:t>
              </a:r>
              <a:endParaRPr lang="zh-CN" altLang="zh-CN" sz="2400" b="1">
                <a:solidFill>
                  <a:schemeClr val="bg1"/>
                </a:solidFill>
                <a:latin typeface="Cambria" pitchFamily="18" charset="0"/>
                <a:ea typeface="Adobe 楷体 Std R" charset="-122"/>
              </a:endParaRPr>
            </a:p>
          </p:txBody>
        </p:sp>
      </p:grpSp>
      <p:sp>
        <p:nvSpPr>
          <p:cNvPr id="65545" name="文本框 85"/>
          <p:cNvSpPr txBox="1">
            <a:spLocks noChangeArrowheads="1"/>
          </p:cNvSpPr>
          <p:nvPr/>
        </p:nvSpPr>
        <p:spPr bwMode="auto">
          <a:xfrm>
            <a:off x="457200" y="831850"/>
            <a:ext cx="4533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latin typeface="Times New Roman" pitchFamily="18" charset="0"/>
              </a:rPr>
              <a:t>Synonyms </a:t>
            </a:r>
          </a:p>
        </p:txBody>
      </p:sp>
      <p:sp>
        <p:nvSpPr>
          <p:cNvPr id="65546" name="文本框 12"/>
          <p:cNvSpPr txBox="1">
            <a:spLocks noChangeArrowheads="1"/>
          </p:cNvSpPr>
          <p:nvPr/>
        </p:nvSpPr>
        <p:spPr bwMode="auto">
          <a:xfrm>
            <a:off x="519113" y="2060575"/>
            <a:ext cx="72723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600">
                <a:latin typeface="Times New Roman" pitchFamily="18" charset="0"/>
              </a:rPr>
              <a:t>Fill in the blanks with </a:t>
            </a:r>
            <a:r>
              <a:rPr lang="en-US" altLang="zh-CN" sz="2600" i="1">
                <a:solidFill>
                  <a:srgbClr val="C0504D"/>
                </a:solidFill>
                <a:latin typeface="Times New Roman" pitchFamily="18" charset="0"/>
              </a:rPr>
              <a:t>enhance</a:t>
            </a:r>
            <a:r>
              <a:rPr lang="en-US" altLang="zh-CN" sz="2600" i="1">
                <a:latin typeface="Times New Roman" pitchFamily="18" charset="0"/>
              </a:rPr>
              <a:t>, </a:t>
            </a:r>
            <a:r>
              <a:rPr lang="en-US" altLang="zh-CN" sz="2600" i="1">
                <a:solidFill>
                  <a:srgbClr val="C0504D"/>
                </a:solidFill>
                <a:latin typeface="Times New Roman" pitchFamily="18" charset="0"/>
              </a:rPr>
              <a:t>raise</a:t>
            </a:r>
            <a:r>
              <a:rPr lang="en-US" altLang="zh-CN" sz="2600" i="1">
                <a:latin typeface="Times New Roman" pitchFamily="18" charset="0"/>
              </a:rPr>
              <a:t>, </a:t>
            </a:r>
            <a:r>
              <a:rPr lang="en-US" altLang="zh-CN" sz="2600" i="1">
                <a:solidFill>
                  <a:srgbClr val="C0504D"/>
                </a:solidFill>
                <a:latin typeface="Times New Roman" pitchFamily="18" charset="0"/>
              </a:rPr>
              <a:t>improve</a:t>
            </a:r>
            <a:r>
              <a:rPr lang="en-US" altLang="zh-CN" sz="2600" i="1">
                <a:latin typeface="Times New Roman" pitchFamily="18" charset="0"/>
              </a:rPr>
              <a:t>.</a:t>
            </a:r>
            <a:endParaRPr lang="zh-CN" altLang="en-US" sz="2600" i="1">
              <a:latin typeface="Times New Roman" pitchFamily="18" charset="0"/>
            </a:endParaRPr>
          </a:p>
        </p:txBody>
      </p:sp>
      <p:sp>
        <p:nvSpPr>
          <p:cNvPr id="65547" name="文本框 5"/>
          <p:cNvSpPr txBox="1">
            <a:spLocks noChangeArrowheads="1"/>
          </p:cNvSpPr>
          <p:nvPr/>
        </p:nvSpPr>
        <p:spPr bwMode="auto">
          <a:xfrm>
            <a:off x="576263" y="2874963"/>
            <a:ext cx="8312150"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itchFamily="34" charset="0"/>
                <a:ea typeface="宋体" pitchFamily="2" charset="-122"/>
              </a:defRPr>
            </a:lvl1pPr>
            <a:lvl2pPr marL="742950" indent="-285750" defTabSz="457200" eaLnBrk="0" hangingPunct="0">
              <a:defRPr>
                <a:solidFill>
                  <a:schemeClr val="tx1"/>
                </a:solidFill>
                <a:latin typeface="Arial" pitchFamily="34" charset="0"/>
                <a:ea typeface="宋体" pitchFamily="2" charset="-122"/>
              </a:defRPr>
            </a:lvl2pPr>
            <a:lvl3pPr marL="1143000" indent="-228600" defTabSz="457200" eaLnBrk="0" hangingPunct="0">
              <a:defRPr>
                <a:solidFill>
                  <a:schemeClr val="tx1"/>
                </a:solidFill>
                <a:latin typeface="Arial" pitchFamily="34" charset="0"/>
                <a:ea typeface="宋体" pitchFamily="2" charset="-122"/>
              </a:defRPr>
            </a:lvl3pPr>
            <a:lvl4pPr marL="1600200" indent="-228600" defTabSz="457200" eaLnBrk="0" hangingPunct="0">
              <a:defRPr>
                <a:solidFill>
                  <a:schemeClr val="tx1"/>
                </a:solidFill>
                <a:latin typeface="Arial" pitchFamily="34" charset="0"/>
                <a:ea typeface="宋体" pitchFamily="2" charset="-122"/>
              </a:defRPr>
            </a:lvl4pPr>
            <a:lvl5pPr marL="2057400" indent="-228600" defTabSz="4572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600">
                <a:solidFill>
                  <a:srgbClr val="000000"/>
                </a:solidFill>
                <a:latin typeface="Times New Roman" pitchFamily="18" charset="0"/>
              </a:rPr>
              <a:t>a) The bank _______ interest rates. </a:t>
            </a:r>
            <a:endParaRPr lang="zh-CN" altLang="zh-CN" sz="2600">
              <a:latin typeface="Times New Roman" pitchFamily="18" charset="0"/>
            </a:endParaRPr>
          </a:p>
          <a:p>
            <a:pPr eaLnBrk="1" hangingPunct="1">
              <a:lnSpc>
                <a:spcPct val="150000"/>
              </a:lnSpc>
            </a:pPr>
            <a:r>
              <a:rPr lang="en-US" altLang="zh-CN" sz="2600">
                <a:solidFill>
                  <a:srgbClr val="000000"/>
                </a:solidFill>
                <a:latin typeface="Times New Roman" pitchFamily="18" charset="0"/>
              </a:rPr>
              <a:t>b) Compared with 50 years ago, our lives have  ________ </a:t>
            </a:r>
          </a:p>
          <a:p>
            <a:pPr eaLnBrk="1" hangingPunct="1">
              <a:lnSpc>
                <a:spcPct val="150000"/>
              </a:lnSpc>
            </a:pPr>
            <a:r>
              <a:rPr lang="en-US" altLang="zh-CN" sz="2600">
                <a:solidFill>
                  <a:srgbClr val="000000"/>
                </a:solidFill>
                <a:latin typeface="Times New Roman" pitchFamily="18" charset="0"/>
              </a:rPr>
              <a:t>    beyond recognition. </a:t>
            </a:r>
            <a:endParaRPr lang="zh-CN" altLang="zh-CN" sz="2600">
              <a:latin typeface="Times New Roman" pitchFamily="18" charset="0"/>
            </a:endParaRPr>
          </a:p>
          <a:p>
            <a:pPr eaLnBrk="1" hangingPunct="1">
              <a:lnSpc>
                <a:spcPct val="150000"/>
              </a:lnSpc>
            </a:pPr>
            <a:r>
              <a:rPr lang="en-US" altLang="zh-CN" sz="2600">
                <a:solidFill>
                  <a:srgbClr val="000000"/>
                </a:solidFill>
                <a:latin typeface="Times New Roman" pitchFamily="18" charset="0"/>
              </a:rPr>
              <a:t>c) After all, governments are supposed to be there to</a:t>
            </a:r>
          </a:p>
          <a:p>
            <a:pPr eaLnBrk="1" hangingPunct="1">
              <a:lnSpc>
                <a:spcPct val="150000"/>
              </a:lnSpc>
            </a:pPr>
            <a:r>
              <a:rPr lang="en-US" altLang="zh-CN" sz="2600">
                <a:solidFill>
                  <a:srgbClr val="000000"/>
                </a:solidFill>
                <a:latin typeface="Times New Roman" pitchFamily="18" charset="0"/>
              </a:rPr>
              <a:t>     _______  our quality of life. </a:t>
            </a:r>
            <a:endParaRPr lang="zh-CN" altLang="en-US" sz="2600"/>
          </a:p>
        </p:txBody>
      </p:sp>
      <p:sp>
        <p:nvSpPr>
          <p:cNvPr id="10" name="矩形 9"/>
          <p:cNvSpPr>
            <a:spLocks noChangeArrowheads="1"/>
          </p:cNvSpPr>
          <p:nvPr/>
        </p:nvSpPr>
        <p:spPr bwMode="auto">
          <a:xfrm>
            <a:off x="2319338" y="2997200"/>
            <a:ext cx="10620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600">
                <a:solidFill>
                  <a:srgbClr val="CE0202"/>
                </a:solidFill>
                <a:latin typeface="Times New Roman" pitchFamily="18" charset="0"/>
              </a:rPr>
              <a:t>raised </a:t>
            </a:r>
            <a:endParaRPr lang="zh-CN" altLang="en-US" sz="2600"/>
          </a:p>
        </p:txBody>
      </p:sp>
      <p:sp>
        <p:nvSpPr>
          <p:cNvPr id="8" name="矩形 7"/>
          <p:cNvSpPr>
            <a:spLocks noChangeArrowheads="1"/>
          </p:cNvSpPr>
          <p:nvPr/>
        </p:nvSpPr>
        <p:spPr bwMode="auto">
          <a:xfrm>
            <a:off x="6875463" y="3602038"/>
            <a:ext cx="15240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600">
                <a:solidFill>
                  <a:srgbClr val="CE0202"/>
                </a:solidFill>
                <a:latin typeface="Times New Roman" pitchFamily="18" charset="0"/>
              </a:rPr>
              <a:t>improved</a:t>
            </a:r>
            <a:endParaRPr lang="en-US" altLang="zh-CN" sz="2600"/>
          </a:p>
        </p:txBody>
      </p:sp>
      <p:sp>
        <p:nvSpPr>
          <p:cNvPr id="9" name="矩形 8"/>
          <p:cNvSpPr>
            <a:spLocks noChangeArrowheads="1"/>
          </p:cNvSpPr>
          <p:nvPr/>
        </p:nvSpPr>
        <p:spPr bwMode="auto">
          <a:xfrm>
            <a:off x="996950" y="5373688"/>
            <a:ext cx="12747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600">
                <a:solidFill>
                  <a:srgbClr val="CE0202"/>
                </a:solidFill>
                <a:latin typeface="Times New Roman" pitchFamily="18" charset="0"/>
              </a:rPr>
              <a:t>enhance</a:t>
            </a:r>
          </a:p>
        </p:txBody>
      </p:sp>
      <p:sp>
        <p:nvSpPr>
          <p:cNvPr id="6555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6EAB5D0A-4E4D-42E5-997B-6FA995D9259C}"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656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6656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5" name="矩形 4"/>
          <p:cNvSpPr>
            <a:spLocks noChangeArrowheads="1"/>
          </p:cNvSpPr>
          <p:nvPr/>
        </p:nvSpPr>
        <p:spPr bwMode="auto">
          <a:xfrm>
            <a:off x="65088" y="1052513"/>
            <a:ext cx="85153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2) </a:t>
            </a:r>
            <a:r>
              <a:rPr lang="en-US" altLang="zh-CN" sz="2600" b="1">
                <a:solidFill>
                  <a:srgbClr val="C0504D"/>
                </a:solidFill>
                <a:latin typeface="Times New Roman" pitchFamily="18" charset="0"/>
              </a:rPr>
              <a:t>prospects: </a:t>
            </a:r>
            <a:r>
              <a:rPr lang="en-US" altLang="zh-CN" sz="2600" i="1">
                <a:latin typeface="Times New Roman" pitchFamily="18" charset="0"/>
              </a:rPr>
              <a:t>n.</a:t>
            </a:r>
            <a:r>
              <a:rPr lang="en-US" altLang="zh-CN" sz="2600">
                <a:latin typeface="Times New Roman" pitchFamily="18" charset="0"/>
              </a:rPr>
              <a:t> [pl</a:t>
            </a:r>
            <a:r>
              <a:rPr lang="en-US" altLang="zh-CN" sz="2600" i="1">
                <a:latin typeface="Times New Roman" pitchFamily="18" charset="0"/>
              </a:rPr>
              <a:t>.</a:t>
            </a:r>
            <a:r>
              <a:rPr lang="en-US" altLang="zh-CN" sz="2600">
                <a:latin typeface="Times New Roman" pitchFamily="18" charset="0"/>
              </a:rPr>
              <a:t>] chances of future success </a:t>
            </a:r>
            <a:r>
              <a:rPr lang="zh-CN" altLang="en-US" sz="2600">
                <a:latin typeface="Times New Roman" pitchFamily="18" charset="0"/>
              </a:rPr>
              <a:t>将来成功的机会</a:t>
            </a:r>
            <a:r>
              <a:rPr lang="en-US" altLang="zh-CN" sz="2600">
                <a:latin typeface="Times New Roman" pitchFamily="18" charset="0"/>
              </a:rPr>
              <a:t>; </a:t>
            </a:r>
            <a:r>
              <a:rPr lang="zh-CN" altLang="en-US" sz="2600">
                <a:latin typeface="Times New Roman" pitchFamily="18" charset="0"/>
              </a:rPr>
              <a:t>前途；前程</a:t>
            </a:r>
          </a:p>
        </p:txBody>
      </p:sp>
      <p:grpSp>
        <p:nvGrpSpPr>
          <p:cNvPr id="9" name="组合 37"/>
          <p:cNvGrpSpPr>
            <a:grpSpLocks/>
          </p:cNvGrpSpPr>
          <p:nvPr/>
        </p:nvGrpSpPr>
        <p:grpSpPr bwMode="auto">
          <a:xfrm>
            <a:off x="504825" y="2133600"/>
            <a:ext cx="2016125" cy="463550"/>
            <a:chOff x="2635396" y="6103540"/>
            <a:chExt cx="1362076" cy="1414384"/>
          </a:xfrm>
        </p:grpSpPr>
        <p:sp>
          <p:nvSpPr>
            <p:cNvPr id="10" name="AutoShape 7"/>
            <p:cNvSpPr>
              <a:spLocks noChangeArrowheads="1"/>
            </p:cNvSpPr>
            <p:nvPr/>
          </p:nvSpPr>
          <p:spPr bwMode="auto">
            <a:xfrm>
              <a:off x="2635396" y="6103540"/>
              <a:ext cx="1362076" cy="1322354"/>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66578"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439738" y="2781300"/>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为了提高我的就业前景，我选择出国工作。</a:t>
            </a:r>
          </a:p>
        </p:txBody>
      </p:sp>
      <p:sp>
        <p:nvSpPr>
          <p:cNvPr id="6" name="矩形 5"/>
          <p:cNvSpPr>
            <a:spLocks noChangeArrowheads="1"/>
          </p:cNvSpPr>
          <p:nvPr/>
        </p:nvSpPr>
        <p:spPr bwMode="auto">
          <a:xfrm>
            <a:off x="504825" y="3357563"/>
            <a:ext cx="81740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I chose to work abroad to improve my career prospects.</a:t>
            </a:r>
            <a:endParaRPr lang="zh-CN" altLang="en-US" sz="2600">
              <a:solidFill>
                <a:srgbClr val="CE0202"/>
              </a:solidFill>
              <a:latin typeface="Times New Roman" pitchFamily="18" charset="0"/>
            </a:endParaRPr>
          </a:p>
        </p:txBody>
      </p:sp>
      <p:sp>
        <p:nvSpPr>
          <p:cNvPr id="7" name="矩形 2"/>
          <p:cNvSpPr>
            <a:spLocks noChangeArrowheads="1"/>
          </p:cNvSpPr>
          <p:nvPr/>
        </p:nvSpPr>
        <p:spPr bwMode="auto">
          <a:xfrm>
            <a:off x="534988" y="4005263"/>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他们决定找一个独立的专家来调查一下业务前景。</a:t>
            </a:r>
          </a:p>
        </p:txBody>
      </p:sp>
      <p:sp>
        <p:nvSpPr>
          <p:cNvPr id="8" name="矩形 7"/>
          <p:cNvSpPr>
            <a:spLocks noChangeArrowheads="1"/>
          </p:cNvSpPr>
          <p:nvPr/>
        </p:nvSpPr>
        <p:spPr bwMode="auto">
          <a:xfrm>
            <a:off x="534988" y="4652963"/>
            <a:ext cx="8110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They decided to call in an independent expert to investigate the prospects of the business. </a:t>
            </a:r>
          </a:p>
        </p:txBody>
      </p:sp>
      <p:sp>
        <p:nvSpPr>
          <p:cNvPr id="66576"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blinds(horizontal)">
                                      <p:cBhvr>
                                        <p:cTn id="16" dur="500"/>
                                        <p:tgtEl>
                                          <p:spTgt spid="829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50" grpId="0"/>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BE6A5C02-DC3F-40AE-97EE-A9CB183A7505}"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759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6759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9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67594" name="矩形 4"/>
          <p:cNvSpPr>
            <a:spLocks noChangeArrowheads="1"/>
          </p:cNvSpPr>
          <p:nvPr/>
        </p:nvSpPr>
        <p:spPr bwMode="auto">
          <a:xfrm>
            <a:off x="65088" y="1052513"/>
            <a:ext cx="85153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latin typeface="Times New Roman" pitchFamily="18" charset="0"/>
              </a:rPr>
              <a:t>2) </a:t>
            </a:r>
            <a:r>
              <a:rPr lang="en-US" altLang="zh-CN" sz="2600" b="1">
                <a:solidFill>
                  <a:srgbClr val="C0504D"/>
                </a:solidFill>
                <a:latin typeface="Times New Roman" pitchFamily="18" charset="0"/>
              </a:rPr>
              <a:t>prospects: </a:t>
            </a:r>
            <a:r>
              <a:rPr lang="en-US" altLang="zh-CN" sz="2600" i="1">
                <a:latin typeface="Times New Roman" pitchFamily="18" charset="0"/>
              </a:rPr>
              <a:t>n.</a:t>
            </a:r>
            <a:r>
              <a:rPr lang="en-US" altLang="zh-CN" sz="2600">
                <a:latin typeface="Times New Roman" pitchFamily="18" charset="0"/>
              </a:rPr>
              <a:t> [pl</a:t>
            </a:r>
            <a:r>
              <a:rPr lang="en-US" altLang="zh-CN" sz="2600" i="1">
                <a:latin typeface="Times New Roman" pitchFamily="18" charset="0"/>
              </a:rPr>
              <a:t>.</a:t>
            </a:r>
            <a:r>
              <a:rPr lang="en-US" altLang="zh-CN" sz="2600">
                <a:latin typeface="Times New Roman" pitchFamily="18" charset="0"/>
              </a:rPr>
              <a:t>] chances of future success </a:t>
            </a:r>
            <a:r>
              <a:rPr lang="zh-CN" altLang="en-US" sz="2600">
                <a:latin typeface="Times New Roman" pitchFamily="18" charset="0"/>
              </a:rPr>
              <a:t>将来成功的机会</a:t>
            </a:r>
            <a:r>
              <a:rPr lang="en-US" altLang="zh-CN" sz="2600">
                <a:latin typeface="Times New Roman" pitchFamily="18" charset="0"/>
              </a:rPr>
              <a:t>; </a:t>
            </a:r>
            <a:r>
              <a:rPr lang="zh-CN" altLang="en-US" sz="2600">
                <a:latin typeface="Times New Roman" pitchFamily="18" charset="0"/>
              </a:rPr>
              <a:t>前途；前程</a:t>
            </a:r>
          </a:p>
        </p:txBody>
      </p:sp>
      <p:sp>
        <p:nvSpPr>
          <p:cNvPr id="67595"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
        <p:nvSpPr>
          <p:cNvPr id="20" name="矩形 19"/>
          <p:cNvSpPr>
            <a:spLocks noChangeArrowheads="1"/>
          </p:cNvSpPr>
          <p:nvPr/>
        </p:nvSpPr>
        <p:spPr bwMode="auto">
          <a:xfrm>
            <a:off x="560388" y="2781300"/>
            <a:ext cx="7467600" cy="2400300"/>
          </a:xfrm>
          <a:prstGeom prst="rect">
            <a:avLst/>
          </a:prstGeom>
          <a:noFill/>
          <a:ln w="25400">
            <a:solidFill>
              <a:srgbClr val="C0504D"/>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a:spcBef>
                <a:spcPts val="600"/>
              </a:spcBef>
            </a:pPr>
            <a:r>
              <a:rPr lang="en-US" altLang="zh-CN" sz="2600" b="1">
                <a:solidFill>
                  <a:srgbClr val="C0504D"/>
                </a:solidFill>
                <a:latin typeface="Times New Roman" pitchFamily="18" charset="0"/>
              </a:rPr>
              <a:t>more expressions with prospect:</a:t>
            </a:r>
          </a:p>
          <a:p>
            <a:pPr>
              <a:spcBef>
                <a:spcPts val="600"/>
              </a:spcBef>
            </a:pPr>
            <a:endParaRPr lang="en-US" altLang="zh-CN" sz="2600" noProof="1">
              <a:latin typeface="Times New Roman" pitchFamily="18" charset="0"/>
            </a:endParaRPr>
          </a:p>
          <a:p>
            <a:pPr>
              <a:spcBef>
                <a:spcPts val="600"/>
              </a:spcBef>
            </a:pPr>
            <a:r>
              <a:rPr lang="en-US" altLang="zh-CN" sz="2600" noProof="1">
                <a:latin typeface="Times New Roman" pitchFamily="18" charset="0"/>
              </a:rPr>
              <a:t>daunting / exciting prospect: </a:t>
            </a:r>
            <a:r>
              <a:rPr lang="zh-CN" altLang="en-US" sz="2600" noProof="1">
                <a:latin typeface="Times New Roman" pitchFamily="18" charset="0"/>
              </a:rPr>
              <a:t>可怕</a:t>
            </a:r>
            <a:r>
              <a:rPr lang="zh-CN" altLang="zh-CN" sz="2600" noProof="1">
                <a:latin typeface="Times New Roman" pitchFamily="18" charset="0"/>
              </a:rPr>
              <a:t>/</a:t>
            </a:r>
            <a:r>
              <a:rPr lang="zh-CN" altLang="en-US" sz="2600" noProof="1">
                <a:latin typeface="Times New Roman" pitchFamily="18" charset="0"/>
              </a:rPr>
              <a:t>令人激动的前景</a:t>
            </a:r>
            <a:endParaRPr lang="zh-CN" altLang="zh-CN" sz="2600" noProof="1">
              <a:latin typeface="Times New Roman" pitchFamily="18" charset="0"/>
            </a:endParaRPr>
          </a:p>
          <a:p>
            <a:pPr>
              <a:spcBef>
                <a:spcPts val="600"/>
              </a:spcBef>
            </a:pPr>
            <a:r>
              <a:rPr lang="en-US" altLang="zh-CN" sz="2600" noProof="1">
                <a:latin typeface="Times New Roman" pitchFamily="18" charset="0"/>
              </a:rPr>
              <a:t>job / career prospects: </a:t>
            </a:r>
            <a:r>
              <a:rPr lang="zh-CN" altLang="en-US" sz="2600" noProof="1">
                <a:latin typeface="Times New Roman" pitchFamily="18" charset="0"/>
              </a:rPr>
              <a:t>就业前景</a:t>
            </a:r>
          </a:p>
          <a:p>
            <a:pPr>
              <a:spcBef>
                <a:spcPts val="600"/>
              </a:spcBef>
            </a:pPr>
            <a:r>
              <a:rPr lang="en-US" altLang="zh-CN" sz="2600" noProof="1">
                <a:latin typeface="Times New Roman" pitchFamily="18" charset="0"/>
              </a:rPr>
              <a:t>in prospect (</a:t>
            </a:r>
            <a:r>
              <a:rPr lang="en-US" altLang="zh-CN" sz="2600" i="1" noProof="1">
                <a:latin typeface="Times New Roman" pitchFamily="18" charset="0"/>
              </a:rPr>
              <a:t>fml.</a:t>
            </a:r>
            <a:r>
              <a:rPr lang="en-US" altLang="zh-CN" sz="2600" noProof="1">
                <a:latin typeface="Times New Roman" pitchFamily="18" charset="0"/>
              </a:rPr>
              <a:t>): </a:t>
            </a:r>
            <a:r>
              <a:rPr lang="zh-CN" altLang="en-US" sz="2600" noProof="1">
                <a:latin typeface="Times New Roman" pitchFamily="18" charset="0"/>
              </a:rPr>
              <a:t>可能即将发生的</a:t>
            </a:r>
          </a:p>
        </p:txBody>
      </p:sp>
      <p:sp>
        <p:nvSpPr>
          <p:cNvPr id="21" name="文本框 11"/>
          <p:cNvSpPr txBox="1">
            <a:spLocks noChangeArrowheads="1"/>
          </p:cNvSpPr>
          <p:nvPr/>
        </p:nvSpPr>
        <p:spPr bwMode="auto">
          <a:xfrm>
            <a:off x="560388" y="5546725"/>
            <a:ext cx="5451475" cy="493713"/>
          </a:xfrm>
          <a:prstGeom prst="rect">
            <a:avLst/>
          </a:prstGeom>
          <a:solidFill>
            <a:srgbClr val="C4BD9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a:solidFill>
                  <a:srgbClr val="C0504D"/>
                </a:solidFill>
                <a:latin typeface="Times New Roman" pitchFamily="18" charset="0"/>
              </a:rPr>
              <a:t>derivatives: prospective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D556857C-488E-4F44-9C4F-21D6474E8553}"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271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271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3" name="内容占位符 2"/>
          <p:cNvSpPr>
            <a:spLocks noGrp="1"/>
          </p:cNvSpPr>
          <p:nvPr>
            <p:ph idx="1"/>
          </p:nvPr>
        </p:nvSpPr>
        <p:spPr>
          <a:xfrm>
            <a:off x="177800" y="804863"/>
            <a:ext cx="8610600" cy="900112"/>
          </a:xfrm>
        </p:spPr>
        <p:txBody>
          <a:bodyPr/>
          <a:lstStyle/>
          <a:p>
            <a:pPr marL="323850" indent="-457200">
              <a:buFont typeface="Arial" pitchFamily="34" charset="0"/>
              <a:buNone/>
              <a:defRPr/>
            </a:pPr>
            <a:r>
              <a:rPr lang="en-US" altLang="zh-CN" sz="2600" b="1" noProof="1">
                <a:solidFill>
                  <a:schemeClr val="accent2"/>
                </a:solidFill>
                <a:cs typeface="Times New Roman" pitchFamily="18" charset="0"/>
              </a:rPr>
              <a:t>10.</a:t>
            </a:r>
            <a:r>
              <a:rPr lang="en-US" altLang="zh-CN" sz="2600" b="1" noProof="1">
                <a:solidFill>
                  <a:srgbClr val="660066"/>
                </a:solidFill>
                <a:cs typeface="Times New Roman" pitchFamily="18" charset="0"/>
              </a:rPr>
              <a:t> </a:t>
            </a:r>
            <a:r>
              <a:rPr lang="en-US" altLang="zh-CN" sz="2600" b="1" noProof="1">
                <a:cs typeface="Times New Roman" pitchFamily="18" charset="0"/>
              </a:rPr>
              <a:t>... will </a:t>
            </a:r>
            <a:r>
              <a:rPr lang="en-US" altLang="zh-CN" sz="2600" b="1" noProof="1">
                <a:solidFill>
                  <a:srgbClr val="C00000"/>
                </a:solidFill>
                <a:cs typeface="Times New Roman" pitchFamily="18" charset="0"/>
              </a:rPr>
              <a:t>enrich</a:t>
            </a:r>
            <a:r>
              <a:rPr lang="en-US" altLang="zh-CN" sz="2600" b="1" noProof="1">
                <a:cs typeface="Times New Roman" pitchFamily="18" charset="0"/>
              </a:rPr>
              <a:t> their lives and also serve them well in a variey of careers, including business. </a:t>
            </a:r>
            <a:r>
              <a:rPr lang="en-US" altLang="zh-CN" sz="2600" b="1" noProof="1">
                <a:solidFill>
                  <a:schemeClr val="accent2"/>
                </a:solidFill>
                <a:cs typeface="Times New Roman" pitchFamily="18" charset="0"/>
              </a:rPr>
              <a:t>(Para. 17)</a:t>
            </a:r>
            <a:r>
              <a:rPr lang="en-US" altLang="zh-CN" sz="2600" b="1" noProof="1">
                <a:solidFill>
                  <a:srgbClr val="660066"/>
                </a:solidFill>
                <a:cs typeface="Times New Roman" pitchFamily="18" charset="0"/>
              </a:rPr>
              <a:t> </a:t>
            </a:r>
            <a:endParaRPr lang="zh-CN" altLang="zh-CN" sz="2600" b="1" noProof="1">
              <a:solidFill>
                <a:srgbClr val="660066"/>
              </a:solidFill>
              <a:cs typeface="Times New Roman" pitchFamily="18" charset="0"/>
            </a:endParaRPr>
          </a:p>
          <a:p>
            <a:pPr>
              <a:defRPr/>
            </a:pPr>
            <a:endParaRPr kumimoji="1" lang="zh-CN" altLang="en-US" sz="2600" noProof="1">
              <a:cs typeface="Times New Roman" pitchFamily="18" charset="0"/>
            </a:endParaRPr>
          </a:p>
        </p:txBody>
      </p:sp>
      <p:sp>
        <p:nvSpPr>
          <p:cNvPr id="5" name="矩形 4"/>
          <p:cNvSpPr>
            <a:spLocks noChangeArrowheads="1"/>
          </p:cNvSpPr>
          <p:nvPr/>
        </p:nvSpPr>
        <p:spPr bwMode="auto">
          <a:xfrm>
            <a:off x="198438" y="1706563"/>
            <a:ext cx="8513762"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23850" indent="-457200"/>
            <a:r>
              <a:rPr lang="en-US" altLang="zh-CN" sz="2600" b="1">
                <a:solidFill>
                  <a:srgbClr val="C0504D"/>
                </a:solidFill>
                <a:latin typeface="Times New Roman" pitchFamily="18" charset="0"/>
              </a:rPr>
              <a:t>    enrich: </a:t>
            </a:r>
            <a:r>
              <a:rPr lang="en-US" altLang="zh-CN" sz="2600" i="1">
                <a:latin typeface="Times New Roman" pitchFamily="18" charset="0"/>
              </a:rPr>
              <a:t>vt.</a:t>
            </a:r>
            <a:r>
              <a:rPr lang="en-US" altLang="zh-CN" sz="2600">
                <a:latin typeface="Times New Roman" pitchFamily="18" charset="0"/>
              </a:rPr>
              <a:t> to improve or enhance the quality or value of </a:t>
            </a:r>
            <a:r>
              <a:rPr lang="zh-CN" altLang="en-US" sz="2600">
                <a:latin typeface="Times New Roman" pitchFamily="18" charset="0"/>
              </a:rPr>
              <a:t>使充实；使肥沃；使富足</a:t>
            </a:r>
          </a:p>
        </p:txBody>
      </p:sp>
      <p:grpSp>
        <p:nvGrpSpPr>
          <p:cNvPr id="9" name="组合 37"/>
          <p:cNvGrpSpPr>
            <a:grpSpLocks/>
          </p:cNvGrpSpPr>
          <p:nvPr/>
        </p:nvGrpSpPr>
        <p:grpSpPr bwMode="auto">
          <a:xfrm>
            <a:off x="544513" y="2693988"/>
            <a:ext cx="2016125" cy="463550"/>
            <a:chOff x="2635396" y="6103540"/>
            <a:chExt cx="1362076" cy="1414384"/>
          </a:xfrm>
        </p:grpSpPr>
        <p:sp>
          <p:nvSpPr>
            <p:cNvPr id="10"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noProof="1">
                <a:latin typeface="Arial" panose="020B0604020202020204" pitchFamily="34" charset="0"/>
              </a:endParaRPr>
            </a:p>
          </p:txBody>
        </p:sp>
        <p:sp>
          <p:nvSpPr>
            <p:cNvPr id="72723" name="Rectangle 9"/>
            <p:cNvSpPr>
              <a:spLocks noChangeArrowheads="1"/>
            </p:cNvSpPr>
            <p:nvPr/>
          </p:nvSpPr>
          <p:spPr bwMode="auto">
            <a:xfrm>
              <a:off x="2655592" y="6103540"/>
              <a:ext cx="1236064" cy="141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82950" name="矩形 2"/>
          <p:cNvSpPr>
            <a:spLocks noChangeArrowheads="1"/>
          </p:cNvSpPr>
          <p:nvPr/>
        </p:nvSpPr>
        <p:spPr bwMode="auto">
          <a:xfrm>
            <a:off x="500063" y="3284538"/>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朋友和同事的联络将会使你的生活变得充实。</a:t>
            </a:r>
          </a:p>
        </p:txBody>
      </p:sp>
      <p:sp>
        <p:nvSpPr>
          <p:cNvPr id="6" name="矩形 5"/>
          <p:cNvSpPr>
            <a:spLocks noChangeArrowheads="1"/>
          </p:cNvSpPr>
          <p:nvPr/>
        </p:nvSpPr>
        <p:spPr bwMode="auto">
          <a:xfrm>
            <a:off x="515938" y="3776663"/>
            <a:ext cx="8174037"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Your network of friends and colleagues will serve to enrich the quality of your life. </a:t>
            </a:r>
            <a:endParaRPr lang="zh-CN" altLang="en-US" sz="2600">
              <a:solidFill>
                <a:srgbClr val="CE0202"/>
              </a:solidFill>
              <a:latin typeface="Times New Roman" pitchFamily="18" charset="0"/>
            </a:endParaRPr>
          </a:p>
        </p:txBody>
      </p:sp>
      <p:sp>
        <p:nvSpPr>
          <p:cNvPr id="7" name="矩形 2"/>
          <p:cNvSpPr>
            <a:spLocks noChangeArrowheads="1"/>
          </p:cNvSpPr>
          <p:nvPr/>
        </p:nvSpPr>
        <p:spPr bwMode="auto">
          <a:xfrm>
            <a:off x="500063" y="4659313"/>
            <a:ext cx="82629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a:latin typeface="Times New Roman" pitchFamily="18" charset="0"/>
              </a:rPr>
              <a:t>所有这些途径都会使我们对新系统的了解更加丰富。</a:t>
            </a:r>
          </a:p>
        </p:txBody>
      </p:sp>
      <p:sp>
        <p:nvSpPr>
          <p:cNvPr id="8" name="矩形 7"/>
          <p:cNvSpPr>
            <a:spLocks noChangeArrowheads="1"/>
          </p:cNvSpPr>
          <p:nvPr/>
        </p:nvSpPr>
        <p:spPr bwMode="auto">
          <a:xfrm>
            <a:off x="515938" y="5151438"/>
            <a:ext cx="80343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CE0202"/>
                </a:solidFill>
                <a:latin typeface="Times New Roman" pitchFamily="18" charset="0"/>
              </a:rPr>
              <a:t>All of these approaches are capable of enriching our understanding of the system. </a:t>
            </a:r>
          </a:p>
        </p:txBody>
      </p:sp>
      <p:sp>
        <p:nvSpPr>
          <p:cNvPr id="72721"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blinds(horizontal)">
                                      <p:cBhvr>
                                        <p:cTn id="16" dur="500"/>
                                        <p:tgtEl>
                                          <p:spTgt spid="829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50" grpId="0"/>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33754B6A-C1CC-41B5-BB96-03046CDE11BB}"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4758"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476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4762"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cxnSp>
        <p:nvCxnSpPr>
          <p:cNvPr id="43" name="直线连接符 42"/>
          <p:cNvCxnSpPr/>
          <p:nvPr/>
        </p:nvCxnSpPr>
        <p:spPr>
          <a:xfrm flipH="1">
            <a:off x="3875088" y="2874963"/>
            <a:ext cx="654050"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latin typeface="Times New Roman" pitchFamily="18" charset="0"/>
            </a:endParaRPr>
          </a:p>
        </p:txBody>
      </p:sp>
      <p:cxnSp>
        <p:nvCxnSpPr>
          <p:cNvPr id="9" name="直线连接符 8"/>
          <p:cNvCxnSpPr/>
          <p:nvPr/>
        </p:nvCxnSpPr>
        <p:spPr>
          <a:xfrm flipH="1">
            <a:off x="3503613" y="1774825"/>
            <a:ext cx="463550" cy="46355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9" name="圆角矩形 50"/>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fontAlgn="auto">
              <a:spcBef>
                <a:spcPts val="0"/>
              </a:spcBef>
              <a:spcAft>
                <a:spcPts val="0"/>
              </a:spcAft>
              <a:buFontTx/>
              <a:buNone/>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771" name="矩形 49"/>
          <p:cNvSpPr>
            <a:spLocks noChangeArrowheads="1"/>
          </p:cNvSpPr>
          <p:nvPr/>
        </p:nvSpPr>
        <p:spPr bwMode="auto">
          <a:xfrm>
            <a:off x="5294313" y="1544638"/>
            <a:ext cx="1423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chemeClr val="bg1"/>
                </a:solidFill>
              </a:rPr>
              <a:t>Review</a:t>
            </a:r>
            <a:endParaRPr lang="zh-CN" altLang="en-US" sz="2800" b="1">
              <a:solidFill>
                <a:schemeClr val="bg1"/>
              </a:solidFill>
            </a:endParaRPr>
          </a:p>
        </p:txBody>
      </p:sp>
      <p:sp>
        <p:nvSpPr>
          <p:cNvPr id="51" name="圆角矩形 50"/>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fontAlgn="auto">
              <a:spcBef>
                <a:spcPts val="0"/>
              </a:spcBef>
              <a:spcAft>
                <a:spcPts val="0"/>
              </a:spcAft>
              <a:buFontTx/>
              <a:buNone/>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773" name="矩形 51"/>
          <p:cNvSpPr>
            <a:spLocks noChangeArrowheads="1"/>
          </p:cNvSpPr>
          <p:nvPr/>
        </p:nvSpPr>
        <p:spPr bwMode="auto">
          <a:xfrm>
            <a:off x="5338763" y="4916488"/>
            <a:ext cx="2943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chemeClr val="bg1"/>
                </a:solidFill>
              </a:rPr>
              <a:t>Language focus</a:t>
            </a:r>
            <a:endParaRPr lang="zh-CN" altLang="en-US" sz="2800" b="1">
              <a:solidFill>
                <a:schemeClr val="bg1"/>
              </a:solidFill>
            </a:endParaRPr>
          </a:p>
        </p:txBody>
      </p:sp>
      <p:sp>
        <p:nvSpPr>
          <p:cNvPr id="25" name="圆角矩形 24"/>
          <p:cNvSpPr/>
          <p:nvPr/>
        </p:nvSpPr>
        <p:spPr bwMode="auto">
          <a:xfrm>
            <a:off x="4706938" y="256381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fontAlgn="auto">
              <a:spcBef>
                <a:spcPts val="0"/>
              </a:spcBef>
              <a:spcAft>
                <a:spcPts val="0"/>
              </a:spcAft>
              <a:buFontTx/>
              <a:buNone/>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775" name="矩形 30"/>
          <p:cNvSpPr>
            <a:spLocks noChangeArrowheads="1"/>
          </p:cNvSpPr>
          <p:nvPr/>
        </p:nvSpPr>
        <p:spPr bwMode="auto">
          <a:xfrm>
            <a:off x="5294313" y="2673350"/>
            <a:ext cx="203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chemeClr val="bg1"/>
                </a:solidFill>
              </a:rPr>
              <a:t>Word bank</a:t>
            </a:r>
            <a:endParaRPr lang="zh-CN" altLang="en-US" sz="2800" b="1">
              <a:solidFill>
                <a:schemeClr val="bg1"/>
              </a:solidFill>
            </a:endParaRPr>
          </a:p>
        </p:txBody>
      </p:sp>
      <p:sp>
        <p:nvSpPr>
          <p:cNvPr id="34" name="圆角矩形 33"/>
          <p:cNvSpPr/>
          <p:nvPr/>
        </p:nvSpPr>
        <p:spPr bwMode="auto">
          <a:xfrm>
            <a:off x="4706938" y="36623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fontAlgn="auto">
              <a:spcBef>
                <a:spcPts val="0"/>
              </a:spcBef>
              <a:spcAft>
                <a:spcPts val="0"/>
              </a:spcAft>
              <a:buFontTx/>
              <a:buNone/>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4777" name="矩形 34"/>
          <p:cNvSpPr>
            <a:spLocks noChangeArrowheads="1"/>
          </p:cNvSpPr>
          <p:nvPr/>
        </p:nvSpPr>
        <p:spPr bwMode="auto">
          <a:xfrm>
            <a:off x="5208588" y="3784600"/>
            <a:ext cx="3544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chemeClr val="bg1"/>
                </a:solidFill>
              </a:rPr>
              <a:t>Extended exercises</a:t>
            </a:r>
            <a:endParaRPr lang="zh-CN" altLang="en-US" sz="2800" b="1">
              <a:solidFill>
                <a:schemeClr val="bg1"/>
              </a:solidFill>
            </a:endParaRPr>
          </a:p>
        </p:txBody>
      </p:sp>
      <p:pic>
        <p:nvPicPr>
          <p:cNvPr id="6" name="图片 5"/>
          <p:cNvPicPr>
            <a:picLocks noChangeAspect="1"/>
          </p:cNvPicPr>
          <p:nvPr/>
        </p:nvPicPr>
        <p:blipFill>
          <a:blip r:embed="rId5"/>
          <a:stretch>
            <a:fillRect/>
          </a:stretch>
        </p:blipFill>
        <p:spPr>
          <a:xfrm>
            <a:off x="703575" y="1775459"/>
            <a:ext cx="3307085" cy="3296909"/>
          </a:xfrm>
          <a:prstGeom prst="ellipse">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FA216881-B21A-49EB-96EF-B0DFD2ED7333}"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5782"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5784"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5786" name="文本框 22"/>
          <p:cNvSpPr txBox="1">
            <a:spLocks noChangeArrowheads="1"/>
          </p:cNvSpPr>
          <p:nvPr/>
        </p:nvSpPr>
        <p:spPr bwMode="auto">
          <a:xfrm>
            <a:off x="355600" y="800100"/>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latin typeface="Times New Roman" pitchFamily="18" charset="0"/>
                <a:cs typeface="Times New Roman" pitchFamily="18" charset="0"/>
              </a:rPr>
              <a:t>Review </a:t>
            </a:r>
            <a:endParaRPr lang="zh-CN" altLang="en-US" sz="2800" b="1">
              <a:solidFill>
                <a:srgbClr val="64A96A"/>
              </a:solidFill>
              <a:latin typeface="Times New Roman" pitchFamily="18" charset="0"/>
              <a:cs typeface="Times New Roman" pitchFamily="18" charset="0"/>
            </a:endParaRPr>
          </a:p>
        </p:txBody>
      </p:sp>
      <p:sp>
        <p:nvSpPr>
          <p:cNvPr id="75787" name="矩形 5"/>
          <p:cNvSpPr>
            <a:spLocks noChangeArrowheads="1"/>
          </p:cNvSpPr>
          <p:nvPr/>
        </p:nvSpPr>
        <p:spPr bwMode="auto">
          <a:xfrm>
            <a:off x="1719263" y="1306513"/>
            <a:ext cx="74247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with words from the given paragraphs. Change the form where necessary. The first letter of each word is given.  </a:t>
            </a:r>
          </a:p>
        </p:txBody>
      </p:sp>
      <p:sp>
        <p:nvSpPr>
          <p:cNvPr id="24" name="五边形 23"/>
          <p:cNvSpPr>
            <a:spLocks noChangeArrowheads="1"/>
          </p:cNvSpPr>
          <p:nvPr/>
        </p:nvSpPr>
        <p:spPr bwMode="auto">
          <a:xfrm>
            <a:off x="458788" y="1360488"/>
            <a:ext cx="1182687"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1</a:t>
            </a:r>
            <a:endParaRPr kumimoji="1" lang="zh-CN" altLang="en-US" sz="2400" b="1" dirty="0">
              <a:solidFill>
                <a:srgbClr val="FFFFFF"/>
              </a:solidFill>
              <a:latin typeface="Times New Roman" pitchFamily="18" charset="0"/>
              <a:sym typeface="+mn-ea"/>
            </a:endParaRPr>
          </a:p>
        </p:txBody>
      </p:sp>
      <p:sp>
        <p:nvSpPr>
          <p:cNvPr id="75789" name="文本框 2"/>
          <p:cNvSpPr txBox="1">
            <a:spLocks noChangeArrowheads="1"/>
          </p:cNvSpPr>
          <p:nvPr/>
        </p:nvSpPr>
        <p:spPr bwMode="auto">
          <a:xfrm>
            <a:off x="365125" y="2746375"/>
            <a:ext cx="8618538"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1. Women have made a___________ progress in their</a:t>
            </a:r>
          </a:p>
          <a:p>
            <a:pPr eaLnBrk="1" hangingPunct="1"/>
            <a:r>
              <a:rPr lang="en-US" altLang="zh-CN" sz="2600">
                <a:solidFill>
                  <a:srgbClr val="000000"/>
                </a:solidFill>
                <a:latin typeface="Times New Roman" pitchFamily="18" charset="0"/>
                <a:sym typeface="宋体" pitchFamily="2" charset="-122"/>
              </a:rPr>
              <a:t>     competition with men in business and professional world.</a:t>
            </a:r>
          </a:p>
          <a:p>
            <a:pPr eaLnBrk="1" hangingPunct="1"/>
            <a:r>
              <a:rPr lang="en-US" altLang="zh-CN" sz="2600">
                <a:solidFill>
                  <a:srgbClr val="000000"/>
                </a:solidFill>
                <a:latin typeface="Times New Roman" pitchFamily="18" charset="0"/>
                <a:sym typeface="宋体" pitchFamily="2" charset="-122"/>
              </a:rPr>
              <a:t>     (Para.1)</a:t>
            </a:r>
            <a:endParaRPr lang="en-US" altLang="zh-CN" sz="2600"/>
          </a:p>
        </p:txBody>
      </p:sp>
      <p:sp>
        <p:nvSpPr>
          <p:cNvPr id="122898" name="矩形 25"/>
          <p:cNvSpPr>
            <a:spLocks noChangeArrowheads="1"/>
          </p:cNvSpPr>
          <p:nvPr/>
        </p:nvSpPr>
        <p:spPr bwMode="auto">
          <a:xfrm>
            <a:off x="3408363" y="2746375"/>
            <a:ext cx="15573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stonishing</a:t>
            </a:r>
            <a:endParaRPr lang="en-US" altLang="zh-CN" sz="2600">
              <a:solidFill>
                <a:srgbClr val="800000"/>
              </a:solidFill>
            </a:endParaRPr>
          </a:p>
        </p:txBody>
      </p:sp>
      <p:sp>
        <p:nvSpPr>
          <p:cNvPr id="75791" name="文本框 4"/>
          <p:cNvSpPr txBox="1">
            <a:spLocks noChangeArrowheads="1"/>
          </p:cNvSpPr>
          <p:nvPr/>
        </p:nvSpPr>
        <p:spPr bwMode="auto">
          <a:xfrm>
            <a:off x="458788" y="4083050"/>
            <a:ext cx="861853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2. It’s said that ancient Chinese soldiers s________ paper</a:t>
            </a:r>
          </a:p>
          <a:p>
            <a:pPr eaLnBrk="1" hangingPunct="1"/>
            <a:r>
              <a:rPr lang="en-US" altLang="zh-CN" sz="2600">
                <a:solidFill>
                  <a:srgbClr val="000000"/>
                </a:solidFill>
                <a:latin typeface="Times New Roman" pitchFamily="18" charset="0"/>
                <a:sym typeface="宋体" pitchFamily="2" charset="-122"/>
              </a:rPr>
              <a:t>    message into mooncakes to help fight against the invaders.</a:t>
            </a:r>
          </a:p>
          <a:p>
            <a:pPr eaLnBrk="1" hangingPunct="1"/>
            <a:r>
              <a:rPr lang="en-US" altLang="zh-CN" sz="2600">
                <a:solidFill>
                  <a:srgbClr val="000000"/>
                </a:solidFill>
                <a:latin typeface="Times New Roman" pitchFamily="18" charset="0"/>
                <a:sym typeface="宋体" pitchFamily="2" charset="-122"/>
              </a:rPr>
              <a:t>    (Para.3)</a:t>
            </a:r>
            <a:endParaRPr lang="en-US" altLang="zh-CN" sz="2600"/>
          </a:p>
        </p:txBody>
      </p:sp>
      <p:sp>
        <p:nvSpPr>
          <p:cNvPr id="7" name="矩形 25"/>
          <p:cNvSpPr>
            <a:spLocks noChangeArrowheads="1"/>
          </p:cNvSpPr>
          <p:nvPr/>
        </p:nvSpPr>
        <p:spPr bwMode="auto">
          <a:xfrm>
            <a:off x="5870575" y="4086225"/>
            <a:ext cx="10175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lipped</a:t>
            </a:r>
            <a:endParaRPr lang="en-US" altLang="zh-CN" sz="2600">
              <a:solidFill>
                <a:srgbClr val="800000"/>
              </a:solidFill>
            </a:endParaRPr>
          </a:p>
        </p:txBody>
      </p:sp>
      <p:sp>
        <p:nvSpPr>
          <p:cNvPr id="75793" name="文本框 7"/>
          <p:cNvSpPr txBox="1">
            <a:spLocks noChangeArrowheads="1"/>
          </p:cNvSpPr>
          <p:nvPr/>
        </p:nvSpPr>
        <p:spPr bwMode="auto">
          <a:xfrm>
            <a:off x="420688" y="5468938"/>
            <a:ext cx="8618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3. Her heart p________ , not knowing whether she should</a:t>
            </a:r>
          </a:p>
          <a:p>
            <a:pPr eaLnBrk="1" hangingPunct="1"/>
            <a:r>
              <a:rPr lang="en-US" altLang="zh-CN" sz="2600">
                <a:solidFill>
                  <a:srgbClr val="000000"/>
                </a:solidFill>
                <a:latin typeface="Times New Roman" pitchFamily="18" charset="0"/>
                <a:sym typeface="宋体" pitchFamily="2" charset="-122"/>
              </a:rPr>
              <a:t>    accept his flowers or not in front of the class. (Para.5)</a:t>
            </a:r>
            <a:endParaRPr lang="en-US" altLang="zh-CN" sz="2600"/>
          </a:p>
        </p:txBody>
      </p:sp>
      <p:sp>
        <p:nvSpPr>
          <p:cNvPr id="10" name="矩形 25"/>
          <p:cNvSpPr>
            <a:spLocks noChangeArrowheads="1"/>
          </p:cNvSpPr>
          <p:nvPr/>
        </p:nvSpPr>
        <p:spPr bwMode="auto">
          <a:xfrm>
            <a:off x="2243138" y="5470525"/>
            <a:ext cx="11652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ounded</a:t>
            </a:r>
            <a:endParaRPr lang="en-US" altLang="zh-CN" sz="2600">
              <a:solidFill>
                <a:srgbClr val="800000"/>
              </a:solidFill>
            </a:endParaRPr>
          </a:p>
        </p:txBody>
      </p:sp>
      <p:sp>
        <p:nvSpPr>
          <p:cNvPr id="75795"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98"/>
                                        </p:tgtEl>
                                        <p:attrNameLst>
                                          <p:attrName>style.visibility</p:attrName>
                                        </p:attrNameLst>
                                      </p:cBhvr>
                                      <p:to>
                                        <p:strVal val="visible"/>
                                      </p:to>
                                    </p:set>
                                    <p:animEffect transition="in" filter="blinds(horizontal)">
                                      <p:cBhvr>
                                        <p:cTn id="7" dur="500"/>
                                        <p:tgtEl>
                                          <p:spTgt spid="1228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8" grpId="0"/>
      <p:bldP spid="7"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347E79E6-0F24-4A38-A1A8-3C47844C020F}"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680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680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6810" name="文本框 2"/>
          <p:cNvSpPr txBox="1">
            <a:spLocks noChangeArrowheads="1"/>
          </p:cNvSpPr>
          <p:nvPr/>
        </p:nvSpPr>
        <p:spPr bwMode="auto">
          <a:xfrm>
            <a:off x="471488" y="815975"/>
            <a:ext cx="8618537"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4. He has grown up with g_________ respect for books, but he</a:t>
            </a:r>
          </a:p>
          <a:p>
            <a:pPr eaLnBrk="1" hangingPunct="1"/>
            <a:r>
              <a:rPr lang="en-US" altLang="zh-CN" sz="2600">
                <a:solidFill>
                  <a:srgbClr val="000000"/>
                </a:solidFill>
                <a:latin typeface="Times New Roman" pitchFamily="18" charset="0"/>
                <a:sym typeface="宋体" pitchFamily="2" charset="-122"/>
              </a:rPr>
              <a:t>    has never thought of going into bookselling business. (Para.7)</a:t>
            </a:r>
            <a:endParaRPr lang="en-US" altLang="zh-CN" sz="2600"/>
          </a:p>
        </p:txBody>
      </p:sp>
      <p:sp>
        <p:nvSpPr>
          <p:cNvPr id="122898" name="矩形 25"/>
          <p:cNvSpPr>
            <a:spLocks noChangeArrowheads="1"/>
          </p:cNvSpPr>
          <p:nvPr/>
        </p:nvSpPr>
        <p:spPr bwMode="auto">
          <a:xfrm>
            <a:off x="3983038" y="838200"/>
            <a:ext cx="1073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enuine</a:t>
            </a:r>
            <a:endParaRPr lang="en-US" altLang="zh-CN" sz="2600">
              <a:solidFill>
                <a:srgbClr val="800000"/>
              </a:solidFill>
            </a:endParaRPr>
          </a:p>
        </p:txBody>
      </p:sp>
      <p:sp>
        <p:nvSpPr>
          <p:cNvPr id="76812" name="文本框 4"/>
          <p:cNvSpPr txBox="1">
            <a:spLocks noChangeArrowheads="1"/>
          </p:cNvSpPr>
          <p:nvPr/>
        </p:nvSpPr>
        <p:spPr bwMode="auto">
          <a:xfrm>
            <a:off x="457200" y="1722438"/>
            <a:ext cx="8618538"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5. Sidney returned to his hometown where he r________ his</a:t>
            </a:r>
          </a:p>
          <a:p>
            <a:pPr eaLnBrk="1" hangingPunct="1"/>
            <a:r>
              <a:rPr lang="en-US" altLang="zh-CN" sz="2600">
                <a:solidFill>
                  <a:srgbClr val="000000"/>
                </a:solidFill>
                <a:latin typeface="Times New Roman" pitchFamily="18" charset="0"/>
                <a:sym typeface="宋体" pitchFamily="2" charset="-122"/>
              </a:rPr>
              <a:t>    education. (Para.8)</a:t>
            </a:r>
            <a:endParaRPr lang="en-US" altLang="zh-CN" sz="2600"/>
          </a:p>
        </p:txBody>
      </p:sp>
      <p:sp>
        <p:nvSpPr>
          <p:cNvPr id="7" name="矩形 25"/>
          <p:cNvSpPr>
            <a:spLocks noChangeArrowheads="1"/>
          </p:cNvSpPr>
          <p:nvPr/>
        </p:nvSpPr>
        <p:spPr bwMode="auto">
          <a:xfrm>
            <a:off x="6702425" y="1731963"/>
            <a:ext cx="12033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esumed</a:t>
            </a:r>
            <a:endParaRPr lang="en-US" altLang="zh-CN" sz="2600">
              <a:solidFill>
                <a:srgbClr val="800000"/>
              </a:solidFill>
            </a:endParaRPr>
          </a:p>
        </p:txBody>
      </p:sp>
      <p:sp>
        <p:nvSpPr>
          <p:cNvPr id="76814" name="文本框 7"/>
          <p:cNvSpPr txBox="1">
            <a:spLocks noChangeArrowheads="1"/>
          </p:cNvSpPr>
          <p:nvPr/>
        </p:nvSpPr>
        <p:spPr bwMode="auto">
          <a:xfrm>
            <a:off x="446088" y="2635250"/>
            <a:ext cx="8618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6. The film tells of an engineer who has chosen to spare noting</a:t>
            </a:r>
          </a:p>
          <a:p>
            <a:pPr eaLnBrk="1" hangingPunct="1"/>
            <a:r>
              <a:rPr lang="en-US" altLang="zh-CN" sz="2600">
                <a:solidFill>
                  <a:srgbClr val="000000"/>
                </a:solidFill>
                <a:latin typeface="Times New Roman" pitchFamily="18" charset="0"/>
                <a:sym typeface="宋体" pitchFamily="2" charset="-122"/>
              </a:rPr>
              <a:t>    in p________ of his dream. (Para.10)</a:t>
            </a:r>
            <a:endParaRPr lang="en-US" altLang="zh-CN" sz="2600"/>
          </a:p>
        </p:txBody>
      </p:sp>
      <p:sp>
        <p:nvSpPr>
          <p:cNvPr id="10" name="矩形 25"/>
          <p:cNvSpPr>
            <a:spLocks noChangeArrowheads="1"/>
          </p:cNvSpPr>
          <p:nvPr/>
        </p:nvSpPr>
        <p:spPr bwMode="auto">
          <a:xfrm>
            <a:off x="1425575" y="3027363"/>
            <a:ext cx="942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ursuit</a:t>
            </a:r>
            <a:endParaRPr lang="en-US" altLang="zh-CN" sz="2600">
              <a:solidFill>
                <a:srgbClr val="800000"/>
              </a:solidFill>
            </a:endParaRPr>
          </a:p>
        </p:txBody>
      </p:sp>
      <p:sp>
        <p:nvSpPr>
          <p:cNvPr id="76816" name="文本框 1"/>
          <p:cNvSpPr txBox="1">
            <a:spLocks noChangeArrowheads="1"/>
          </p:cNvSpPr>
          <p:nvPr/>
        </p:nvSpPr>
        <p:spPr bwMode="auto">
          <a:xfrm>
            <a:off x="446088" y="3571875"/>
            <a:ext cx="8618537"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7. The health organization can offer community members the</a:t>
            </a:r>
          </a:p>
          <a:p>
            <a:pPr eaLnBrk="1" hangingPunct="1"/>
            <a:r>
              <a:rPr lang="en-US" altLang="zh-CN" sz="2600">
                <a:solidFill>
                  <a:srgbClr val="000000"/>
                </a:solidFill>
                <a:latin typeface="Times New Roman" pitchFamily="18" charset="0"/>
                <a:sym typeface="宋体" pitchFamily="2" charset="-122"/>
              </a:rPr>
              <a:t>    opportunity to o________ information necessary and</a:t>
            </a:r>
          </a:p>
          <a:p>
            <a:pPr eaLnBrk="1" hangingPunct="1"/>
            <a:r>
              <a:rPr lang="en-US" altLang="zh-CN" sz="2600">
                <a:solidFill>
                  <a:srgbClr val="000000"/>
                </a:solidFill>
                <a:latin typeface="Times New Roman" pitchFamily="18" charset="0"/>
                <a:sym typeface="宋体" pitchFamily="2" charset="-122"/>
              </a:rPr>
              <a:t>    explore choices in making difficult health care decisions.</a:t>
            </a:r>
          </a:p>
          <a:p>
            <a:pPr eaLnBrk="1" hangingPunct="1"/>
            <a:r>
              <a:rPr lang="en-US" altLang="zh-CN" sz="2600">
                <a:solidFill>
                  <a:srgbClr val="000000"/>
                </a:solidFill>
                <a:latin typeface="Times New Roman" pitchFamily="18" charset="0"/>
                <a:sym typeface="宋体" pitchFamily="2" charset="-122"/>
              </a:rPr>
              <a:t>    (Para.15)</a:t>
            </a:r>
            <a:endParaRPr lang="en-US" altLang="zh-CN" sz="2600"/>
          </a:p>
        </p:txBody>
      </p:sp>
      <p:sp>
        <p:nvSpPr>
          <p:cNvPr id="6" name="矩形 25"/>
          <p:cNvSpPr>
            <a:spLocks noChangeArrowheads="1"/>
          </p:cNvSpPr>
          <p:nvPr/>
        </p:nvSpPr>
        <p:spPr bwMode="auto">
          <a:xfrm>
            <a:off x="2916238" y="3968750"/>
            <a:ext cx="8509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btain</a:t>
            </a:r>
            <a:endParaRPr lang="en-US" altLang="zh-CN" sz="2600">
              <a:solidFill>
                <a:srgbClr val="800000"/>
              </a:solidFill>
            </a:endParaRPr>
          </a:p>
        </p:txBody>
      </p:sp>
      <p:sp>
        <p:nvSpPr>
          <p:cNvPr id="76818" name="文本框 8"/>
          <p:cNvSpPr txBox="1">
            <a:spLocks noChangeArrowheads="1"/>
          </p:cNvSpPr>
          <p:nvPr/>
        </p:nvSpPr>
        <p:spPr bwMode="auto">
          <a:xfrm>
            <a:off x="446088" y="5186363"/>
            <a:ext cx="861853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000000"/>
                </a:solidFill>
                <a:latin typeface="Times New Roman" pitchFamily="18" charset="0"/>
                <a:sym typeface="宋体" pitchFamily="2" charset="-122"/>
              </a:rPr>
              <a:t>8. Many people will choose to d________ this idea completely,</a:t>
            </a:r>
          </a:p>
          <a:p>
            <a:pPr eaLnBrk="1" hangingPunct="1"/>
            <a:r>
              <a:rPr lang="en-US" altLang="zh-CN" sz="2600">
                <a:solidFill>
                  <a:srgbClr val="000000"/>
                </a:solidFill>
                <a:latin typeface="Times New Roman" pitchFamily="18" charset="0"/>
                <a:sym typeface="宋体" pitchFamily="2" charset="-122"/>
              </a:rPr>
              <a:t>    while others may be more open-minded and accept it. </a:t>
            </a:r>
          </a:p>
          <a:p>
            <a:pPr eaLnBrk="1" hangingPunct="1"/>
            <a:r>
              <a:rPr lang="en-US" altLang="zh-CN" sz="2600">
                <a:solidFill>
                  <a:srgbClr val="000000"/>
                </a:solidFill>
                <a:latin typeface="Times New Roman" pitchFamily="18" charset="0"/>
                <a:sym typeface="宋体" pitchFamily="2" charset="-122"/>
              </a:rPr>
              <a:t>   (Para.16)</a:t>
            </a:r>
            <a:endParaRPr lang="en-US" altLang="zh-CN" sz="2600"/>
          </a:p>
        </p:txBody>
      </p:sp>
      <p:sp>
        <p:nvSpPr>
          <p:cNvPr id="11" name="矩形 25"/>
          <p:cNvSpPr>
            <a:spLocks noChangeArrowheads="1"/>
          </p:cNvSpPr>
          <p:nvPr/>
        </p:nvSpPr>
        <p:spPr bwMode="auto">
          <a:xfrm>
            <a:off x="4754563" y="5167313"/>
            <a:ext cx="1019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ismiss</a:t>
            </a:r>
            <a:endParaRPr lang="en-US" altLang="zh-CN" sz="2600">
              <a:solidFill>
                <a:srgbClr val="800000"/>
              </a:solidFill>
            </a:endParaRPr>
          </a:p>
        </p:txBody>
      </p:sp>
      <p:sp>
        <p:nvSpPr>
          <p:cNvPr id="76820"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98"/>
                                        </p:tgtEl>
                                        <p:attrNameLst>
                                          <p:attrName>style.visibility</p:attrName>
                                        </p:attrNameLst>
                                      </p:cBhvr>
                                      <p:to>
                                        <p:strVal val="visible"/>
                                      </p:to>
                                    </p:set>
                                    <p:animEffect transition="in" filter="blinds(horizontal)">
                                      <p:cBhvr>
                                        <p:cTn id="7" dur="500"/>
                                        <p:tgtEl>
                                          <p:spTgt spid="1228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8" grpId="0"/>
      <p:bldP spid="7" grpId="0"/>
      <p:bldP spid="10" grpId="0"/>
      <p:bldP spid="6"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24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0248"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0249"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矩形 2"/>
          <p:cNvSpPr>
            <a:spLocks noChangeArrowheads="1"/>
          </p:cNvSpPr>
          <p:nvPr/>
        </p:nvSpPr>
        <p:spPr bwMode="auto">
          <a:xfrm>
            <a:off x="355600" y="963613"/>
            <a:ext cx="8680450"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3. </a:t>
            </a:r>
            <a:r>
              <a:rPr lang="en-US" altLang="zh-CN" sz="2600" b="1" i="1">
                <a:latin typeface="Times New Roman" pitchFamily="18" charset="0"/>
              </a:rPr>
              <a:t>Q:</a:t>
            </a:r>
            <a:r>
              <a:rPr lang="en-US" altLang="zh-CN" sz="2600" b="1">
                <a:latin typeface="Times New Roman" pitchFamily="18" charset="0"/>
              </a:rPr>
              <a:t> Is it hard to get a job after completing a broad degree?</a:t>
            </a:r>
          </a:p>
          <a:p>
            <a:pPr>
              <a:spcBef>
                <a:spcPts val="600"/>
              </a:spcBef>
            </a:pPr>
            <a:r>
              <a:rPr lang="en-US" altLang="zh-CN" sz="2600" b="1">
                <a:latin typeface="Times New Roman" pitchFamily="18" charset="0"/>
              </a:rPr>
              <a:t>    </a:t>
            </a:r>
            <a:r>
              <a:rPr lang="en-US" altLang="zh-CN" sz="2600" b="1" i="1">
                <a:latin typeface="Times New Roman" pitchFamily="18" charset="0"/>
              </a:rPr>
              <a:t>A:</a:t>
            </a:r>
            <a:r>
              <a:rPr lang="en-US" altLang="zh-CN" sz="2600" b="1">
                <a:latin typeface="Times New Roman" pitchFamily="18" charset="0"/>
              </a:rPr>
              <a:t> </a:t>
            </a:r>
            <a:r>
              <a:rPr lang="en-US" altLang="zh-CN" sz="2600">
                <a:latin typeface="Times New Roman" pitchFamily="18" charset="0"/>
              </a:rPr>
              <a:t>No. A broad degree still equips you with</a:t>
            </a:r>
          </a:p>
          <a:p>
            <a:r>
              <a:rPr lang="en-US" altLang="zh-CN" sz="2600">
                <a:latin typeface="Times New Roman" pitchFamily="18" charset="0"/>
              </a:rPr>
              <a:t>         ___________________ in the area you choose to major in.</a:t>
            </a:r>
          </a:p>
          <a:p>
            <a:r>
              <a:rPr lang="en-US" altLang="zh-CN" sz="2600">
                <a:latin typeface="Times New Roman" pitchFamily="18" charset="0"/>
              </a:rPr>
              <a:t>        Plus, these degrees teach to you to  __________________ </a:t>
            </a:r>
          </a:p>
          <a:p>
            <a:r>
              <a:rPr lang="en-US" altLang="zh-CN" sz="2600">
                <a:latin typeface="Times New Roman" pitchFamily="18" charset="0"/>
              </a:rPr>
              <a:t>        think analytically and write and communicate well-all</a:t>
            </a:r>
          </a:p>
          <a:p>
            <a:r>
              <a:rPr lang="en-US" altLang="zh-CN" sz="2600">
                <a:latin typeface="Times New Roman" pitchFamily="18" charset="0"/>
              </a:rPr>
              <a:t>        highly marketable skills to potential employers. </a:t>
            </a:r>
          </a:p>
          <a:p>
            <a:endParaRPr lang="en-US" altLang="zh-CN" sz="2600">
              <a:latin typeface="Times New Roman" pitchFamily="18" charset="0"/>
            </a:endParaRPr>
          </a:p>
          <a:p>
            <a:r>
              <a:rPr lang="en-US" altLang="zh-CN" sz="2600">
                <a:latin typeface="Times New Roman" pitchFamily="18" charset="0"/>
              </a:rPr>
              <a:t>4. </a:t>
            </a:r>
            <a:r>
              <a:rPr lang="en-US" altLang="zh-CN" sz="2600" b="1" i="1">
                <a:latin typeface="Times New Roman" pitchFamily="18" charset="0"/>
                <a:sym typeface="宋体" pitchFamily="2" charset="-122"/>
              </a:rPr>
              <a:t>Q:</a:t>
            </a:r>
            <a:r>
              <a:rPr lang="en-US" altLang="zh-CN" sz="2600" b="1">
                <a:latin typeface="Times New Roman" pitchFamily="18" charset="0"/>
                <a:sym typeface="宋体" pitchFamily="2" charset="-122"/>
              </a:rPr>
              <a:t> Should I think about how much money I want to earn</a:t>
            </a:r>
          </a:p>
          <a:p>
            <a:pPr>
              <a:spcBef>
                <a:spcPts val="600"/>
              </a:spcBef>
            </a:pPr>
            <a:r>
              <a:rPr lang="en-US" altLang="zh-CN" sz="2600" b="1">
                <a:latin typeface="Times New Roman" pitchFamily="18" charset="0"/>
                <a:sym typeface="宋体" pitchFamily="2" charset="-122"/>
              </a:rPr>
              <a:t>          when choosing a degree?</a:t>
            </a:r>
            <a:endParaRPr lang="en-US" altLang="zh-CN" sz="2600" b="1">
              <a:latin typeface="Times New Roman" pitchFamily="18" charset="0"/>
            </a:endParaRPr>
          </a:p>
          <a:p>
            <a:pPr>
              <a:spcBef>
                <a:spcPts val="600"/>
              </a:spcBef>
            </a:pPr>
            <a:r>
              <a:rPr lang="en-US" altLang="zh-CN" sz="2600" b="1">
                <a:latin typeface="Times New Roman" pitchFamily="18" charset="0"/>
                <a:sym typeface="宋体" pitchFamily="2" charset="-122"/>
              </a:rPr>
              <a:t>   </a:t>
            </a:r>
            <a:r>
              <a:rPr lang="en-US" altLang="zh-CN" sz="2600" b="1" i="1">
                <a:latin typeface="Times New Roman" pitchFamily="18" charset="0"/>
                <a:sym typeface="宋体" pitchFamily="2" charset="-122"/>
              </a:rPr>
              <a:t> A:</a:t>
            </a:r>
            <a:r>
              <a:rPr lang="en-US" altLang="zh-CN" sz="2600" b="1">
                <a:latin typeface="Times New Roman" pitchFamily="18" charset="0"/>
                <a:sym typeface="宋体" pitchFamily="2" charset="-122"/>
              </a:rPr>
              <a:t> </a:t>
            </a:r>
            <a:r>
              <a:rPr lang="en-US" altLang="zh-CN" sz="2600">
                <a:latin typeface="Times New Roman" pitchFamily="18" charset="0"/>
                <a:sym typeface="宋体" pitchFamily="2" charset="-122"/>
              </a:rPr>
              <a:t>No degree guarantees you ___________ ... The best way</a:t>
            </a:r>
          </a:p>
          <a:p>
            <a:r>
              <a:rPr lang="en-US" altLang="zh-CN" sz="2600">
                <a:latin typeface="Times New Roman" pitchFamily="18" charset="0"/>
                <a:sym typeface="宋体" pitchFamily="2" charset="-122"/>
              </a:rPr>
              <a:t>         to find a job that you love and be successful is study </a:t>
            </a:r>
          </a:p>
          <a:p>
            <a:r>
              <a:rPr lang="en-US" altLang="zh-CN" sz="2600">
                <a:latin typeface="Times New Roman" pitchFamily="18" charset="0"/>
                <a:sym typeface="宋体" pitchFamily="2" charset="-122"/>
              </a:rPr>
              <a:t>         something you’re _______________. </a:t>
            </a:r>
            <a:endParaRPr lang="zh-CN" altLang="en-US" sz="2600">
              <a:latin typeface="Times New Roman" pitchFamily="18" charset="0"/>
            </a:endParaRPr>
          </a:p>
        </p:txBody>
      </p:sp>
      <p:sp>
        <p:nvSpPr>
          <p:cNvPr id="4" name="文本框 3"/>
          <p:cNvSpPr txBox="1">
            <a:spLocks noChangeArrowheads="1"/>
          </p:cNvSpPr>
          <p:nvPr/>
        </p:nvSpPr>
        <p:spPr bwMode="auto">
          <a:xfrm>
            <a:off x="1201738" y="1801813"/>
            <a:ext cx="45227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specialized knowledge </a:t>
            </a:r>
          </a:p>
          <a:p>
            <a:pPr eaLnBrk="1" hangingPunct="1"/>
            <a:r>
              <a:rPr lang="en-US" altLang="zh-CN" sz="2600">
                <a:solidFill>
                  <a:srgbClr val="FF0000"/>
                </a:solidFill>
                <a:latin typeface="Times New Roman" pitchFamily="18" charset="0"/>
              </a:rPr>
              <a:t>  </a:t>
            </a:r>
          </a:p>
        </p:txBody>
      </p:sp>
      <p:sp>
        <p:nvSpPr>
          <p:cNvPr id="5" name="文本框 4"/>
          <p:cNvSpPr txBox="1">
            <a:spLocks noChangeArrowheads="1"/>
          </p:cNvSpPr>
          <p:nvPr/>
        </p:nvSpPr>
        <p:spPr bwMode="auto">
          <a:xfrm>
            <a:off x="6053138" y="2216150"/>
            <a:ext cx="24447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read critically</a:t>
            </a:r>
          </a:p>
        </p:txBody>
      </p:sp>
      <p:sp>
        <p:nvSpPr>
          <p:cNvPr id="6" name="文本框 5"/>
          <p:cNvSpPr txBox="1">
            <a:spLocks noChangeArrowheads="1"/>
          </p:cNvSpPr>
          <p:nvPr/>
        </p:nvSpPr>
        <p:spPr bwMode="auto">
          <a:xfrm>
            <a:off x="4695825" y="4724400"/>
            <a:ext cx="24447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a big salary</a:t>
            </a:r>
          </a:p>
        </p:txBody>
      </p:sp>
      <p:sp>
        <p:nvSpPr>
          <p:cNvPr id="7" name="文本框 6"/>
          <p:cNvSpPr txBox="1">
            <a:spLocks noChangeArrowheads="1"/>
          </p:cNvSpPr>
          <p:nvPr/>
        </p:nvSpPr>
        <p:spPr bwMode="auto">
          <a:xfrm>
            <a:off x="3519488" y="5526088"/>
            <a:ext cx="28940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FF0000"/>
                </a:solidFill>
                <a:latin typeface="Times New Roman" pitchFamily="18" charset="0"/>
              </a:rPr>
              <a:t>passionate about</a:t>
            </a:r>
          </a:p>
        </p:txBody>
      </p:sp>
      <p:sp>
        <p:nvSpPr>
          <p:cNvPr id="10255"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4427CEA7-FE56-46C9-A3CE-9DBDACFB136F}"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783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783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7834" name="矩形 5"/>
          <p:cNvSpPr>
            <a:spLocks noChangeArrowheads="1"/>
          </p:cNvSpPr>
          <p:nvPr/>
        </p:nvSpPr>
        <p:spPr bwMode="auto">
          <a:xfrm>
            <a:off x="1592263" y="941388"/>
            <a:ext cx="7083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with the expressions below. Change the form when necessary. </a:t>
            </a:r>
          </a:p>
        </p:txBody>
      </p:sp>
      <p:sp>
        <p:nvSpPr>
          <p:cNvPr id="77835" name="文本框 8"/>
          <p:cNvSpPr txBox="1">
            <a:spLocks noChangeArrowheads="1"/>
          </p:cNvSpPr>
          <p:nvPr/>
        </p:nvSpPr>
        <p:spPr bwMode="auto">
          <a:xfrm>
            <a:off x="493713" y="2133600"/>
            <a:ext cx="8029575"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altLang="zh-CN" sz="2400">
                <a:latin typeface="Times New Roman" pitchFamily="18" charset="0"/>
              </a:rPr>
              <a:t>leaf through	have no idea	a variety of    </a:t>
            </a:r>
          </a:p>
          <a:p>
            <a:pPr algn="ctr" eaLnBrk="1" hangingPunct="1">
              <a:lnSpc>
                <a:spcPct val="130000"/>
              </a:lnSpc>
            </a:pPr>
            <a:r>
              <a:rPr lang="en-US" altLang="zh-CN" sz="2400">
                <a:latin typeface="Times New Roman" pitchFamily="18" charset="0"/>
              </a:rPr>
              <a:t>put ... in touch with     believe in     go through    </a:t>
            </a:r>
          </a:p>
          <a:p>
            <a:pPr algn="ctr" eaLnBrk="1" hangingPunct="1">
              <a:lnSpc>
                <a:spcPct val="130000"/>
              </a:lnSpc>
            </a:pPr>
            <a:r>
              <a:rPr lang="en-US" altLang="zh-CN" sz="2400">
                <a:latin typeface="Times New Roman" pitchFamily="18" charset="0"/>
              </a:rPr>
              <a:t>be lost in     if it wasn’t / weren’t for sb. / sth. </a:t>
            </a:r>
          </a:p>
        </p:txBody>
      </p:sp>
      <p:sp>
        <p:nvSpPr>
          <p:cNvPr id="20" name="五边形 19"/>
          <p:cNvSpPr>
            <a:spLocks noChangeArrowheads="1"/>
          </p:cNvSpPr>
          <p:nvPr/>
        </p:nvSpPr>
        <p:spPr bwMode="auto">
          <a:xfrm>
            <a:off x="355600" y="1008063"/>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2</a:t>
            </a:r>
            <a:endParaRPr kumimoji="1" lang="zh-CN" altLang="en-US" sz="2400" b="1" dirty="0">
              <a:solidFill>
                <a:srgbClr val="FFFFFF"/>
              </a:solidFill>
              <a:latin typeface="Times New Roman" pitchFamily="18" charset="0"/>
              <a:sym typeface="+mn-ea"/>
            </a:endParaRPr>
          </a:p>
        </p:txBody>
      </p:sp>
      <p:sp>
        <p:nvSpPr>
          <p:cNvPr id="77837" name="矩形 1"/>
          <p:cNvSpPr>
            <a:spLocks noChangeArrowheads="1"/>
          </p:cNvSpPr>
          <p:nvPr/>
        </p:nvSpPr>
        <p:spPr bwMode="auto">
          <a:xfrm>
            <a:off x="493713" y="2655888"/>
            <a:ext cx="8250237"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00"/>
              </a:spcBef>
            </a:pPr>
            <a:r>
              <a:rPr lang="en-US" altLang="zh-CN" sz="2400">
                <a:latin typeface="Times New Roman" pitchFamily="18" charset="0"/>
              </a:rPr>
              <a:t>3. I </a:t>
            </a:r>
            <a:r>
              <a:rPr lang="en-US" altLang="zh-CN" sz="2400">
                <a:latin typeface="Times New Roman" pitchFamily="18" charset="0"/>
                <a:sym typeface="宋体" pitchFamily="2" charset="-122"/>
              </a:rPr>
              <a:t>____________  </a:t>
            </a:r>
            <a:endParaRPr lang="en-US" altLang="zh-CN" sz="2400">
              <a:latin typeface="Times New Roman" pitchFamily="18" charset="0"/>
            </a:endParaRPr>
          </a:p>
        </p:txBody>
      </p:sp>
      <p:sp>
        <p:nvSpPr>
          <p:cNvPr id="124936" name="矩形 2"/>
          <p:cNvSpPr>
            <a:spLocks noChangeArrowheads="1"/>
          </p:cNvSpPr>
          <p:nvPr/>
        </p:nvSpPr>
        <p:spPr bwMode="auto">
          <a:xfrm>
            <a:off x="962025" y="4478338"/>
            <a:ext cx="14890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believe in</a:t>
            </a:r>
            <a:endParaRPr lang="en-US" altLang="zh-CN" sz="2600">
              <a:solidFill>
                <a:srgbClr val="800000"/>
              </a:solidFill>
            </a:endParaRPr>
          </a:p>
        </p:txBody>
      </p:sp>
      <p:sp>
        <p:nvSpPr>
          <p:cNvPr id="124937" name="矩形 20"/>
          <p:cNvSpPr>
            <a:spLocks noChangeArrowheads="1"/>
          </p:cNvSpPr>
          <p:nvPr/>
        </p:nvSpPr>
        <p:spPr bwMode="auto">
          <a:xfrm>
            <a:off x="1763713" y="3973513"/>
            <a:ext cx="1638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go through</a:t>
            </a:r>
            <a:endParaRPr lang="en-US" altLang="zh-CN" sz="2600">
              <a:solidFill>
                <a:srgbClr val="800000"/>
              </a:solidFill>
            </a:endParaRPr>
          </a:p>
        </p:txBody>
      </p:sp>
      <p:cxnSp>
        <p:nvCxnSpPr>
          <p:cNvPr id="77840" name="直接连接符 11"/>
          <p:cNvCxnSpPr>
            <a:cxnSpLocks noChangeShapeType="1"/>
          </p:cNvCxnSpPr>
          <p:nvPr/>
        </p:nvCxnSpPr>
        <p:spPr bwMode="auto">
          <a:xfrm flipV="1">
            <a:off x="273050" y="2060575"/>
            <a:ext cx="8691563" cy="412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77841" name="直接连接符 7"/>
          <p:cNvCxnSpPr>
            <a:cxnSpLocks noChangeShapeType="1"/>
          </p:cNvCxnSpPr>
          <p:nvPr/>
        </p:nvCxnSpPr>
        <p:spPr bwMode="auto">
          <a:xfrm flipV="1">
            <a:off x="287338" y="3525838"/>
            <a:ext cx="8691562" cy="428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13" name="矩形 2"/>
          <p:cNvSpPr>
            <a:spLocks noChangeArrowheads="1"/>
          </p:cNvSpPr>
          <p:nvPr/>
        </p:nvSpPr>
        <p:spPr bwMode="auto">
          <a:xfrm>
            <a:off x="839788" y="5445125"/>
            <a:ext cx="2520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600">
                <a:solidFill>
                  <a:srgbClr val="800000"/>
                </a:solidFill>
                <a:latin typeface="Times New Roman" pitchFamily="18" charset="0"/>
              </a:rPr>
              <a:t>leafed through</a:t>
            </a:r>
            <a:endParaRPr lang="en-US" altLang="zh-CN" sz="2600">
              <a:solidFill>
                <a:srgbClr val="800000"/>
              </a:solidFill>
            </a:endParaRPr>
          </a:p>
        </p:txBody>
      </p:sp>
      <p:sp>
        <p:nvSpPr>
          <p:cNvPr id="77843" name="矩形 1"/>
          <p:cNvSpPr>
            <a:spLocks noChangeArrowheads="1"/>
          </p:cNvSpPr>
          <p:nvPr/>
        </p:nvSpPr>
        <p:spPr bwMode="auto">
          <a:xfrm>
            <a:off x="273050" y="3973513"/>
            <a:ext cx="839787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1. You’ll ____________ difficult times, and suffer, and learn. </a:t>
            </a:r>
            <a:endParaRPr lang="zh-CN" altLang="zh-CN" sz="2600">
              <a:latin typeface="Times New Roman" pitchFamily="18" charset="0"/>
            </a:endParaRPr>
          </a:p>
          <a:p>
            <a:pPr>
              <a:spcBef>
                <a:spcPts val="600"/>
              </a:spcBef>
            </a:pPr>
            <a:r>
              <a:rPr lang="en-US" altLang="zh-CN" sz="2600">
                <a:latin typeface="Times New Roman" pitchFamily="18" charset="0"/>
              </a:rPr>
              <a:t>2. I ____________ being strong when everything seems to be</a:t>
            </a:r>
          </a:p>
          <a:p>
            <a:pPr>
              <a:spcBef>
                <a:spcPts val="600"/>
              </a:spcBef>
            </a:pPr>
            <a:r>
              <a:rPr lang="en-US" altLang="zh-CN" sz="2600">
                <a:latin typeface="Times New Roman" pitchFamily="18" charset="0"/>
              </a:rPr>
              <a:t>    going wrong.  </a:t>
            </a:r>
          </a:p>
          <a:p>
            <a:pPr>
              <a:spcBef>
                <a:spcPts val="600"/>
              </a:spcBef>
            </a:pPr>
            <a:r>
              <a:rPr lang="en-US" altLang="zh-CN" sz="2600">
                <a:latin typeface="Times New Roman" pitchFamily="18" charset="0"/>
              </a:rPr>
              <a:t>3. I _____________ the pages of the test paper and smiled to</a:t>
            </a:r>
          </a:p>
          <a:p>
            <a:pPr>
              <a:spcBef>
                <a:spcPts val="600"/>
              </a:spcBef>
            </a:pPr>
            <a:r>
              <a:rPr lang="en-US" altLang="zh-CN" sz="2600">
                <a:latin typeface="Times New Roman" pitchFamily="18" charset="0"/>
              </a:rPr>
              <a:t>    myself because the questions seemed familiar to me.</a:t>
            </a:r>
          </a:p>
        </p:txBody>
      </p:sp>
      <p:sp>
        <p:nvSpPr>
          <p:cNvPr id="77844"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937"/>
                                        </p:tgtEl>
                                        <p:attrNameLst>
                                          <p:attrName>style.visibility</p:attrName>
                                        </p:attrNameLst>
                                      </p:cBhvr>
                                      <p:to>
                                        <p:strVal val="visible"/>
                                      </p:to>
                                    </p:set>
                                    <p:animEffect transition="in" filter="blinds(horizontal)">
                                      <p:cBhvr>
                                        <p:cTn id="7" dur="500"/>
                                        <p:tgtEl>
                                          <p:spTgt spid="1249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4936">
                                            <p:txEl>
                                              <p:pRg st="0" end="0"/>
                                            </p:txEl>
                                          </p:spTgt>
                                        </p:tgtEl>
                                        <p:attrNameLst>
                                          <p:attrName>style.visibility</p:attrName>
                                        </p:attrNameLst>
                                      </p:cBhvr>
                                      <p:to>
                                        <p:strVal val="visible"/>
                                      </p:to>
                                    </p:set>
                                    <p:animEffect transition="in" filter="blinds(horizontal)">
                                      <p:cBhvr>
                                        <p:cTn id="12" dur="500"/>
                                        <p:tgtEl>
                                          <p:spTgt spid="12493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7"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E094EFCE-232B-42C2-9A33-A3F1E6D450E4}"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885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885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8858" name="矩形 5"/>
          <p:cNvSpPr>
            <a:spLocks noChangeArrowheads="1"/>
          </p:cNvSpPr>
          <p:nvPr/>
        </p:nvSpPr>
        <p:spPr bwMode="auto">
          <a:xfrm>
            <a:off x="1592263" y="941388"/>
            <a:ext cx="7083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with the expressions below. Change the form when necessary. </a:t>
            </a:r>
          </a:p>
        </p:txBody>
      </p:sp>
      <p:sp>
        <p:nvSpPr>
          <p:cNvPr id="78859" name="文本框 8"/>
          <p:cNvSpPr txBox="1">
            <a:spLocks noChangeArrowheads="1"/>
          </p:cNvSpPr>
          <p:nvPr/>
        </p:nvSpPr>
        <p:spPr bwMode="auto">
          <a:xfrm>
            <a:off x="493713" y="2133600"/>
            <a:ext cx="8029575"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altLang="zh-CN" sz="2400">
                <a:latin typeface="Times New Roman" pitchFamily="18" charset="0"/>
              </a:rPr>
              <a:t>leaf through	have no idea	a variety of    </a:t>
            </a:r>
          </a:p>
          <a:p>
            <a:pPr algn="ctr" eaLnBrk="1" hangingPunct="1">
              <a:lnSpc>
                <a:spcPct val="130000"/>
              </a:lnSpc>
            </a:pPr>
            <a:r>
              <a:rPr lang="en-US" altLang="zh-CN" sz="2400">
                <a:latin typeface="Times New Roman" pitchFamily="18" charset="0"/>
              </a:rPr>
              <a:t>put ... in touch with     believe in     go through    </a:t>
            </a:r>
          </a:p>
          <a:p>
            <a:pPr algn="ctr" eaLnBrk="1" hangingPunct="1">
              <a:lnSpc>
                <a:spcPct val="130000"/>
              </a:lnSpc>
            </a:pPr>
            <a:r>
              <a:rPr lang="en-US" altLang="zh-CN" sz="2400">
                <a:latin typeface="Times New Roman" pitchFamily="18" charset="0"/>
              </a:rPr>
              <a:t>be lost in     if it wasn’t / weren’t for sb. / sth. </a:t>
            </a:r>
          </a:p>
        </p:txBody>
      </p:sp>
      <p:sp>
        <p:nvSpPr>
          <p:cNvPr id="20" name="五边形 19"/>
          <p:cNvSpPr>
            <a:spLocks noChangeArrowheads="1"/>
          </p:cNvSpPr>
          <p:nvPr/>
        </p:nvSpPr>
        <p:spPr bwMode="auto">
          <a:xfrm>
            <a:off x="355600" y="1008063"/>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2</a:t>
            </a:r>
            <a:endParaRPr kumimoji="1" lang="zh-CN" altLang="en-US" sz="2400" b="1" dirty="0">
              <a:solidFill>
                <a:srgbClr val="FFFFFF"/>
              </a:solidFill>
              <a:latin typeface="Times New Roman" pitchFamily="18" charset="0"/>
              <a:sym typeface="+mn-ea"/>
            </a:endParaRPr>
          </a:p>
        </p:txBody>
      </p:sp>
      <p:sp>
        <p:nvSpPr>
          <p:cNvPr id="78861" name="矩形 1"/>
          <p:cNvSpPr>
            <a:spLocks noChangeArrowheads="1"/>
          </p:cNvSpPr>
          <p:nvPr/>
        </p:nvSpPr>
        <p:spPr bwMode="auto">
          <a:xfrm>
            <a:off x="493713" y="2655888"/>
            <a:ext cx="8250237"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00"/>
              </a:spcBef>
            </a:pPr>
            <a:r>
              <a:rPr lang="en-US" altLang="zh-CN" sz="2400">
                <a:latin typeface="Times New Roman" pitchFamily="18" charset="0"/>
              </a:rPr>
              <a:t>3. I </a:t>
            </a:r>
            <a:r>
              <a:rPr lang="en-US" altLang="zh-CN" sz="2400">
                <a:latin typeface="Times New Roman" pitchFamily="18" charset="0"/>
                <a:sym typeface="宋体" pitchFamily="2" charset="-122"/>
              </a:rPr>
              <a:t>____________  </a:t>
            </a:r>
            <a:endParaRPr lang="en-US" altLang="zh-CN" sz="2400">
              <a:latin typeface="Times New Roman" pitchFamily="18" charset="0"/>
            </a:endParaRPr>
          </a:p>
        </p:txBody>
      </p:sp>
      <p:cxnSp>
        <p:nvCxnSpPr>
          <p:cNvPr id="78862" name="直接连接符 11"/>
          <p:cNvCxnSpPr>
            <a:cxnSpLocks noChangeShapeType="1"/>
          </p:cNvCxnSpPr>
          <p:nvPr/>
        </p:nvCxnSpPr>
        <p:spPr bwMode="auto">
          <a:xfrm flipV="1">
            <a:off x="273050" y="2060575"/>
            <a:ext cx="8691563" cy="412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78863" name="直接连接符 7"/>
          <p:cNvCxnSpPr>
            <a:cxnSpLocks noChangeShapeType="1"/>
          </p:cNvCxnSpPr>
          <p:nvPr/>
        </p:nvCxnSpPr>
        <p:spPr bwMode="auto">
          <a:xfrm flipV="1">
            <a:off x="287338" y="3525838"/>
            <a:ext cx="8691562" cy="428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78864" name="矩形 1"/>
          <p:cNvSpPr>
            <a:spLocks noChangeArrowheads="1"/>
          </p:cNvSpPr>
          <p:nvPr/>
        </p:nvSpPr>
        <p:spPr bwMode="auto">
          <a:xfrm>
            <a:off x="312738" y="3789363"/>
            <a:ext cx="8397875"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4. This old building could have been pulled down</a:t>
            </a:r>
          </a:p>
          <a:p>
            <a:pPr>
              <a:spcBef>
                <a:spcPts val="600"/>
              </a:spcBef>
            </a:pPr>
            <a:r>
              <a:rPr lang="en-US" altLang="zh-CN" sz="2600">
                <a:latin typeface="Times New Roman" pitchFamily="18" charset="0"/>
              </a:rPr>
              <a:t>    _________________some collectors choosing it to be their</a:t>
            </a:r>
          </a:p>
          <a:p>
            <a:pPr>
              <a:spcBef>
                <a:spcPts val="600"/>
              </a:spcBef>
            </a:pPr>
            <a:r>
              <a:rPr lang="en-US" altLang="zh-CN" sz="2600">
                <a:latin typeface="Times New Roman" pitchFamily="18" charset="0"/>
              </a:rPr>
              <a:t>    private storage. </a:t>
            </a:r>
            <a:endParaRPr lang="zh-CN" altLang="zh-CN" sz="2600">
              <a:latin typeface="Times New Roman" pitchFamily="18" charset="0"/>
            </a:endParaRPr>
          </a:p>
          <a:p>
            <a:pPr>
              <a:spcBef>
                <a:spcPts val="600"/>
              </a:spcBef>
            </a:pPr>
            <a:r>
              <a:rPr lang="en-US" altLang="zh-CN" sz="2600">
                <a:latin typeface="Times New Roman" pitchFamily="18" charset="0"/>
                <a:sym typeface="宋体" pitchFamily="2" charset="-122"/>
              </a:rPr>
              <a:t>5. They ____________ what they were about to face at this</a:t>
            </a:r>
          </a:p>
          <a:p>
            <a:pPr>
              <a:spcBef>
                <a:spcPts val="600"/>
              </a:spcBef>
            </a:pPr>
            <a:r>
              <a:rPr lang="en-US" altLang="zh-CN" sz="2600">
                <a:latin typeface="Times New Roman" pitchFamily="18" charset="0"/>
                <a:sym typeface="宋体" pitchFamily="2" charset="-122"/>
              </a:rPr>
              <a:t>     great turning point in their career. </a:t>
            </a:r>
          </a:p>
        </p:txBody>
      </p:sp>
      <p:sp>
        <p:nvSpPr>
          <p:cNvPr id="78865"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
        <p:nvSpPr>
          <p:cNvPr id="21" name="矩形 2"/>
          <p:cNvSpPr>
            <a:spLocks noChangeArrowheads="1"/>
          </p:cNvSpPr>
          <p:nvPr/>
        </p:nvSpPr>
        <p:spPr bwMode="auto">
          <a:xfrm>
            <a:off x="715963" y="4292600"/>
            <a:ext cx="2770187"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if it hadn’t been for</a:t>
            </a:r>
            <a:endParaRPr lang="en-US" altLang="zh-CN" sz="2600">
              <a:solidFill>
                <a:srgbClr val="800000"/>
              </a:solidFill>
            </a:endParaRPr>
          </a:p>
        </p:txBody>
      </p:sp>
      <p:sp>
        <p:nvSpPr>
          <p:cNvPr id="22" name="矩形 2"/>
          <p:cNvSpPr>
            <a:spLocks noChangeArrowheads="1"/>
          </p:cNvSpPr>
          <p:nvPr/>
        </p:nvSpPr>
        <p:spPr bwMode="auto">
          <a:xfrm>
            <a:off x="1520825" y="5229225"/>
            <a:ext cx="17208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had no idea</a:t>
            </a:r>
            <a:endParaRPr lang="en-US" altLang="zh-CN" sz="2600">
              <a:solidFill>
                <a:srgbClr val="8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A61E42F1-1199-4DA0-92B5-46CAA4D16DE6}"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9878"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7988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79882" name="矩形 5"/>
          <p:cNvSpPr>
            <a:spLocks noChangeArrowheads="1"/>
          </p:cNvSpPr>
          <p:nvPr/>
        </p:nvSpPr>
        <p:spPr bwMode="auto">
          <a:xfrm>
            <a:off x="1592263" y="941388"/>
            <a:ext cx="7083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with the expressions below. Change the form when necessary. </a:t>
            </a:r>
          </a:p>
        </p:txBody>
      </p:sp>
      <p:sp>
        <p:nvSpPr>
          <p:cNvPr id="79883" name="文本框 8"/>
          <p:cNvSpPr txBox="1">
            <a:spLocks noChangeArrowheads="1"/>
          </p:cNvSpPr>
          <p:nvPr/>
        </p:nvSpPr>
        <p:spPr bwMode="auto">
          <a:xfrm>
            <a:off x="493713" y="2133600"/>
            <a:ext cx="8029575"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altLang="zh-CN" sz="2400">
                <a:latin typeface="Times New Roman" pitchFamily="18" charset="0"/>
              </a:rPr>
              <a:t>leaf through	have no idea	a variety of    </a:t>
            </a:r>
          </a:p>
          <a:p>
            <a:pPr algn="ctr" eaLnBrk="1" hangingPunct="1">
              <a:lnSpc>
                <a:spcPct val="130000"/>
              </a:lnSpc>
            </a:pPr>
            <a:r>
              <a:rPr lang="en-US" altLang="zh-CN" sz="2400">
                <a:latin typeface="Times New Roman" pitchFamily="18" charset="0"/>
              </a:rPr>
              <a:t>put ... in touch with     believe in     go through    </a:t>
            </a:r>
          </a:p>
          <a:p>
            <a:pPr algn="ctr" eaLnBrk="1" hangingPunct="1">
              <a:lnSpc>
                <a:spcPct val="130000"/>
              </a:lnSpc>
            </a:pPr>
            <a:r>
              <a:rPr lang="en-US" altLang="zh-CN" sz="2400">
                <a:latin typeface="Times New Roman" pitchFamily="18" charset="0"/>
              </a:rPr>
              <a:t>be lost in     if it wasn’t / weren’t for sb. / sth. </a:t>
            </a:r>
          </a:p>
        </p:txBody>
      </p:sp>
      <p:sp>
        <p:nvSpPr>
          <p:cNvPr id="20" name="五边形 19"/>
          <p:cNvSpPr>
            <a:spLocks noChangeArrowheads="1"/>
          </p:cNvSpPr>
          <p:nvPr/>
        </p:nvSpPr>
        <p:spPr bwMode="auto">
          <a:xfrm>
            <a:off x="355600" y="1008063"/>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2</a:t>
            </a:r>
            <a:endParaRPr kumimoji="1" lang="zh-CN" altLang="en-US" sz="2400" b="1" dirty="0">
              <a:solidFill>
                <a:srgbClr val="FFFFFF"/>
              </a:solidFill>
              <a:latin typeface="Times New Roman" pitchFamily="18" charset="0"/>
              <a:sym typeface="+mn-ea"/>
            </a:endParaRPr>
          </a:p>
        </p:txBody>
      </p:sp>
      <p:sp>
        <p:nvSpPr>
          <p:cNvPr id="79885" name="矩形 1"/>
          <p:cNvSpPr>
            <a:spLocks noChangeArrowheads="1"/>
          </p:cNvSpPr>
          <p:nvPr/>
        </p:nvSpPr>
        <p:spPr bwMode="auto">
          <a:xfrm>
            <a:off x="493713" y="2655888"/>
            <a:ext cx="8250237"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00"/>
              </a:spcBef>
            </a:pPr>
            <a:r>
              <a:rPr lang="en-US" altLang="zh-CN" sz="2400">
                <a:latin typeface="Times New Roman" pitchFamily="18" charset="0"/>
              </a:rPr>
              <a:t>3. I </a:t>
            </a:r>
            <a:r>
              <a:rPr lang="en-US" altLang="zh-CN" sz="2400">
                <a:latin typeface="Times New Roman" pitchFamily="18" charset="0"/>
                <a:sym typeface="宋体" pitchFamily="2" charset="-122"/>
              </a:rPr>
              <a:t>____________  </a:t>
            </a:r>
            <a:endParaRPr lang="en-US" altLang="zh-CN" sz="2400">
              <a:latin typeface="Times New Roman" pitchFamily="18" charset="0"/>
            </a:endParaRPr>
          </a:p>
        </p:txBody>
      </p:sp>
      <p:cxnSp>
        <p:nvCxnSpPr>
          <p:cNvPr id="79886" name="直接连接符 11"/>
          <p:cNvCxnSpPr>
            <a:cxnSpLocks noChangeShapeType="1"/>
          </p:cNvCxnSpPr>
          <p:nvPr/>
        </p:nvCxnSpPr>
        <p:spPr bwMode="auto">
          <a:xfrm flipV="1">
            <a:off x="273050" y="2060575"/>
            <a:ext cx="8691563" cy="412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79887" name="直接连接符 7"/>
          <p:cNvCxnSpPr>
            <a:cxnSpLocks noChangeShapeType="1"/>
          </p:cNvCxnSpPr>
          <p:nvPr/>
        </p:nvCxnSpPr>
        <p:spPr bwMode="auto">
          <a:xfrm flipV="1">
            <a:off x="287338" y="3525838"/>
            <a:ext cx="8691562" cy="428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79888" name="矩形 1"/>
          <p:cNvSpPr>
            <a:spLocks noChangeArrowheads="1"/>
          </p:cNvSpPr>
          <p:nvPr/>
        </p:nvSpPr>
        <p:spPr bwMode="auto">
          <a:xfrm>
            <a:off x="312738" y="3789363"/>
            <a:ext cx="83978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6. Would you please </a:t>
            </a:r>
            <a:r>
              <a:rPr lang="en-US" altLang="zh-CN" sz="2600">
                <a:latin typeface="Times New Roman" pitchFamily="18" charset="0"/>
                <a:sym typeface="宋体" pitchFamily="2" charset="-122"/>
              </a:rPr>
              <a:t>_______ me ____________  Professor</a:t>
            </a:r>
          </a:p>
          <a:p>
            <a:pPr>
              <a:spcBef>
                <a:spcPts val="600"/>
              </a:spcBef>
            </a:pPr>
            <a:r>
              <a:rPr lang="en-US" altLang="zh-CN" sz="2600">
                <a:latin typeface="Times New Roman" pitchFamily="18" charset="0"/>
                <a:sym typeface="宋体" pitchFamily="2" charset="-122"/>
              </a:rPr>
              <a:t>    Johnson from the career planning office in the university. </a:t>
            </a:r>
          </a:p>
          <a:p>
            <a:pPr>
              <a:spcBef>
                <a:spcPts val="600"/>
              </a:spcBef>
            </a:pPr>
            <a:r>
              <a:rPr lang="en-US" altLang="zh-CN" sz="2600">
                <a:latin typeface="Times New Roman" pitchFamily="18" charset="0"/>
                <a:sym typeface="宋体" pitchFamily="2" charset="-122"/>
              </a:rPr>
              <a:t>7. Bothered by the dilemma of his career, Mark ___________</a:t>
            </a:r>
          </a:p>
          <a:p>
            <a:pPr>
              <a:spcBef>
                <a:spcPts val="600"/>
              </a:spcBef>
            </a:pPr>
            <a:r>
              <a:rPr lang="en-US" altLang="zh-CN" sz="2600">
                <a:latin typeface="Times New Roman" pitchFamily="18" charset="0"/>
                <a:sym typeface="宋体" pitchFamily="2" charset="-122"/>
              </a:rPr>
              <a:t>    thought and didn’t hear the knock on the door. </a:t>
            </a:r>
          </a:p>
        </p:txBody>
      </p:sp>
      <p:sp>
        <p:nvSpPr>
          <p:cNvPr id="79889"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
        <p:nvSpPr>
          <p:cNvPr id="18" name="矩形 20"/>
          <p:cNvSpPr>
            <a:spLocks noChangeArrowheads="1"/>
          </p:cNvSpPr>
          <p:nvPr/>
        </p:nvSpPr>
        <p:spPr bwMode="auto">
          <a:xfrm>
            <a:off x="3429000" y="3810000"/>
            <a:ext cx="6111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put</a:t>
            </a:r>
            <a:endParaRPr lang="en-US" altLang="zh-CN" sz="2600">
              <a:solidFill>
                <a:srgbClr val="800000"/>
              </a:solidFill>
            </a:endParaRPr>
          </a:p>
        </p:txBody>
      </p:sp>
      <p:sp>
        <p:nvSpPr>
          <p:cNvPr id="19" name="矩形 20"/>
          <p:cNvSpPr>
            <a:spLocks noChangeArrowheads="1"/>
          </p:cNvSpPr>
          <p:nvPr/>
        </p:nvSpPr>
        <p:spPr bwMode="auto">
          <a:xfrm>
            <a:off x="4967288" y="3789363"/>
            <a:ext cx="19446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in touch with</a:t>
            </a:r>
          </a:p>
        </p:txBody>
      </p:sp>
      <p:sp>
        <p:nvSpPr>
          <p:cNvPr id="21" name="矩形 20"/>
          <p:cNvSpPr>
            <a:spLocks noChangeArrowheads="1"/>
          </p:cNvSpPr>
          <p:nvPr/>
        </p:nvSpPr>
        <p:spPr bwMode="auto">
          <a:xfrm>
            <a:off x="6757988" y="4743450"/>
            <a:ext cx="16113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was lost 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9B5DDB3C-50A5-48AA-AEA3-FD92768AE724}"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0902"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0904"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0906" name="矩形 5"/>
          <p:cNvSpPr>
            <a:spLocks noChangeArrowheads="1"/>
          </p:cNvSpPr>
          <p:nvPr/>
        </p:nvSpPr>
        <p:spPr bwMode="auto">
          <a:xfrm>
            <a:off x="1592263" y="941388"/>
            <a:ext cx="7083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with the expressions below. Change the form when necessary. </a:t>
            </a:r>
          </a:p>
        </p:txBody>
      </p:sp>
      <p:sp>
        <p:nvSpPr>
          <p:cNvPr id="80907" name="文本框 8"/>
          <p:cNvSpPr txBox="1">
            <a:spLocks noChangeArrowheads="1"/>
          </p:cNvSpPr>
          <p:nvPr/>
        </p:nvSpPr>
        <p:spPr bwMode="auto">
          <a:xfrm>
            <a:off x="493713" y="2133600"/>
            <a:ext cx="8029575"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30000"/>
              </a:lnSpc>
            </a:pPr>
            <a:r>
              <a:rPr lang="en-US" altLang="zh-CN" sz="2400">
                <a:latin typeface="Times New Roman" pitchFamily="18" charset="0"/>
              </a:rPr>
              <a:t>leaf through	have no idea	a variety of    </a:t>
            </a:r>
          </a:p>
          <a:p>
            <a:pPr algn="ctr" eaLnBrk="1" hangingPunct="1">
              <a:lnSpc>
                <a:spcPct val="130000"/>
              </a:lnSpc>
            </a:pPr>
            <a:r>
              <a:rPr lang="en-US" altLang="zh-CN" sz="2400">
                <a:latin typeface="Times New Roman" pitchFamily="18" charset="0"/>
              </a:rPr>
              <a:t>put ... in touch with     believe in     go through    </a:t>
            </a:r>
          </a:p>
          <a:p>
            <a:pPr algn="ctr" eaLnBrk="1" hangingPunct="1">
              <a:lnSpc>
                <a:spcPct val="130000"/>
              </a:lnSpc>
            </a:pPr>
            <a:r>
              <a:rPr lang="en-US" altLang="zh-CN" sz="2400">
                <a:latin typeface="Times New Roman" pitchFamily="18" charset="0"/>
              </a:rPr>
              <a:t>be lost in     if it wasn’t / weren’t for sb. / sth. </a:t>
            </a:r>
          </a:p>
        </p:txBody>
      </p:sp>
      <p:sp>
        <p:nvSpPr>
          <p:cNvPr id="20" name="五边形 19"/>
          <p:cNvSpPr>
            <a:spLocks noChangeArrowheads="1"/>
          </p:cNvSpPr>
          <p:nvPr/>
        </p:nvSpPr>
        <p:spPr bwMode="auto">
          <a:xfrm>
            <a:off x="355600" y="1008063"/>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2</a:t>
            </a:r>
            <a:endParaRPr kumimoji="1" lang="zh-CN" altLang="en-US" sz="2400" b="1" dirty="0">
              <a:solidFill>
                <a:srgbClr val="FFFFFF"/>
              </a:solidFill>
              <a:latin typeface="Times New Roman" pitchFamily="18" charset="0"/>
              <a:sym typeface="+mn-ea"/>
            </a:endParaRPr>
          </a:p>
        </p:txBody>
      </p:sp>
      <p:sp>
        <p:nvSpPr>
          <p:cNvPr id="80909" name="矩形 1"/>
          <p:cNvSpPr>
            <a:spLocks noChangeArrowheads="1"/>
          </p:cNvSpPr>
          <p:nvPr/>
        </p:nvSpPr>
        <p:spPr bwMode="auto">
          <a:xfrm>
            <a:off x="493713" y="2655888"/>
            <a:ext cx="8250237"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800"/>
              </a:spcBef>
            </a:pPr>
            <a:r>
              <a:rPr lang="en-US" altLang="zh-CN" sz="2400">
                <a:latin typeface="Times New Roman" pitchFamily="18" charset="0"/>
              </a:rPr>
              <a:t>3. I </a:t>
            </a:r>
            <a:r>
              <a:rPr lang="en-US" altLang="zh-CN" sz="2400">
                <a:latin typeface="Times New Roman" pitchFamily="18" charset="0"/>
                <a:sym typeface="宋体" pitchFamily="2" charset="-122"/>
              </a:rPr>
              <a:t>____________  </a:t>
            </a:r>
            <a:endParaRPr lang="en-US" altLang="zh-CN" sz="2400">
              <a:latin typeface="Times New Roman" pitchFamily="18" charset="0"/>
            </a:endParaRPr>
          </a:p>
        </p:txBody>
      </p:sp>
      <p:cxnSp>
        <p:nvCxnSpPr>
          <p:cNvPr id="80910" name="直接连接符 11"/>
          <p:cNvCxnSpPr>
            <a:cxnSpLocks noChangeShapeType="1"/>
          </p:cNvCxnSpPr>
          <p:nvPr/>
        </p:nvCxnSpPr>
        <p:spPr bwMode="auto">
          <a:xfrm flipV="1">
            <a:off x="273050" y="2060575"/>
            <a:ext cx="8691563" cy="412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80911" name="直接连接符 7"/>
          <p:cNvCxnSpPr>
            <a:cxnSpLocks noChangeShapeType="1"/>
          </p:cNvCxnSpPr>
          <p:nvPr/>
        </p:nvCxnSpPr>
        <p:spPr bwMode="auto">
          <a:xfrm flipV="1">
            <a:off x="287338" y="3525838"/>
            <a:ext cx="8691562" cy="428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80912" name="矩形 1"/>
          <p:cNvSpPr>
            <a:spLocks noChangeArrowheads="1"/>
          </p:cNvSpPr>
          <p:nvPr/>
        </p:nvSpPr>
        <p:spPr bwMode="auto">
          <a:xfrm>
            <a:off x="330200" y="4076700"/>
            <a:ext cx="83978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600"/>
              </a:spcBef>
            </a:pPr>
            <a:r>
              <a:rPr lang="en-US" altLang="zh-CN" sz="2600">
                <a:latin typeface="Times New Roman" pitchFamily="18" charset="0"/>
              </a:rPr>
              <a:t>8. Cars, phones, jobs, products, lifestyles – at no other point in human history have there been such ______________ choices. </a:t>
            </a:r>
            <a:endParaRPr lang="en-US" altLang="zh-CN" sz="2600">
              <a:latin typeface="Times New Roman" pitchFamily="18" charset="0"/>
              <a:sym typeface="宋体" pitchFamily="2" charset="-122"/>
            </a:endParaRPr>
          </a:p>
        </p:txBody>
      </p:sp>
      <p:sp>
        <p:nvSpPr>
          <p:cNvPr id="80913"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
        <p:nvSpPr>
          <p:cNvPr id="18" name="矩形 20"/>
          <p:cNvSpPr>
            <a:spLocks noChangeArrowheads="1"/>
          </p:cNvSpPr>
          <p:nvPr/>
        </p:nvSpPr>
        <p:spPr bwMode="auto">
          <a:xfrm>
            <a:off x="5724525" y="4476750"/>
            <a:ext cx="17843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a:solidFill>
                  <a:srgbClr val="800000"/>
                </a:solidFill>
                <a:latin typeface="Times New Roman" pitchFamily="18" charset="0"/>
              </a:rPr>
              <a:t>a  variety of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7406016E-A6E9-40F2-9D5E-812E895BB0C3}"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192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192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1930" name="矩形 5"/>
          <p:cNvSpPr>
            <a:spLocks noChangeArrowheads="1"/>
          </p:cNvSpPr>
          <p:nvPr/>
        </p:nvSpPr>
        <p:spPr bwMode="auto">
          <a:xfrm>
            <a:off x="1363663" y="755650"/>
            <a:ext cx="76946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by choosing suitable words below to collocate with the italicized words. </a:t>
            </a:r>
          </a:p>
        </p:txBody>
      </p:sp>
      <p:sp>
        <p:nvSpPr>
          <p:cNvPr id="20" name="五边形 19"/>
          <p:cNvSpPr>
            <a:spLocks noChangeArrowheads="1"/>
          </p:cNvSpPr>
          <p:nvPr/>
        </p:nvSpPr>
        <p:spPr bwMode="auto">
          <a:xfrm>
            <a:off x="198438" y="822325"/>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3</a:t>
            </a:r>
            <a:endParaRPr kumimoji="1" lang="zh-CN" altLang="en-US" sz="2400" b="1" dirty="0">
              <a:solidFill>
                <a:srgbClr val="FFFFFF"/>
              </a:solidFill>
              <a:latin typeface="Times New Roman" pitchFamily="18" charset="0"/>
              <a:sym typeface="+mn-ea"/>
            </a:endParaRPr>
          </a:p>
        </p:txBody>
      </p:sp>
      <p:sp>
        <p:nvSpPr>
          <p:cNvPr id="81932" name="文本框 5"/>
          <p:cNvSpPr txBox="1">
            <a:spLocks noChangeArrowheads="1"/>
          </p:cNvSpPr>
          <p:nvPr/>
        </p:nvSpPr>
        <p:spPr bwMode="auto">
          <a:xfrm>
            <a:off x="612775" y="1682750"/>
            <a:ext cx="7994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a:solidFill>
                  <a:srgbClr val="64A96A"/>
                </a:solidFill>
                <a:latin typeface="Times New Roman" pitchFamily="18" charset="0"/>
              </a:rPr>
              <a:t>translate            lean            need            pursuit</a:t>
            </a:r>
          </a:p>
        </p:txBody>
      </p:sp>
      <p:sp>
        <p:nvSpPr>
          <p:cNvPr id="81933" name="文本框 7"/>
          <p:cNvSpPr txBox="1">
            <a:spLocks noChangeArrowheads="1"/>
          </p:cNvSpPr>
          <p:nvPr/>
        </p:nvSpPr>
        <p:spPr bwMode="auto">
          <a:xfrm>
            <a:off x="404813" y="2420938"/>
            <a:ext cx="8596312"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itchFamily="34" charset="0"/>
                <a:ea typeface="宋体" pitchFamily="2" charset="-122"/>
              </a:defRPr>
            </a:lvl1pPr>
            <a:lvl2pPr marL="742950" indent="-285750" defTabSz="457200" eaLnBrk="0" hangingPunct="0">
              <a:defRPr>
                <a:solidFill>
                  <a:schemeClr val="tx1"/>
                </a:solidFill>
                <a:latin typeface="Arial" pitchFamily="34" charset="0"/>
                <a:ea typeface="宋体" pitchFamily="2" charset="-122"/>
              </a:defRPr>
            </a:lvl2pPr>
            <a:lvl3pPr marL="1143000" indent="-228600" defTabSz="457200" eaLnBrk="0" hangingPunct="0">
              <a:defRPr>
                <a:solidFill>
                  <a:schemeClr val="tx1"/>
                </a:solidFill>
                <a:latin typeface="Arial" pitchFamily="34" charset="0"/>
                <a:ea typeface="宋体" pitchFamily="2" charset="-122"/>
              </a:defRPr>
            </a:lvl3pPr>
            <a:lvl4pPr marL="1600200" indent="-228600" defTabSz="457200" eaLnBrk="0" hangingPunct="0">
              <a:defRPr>
                <a:solidFill>
                  <a:schemeClr val="tx1"/>
                </a:solidFill>
                <a:latin typeface="Arial" pitchFamily="34" charset="0"/>
                <a:ea typeface="宋体" pitchFamily="2" charset="-122"/>
              </a:defRPr>
            </a:lvl4pPr>
            <a:lvl5pPr marL="2057400" indent="-228600" defTabSz="4572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ts val="600"/>
              </a:spcBef>
            </a:pPr>
            <a:r>
              <a:rPr lang="en-US" altLang="zh-CN" sz="2600">
                <a:latin typeface="Times New Roman" pitchFamily="18" charset="0"/>
              </a:rPr>
              <a:t>1. Despite losing the game, she chose to ________ </a:t>
            </a:r>
            <a:r>
              <a:rPr lang="en-US" altLang="zh-CN" sz="2600" i="1">
                <a:latin typeface="Times New Roman" pitchFamily="18" charset="0"/>
              </a:rPr>
              <a:t>over</a:t>
            </a:r>
            <a:r>
              <a:rPr lang="en-US" altLang="zh-CN" sz="2600">
                <a:latin typeface="Times New Roman" pitchFamily="18" charset="0"/>
              </a:rPr>
              <a:t> and</a:t>
            </a:r>
          </a:p>
          <a:p>
            <a:pPr eaLnBrk="1" hangingPunct="1">
              <a:spcBef>
                <a:spcPts val="600"/>
              </a:spcBef>
            </a:pPr>
            <a:r>
              <a:rPr lang="en-US" altLang="zh-CN" sz="2600">
                <a:latin typeface="Times New Roman" pitchFamily="18" charset="0"/>
              </a:rPr>
              <a:t>    hug her rival before leaving the tennis court.</a:t>
            </a:r>
            <a:endParaRPr lang="zh-CN" altLang="zh-CN" sz="2600">
              <a:latin typeface="Times New Roman" pitchFamily="18" charset="0"/>
            </a:endParaRPr>
          </a:p>
          <a:p>
            <a:pPr eaLnBrk="1" hangingPunct="1">
              <a:spcBef>
                <a:spcPts val="600"/>
              </a:spcBef>
            </a:pPr>
            <a:r>
              <a:rPr lang="en-US" altLang="zh-CN" sz="2600">
                <a:latin typeface="Times New Roman" pitchFamily="18" charset="0"/>
                <a:sym typeface="宋体" pitchFamily="2" charset="-122"/>
              </a:rPr>
              <a:t>2. When I asked for his opinion, he mumbled something which</a:t>
            </a:r>
          </a:p>
          <a:p>
            <a:pPr eaLnBrk="1" hangingPunct="1">
              <a:spcBef>
                <a:spcPts val="600"/>
              </a:spcBef>
            </a:pPr>
            <a:r>
              <a:rPr lang="en-US" altLang="zh-CN" sz="2600">
                <a:latin typeface="Times New Roman" pitchFamily="18" charset="0"/>
                <a:sym typeface="宋体" pitchFamily="2" charset="-122"/>
              </a:rPr>
              <a:t>    I  ________  </a:t>
            </a:r>
            <a:r>
              <a:rPr lang="en-US" altLang="zh-CN" sz="2600" i="1">
                <a:latin typeface="Times New Roman" pitchFamily="18" charset="0"/>
                <a:sym typeface="宋体" pitchFamily="2" charset="-122"/>
              </a:rPr>
              <a:t>as</a:t>
            </a:r>
            <a:r>
              <a:rPr lang="en-US" altLang="zh-CN" sz="2600">
                <a:latin typeface="Times New Roman" pitchFamily="18" charset="0"/>
                <a:sym typeface="宋体" pitchFamily="2" charset="-122"/>
              </a:rPr>
              <a:t> agreement. </a:t>
            </a:r>
          </a:p>
          <a:p>
            <a:pPr eaLnBrk="1" hangingPunct="1">
              <a:spcBef>
                <a:spcPts val="600"/>
              </a:spcBef>
            </a:pPr>
            <a:r>
              <a:rPr lang="en-US" altLang="zh-CN" sz="2600">
                <a:latin typeface="Times New Roman" pitchFamily="18" charset="0"/>
                <a:sym typeface="宋体" pitchFamily="2" charset="-122"/>
              </a:rPr>
              <a:t>3. </a:t>
            </a:r>
            <a:r>
              <a:rPr lang="en-US" altLang="zh-CN" sz="2600">
                <a:latin typeface="Times New Roman" pitchFamily="18" charset="0"/>
              </a:rPr>
              <a:t>Those who are most promising </a:t>
            </a:r>
            <a:r>
              <a:rPr lang="en-US" altLang="zh-CN" sz="2600" i="1">
                <a:latin typeface="Times New Roman" pitchFamily="18" charset="0"/>
              </a:rPr>
              <a:t>in their</a:t>
            </a:r>
            <a:r>
              <a:rPr lang="en-US" altLang="zh-CN" sz="2600">
                <a:latin typeface="Times New Roman" pitchFamily="18" charset="0"/>
              </a:rPr>
              <a:t> ___________ </a:t>
            </a:r>
            <a:r>
              <a:rPr lang="en-US" altLang="zh-CN" sz="2600" i="1">
                <a:latin typeface="Times New Roman" pitchFamily="18" charset="0"/>
              </a:rPr>
              <a:t>of</a:t>
            </a:r>
            <a:r>
              <a:rPr lang="en-US" altLang="zh-CN" sz="2600">
                <a:latin typeface="Times New Roman" pitchFamily="18" charset="0"/>
              </a:rPr>
              <a:t> arts</a:t>
            </a:r>
          </a:p>
          <a:p>
            <a:pPr eaLnBrk="1" hangingPunct="1">
              <a:spcBef>
                <a:spcPts val="600"/>
              </a:spcBef>
            </a:pPr>
            <a:r>
              <a:rPr lang="en-US" altLang="zh-CN" sz="2600">
                <a:latin typeface="Times New Roman" pitchFamily="18" charset="0"/>
              </a:rPr>
              <a:t>    often choose to study in France, a place of romance and art.</a:t>
            </a:r>
          </a:p>
        </p:txBody>
      </p:sp>
      <p:sp>
        <p:nvSpPr>
          <p:cNvPr id="9" name="矩形 2"/>
          <p:cNvSpPr>
            <a:spLocks noChangeArrowheads="1"/>
          </p:cNvSpPr>
          <p:nvPr/>
        </p:nvSpPr>
        <p:spPr bwMode="auto">
          <a:xfrm>
            <a:off x="6084888" y="2436813"/>
            <a:ext cx="7588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lean</a:t>
            </a:r>
            <a:endParaRPr lang="en-US" altLang="zh-CN" sz="2600" i="1">
              <a:solidFill>
                <a:srgbClr val="800000"/>
              </a:solidFill>
            </a:endParaRPr>
          </a:p>
        </p:txBody>
      </p:sp>
      <p:sp>
        <p:nvSpPr>
          <p:cNvPr id="10" name="矩形 2"/>
          <p:cNvSpPr>
            <a:spLocks noChangeArrowheads="1"/>
          </p:cNvSpPr>
          <p:nvPr/>
        </p:nvSpPr>
        <p:spPr bwMode="auto">
          <a:xfrm>
            <a:off x="1039813" y="3871913"/>
            <a:ext cx="1538287"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translated</a:t>
            </a:r>
            <a:endParaRPr lang="en-US" altLang="zh-CN" sz="2600" i="1">
              <a:solidFill>
                <a:srgbClr val="800000"/>
              </a:solidFill>
            </a:endParaRPr>
          </a:p>
        </p:txBody>
      </p:sp>
      <p:sp>
        <p:nvSpPr>
          <p:cNvPr id="11" name="矩形 2"/>
          <p:cNvSpPr>
            <a:spLocks noChangeArrowheads="1"/>
          </p:cNvSpPr>
          <p:nvPr/>
        </p:nvSpPr>
        <p:spPr bwMode="auto">
          <a:xfrm>
            <a:off x="6464300" y="4365625"/>
            <a:ext cx="1130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pursuit</a:t>
            </a:r>
            <a:endParaRPr lang="en-US" altLang="zh-CN" sz="2600" i="1">
              <a:solidFill>
                <a:srgbClr val="800000"/>
              </a:solidFill>
            </a:endParaRPr>
          </a:p>
        </p:txBody>
      </p:sp>
      <p:sp>
        <p:nvSpPr>
          <p:cNvPr id="81937"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630CDF6C-2EF1-4CD3-8496-73D1F3ACDB6D}"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295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295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5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2954" name="矩形 5"/>
          <p:cNvSpPr>
            <a:spLocks noChangeArrowheads="1"/>
          </p:cNvSpPr>
          <p:nvPr/>
        </p:nvSpPr>
        <p:spPr bwMode="auto">
          <a:xfrm>
            <a:off x="1363663" y="755650"/>
            <a:ext cx="76946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by choosing suitable words below to collocate with the italicized words. </a:t>
            </a:r>
          </a:p>
        </p:txBody>
      </p:sp>
      <p:sp>
        <p:nvSpPr>
          <p:cNvPr id="20" name="五边形 19"/>
          <p:cNvSpPr>
            <a:spLocks noChangeArrowheads="1"/>
          </p:cNvSpPr>
          <p:nvPr/>
        </p:nvSpPr>
        <p:spPr bwMode="auto">
          <a:xfrm>
            <a:off x="198438" y="822325"/>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3</a:t>
            </a:r>
            <a:endParaRPr kumimoji="1" lang="zh-CN" altLang="en-US" sz="2400" b="1" dirty="0">
              <a:solidFill>
                <a:srgbClr val="FFFFFF"/>
              </a:solidFill>
              <a:latin typeface="Times New Roman" pitchFamily="18" charset="0"/>
              <a:sym typeface="+mn-ea"/>
            </a:endParaRPr>
          </a:p>
        </p:txBody>
      </p:sp>
      <p:sp>
        <p:nvSpPr>
          <p:cNvPr id="82956" name="文本框 5"/>
          <p:cNvSpPr txBox="1">
            <a:spLocks noChangeArrowheads="1"/>
          </p:cNvSpPr>
          <p:nvPr/>
        </p:nvSpPr>
        <p:spPr bwMode="auto">
          <a:xfrm>
            <a:off x="612775" y="1682750"/>
            <a:ext cx="7994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a:solidFill>
                  <a:srgbClr val="64A96A"/>
                </a:solidFill>
                <a:latin typeface="Times New Roman" pitchFamily="18" charset="0"/>
              </a:rPr>
              <a:t>translate            lean            need            pursuit</a:t>
            </a:r>
          </a:p>
        </p:txBody>
      </p:sp>
      <p:sp>
        <p:nvSpPr>
          <p:cNvPr id="82957" name="文本框 7"/>
          <p:cNvSpPr txBox="1">
            <a:spLocks noChangeArrowheads="1"/>
          </p:cNvSpPr>
          <p:nvPr/>
        </p:nvSpPr>
        <p:spPr bwMode="auto">
          <a:xfrm>
            <a:off x="395288" y="2349500"/>
            <a:ext cx="8596312"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itchFamily="34" charset="0"/>
                <a:ea typeface="宋体" pitchFamily="2" charset="-122"/>
              </a:defRPr>
            </a:lvl1pPr>
            <a:lvl2pPr marL="742950" indent="-285750" defTabSz="457200" eaLnBrk="0" hangingPunct="0">
              <a:defRPr>
                <a:solidFill>
                  <a:schemeClr val="tx1"/>
                </a:solidFill>
                <a:latin typeface="Arial" pitchFamily="34" charset="0"/>
                <a:ea typeface="宋体" pitchFamily="2" charset="-122"/>
              </a:defRPr>
            </a:lvl2pPr>
            <a:lvl3pPr marL="1143000" indent="-228600" defTabSz="457200" eaLnBrk="0" hangingPunct="0">
              <a:defRPr>
                <a:solidFill>
                  <a:schemeClr val="tx1"/>
                </a:solidFill>
                <a:latin typeface="Arial" pitchFamily="34" charset="0"/>
                <a:ea typeface="宋体" pitchFamily="2" charset="-122"/>
              </a:defRPr>
            </a:lvl3pPr>
            <a:lvl4pPr marL="1600200" indent="-228600" defTabSz="457200" eaLnBrk="0" hangingPunct="0">
              <a:defRPr>
                <a:solidFill>
                  <a:schemeClr val="tx1"/>
                </a:solidFill>
                <a:latin typeface="Arial" pitchFamily="34" charset="0"/>
                <a:ea typeface="宋体" pitchFamily="2" charset="-122"/>
              </a:defRPr>
            </a:lvl4pPr>
            <a:lvl5pPr marL="2057400" indent="-228600" defTabSz="4572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ts val="600"/>
              </a:spcBef>
            </a:pPr>
            <a:r>
              <a:rPr lang="en-US" altLang="zh-CN" sz="2600">
                <a:latin typeface="Times New Roman" pitchFamily="18" charset="0"/>
              </a:rPr>
              <a:t>4. Kev _________ </a:t>
            </a:r>
            <a:r>
              <a:rPr lang="en-US" altLang="zh-CN" sz="2600" i="1">
                <a:latin typeface="Times New Roman" pitchFamily="18" charset="0"/>
              </a:rPr>
              <a:t>against</a:t>
            </a:r>
            <a:r>
              <a:rPr lang="en-US" altLang="zh-CN" sz="2600">
                <a:latin typeface="Times New Roman" pitchFamily="18" charset="0"/>
              </a:rPr>
              <a:t> the table where he sat, elbows</a:t>
            </a:r>
          </a:p>
          <a:p>
            <a:pPr eaLnBrk="1" hangingPunct="1">
              <a:spcBef>
                <a:spcPts val="600"/>
              </a:spcBef>
            </a:pPr>
            <a:r>
              <a:rPr lang="en-US" altLang="zh-CN" sz="2600">
                <a:latin typeface="Times New Roman" pitchFamily="18" charset="0"/>
              </a:rPr>
              <a:t>    propped, lost in thought about where to travel on Christmas</a:t>
            </a:r>
          </a:p>
          <a:p>
            <a:pPr eaLnBrk="1" hangingPunct="1">
              <a:spcBef>
                <a:spcPts val="600"/>
              </a:spcBef>
            </a:pPr>
            <a:r>
              <a:rPr lang="en-US" altLang="zh-CN" sz="2600">
                <a:latin typeface="Times New Roman" pitchFamily="18" charset="0"/>
              </a:rPr>
              <a:t>    days. </a:t>
            </a:r>
          </a:p>
          <a:p>
            <a:pPr eaLnBrk="1" hangingPunct="1">
              <a:spcBef>
                <a:spcPts val="600"/>
              </a:spcBef>
            </a:pPr>
            <a:r>
              <a:rPr lang="en-US" altLang="zh-CN" sz="2600">
                <a:latin typeface="Times New Roman" pitchFamily="18" charset="0"/>
                <a:sym typeface="宋体" pitchFamily="2" charset="-122"/>
              </a:rPr>
              <a:t>5. Some countries have taken a new attitude toward </a:t>
            </a:r>
          </a:p>
          <a:p>
            <a:pPr eaLnBrk="1" hangingPunct="1">
              <a:spcBef>
                <a:spcPts val="600"/>
              </a:spcBef>
            </a:pPr>
            <a:r>
              <a:rPr lang="en-US" altLang="zh-CN" sz="2600">
                <a:latin typeface="Times New Roman" pitchFamily="18" charset="0"/>
                <a:sym typeface="宋体" pitchFamily="2" charset="-122"/>
              </a:rPr>
              <a:t>   immigration since their economy is much in  ________ </a:t>
            </a:r>
            <a:r>
              <a:rPr lang="en-US" altLang="zh-CN" sz="2600" i="1">
                <a:latin typeface="Times New Roman" pitchFamily="18" charset="0"/>
                <a:sym typeface="宋体" pitchFamily="2" charset="-122"/>
              </a:rPr>
              <a:t>of </a:t>
            </a:r>
          </a:p>
          <a:p>
            <a:pPr eaLnBrk="1" hangingPunct="1">
              <a:spcBef>
                <a:spcPts val="600"/>
              </a:spcBef>
            </a:pPr>
            <a:r>
              <a:rPr lang="en-US" altLang="zh-CN" sz="2600" i="1">
                <a:latin typeface="Times New Roman" pitchFamily="18" charset="0"/>
                <a:sym typeface="宋体" pitchFamily="2" charset="-122"/>
              </a:rPr>
              <a:t>   </a:t>
            </a:r>
            <a:r>
              <a:rPr lang="en-US" altLang="zh-CN" sz="2600">
                <a:latin typeface="Times New Roman" pitchFamily="18" charset="0"/>
                <a:sym typeface="宋体" pitchFamily="2" charset="-122"/>
              </a:rPr>
              <a:t>more productive young men.</a:t>
            </a:r>
            <a:endParaRPr lang="zh-CN" altLang="zh-CN" sz="2600">
              <a:latin typeface="Times New Roman" pitchFamily="18" charset="0"/>
            </a:endParaRPr>
          </a:p>
          <a:p>
            <a:pPr eaLnBrk="1" hangingPunct="1">
              <a:spcBef>
                <a:spcPts val="600"/>
              </a:spcBef>
            </a:pPr>
            <a:r>
              <a:rPr lang="en-US" altLang="zh-CN" sz="2600">
                <a:latin typeface="Times New Roman" pitchFamily="18" charset="0"/>
                <a:sym typeface="宋体" pitchFamily="2" charset="-122"/>
              </a:rPr>
              <a:t>6. It stands to reason that more attention will __________ </a:t>
            </a:r>
            <a:r>
              <a:rPr lang="en-US" altLang="zh-CN" sz="2600" i="1">
                <a:latin typeface="Times New Roman" pitchFamily="18" charset="0"/>
                <a:sym typeface="宋体" pitchFamily="2" charset="-122"/>
              </a:rPr>
              <a:t>into</a:t>
            </a:r>
            <a:r>
              <a:rPr lang="en-US" altLang="zh-CN" sz="2600">
                <a:latin typeface="Times New Roman" pitchFamily="18" charset="0"/>
                <a:sym typeface="宋体" pitchFamily="2" charset="-122"/>
              </a:rPr>
              <a:t> </a:t>
            </a:r>
          </a:p>
          <a:p>
            <a:pPr eaLnBrk="1" hangingPunct="1">
              <a:spcBef>
                <a:spcPts val="600"/>
              </a:spcBef>
            </a:pPr>
            <a:r>
              <a:rPr lang="en-US" altLang="zh-CN" sz="2600">
                <a:latin typeface="Times New Roman" pitchFamily="18" charset="0"/>
                <a:sym typeface="宋体" pitchFamily="2" charset="-122"/>
              </a:rPr>
              <a:t>    greater learning. </a:t>
            </a:r>
            <a:endParaRPr lang="en-US" altLang="zh-CN" sz="2600">
              <a:latin typeface="Times New Roman" pitchFamily="18" charset="0"/>
            </a:endParaRPr>
          </a:p>
        </p:txBody>
      </p:sp>
      <p:sp>
        <p:nvSpPr>
          <p:cNvPr id="14" name="矩形 2"/>
          <p:cNvSpPr>
            <a:spLocks noChangeArrowheads="1"/>
          </p:cNvSpPr>
          <p:nvPr/>
        </p:nvSpPr>
        <p:spPr bwMode="auto">
          <a:xfrm>
            <a:off x="1563688" y="2349500"/>
            <a:ext cx="10731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leaned</a:t>
            </a:r>
            <a:endParaRPr lang="en-US" altLang="zh-CN" sz="2600" i="1">
              <a:solidFill>
                <a:srgbClr val="800000"/>
              </a:solidFill>
            </a:endParaRPr>
          </a:p>
        </p:txBody>
      </p:sp>
      <p:sp>
        <p:nvSpPr>
          <p:cNvPr id="82959"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
        <p:nvSpPr>
          <p:cNvPr id="19" name="矩形 2"/>
          <p:cNvSpPr>
            <a:spLocks noChangeArrowheads="1"/>
          </p:cNvSpPr>
          <p:nvPr/>
        </p:nvSpPr>
        <p:spPr bwMode="auto">
          <a:xfrm>
            <a:off x="6875463" y="4268788"/>
            <a:ext cx="8128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need</a:t>
            </a:r>
            <a:endParaRPr lang="en-US" altLang="zh-CN" sz="2600" i="1">
              <a:solidFill>
                <a:srgbClr val="800000"/>
              </a:solidFill>
            </a:endParaRPr>
          </a:p>
        </p:txBody>
      </p:sp>
      <p:sp>
        <p:nvSpPr>
          <p:cNvPr id="21" name="矩形 2"/>
          <p:cNvSpPr>
            <a:spLocks noChangeArrowheads="1"/>
          </p:cNvSpPr>
          <p:nvPr/>
        </p:nvSpPr>
        <p:spPr bwMode="auto">
          <a:xfrm>
            <a:off x="6596063" y="5229225"/>
            <a:ext cx="1371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translate</a:t>
            </a:r>
            <a:endParaRPr lang="en-US" altLang="zh-CN" sz="2600" i="1">
              <a:solidFill>
                <a:srgbClr val="8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ppt_x</p:attrName>
                                        </p:attrNameLst>
                                      </p:cBhvr>
                                      <p:tavLst>
                                        <p:tav tm="0">
                                          <p:val>
                                            <p:strVal val="#ppt_x"/>
                                          </p:val>
                                        </p:tav>
                                        <p:tav tm="100000">
                                          <p:val>
                                            <p:strVal val="#ppt_x"/>
                                          </p:val>
                                        </p:tav>
                                      </p:tavLst>
                                    </p:anim>
                                    <p:anim calcmode="lin" valueType="num">
                                      <p:cBhvr>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E50F0BEE-255A-4796-97F5-87FD7ED13A83}"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397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397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3978" name="矩形 5"/>
          <p:cNvSpPr>
            <a:spLocks noChangeArrowheads="1"/>
          </p:cNvSpPr>
          <p:nvPr/>
        </p:nvSpPr>
        <p:spPr bwMode="auto">
          <a:xfrm>
            <a:off x="1363663" y="755650"/>
            <a:ext cx="76946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rPr>
              <a:t>Complete the sentences by choosing suitable words below to collocate with the italicized words. </a:t>
            </a:r>
          </a:p>
        </p:txBody>
      </p:sp>
      <p:sp>
        <p:nvSpPr>
          <p:cNvPr id="20" name="五边形 19"/>
          <p:cNvSpPr>
            <a:spLocks noChangeArrowheads="1"/>
          </p:cNvSpPr>
          <p:nvPr/>
        </p:nvSpPr>
        <p:spPr bwMode="auto">
          <a:xfrm>
            <a:off x="198438" y="822325"/>
            <a:ext cx="11652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sym typeface="+mn-ea"/>
              </a:rPr>
              <a:t>Task 3</a:t>
            </a:r>
            <a:endParaRPr kumimoji="1" lang="zh-CN" altLang="en-US" sz="2400" b="1" dirty="0">
              <a:solidFill>
                <a:srgbClr val="FFFFFF"/>
              </a:solidFill>
              <a:latin typeface="Times New Roman" pitchFamily="18" charset="0"/>
              <a:sym typeface="+mn-ea"/>
            </a:endParaRPr>
          </a:p>
        </p:txBody>
      </p:sp>
      <p:sp>
        <p:nvSpPr>
          <p:cNvPr id="83980" name="文本框 5"/>
          <p:cNvSpPr txBox="1">
            <a:spLocks noChangeArrowheads="1"/>
          </p:cNvSpPr>
          <p:nvPr/>
        </p:nvSpPr>
        <p:spPr bwMode="auto">
          <a:xfrm>
            <a:off x="612775" y="1682750"/>
            <a:ext cx="7994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b="1">
                <a:solidFill>
                  <a:srgbClr val="64A96A"/>
                </a:solidFill>
                <a:latin typeface="Times New Roman" pitchFamily="18" charset="0"/>
              </a:rPr>
              <a:t>translate            lean            need            pursuit</a:t>
            </a:r>
          </a:p>
        </p:txBody>
      </p:sp>
      <p:sp>
        <p:nvSpPr>
          <p:cNvPr id="83981"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
        <p:nvSpPr>
          <p:cNvPr id="83982" name="文本框 7"/>
          <p:cNvSpPr txBox="1">
            <a:spLocks noChangeArrowheads="1"/>
          </p:cNvSpPr>
          <p:nvPr/>
        </p:nvSpPr>
        <p:spPr bwMode="auto">
          <a:xfrm>
            <a:off x="376238" y="2565400"/>
            <a:ext cx="84264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itchFamily="34" charset="0"/>
                <a:ea typeface="宋体" pitchFamily="2" charset="-122"/>
              </a:defRPr>
            </a:lvl1pPr>
            <a:lvl2pPr marL="742950" indent="-285750" defTabSz="457200" eaLnBrk="0" hangingPunct="0">
              <a:defRPr>
                <a:solidFill>
                  <a:schemeClr val="tx1"/>
                </a:solidFill>
                <a:latin typeface="Arial" pitchFamily="34" charset="0"/>
                <a:ea typeface="宋体" pitchFamily="2" charset="-122"/>
              </a:defRPr>
            </a:lvl2pPr>
            <a:lvl3pPr marL="1143000" indent="-228600" defTabSz="457200" eaLnBrk="0" hangingPunct="0">
              <a:defRPr>
                <a:solidFill>
                  <a:schemeClr val="tx1"/>
                </a:solidFill>
                <a:latin typeface="Arial" pitchFamily="34" charset="0"/>
                <a:ea typeface="宋体" pitchFamily="2" charset="-122"/>
              </a:defRPr>
            </a:lvl3pPr>
            <a:lvl4pPr marL="1600200" indent="-228600" defTabSz="457200" eaLnBrk="0" hangingPunct="0">
              <a:defRPr>
                <a:solidFill>
                  <a:schemeClr val="tx1"/>
                </a:solidFill>
                <a:latin typeface="Arial" pitchFamily="34" charset="0"/>
                <a:ea typeface="宋体" pitchFamily="2" charset="-122"/>
              </a:defRPr>
            </a:lvl4pPr>
            <a:lvl5pPr marL="2057400" indent="-228600" defTabSz="4572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ts val="600"/>
              </a:spcBef>
            </a:pPr>
            <a:r>
              <a:rPr lang="en-US" altLang="zh-CN" sz="2600">
                <a:latin typeface="Times New Roman" pitchFamily="18" charset="0"/>
                <a:sym typeface="宋体" pitchFamily="2" charset="-122"/>
              </a:rPr>
              <a:t>7. They all talked about the _______ </a:t>
            </a:r>
            <a:r>
              <a:rPr lang="en-US" altLang="zh-CN" sz="2600" i="1">
                <a:latin typeface="Times New Roman" pitchFamily="18" charset="0"/>
                <a:sym typeface="宋体" pitchFamily="2" charset="-122"/>
              </a:rPr>
              <a:t>for</a:t>
            </a:r>
            <a:r>
              <a:rPr lang="en-US" altLang="zh-CN" sz="2600">
                <a:latin typeface="Times New Roman" pitchFamily="18" charset="0"/>
                <a:sym typeface="宋体" pitchFamily="2" charset="-122"/>
              </a:rPr>
              <a:t> a change in their</a:t>
            </a:r>
          </a:p>
          <a:p>
            <a:pPr eaLnBrk="1" hangingPunct="1">
              <a:spcBef>
                <a:spcPts val="600"/>
              </a:spcBef>
            </a:pPr>
            <a:r>
              <a:rPr lang="en-US" altLang="zh-CN" sz="2600">
                <a:latin typeface="Times New Roman" pitchFamily="18" charset="0"/>
                <a:sym typeface="宋体" pitchFamily="2" charset="-122"/>
              </a:rPr>
              <a:t>    attitudes and habits if they wanted to achieve greater </a:t>
            </a:r>
          </a:p>
          <a:p>
            <a:pPr eaLnBrk="1" hangingPunct="1">
              <a:spcBef>
                <a:spcPts val="600"/>
              </a:spcBef>
            </a:pPr>
            <a:r>
              <a:rPr lang="en-US" altLang="zh-CN" sz="2600">
                <a:latin typeface="Times New Roman" pitchFamily="18" charset="0"/>
                <a:sym typeface="宋体" pitchFamily="2" charset="-122"/>
              </a:rPr>
              <a:t>    success.  </a:t>
            </a:r>
          </a:p>
          <a:p>
            <a:pPr eaLnBrk="1" hangingPunct="1">
              <a:spcBef>
                <a:spcPts val="600"/>
              </a:spcBef>
            </a:pPr>
            <a:r>
              <a:rPr lang="en-US" altLang="zh-CN" sz="2600">
                <a:latin typeface="Times New Roman" pitchFamily="18" charset="0"/>
              </a:rPr>
              <a:t>8. There’s sufficient evidence that the ______ </a:t>
            </a:r>
            <a:r>
              <a:rPr lang="en-US" altLang="zh-CN" sz="2600" i="1">
                <a:latin typeface="Times New Roman" pitchFamily="18" charset="0"/>
              </a:rPr>
              <a:t>of</a:t>
            </a:r>
            <a:r>
              <a:rPr lang="en-US" altLang="zh-CN" sz="2600">
                <a:latin typeface="Times New Roman" pitchFamily="18" charset="0"/>
              </a:rPr>
              <a:t> wealth</a:t>
            </a:r>
          </a:p>
          <a:p>
            <a:pPr eaLnBrk="1" hangingPunct="1">
              <a:spcBef>
                <a:spcPts val="600"/>
              </a:spcBef>
            </a:pPr>
            <a:r>
              <a:rPr lang="en-US" altLang="zh-CN" sz="2600">
                <a:latin typeface="Times New Roman" pitchFamily="18" charset="0"/>
              </a:rPr>
              <a:t>    sometimes leads smart people to make wrong decisions and</a:t>
            </a:r>
          </a:p>
          <a:p>
            <a:pPr eaLnBrk="1" hangingPunct="1">
              <a:spcBef>
                <a:spcPts val="600"/>
              </a:spcBef>
            </a:pPr>
            <a:r>
              <a:rPr lang="en-US" altLang="zh-CN" sz="2600">
                <a:latin typeface="Times New Roman" pitchFamily="18" charset="0"/>
              </a:rPr>
              <a:t>    do stupid things. </a:t>
            </a:r>
          </a:p>
        </p:txBody>
      </p:sp>
      <p:sp>
        <p:nvSpPr>
          <p:cNvPr id="21" name="矩形 2"/>
          <p:cNvSpPr>
            <a:spLocks noChangeArrowheads="1"/>
          </p:cNvSpPr>
          <p:nvPr/>
        </p:nvSpPr>
        <p:spPr bwMode="auto">
          <a:xfrm>
            <a:off x="4348163" y="2565400"/>
            <a:ext cx="8128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need</a:t>
            </a:r>
            <a:endParaRPr lang="en-US" altLang="zh-CN" sz="2600" i="1">
              <a:solidFill>
                <a:srgbClr val="800000"/>
              </a:solidFill>
            </a:endParaRPr>
          </a:p>
        </p:txBody>
      </p:sp>
      <p:sp>
        <p:nvSpPr>
          <p:cNvPr id="22" name="矩形 2"/>
          <p:cNvSpPr>
            <a:spLocks noChangeArrowheads="1"/>
          </p:cNvSpPr>
          <p:nvPr/>
        </p:nvSpPr>
        <p:spPr bwMode="auto">
          <a:xfrm>
            <a:off x="5435600" y="4000500"/>
            <a:ext cx="11303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i="1">
                <a:solidFill>
                  <a:srgbClr val="800000"/>
                </a:solidFill>
                <a:latin typeface="Times New Roman" pitchFamily="18" charset="0"/>
              </a:rPr>
              <a:t>pursuit</a:t>
            </a:r>
            <a:endParaRPr lang="en-US" altLang="zh-CN" sz="2600" i="1">
              <a:solidFill>
                <a:srgbClr val="8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100000">
                                          <p:val>
                                            <p:strVal val="#ppt_x"/>
                                          </p:val>
                                        </p:tav>
                                      </p:tavLst>
                                    </p:anim>
                                    <p:anim calcmode="lin" valueType="num">
                                      <p:cBhvr>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90DEA5BD-C82E-4F0B-995F-95B5FC5AE9F5}"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807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807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8074" name="矩形 4"/>
          <p:cNvSpPr>
            <a:spLocks noChangeArrowheads="1"/>
          </p:cNvSpPr>
          <p:nvPr/>
        </p:nvSpPr>
        <p:spPr bwMode="auto">
          <a:xfrm>
            <a:off x="1516063" y="981075"/>
            <a:ext cx="71183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itchFamily="18" charset="0"/>
                <a:sym typeface="Arial" pitchFamily="34" charset="0"/>
              </a:rPr>
              <a:t>Complete the passage with suitable words from the word bank. You may not use any of the words more than once.</a:t>
            </a:r>
          </a:p>
        </p:txBody>
      </p:sp>
      <p:cxnSp>
        <p:nvCxnSpPr>
          <p:cNvPr id="88075" name="直接连接符 6"/>
          <p:cNvCxnSpPr>
            <a:cxnSpLocks noChangeShapeType="1"/>
          </p:cNvCxnSpPr>
          <p:nvPr/>
        </p:nvCxnSpPr>
        <p:spPr bwMode="auto">
          <a:xfrm flipV="1">
            <a:off x="336550" y="2519363"/>
            <a:ext cx="8129588" cy="285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88076" name="直接连接符 7"/>
          <p:cNvCxnSpPr>
            <a:cxnSpLocks noChangeShapeType="1"/>
          </p:cNvCxnSpPr>
          <p:nvPr/>
        </p:nvCxnSpPr>
        <p:spPr bwMode="auto">
          <a:xfrm flipV="1">
            <a:off x="336550" y="4130675"/>
            <a:ext cx="8129588" cy="30163"/>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24" name="五边形 23"/>
          <p:cNvSpPr>
            <a:spLocks noChangeArrowheads="1"/>
          </p:cNvSpPr>
          <p:nvPr/>
        </p:nvSpPr>
        <p:spPr bwMode="auto">
          <a:xfrm>
            <a:off x="173038" y="1046163"/>
            <a:ext cx="1208087"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r>
              <a:rPr kumimoji="1" lang="en-US" altLang="zh-CN" sz="2400" b="1" dirty="0">
                <a:solidFill>
                  <a:srgbClr val="FFFFFF"/>
                </a:solidFill>
                <a:latin typeface="Times New Roman" pitchFamily="18" charset="0"/>
                <a:sym typeface="+mn-ea"/>
              </a:rPr>
              <a:t>Task 5</a:t>
            </a:r>
            <a:endParaRPr kumimoji="1" lang="zh-CN" altLang="en-US" sz="2400" b="1" dirty="0">
              <a:solidFill>
                <a:srgbClr val="FFFFFF"/>
              </a:solidFill>
              <a:latin typeface="Times New Roman" pitchFamily="18" charset="0"/>
              <a:sym typeface="+mn-ea"/>
            </a:endParaRPr>
          </a:p>
        </p:txBody>
      </p:sp>
      <p:sp>
        <p:nvSpPr>
          <p:cNvPr id="88078" name="文本框 8"/>
          <p:cNvSpPr txBox="1">
            <a:spLocks noChangeArrowheads="1"/>
          </p:cNvSpPr>
          <p:nvPr/>
        </p:nvSpPr>
        <p:spPr bwMode="auto">
          <a:xfrm>
            <a:off x="611188" y="2547938"/>
            <a:ext cx="7705725"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2400">
                <a:latin typeface="Times New Roman" pitchFamily="18" charset="0"/>
              </a:rPr>
              <a:t>lost         anger         appreciated         course           attending          </a:t>
            </a:r>
          </a:p>
          <a:p>
            <a:pPr eaLnBrk="1" hangingPunct="1">
              <a:lnSpc>
                <a:spcPct val="130000"/>
              </a:lnSpc>
            </a:pPr>
            <a:r>
              <a:rPr lang="en-US" altLang="zh-CN" sz="2400">
                <a:latin typeface="Times New Roman" pitchFamily="18" charset="0"/>
              </a:rPr>
              <a:t>misdirected       quiet       reverence      convinced     silence</a:t>
            </a:r>
          </a:p>
          <a:p>
            <a:pPr eaLnBrk="1" hangingPunct="1">
              <a:lnSpc>
                <a:spcPct val="130000"/>
              </a:lnSpc>
            </a:pPr>
            <a:r>
              <a:rPr lang="en-US" altLang="zh-CN" sz="2400">
                <a:latin typeface="Times New Roman" pitchFamily="18" charset="0"/>
              </a:rPr>
              <a:t>voice      uttered       lectured             sound            pursuing</a:t>
            </a:r>
          </a:p>
        </p:txBody>
      </p:sp>
      <p:sp>
        <p:nvSpPr>
          <p:cNvPr id="88079" name="文本框 1"/>
          <p:cNvSpPr txBox="1">
            <a:spLocks noChangeArrowheads="1"/>
          </p:cNvSpPr>
          <p:nvPr/>
        </p:nvSpPr>
        <p:spPr bwMode="auto">
          <a:xfrm>
            <a:off x="355600" y="4699000"/>
            <a:ext cx="86137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A turning point if the time when a big event happens that changes the 1) _________  of our life.</a:t>
            </a:r>
          </a:p>
          <a:p>
            <a:pPr eaLnBrk="1" hangingPunct="1"/>
            <a:endParaRPr lang="en-US" altLang="zh-CN" sz="2600">
              <a:latin typeface="Times New Roman" pitchFamily="18" charset="0"/>
            </a:endParaRPr>
          </a:p>
          <a:p>
            <a:pPr eaLnBrk="1" hangingPunct="1"/>
            <a:endParaRPr lang="en-US" altLang="zh-CN" sz="2600">
              <a:latin typeface="Times New Roman" pitchFamily="18" charset="0"/>
            </a:endParaRPr>
          </a:p>
        </p:txBody>
      </p:sp>
      <p:sp>
        <p:nvSpPr>
          <p:cNvPr id="3" name="文本框 2"/>
          <p:cNvSpPr txBox="1">
            <a:spLocks noChangeArrowheads="1"/>
          </p:cNvSpPr>
          <p:nvPr/>
        </p:nvSpPr>
        <p:spPr bwMode="auto">
          <a:xfrm>
            <a:off x="2700338" y="5053013"/>
            <a:ext cx="11747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course</a:t>
            </a:r>
          </a:p>
        </p:txBody>
      </p:sp>
      <p:sp>
        <p:nvSpPr>
          <p:cNvPr id="88081"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C83621B7-DB09-4F79-A6CD-17A9EB065EE4}"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9094"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89096"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89098" name="文本框 1"/>
          <p:cNvSpPr txBox="1">
            <a:spLocks noChangeArrowheads="1"/>
          </p:cNvSpPr>
          <p:nvPr/>
        </p:nvSpPr>
        <p:spPr bwMode="auto">
          <a:xfrm>
            <a:off x="198438" y="755650"/>
            <a:ext cx="8766175"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My mother 2)_________ me to study business in a community college although I had no real interest in business. I might not have finished college if it hadn’t been for the two astonishing sentences that an economics professor 3)___________ . On a fall morning, when the professor 4) __________ about macroeconomic theory, I began reading a novel by Jack London. I was 5)___________ in my reading so that I didn’t notice that the professor was walking toward me. When he reached my desk and snatched the book from my hands, I was terrified by the absolute 6)__________ in classroom. However, instead of criticizing me, the professor said in a very loud 7)__________ : “This student won’t be spending the rest of his life studying columns of debits and credits. He’s interested in literature. ” He pronounced the word “literature” with genuine 8)__________. </a:t>
            </a:r>
          </a:p>
        </p:txBody>
      </p:sp>
      <p:sp>
        <p:nvSpPr>
          <p:cNvPr id="3" name="文本框 2"/>
          <p:cNvSpPr txBox="1">
            <a:spLocks noChangeArrowheads="1"/>
          </p:cNvSpPr>
          <p:nvPr/>
        </p:nvSpPr>
        <p:spPr bwMode="auto">
          <a:xfrm>
            <a:off x="2076450" y="735013"/>
            <a:ext cx="16113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convinced</a:t>
            </a:r>
          </a:p>
        </p:txBody>
      </p:sp>
      <p:sp>
        <p:nvSpPr>
          <p:cNvPr id="5" name="文本框 4"/>
          <p:cNvSpPr txBox="1">
            <a:spLocks noChangeArrowheads="1"/>
          </p:cNvSpPr>
          <p:nvPr/>
        </p:nvSpPr>
        <p:spPr bwMode="auto">
          <a:xfrm>
            <a:off x="5965825" y="1952625"/>
            <a:ext cx="15351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uttered</a:t>
            </a:r>
          </a:p>
        </p:txBody>
      </p:sp>
      <p:sp>
        <p:nvSpPr>
          <p:cNvPr id="6" name="文本框 5"/>
          <p:cNvSpPr txBox="1">
            <a:spLocks noChangeArrowheads="1"/>
          </p:cNvSpPr>
          <p:nvPr/>
        </p:nvSpPr>
        <p:spPr bwMode="auto">
          <a:xfrm>
            <a:off x="5053013" y="2324100"/>
            <a:ext cx="15351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lectured</a:t>
            </a:r>
          </a:p>
        </p:txBody>
      </p:sp>
      <p:sp>
        <p:nvSpPr>
          <p:cNvPr id="7" name="文本框 6"/>
          <p:cNvSpPr txBox="1">
            <a:spLocks noChangeArrowheads="1"/>
          </p:cNvSpPr>
          <p:nvPr/>
        </p:nvSpPr>
        <p:spPr bwMode="auto">
          <a:xfrm>
            <a:off x="1700213" y="3154363"/>
            <a:ext cx="15367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lost</a:t>
            </a:r>
          </a:p>
        </p:txBody>
      </p:sp>
      <p:sp>
        <p:nvSpPr>
          <p:cNvPr id="8" name="文本框 7"/>
          <p:cNvSpPr txBox="1">
            <a:spLocks noChangeArrowheads="1"/>
          </p:cNvSpPr>
          <p:nvPr/>
        </p:nvSpPr>
        <p:spPr bwMode="auto">
          <a:xfrm>
            <a:off x="1897063" y="4322763"/>
            <a:ext cx="15351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silence</a:t>
            </a:r>
          </a:p>
        </p:txBody>
      </p:sp>
      <p:sp>
        <p:nvSpPr>
          <p:cNvPr id="9" name="文本框 8"/>
          <p:cNvSpPr txBox="1">
            <a:spLocks noChangeArrowheads="1"/>
          </p:cNvSpPr>
          <p:nvPr/>
        </p:nvSpPr>
        <p:spPr bwMode="auto">
          <a:xfrm>
            <a:off x="7092950" y="4724400"/>
            <a:ext cx="15351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voice</a:t>
            </a:r>
          </a:p>
        </p:txBody>
      </p:sp>
      <p:sp>
        <p:nvSpPr>
          <p:cNvPr id="10" name="文本框 9"/>
          <p:cNvSpPr txBox="1">
            <a:spLocks noChangeArrowheads="1"/>
          </p:cNvSpPr>
          <p:nvPr/>
        </p:nvSpPr>
        <p:spPr bwMode="auto">
          <a:xfrm>
            <a:off x="6934200" y="5880100"/>
            <a:ext cx="15351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reverence</a:t>
            </a:r>
          </a:p>
        </p:txBody>
      </p:sp>
      <p:sp>
        <p:nvSpPr>
          <p:cNvPr id="89106"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815B7750-EEA2-498B-9F87-D9528A3BC3E4}"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90118"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9012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90122" name="文本框 1"/>
          <p:cNvSpPr txBox="1">
            <a:spLocks noChangeArrowheads="1"/>
          </p:cNvSpPr>
          <p:nvPr/>
        </p:nvSpPr>
        <p:spPr bwMode="auto">
          <a:xfrm>
            <a:off x="355600" y="1503363"/>
            <a:ext cx="813752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sym typeface="宋体" pitchFamily="2" charset="-122"/>
              </a:rPr>
              <a:t>I spent the next few weeks pondering his reaction. If an economics professor valued literature as much as or even more than economics, perhaps the study of literature would be something worth 9)___________. Then I changed my major to English, raised my grades, and 10) ___________ school for the first time. Now I’m doing what I’m really interested: writing books. </a:t>
            </a:r>
            <a:endParaRPr lang="en-US" altLang="zh-CN" sz="2600">
              <a:latin typeface="Times New Roman" pitchFamily="18" charset="0"/>
            </a:endParaRPr>
          </a:p>
        </p:txBody>
      </p:sp>
      <p:sp>
        <p:nvSpPr>
          <p:cNvPr id="3" name="文本框 2"/>
          <p:cNvSpPr txBox="1">
            <a:spLocks noChangeArrowheads="1"/>
          </p:cNvSpPr>
          <p:nvPr/>
        </p:nvSpPr>
        <p:spPr bwMode="auto">
          <a:xfrm>
            <a:off x="3717925" y="2641600"/>
            <a:ext cx="15351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pursuing</a:t>
            </a:r>
          </a:p>
        </p:txBody>
      </p:sp>
      <p:sp>
        <p:nvSpPr>
          <p:cNvPr id="5" name="文本框 4"/>
          <p:cNvSpPr txBox="1">
            <a:spLocks noChangeArrowheads="1"/>
          </p:cNvSpPr>
          <p:nvPr/>
        </p:nvSpPr>
        <p:spPr bwMode="auto">
          <a:xfrm>
            <a:off x="6380163" y="3068638"/>
            <a:ext cx="17287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solidFill>
                  <a:srgbClr val="C0504D"/>
                </a:solidFill>
                <a:latin typeface="Times New Roman" pitchFamily="18" charset="0"/>
              </a:rPr>
              <a:t>appreciated</a:t>
            </a:r>
          </a:p>
        </p:txBody>
      </p:sp>
      <p:sp>
        <p:nvSpPr>
          <p:cNvPr id="90125" name="文本框 32"/>
          <p:cNvSpPr txBox="1">
            <a:spLocks noChangeArrowheads="1"/>
          </p:cNvSpPr>
          <p:nvPr/>
        </p:nvSpPr>
        <p:spPr bwMode="auto">
          <a:xfrm>
            <a:off x="2468563" y="280988"/>
            <a:ext cx="491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64A96A"/>
                </a:solidFill>
              </a:rPr>
              <a:t>Building your language</a:t>
            </a:r>
            <a:endParaRPr lang="zh-CN" altLang="en-US" sz="2800" b="1">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F7911BF3-22B8-4291-B03A-F84E4E410DF2}"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126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127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1271" name="Picture 21">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1273"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3"/>
          <p:cNvSpPr>
            <a:spLocks noChangeArrowheads="1"/>
          </p:cNvSpPr>
          <p:nvPr/>
        </p:nvSpPr>
        <p:spPr bwMode="auto">
          <a:xfrm>
            <a:off x="247650" y="2297113"/>
            <a:ext cx="8648700" cy="3960812"/>
          </a:xfrm>
          <a:prstGeom prst="rect">
            <a:avLst/>
          </a:prstGeom>
          <a:noFill/>
          <a:ln w="9525">
            <a:noFill/>
            <a:miter lim="800000"/>
          </a:ln>
        </p:spPr>
        <p:txBody>
          <a:bodyPr lIns="216000"/>
          <a:lstStyle/>
          <a:p>
            <a:pPr>
              <a:spcBef>
                <a:spcPts val="1200"/>
              </a:spcBef>
              <a:defRPr/>
            </a:pPr>
            <a:r>
              <a:rPr lang="en-US" altLang="zh-CN" sz="2800" noProof="1">
                <a:latin typeface="Times New Roman" pitchFamily="18" charset="0"/>
                <a:cs typeface="Times New Roman" pitchFamily="18" charset="0"/>
              </a:rPr>
              <a:t>1.  What degree or major is the most desirable?</a:t>
            </a:r>
          </a:p>
          <a:p>
            <a:pPr marL="323850" indent="-457200">
              <a:spcBef>
                <a:spcPts val="600"/>
              </a:spcBef>
              <a:defRPr/>
            </a:pPr>
            <a:r>
              <a:rPr lang="en-US" altLang="zh-CN" sz="2800" noProof="1">
                <a:latin typeface="Times New Roman" pitchFamily="18" charset="0"/>
                <a:cs typeface="Times New Roman" pitchFamily="18" charset="0"/>
              </a:rPr>
              <a:t>2.  What factors should we take into account when</a:t>
            </a:r>
          </a:p>
          <a:p>
            <a:pPr marL="323850" indent="-457200">
              <a:spcBef>
                <a:spcPts val="600"/>
              </a:spcBef>
              <a:defRPr/>
            </a:pPr>
            <a:r>
              <a:rPr lang="en-US" altLang="zh-CN" sz="2800" noProof="1">
                <a:latin typeface="Times New Roman" pitchFamily="18" charset="0"/>
                <a:cs typeface="Times New Roman" pitchFamily="18" charset="0"/>
              </a:rPr>
              <a:t>     choosing a degree? </a:t>
            </a:r>
          </a:p>
          <a:p>
            <a:pPr marL="323850" indent="-457200">
              <a:spcBef>
                <a:spcPts val="1200"/>
              </a:spcBef>
              <a:defRPr/>
            </a:pPr>
            <a:r>
              <a:rPr lang="en-US" altLang="zh-CN" sz="2800" noProof="1">
                <a:latin typeface="Times New Roman" pitchFamily="18" charset="0"/>
                <a:cs typeface="Times New Roman" pitchFamily="18" charset="0"/>
              </a:rPr>
              <a:t>3.  Is money important when we choose a degree?</a:t>
            </a:r>
            <a:endParaRPr lang="zh-CN" altLang="en-US" sz="2800" noProof="1">
              <a:latin typeface="Times New Roman" pitchFamily="18" charset="0"/>
              <a:cs typeface="Times New Roman" pitchFamily="18" charset="0"/>
            </a:endParaRPr>
          </a:p>
        </p:txBody>
      </p:sp>
      <p:sp>
        <p:nvSpPr>
          <p:cNvPr id="13" name="五边形 12"/>
          <p:cNvSpPr>
            <a:spLocks noChangeArrowheads="1"/>
          </p:cNvSpPr>
          <p:nvPr/>
        </p:nvSpPr>
        <p:spPr bwMode="auto">
          <a:xfrm>
            <a:off x="287338" y="1063625"/>
            <a:ext cx="12795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11276" name="Rectangle 6"/>
          <p:cNvSpPr>
            <a:spLocks noChangeArrowheads="1"/>
          </p:cNvSpPr>
          <p:nvPr/>
        </p:nvSpPr>
        <p:spPr bwMode="auto">
          <a:xfrm>
            <a:off x="1593850" y="963613"/>
            <a:ext cx="665003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a:r>
              <a:rPr lang="en-US" altLang="zh-CN" sz="2800" b="1">
                <a:latin typeface="Times New Roman" pitchFamily="18" charset="0"/>
                <a:ea typeface="Arial Unicode MS" pitchFamily="34" charset="-122"/>
                <a:cs typeface="Arial Unicode MS" pitchFamily="34" charset="-122"/>
                <a:sym typeface="Arial" pitchFamily="34" charset="0"/>
              </a:rPr>
              <a:t>Discuss the following questions and share your ideas</a:t>
            </a:r>
            <a:r>
              <a:rPr lang="en-US" altLang="zh-CN" sz="2800">
                <a:latin typeface="Times New Roman" pitchFamily="18" charset="0"/>
                <a:ea typeface="Arial Unicode MS" pitchFamily="34" charset="-122"/>
                <a:cs typeface="Arial Unicode MS" pitchFamily="34" charset="-122"/>
                <a:sym typeface="Arial" pitchFamily="34" charset="0"/>
              </a:rPr>
              <a:t>.</a:t>
            </a:r>
            <a:endParaRPr lang="en-US" altLang="zh-CN" sz="2800">
              <a:solidFill>
                <a:srgbClr val="000000"/>
              </a:solidFill>
              <a:latin typeface="Times New Roman" pitchFamily="18" charset="0"/>
              <a:ea typeface="Arial Unicode MS" pitchFamily="34" charset="-122"/>
              <a:cs typeface="Arial Unicode MS" pitchFamily="34" charset="-122"/>
              <a:sym typeface="Arial" pitchFamily="34" charset="0"/>
            </a:endParaRPr>
          </a:p>
        </p:txBody>
      </p:sp>
      <p:pic>
        <p:nvPicPr>
          <p:cNvPr id="14" name="Picture 11" descr="f:\program files\360se6\User Data\temp\fc73abb21fd7e1c8-e264c3ef1a7e0938-e76cb1b1f9395185d3b1d56c954dcc1a.jpg">
            <a:hlinkClick r:id="rId5" action="ppaction://hlinkfile"/>
          </p:cNvPr>
          <p:cNvPicPr>
            <a:picLocks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1009" r="16354"/>
          <a:stretch>
            <a:fillRect/>
          </a:stretch>
        </p:blipFill>
        <p:spPr bwMode="auto">
          <a:xfrm>
            <a:off x="7235825" y="4868863"/>
            <a:ext cx="143986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8"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8B73A6DC-3052-40A0-BFBB-57E8AD0E02A5}"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229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2294"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2295" name="Picture 21">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297"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8" name="内容占位符 2"/>
          <p:cNvSpPr>
            <a:spLocks noGrp="1" noChangeArrowheads="1"/>
          </p:cNvSpPr>
          <p:nvPr>
            <p:ph idx="1"/>
          </p:nvPr>
        </p:nvSpPr>
        <p:spPr>
          <a:xfrm>
            <a:off x="377825" y="1628775"/>
            <a:ext cx="8513763" cy="4210050"/>
          </a:xfrm>
        </p:spPr>
        <p:txBody>
          <a:bodyPr/>
          <a:lstStyle/>
          <a:p>
            <a:pPr marL="0" indent="0" eaLnBrk="1" hangingPunct="1">
              <a:lnSpc>
                <a:spcPct val="150000"/>
              </a:lnSpc>
              <a:buFont typeface="Arial" pitchFamily="34" charset="0"/>
              <a:buNone/>
            </a:pPr>
            <a:r>
              <a:rPr lang="en-US" altLang="zh-CN" sz="2800" b="1"/>
              <a:t>1. What degree or major is the most desirable?</a:t>
            </a:r>
            <a:endParaRPr lang="zh-CN" altLang="zh-CN" sz="2400"/>
          </a:p>
        </p:txBody>
      </p:sp>
      <p:sp>
        <p:nvSpPr>
          <p:cNvPr id="13" name="矩形 12"/>
          <p:cNvSpPr/>
          <p:nvPr/>
        </p:nvSpPr>
        <p:spPr>
          <a:xfrm>
            <a:off x="0" y="834882"/>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lnSpc>
                <a:spcPct val="150000"/>
              </a:lnSpc>
              <a:spcBef>
                <a:spcPts val="1800"/>
              </a:spcBef>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
        <p:nvSpPr>
          <p:cNvPr id="12300"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
        <p:nvSpPr>
          <p:cNvPr id="12301" name="矩形 1"/>
          <p:cNvSpPr>
            <a:spLocks noChangeArrowheads="1"/>
          </p:cNvSpPr>
          <p:nvPr/>
        </p:nvSpPr>
        <p:spPr bwMode="auto">
          <a:xfrm>
            <a:off x="755650" y="2420938"/>
            <a:ext cx="7345363"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spcBef>
                <a:spcPct val="20000"/>
              </a:spcBef>
            </a:pPr>
            <a:r>
              <a:rPr lang="en-US" altLang="zh-CN" sz="2600">
                <a:solidFill>
                  <a:srgbClr val="800000"/>
                </a:solidFill>
                <a:latin typeface="Times New Roman" pitchFamily="18" charset="0"/>
              </a:rPr>
              <a:t>It varies from person to person, based on their distinct interests. For example, if someone is interested in singing and dancing, then for them, art will be the most desirable major or degree. Therefore, when we choose the most desirable major or degree, it is better for us to not only consider the currently hot major or degree, but also pay attention to our own interests. </a:t>
            </a:r>
            <a:endParaRPr lang="en-US" altLang="zh-CN" sz="2600">
              <a:solidFill>
                <a:srgbClr val="0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0BE75344-A6D5-45C3-90AE-9F014177720E}"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3317"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3318"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3319" name="Picture 21">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3321"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内容占位符 2"/>
          <p:cNvSpPr>
            <a:spLocks noGrp="1" noChangeArrowheads="1"/>
          </p:cNvSpPr>
          <p:nvPr>
            <p:ph idx="1"/>
          </p:nvPr>
        </p:nvSpPr>
        <p:spPr>
          <a:xfrm>
            <a:off x="376238" y="1196975"/>
            <a:ext cx="8502650" cy="4210050"/>
          </a:xfrm>
        </p:spPr>
        <p:txBody>
          <a:bodyPr/>
          <a:lstStyle/>
          <a:p>
            <a:pPr marL="0" indent="0" eaLnBrk="1" hangingPunct="1">
              <a:spcBef>
                <a:spcPct val="0"/>
              </a:spcBef>
              <a:buFont typeface="Arial" pitchFamily="34" charset="0"/>
              <a:buNone/>
            </a:pPr>
            <a:r>
              <a:rPr lang="en-US" altLang="zh-CN" sz="2800" b="1"/>
              <a:t>2. What factors should we take into account when</a:t>
            </a:r>
          </a:p>
          <a:p>
            <a:pPr marL="0" indent="0" eaLnBrk="1" hangingPunct="1">
              <a:spcBef>
                <a:spcPct val="0"/>
              </a:spcBef>
              <a:buFont typeface="Arial" pitchFamily="34" charset="0"/>
              <a:buNone/>
            </a:pPr>
            <a:r>
              <a:rPr lang="en-US" altLang="zh-CN" sz="2800" b="1"/>
              <a:t>     choosing a degree? </a:t>
            </a:r>
          </a:p>
          <a:p>
            <a:pPr marL="0" indent="0" eaLnBrk="1" hangingPunct="1">
              <a:lnSpc>
                <a:spcPct val="150000"/>
              </a:lnSpc>
              <a:buFont typeface="Arial" pitchFamily="34" charset="0"/>
              <a:buNone/>
            </a:pPr>
            <a:endParaRPr lang="en-US" altLang="zh-CN" sz="2400"/>
          </a:p>
        </p:txBody>
      </p:sp>
      <p:sp>
        <p:nvSpPr>
          <p:cNvPr id="13323"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
        <p:nvSpPr>
          <p:cNvPr id="13324" name="矩形 1"/>
          <p:cNvSpPr>
            <a:spLocks noChangeArrowheads="1"/>
          </p:cNvSpPr>
          <p:nvPr/>
        </p:nvSpPr>
        <p:spPr bwMode="auto">
          <a:xfrm>
            <a:off x="739775" y="2420938"/>
            <a:ext cx="7664450"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spcBef>
                <a:spcPct val="20000"/>
              </a:spcBef>
            </a:pPr>
            <a:r>
              <a:rPr lang="en-US" altLang="zh-CN" sz="2600">
                <a:solidFill>
                  <a:srgbClr val="800000"/>
                </a:solidFill>
                <a:latin typeface="Times New Roman" pitchFamily="18" charset="0"/>
              </a:rPr>
              <a:t>A lot of factors need to be taken into consideration so as to make wise choices, such as our interests, passion, responsibility, and happiness. </a:t>
            </a:r>
          </a:p>
          <a:p>
            <a:pPr defTabSz="457200">
              <a:spcBef>
                <a:spcPct val="20000"/>
              </a:spcBef>
            </a:pPr>
            <a:r>
              <a:rPr lang="en-US" altLang="zh-CN" sz="2600">
                <a:solidFill>
                  <a:srgbClr val="800000"/>
                </a:solidFill>
                <a:latin typeface="Times New Roman" pitchFamily="18" charset="0"/>
              </a:rPr>
              <a:t>For example, during the process of job hunting, we need to figure out whether we are interested in this field or not, whether we will be passionate about daily work, and whether we will feel happy while working. </a:t>
            </a:r>
            <a:endParaRPr lang="en-US" altLang="zh-CN" sz="2600">
              <a:solidFill>
                <a:srgbClr val="0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88A5AC37-55C7-405A-9DA8-400113F1B00A}"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434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4342"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4343" name="Picture 21">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4345"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内容占位符 2"/>
          <p:cNvSpPr>
            <a:spLocks noGrp="1" noChangeArrowheads="1"/>
          </p:cNvSpPr>
          <p:nvPr>
            <p:ph idx="1"/>
          </p:nvPr>
        </p:nvSpPr>
        <p:spPr>
          <a:xfrm>
            <a:off x="376238" y="1196975"/>
            <a:ext cx="8502650" cy="4210050"/>
          </a:xfrm>
        </p:spPr>
        <p:txBody>
          <a:bodyPr/>
          <a:lstStyle/>
          <a:p>
            <a:pPr marL="0" indent="0" eaLnBrk="1" hangingPunct="1">
              <a:spcBef>
                <a:spcPct val="0"/>
              </a:spcBef>
              <a:buFont typeface="Arial" pitchFamily="34" charset="0"/>
              <a:buNone/>
            </a:pPr>
            <a:r>
              <a:rPr lang="en-US" altLang="zh-CN" sz="2800" b="1"/>
              <a:t>2. What factors should we take into account when</a:t>
            </a:r>
          </a:p>
          <a:p>
            <a:pPr marL="0" indent="0" eaLnBrk="1" hangingPunct="1">
              <a:spcBef>
                <a:spcPct val="0"/>
              </a:spcBef>
              <a:buFont typeface="Arial" pitchFamily="34" charset="0"/>
              <a:buNone/>
            </a:pPr>
            <a:r>
              <a:rPr lang="en-US" altLang="zh-CN" sz="2800" b="1"/>
              <a:t>     choosing a degree? </a:t>
            </a:r>
          </a:p>
          <a:p>
            <a:pPr marL="0" indent="0" eaLnBrk="1" hangingPunct="1">
              <a:lnSpc>
                <a:spcPct val="150000"/>
              </a:lnSpc>
              <a:buFont typeface="Arial" pitchFamily="34" charset="0"/>
              <a:buNone/>
            </a:pPr>
            <a:endParaRPr lang="en-US" altLang="zh-CN" sz="2400"/>
          </a:p>
        </p:txBody>
      </p:sp>
      <p:sp>
        <p:nvSpPr>
          <p:cNvPr id="14347"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
        <p:nvSpPr>
          <p:cNvPr id="13324" name="矩形 1"/>
          <p:cNvSpPr>
            <a:spLocks noChangeArrowheads="1"/>
          </p:cNvSpPr>
          <p:nvPr/>
        </p:nvSpPr>
        <p:spPr bwMode="auto">
          <a:xfrm>
            <a:off x="739775" y="2420938"/>
            <a:ext cx="766445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lang="en-US" altLang="zh-CN" sz="2600">
                <a:solidFill>
                  <a:srgbClr val="800000"/>
                </a:solidFill>
                <a:latin typeface="Times New Roman" pitchFamily="18" charset="0"/>
              </a:rPr>
              <a:t>In addition, we need to bear in mind our responsibility, that is, whether our choice will influence others, especially the family members. As a result, sometimes, when making choices, we also need to seek advice from others. </a:t>
            </a:r>
          </a:p>
          <a:p>
            <a:pPr defTabSz="457200"/>
            <a:r>
              <a:rPr lang="en-US" altLang="zh-CN" sz="2600">
                <a:solidFill>
                  <a:srgbClr val="800000"/>
                </a:solidFill>
                <a:latin typeface="Times New Roman" pitchFamily="18" charset="0"/>
              </a:rPr>
              <a:t>Choice making is no easy at all, because for a lot of times, it will be influenced by a mixture of factors.                                                               </a:t>
            </a:r>
            <a:endParaRPr lang="en-US" altLang="zh-CN" sz="2600">
              <a:solidFill>
                <a:srgbClr val="0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2954E5A0-E9FF-4C4F-8394-C8A6DC831259}"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5365"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sp>
        <p:nvSpPr>
          <p:cNvPr id="15366"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pic>
        <p:nvPicPr>
          <p:cNvPr id="15367" name="Picture 21">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5369" name="图片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内容占位符 2"/>
          <p:cNvSpPr>
            <a:spLocks noGrp="1" noChangeArrowheads="1"/>
          </p:cNvSpPr>
          <p:nvPr>
            <p:ph idx="1"/>
          </p:nvPr>
        </p:nvSpPr>
        <p:spPr>
          <a:xfrm>
            <a:off x="325438" y="1341438"/>
            <a:ext cx="8502650" cy="4210050"/>
          </a:xfrm>
        </p:spPr>
        <p:txBody>
          <a:bodyPr/>
          <a:lstStyle/>
          <a:p>
            <a:pPr marL="0" indent="0" eaLnBrk="1" hangingPunct="1">
              <a:lnSpc>
                <a:spcPct val="150000"/>
              </a:lnSpc>
              <a:buFont typeface="Arial" pitchFamily="34" charset="0"/>
              <a:buNone/>
            </a:pPr>
            <a:r>
              <a:rPr lang="en-US" altLang="zh-CN" sz="2800" b="1"/>
              <a:t>3. Is money important when we choose a degree?</a:t>
            </a:r>
          </a:p>
          <a:p>
            <a:pPr marL="0" indent="0" eaLnBrk="1" hangingPunct="1">
              <a:lnSpc>
                <a:spcPct val="150000"/>
              </a:lnSpc>
              <a:buFont typeface="Arial" pitchFamily="34" charset="0"/>
              <a:buNone/>
            </a:pPr>
            <a:endParaRPr lang="en-US" altLang="zh-CN" sz="2400"/>
          </a:p>
        </p:txBody>
      </p:sp>
      <p:sp>
        <p:nvSpPr>
          <p:cNvPr id="15371" name="文本框 32"/>
          <p:cNvSpPr txBox="1">
            <a:spLocks noChangeArrowheads="1"/>
          </p:cNvSpPr>
          <p:nvPr/>
        </p:nvSpPr>
        <p:spPr bwMode="auto">
          <a:xfrm>
            <a:off x="2468563" y="280988"/>
            <a:ext cx="21034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rgbClr val="FF9F47"/>
                </a:solidFill>
              </a:rPr>
              <a:t>Warm-up</a:t>
            </a:r>
            <a:endParaRPr lang="zh-CN" altLang="en-US" sz="2800" b="1">
              <a:solidFill>
                <a:srgbClr val="FF9F47"/>
              </a:solidFill>
            </a:endParaRPr>
          </a:p>
        </p:txBody>
      </p:sp>
      <p:sp>
        <p:nvSpPr>
          <p:cNvPr id="14348" name="矩形 1"/>
          <p:cNvSpPr>
            <a:spLocks noChangeArrowheads="1"/>
          </p:cNvSpPr>
          <p:nvPr/>
        </p:nvSpPr>
        <p:spPr bwMode="auto">
          <a:xfrm>
            <a:off x="744538" y="2259013"/>
            <a:ext cx="7283450"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spcBef>
                <a:spcPct val="20000"/>
              </a:spcBef>
            </a:pPr>
            <a:r>
              <a:rPr lang="en-US" altLang="zh-CN" sz="2600">
                <a:solidFill>
                  <a:srgbClr val="800000"/>
                </a:solidFill>
                <a:latin typeface="Times New Roman" pitchFamily="18" charset="0"/>
              </a:rPr>
              <a:t>To some degree, money is important in choosing a degree. For a lot of people, when they graduate, they tend to choose a job that is related to their degree or major. Normally, for a large amount of people, the reason for getting a job is to make a living. Therefore, money can, sometimes, be a decisive factor in choosing a degree. </a:t>
            </a:r>
            <a:endParaRPr lang="en-US" altLang="zh-CN" sz="2600">
              <a:solidFill>
                <a:srgbClr val="0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日期占位符 3"/>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A88567E7-7F55-4063-B549-BA938516B835}" type="datetime1">
              <a:rPr lang="zh-CN" altLang="en-US" smtClean="0">
                <a:solidFill>
                  <a:srgbClr val="898989"/>
                </a:solidFill>
              </a:rPr>
              <a:pPr eaLnBrk="1" hangingPunct="1"/>
              <a:t>2022/3/10</a:t>
            </a:fld>
            <a:endParaRPr lang="zh-CN" altLang="en-US">
              <a:solidFill>
                <a:srgbClr val="898989"/>
              </a:solidFill>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dirty="0">
              <a:solidFill>
                <a:schemeClr val="accent6">
                  <a:lumMod val="60000"/>
                  <a:lumOff val="40000"/>
                </a:scheme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1750"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77933C"/>
                </a:solidFill>
              </a:rPr>
              <a:t>Explore 1</a:t>
            </a:r>
            <a:endParaRPr lang="zh-CN" altLang="en-US" sz="3000" b="1">
              <a:solidFill>
                <a:srgbClr val="77933C"/>
              </a:solidFill>
              <a:cs typeface="Arial" pitchFamily="34" charset="0"/>
            </a:endParaRPr>
          </a:p>
        </p:txBody>
      </p:sp>
      <p:pic>
        <p:nvPicPr>
          <p:cNvPr id="3175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6</a:t>
            </a:r>
            <a:endParaRPr lang="zh-CN" altLang="en-US" b="1">
              <a:solidFill>
                <a:schemeClr val="bg1"/>
              </a:solidFill>
              <a:latin typeface="微软雅黑" pitchFamily="34" charset="-122"/>
              <a:ea typeface="微软雅黑" pitchFamily="34" charset="-122"/>
            </a:endParaRPr>
          </a:p>
        </p:txBody>
      </p:sp>
      <p:sp>
        <p:nvSpPr>
          <p:cNvPr id="219" name=" 219"/>
          <p:cNvSpPr/>
          <p:nvPr/>
        </p:nvSpPr>
        <p:spPr>
          <a:xfrm>
            <a:off x="1679575" y="933450"/>
            <a:ext cx="5472113" cy="647700"/>
          </a:xfrm>
          <a:prstGeom prst="roundRect">
            <a:avLst>
              <a:gd name="adj" fmla="val 50000"/>
            </a:avLst>
          </a:prstGeom>
          <a:solidFill>
            <a:srgbClr val="DB54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noProof="1">
                <a:solidFill>
                  <a:srgbClr val="FFFFFF"/>
                </a:solidFill>
                <a:latin typeface="Times New Roman" pitchFamily="18" charset="0"/>
              </a:rPr>
              <a:t>Interest in literature</a:t>
            </a:r>
          </a:p>
        </p:txBody>
      </p:sp>
      <p:sp>
        <p:nvSpPr>
          <p:cNvPr id="3" name="圆角矩形 2"/>
          <p:cNvSpPr/>
          <p:nvPr/>
        </p:nvSpPr>
        <p:spPr>
          <a:xfrm>
            <a:off x="176213" y="2133600"/>
            <a:ext cx="3603625" cy="3967163"/>
          </a:xfrm>
          <a:prstGeom prst="roundRect">
            <a:avLst/>
          </a:prstGeom>
          <a:solidFill>
            <a:srgbClr val="FDEEE4"/>
          </a:solidFill>
          <a:ln w="9525" cap="flat" cmpd="sng" algn="ctr">
            <a:solidFill>
              <a:srgbClr val="FDEEE4"/>
            </a:solidFill>
            <a:prstDash val="solid"/>
            <a:round/>
            <a:headEnd type="none" w="med" len="med"/>
            <a:tailEnd type="none" w="med" len="med"/>
          </a:ln>
          <a:effectLst>
            <a:outerShdw blurRad="50800" dist="50800" dir="5400000" algn="ctr" rotWithShape="0">
              <a:srgbClr val="000000">
                <a:alpha val="52000"/>
              </a:srgbClr>
            </a:outerShdw>
          </a:effectLst>
        </p:spPr>
        <p:txBody>
          <a:bodyPr/>
          <a:lstStyle/>
          <a:p>
            <a:pPr>
              <a:defRPr/>
            </a:pPr>
            <a:r>
              <a:rPr lang="en-US" altLang="zh-CN" sz="2800" b="1" noProof="1">
                <a:solidFill>
                  <a:srgbClr val="DB542D"/>
                </a:solidFill>
                <a:latin typeface="Times New Roman" pitchFamily="18" charset="0"/>
                <a:cs typeface="Times New Roman" pitchFamily="18" charset="0"/>
              </a:rPr>
              <a:t>I was interested in literature</a:t>
            </a:r>
          </a:p>
          <a:p>
            <a:pPr>
              <a:defRPr/>
            </a:pPr>
            <a:r>
              <a:rPr lang="en-US" altLang="zh-CN" sz="2600" noProof="1">
                <a:solidFill>
                  <a:srgbClr val="DB542D"/>
                </a:solidFill>
                <a:latin typeface="Times New Roman"/>
                <a:cs typeface="Times New Roman"/>
              </a:rPr>
              <a:t>▪</a:t>
            </a:r>
            <a:r>
              <a:rPr lang="en-US" altLang="zh-CN" sz="2600" noProof="1">
                <a:solidFill>
                  <a:srgbClr val="DB542D"/>
                </a:solidFill>
                <a:latin typeface="Times New Roman" pitchFamily="18" charset="0"/>
                <a:cs typeface="Times New Roman" pitchFamily="18" charset="0"/>
              </a:rPr>
              <a:t>I read 1) </a:t>
            </a:r>
            <a:r>
              <a:rPr lang="en-US" altLang="zh-CN" sz="2600" noProof="1">
                <a:solidFill>
                  <a:srgbClr val="DB542D"/>
                </a:solidFill>
                <a:latin typeface="Times New Roman" pitchFamily="18" charset="0"/>
                <a:cs typeface="Times New Roman" pitchFamily="18" charset="0"/>
                <a:sym typeface="+mn-ea"/>
              </a:rPr>
              <a:t>_______ </a:t>
            </a:r>
            <a:r>
              <a:rPr lang="en-US" altLang="zh-CN" sz="2600" noProof="1">
                <a:solidFill>
                  <a:srgbClr val="DB542D"/>
                </a:solidFill>
                <a:latin typeface="Times New Roman" pitchFamily="18" charset="0"/>
                <a:cs typeface="Times New Roman" pitchFamily="18" charset="0"/>
              </a:rPr>
              <a:t>in an economics class.</a:t>
            </a:r>
          </a:p>
          <a:p>
            <a:pPr>
              <a:buClr>
                <a:srgbClr val="C00000"/>
              </a:buClr>
              <a:defRPr/>
            </a:pPr>
            <a:r>
              <a:rPr lang="en-US" altLang="zh-CN" sz="2600" noProof="1">
                <a:solidFill>
                  <a:srgbClr val="DB542D"/>
                </a:solidFill>
                <a:latin typeface="Times New Roman"/>
                <a:cs typeface="Times New Roman"/>
              </a:rPr>
              <a:t>▪ </a:t>
            </a:r>
            <a:r>
              <a:rPr lang="en-US" altLang="zh-CN" sz="2600" noProof="1">
                <a:solidFill>
                  <a:srgbClr val="DB542D"/>
                </a:solidFill>
                <a:latin typeface="Times New Roman" pitchFamily="18" charset="0"/>
                <a:cs typeface="Times New Roman" pitchFamily="18" charset="0"/>
              </a:rPr>
              <a:t>I had a love of reading, but I regarded reading novels as an escape and </a:t>
            </a:r>
          </a:p>
          <a:p>
            <a:pPr>
              <a:buClr>
                <a:srgbClr val="C00000"/>
              </a:buClr>
              <a:defRPr/>
            </a:pPr>
            <a:r>
              <a:rPr lang="en-US" altLang="zh-CN" sz="2600" noProof="1">
                <a:solidFill>
                  <a:srgbClr val="DB542D"/>
                </a:solidFill>
                <a:latin typeface="Times New Roman" pitchFamily="18" charset="0"/>
                <a:cs typeface="Times New Roman" pitchFamily="18" charset="0"/>
              </a:rPr>
              <a:t>2) ________</a:t>
            </a:r>
          </a:p>
        </p:txBody>
      </p:sp>
      <p:sp>
        <p:nvSpPr>
          <p:cNvPr id="5" name="圆角矩形 4"/>
          <p:cNvSpPr/>
          <p:nvPr/>
        </p:nvSpPr>
        <p:spPr>
          <a:xfrm>
            <a:off x="3924300" y="1768475"/>
            <a:ext cx="5040313" cy="4422775"/>
          </a:xfrm>
          <a:prstGeom prst="roundRect">
            <a:avLst/>
          </a:prstGeom>
          <a:solidFill>
            <a:srgbClr val="FDEEE4"/>
          </a:solidFill>
          <a:ln w="9525" cap="flat" cmpd="sng" algn="ctr">
            <a:solidFill>
              <a:srgbClr val="FDEEE4"/>
            </a:solidFill>
            <a:prstDash val="solid"/>
            <a:round/>
            <a:headEnd type="none" w="med" len="med"/>
            <a:tailEnd type="none" w="med" len="med"/>
          </a:ln>
          <a:effectLst>
            <a:outerShdw blurRad="50800" dist="50800" dir="5400000" algn="ctr" rotWithShape="0">
              <a:srgbClr val="000000">
                <a:alpha val="36000"/>
              </a:srgbClr>
            </a:outerShdw>
          </a:effectLst>
        </p:spPr>
        <p:txBody>
          <a:bodyPr/>
          <a:lstStyle/>
          <a:p>
            <a:pPr>
              <a:defRPr/>
            </a:pPr>
            <a:r>
              <a:rPr lang="en-US" altLang="zh-CN" sz="2800" b="1" noProof="1">
                <a:solidFill>
                  <a:srgbClr val="DB542D"/>
                </a:solidFill>
                <a:latin typeface="Times New Roman" pitchFamily="18" charset="0"/>
                <a:cs typeface="Times New Roman" pitchFamily="18" charset="0"/>
              </a:rPr>
              <a:t>The economics professor valued literature</a:t>
            </a:r>
          </a:p>
          <a:p>
            <a:pPr>
              <a:buClr>
                <a:srgbClr val="C00000"/>
              </a:buClr>
              <a:defRPr/>
            </a:pPr>
            <a:r>
              <a:rPr lang="en-US" altLang="zh-CN" sz="2600" noProof="1">
                <a:solidFill>
                  <a:srgbClr val="DB542D"/>
                </a:solidFill>
                <a:latin typeface="Times New Roman"/>
                <a:cs typeface="Times New Roman"/>
              </a:rPr>
              <a:t>▪ </a:t>
            </a:r>
            <a:r>
              <a:rPr lang="en-US" altLang="zh-CN" sz="2600" noProof="1">
                <a:solidFill>
                  <a:srgbClr val="DB542D"/>
                </a:solidFill>
                <a:latin typeface="Times New Roman" pitchFamily="18" charset="0"/>
                <a:cs typeface="Times New Roman" pitchFamily="18" charset="0"/>
              </a:rPr>
              <a:t>He believed it was wrong to 3) __________ the humanities and 4) __________ their importance. </a:t>
            </a:r>
          </a:p>
          <a:p>
            <a:pPr>
              <a:buClr>
                <a:srgbClr val="C00000"/>
              </a:buClr>
              <a:defRPr/>
            </a:pPr>
            <a:r>
              <a:rPr lang="en-US" altLang="zh-CN" sz="2600" noProof="1">
                <a:solidFill>
                  <a:srgbClr val="DB542D"/>
                </a:solidFill>
                <a:latin typeface="Times New Roman"/>
                <a:cs typeface="Times New Roman"/>
              </a:rPr>
              <a:t>▪</a:t>
            </a:r>
            <a:r>
              <a:rPr lang="en-US" altLang="zh-CN" sz="2600" noProof="1">
                <a:solidFill>
                  <a:srgbClr val="DB542D"/>
                </a:solidFill>
                <a:latin typeface="Times New Roman" pitchFamily="18" charset="0"/>
                <a:cs typeface="Times New Roman" pitchFamily="18" charset="0"/>
              </a:rPr>
              <a:t> He believed the literature could 5) _______ students’ lives, </a:t>
            </a:r>
          </a:p>
          <a:p>
            <a:pPr>
              <a:buClr>
                <a:srgbClr val="C00000"/>
              </a:buClr>
              <a:defRPr/>
            </a:pPr>
            <a:r>
              <a:rPr lang="en-US" altLang="zh-CN" sz="2600" noProof="1">
                <a:solidFill>
                  <a:srgbClr val="DB542D"/>
                </a:solidFill>
                <a:latin typeface="Times New Roman" pitchFamily="18" charset="0"/>
                <a:cs typeface="Times New Roman" pitchFamily="18" charset="0"/>
              </a:rPr>
              <a:t>6) ___________   in a variey of careers, and ultimately have 7) ______________  on their lives. </a:t>
            </a:r>
          </a:p>
        </p:txBody>
      </p:sp>
      <p:sp>
        <p:nvSpPr>
          <p:cNvPr id="6" name="文本框 5"/>
          <p:cNvSpPr txBox="1">
            <a:spLocks noChangeArrowheads="1"/>
          </p:cNvSpPr>
          <p:nvPr/>
        </p:nvSpPr>
        <p:spPr bwMode="auto">
          <a:xfrm>
            <a:off x="1763713" y="3198813"/>
            <a:ext cx="16002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a novel</a:t>
            </a:r>
          </a:p>
        </p:txBody>
      </p:sp>
      <p:sp>
        <p:nvSpPr>
          <p:cNvPr id="7" name="文本框 6"/>
          <p:cNvSpPr txBox="1">
            <a:spLocks noChangeArrowheads="1"/>
          </p:cNvSpPr>
          <p:nvPr/>
        </p:nvSpPr>
        <p:spPr bwMode="auto">
          <a:xfrm>
            <a:off x="700088" y="5576888"/>
            <a:ext cx="1712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a diversion</a:t>
            </a:r>
          </a:p>
        </p:txBody>
      </p:sp>
      <p:sp>
        <p:nvSpPr>
          <p:cNvPr id="8" name="文本框 7"/>
          <p:cNvSpPr txBox="1">
            <a:spLocks noChangeArrowheads="1"/>
          </p:cNvSpPr>
          <p:nvPr/>
        </p:nvSpPr>
        <p:spPr bwMode="auto">
          <a:xfrm>
            <a:off x="4060825" y="3213100"/>
            <a:ext cx="23828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de-emphasize</a:t>
            </a:r>
          </a:p>
        </p:txBody>
      </p:sp>
      <p:sp>
        <p:nvSpPr>
          <p:cNvPr id="9" name="文本框 8"/>
          <p:cNvSpPr txBox="1">
            <a:spLocks noChangeArrowheads="1"/>
          </p:cNvSpPr>
          <p:nvPr/>
        </p:nvSpPr>
        <p:spPr bwMode="auto">
          <a:xfrm>
            <a:off x="4779963" y="3624263"/>
            <a:ext cx="16224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dismiss</a:t>
            </a:r>
          </a:p>
        </p:txBody>
      </p:sp>
      <p:sp>
        <p:nvSpPr>
          <p:cNvPr id="10" name="文本框 9"/>
          <p:cNvSpPr txBox="1">
            <a:spLocks noChangeArrowheads="1"/>
          </p:cNvSpPr>
          <p:nvPr/>
        </p:nvSpPr>
        <p:spPr bwMode="auto">
          <a:xfrm>
            <a:off x="4602163" y="4406900"/>
            <a:ext cx="10588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enrich</a:t>
            </a:r>
          </a:p>
        </p:txBody>
      </p:sp>
      <p:sp>
        <p:nvSpPr>
          <p:cNvPr id="11" name="文本框 10"/>
          <p:cNvSpPr txBox="1">
            <a:spLocks noChangeArrowheads="1"/>
          </p:cNvSpPr>
          <p:nvPr/>
        </p:nvSpPr>
        <p:spPr bwMode="auto">
          <a:xfrm>
            <a:off x="4457700" y="4814888"/>
            <a:ext cx="22098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serve them all </a:t>
            </a:r>
          </a:p>
        </p:txBody>
      </p:sp>
      <p:sp>
        <p:nvSpPr>
          <p:cNvPr id="13" name="文本框 12"/>
          <p:cNvSpPr txBox="1">
            <a:spLocks noChangeArrowheads="1"/>
          </p:cNvSpPr>
          <p:nvPr/>
        </p:nvSpPr>
        <p:spPr bwMode="auto">
          <a:xfrm>
            <a:off x="4151313" y="5608638"/>
            <a:ext cx="25812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600">
                <a:latin typeface="Times New Roman" pitchFamily="18" charset="0"/>
              </a:rPr>
              <a:t>a greater impact</a:t>
            </a:r>
          </a:p>
        </p:txBody>
      </p:sp>
      <p:cxnSp>
        <p:nvCxnSpPr>
          <p:cNvPr id="31764" name="直接箭头连接符 13"/>
          <p:cNvCxnSpPr>
            <a:cxnSpLocks noChangeShapeType="1"/>
          </p:cNvCxnSpPr>
          <p:nvPr/>
        </p:nvCxnSpPr>
        <p:spPr bwMode="auto">
          <a:xfrm>
            <a:off x="5562600" y="1581150"/>
            <a:ext cx="477838" cy="276225"/>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cxnSp>
        <p:nvCxnSpPr>
          <p:cNvPr id="31765" name="直接箭头连接符 14"/>
          <p:cNvCxnSpPr>
            <a:cxnSpLocks noChangeShapeType="1"/>
          </p:cNvCxnSpPr>
          <p:nvPr/>
        </p:nvCxnSpPr>
        <p:spPr bwMode="auto">
          <a:xfrm flipH="1">
            <a:off x="2089150" y="1638300"/>
            <a:ext cx="838200" cy="495300"/>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cxnSp>
        <p:nvCxnSpPr>
          <p:cNvPr id="31766" name="直接箭头连接符 15"/>
          <p:cNvCxnSpPr>
            <a:cxnSpLocks noChangeShapeType="1"/>
          </p:cNvCxnSpPr>
          <p:nvPr/>
        </p:nvCxnSpPr>
        <p:spPr bwMode="auto">
          <a:xfrm>
            <a:off x="1900238" y="6100763"/>
            <a:ext cx="3175" cy="271462"/>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cxnSp>
        <p:nvCxnSpPr>
          <p:cNvPr id="31767" name="直接箭头连接符 16"/>
          <p:cNvCxnSpPr>
            <a:cxnSpLocks noChangeShapeType="1"/>
          </p:cNvCxnSpPr>
          <p:nvPr/>
        </p:nvCxnSpPr>
        <p:spPr bwMode="auto">
          <a:xfrm>
            <a:off x="6731000" y="6005513"/>
            <a:ext cx="1588" cy="366712"/>
          </a:xfrm>
          <a:prstGeom prst="straightConnector1">
            <a:avLst/>
          </a:prstGeom>
          <a:noFill/>
          <a:ln w="9525">
            <a:solidFill>
              <a:srgbClr val="DB542D"/>
            </a:solidFill>
            <a:round/>
            <a:headEnd/>
            <a:tailEnd type="arrow" w="med" len="med"/>
          </a:ln>
          <a:extLst>
            <a:ext uri="{909E8E84-426E-40DD-AFC4-6F175D3DCCD1}">
              <a14:hiddenFill xmlns:a14="http://schemas.microsoft.com/office/drawing/2010/main">
                <a:noFill/>
              </a14:hiddenFill>
            </a:ext>
          </a:extLst>
        </p:spPr>
      </p:cxnSp>
      <p:sp>
        <p:nvSpPr>
          <p:cNvPr id="31768" name="文本框 32"/>
          <p:cNvSpPr txBox="1">
            <a:spLocks noChangeArrowheads="1"/>
          </p:cNvSpPr>
          <p:nvPr/>
        </p:nvSpPr>
        <p:spPr bwMode="auto">
          <a:xfrm>
            <a:off x="2468563" y="280988"/>
            <a:ext cx="4624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b="1">
                <a:solidFill>
                  <a:schemeClr val="accent2"/>
                </a:solidFill>
              </a:rPr>
              <a:t>Understanding </a:t>
            </a:r>
            <a:r>
              <a:rPr lang="en-US" altLang="zh-CN" sz="2800" b="1">
                <a:solidFill>
                  <a:srgbClr val="C00000"/>
                </a:solidFill>
              </a:rPr>
              <a:t>the</a:t>
            </a:r>
            <a:r>
              <a:rPr lang="en-US" altLang="zh-CN" sz="2800" b="1">
                <a:solidFill>
                  <a:schemeClr val="accent2"/>
                </a:solidFill>
              </a:rPr>
              <a:t> text</a:t>
            </a:r>
            <a:endParaRPr lang="zh-CN" altLang="en-US" sz="2800" b="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100000">
                                          <p:val>
                                            <p:strVal val="#ppt_x"/>
                                          </p:val>
                                        </p:tav>
                                      </p:tavLst>
                                    </p:anim>
                                    <p:anim calcmode="lin" valueType="num">
                                      <p:cBhvr>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ppt_x"/>
                                          </p:val>
                                        </p:tav>
                                        <p:tav tm="100000">
                                          <p:val>
                                            <p:strVal val="#ppt_x"/>
                                          </p:val>
                                        </p:tav>
                                      </p:tavLst>
                                    </p:anim>
                                    <p:anim calcmode="lin" valueType="num">
                                      <p:cBhvr>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3"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3377</TotalTime>
  <Words>4094</Words>
  <Application>Microsoft Office PowerPoint</Application>
  <PresentationFormat>全屏显示(4:3)</PresentationFormat>
  <Paragraphs>483</Paragraphs>
  <Slides>39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39</vt:i4>
      </vt:variant>
    </vt:vector>
  </HeadingPairs>
  <TitlesOfParts>
    <vt:vector size="51" baseType="lpstr">
      <vt:lpstr>Heiti SC Medium</vt:lpstr>
      <vt:lpstr>汉仪旗黑-75W Bold</vt:lpstr>
      <vt:lpstr>宋体</vt:lpstr>
      <vt:lpstr>微软雅黑</vt:lpstr>
      <vt:lpstr>Arial</vt:lpstr>
      <vt:lpstr>Calibri</vt:lpstr>
      <vt:lpstr>Cambria</vt:lpstr>
      <vt:lpstr>Georgia</vt:lpstr>
      <vt:lpstr>Times New Roman</vt:lpstr>
      <vt:lpstr>Wingdings</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郑 义</cp:lastModifiedBy>
  <cp:revision>145</cp:revision>
  <dcterms:created xsi:type="dcterms:W3CDTF">2018-09-28T02:41:00Z</dcterms:created>
  <dcterms:modified xsi:type="dcterms:W3CDTF">2022-03-10T13:20:44Z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