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367" r:id="rId2"/>
    <p:sldId id="368" r:id="rId3"/>
    <p:sldId id="257" r:id="rId4"/>
    <p:sldId id="282" r:id="rId5"/>
    <p:sldId id="283" r:id="rId6"/>
    <p:sldId id="284" r:id="rId7"/>
    <p:sldId id="265" r:id="rId8"/>
    <p:sldId id="268" r:id="rId9"/>
    <p:sldId id="286" r:id="rId10"/>
    <p:sldId id="319" r:id="rId11"/>
    <p:sldId id="320" r:id="rId12"/>
    <p:sldId id="270" r:id="rId13"/>
    <p:sldId id="333" r:id="rId14"/>
    <p:sldId id="334" r:id="rId15"/>
    <p:sldId id="337" r:id="rId16"/>
    <p:sldId id="336" r:id="rId17"/>
    <p:sldId id="288" r:id="rId18"/>
    <p:sldId id="357" r:id="rId19"/>
    <p:sldId id="339" r:id="rId20"/>
    <p:sldId id="340" r:id="rId21"/>
    <p:sldId id="344" r:id="rId22"/>
    <p:sldId id="271" r:id="rId23"/>
    <p:sldId id="295" r:id="rId24"/>
    <p:sldId id="296" r:id="rId25"/>
    <p:sldId id="297" r:id="rId26"/>
    <p:sldId id="298" r:id="rId27"/>
    <p:sldId id="301" r:id="rId28"/>
    <p:sldId id="306"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A96A"/>
    <a:srgbClr val="7F4F35"/>
    <a:srgbClr val="EF07C3"/>
    <a:srgbClr val="00808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078" autoAdjust="0"/>
  </p:normalViewPr>
  <p:slideViewPr>
    <p:cSldViewPr snapToGrid="0" snapToObjects="1">
      <p:cViewPr varScale="1">
        <p:scale>
          <a:sx n="62" d="100"/>
          <a:sy n="62" d="100"/>
        </p:scale>
        <p:origin x="1400"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DD136C-4A55-49CB-9A85-31C1B3A1F47D}" type="datetimeFigureOut">
              <a:rPr lang="zh-CN" altLang="en-US" smtClean="0"/>
              <a:t>2022/3/10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58B5E5-0A4B-416D-AB18-E9204F4CB7F1}" type="slidenum">
              <a:rPr lang="zh-CN" altLang="en-US" smtClean="0"/>
              <a:t>‹#›</a:t>
            </a:fld>
            <a:endParaRPr lang="zh-CN" altLang="en-US"/>
          </a:p>
        </p:txBody>
      </p:sp>
    </p:spTree>
    <p:extLst>
      <p:ext uri="{BB962C8B-B14F-4D97-AF65-F5344CB8AC3E}">
        <p14:creationId xmlns:p14="http://schemas.microsoft.com/office/powerpoint/2010/main" val="1524574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幻灯片图像占位符 1"/>
          <p:cNvSpPr>
            <a:spLocks noGrp="1" noRot="1" noChangeAspect="1" noTextEdit="1"/>
          </p:cNvSpPr>
          <p:nvPr>
            <p:ph type="sldImg"/>
          </p:nvPr>
        </p:nvSpPr>
        <p:spPr/>
      </p:sp>
      <p:sp>
        <p:nvSpPr>
          <p:cNvPr id="13824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38244"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F61E71D-46C8-4D64-8F82-1997BFE4B8ED}" type="slidenum">
              <a:rPr kumimoji="1" lang="zh-CN" altLang="en-US" smtClean="0"/>
              <a:t>1</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903B903-B9EB-4CB2-BB60-3831EEDF2FCB}" type="datetimeFigureOut">
              <a:rPr lang="zh-CN" altLang="en-US" smtClean="0"/>
              <a:t>2022/3/10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9BB85B-7D88-4303-A1B9-7D8FF341876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903B903-B9EB-4CB2-BB60-3831EEDF2FCB}" type="datetimeFigureOut">
              <a:rPr lang="zh-CN" altLang="en-US" smtClean="0"/>
              <a:t>2022/3/10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9BB85B-7D88-4303-A1B9-7D8FF3418769}" type="slidenum">
              <a:rPr lang="zh-CN" altLang="en-US" smtClean="0"/>
              <a:t>‹#›</a:t>
            </a:fld>
            <a:endParaRPr lang="zh-CN" altLang="en-US"/>
          </a:p>
        </p:txBody>
      </p:sp>
      <p:sp>
        <p:nvSpPr>
          <p:cNvPr id="7" name="矩形 6"/>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panose="020B0604020202020204" pitchFamily="34" charset="0"/>
              <a:buNone/>
              <a:defRPr/>
            </a:pPr>
            <a:endParaRPr kumimoji="1" lang="zh-CN" altLang="en-US">
              <a:solidFill>
                <a:schemeClr val="accent6">
                  <a:lumMod val="60000"/>
                  <a:lumOff val="40000"/>
                </a:schemeClr>
              </a:solidFill>
            </a:endParaRPr>
          </a:p>
        </p:txBody>
      </p:sp>
      <p:cxnSp>
        <p:nvCxnSpPr>
          <p:cNvPr id="8" name="直线连接符 7"/>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8"/>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 name="图片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4"/>
          <p:cNvSpPr txBox="1">
            <a:spLocks noChangeArrowheads="1"/>
          </p:cNvSpPr>
          <p:nvPr userDrawn="1"/>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defRPr/>
            </a:pPr>
            <a:r>
              <a:rPr kumimoji="0" lang="zh-CN" altLang="en-US" sz="1800" b="1" dirty="0">
                <a:solidFill>
                  <a:schemeClr val="bg1"/>
                </a:solidFill>
                <a:latin typeface="微软雅黑" panose="020B0503020204020204" pitchFamily="34" charset="-122"/>
                <a:ea typeface="微软雅黑" panose="020B0503020204020204" pitchFamily="34" charset="-122"/>
              </a:rPr>
              <a:t>新一代大学英语（基础篇）</a:t>
            </a:r>
            <a:r>
              <a:rPr kumimoji="0" lang="en-US" altLang="zh-CN" sz="1800" b="1" dirty="0">
                <a:solidFill>
                  <a:schemeClr val="bg1"/>
                </a:solidFill>
                <a:latin typeface="微软雅黑" panose="020B0503020204020204" pitchFamily="34" charset="-122"/>
                <a:ea typeface="微软雅黑" panose="020B0503020204020204" pitchFamily="34" charset="-122"/>
              </a:rPr>
              <a:t>  </a:t>
            </a:r>
            <a:r>
              <a:rPr kumimoji="0" lang="zh-CN" altLang="en-US" sz="1800" b="1" dirty="0">
                <a:solidFill>
                  <a:schemeClr val="bg1"/>
                </a:solidFill>
                <a:latin typeface="微软雅黑" panose="020B0503020204020204" pitchFamily="34" charset="-122"/>
                <a:ea typeface="微软雅黑" panose="020B0503020204020204" pitchFamily="34" charset="-122"/>
              </a:rPr>
              <a:t>综合教程</a:t>
            </a:r>
            <a:r>
              <a:rPr kumimoji="0" lang="en-US" altLang="zh-CN" sz="1800" b="1" dirty="0">
                <a:solidFill>
                  <a:schemeClr val="bg1"/>
                </a:solidFill>
                <a:latin typeface="微软雅黑" panose="020B0503020204020204" pitchFamily="34" charset="-122"/>
                <a:ea typeface="微软雅黑" panose="020B0503020204020204" pitchFamily="34" charset="-122"/>
              </a:rPr>
              <a:t>  Unit 1</a:t>
            </a:r>
            <a:endParaRPr kumimoji="0" lang="zh-CN" altLang="en-US" sz="1800" b="1" dirty="0">
              <a:solidFill>
                <a:schemeClr val="bg1"/>
              </a:solidFill>
              <a:latin typeface="微软雅黑" panose="020B0503020204020204" pitchFamily="34" charset="-122"/>
              <a:ea typeface="微软雅黑" panose="020B0503020204020204" pitchFamily="34" charset="-122"/>
            </a:endParaRPr>
          </a:p>
        </p:txBody>
      </p:sp>
      <p:cxnSp>
        <p:nvCxnSpPr>
          <p:cNvPr id="13" name="直线连接符 9"/>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4" name="文本框 18"/>
          <p:cNvSpPr txBox="1">
            <a:spLocks noChangeArrowheads="1"/>
          </p:cNvSpPr>
          <p:nvPr userDrawn="1"/>
        </p:nvSpPr>
        <p:spPr bwMode="auto">
          <a:xfrm>
            <a:off x="355600" y="203200"/>
            <a:ext cx="1916113" cy="552450"/>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3000" b="1" dirty="0">
                <a:solidFill>
                  <a:srgbClr val="408000"/>
                </a:solidFill>
                <a:cs typeface="Arial" panose="020B0604020202020204" pitchFamily="34" charset="0"/>
              </a:rPr>
              <a:t>Explore 1</a:t>
            </a:r>
            <a:endParaRPr lang="zh-CN" altLang="en-US" sz="3000" b="1" dirty="0">
              <a:solidFill>
                <a:srgbClr val="408000"/>
              </a:solidFill>
              <a:cs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4" name="矩形 3"/>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a:solidFill>
                <a:schemeClr val="accent6">
                  <a:lumMod val="60000"/>
                  <a:lumOff val="40000"/>
                </a:schemeClr>
              </a:solidFill>
            </a:endParaRPr>
          </a:p>
        </p:txBody>
      </p:sp>
      <p:cxnSp>
        <p:nvCxnSpPr>
          <p:cNvPr id="5"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10"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kumimoji="0" lang="zh-CN" altLang="en-US" sz="1800" b="1">
                <a:solidFill>
                  <a:schemeClr val="bg1"/>
                </a:solidFill>
                <a:latin typeface="微软雅黑" panose="020B0503020204020204" pitchFamily="34" charset="-122"/>
                <a:ea typeface="微软雅黑" panose="020B0503020204020204" pitchFamily="34" charset="-122"/>
              </a:rPr>
              <a:t>新一代大学英语（基础篇）</a:t>
            </a:r>
            <a:r>
              <a:rPr kumimoji="0" lang="en-US" altLang="zh-CN" sz="1800" b="1">
                <a:solidFill>
                  <a:schemeClr val="bg1"/>
                </a:solidFill>
                <a:latin typeface="微软雅黑" panose="020B0503020204020204" pitchFamily="34" charset="-122"/>
                <a:ea typeface="微软雅黑" panose="020B0503020204020204" pitchFamily="34" charset="-122"/>
              </a:rPr>
              <a:t>  </a:t>
            </a:r>
            <a:r>
              <a:rPr kumimoji="0" lang="zh-CN" altLang="en-US" sz="1800" b="1">
                <a:solidFill>
                  <a:schemeClr val="bg1"/>
                </a:solidFill>
                <a:latin typeface="微软雅黑" panose="020B0503020204020204" pitchFamily="34" charset="-122"/>
                <a:ea typeface="微软雅黑" panose="020B0503020204020204" pitchFamily="34" charset="-122"/>
              </a:rPr>
              <a:t>综合教程</a:t>
            </a:r>
            <a:r>
              <a:rPr kumimoji="0" lang="en-US" altLang="zh-CN" sz="1800" b="1">
                <a:solidFill>
                  <a:schemeClr val="bg1"/>
                </a:solidFill>
                <a:latin typeface="微软雅黑" panose="020B0503020204020204" pitchFamily="34" charset="-122"/>
                <a:ea typeface="微软雅黑" panose="020B0503020204020204" pitchFamily="34" charset="-122"/>
              </a:rPr>
              <a:t>  Unit 1</a:t>
            </a:r>
          </a:p>
        </p:txBody>
      </p:sp>
      <p:sp>
        <p:nvSpPr>
          <p:cNvPr id="11"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lstStyle>
            <a:lvl1pPr eaLnBrk="1" hangingPunct="1">
              <a:buFont typeface="Arial" panose="020B0604020202020204" pitchFamily="34" charset="0"/>
              <a:buNone/>
              <a:defRPr/>
            </a:lvl1pPr>
          </a:lstStyle>
          <a:p>
            <a:pPr>
              <a:defRPr/>
            </a:pPr>
            <a:fld id="{13D7A59E-160A-4094-97A5-F1DD185E911B}" type="datetime1">
              <a:rPr lang="zh-CN" altLang="en-US"/>
              <a:t>2022/3/10</a:t>
            </a:fld>
            <a:endParaRPr lang="zh-CN" altLang="en-US"/>
          </a:p>
        </p:txBody>
      </p:sp>
      <p:sp>
        <p:nvSpPr>
          <p:cNvPr id="12"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panose="020B0604020202020204" pitchFamily="34" charset="0"/>
              <a:buNone/>
              <a:defRPr>
                <a:latin typeface="Arial" panose="020B0604020202020204" pitchFamily="34" charset="0"/>
                <a:ea typeface="宋体" panose="02010600030101010101" pitchFamily="2" charset="-122"/>
                <a:cs typeface="+mn-cs"/>
              </a:defRPr>
            </a:lvl1pPr>
          </a:lstStyle>
          <a:p>
            <a:pPr>
              <a:defRPr/>
            </a:pPr>
            <a:endParaRPr lang="en-US"/>
          </a:p>
        </p:txBody>
      </p:sp>
      <p:sp>
        <p:nvSpPr>
          <p:cNvPr id="13"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lstStyle>
            <a:lvl1pPr eaLnBrk="1" hangingPunct="1">
              <a:buFont typeface="Arial" panose="020B0604020202020204" pitchFamily="34" charset="0"/>
              <a:buNone/>
              <a:defRPr/>
            </a:lvl1pPr>
          </a:lstStyle>
          <a:p>
            <a:pPr>
              <a:defRPr/>
            </a:pPr>
            <a:fld id="{CF1B09E9-BC36-43CB-AE06-EA5361787260}" type="slidenum">
              <a:rPr lang="zh-CN" altLang="en-US"/>
              <a:t>‹#›</a:t>
            </a:fld>
            <a:endParaRPr lang="zh-CN" altLang="en-US"/>
          </a:p>
        </p:txBody>
      </p:sp>
      <p:pic>
        <p:nvPicPr>
          <p:cNvPr id="20" name="图片 2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4" name="直线连接符 8"/>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5" name="直线连接符 9"/>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4" name="文本框 18"/>
          <p:cNvSpPr txBox="1">
            <a:spLocks noChangeArrowheads="1"/>
          </p:cNvSpPr>
          <p:nvPr userDrawn="1"/>
        </p:nvSpPr>
        <p:spPr bwMode="auto">
          <a:xfrm>
            <a:off x="355600" y="203200"/>
            <a:ext cx="1916113" cy="552450"/>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3000" b="1" dirty="0">
                <a:solidFill>
                  <a:srgbClr val="408000"/>
                </a:solidFill>
                <a:cs typeface="Arial" panose="020B0604020202020204" pitchFamily="34" charset="0"/>
              </a:rPr>
              <a:t>Explore 1</a:t>
            </a:r>
            <a:endParaRPr lang="zh-CN" altLang="en-US" sz="3000" b="1" dirty="0">
              <a:solidFill>
                <a:srgbClr val="408000"/>
              </a:solidFill>
              <a:cs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03B903-B9EB-4CB2-BB60-3831EEDF2FCB}" type="datetimeFigureOut">
              <a:rPr lang="zh-CN" altLang="en-US" smtClean="0"/>
              <a:t>2022/3/10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9BB85B-7D88-4303-A1B9-7D8FF341876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3.xml"/><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B2U1%20V1%20Things%20I%20Learned%20After%20Graduating%20College.mp4"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5.jpeg"/><Relationship Id="rId2"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slide" Target="slide3.xml"/><Relationship Id="rId4" Type="http://schemas.openxmlformats.org/officeDocument/2006/relationships/slide" Target="slide16.xml"/></Relationships>
</file>

<file path=ppt/slides/_rels/slide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14" y="-27715"/>
            <a:ext cx="9167813" cy="6095140"/>
          </a:xfrm>
          <a:prstGeom prst="rect">
            <a:avLst/>
          </a:prstGeom>
        </p:spPr>
      </p:pic>
      <p:sp>
        <p:nvSpPr>
          <p:cNvPr id="34" name="矩形 33"/>
          <p:cNvSpPr/>
          <p:nvPr/>
        </p:nvSpPr>
        <p:spPr>
          <a:xfrm>
            <a:off x="5875338" y="5257800"/>
            <a:ext cx="3268662" cy="798513"/>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a:solidFill>
                <a:schemeClr val="accent6">
                  <a:lumMod val="60000"/>
                  <a:lumOff val="40000"/>
                </a:schemeClr>
              </a:solidFill>
            </a:endParaRPr>
          </a:p>
        </p:txBody>
      </p:sp>
      <p:sp>
        <p:nvSpPr>
          <p:cNvPr id="18435" name="文本框 28"/>
          <p:cNvSpPr txBox="1">
            <a:spLocks noChangeArrowheads="1"/>
          </p:cNvSpPr>
          <p:nvPr/>
        </p:nvSpPr>
        <p:spPr bwMode="auto">
          <a:xfrm>
            <a:off x="8307388" y="5716588"/>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1400">
                <a:solidFill>
                  <a:schemeClr val="bg1"/>
                </a:solidFill>
                <a:latin typeface="Arial" panose="020B0604020202020204" pitchFamily="34" charset="0"/>
              </a:rPr>
              <a:t>UNIT</a:t>
            </a:r>
            <a:endParaRPr lang="zh-CN" altLang="en-US" sz="1400">
              <a:solidFill>
                <a:schemeClr val="bg1"/>
              </a:solidFill>
              <a:latin typeface="Arial" panose="020B0604020202020204" pitchFamily="34" charset="0"/>
            </a:endParaRPr>
          </a:p>
        </p:txBody>
      </p:sp>
      <p:sp>
        <p:nvSpPr>
          <p:cNvPr id="30" name="文本框 29"/>
          <p:cNvSpPr txBox="1"/>
          <p:nvPr/>
        </p:nvSpPr>
        <p:spPr>
          <a:xfrm>
            <a:off x="8288338" y="4873625"/>
            <a:ext cx="762000" cy="1016000"/>
          </a:xfrm>
          <a:prstGeom prst="rect">
            <a:avLst/>
          </a:prstGeom>
          <a:noFill/>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6000" b="1" i="1">
                <a:solidFill>
                  <a:schemeClr val="bg1"/>
                </a:solidFill>
                <a:effectLst>
                  <a:outerShdw blurRad="38100" dist="38100" dir="2700000" algn="tl">
                    <a:srgbClr val="C0C0C0"/>
                  </a:outerShdw>
                </a:effectLst>
                <a:cs typeface="Arial" panose="020B0604020202020204" pitchFamily="34" charset="0"/>
              </a:rPr>
              <a:t>1</a:t>
            </a:r>
            <a:endParaRPr lang="zh-CN" altLang="en-US" sz="6000" b="1" i="1">
              <a:solidFill>
                <a:schemeClr val="bg1"/>
              </a:solidFill>
              <a:effectLst>
                <a:outerShdw blurRad="38100" dist="38100" dir="2700000" algn="tl">
                  <a:srgbClr val="C0C0C0"/>
                </a:outerShdw>
              </a:effectLst>
              <a:cs typeface="Arial" panose="020B0604020202020204" pitchFamily="34" charset="0"/>
            </a:endParaRPr>
          </a:p>
        </p:txBody>
      </p:sp>
      <p:sp>
        <p:nvSpPr>
          <p:cNvPr id="18437" name="矩形 7"/>
          <p:cNvSpPr>
            <a:spLocks noChangeArrowheads="1"/>
          </p:cNvSpPr>
          <p:nvPr/>
        </p:nvSpPr>
        <p:spPr bwMode="auto">
          <a:xfrm>
            <a:off x="5875338" y="5381625"/>
            <a:ext cx="25676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latinLnBrk="1">
              <a:spcBef>
                <a:spcPct val="50000"/>
              </a:spcBef>
              <a:buNone/>
            </a:pPr>
            <a:r>
              <a:rPr kumimoji="0" lang="en-US" altLang="zh-CN" sz="2400" b="1" dirty="0">
                <a:solidFill>
                  <a:schemeClr val="bg1"/>
                </a:solidFill>
                <a:latin typeface="Arial" panose="020B0604020202020204" pitchFamily="34" charset="0"/>
                <a:sym typeface="Arial" panose="020B0604020202020204" pitchFamily="34" charset="0"/>
              </a:rPr>
              <a:t>Campus culture</a:t>
            </a:r>
          </a:p>
        </p:txBody>
      </p:sp>
      <p:sp>
        <p:nvSpPr>
          <p:cNvPr id="38" name="矩形 37"/>
          <p:cNvSpPr/>
          <p:nvPr/>
        </p:nvSpPr>
        <p:spPr>
          <a:xfrm>
            <a:off x="0" y="952500"/>
            <a:ext cx="9144000" cy="1185863"/>
          </a:xfrm>
          <a:prstGeom prst="rect">
            <a:avLst/>
          </a:prstGeom>
          <a:solidFill>
            <a:schemeClr val="accent1">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a:solidFill>
                <a:schemeClr val="accent1">
                  <a:lumMod val="40000"/>
                  <a:lumOff val="60000"/>
                </a:schemeClr>
              </a:solidFill>
            </a:endParaRPr>
          </a:p>
        </p:txBody>
      </p:sp>
      <p:cxnSp>
        <p:nvCxnSpPr>
          <p:cNvPr id="40" name="直线连接符 39"/>
          <p:cNvCxnSpPr/>
          <p:nvPr/>
        </p:nvCxnSpPr>
        <p:spPr>
          <a:xfrm>
            <a:off x="0" y="952500"/>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44" name="直线连接符 43"/>
          <p:cNvCxnSpPr/>
          <p:nvPr/>
        </p:nvCxnSpPr>
        <p:spPr>
          <a:xfrm>
            <a:off x="5875338" y="6067425"/>
            <a:ext cx="3268662"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49" name="矩形 48"/>
          <p:cNvSpPr/>
          <p:nvPr/>
        </p:nvSpPr>
        <p:spPr>
          <a:xfrm>
            <a:off x="2817813" y="1649413"/>
            <a:ext cx="917575" cy="28892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a:solidFill>
                <a:schemeClr val="accent6">
                  <a:lumMod val="60000"/>
                  <a:lumOff val="40000"/>
                </a:schemeClr>
              </a:solidFill>
            </a:endParaRPr>
          </a:p>
        </p:txBody>
      </p:sp>
      <p:sp>
        <p:nvSpPr>
          <p:cNvPr id="18442" name="文本框 47"/>
          <p:cNvSpPr txBox="1">
            <a:spLocks noChangeArrowheads="1"/>
          </p:cNvSpPr>
          <p:nvPr/>
        </p:nvSpPr>
        <p:spPr bwMode="auto">
          <a:xfrm>
            <a:off x="2847975" y="1590675"/>
            <a:ext cx="917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1800">
                <a:solidFill>
                  <a:schemeClr val="bg1"/>
                </a:solidFill>
                <a:latin typeface="Heiti SC Medium"/>
                <a:ea typeface="Heiti SC Medium"/>
                <a:cs typeface="Heiti SC Medium"/>
              </a:rPr>
              <a:t>基础篇</a:t>
            </a:r>
          </a:p>
        </p:txBody>
      </p:sp>
      <p:sp>
        <p:nvSpPr>
          <p:cNvPr id="18443" name="文本框 50"/>
          <p:cNvSpPr txBox="1">
            <a:spLocks noChangeArrowheads="1"/>
          </p:cNvSpPr>
          <p:nvPr/>
        </p:nvSpPr>
        <p:spPr bwMode="auto">
          <a:xfrm>
            <a:off x="4143375" y="1452563"/>
            <a:ext cx="2263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b="1">
                <a:solidFill>
                  <a:schemeClr val="accent1"/>
                </a:solidFill>
                <a:latin typeface="汉仪旗黑-75W Bold"/>
                <a:ea typeface="汉仪旗黑-75W Bold"/>
                <a:cs typeface="汉仪旗黑-75W Bold"/>
              </a:rPr>
              <a:t>综合教程</a:t>
            </a:r>
            <a:r>
              <a:rPr lang="en-US" altLang="zh-CN" b="1">
                <a:solidFill>
                  <a:schemeClr val="accent1"/>
                </a:solidFill>
                <a:latin typeface="汉仪旗黑-75W Bold"/>
                <a:ea typeface="汉仪旗黑-75W Bold"/>
                <a:cs typeface="汉仪旗黑-75W Bold"/>
              </a:rPr>
              <a:t> 2</a:t>
            </a:r>
            <a:endParaRPr lang="zh-CN" altLang="en-US" b="1">
              <a:solidFill>
                <a:schemeClr val="accent1"/>
              </a:solidFill>
              <a:latin typeface="汉仪旗黑-75W Bold"/>
              <a:ea typeface="汉仪旗黑-75W Bold"/>
              <a:cs typeface="汉仪旗黑-75W Bold"/>
            </a:endParaRPr>
          </a:p>
        </p:txBody>
      </p:sp>
      <p:pic>
        <p:nvPicPr>
          <p:cNvPr id="18444" name="图片 2" descr="logo 蓝色.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9763" y="153988"/>
            <a:ext cx="5268913"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5" name="Subtitle 4"/>
          <p:cNvSpPr txBox="1">
            <a:spLocks noChangeArrowheads="1"/>
          </p:cNvSpPr>
          <p:nvPr/>
        </p:nvSpPr>
        <p:spPr bwMode="auto">
          <a:xfrm>
            <a:off x="-23813" y="6067425"/>
            <a:ext cx="9167813" cy="814388"/>
          </a:xfrm>
          <a:prstGeom prst="rect">
            <a:avLst/>
          </a:prstGeom>
          <a:solidFill>
            <a:srgbClr val="7F4F35">
              <a:alpha val="8745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kumimoji="0" lang="en-US" altLang="zh-CN" sz="1500" b="1">
                <a:solidFill>
                  <a:srgbClr val="D9D9D9"/>
                </a:solidFill>
                <a:latin typeface="Georgia" panose="02040502050405020303" pitchFamily="18" charset="0"/>
                <a:sym typeface="Calibri" panose="020F0502020204030204" pitchFamily="34" charset="0"/>
              </a:rPr>
              <a:t>FOREIGN LANGUAGE TEACHING AND RESEARCH PRESS      </a:t>
            </a:r>
          </a:p>
          <a:p>
            <a:pPr eaLnBrk="1" hangingPunct="1">
              <a:lnSpc>
                <a:spcPct val="110000"/>
              </a:lnSpc>
              <a:buFont typeface="Arial" panose="020B0604020202020204" pitchFamily="34" charset="0"/>
              <a:buNone/>
            </a:pPr>
            <a:r>
              <a:rPr kumimoji="0" lang="en-US" altLang="zh-CN" sz="1500" b="1">
                <a:solidFill>
                  <a:srgbClr val="D9D9D9"/>
                </a:solidFill>
                <a:latin typeface="Georgia" panose="02040502050405020303" pitchFamily="18" charset="0"/>
                <a:sym typeface="Calibri" panose="020F0502020204030204" pitchFamily="34" charset="0"/>
              </a:rPr>
              <a:t>HEBEI UNIVERSITY</a:t>
            </a:r>
            <a:endParaRPr kumimoji="0" lang="zh-CN" altLang="en-US" sz="1500" b="1">
              <a:solidFill>
                <a:srgbClr val="D9D9D9"/>
              </a:solidFill>
              <a:latin typeface="Georgia" panose="02040502050405020303" pitchFamily="18" charset="0"/>
              <a:sym typeface="Calibri" panose="020F0502020204030204" pitchFamily="34" charset="0"/>
            </a:endParaRPr>
          </a:p>
          <a:p>
            <a:pPr algn="ctr" eaLnBrk="1" latinLnBrk="1" hangingPunct="1">
              <a:buFont typeface="Arial" panose="020B0604020202020204" pitchFamily="34" charset="0"/>
              <a:buNone/>
            </a:pPr>
            <a:endParaRPr kumimoji="0" lang="en-US" altLang="zh-CN" sz="4000" b="1">
              <a:solidFill>
                <a:schemeClr val="bg1"/>
              </a:solidFill>
              <a:sym typeface="Arial" panose="020B0604020202020204" pitchFamily="34" charset="0"/>
            </a:endParaRPr>
          </a:p>
        </p:txBody>
      </p:sp>
      <p:sp>
        <p:nvSpPr>
          <p:cNvPr id="18446" name="Subtitle 4"/>
          <p:cNvSpPr txBox="1">
            <a:spLocks noChangeArrowheads="1"/>
          </p:cNvSpPr>
          <p:nvPr/>
        </p:nvSpPr>
        <p:spPr bwMode="auto">
          <a:xfrm>
            <a:off x="0" y="6732588"/>
            <a:ext cx="9144000" cy="4603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lgn="ctr" eaLnBrk="1" latinLnBrk="1" hangingPunct="1">
              <a:spcBef>
                <a:spcPct val="50000"/>
              </a:spcBef>
              <a:buFont typeface="Arial" panose="020B0604020202020204" pitchFamily="34" charset="0"/>
              <a:buNone/>
            </a:pPr>
            <a:endParaRPr kumimoji="0" lang="en-US" altLang="zh-CN" sz="3600" b="1">
              <a:solidFill>
                <a:srgbClr val="595959"/>
              </a:solidFill>
              <a:latin typeface="Georgia" panose="02040502050405020303" pitchFamily="18" charset="0"/>
              <a:ea typeface="Gulim" pitchFamily="34" charset="-127"/>
              <a:sym typeface="Arial" panose="020B0604020202020204" pitchFamily="34" charset="0"/>
            </a:endParaRPr>
          </a:p>
        </p:txBody>
      </p:sp>
    </p:spTree>
    <p:extLst>
      <p:ext uri="{BB962C8B-B14F-4D97-AF65-F5344CB8AC3E}">
        <p14:creationId xmlns:p14="http://schemas.microsoft.com/office/powerpoint/2010/main" val="3262157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文本框 7"/>
          <p:cNvSpPr txBox="1">
            <a:spLocks noChangeArrowheads="1"/>
          </p:cNvSpPr>
          <p:nvPr/>
        </p:nvSpPr>
        <p:spPr bwMode="auto">
          <a:xfrm>
            <a:off x="2468563" y="280988"/>
            <a:ext cx="47211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Arial" panose="020B0604020202020204" pitchFamily="34" charset="0"/>
                <a:cs typeface="Arial" panose="020B0604020202020204" pitchFamily="34" charset="0"/>
              </a:rPr>
              <a:t>Understanding </a:t>
            </a:r>
            <a:r>
              <a:rPr lang="en-US" altLang="zh-CN" sz="2400" b="1" dirty="0">
                <a:solidFill>
                  <a:srgbClr val="C00000"/>
                </a:solidFill>
                <a:latin typeface="Arial" panose="020B0604020202020204" pitchFamily="34" charset="0"/>
                <a:cs typeface="Arial" panose="020B0604020202020204" pitchFamily="34" charset="0"/>
              </a:rPr>
              <a:t>the</a:t>
            </a:r>
            <a:r>
              <a:rPr lang="en-US" altLang="zh-CN" sz="2400" b="1" dirty="0">
                <a:solidFill>
                  <a:schemeClr val="accent2"/>
                </a:solidFill>
                <a:latin typeface="Arial" panose="020B0604020202020204" pitchFamily="34" charset="0"/>
                <a:cs typeface="Arial" panose="020B0604020202020204" pitchFamily="34" charset="0"/>
              </a:rPr>
              <a:t> text</a:t>
            </a:r>
            <a:endParaRPr lang="zh-CN" altLang="en-US" sz="2400" b="1" dirty="0">
              <a:solidFill>
                <a:schemeClr val="accent2"/>
              </a:solidFill>
              <a:latin typeface="Arial" panose="020B0604020202020204" pitchFamily="34" charset="0"/>
              <a:cs typeface="Arial" panose="020B0604020202020204" pitchFamily="34" charset="0"/>
            </a:endParaRPr>
          </a:p>
        </p:txBody>
      </p:sp>
      <p:sp>
        <p:nvSpPr>
          <p:cNvPr id="45067" name="矩形 4"/>
          <p:cNvSpPr>
            <a:spLocks noChangeArrowheads="1"/>
          </p:cNvSpPr>
          <p:nvPr/>
        </p:nvSpPr>
        <p:spPr bwMode="auto">
          <a:xfrm>
            <a:off x="468313" y="1428100"/>
            <a:ext cx="7991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marL="357505" indent="-357505" eaLnBrk="1" hangingPunct="1">
              <a:spcBef>
                <a:spcPct val="0"/>
              </a:spcBef>
              <a:buNone/>
            </a:pPr>
            <a:r>
              <a:rPr kumimoji="0" lang="en-US" altLang="zh-CN" sz="2400" b="1" dirty="0">
                <a:solidFill>
                  <a:srgbClr val="C00000"/>
                </a:solidFill>
              </a:rPr>
              <a:t>  </a:t>
            </a:r>
            <a:r>
              <a:rPr kumimoji="0" lang="en-US" altLang="zh-CN" sz="2400" b="1" dirty="0"/>
              <a:t>I couldn’t even walk into the dining hall by myself because it was too large and </a:t>
            </a:r>
            <a:r>
              <a:rPr kumimoji="0" lang="en-US" altLang="zh-CN" sz="2400" b="1" dirty="0">
                <a:solidFill>
                  <a:srgbClr val="C00000"/>
                </a:solidFill>
              </a:rPr>
              <a:t>intimidating</a:t>
            </a:r>
            <a:r>
              <a:rPr kumimoji="0" lang="en-US" altLang="zh-CN" sz="2400" b="1" dirty="0"/>
              <a:t>. </a:t>
            </a:r>
            <a:r>
              <a:rPr kumimoji="0" lang="en-US" altLang="zh-CN" sz="2400" b="1" dirty="0">
                <a:solidFill>
                  <a:srgbClr val="C00000"/>
                </a:solidFill>
              </a:rPr>
              <a:t>(Para. 2)</a:t>
            </a:r>
            <a:endParaRPr kumimoji="0" lang="zh-CN" altLang="zh-CN" sz="2400" b="1" dirty="0">
              <a:solidFill>
                <a:srgbClr val="C00000"/>
              </a:solidFill>
            </a:endParaRPr>
          </a:p>
        </p:txBody>
      </p:sp>
      <p:sp>
        <p:nvSpPr>
          <p:cNvPr id="45069" name="文本框 66"/>
          <p:cNvSpPr txBox="1">
            <a:spLocks noChangeArrowheads="1"/>
          </p:cNvSpPr>
          <p:nvPr/>
        </p:nvSpPr>
        <p:spPr bwMode="auto">
          <a:xfrm>
            <a:off x="323850" y="836613"/>
            <a:ext cx="4533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mn-lt"/>
              </a:rPr>
              <a:t>Language points</a:t>
            </a:r>
            <a:endParaRPr lang="zh-CN" altLang="en-US" sz="2400" b="1" dirty="0">
              <a:solidFill>
                <a:schemeClr val="accent2"/>
              </a:solidFill>
              <a:latin typeface="+mn-lt"/>
            </a:endParaRPr>
          </a:p>
        </p:txBody>
      </p:sp>
      <p:sp>
        <p:nvSpPr>
          <p:cNvPr id="2" name="矩形 1"/>
          <p:cNvSpPr/>
          <p:nvPr/>
        </p:nvSpPr>
        <p:spPr>
          <a:xfrm>
            <a:off x="834756" y="2517055"/>
            <a:ext cx="7919770" cy="830997"/>
          </a:xfrm>
          <a:prstGeom prst="rect">
            <a:avLst/>
          </a:prstGeom>
        </p:spPr>
        <p:txBody>
          <a:bodyPr wrap="square">
            <a:spAutoFit/>
          </a:bodyPr>
          <a:lstStyle/>
          <a:p>
            <a:r>
              <a:rPr lang="en-US" altLang="zh-CN" sz="2400" b="1" dirty="0">
                <a:solidFill>
                  <a:srgbClr val="CE0202"/>
                </a:solidFill>
              </a:rPr>
              <a:t>intimidating</a:t>
            </a:r>
            <a:r>
              <a:rPr lang="en-US" altLang="zh-CN" sz="2400" dirty="0">
                <a:solidFill>
                  <a:srgbClr val="CE0202"/>
                </a:solidFill>
              </a:rPr>
              <a:t>: </a:t>
            </a:r>
            <a:r>
              <a:rPr lang="en-US" altLang="zh-CN" sz="2400" b="1" dirty="0">
                <a:solidFill>
                  <a:srgbClr val="CE0202"/>
                </a:solidFill>
              </a:rPr>
              <a:t> </a:t>
            </a:r>
            <a:r>
              <a:rPr lang="en-US" altLang="zh-CN" sz="2400" i="1" dirty="0"/>
              <a:t>a. </a:t>
            </a:r>
            <a:r>
              <a:rPr lang="en-US" altLang="zh-CN" sz="2400" dirty="0"/>
              <a:t>making you feel worried and not confident </a:t>
            </a:r>
            <a:r>
              <a:rPr lang="zh-CN" altLang="en-US" sz="2400" dirty="0"/>
              <a:t>令人紧张不安的；令人胆怯的</a:t>
            </a:r>
          </a:p>
        </p:txBody>
      </p:sp>
      <p:sp>
        <p:nvSpPr>
          <p:cNvPr id="3" name="矩形 2"/>
          <p:cNvSpPr/>
          <p:nvPr/>
        </p:nvSpPr>
        <p:spPr>
          <a:xfrm>
            <a:off x="834756" y="4942288"/>
            <a:ext cx="8207972" cy="461665"/>
          </a:xfrm>
          <a:prstGeom prst="rect">
            <a:avLst/>
          </a:prstGeom>
        </p:spPr>
        <p:txBody>
          <a:bodyPr wrap="square">
            <a:spAutoFit/>
          </a:bodyPr>
          <a:lstStyle/>
          <a:p>
            <a:r>
              <a:rPr lang="en-US" altLang="zh-CN" sz="2400" dirty="0">
                <a:solidFill>
                  <a:srgbClr val="CE0202"/>
                </a:solidFill>
              </a:rPr>
              <a:t>This kind of questioning can be very intimidating to children.</a:t>
            </a:r>
            <a:endParaRPr lang="zh-CN" altLang="en-US" sz="2400" dirty="0">
              <a:solidFill>
                <a:srgbClr val="CE0202"/>
              </a:solidFill>
              <a:latin typeface="+mn-lt"/>
            </a:endParaRPr>
          </a:p>
        </p:txBody>
      </p:sp>
      <p:sp>
        <p:nvSpPr>
          <p:cNvPr id="4" name="矩形 3"/>
          <p:cNvSpPr/>
          <p:nvPr/>
        </p:nvSpPr>
        <p:spPr>
          <a:xfrm>
            <a:off x="819516" y="4338875"/>
            <a:ext cx="5262979" cy="430887"/>
          </a:xfrm>
          <a:prstGeom prst="rect">
            <a:avLst/>
          </a:prstGeom>
        </p:spPr>
        <p:txBody>
          <a:bodyPr wrap="none">
            <a:spAutoFit/>
          </a:bodyPr>
          <a:lstStyle/>
          <a:p>
            <a:r>
              <a:rPr lang="zh-CN" altLang="en-US" sz="2200" dirty="0">
                <a:latin typeface="+mn-ea"/>
              </a:rPr>
              <a:t>这种问话的方式可能让孩子们非常害怕。</a:t>
            </a:r>
            <a:endParaRPr lang="zh-CN" altLang="en-US" sz="2200" dirty="0">
              <a:latin typeface="+mn-ea"/>
              <a:ea typeface="+mn-ea"/>
            </a:endParaRPr>
          </a:p>
        </p:txBody>
      </p:sp>
      <p:grpSp>
        <p:nvGrpSpPr>
          <p:cNvPr id="21" name="组合 37"/>
          <p:cNvGrpSpPr/>
          <p:nvPr/>
        </p:nvGrpSpPr>
        <p:grpSpPr bwMode="auto">
          <a:xfrm>
            <a:off x="955542" y="3687894"/>
            <a:ext cx="1698011" cy="463550"/>
            <a:chOff x="2635396" y="6011507"/>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panose="020B0604020202020204" pitchFamily="34" charset="0"/>
                <a:buNone/>
                <a:defRPr/>
              </a:pPr>
              <a:endParaRPr lang="zh-CN" altLang="en-US" noProof="1">
                <a:latin typeface="Arial" panose="020B0604020202020204" pitchFamily="34" charset="0"/>
              </a:endParaRPr>
            </a:p>
          </p:txBody>
        </p:sp>
        <p:sp>
          <p:nvSpPr>
            <p:cNvPr id="23" name="Rectangle 9"/>
            <p:cNvSpPr>
              <a:spLocks noChangeArrowheads="1"/>
            </p:cNvSpPr>
            <p:nvPr/>
          </p:nvSpPr>
          <p:spPr bwMode="auto">
            <a:xfrm>
              <a:off x="2655592" y="6011507"/>
              <a:ext cx="1082281" cy="1408632"/>
            </a:xfrm>
            <a:prstGeom prst="rect">
              <a:avLst/>
            </a:prstGeom>
            <a:noFill/>
            <a:ln w="9525">
              <a:noFill/>
              <a:miter lim="800000"/>
            </a:ln>
          </p:spPr>
          <p:txBody>
            <a:bodyPr wrap="none">
              <a:spAutoFit/>
            </a:bodyPr>
            <a:lstStyle/>
            <a:p>
              <a:r>
                <a:rPr lang="en-US" altLang="zh-CN" sz="2400" b="1" dirty="0">
                  <a:solidFill>
                    <a:schemeClr val="bg1"/>
                  </a:solidFill>
                  <a:latin typeface="Calibri" pitchFamily="34" charset="0"/>
                </a:rPr>
                <a:t>Translation</a:t>
              </a:r>
              <a:endParaRPr lang="zh-CN" altLang="zh-CN" sz="2400" b="1" dirty="0">
                <a:solidFill>
                  <a:schemeClr val="bg1"/>
                </a:solidFill>
                <a:latin typeface="Calibri" pitchFamily="34" charset="0"/>
                <a:ea typeface="Adobe 楷体 Std R" charset="-122"/>
              </a:endParaRPr>
            </a:p>
          </p:txBody>
        </p:sp>
      </p:grpSp>
      <p:sp>
        <p:nvSpPr>
          <p:cNvPr id="5" name="矩形 4"/>
          <p:cNvSpPr/>
          <p:nvPr/>
        </p:nvSpPr>
        <p:spPr>
          <a:xfrm>
            <a:off x="834756" y="5571593"/>
            <a:ext cx="8175577" cy="461665"/>
          </a:xfrm>
          <a:prstGeom prst="rect">
            <a:avLst/>
          </a:prstGeom>
        </p:spPr>
        <p:txBody>
          <a:bodyPr wrap="square">
            <a:spAutoFit/>
          </a:bodyPr>
          <a:lstStyle/>
          <a:p>
            <a:r>
              <a:rPr lang="en-US" altLang="zh-CN" sz="2400" b="1" dirty="0">
                <a:solidFill>
                  <a:srgbClr val="C00000"/>
                </a:solidFill>
              </a:rPr>
              <a:t>intimidate</a:t>
            </a:r>
            <a:r>
              <a:rPr lang="en-US" altLang="zh-CN" sz="2400" dirty="0">
                <a:solidFill>
                  <a:srgbClr val="C00000"/>
                </a:solidFill>
              </a:rPr>
              <a:t>:  </a:t>
            </a:r>
            <a:r>
              <a:rPr lang="en-US" altLang="zh-CN" sz="2400" i="1" dirty="0" err="1"/>
              <a:t>vt.</a:t>
            </a:r>
            <a:r>
              <a:rPr lang="en-US" altLang="zh-CN" sz="2400" dirty="0"/>
              <a:t> </a:t>
            </a:r>
            <a:r>
              <a:rPr lang="zh-CN" altLang="en-US" sz="2400" dirty="0"/>
              <a:t>恐吓；威胁 </a:t>
            </a:r>
            <a:r>
              <a:rPr lang="en-US" altLang="zh-CN" sz="2400" dirty="0"/>
              <a:t> </a:t>
            </a:r>
            <a:r>
              <a:rPr lang="zh-CN" altLang="en-US" sz="2400" dirty="0"/>
              <a:t>  </a:t>
            </a:r>
            <a:r>
              <a:rPr lang="en-US" altLang="zh-CN" sz="2400" b="1" dirty="0">
                <a:solidFill>
                  <a:srgbClr val="C00000"/>
                </a:solidFill>
              </a:rPr>
              <a:t>~ sb. (into </a:t>
            </a:r>
            <a:r>
              <a:rPr lang="en-US" altLang="zh-CN" sz="2400" b="1" dirty="0" err="1">
                <a:solidFill>
                  <a:srgbClr val="C00000"/>
                </a:solidFill>
              </a:rPr>
              <a:t>sth</a:t>
            </a:r>
            <a:r>
              <a:rPr lang="en-US" altLang="zh-CN" sz="2400" b="1" dirty="0">
                <a:solidFill>
                  <a:srgbClr val="C00000"/>
                </a:solidFill>
              </a:rPr>
              <a:t>./into doing </a:t>
            </a:r>
            <a:r>
              <a:rPr lang="en-US" altLang="zh-CN" sz="2400" b="1" dirty="0" err="1">
                <a:solidFill>
                  <a:srgbClr val="C00000"/>
                </a:solidFill>
              </a:rPr>
              <a:t>sth</a:t>
            </a:r>
            <a:r>
              <a:rPr lang="en-US" altLang="zh-CN" sz="2400" b="1" dirty="0">
                <a:solidFill>
                  <a:srgbClr val="C00000"/>
                </a:solidFill>
              </a:rPr>
              <a:t>.)</a:t>
            </a: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67"/>
                                        </p:tgtEl>
                                        <p:attrNameLst>
                                          <p:attrName>style.visibility</p:attrName>
                                        </p:attrNameLst>
                                      </p:cBhvr>
                                      <p:to>
                                        <p:strVal val="visible"/>
                                      </p:to>
                                    </p:set>
                                    <p:animEffect transition="in" filter="blinds(horizontal)">
                                      <p:cBhvr>
                                        <p:cTn id="7" dur="500"/>
                                        <p:tgtEl>
                                          <p:spTgt spid="450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7" grpId="0"/>
      <p:bldP spid="2" grpId="0"/>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87387" y="1377493"/>
            <a:ext cx="4103986" cy="1569660"/>
          </a:xfrm>
          <a:prstGeom prst="rect">
            <a:avLst/>
          </a:prstGeom>
        </p:spPr>
        <p:txBody>
          <a:bodyPr wrap="square">
            <a:spAutoFit/>
          </a:bodyPr>
          <a:lstStyle/>
          <a:p>
            <a:r>
              <a:rPr lang="en-US" altLang="zh-CN" sz="2400" b="1" dirty="0"/>
              <a:t>be scared </a:t>
            </a:r>
            <a:r>
              <a:rPr lang="en-US" altLang="zh-CN" sz="2400" b="1" dirty="0">
                <a:solidFill>
                  <a:srgbClr val="C00000"/>
                </a:solidFill>
              </a:rPr>
              <a:t>of sb./</a:t>
            </a:r>
            <a:r>
              <a:rPr lang="en-US" altLang="zh-CN" sz="2400" b="1" dirty="0" err="1">
                <a:solidFill>
                  <a:srgbClr val="C00000"/>
                </a:solidFill>
              </a:rPr>
              <a:t>sth</a:t>
            </a:r>
            <a:r>
              <a:rPr lang="en-US" altLang="zh-CN" sz="2400" b="1" dirty="0">
                <a:solidFill>
                  <a:srgbClr val="C00000"/>
                </a:solidFill>
              </a:rPr>
              <a:t>.</a:t>
            </a:r>
          </a:p>
          <a:p>
            <a:r>
              <a:rPr lang="en-US" altLang="zh-CN" sz="2400" b="1" dirty="0"/>
              <a:t>be scared </a:t>
            </a:r>
            <a:r>
              <a:rPr lang="en-US" altLang="zh-CN" sz="2400" b="1" dirty="0">
                <a:solidFill>
                  <a:srgbClr val="C00000"/>
                </a:solidFill>
              </a:rPr>
              <a:t>of doing </a:t>
            </a:r>
            <a:r>
              <a:rPr lang="en-US" altLang="zh-CN" sz="2400" b="1" dirty="0" err="1">
                <a:solidFill>
                  <a:srgbClr val="C00000"/>
                </a:solidFill>
              </a:rPr>
              <a:t>sth</a:t>
            </a:r>
            <a:r>
              <a:rPr lang="en-US" altLang="zh-CN" sz="2400" b="1" dirty="0">
                <a:solidFill>
                  <a:srgbClr val="C00000"/>
                </a:solidFill>
              </a:rPr>
              <a:t>.</a:t>
            </a:r>
          </a:p>
          <a:p>
            <a:r>
              <a:rPr lang="en-US" altLang="zh-CN" sz="2400" b="1" dirty="0"/>
              <a:t>be scared </a:t>
            </a:r>
            <a:r>
              <a:rPr lang="en-US" altLang="zh-CN" sz="2400" b="1" dirty="0">
                <a:solidFill>
                  <a:srgbClr val="C00000"/>
                </a:solidFill>
              </a:rPr>
              <a:t>to do </a:t>
            </a:r>
          </a:p>
          <a:p>
            <a:r>
              <a:rPr lang="en-US" altLang="zh-CN" sz="2400" b="1" dirty="0"/>
              <a:t>be scared </a:t>
            </a:r>
            <a:r>
              <a:rPr lang="en-US" altLang="zh-CN" sz="2400" b="1" dirty="0">
                <a:solidFill>
                  <a:srgbClr val="C00000"/>
                </a:solidFill>
              </a:rPr>
              <a:t>that …</a:t>
            </a:r>
            <a:endParaRPr lang="zh-CN" altLang="en-US" sz="2400" b="1" dirty="0">
              <a:solidFill>
                <a:srgbClr val="C00000"/>
              </a:solidFill>
            </a:endParaRPr>
          </a:p>
        </p:txBody>
      </p:sp>
      <p:grpSp>
        <p:nvGrpSpPr>
          <p:cNvPr id="3" name="组合 37"/>
          <p:cNvGrpSpPr/>
          <p:nvPr/>
        </p:nvGrpSpPr>
        <p:grpSpPr bwMode="auto">
          <a:xfrm>
            <a:off x="588959" y="1395122"/>
            <a:ext cx="1723936" cy="461665"/>
            <a:chOff x="2635396" y="6103540"/>
            <a:chExt cx="1362076" cy="1407726"/>
          </a:xfrm>
        </p:grpSpPr>
        <p:sp>
          <p:nvSpPr>
            <p:cNvPr id="4" name="AutoShape 7"/>
            <p:cNvSpPr>
              <a:spLocks noChangeArrowheads="1"/>
            </p:cNvSpPr>
            <p:nvPr/>
          </p:nvSpPr>
          <p:spPr bwMode="auto">
            <a:xfrm>
              <a:off x="2635396" y="6103540"/>
              <a:ext cx="1362076" cy="1321500"/>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panose="020B0604020202020204" pitchFamily="34" charset="0"/>
                <a:buNone/>
                <a:defRPr/>
              </a:pPr>
              <a:endParaRPr lang="zh-CN" altLang="en-US" noProof="1">
                <a:latin typeface="Arial" panose="020B0604020202020204" pitchFamily="34" charset="0"/>
              </a:endParaRPr>
            </a:p>
          </p:txBody>
        </p:sp>
        <p:sp>
          <p:nvSpPr>
            <p:cNvPr id="5" name="Rectangle 9"/>
            <p:cNvSpPr>
              <a:spLocks noChangeArrowheads="1"/>
            </p:cNvSpPr>
            <p:nvPr/>
          </p:nvSpPr>
          <p:spPr bwMode="auto">
            <a:xfrm>
              <a:off x="2655592" y="6103540"/>
              <a:ext cx="1093025" cy="140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dirty="0">
                  <a:solidFill>
                    <a:schemeClr val="bg1"/>
                  </a:solidFill>
                  <a:latin typeface="+mn-lt"/>
                  <a:ea typeface="Adobe 楷体 Std R" charset="-122"/>
                </a:rPr>
                <a:t>Collocation</a:t>
              </a:r>
              <a:endParaRPr lang="zh-CN" altLang="zh-CN" sz="2400" b="1" dirty="0">
                <a:solidFill>
                  <a:schemeClr val="bg1"/>
                </a:solidFill>
                <a:latin typeface="+mn-lt"/>
                <a:ea typeface="Adobe 楷体 Std R" charset="-122"/>
              </a:endParaRPr>
            </a:p>
          </p:txBody>
        </p:sp>
      </p:grpSp>
      <p:sp>
        <p:nvSpPr>
          <p:cNvPr id="6" name="矩形 5"/>
          <p:cNvSpPr/>
          <p:nvPr/>
        </p:nvSpPr>
        <p:spPr>
          <a:xfrm>
            <a:off x="1332800" y="3763458"/>
            <a:ext cx="4196277" cy="461665"/>
          </a:xfrm>
          <a:prstGeom prst="rect">
            <a:avLst/>
          </a:prstGeom>
        </p:spPr>
        <p:txBody>
          <a:bodyPr wrap="none">
            <a:spAutoFit/>
          </a:bodyPr>
          <a:lstStyle/>
          <a:p>
            <a:r>
              <a:rPr lang="en-US" altLang="zh-CN" sz="2400" dirty="0"/>
              <a:t>She is scared of going out alone.</a:t>
            </a:r>
            <a:endParaRPr lang="zh-CN" altLang="en-US" sz="2400" dirty="0"/>
          </a:p>
        </p:txBody>
      </p:sp>
      <p:sp>
        <p:nvSpPr>
          <p:cNvPr id="7" name="矩形 6"/>
          <p:cNvSpPr/>
          <p:nvPr/>
        </p:nvSpPr>
        <p:spPr>
          <a:xfrm>
            <a:off x="1332800" y="3173977"/>
            <a:ext cx="2985241" cy="461665"/>
          </a:xfrm>
          <a:prstGeom prst="rect">
            <a:avLst/>
          </a:prstGeom>
        </p:spPr>
        <p:txBody>
          <a:bodyPr wrap="none">
            <a:spAutoFit/>
          </a:bodyPr>
          <a:lstStyle/>
          <a:p>
            <a:r>
              <a:rPr lang="en-US" altLang="zh-CN" sz="2400" dirty="0"/>
              <a:t>He’s scared of heights.</a:t>
            </a:r>
            <a:endParaRPr lang="zh-CN" altLang="en-US" sz="2400" dirty="0"/>
          </a:p>
        </p:txBody>
      </p:sp>
      <p:sp>
        <p:nvSpPr>
          <p:cNvPr id="8" name="矩形 7"/>
          <p:cNvSpPr/>
          <p:nvPr/>
        </p:nvSpPr>
        <p:spPr>
          <a:xfrm>
            <a:off x="1332800" y="4942419"/>
            <a:ext cx="4428007" cy="461665"/>
          </a:xfrm>
          <a:prstGeom prst="rect">
            <a:avLst/>
          </a:prstGeom>
        </p:spPr>
        <p:txBody>
          <a:bodyPr wrap="none">
            <a:spAutoFit/>
          </a:bodyPr>
          <a:lstStyle/>
          <a:p>
            <a:r>
              <a:rPr lang="en-US" altLang="zh-CN" sz="2400" dirty="0"/>
              <a:t>I was scared that I might be sick ...</a:t>
            </a:r>
            <a:endParaRPr lang="zh-CN" altLang="en-US" sz="2400" dirty="0"/>
          </a:p>
        </p:txBody>
      </p:sp>
      <p:sp>
        <p:nvSpPr>
          <p:cNvPr id="9" name="矩形 8"/>
          <p:cNvSpPr/>
          <p:nvPr/>
        </p:nvSpPr>
        <p:spPr>
          <a:xfrm>
            <a:off x="1332800" y="4352939"/>
            <a:ext cx="3431132" cy="461665"/>
          </a:xfrm>
          <a:prstGeom prst="rect">
            <a:avLst/>
          </a:prstGeom>
        </p:spPr>
        <p:txBody>
          <a:bodyPr wrap="none">
            <a:spAutoFit/>
          </a:bodyPr>
          <a:lstStyle/>
          <a:p>
            <a:r>
              <a:rPr lang="en-US" altLang="zh-CN" sz="2400" dirty="0"/>
              <a:t>I was too scared to move. </a:t>
            </a:r>
            <a:endParaRPr lang="zh-CN" altLang="en-US" sz="2400" dirty="0"/>
          </a:p>
        </p:txBody>
      </p:sp>
      <p:sp>
        <p:nvSpPr>
          <p:cNvPr id="10" name="矩形 9"/>
          <p:cNvSpPr/>
          <p:nvPr/>
        </p:nvSpPr>
        <p:spPr>
          <a:xfrm>
            <a:off x="588956" y="3148273"/>
            <a:ext cx="640047" cy="461665"/>
          </a:xfrm>
          <a:prstGeom prst="rect">
            <a:avLst/>
          </a:prstGeom>
        </p:spPr>
        <p:txBody>
          <a:bodyPr wrap="none">
            <a:spAutoFit/>
          </a:bodyPr>
          <a:lstStyle/>
          <a:p>
            <a:r>
              <a:rPr lang="en-US" altLang="zh-CN" sz="2400" dirty="0"/>
              <a:t>e.g.</a:t>
            </a:r>
            <a:endParaRPr lang="zh-CN" altLang="en-US" sz="24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2471" y="3362882"/>
            <a:ext cx="2914358" cy="2903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7025" y="1720086"/>
            <a:ext cx="8294688"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39725" indent="-33972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41325" marR="0" lvl="0" indent="0" algn="just" defTabSz="914400" rtl="0" eaLnBrk="1" fontAlgn="auto" latinLnBrk="0" hangingPunct="1">
              <a:lnSpc>
                <a:spcPct val="100000"/>
              </a:lnSpc>
              <a:spcBef>
                <a:spcPts val="0"/>
              </a:spcBef>
              <a:spcAft>
                <a:spcPts val="0"/>
              </a:spcAft>
              <a:buClrTx/>
              <a:buSzTx/>
              <a:buFont typeface="+mj-lt"/>
              <a:buAutoNum type="arabicPeriod"/>
              <a:tabLst/>
              <a:defRPr/>
            </a:pPr>
            <a:endParaRPr kumimoji="0" lang="en-US" altLang="zh-CN" sz="2400" b="0"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endParaRPr>
          </a:p>
        </p:txBody>
      </p:sp>
      <p:sp>
        <p:nvSpPr>
          <p:cNvPr id="5" name="矩形 4"/>
          <p:cNvSpPr/>
          <p:nvPr/>
        </p:nvSpPr>
        <p:spPr>
          <a:xfrm>
            <a:off x="601102" y="1097225"/>
            <a:ext cx="8099426"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 Is the feeling of doubt common to us when we come to a new environment? What’s the reason behind the feeling?</a:t>
            </a:r>
          </a:p>
        </p:txBody>
      </p:sp>
      <p:sp>
        <p:nvSpPr>
          <p:cNvPr id="3" name="TextBox 2"/>
          <p:cNvSpPr txBox="1"/>
          <p:nvPr/>
        </p:nvSpPr>
        <p:spPr>
          <a:xfrm>
            <a:off x="601102" y="2049643"/>
            <a:ext cx="8294688"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rPr>
              <a:t>Although the author’s description here is a bit exaggerated, I think the feeling of doubt is rather common when we come to a new environment. It is human nature for a person to feel anxious or even scared in an unfamiliar environment. However, it doesn’t mean that we can’t overcome it. Actually, so long as we take a positive attitude and open ourselves to understand the new environment, we will quickly adjust ourselves to the environment. Besides, being exposed to new environment sometimes is also an opportunity for resetting our life objectives, as well as a great opportunity for learning and acquiring new viewpoints.</a:t>
            </a:r>
          </a:p>
        </p:txBody>
      </p:sp>
      <p:sp>
        <p:nvSpPr>
          <p:cNvPr id="6" name="文本框 7"/>
          <p:cNvSpPr txBox="1">
            <a:spLocks noChangeArrowheads="1"/>
          </p:cNvSpPr>
          <p:nvPr/>
        </p:nvSpPr>
        <p:spPr bwMode="auto">
          <a:xfrm>
            <a:off x="2468563" y="280988"/>
            <a:ext cx="4559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zh-CN" sz="2400" b="1" i="0" u="none" strike="noStrike" kern="1200" cap="none" spc="0" normalizeH="0" baseline="0" noProof="0" dirty="0">
                <a:ln>
                  <a:noFill/>
                </a:ln>
                <a:solidFill>
                  <a:srgbClr val="C0504D"/>
                </a:solidFill>
                <a:effectLst/>
                <a:uLnTx/>
                <a:uFillTx/>
                <a:latin typeface="Arial" panose="020B0604020202020204" pitchFamily="34" charset="0"/>
                <a:ea typeface="宋体" panose="02010600030101010101" pitchFamily="2" charset="-122"/>
                <a:cs typeface="+mn-cs"/>
              </a:rPr>
              <a:t>Understanding </a:t>
            </a:r>
            <a:r>
              <a:rPr kumimoji="1" lang="en-US" altLang="zh-CN" sz="2400" b="1" i="0" u="none" strike="noStrike" kern="1200" cap="none" spc="0" normalizeH="0" baseline="0" noProof="0" dirty="0">
                <a:ln>
                  <a:noFill/>
                </a:ln>
                <a:solidFill>
                  <a:srgbClr val="C00000"/>
                </a:solidFill>
                <a:effectLst/>
                <a:uLnTx/>
                <a:uFillTx/>
                <a:latin typeface="Arial" panose="020B0604020202020204" pitchFamily="34" charset="0"/>
                <a:ea typeface="宋体" panose="02010600030101010101" pitchFamily="2" charset="-122"/>
                <a:cs typeface="+mn-cs"/>
              </a:rPr>
              <a:t>the</a:t>
            </a:r>
            <a:r>
              <a:rPr kumimoji="1" lang="en-US" altLang="zh-CN" sz="2400" b="1" i="0" u="none" strike="noStrike" kern="1200" cap="none" spc="0" normalizeH="0" baseline="0" noProof="0" dirty="0">
                <a:ln>
                  <a:noFill/>
                </a:ln>
                <a:solidFill>
                  <a:srgbClr val="C0504D"/>
                </a:solidFill>
                <a:effectLst/>
                <a:uLnTx/>
                <a:uFillTx/>
                <a:latin typeface="Arial" panose="020B0604020202020204" pitchFamily="34" charset="0"/>
                <a:ea typeface="宋体" panose="02010600030101010101" pitchFamily="2" charset="-122"/>
                <a:cs typeface="+mn-cs"/>
              </a:rPr>
              <a:t> text</a:t>
            </a:r>
            <a:endParaRPr kumimoji="1" lang="zh-CN" altLang="en-US" sz="2400" b="1" i="0" u="none" strike="noStrike" kern="1200" cap="none" spc="0" normalizeH="0" baseline="0" noProof="0" dirty="0">
              <a:ln>
                <a:noFill/>
              </a:ln>
              <a:solidFill>
                <a:srgbClr val="C0504D"/>
              </a:solidFill>
              <a:effectLst/>
              <a:uLnTx/>
              <a:uFillTx/>
              <a:latin typeface="Arial" panose="020B0604020202020204" pitchFamily="34" charset="0"/>
              <a:ea typeface="宋体" panose="02010600030101010101" pitchFamily="2" charset="-122"/>
              <a:cs typeface="+mn-cs"/>
            </a:endParaRPr>
          </a:p>
        </p:txBody>
      </p:sp>
      <p:sp>
        <p:nvSpPr>
          <p:cNvPr id="7" name="动作按钮: 第一张 6">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279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文本框 7"/>
          <p:cNvSpPr txBox="1">
            <a:spLocks noChangeArrowheads="1"/>
          </p:cNvSpPr>
          <p:nvPr/>
        </p:nvSpPr>
        <p:spPr bwMode="auto">
          <a:xfrm>
            <a:off x="2468563" y="280988"/>
            <a:ext cx="435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Arial" panose="020B0604020202020204" pitchFamily="34" charset="0"/>
                <a:cs typeface="Arial" panose="020B0604020202020204" pitchFamily="34" charset="0"/>
              </a:rPr>
              <a:t>Understanding </a:t>
            </a:r>
            <a:r>
              <a:rPr lang="en-US" altLang="zh-CN" sz="2400" b="1" dirty="0">
                <a:solidFill>
                  <a:srgbClr val="C00000"/>
                </a:solidFill>
                <a:latin typeface="Arial" panose="020B0604020202020204" pitchFamily="34" charset="0"/>
                <a:cs typeface="Arial" panose="020B0604020202020204" pitchFamily="34" charset="0"/>
              </a:rPr>
              <a:t>the</a:t>
            </a:r>
            <a:r>
              <a:rPr lang="en-US" altLang="zh-CN" sz="2400" b="1" dirty="0">
                <a:solidFill>
                  <a:schemeClr val="accent2"/>
                </a:solidFill>
                <a:latin typeface="Arial" panose="020B0604020202020204" pitchFamily="34" charset="0"/>
                <a:cs typeface="Arial" panose="020B0604020202020204" pitchFamily="34" charset="0"/>
              </a:rPr>
              <a:t> text</a:t>
            </a:r>
            <a:endParaRPr lang="zh-CN" altLang="en-US" sz="2400" b="1" dirty="0">
              <a:solidFill>
                <a:schemeClr val="accent2"/>
              </a:solidFill>
              <a:latin typeface="Arial" panose="020B0604020202020204" pitchFamily="34" charset="0"/>
              <a:cs typeface="Arial" panose="020B0604020202020204" pitchFamily="34" charset="0"/>
            </a:endParaRPr>
          </a:p>
        </p:txBody>
      </p:sp>
      <p:sp>
        <p:nvSpPr>
          <p:cNvPr id="45067" name="矩形 4"/>
          <p:cNvSpPr>
            <a:spLocks noChangeArrowheads="1"/>
          </p:cNvSpPr>
          <p:nvPr/>
        </p:nvSpPr>
        <p:spPr bwMode="auto">
          <a:xfrm>
            <a:off x="498793" y="1199500"/>
            <a:ext cx="79914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marL="357505" indent="-357505" eaLnBrk="1" hangingPunct="1">
              <a:spcBef>
                <a:spcPct val="0"/>
              </a:spcBef>
              <a:buNone/>
            </a:pPr>
            <a:r>
              <a:rPr kumimoji="0" lang="en-US" altLang="zh-CN" sz="2400" b="1" dirty="0">
                <a:solidFill>
                  <a:srgbClr val="C00000"/>
                </a:solidFill>
              </a:rPr>
              <a:t> </a:t>
            </a:r>
            <a:r>
              <a:rPr kumimoji="0" lang="en-US" altLang="zh-CN" sz="2400" b="1" dirty="0"/>
              <a:t>I certainly didn’t know how to do my own laundry, among other things, and I </a:t>
            </a:r>
            <a:r>
              <a:rPr kumimoji="0" lang="en-US" altLang="zh-CN" sz="2400" b="1" dirty="0">
                <a:solidFill>
                  <a:srgbClr val="C00000"/>
                </a:solidFill>
              </a:rPr>
              <a:t>leaned </a:t>
            </a:r>
            <a:r>
              <a:rPr kumimoji="0" lang="en-US" altLang="zh-CN" sz="2400" b="1" dirty="0"/>
              <a:t>heavily</a:t>
            </a:r>
            <a:r>
              <a:rPr kumimoji="0" lang="en-US" altLang="zh-CN" sz="2400" b="1" dirty="0">
                <a:solidFill>
                  <a:srgbClr val="C00000"/>
                </a:solidFill>
              </a:rPr>
              <a:t> on </a:t>
            </a:r>
            <a:r>
              <a:rPr kumimoji="0" lang="en-US" altLang="zh-CN" sz="2400" b="1" dirty="0"/>
              <a:t>my parents to vent about my life and ask for advice. </a:t>
            </a:r>
            <a:r>
              <a:rPr kumimoji="0" lang="en-US" altLang="zh-CN" sz="2400" b="1" dirty="0">
                <a:solidFill>
                  <a:srgbClr val="C00000"/>
                </a:solidFill>
              </a:rPr>
              <a:t>(Para. 3)</a:t>
            </a:r>
            <a:endParaRPr kumimoji="0" lang="zh-CN" altLang="zh-CN" sz="2400" b="1" dirty="0">
              <a:solidFill>
                <a:srgbClr val="C00000"/>
              </a:solidFill>
            </a:endParaRPr>
          </a:p>
        </p:txBody>
      </p:sp>
      <p:sp>
        <p:nvSpPr>
          <p:cNvPr id="2" name="矩形 1"/>
          <p:cNvSpPr/>
          <p:nvPr/>
        </p:nvSpPr>
        <p:spPr>
          <a:xfrm>
            <a:off x="843227" y="2593953"/>
            <a:ext cx="7855637" cy="1200329"/>
          </a:xfrm>
          <a:prstGeom prst="rect">
            <a:avLst/>
          </a:prstGeom>
        </p:spPr>
        <p:txBody>
          <a:bodyPr wrap="square">
            <a:spAutoFit/>
          </a:bodyPr>
          <a:lstStyle/>
          <a:p>
            <a:pPr marL="274955" indent="-274955"/>
            <a:r>
              <a:rPr lang="en-US" altLang="zh-CN" sz="2400" dirty="0"/>
              <a:t>2) </a:t>
            </a:r>
            <a:r>
              <a:rPr lang="en-US" altLang="zh-CN" sz="2400" b="1" dirty="0">
                <a:solidFill>
                  <a:srgbClr val="CE0202"/>
                </a:solidFill>
              </a:rPr>
              <a:t>lean on</a:t>
            </a:r>
            <a:r>
              <a:rPr lang="en-US" altLang="zh-CN" sz="2400" dirty="0">
                <a:solidFill>
                  <a:srgbClr val="CE0202"/>
                </a:solidFill>
              </a:rPr>
              <a:t>: </a:t>
            </a:r>
            <a:r>
              <a:rPr lang="en-US" altLang="zh-CN" sz="2400" b="1" dirty="0">
                <a:solidFill>
                  <a:srgbClr val="CE0202"/>
                </a:solidFill>
              </a:rPr>
              <a:t> </a:t>
            </a:r>
            <a:r>
              <a:rPr lang="en-US" altLang="zh-CN" sz="2400" dirty="0"/>
              <a:t>to depend on sb. for support and encouragement, esp. at a difficult time</a:t>
            </a:r>
            <a:r>
              <a:rPr lang="zh-CN" altLang="en-US" sz="2400" dirty="0"/>
              <a:t>（尤指在困难时刻）依靠，依赖（某人）</a:t>
            </a:r>
          </a:p>
        </p:txBody>
      </p:sp>
      <p:sp>
        <p:nvSpPr>
          <p:cNvPr id="3" name="矩形 2"/>
          <p:cNvSpPr/>
          <p:nvPr/>
        </p:nvSpPr>
        <p:spPr>
          <a:xfrm>
            <a:off x="843228" y="5407798"/>
            <a:ext cx="8207972" cy="461665"/>
          </a:xfrm>
          <a:prstGeom prst="rect">
            <a:avLst/>
          </a:prstGeom>
        </p:spPr>
        <p:txBody>
          <a:bodyPr wrap="square">
            <a:spAutoFit/>
          </a:bodyPr>
          <a:lstStyle/>
          <a:p>
            <a:r>
              <a:rPr lang="en-US" altLang="zh-CN" sz="2400" dirty="0">
                <a:solidFill>
                  <a:srgbClr val="CE0202"/>
                </a:solidFill>
              </a:rPr>
              <a:t>She leaned on him to solve her problems.</a:t>
            </a:r>
            <a:endParaRPr lang="zh-CN" altLang="en-US" sz="2400" dirty="0">
              <a:solidFill>
                <a:srgbClr val="CE0202"/>
              </a:solidFill>
              <a:latin typeface="+mn-lt"/>
            </a:endParaRPr>
          </a:p>
        </p:txBody>
      </p:sp>
      <p:sp>
        <p:nvSpPr>
          <p:cNvPr id="4" name="矩形 3"/>
          <p:cNvSpPr/>
          <p:nvPr/>
        </p:nvSpPr>
        <p:spPr>
          <a:xfrm>
            <a:off x="827988" y="4817762"/>
            <a:ext cx="3877985" cy="461665"/>
          </a:xfrm>
          <a:prstGeom prst="rect">
            <a:avLst/>
          </a:prstGeom>
        </p:spPr>
        <p:txBody>
          <a:bodyPr wrap="none">
            <a:spAutoFit/>
          </a:bodyPr>
          <a:lstStyle/>
          <a:p>
            <a:r>
              <a:rPr lang="zh-CN" altLang="en-US" sz="2400" dirty="0">
                <a:latin typeface="+mn-ea"/>
              </a:rPr>
              <a:t>她靠他帮忙解决自身问题。</a:t>
            </a:r>
          </a:p>
        </p:txBody>
      </p:sp>
      <p:grpSp>
        <p:nvGrpSpPr>
          <p:cNvPr id="21" name="组合 37"/>
          <p:cNvGrpSpPr/>
          <p:nvPr/>
        </p:nvGrpSpPr>
        <p:grpSpPr bwMode="auto">
          <a:xfrm>
            <a:off x="956677" y="3985065"/>
            <a:ext cx="1732735" cy="463550"/>
            <a:chOff x="2635396" y="6011507"/>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panose="020B0604020202020204" pitchFamily="34" charset="0"/>
                <a:buNone/>
                <a:defRPr/>
              </a:pPr>
              <a:endParaRPr lang="zh-CN" altLang="en-US" noProof="1">
                <a:latin typeface="Arial" panose="020B0604020202020204" pitchFamily="34" charset="0"/>
              </a:endParaRPr>
            </a:p>
          </p:txBody>
        </p:sp>
        <p:sp>
          <p:nvSpPr>
            <p:cNvPr id="23" name="Rectangle 9"/>
            <p:cNvSpPr>
              <a:spLocks noChangeArrowheads="1"/>
            </p:cNvSpPr>
            <p:nvPr/>
          </p:nvSpPr>
          <p:spPr bwMode="auto">
            <a:xfrm>
              <a:off x="2655592" y="6011507"/>
              <a:ext cx="1082281" cy="1408632"/>
            </a:xfrm>
            <a:prstGeom prst="rect">
              <a:avLst/>
            </a:prstGeom>
            <a:noFill/>
            <a:ln w="9525">
              <a:noFill/>
              <a:miter lim="800000"/>
            </a:ln>
          </p:spPr>
          <p:txBody>
            <a:bodyPr wrap="none">
              <a:spAutoFit/>
            </a:bodyPr>
            <a:lstStyle/>
            <a:p>
              <a:r>
                <a:rPr lang="en-US" altLang="zh-CN" sz="2400" b="1" dirty="0">
                  <a:solidFill>
                    <a:schemeClr val="bg1"/>
                  </a:solidFill>
                  <a:latin typeface="Calibri" pitchFamily="34" charset="0"/>
                </a:rPr>
                <a:t>Translation</a:t>
              </a:r>
              <a:endParaRPr lang="zh-CN" altLang="zh-CN" sz="2400" b="1" dirty="0">
                <a:solidFill>
                  <a:schemeClr val="bg1"/>
                </a:solidFill>
                <a:latin typeface="Calibri" pitchFamily="34" charset="0"/>
                <a:ea typeface="Adobe 楷体 Std R" charset="-122"/>
              </a:endParaRPr>
            </a:p>
          </p:txBody>
        </p:sp>
      </p:grpSp>
      <p:sp>
        <p:nvSpPr>
          <p:cNvPr id="10" name="动作按钮: 第一张 9">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文本框 7"/>
          <p:cNvSpPr txBox="1">
            <a:spLocks noChangeArrowheads="1"/>
          </p:cNvSpPr>
          <p:nvPr/>
        </p:nvSpPr>
        <p:spPr bwMode="auto">
          <a:xfrm>
            <a:off x="2468563" y="280988"/>
            <a:ext cx="42460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Arial" panose="020B0604020202020204" pitchFamily="34" charset="0"/>
                <a:cs typeface="Arial" panose="020B0604020202020204" pitchFamily="34" charset="0"/>
              </a:rPr>
              <a:t>Understanding </a:t>
            </a:r>
            <a:r>
              <a:rPr lang="en-US" altLang="zh-CN" sz="2400" b="1" dirty="0">
                <a:solidFill>
                  <a:srgbClr val="C00000"/>
                </a:solidFill>
                <a:latin typeface="Arial" panose="020B0604020202020204" pitchFamily="34" charset="0"/>
                <a:cs typeface="Arial" panose="020B0604020202020204" pitchFamily="34" charset="0"/>
              </a:rPr>
              <a:t>the</a:t>
            </a:r>
            <a:r>
              <a:rPr lang="en-US" altLang="zh-CN" sz="2400" b="1" dirty="0">
                <a:solidFill>
                  <a:schemeClr val="accent2"/>
                </a:solidFill>
                <a:latin typeface="Arial" panose="020B0604020202020204" pitchFamily="34" charset="0"/>
                <a:cs typeface="Arial" panose="020B0604020202020204" pitchFamily="34" charset="0"/>
              </a:rPr>
              <a:t> text</a:t>
            </a:r>
            <a:endParaRPr lang="zh-CN" altLang="en-US" sz="2400" b="1" dirty="0">
              <a:solidFill>
                <a:schemeClr val="accent2"/>
              </a:solidFill>
              <a:latin typeface="Arial" panose="020B0604020202020204" pitchFamily="34" charset="0"/>
              <a:cs typeface="Arial" panose="020B0604020202020204" pitchFamily="34" charset="0"/>
            </a:endParaRPr>
          </a:p>
        </p:txBody>
      </p:sp>
      <p:sp>
        <p:nvSpPr>
          <p:cNvPr id="45067" name="矩形 4"/>
          <p:cNvSpPr>
            <a:spLocks noChangeArrowheads="1"/>
          </p:cNvSpPr>
          <p:nvPr/>
        </p:nvSpPr>
        <p:spPr bwMode="auto">
          <a:xfrm>
            <a:off x="483553" y="1199500"/>
            <a:ext cx="79914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marL="357505" indent="-357505" eaLnBrk="1" hangingPunct="1">
              <a:spcBef>
                <a:spcPct val="0"/>
              </a:spcBef>
              <a:buNone/>
            </a:pPr>
            <a:r>
              <a:rPr kumimoji="0" lang="en-US" altLang="zh-CN" sz="2400" b="1" dirty="0">
                <a:solidFill>
                  <a:srgbClr val="C00000"/>
                </a:solidFill>
              </a:rPr>
              <a:t>4. </a:t>
            </a:r>
            <a:r>
              <a:rPr kumimoji="0" lang="en-US" altLang="zh-CN" sz="2400" b="1" dirty="0"/>
              <a:t>I certainly didn’t know how to do my own laundry, among other things, and I leaned heavily on my parents to </a:t>
            </a:r>
            <a:r>
              <a:rPr kumimoji="0" lang="en-US" altLang="zh-CN" sz="2400" b="1" dirty="0">
                <a:solidFill>
                  <a:srgbClr val="C00000"/>
                </a:solidFill>
              </a:rPr>
              <a:t>vent </a:t>
            </a:r>
            <a:r>
              <a:rPr kumimoji="0" lang="en-US" altLang="zh-CN" sz="2400" b="1" dirty="0"/>
              <a:t>about</a:t>
            </a:r>
            <a:r>
              <a:rPr kumimoji="0" lang="en-US" altLang="zh-CN" sz="2400" b="1" dirty="0">
                <a:solidFill>
                  <a:srgbClr val="C00000"/>
                </a:solidFill>
              </a:rPr>
              <a:t> </a:t>
            </a:r>
            <a:r>
              <a:rPr kumimoji="0" lang="en-US" altLang="zh-CN" sz="2400" b="1" dirty="0"/>
              <a:t>my life and ask for advice. </a:t>
            </a:r>
            <a:r>
              <a:rPr kumimoji="0" lang="en-US" altLang="zh-CN" sz="2400" b="1" dirty="0">
                <a:solidFill>
                  <a:srgbClr val="C00000"/>
                </a:solidFill>
              </a:rPr>
              <a:t>(Para. 3)</a:t>
            </a:r>
            <a:endParaRPr kumimoji="0" lang="zh-CN" altLang="zh-CN" sz="2400" b="1" dirty="0">
              <a:solidFill>
                <a:srgbClr val="C00000"/>
              </a:solidFill>
            </a:endParaRPr>
          </a:p>
        </p:txBody>
      </p:sp>
      <p:sp>
        <p:nvSpPr>
          <p:cNvPr id="2" name="矩形 1"/>
          <p:cNvSpPr/>
          <p:nvPr/>
        </p:nvSpPr>
        <p:spPr>
          <a:xfrm>
            <a:off x="858468" y="2593953"/>
            <a:ext cx="7708000" cy="830997"/>
          </a:xfrm>
          <a:prstGeom prst="rect">
            <a:avLst/>
          </a:prstGeom>
        </p:spPr>
        <p:txBody>
          <a:bodyPr wrap="square">
            <a:spAutoFit/>
          </a:bodyPr>
          <a:lstStyle/>
          <a:p>
            <a:r>
              <a:rPr lang="en-US" altLang="zh-CN" sz="2400" dirty="0"/>
              <a:t>3) </a:t>
            </a:r>
            <a:r>
              <a:rPr lang="en-US" altLang="zh-CN" sz="2400" b="1" dirty="0">
                <a:solidFill>
                  <a:srgbClr val="CE0202"/>
                </a:solidFill>
              </a:rPr>
              <a:t>vent</a:t>
            </a:r>
            <a:r>
              <a:rPr lang="en-US" altLang="zh-CN" sz="2400" dirty="0">
                <a:solidFill>
                  <a:srgbClr val="CE0202"/>
                </a:solidFill>
              </a:rPr>
              <a:t>:</a:t>
            </a:r>
            <a:r>
              <a:rPr lang="en-US" altLang="zh-CN" sz="2400" b="1" dirty="0">
                <a:solidFill>
                  <a:srgbClr val="CE0202"/>
                </a:solidFill>
              </a:rPr>
              <a:t>  </a:t>
            </a:r>
            <a:r>
              <a:rPr lang="en-US" altLang="zh-CN" sz="2400" i="1" dirty="0"/>
              <a:t>v. </a:t>
            </a:r>
            <a:r>
              <a:rPr lang="en-US" altLang="zh-CN" sz="2400" dirty="0"/>
              <a:t>to express a negative emotion in a forceful and</a:t>
            </a:r>
          </a:p>
          <a:p>
            <a:pPr marL="274955"/>
            <a:r>
              <a:rPr lang="en-US" altLang="zh-CN" sz="2400" dirty="0"/>
              <a:t>often unfair way  </a:t>
            </a:r>
            <a:r>
              <a:rPr lang="zh-CN" altLang="en-US" sz="2400" dirty="0"/>
              <a:t>发泄，表达（负面的情绪）</a:t>
            </a:r>
          </a:p>
        </p:txBody>
      </p:sp>
      <p:sp>
        <p:nvSpPr>
          <p:cNvPr id="3" name="矩形 2"/>
          <p:cNvSpPr/>
          <p:nvPr/>
        </p:nvSpPr>
        <p:spPr>
          <a:xfrm>
            <a:off x="827988" y="5407798"/>
            <a:ext cx="8207972" cy="461665"/>
          </a:xfrm>
          <a:prstGeom prst="rect">
            <a:avLst/>
          </a:prstGeom>
        </p:spPr>
        <p:txBody>
          <a:bodyPr wrap="square">
            <a:spAutoFit/>
          </a:bodyPr>
          <a:lstStyle/>
          <a:p>
            <a:r>
              <a:rPr lang="en-US" altLang="zh-CN" sz="2400" dirty="0">
                <a:solidFill>
                  <a:srgbClr val="CE0202"/>
                </a:solidFill>
              </a:rPr>
              <a:t>She telephoned her best friend to vent her frustration.</a:t>
            </a:r>
            <a:endParaRPr lang="zh-CN" altLang="en-US" sz="2400" dirty="0">
              <a:solidFill>
                <a:srgbClr val="CE0202"/>
              </a:solidFill>
              <a:latin typeface="+mn-lt"/>
            </a:endParaRPr>
          </a:p>
        </p:txBody>
      </p:sp>
      <p:sp>
        <p:nvSpPr>
          <p:cNvPr id="4" name="矩形 3"/>
          <p:cNvSpPr/>
          <p:nvPr/>
        </p:nvSpPr>
        <p:spPr>
          <a:xfrm>
            <a:off x="827988" y="4586929"/>
            <a:ext cx="6032421" cy="461665"/>
          </a:xfrm>
          <a:prstGeom prst="rect">
            <a:avLst/>
          </a:prstGeom>
        </p:spPr>
        <p:txBody>
          <a:bodyPr wrap="none">
            <a:spAutoFit/>
          </a:bodyPr>
          <a:lstStyle/>
          <a:p>
            <a:r>
              <a:rPr lang="zh-CN" altLang="en-US" sz="2400" dirty="0">
                <a:latin typeface="+mn-ea"/>
              </a:rPr>
              <a:t>她给最要好的朋友打电话倾诉自己的沮丧。</a:t>
            </a:r>
          </a:p>
        </p:txBody>
      </p:sp>
      <p:grpSp>
        <p:nvGrpSpPr>
          <p:cNvPr id="21" name="组合 37"/>
          <p:cNvGrpSpPr/>
          <p:nvPr/>
        </p:nvGrpSpPr>
        <p:grpSpPr bwMode="auto">
          <a:xfrm>
            <a:off x="956677" y="3783453"/>
            <a:ext cx="1714805" cy="463550"/>
            <a:chOff x="2635396" y="6011507"/>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panose="020B0604020202020204" pitchFamily="34" charset="0"/>
                <a:buNone/>
                <a:defRPr/>
              </a:pPr>
              <a:endParaRPr lang="zh-CN" altLang="en-US" noProof="1">
                <a:latin typeface="Arial" panose="020B0604020202020204" pitchFamily="34" charset="0"/>
              </a:endParaRPr>
            </a:p>
          </p:txBody>
        </p:sp>
        <p:sp>
          <p:nvSpPr>
            <p:cNvPr id="23" name="Rectangle 9"/>
            <p:cNvSpPr>
              <a:spLocks noChangeArrowheads="1"/>
            </p:cNvSpPr>
            <p:nvPr/>
          </p:nvSpPr>
          <p:spPr bwMode="auto">
            <a:xfrm>
              <a:off x="2655592" y="6011507"/>
              <a:ext cx="1082281" cy="1408632"/>
            </a:xfrm>
            <a:prstGeom prst="rect">
              <a:avLst/>
            </a:prstGeom>
            <a:noFill/>
            <a:ln w="9525">
              <a:noFill/>
              <a:miter lim="800000"/>
            </a:ln>
          </p:spPr>
          <p:txBody>
            <a:bodyPr wrap="none">
              <a:spAutoFit/>
            </a:bodyPr>
            <a:lstStyle/>
            <a:p>
              <a:r>
                <a:rPr lang="en-US" altLang="zh-CN" sz="2400" b="1" dirty="0">
                  <a:solidFill>
                    <a:schemeClr val="bg1"/>
                  </a:solidFill>
                  <a:latin typeface="Calibri" pitchFamily="34" charset="0"/>
                </a:rPr>
                <a:t>Translation</a:t>
              </a:r>
              <a:endParaRPr lang="zh-CN" altLang="zh-CN" sz="2400" b="1" dirty="0">
                <a:solidFill>
                  <a:schemeClr val="bg1"/>
                </a:solidFill>
                <a:latin typeface="Calibri" pitchFamily="34" charset="0"/>
                <a:ea typeface="Adobe 楷体 Std R" charset="-122"/>
              </a:endParaRPr>
            </a:p>
          </p:txBody>
        </p:sp>
      </p:grpSp>
      <p:sp>
        <p:nvSpPr>
          <p:cNvPr id="10" name="动作按钮: 第一张 9">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文本框 7"/>
          <p:cNvSpPr txBox="1">
            <a:spLocks noChangeArrowheads="1"/>
          </p:cNvSpPr>
          <p:nvPr/>
        </p:nvSpPr>
        <p:spPr bwMode="auto">
          <a:xfrm>
            <a:off x="2468563" y="280988"/>
            <a:ext cx="42728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Arial" panose="020B0604020202020204" pitchFamily="34" charset="0"/>
                <a:cs typeface="Arial" panose="020B0604020202020204" pitchFamily="34" charset="0"/>
              </a:rPr>
              <a:t>Understanding </a:t>
            </a:r>
            <a:r>
              <a:rPr lang="en-US" altLang="zh-CN" sz="2400" b="1" dirty="0">
                <a:solidFill>
                  <a:srgbClr val="C00000"/>
                </a:solidFill>
                <a:latin typeface="Arial" panose="020B0604020202020204" pitchFamily="34" charset="0"/>
                <a:cs typeface="Arial" panose="020B0604020202020204" pitchFamily="34" charset="0"/>
              </a:rPr>
              <a:t>the</a:t>
            </a:r>
            <a:r>
              <a:rPr lang="en-US" altLang="zh-CN" sz="2400" b="1" dirty="0">
                <a:solidFill>
                  <a:schemeClr val="accent2"/>
                </a:solidFill>
                <a:latin typeface="Arial" panose="020B0604020202020204" pitchFamily="34" charset="0"/>
                <a:cs typeface="Arial" panose="020B0604020202020204" pitchFamily="34" charset="0"/>
              </a:rPr>
              <a:t> text</a:t>
            </a:r>
            <a:endParaRPr lang="zh-CN" altLang="en-US" sz="2400" b="1" dirty="0">
              <a:solidFill>
                <a:schemeClr val="accent2"/>
              </a:solidFill>
              <a:latin typeface="Arial" panose="020B0604020202020204" pitchFamily="34" charset="0"/>
              <a:cs typeface="Arial" panose="020B0604020202020204" pitchFamily="34" charset="0"/>
            </a:endParaRPr>
          </a:p>
        </p:txBody>
      </p:sp>
      <p:sp>
        <p:nvSpPr>
          <p:cNvPr id="45067" name="矩形 4"/>
          <p:cNvSpPr>
            <a:spLocks noChangeArrowheads="1"/>
          </p:cNvSpPr>
          <p:nvPr/>
        </p:nvSpPr>
        <p:spPr bwMode="auto">
          <a:xfrm>
            <a:off x="514033" y="1077580"/>
            <a:ext cx="7991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marL="357505" indent="-357505" eaLnBrk="1" hangingPunct="1">
              <a:spcBef>
                <a:spcPct val="0"/>
              </a:spcBef>
              <a:buNone/>
            </a:pPr>
            <a:r>
              <a:rPr kumimoji="0" lang="en-US" altLang="zh-CN" sz="2400" b="1" dirty="0">
                <a:solidFill>
                  <a:srgbClr val="C00000"/>
                </a:solidFill>
              </a:rPr>
              <a:t>6. </a:t>
            </a:r>
            <a:r>
              <a:rPr kumimoji="0" lang="en-US" altLang="zh-CN" sz="2400" b="1" dirty="0"/>
              <a:t>For some reason, I was too scared to </a:t>
            </a:r>
            <a:r>
              <a:rPr kumimoji="0" lang="en-US" altLang="zh-CN" sz="2400" b="1" dirty="0">
                <a:solidFill>
                  <a:srgbClr val="C00000"/>
                </a:solidFill>
              </a:rPr>
              <a:t>poke</a:t>
            </a:r>
            <a:r>
              <a:rPr kumimoji="0" lang="en-US" altLang="zh-CN" sz="2400" b="1" dirty="0"/>
              <a:t> my head out of my shell and explore on my own. </a:t>
            </a:r>
            <a:r>
              <a:rPr kumimoji="0" lang="en-US" altLang="zh-CN" sz="2400" b="1" dirty="0">
                <a:solidFill>
                  <a:srgbClr val="C00000"/>
                </a:solidFill>
              </a:rPr>
              <a:t>(Para. 3)</a:t>
            </a:r>
            <a:endParaRPr kumimoji="0" lang="zh-CN" altLang="zh-CN" sz="2400" b="1" dirty="0">
              <a:solidFill>
                <a:srgbClr val="C00000"/>
              </a:solidFill>
            </a:endParaRPr>
          </a:p>
        </p:txBody>
      </p:sp>
      <p:sp>
        <p:nvSpPr>
          <p:cNvPr id="2" name="矩形 1"/>
          <p:cNvSpPr/>
          <p:nvPr/>
        </p:nvSpPr>
        <p:spPr>
          <a:xfrm>
            <a:off x="830530" y="2198444"/>
            <a:ext cx="7886750" cy="1200329"/>
          </a:xfrm>
          <a:prstGeom prst="rect">
            <a:avLst/>
          </a:prstGeom>
        </p:spPr>
        <p:txBody>
          <a:bodyPr wrap="square">
            <a:spAutoFit/>
          </a:bodyPr>
          <a:lstStyle/>
          <a:p>
            <a:r>
              <a:rPr lang="en-US" altLang="zh-CN" sz="2400" b="1" dirty="0">
                <a:solidFill>
                  <a:srgbClr val="C00000"/>
                </a:solidFill>
              </a:rPr>
              <a:t>poke</a:t>
            </a:r>
            <a:r>
              <a:rPr lang="en-US" altLang="zh-CN" sz="2400" dirty="0">
                <a:solidFill>
                  <a:srgbClr val="C00000"/>
                </a:solidFill>
              </a:rPr>
              <a:t>: </a:t>
            </a:r>
            <a:r>
              <a:rPr lang="en-US" altLang="zh-CN" sz="2400" dirty="0"/>
              <a:t> </a:t>
            </a:r>
            <a:r>
              <a:rPr lang="en-US" altLang="zh-CN" sz="2400" i="1" dirty="0" err="1"/>
              <a:t>vt.</a:t>
            </a:r>
            <a:r>
              <a:rPr lang="en-US" altLang="zh-CN" sz="2400" dirty="0"/>
              <a:t> </a:t>
            </a:r>
          </a:p>
          <a:p>
            <a:pPr marL="342900" indent="-342900">
              <a:buFont typeface="Wingdings" panose="05000000000000000000" pitchFamily="2" charset="2"/>
              <a:buChar char="Ø"/>
            </a:pPr>
            <a:r>
              <a:rPr lang="en-US" altLang="zh-CN" sz="2400" dirty="0"/>
              <a:t>to move or push </a:t>
            </a:r>
            <a:r>
              <a:rPr lang="en-US" altLang="zh-CN" sz="2400" dirty="0" err="1"/>
              <a:t>sth</a:t>
            </a:r>
            <a:r>
              <a:rPr lang="en-US" altLang="zh-CN" sz="2400" dirty="0"/>
              <a:t>. through a space or opening </a:t>
            </a:r>
          </a:p>
          <a:p>
            <a:r>
              <a:rPr lang="en-US" altLang="zh-CN" sz="2400" dirty="0"/>
              <a:t>     </a:t>
            </a:r>
            <a:r>
              <a:rPr lang="zh-CN" altLang="en-US" sz="2400" dirty="0"/>
              <a:t>插；伸出；探出</a:t>
            </a:r>
          </a:p>
        </p:txBody>
      </p:sp>
      <p:sp>
        <p:nvSpPr>
          <p:cNvPr id="3" name="矩形 2"/>
          <p:cNvSpPr/>
          <p:nvPr/>
        </p:nvSpPr>
        <p:spPr>
          <a:xfrm>
            <a:off x="826718" y="5382640"/>
            <a:ext cx="7448601" cy="461665"/>
          </a:xfrm>
          <a:prstGeom prst="rect">
            <a:avLst/>
          </a:prstGeom>
        </p:spPr>
        <p:txBody>
          <a:bodyPr wrap="square">
            <a:spAutoFit/>
          </a:bodyPr>
          <a:lstStyle/>
          <a:p>
            <a:r>
              <a:rPr lang="en-US" altLang="zh-CN" sz="2400" dirty="0">
                <a:solidFill>
                  <a:srgbClr val="CE0202"/>
                </a:solidFill>
              </a:rPr>
              <a:t>Julie tapped on my door and poked her head in.</a:t>
            </a:r>
            <a:endParaRPr lang="zh-CN" altLang="en-US" sz="2400" dirty="0">
              <a:solidFill>
                <a:srgbClr val="CE0202"/>
              </a:solidFill>
              <a:latin typeface="+mn-lt"/>
            </a:endParaRPr>
          </a:p>
        </p:txBody>
      </p:sp>
      <p:sp>
        <p:nvSpPr>
          <p:cNvPr id="4" name="矩形 3"/>
          <p:cNvSpPr/>
          <p:nvPr/>
        </p:nvSpPr>
        <p:spPr>
          <a:xfrm>
            <a:off x="857199" y="4576858"/>
            <a:ext cx="6032421" cy="461665"/>
          </a:xfrm>
          <a:prstGeom prst="rect">
            <a:avLst/>
          </a:prstGeom>
        </p:spPr>
        <p:txBody>
          <a:bodyPr wrap="none">
            <a:spAutoFit/>
          </a:bodyPr>
          <a:lstStyle/>
          <a:p>
            <a:r>
              <a:rPr lang="zh-CN" altLang="en-US" sz="2400" dirty="0">
                <a:latin typeface="+mn-ea"/>
              </a:rPr>
              <a:t>朱莉敲了敲我的房门，接着将头探了进来。</a:t>
            </a:r>
          </a:p>
        </p:txBody>
      </p:sp>
      <p:grpSp>
        <p:nvGrpSpPr>
          <p:cNvPr id="21" name="组合 37"/>
          <p:cNvGrpSpPr/>
          <p:nvPr/>
        </p:nvGrpSpPr>
        <p:grpSpPr bwMode="auto">
          <a:xfrm>
            <a:off x="967690" y="3729380"/>
            <a:ext cx="1631871" cy="463550"/>
            <a:chOff x="2635396" y="6011507"/>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panose="020B0604020202020204" pitchFamily="34" charset="0"/>
                <a:buNone/>
                <a:defRPr/>
              </a:pPr>
              <a:endParaRPr lang="zh-CN" altLang="en-US" noProof="1">
                <a:latin typeface="Arial" panose="020B0604020202020204" pitchFamily="34" charset="0"/>
              </a:endParaRPr>
            </a:p>
          </p:txBody>
        </p:sp>
        <p:sp>
          <p:nvSpPr>
            <p:cNvPr id="23" name="Rectangle 9"/>
            <p:cNvSpPr>
              <a:spLocks noChangeArrowheads="1"/>
            </p:cNvSpPr>
            <p:nvPr/>
          </p:nvSpPr>
          <p:spPr bwMode="auto">
            <a:xfrm>
              <a:off x="2655592" y="6011507"/>
              <a:ext cx="1082281" cy="1408632"/>
            </a:xfrm>
            <a:prstGeom prst="rect">
              <a:avLst/>
            </a:prstGeom>
            <a:noFill/>
            <a:ln w="9525">
              <a:noFill/>
              <a:miter lim="800000"/>
            </a:ln>
          </p:spPr>
          <p:txBody>
            <a:bodyPr wrap="none">
              <a:spAutoFit/>
            </a:bodyPr>
            <a:lstStyle/>
            <a:p>
              <a:r>
                <a:rPr lang="en-US" altLang="zh-CN" sz="2400" b="1" dirty="0">
                  <a:solidFill>
                    <a:schemeClr val="bg1"/>
                  </a:solidFill>
                  <a:latin typeface="Calibri" pitchFamily="34" charset="0"/>
                </a:rPr>
                <a:t>Translation</a:t>
              </a:r>
              <a:endParaRPr lang="zh-CN" altLang="zh-CN" sz="2400" b="1" dirty="0">
                <a:solidFill>
                  <a:schemeClr val="bg1"/>
                </a:solidFill>
                <a:latin typeface="Calibri" pitchFamily="34" charset="0"/>
                <a:ea typeface="Adobe 楷体 Std R" charset="-122"/>
              </a:endParaRPr>
            </a:p>
          </p:txBody>
        </p:sp>
      </p:grpSp>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5413" t="19061" r="24436" b="5525"/>
          <a:stretch>
            <a:fillRect/>
          </a:stretch>
        </p:blipFill>
        <p:spPr bwMode="auto">
          <a:xfrm>
            <a:off x="6968173" y="3242196"/>
            <a:ext cx="1996440" cy="25080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动作按钮: 第一张 1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099"/>
                                        </p:tgtEl>
                                        <p:attrNameLst>
                                          <p:attrName>style.visibility</p:attrName>
                                        </p:attrNameLst>
                                      </p:cBhvr>
                                      <p:to>
                                        <p:strVal val="visible"/>
                                      </p:to>
                                    </p:set>
                                    <p:animEffect transition="in" filter="dissolve">
                                      <p:cBhvr>
                                        <p:cTn id="22" dur="500"/>
                                        <p:tgtEl>
                                          <p:spTgt spid="409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文本框 7"/>
          <p:cNvSpPr txBox="1">
            <a:spLocks noChangeArrowheads="1"/>
          </p:cNvSpPr>
          <p:nvPr/>
        </p:nvSpPr>
        <p:spPr bwMode="auto">
          <a:xfrm>
            <a:off x="2468563" y="280988"/>
            <a:ext cx="435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Arial" panose="020B0604020202020204" pitchFamily="34" charset="0"/>
                <a:cs typeface="Arial" panose="020B0604020202020204" pitchFamily="34" charset="0"/>
              </a:rPr>
              <a:t>Understanding </a:t>
            </a:r>
            <a:r>
              <a:rPr lang="en-US" altLang="zh-CN" sz="2400" b="1" dirty="0">
                <a:solidFill>
                  <a:srgbClr val="C00000"/>
                </a:solidFill>
                <a:latin typeface="Arial" panose="020B0604020202020204" pitchFamily="34" charset="0"/>
                <a:cs typeface="Arial" panose="020B0604020202020204" pitchFamily="34" charset="0"/>
              </a:rPr>
              <a:t>the</a:t>
            </a:r>
            <a:r>
              <a:rPr lang="en-US" altLang="zh-CN" sz="2400" b="1" dirty="0">
                <a:solidFill>
                  <a:schemeClr val="accent2"/>
                </a:solidFill>
                <a:latin typeface="Arial" panose="020B0604020202020204" pitchFamily="34" charset="0"/>
                <a:cs typeface="Arial" panose="020B0604020202020204" pitchFamily="34" charset="0"/>
              </a:rPr>
              <a:t> text</a:t>
            </a:r>
            <a:endParaRPr lang="zh-CN" altLang="en-US" sz="2400" b="1" dirty="0">
              <a:solidFill>
                <a:schemeClr val="accent2"/>
              </a:solidFill>
              <a:latin typeface="Arial" panose="020B0604020202020204" pitchFamily="34" charset="0"/>
              <a:cs typeface="Arial" panose="020B0604020202020204" pitchFamily="34" charset="0"/>
            </a:endParaRPr>
          </a:p>
        </p:txBody>
      </p:sp>
      <p:sp>
        <p:nvSpPr>
          <p:cNvPr id="3" name="矩形 2"/>
          <p:cNvSpPr/>
          <p:nvPr/>
        </p:nvSpPr>
        <p:spPr>
          <a:xfrm>
            <a:off x="801524" y="4925097"/>
            <a:ext cx="4810812" cy="461665"/>
          </a:xfrm>
          <a:prstGeom prst="rect">
            <a:avLst/>
          </a:prstGeom>
        </p:spPr>
        <p:txBody>
          <a:bodyPr wrap="square">
            <a:spAutoFit/>
          </a:bodyPr>
          <a:lstStyle/>
          <a:p>
            <a:r>
              <a:rPr lang="en-US" altLang="zh-CN" sz="2400" dirty="0">
                <a:solidFill>
                  <a:srgbClr val="CE0202"/>
                </a:solidFill>
              </a:rPr>
              <a:t>He poked his finger into the hole.</a:t>
            </a:r>
            <a:endParaRPr lang="zh-CN" altLang="en-US" sz="2400" dirty="0">
              <a:solidFill>
                <a:srgbClr val="CE0202"/>
              </a:solidFill>
              <a:latin typeface="+mn-lt"/>
            </a:endParaRPr>
          </a:p>
        </p:txBody>
      </p:sp>
      <p:sp>
        <p:nvSpPr>
          <p:cNvPr id="4" name="矩形 3"/>
          <p:cNvSpPr/>
          <p:nvPr/>
        </p:nvSpPr>
        <p:spPr>
          <a:xfrm>
            <a:off x="771630" y="3990815"/>
            <a:ext cx="2954655" cy="461665"/>
          </a:xfrm>
          <a:prstGeom prst="rect">
            <a:avLst/>
          </a:prstGeom>
        </p:spPr>
        <p:txBody>
          <a:bodyPr wrap="none">
            <a:spAutoFit/>
          </a:bodyPr>
          <a:lstStyle/>
          <a:p>
            <a:r>
              <a:rPr lang="zh-CN" altLang="en-US" sz="2400" dirty="0">
                <a:latin typeface="+mn-ea"/>
              </a:rPr>
              <a:t>他把手指戳进洞里。</a:t>
            </a:r>
          </a:p>
        </p:txBody>
      </p:sp>
      <p:grpSp>
        <p:nvGrpSpPr>
          <p:cNvPr id="21" name="组合 37"/>
          <p:cNvGrpSpPr/>
          <p:nvPr/>
        </p:nvGrpSpPr>
        <p:grpSpPr bwMode="auto">
          <a:xfrm>
            <a:off x="939270" y="2918232"/>
            <a:ext cx="1631871" cy="463550"/>
            <a:chOff x="2635396" y="6011507"/>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panose="020B0604020202020204" pitchFamily="34" charset="0"/>
                <a:buNone/>
                <a:defRPr/>
              </a:pPr>
              <a:endParaRPr lang="zh-CN" altLang="en-US" noProof="1">
                <a:latin typeface="Arial" panose="020B0604020202020204" pitchFamily="34" charset="0"/>
              </a:endParaRPr>
            </a:p>
          </p:txBody>
        </p:sp>
        <p:sp>
          <p:nvSpPr>
            <p:cNvPr id="23" name="Rectangle 9"/>
            <p:cNvSpPr>
              <a:spLocks noChangeArrowheads="1"/>
            </p:cNvSpPr>
            <p:nvPr/>
          </p:nvSpPr>
          <p:spPr bwMode="auto">
            <a:xfrm>
              <a:off x="2655592" y="6011507"/>
              <a:ext cx="1082281" cy="1408632"/>
            </a:xfrm>
            <a:prstGeom prst="rect">
              <a:avLst/>
            </a:prstGeom>
            <a:noFill/>
            <a:ln w="9525">
              <a:noFill/>
              <a:miter lim="800000"/>
            </a:ln>
          </p:spPr>
          <p:txBody>
            <a:bodyPr wrap="none">
              <a:spAutoFit/>
            </a:bodyPr>
            <a:lstStyle/>
            <a:p>
              <a:r>
                <a:rPr lang="en-US" altLang="zh-CN" sz="2400" b="1" dirty="0">
                  <a:solidFill>
                    <a:schemeClr val="bg1"/>
                  </a:solidFill>
                  <a:latin typeface="Calibri" pitchFamily="34" charset="0"/>
                </a:rPr>
                <a:t>Translation</a:t>
              </a:r>
              <a:endParaRPr lang="zh-CN" altLang="zh-CN" sz="2400" b="1" dirty="0">
                <a:solidFill>
                  <a:schemeClr val="bg1"/>
                </a:solidFill>
                <a:latin typeface="Calibri" pitchFamily="34" charset="0"/>
                <a:ea typeface="Adobe 楷体 Std R" charset="-122"/>
              </a:endParaRPr>
            </a:p>
          </p:txBody>
        </p:sp>
      </p:grpSp>
      <p:sp>
        <p:nvSpPr>
          <p:cNvPr id="5" name="矩形 4"/>
          <p:cNvSpPr/>
          <p:nvPr/>
        </p:nvSpPr>
        <p:spPr>
          <a:xfrm>
            <a:off x="801241" y="1292393"/>
            <a:ext cx="8068439" cy="1200329"/>
          </a:xfrm>
          <a:prstGeom prst="rect">
            <a:avLst/>
          </a:prstGeom>
        </p:spPr>
        <p:txBody>
          <a:bodyPr wrap="square">
            <a:spAutoFit/>
          </a:bodyPr>
          <a:lstStyle/>
          <a:p>
            <a:r>
              <a:rPr lang="en-US" altLang="zh-CN" sz="2400" b="1" dirty="0">
                <a:solidFill>
                  <a:srgbClr val="C00000"/>
                </a:solidFill>
              </a:rPr>
              <a:t>poke</a:t>
            </a:r>
            <a:r>
              <a:rPr lang="en-US" altLang="zh-CN" sz="2400" dirty="0">
                <a:solidFill>
                  <a:srgbClr val="C00000"/>
                </a:solidFill>
              </a:rPr>
              <a:t>:</a:t>
            </a:r>
            <a:r>
              <a:rPr lang="en-US" altLang="zh-CN" sz="2400" b="1" dirty="0">
                <a:solidFill>
                  <a:srgbClr val="C00000"/>
                </a:solidFill>
              </a:rPr>
              <a:t> </a:t>
            </a:r>
            <a:r>
              <a:rPr lang="en-US" altLang="zh-CN" sz="2400" i="1" dirty="0" err="1"/>
              <a:t>vt.</a:t>
            </a:r>
            <a:r>
              <a:rPr lang="en-US" altLang="zh-CN" sz="2400" dirty="0"/>
              <a:t> </a:t>
            </a:r>
          </a:p>
          <a:p>
            <a:pPr marL="342900" indent="-342900">
              <a:buFont typeface="Wingdings" panose="05000000000000000000" pitchFamily="2" charset="2"/>
              <a:buChar char="Ø"/>
            </a:pPr>
            <a:r>
              <a:rPr lang="en-US" altLang="zh-CN" sz="2400" dirty="0"/>
              <a:t>to quickly push your finger or some other pointed object into </a:t>
            </a:r>
            <a:r>
              <a:rPr lang="en-US" altLang="zh-CN" sz="2400" dirty="0" err="1"/>
              <a:t>sth</a:t>
            </a:r>
            <a:r>
              <a:rPr lang="en-US" altLang="zh-CN" sz="2400" dirty="0"/>
              <a:t>. or sb. </a:t>
            </a:r>
            <a:r>
              <a:rPr lang="zh-CN" altLang="en-US" sz="2400" dirty="0"/>
              <a:t>戳；捅；刺</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0310" y="3381782"/>
            <a:ext cx="2670810" cy="26708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动作按钮: 第一张 9">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3257" y="994603"/>
            <a:ext cx="837070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2. What does the author mean by saying “finding your place in the world”? </a:t>
            </a:r>
          </a:p>
        </p:txBody>
      </p:sp>
      <p:sp>
        <p:nvSpPr>
          <p:cNvPr id="6" name="TextBox 5"/>
          <p:cNvSpPr txBox="1"/>
          <p:nvPr/>
        </p:nvSpPr>
        <p:spPr>
          <a:xfrm>
            <a:off x="562667" y="2077550"/>
            <a:ext cx="8294058"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rPr>
              <a:t>In my opinion, “finding one’s place in the world” carries a lot of meanings. It can be understood as the endeavor to seek the true self, or find out one’s </a:t>
            </a:r>
            <a:r>
              <a:rPr kumimoji="0" lang="en-US" altLang="zh-CN" sz="2400" b="0" i="0" u="sng" strike="noStrike" kern="1200" cap="none" spc="0" normalizeH="0" baseline="0" noProof="0" dirty="0">
                <a:ln>
                  <a:noFill/>
                </a:ln>
                <a:solidFill>
                  <a:srgbClr val="C00000"/>
                </a:solidFill>
                <a:effectLst/>
                <a:uLnTx/>
                <a:uFillTx/>
                <a:latin typeface="Calibri"/>
                <a:ea typeface="宋体" panose="02010600030101010101" pitchFamily="2" charset="-122"/>
                <a:cs typeface="+mn-cs"/>
              </a:rPr>
              <a:t>real interests </a:t>
            </a:r>
            <a:r>
              <a:rPr kumimoji="0" lang="en-US" altLang="zh-CN" sz="2400" b="0"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rPr>
              <a:t>and </a:t>
            </a:r>
            <a:r>
              <a:rPr kumimoji="0" lang="en-US" altLang="zh-CN" sz="2400" b="0" i="0" u="sng" strike="noStrike" kern="1200" cap="none" spc="0" normalizeH="0" baseline="0" noProof="0" dirty="0">
                <a:ln>
                  <a:noFill/>
                </a:ln>
                <a:solidFill>
                  <a:srgbClr val="C00000"/>
                </a:solidFill>
                <a:effectLst/>
                <a:uLnTx/>
                <a:uFillTx/>
                <a:latin typeface="Calibri"/>
                <a:ea typeface="宋体" panose="02010600030101010101" pitchFamily="2" charset="-122"/>
                <a:cs typeface="+mn-cs"/>
              </a:rPr>
              <a:t>potential</a:t>
            </a:r>
            <a:r>
              <a:rPr kumimoji="0" lang="en-US" altLang="zh-CN" sz="2400" b="0"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rPr>
              <a:t> in the academic or professional fields. It also refers to one’s social or economic </a:t>
            </a:r>
            <a:r>
              <a:rPr kumimoji="0" lang="en-US" altLang="zh-CN" sz="2400" b="0" i="0" u="sng" strike="noStrike" kern="1200" cap="none" spc="0" normalizeH="0" baseline="0" noProof="0" dirty="0">
                <a:ln>
                  <a:noFill/>
                </a:ln>
                <a:solidFill>
                  <a:srgbClr val="C00000"/>
                </a:solidFill>
                <a:effectLst/>
                <a:uLnTx/>
                <a:uFillTx/>
                <a:latin typeface="Calibri"/>
                <a:ea typeface="宋体" panose="02010600030101010101" pitchFamily="2" charset="-122"/>
                <a:cs typeface="+mn-cs"/>
              </a:rPr>
              <a:t>status</a:t>
            </a:r>
            <a:r>
              <a:rPr kumimoji="0" lang="en-US" altLang="zh-CN" sz="2400" b="0"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rPr>
              <a:t> in the society.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rPr>
              <a:t>The author wants to say that college offers courses and  other opportunities for students to find the true self and things they love so that they will be able to launch a career to fulfill themselves. </a:t>
            </a:r>
          </a:p>
        </p:txBody>
      </p:sp>
      <p:sp>
        <p:nvSpPr>
          <p:cNvPr id="7" name="文本框 7"/>
          <p:cNvSpPr txBox="1">
            <a:spLocks noChangeArrowheads="1"/>
          </p:cNvSpPr>
          <p:nvPr/>
        </p:nvSpPr>
        <p:spPr bwMode="auto">
          <a:xfrm>
            <a:off x="2468563" y="280988"/>
            <a:ext cx="40039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zh-CN" sz="2400" b="1" i="0" u="none" strike="noStrike" kern="1200" cap="none" spc="0" normalizeH="0" baseline="0" noProof="0" dirty="0">
                <a:ln>
                  <a:noFill/>
                </a:ln>
                <a:solidFill>
                  <a:srgbClr val="C0504D"/>
                </a:solidFill>
                <a:effectLst/>
                <a:uLnTx/>
                <a:uFillTx/>
                <a:latin typeface="Arial" panose="020B0604020202020204" pitchFamily="34" charset="0"/>
                <a:ea typeface="宋体" panose="02010600030101010101" pitchFamily="2" charset="-122"/>
                <a:cs typeface="+mn-cs"/>
              </a:rPr>
              <a:t>Understanding </a:t>
            </a:r>
            <a:r>
              <a:rPr kumimoji="1" lang="en-US" altLang="zh-CN" sz="2400" b="1" i="0" u="none" strike="noStrike" kern="1200" cap="none" spc="0" normalizeH="0" baseline="0" noProof="0" dirty="0">
                <a:ln>
                  <a:noFill/>
                </a:ln>
                <a:solidFill>
                  <a:srgbClr val="C00000"/>
                </a:solidFill>
                <a:effectLst/>
                <a:uLnTx/>
                <a:uFillTx/>
                <a:latin typeface="Arial" panose="020B0604020202020204" pitchFamily="34" charset="0"/>
                <a:ea typeface="宋体" panose="02010600030101010101" pitchFamily="2" charset="-122"/>
                <a:cs typeface="+mn-cs"/>
              </a:rPr>
              <a:t>the</a:t>
            </a:r>
            <a:r>
              <a:rPr kumimoji="1" lang="en-US" altLang="zh-CN" sz="2400" b="1" i="0" u="none" strike="noStrike" kern="1200" cap="none" spc="0" normalizeH="0" baseline="0" noProof="0" dirty="0">
                <a:ln>
                  <a:noFill/>
                </a:ln>
                <a:solidFill>
                  <a:srgbClr val="C0504D"/>
                </a:solidFill>
                <a:effectLst/>
                <a:uLnTx/>
                <a:uFillTx/>
                <a:latin typeface="Arial" panose="020B0604020202020204" pitchFamily="34" charset="0"/>
                <a:ea typeface="宋体" panose="02010600030101010101" pitchFamily="2" charset="-122"/>
                <a:cs typeface="+mn-cs"/>
              </a:rPr>
              <a:t> text</a:t>
            </a:r>
            <a:endParaRPr kumimoji="1" lang="zh-CN" altLang="en-US" sz="2400" b="1" i="0" u="none" strike="noStrike" kern="1200" cap="none" spc="0" normalizeH="0" baseline="0" noProof="0" dirty="0">
              <a:ln>
                <a:noFill/>
              </a:ln>
              <a:solidFill>
                <a:srgbClr val="C0504D"/>
              </a:solidFill>
              <a:effectLst/>
              <a:uLnTx/>
              <a:uFillTx/>
              <a:latin typeface="Arial" panose="020B0604020202020204" pitchFamily="34" charset="0"/>
              <a:ea typeface="宋体" panose="02010600030101010101" pitchFamily="2" charset="-122"/>
              <a:cs typeface="+mn-cs"/>
            </a:endParaRPr>
          </a:p>
        </p:txBody>
      </p:sp>
      <p:sp>
        <p:nvSpPr>
          <p:cNvPr id="8" name="动作按钮: 第一张 7">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21106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70555" y="1199473"/>
            <a:ext cx="8054978"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How can you find your place in the  world after four-year college life?</a:t>
            </a:r>
          </a:p>
        </p:txBody>
      </p:sp>
      <p:sp>
        <p:nvSpPr>
          <p:cNvPr id="6" name="TextBox 5"/>
          <p:cNvSpPr txBox="1"/>
          <p:nvPr/>
        </p:nvSpPr>
        <p:spPr>
          <a:xfrm>
            <a:off x="523146" y="2374965"/>
            <a:ext cx="8349796" cy="29854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rPr>
              <a:t>I am not sure if I am able to find my place in the world only with a bachelor’s degree. I am an  ambitious man. Therefore, I want to pursue a master’s or even a doctoral degree to get myself fully prepared for a relatively higher position in a company or firm. In the mean time, I will continue to improve my leadership, interpersonal communication skills, and teamwork skills to build a solid foundation for my future career.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endParaRPr>
          </a:p>
        </p:txBody>
      </p:sp>
      <p:sp>
        <p:nvSpPr>
          <p:cNvPr id="7" name="文本框 7"/>
          <p:cNvSpPr txBox="1">
            <a:spLocks noChangeArrowheads="1"/>
          </p:cNvSpPr>
          <p:nvPr/>
        </p:nvSpPr>
        <p:spPr bwMode="auto">
          <a:xfrm>
            <a:off x="2468563" y="280988"/>
            <a:ext cx="40039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zh-CN" sz="2400" b="1" i="0" u="none" strike="noStrike" kern="1200" cap="none" spc="0" normalizeH="0" baseline="0" noProof="0" dirty="0">
                <a:ln>
                  <a:noFill/>
                </a:ln>
                <a:solidFill>
                  <a:srgbClr val="C0504D"/>
                </a:solidFill>
                <a:effectLst/>
                <a:uLnTx/>
                <a:uFillTx/>
                <a:latin typeface="Arial" panose="020B0604020202020204" pitchFamily="34" charset="0"/>
                <a:ea typeface="宋体" panose="02010600030101010101" pitchFamily="2" charset="-122"/>
                <a:cs typeface="+mn-cs"/>
              </a:rPr>
              <a:t>Understanding </a:t>
            </a:r>
            <a:r>
              <a:rPr kumimoji="1" lang="en-US" altLang="zh-CN" sz="2400" b="1" i="0" u="none" strike="noStrike" kern="1200" cap="none" spc="0" normalizeH="0" baseline="0" noProof="0" dirty="0">
                <a:ln>
                  <a:noFill/>
                </a:ln>
                <a:solidFill>
                  <a:srgbClr val="C00000"/>
                </a:solidFill>
                <a:effectLst/>
                <a:uLnTx/>
                <a:uFillTx/>
                <a:latin typeface="Arial" panose="020B0604020202020204" pitchFamily="34" charset="0"/>
                <a:ea typeface="宋体" panose="02010600030101010101" pitchFamily="2" charset="-122"/>
                <a:cs typeface="+mn-cs"/>
              </a:rPr>
              <a:t>the</a:t>
            </a:r>
            <a:r>
              <a:rPr kumimoji="1" lang="en-US" altLang="zh-CN" sz="2400" b="1" i="0" u="none" strike="noStrike" kern="1200" cap="none" spc="0" normalizeH="0" baseline="0" noProof="0" dirty="0">
                <a:ln>
                  <a:noFill/>
                </a:ln>
                <a:solidFill>
                  <a:srgbClr val="C0504D"/>
                </a:solidFill>
                <a:effectLst/>
                <a:uLnTx/>
                <a:uFillTx/>
                <a:latin typeface="Arial" panose="020B0604020202020204" pitchFamily="34" charset="0"/>
                <a:ea typeface="宋体" panose="02010600030101010101" pitchFamily="2" charset="-122"/>
                <a:cs typeface="+mn-cs"/>
              </a:rPr>
              <a:t> text</a:t>
            </a:r>
            <a:endParaRPr kumimoji="1" lang="zh-CN" altLang="en-US" sz="2400" b="1" i="0" u="none" strike="noStrike" kern="1200" cap="none" spc="0" normalizeH="0" baseline="0" noProof="0" dirty="0">
              <a:ln>
                <a:noFill/>
              </a:ln>
              <a:solidFill>
                <a:srgbClr val="C0504D"/>
              </a:solidFill>
              <a:effectLst/>
              <a:uLnTx/>
              <a:uFillTx/>
              <a:latin typeface="Arial" panose="020B0604020202020204" pitchFamily="34" charset="0"/>
              <a:ea typeface="宋体" panose="02010600030101010101" pitchFamily="2" charset="-122"/>
              <a:cs typeface="+mn-cs"/>
            </a:endParaRPr>
          </a:p>
        </p:txBody>
      </p:sp>
      <p:sp>
        <p:nvSpPr>
          <p:cNvPr id="8" name="动作按钮: 第一张 7">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5990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文本框 7"/>
          <p:cNvSpPr txBox="1">
            <a:spLocks noChangeArrowheads="1"/>
          </p:cNvSpPr>
          <p:nvPr/>
        </p:nvSpPr>
        <p:spPr bwMode="auto">
          <a:xfrm>
            <a:off x="2468563" y="280988"/>
            <a:ext cx="41025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Arial" panose="020B0604020202020204" pitchFamily="34" charset="0"/>
                <a:cs typeface="Arial" panose="020B0604020202020204" pitchFamily="34" charset="0"/>
              </a:rPr>
              <a:t>Understanding </a:t>
            </a:r>
            <a:r>
              <a:rPr lang="en-US" altLang="zh-CN" sz="2400" b="1" dirty="0">
                <a:solidFill>
                  <a:srgbClr val="C00000"/>
                </a:solidFill>
                <a:latin typeface="Arial" panose="020B0604020202020204" pitchFamily="34" charset="0"/>
                <a:cs typeface="Arial" panose="020B0604020202020204" pitchFamily="34" charset="0"/>
              </a:rPr>
              <a:t>the</a:t>
            </a:r>
            <a:r>
              <a:rPr lang="en-US" altLang="zh-CN" sz="2400" b="1" dirty="0">
                <a:solidFill>
                  <a:schemeClr val="accent2"/>
                </a:solidFill>
                <a:latin typeface="Arial" panose="020B0604020202020204" pitchFamily="34" charset="0"/>
                <a:cs typeface="Arial" panose="020B0604020202020204" pitchFamily="34" charset="0"/>
              </a:rPr>
              <a:t> text</a:t>
            </a:r>
            <a:endParaRPr lang="zh-CN" altLang="en-US" sz="2400" b="1" dirty="0">
              <a:solidFill>
                <a:schemeClr val="accent2"/>
              </a:solidFill>
              <a:latin typeface="Arial" panose="020B0604020202020204" pitchFamily="34" charset="0"/>
              <a:cs typeface="Arial" panose="020B0604020202020204" pitchFamily="34" charset="0"/>
            </a:endParaRPr>
          </a:p>
        </p:txBody>
      </p:sp>
      <p:sp>
        <p:nvSpPr>
          <p:cNvPr id="45067" name="矩形 4"/>
          <p:cNvSpPr>
            <a:spLocks noChangeArrowheads="1"/>
          </p:cNvSpPr>
          <p:nvPr/>
        </p:nvSpPr>
        <p:spPr bwMode="auto">
          <a:xfrm>
            <a:off x="468313" y="1199500"/>
            <a:ext cx="79914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marL="357505" indent="-357505" eaLnBrk="1" hangingPunct="1">
              <a:spcBef>
                <a:spcPct val="0"/>
              </a:spcBef>
              <a:buNone/>
            </a:pPr>
            <a:r>
              <a:rPr kumimoji="0" lang="en-US" altLang="zh-CN" sz="2400" b="1" dirty="0">
                <a:solidFill>
                  <a:srgbClr val="C00000"/>
                </a:solidFill>
              </a:rPr>
              <a:t>   </a:t>
            </a:r>
            <a:r>
              <a:rPr kumimoji="0" lang="en-US" altLang="zh-CN" sz="2400" b="1" dirty="0"/>
              <a:t>But usually, before that can even happen I run into a friend and </a:t>
            </a:r>
            <a:r>
              <a:rPr kumimoji="0" lang="en-US" altLang="zh-CN" sz="2400" b="1" dirty="0">
                <a:solidFill>
                  <a:srgbClr val="C00000"/>
                </a:solidFill>
              </a:rPr>
              <a:t>get caught up </a:t>
            </a:r>
            <a:r>
              <a:rPr kumimoji="0" lang="en-US" altLang="zh-CN" sz="2400" b="1" dirty="0"/>
              <a:t>in a lengthy conversation about something completely random. </a:t>
            </a:r>
            <a:r>
              <a:rPr kumimoji="0" lang="en-US" altLang="zh-CN" sz="2400" b="1" dirty="0">
                <a:solidFill>
                  <a:srgbClr val="C00000"/>
                </a:solidFill>
              </a:rPr>
              <a:t>(Para. 5)</a:t>
            </a:r>
            <a:endParaRPr kumimoji="0" lang="zh-CN" altLang="zh-CN" sz="2400" b="1" dirty="0">
              <a:solidFill>
                <a:srgbClr val="C00000"/>
              </a:solidFill>
            </a:endParaRPr>
          </a:p>
        </p:txBody>
      </p:sp>
      <p:sp>
        <p:nvSpPr>
          <p:cNvPr id="2" name="矩形 1"/>
          <p:cNvSpPr/>
          <p:nvPr/>
        </p:nvSpPr>
        <p:spPr>
          <a:xfrm>
            <a:off x="884185" y="2568464"/>
            <a:ext cx="7708000" cy="830997"/>
          </a:xfrm>
          <a:prstGeom prst="rect">
            <a:avLst/>
          </a:prstGeom>
        </p:spPr>
        <p:txBody>
          <a:bodyPr wrap="square">
            <a:spAutoFit/>
          </a:bodyPr>
          <a:lstStyle/>
          <a:p>
            <a:pPr marL="274955" indent="-274955"/>
            <a:r>
              <a:rPr lang="en-US" altLang="zh-CN" sz="2400" dirty="0"/>
              <a:t>2) </a:t>
            </a:r>
            <a:r>
              <a:rPr lang="en-US" altLang="zh-CN" sz="2400" b="1" dirty="0">
                <a:solidFill>
                  <a:srgbClr val="CE0202"/>
                </a:solidFill>
              </a:rPr>
              <a:t>get caught up in </a:t>
            </a:r>
            <a:r>
              <a:rPr lang="en-US" altLang="zh-CN" sz="2400" b="1" dirty="0" err="1">
                <a:solidFill>
                  <a:srgbClr val="CE0202"/>
                </a:solidFill>
              </a:rPr>
              <a:t>sth</a:t>
            </a:r>
            <a:r>
              <a:rPr lang="en-US" altLang="zh-CN" sz="2400" b="1" dirty="0">
                <a:solidFill>
                  <a:srgbClr val="CE0202"/>
                </a:solidFill>
              </a:rPr>
              <a:t>.</a:t>
            </a:r>
            <a:r>
              <a:rPr lang="en-US" altLang="zh-CN" sz="2400" dirty="0">
                <a:solidFill>
                  <a:srgbClr val="CE0202"/>
                </a:solidFill>
              </a:rPr>
              <a:t>:</a:t>
            </a:r>
            <a:r>
              <a:rPr lang="en-US" altLang="zh-CN" sz="2400" b="1" dirty="0">
                <a:solidFill>
                  <a:srgbClr val="CE0202"/>
                </a:solidFill>
              </a:rPr>
              <a:t>  </a:t>
            </a:r>
            <a:r>
              <a:rPr lang="en-US" altLang="zh-CN" sz="2400" dirty="0"/>
              <a:t>to get involved in </a:t>
            </a:r>
            <a:r>
              <a:rPr lang="en-US" altLang="zh-CN" sz="2400" dirty="0" err="1"/>
              <a:t>sth</a:t>
            </a:r>
            <a:r>
              <a:rPr lang="en-US" altLang="zh-CN" sz="2400" dirty="0"/>
              <a:t>., esp. </a:t>
            </a:r>
            <a:r>
              <a:rPr lang="en-US" altLang="zh-CN" sz="2400" dirty="0" err="1"/>
              <a:t>sth</a:t>
            </a:r>
            <a:r>
              <a:rPr lang="en-US" altLang="zh-CN" sz="2400" dirty="0"/>
              <a:t>. bad </a:t>
            </a:r>
            <a:r>
              <a:rPr lang="zh-CN" altLang="en-US" sz="2400" dirty="0"/>
              <a:t>被卷入某事，陷入某事（尤指坏事）</a:t>
            </a:r>
          </a:p>
        </p:txBody>
      </p:sp>
      <p:sp>
        <p:nvSpPr>
          <p:cNvPr id="3" name="矩形 2"/>
          <p:cNvSpPr/>
          <p:nvPr/>
        </p:nvSpPr>
        <p:spPr>
          <a:xfrm>
            <a:off x="884185" y="5275102"/>
            <a:ext cx="7708000" cy="461665"/>
          </a:xfrm>
          <a:prstGeom prst="rect">
            <a:avLst/>
          </a:prstGeom>
        </p:spPr>
        <p:txBody>
          <a:bodyPr wrap="square">
            <a:spAutoFit/>
          </a:bodyPr>
          <a:lstStyle/>
          <a:p>
            <a:r>
              <a:rPr lang="en-US" altLang="zh-CN" sz="2400" dirty="0">
                <a:solidFill>
                  <a:srgbClr val="CE0202"/>
                </a:solidFill>
              </a:rPr>
              <a:t>Don’t let yourself get caught up in a bad habit.</a:t>
            </a:r>
            <a:endParaRPr lang="zh-CN" altLang="en-US" sz="2400" dirty="0">
              <a:solidFill>
                <a:srgbClr val="CE0202"/>
              </a:solidFill>
              <a:latin typeface="+mn-lt"/>
            </a:endParaRPr>
          </a:p>
        </p:txBody>
      </p:sp>
      <p:sp>
        <p:nvSpPr>
          <p:cNvPr id="4" name="矩形 3"/>
          <p:cNvSpPr/>
          <p:nvPr/>
        </p:nvSpPr>
        <p:spPr>
          <a:xfrm>
            <a:off x="884185" y="4517128"/>
            <a:ext cx="3570208" cy="461665"/>
          </a:xfrm>
          <a:prstGeom prst="rect">
            <a:avLst/>
          </a:prstGeom>
        </p:spPr>
        <p:txBody>
          <a:bodyPr wrap="none">
            <a:spAutoFit/>
          </a:bodyPr>
          <a:lstStyle/>
          <a:p>
            <a:r>
              <a:rPr lang="zh-CN" altLang="en-US" sz="2400" dirty="0">
                <a:latin typeface="+mn-ea"/>
              </a:rPr>
              <a:t>不要让自己染上坏习惯。</a:t>
            </a:r>
          </a:p>
        </p:txBody>
      </p:sp>
      <p:grpSp>
        <p:nvGrpSpPr>
          <p:cNvPr id="21" name="组合 37"/>
          <p:cNvGrpSpPr/>
          <p:nvPr/>
        </p:nvGrpSpPr>
        <p:grpSpPr bwMode="auto">
          <a:xfrm>
            <a:off x="960386" y="3706457"/>
            <a:ext cx="1708904" cy="463550"/>
            <a:chOff x="2635396" y="6011507"/>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panose="020B0604020202020204" pitchFamily="34" charset="0"/>
                <a:buNone/>
                <a:defRPr/>
              </a:pPr>
              <a:endParaRPr lang="zh-CN" altLang="en-US" noProof="1">
                <a:latin typeface="Arial" panose="020B0604020202020204" pitchFamily="34" charset="0"/>
              </a:endParaRPr>
            </a:p>
          </p:txBody>
        </p:sp>
        <p:sp>
          <p:nvSpPr>
            <p:cNvPr id="23" name="Rectangle 9"/>
            <p:cNvSpPr>
              <a:spLocks noChangeArrowheads="1"/>
            </p:cNvSpPr>
            <p:nvPr/>
          </p:nvSpPr>
          <p:spPr bwMode="auto">
            <a:xfrm>
              <a:off x="2655592" y="6011507"/>
              <a:ext cx="1082281" cy="1408632"/>
            </a:xfrm>
            <a:prstGeom prst="rect">
              <a:avLst/>
            </a:prstGeom>
            <a:noFill/>
            <a:ln w="9525">
              <a:noFill/>
              <a:miter lim="800000"/>
            </a:ln>
          </p:spPr>
          <p:txBody>
            <a:bodyPr wrap="none">
              <a:spAutoFit/>
            </a:bodyPr>
            <a:lstStyle/>
            <a:p>
              <a:r>
                <a:rPr lang="en-US" altLang="zh-CN" sz="2400" b="1" dirty="0">
                  <a:solidFill>
                    <a:schemeClr val="bg1"/>
                  </a:solidFill>
                  <a:latin typeface="Calibri" pitchFamily="34" charset="0"/>
                </a:rPr>
                <a:t>Translation</a:t>
              </a:r>
              <a:endParaRPr lang="zh-CN" altLang="zh-CN" sz="2400" b="1" dirty="0">
                <a:solidFill>
                  <a:schemeClr val="bg1"/>
                </a:solidFill>
                <a:latin typeface="Calibri" pitchFamily="34" charset="0"/>
                <a:ea typeface="Adobe 楷体 Std R" charset="-122"/>
              </a:endParaRPr>
            </a:p>
          </p:txBody>
        </p:sp>
      </p:grpSp>
      <p:sp>
        <p:nvSpPr>
          <p:cNvPr id="10" name="动作按钮: 第一张 9">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84A297-BD39-46F6-AA9C-EB6CDB90DCF5}"/>
              </a:ext>
            </a:extLst>
          </p:cNvPr>
          <p:cNvSpPr>
            <a:spLocks noGrp="1"/>
          </p:cNvSpPr>
          <p:nvPr>
            <p:ph type="title"/>
          </p:nvPr>
        </p:nvSpPr>
        <p:spPr>
          <a:xfrm>
            <a:off x="107879" y="-144031"/>
            <a:ext cx="8229600" cy="1143000"/>
          </a:xfrm>
        </p:spPr>
        <p:txBody>
          <a:bodyPr/>
          <a:lstStyle/>
          <a:p>
            <a:r>
              <a:rPr lang="en-US" altLang="zh-CN" dirty="0"/>
              <a:t>Warming up</a:t>
            </a:r>
            <a:endParaRPr lang="zh-CN" altLang="en-US" dirty="0"/>
          </a:p>
        </p:txBody>
      </p:sp>
      <p:sp>
        <p:nvSpPr>
          <p:cNvPr id="3" name="内容占位符 2">
            <a:extLst>
              <a:ext uri="{FF2B5EF4-FFF2-40B4-BE49-F238E27FC236}">
                <a16:creationId xmlns:a16="http://schemas.microsoft.com/office/drawing/2014/main" id="{9591438C-4B9C-42EA-9A7E-CDA31F46F20B}"/>
              </a:ext>
            </a:extLst>
          </p:cNvPr>
          <p:cNvSpPr>
            <a:spLocks noGrp="1"/>
          </p:cNvSpPr>
          <p:nvPr>
            <p:ph idx="1"/>
          </p:nvPr>
        </p:nvSpPr>
        <p:spPr>
          <a:xfrm>
            <a:off x="457200" y="1240604"/>
            <a:ext cx="8229600" cy="4525963"/>
          </a:xfrm>
        </p:spPr>
        <p:txBody>
          <a:bodyPr/>
          <a:lstStyle/>
          <a:p>
            <a:pPr marL="0" indent="0">
              <a:buNone/>
            </a:pPr>
            <a:r>
              <a:rPr lang="en-US" altLang="zh-CN" sz="3200" b="1" dirty="0"/>
              <a:t>A hard experience in my freshman year</a:t>
            </a:r>
            <a:r>
              <a:rPr lang="en-US" altLang="zh-CN" b="1" dirty="0"/>
              <a:t>.</a:t>
            </a:r>
            <a:endParaRPr lang="zh-CN" altLang="en-US" sz="3200" b="1" dirty="0"/>
          </a:p>
          <a:p>
            <a:endParaRPr lang="zh-CN" altLang="en-US" dirty="0"/>
          </a:p>
        </p:txBody>
      </p:sp>
      <p:pic>
        <p:nvPicPr>
          <p:cNvPr id="4" name="图片 3">
            <a:extLst>
              <a:ext uri="{FF2B5EF4-FFF2-40B4-BE49-F238E27FC236}">
                <a16:creationId xmlns:a16="http://schemas.microsoft.com/office/drawing/2014/main" id="{BEC8199D-FDD8-40B0-B4B3-C8B302D6E5B5}"/>
              </a:ext>
            </a:extLst>
          </p:cNvPr>
          <p:cNvPicPr>
            <a:picLocks noChangeAspect="1"/>
          </p:cNvPicPr>
          <p:nvPr/>
        </p:nvPicPr>
        <p:blipFill>
          <a:blip r:embed="rId2"/>
          <a:stretch>
            <a:fillRect/>
          </a:stretch>
        </p:blipFill>
        <p:spPr>
          <a:xfrm>
            <a:off x="6682239" y="3809349"/>
            <a:ext cx="2461762" cy="2488696"/>
          </a:xfrm>
          <a:prstGeom prst="rect">
            <a:avLst/>
          </a:prstGeom>
        </p:spPr>
      </p:pic>
      <p:sp>
        <p:nvSpPr>
          <p:cNvPr id="6" name="文本框 5">
            <a:extLst>
              <a:ext uri="{FF2B5EF4-FFF2-40B4-BE49-F238E27FC236}">
                <a16:creationId xmlns:a16="http://schemas.microsoft.com/office/drawing/2014/main" id="{EE5B1B59-A51F-4588-A103-9AF9023D918D}"/>
              </a:ext>
            </a:extLst>
          </p:cNvPr>
          <p:cNvSpPr txBox="1"/>
          <p:nvPr/>
        </p:nvSpPr>
        <p:spPr>
          <a:xfrm>
            <a:off x="458026" y="2210888"/>
            <a:ext cx="6590046" cy="3108543"/>
          </a:xfrm>
          <a:prstGeom prst="rect">
            <a:avLst/>
          </a:prstGeom>
          <a:noFill/>
        </p:spPr>
        <p:txBody>
          <a:bodyPr wrap="square">
            <a:spAutoFit/>
          </a:bodyPr>
          <a:lstStyle/>
          <a:p>
            <a:r>
              <a:rPr lang="en-US" altLang="zh-CN" sz="2800" dirty="0">
                <a:latin typeface="Times New Roman" panose="02020603050405020304" pitchFamily="18" charset="0"/>
                <a:cs typeface="Times New Roman" panose="02020603050405020304" pitchFamily="18" charset="0"/>
              </a:rPr>
              <a:t>1.Think about what unhappy experiences you have met with in college. They may be about your life, your study, your relationships with others, etc.</a:t>
            </a:r>
          </a:p>
          <a:p>
            <a:r>
              <a:rPr lang="en-US" altLang="zh-CN" sz="2800" dirty="0">
                <a:latin typeface="Times New Roman" panose="02020603050405020304" pitchFamily="18" charset="0"/>
                <a:cs typeface="Times New Roman" panose="02020603050405020304" pitchFamily="18" charset="0"/>
              </a:rPr>
              <a:t>2. Think about how you felt and what you did at that time</a:t>
            </a:r>
          </a:p>
          <a:p>
            <a:r>
              <a:rPr lang="en-US" altLang="zh-CN" sz="2800" dirty="0">
                <a:latin typeface="Times New Roman" panose="02020603050405020304" pitchFamily="18" charset="0"/>
                <a:cs typeface="Times New Roman" panose="02020603050405020304" pitchFamily="18" charset="0"/>
              </a:rPr>
              <a:t>3. Draw lessons from your experience</a:t>
            </a:r>
          </a:p>
        </p:txBody>
      </p:sp>
    </p:spTree>
    <p:extLst>
      <p:ext uri="{BB962C8B-B14F-4D97-AF65-F5344CB8AC3E}">
        <p14:creationId xmlns:p14="http://schemas.microsoft.com/office/powerpoint/2010/main" val="25795208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文本框 7"/>
          <p:cNvSpPr txBox="1">
            <a:spLocks noChangeArrowheads="1"/>
          </p:cNvSpPr>
          <p:nvPr/>
        </p:nvSpPr>
        <p:spPr bwMode="auto">
          <a:xfrm>
            <a:off x="2468563" y="280988"/>
            <a:ext cx="40487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Arial" panose="020B0604020202020204" pitchFamily="34" charset="0"/>
                <a:cs typeface="Arial" panose="020B0604020202020204" pitchFamily="34" charset="0"/>
              </a:rPr>
              <a:t>Understanding </a:t>
            </a:r>
            <a:r>
              <a:rPr lang="en-US" altLang="zh-CN" sz="2400" b="1" dirty="0">
                <a:solidFill>
                  <a:srgbClr val="C00000"/>
                </a:solidFill>
                <a:latin typeface="Arial" panose="020B0604020202020204" pitchFamily="34" charset="0"/>
                <a:cs typeface="Arial" panose="020B0604020202020204" pitchFamily="34" charset="0"/>
              </a:rPr>
              <a:t>the</a:t>
            </a:r>
            <a:r>
              <a:rPr lang="en-US" altLang="zh-CN" sz="2400" b="1" dirty="0">
                <a:solidFill>
                  <a:schemeClr val="accent2"/>
                </a:solidFill>
                <a:latin typeface="Arial" panose="020B0604020202020204" pitchFamily="34" charset="0"/>
                <a:cs typeface="Arial" panose="020B0604020202020204" pitchFamily="34" charset="0"/>
              </a:rPr>
              <a:t> text</a:t>
            </a:r>
            <a:endParaRPr lang="zh-CN" altLang="en-US" sz="2400" b="1" dirty="0">
              <a:solidFill>
                <a:schemeClr val="accent2"/>
              </a:solidFill>
              <a:latin typeface="Arial" panose="020B0604020202020204" pitchFamily="34" charset="0"/>
              <a:cs typeface="Arial" panose="020B0604020202020204" pitchFamily="34" charset="0"/>
            </a:endParaRPr>
          </a:p>
        </p:txBody>
      </p:sp>
      <p:sp>
        <p:nvSpPr>
          <p:cNvPr id="45067" name="矩形 4"/>
          <p:cNvSpPr>
            <a:spLocks noChangeArrowheads="1"/>
          </p:cNvSpPr>
          <p:nvPr/>
        </p:nvSpPr>
        <p:spPr bwMode="auto">
          <a:xfrm>
            <a:off x="554990" y="1179800"/>
            <a:ext cx="79914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marL="357505" indent="-357505" eaLnBrk="1" hangingPunct="1">
              <a:spcBef>
                <a:spcPct val="0"/>
              </a:spcBef>
              <a:buNone/>
            </a:pPr>
            <a:r>
              <a:rPr kumimoji="0" lang="en-US" altLang="zh-CN" sz="2400" b="1" dirty="0">
                <a:solidFill>
                  <a:srgbClr val="C00000"/>
                </a:solidFill>
              </a:rPr>
              <a:t>  </a:t>
            </a:r>
            <a:r>
              <a:rPr kumimoji="0" lang="en-US" altLang="zh-CN" sz="2400" b="1" dirty="0"/>
              <a:t>But usually, before that can even happen I run into a friend and get caught up in a </a:t>
            </a:r>
            <a:r>
              <a:rPr kumimoji="0" lang="en-US" altLang="zh-CN" sz="2400" b="1" dirty="0">
                <a:solidFill>
                  <a:srgbClr val="C00000"/>
                </a:solidFill>
              </a:rPr>
              <a:t>lengthy</a:t>
            </a:r>
            <a:r>
              <a:rPr kumimoji="0" lang="en-US" altLang="zh-CN" sz="2400" b="1" dirty="0"/>
              <a:t> conversation about something completely random. </a:t>
            </a:r>
            <a:r>
              <a:rPr kumimoji="0" lang="en-US" altLang="zh-CN" sz="2400" b="1" dirty="0">
                <a:solidFill>
                  <a:srgbClr val="C00000"/>
                </a:solidFill>
              </a:rPr>
              <a:t>(Para. 5)</a:t>
            </a:r>
            <a:endParaRPr kumimoji="0" lang="zh-CN" altLang="zh-CN" sz="2400" b="1" dirty="0">
              <a:solidFill>
                <a:srgbClr val="C00000"/>
              </a:solidFill>
            </a:endParaRPr>
          </a:p>
        </p:txBody>
      </p:sp>
      <p:sp>
        <p:nvSpPr>
          <p:cNvPr id="2" name="矩形 1"/>
          <p:cNvSpPr/>
          <p:nvPr/>
        </p:nvSpPr>
        <p:spPr>
          <a:xfrm>
            <a:off x="829944" y="2576784"/>
            <a:ext cx="7708000" cy="830997"/>
          </a:xfrm>
          <a:prstGeom prst="rect">
            <a:avLst/>
          </a:prstGeom>
        </p:spPr>
        <p:txBody>
          <a:bodyPr wrap="square">
            <a:spAutoFit/>
          </a:bodyPr>
          <a:lstStyle/>
          <a:p>
            <a:pPr marL="274955" indent="-274955"/>
            <a:r>
              <a:rPr lang="en-US" altLang="zh-CN" sz="2400" dirty="0"/>
              <a:t>3) </a:t>
            </a:r>
            <a:r>
              <a:rPr lang="en-US" altLang="zh-CN" sz="2400" b="1" dirty="0">
                <a:solidFill>
                  <a:srgbClr val="CE0202"/>
                </a:solidFill>
              </a:rPr>
              <a:t>lengthy</a:t>
            </a:r>
            <a:r>
              <a:rPr lang="en-US" altLang="zh-CN" sz="2400" dirty="0">
                <a:solidFill>
                  <a:srgbClr val="CE0202"/>
                </a:solidFill>
              </a:rPr>
              <a:t>: </a:t>
            </a:r>
            <a:r>
              <a:rPr lang="en-US" altLang="zh-CN" sz="2400" b="1" dirty="0">
                <a:solidFill>
                  <a:srgbClr val="CE0202"/>
                </a:solidFill>
              </a:rPr>
              <a:t> </a:t>
            </a:r>
            <a:r>
              <a:rPr lang="en-US" altLang="zh-CN" sz="2400" i="1" dirty="0"/>
              <a:t>a. </a:t>
            </a:r>
            <a:r>
              <a:rPr lang="en-US" altLang="zh-CN" sz="2400" dirty="0"/>
              <a:t>long, often lasting for longer than you want or expect  </a:t>
            </a:r>
            <a:r>
              <a:rPr lang="zh-CN" altLang="en-US" sz="2400" dirty="0"/>
              <a:t>长的；过长的；冗长的</a:t>
            </a:r>
          </a:p>
        </p:txBody>
      </p:sp>
      <p:sp>
        <p:nvSpPr>
          <p:cNvPr id="3" name="矩形 2"/>
          <p:cNvSpPr/>
          <p:nvPr/>
        </p:nvSpPr>
        <p:spPr>
          <a:xfrm>
            <a:off x="860424" y="5261924"/>
            <a:ext cx="7708000" cy="461665"/>
          </a:xfrm>
          <a:prstGeom prst="rect">
            <a:avLst/>
          </a:prstGeom>
        </p:spPr>
        <p:txBody>
          <a:bodyPr wrap="square">
            <a:spAutoFit/>
          </a:bodyPr>
          <a:lstStyle/>
          <a:p>
            <a:r>
              <a:rPr lang="en-US" altLang="zh-CN" sz="2400" dirty="0">
                <a:solidFill>
                  <a:srgbClr val="CE0202"/>
                </a:solidFill>
              </a:rPr>
              <a:t>This is not the time for a lengthy discussion.</a:t>
            </a:r>
            <a:endParaRPr lang="zh-CN" altLang="en-US" sz="2400" dirty="0">
              <a:solidFill>
                <a:srgbClr val="CE0202"/>
              </a:solidFill>
              <a:latin typeface="+mn-lt"/>
            </a:endParaRPr>
          </a:p>
        </p:txBody>
      </p:sp>
      <p:sp>
        <p:nvSpPr>
          <p:cNvPr id="4" name="矩形 3"/>
          <p:cNvSpPr/>
          <p:nvPr/>
        </p:nvSpPr>
        <p:spPr>
          <a:xfrm>
            <a:off x="799464" y="4525448"/>
            <a:ext cx="4493538" cy="461665"/>
          </a:xfrm>
          <a:prstGeom prst="rect">
            <a:avLst/>
          </a:prstGeom>
        </p:spPr>
        <p:txBody>
          <a:bodyPr wrap="none">
            <a:spAutoFit/>
          </a:bodyPr>
          <a:lstStyle/>
          <a:p>
            <a:r>
              <a:rPr lang="zh-CN" altLang="en-US" sz="2400" dirty="0">
                <a:latin typeface="+mn-ea"/>
              </a:rPr>
              <a:t>这会儿不是讨论个没完的时候。</a:t>
            </a:r>
          </a:p>
        </p:txBody>
      </p:sp>
      <p:grpSp>
        <p:nvGrpSpPr>
          <p:cNvPr id="21" name="组合 37"/>
          <p:cNvGrpSpPr/>
          <p:nvPr/>
        </p:nvGrpSpPr>
        <p:grpSpPr bwMode="auto">
          <a:xfrm>
            <a:off x="970368" y="3706457"/>
            <a:ext cx="1631871" cy="463550"/>
            <a:chOff x="2635396" y="6011507"/>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panose="020B0604020202020204" pitchFamily="34" charset="0"/>
                <a:buNone/>
                <a:defRPr/>
              </a:pPr>
              <a:endParaRPr lang="zh-CN" altLang="en-US" noProof="1">
                <a:latin typeface="Arial" panose="020B0604020202020204" pitchFamily="34" charset="0"/>
              </a:endParaRPr>
            </a:p>
          </p:txBody>
        </p:sp>
        <p:sp>
          <p:nvSpPr>
            <p:cNvPr id="23" name="Rectangle 9"/>
            <p:cNvSpPr>
              <a:spLocks noChangeArrowheads="1"/>
            </p:cNvSpPr>
            <p:nvPr/>
          </p:nvSpPr>
          <p:spPr bwMode="auto">
            <a:xfrm>
              <a:off x="2655592" y="6011507"/>
              <a:ext cx="1082281" cy="1408632"/>
            </a:xfrm>
            <a:prstGeom prst="rect">
              <a:avLst/>
            </a:prstGeom>
            <a:noFill/>
            <a:ln w="9525">
              <a:noFill/>
              <a:miter lim="800000"/>
            </a:ln>
          </p:spPr>
          <p:txBody>
            <a:bodyPr wrap="none">
              <a:spAutoFit/>
            </a:bodyPr>
            <a:lstStyle/>
            <a:p>
              <a:r>
                <a:rPr lang="en-US" altLang="zh-CN" sz="2400" b="1" dirty="0">
                  <a:solidFill>
                    <a:schemeClr val="bg1"/>
                  </a:solidFill>
                  <a:latin typeface="Calibri" pitchFamily="34" charset="0"/>
                </a:rPr>
                <a:t>Translation</a:t>
              </a:r>
              <a:endParaRPr lang="zh-CN" altLang="zh-CN" sz="2400" b="1" dirty="0">
                <a:solidFill>
                  <a:schemeClr val="bg1"/>
                </a:solidFill>
                <a:latin typeface="Calibri" pitchFamily="34" charset="0"/>
                <a:ea typeface="Adobe 楷体 Std R" charset="-122"/>
              </a:endParaRPr>
            </a:p>
          </p:txBody>
        </p:sp>
      </p:grpSp>
      <p:sp>
        <p:nvSpPr>
          <p:cNvPr id="10" name="动作按钮: 第一张 9">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文本框 7"/>
          <p:cNvSpPr txBox="1">
            <a:spLocks noChangeArrowheads="1"/>
          </p:cNvSpPr>
          <p:nvPr/>
        </p:nvSpPr>
        <p:spPr bwMode="auto">
          <a:xfrm>
            <a:off x="2468563" y="280988"/>
            <a:ext cx="3806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Arial" panose="020B0604020202020204" pitchFamily="34" charset="0"/>
                <a:cs typeface="Arial" panose="020B0604020202020204" pitchFamily="34" charset="0"/>
              </a:rPr>
              <a:t>Understanding </a:t>
            </a:r>
            <a:r>
              <a:rPr lang="en-US" altLang="zh-CN" sz="2400" b="1" dirty="0">
                <a:solidFill>
                  <a:srgbClr val="C00000"/>
                </a:solidFill>
                <a:latin typeface="Arial" panose="020B0604020202020204" pitchFamily="34" charset="0"/>
                <a:cs typeface="Arial" panose="020B0604020202020204" pitchFamily="34" charset="0"/>
              </a:rPr>
              <a:t>the</a:t>
            </a:r>
            <a:r>
              <a:rPr lang="en-US" altLang="zh-CN" sz="2400" b="1" dirty="0">
                <a:solidFill>
                  <a:schemeClr val="accent2"/>
                </a:solidFill>
                <a:latin typeface="Arial" panose="020B0604020202020204" pitchFamily="34" charset="0"/>
                <a:cs typeface="Arial" panose="020B0604020202020204" pitchFamily="34" charset="0"/>
              </a:rPr>
              <a:t> text</a:t>
            </a:r>
            <a:endParaRPr lang="zh-CN" altLang="en-US" sz="2400" b="1" dirty="0">
              <a:solidFill>
                <a:schemeClr val="accent2"/>
              </a:solidFill>
              <a:latin typeface="Arial" panose="020B0604020202020204" pitchFamily="34" charset="0"/>
              <a:cs typeface="Arial" panose="020B0604020202020204" pitchFamily="34" charset="0"/>
            </a:endParaRPr>
          </a:p>
        </p:txBody>
      </p:sp>
      <p:sp>
        <p:nvSpPr>
          <p:cNvPr id="45067" name="矩形 4"/>
          <p:cNvSpPr>
            <a:spLocks noChangeArrowheads="1"/>
          </p:cNvSpPr>
          <p:nvPr/>
        </p:nvSpPr>
        <p:spPr bwMode="auto">
          <a:xfrm>
            <a:off x="498793" y="1199500"/>
            <a:ext cx="7991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marL="357505" indent="-357505" eaLnBrk="1" hangingPunct="1">
              <a:spcBef>
                <a:spcPct val="0"/>
              </a:spcBef>
              <a:buNone/>
            </a:pPr>
            <a:r>
              <a:rPr kumimoji="0" lang="en-US" altLang="zh-CN" sz="2400" b="1" dirty="0">
                <a:solidFill>
                  <a:srgbClr val="C00000"/>
                </a:solidFill>
              </a:rPr>
              <a:t>9. </a:t>
            </a:r>
            <a:r>
              <a:rPr kumimoji="0" lang="en-US" altLang="zh-CN" sz="2400" b="1" dirty="0"/>
              <a:t>In college, it is vitally important to </a:t>
            </a:r>
            <a:r>
              <a:rPr kumimoji="0" lang="en-US" altLang="zh-CN" sz="2400" b="1" dirty="0">
                <a:solidFill>
                  <a:srgbClr val="C00000"/>
                </a:solidFill>
              </a:rPr>
              <a:t>immerse yourself in </a:t>
            </a:r>
            <a:r>
              <a:rPr kumimoji="0" lang="en-US" altLang="zh-CN" sz="2400" b="1" dirty="0"/>
              <a:t>your environment ... </a:t>
            </a:r>
            <a:r>
              <a:rPr kumimoji="0" lang="en-US" altLang="zh-CN" sz="2400" b="1" dirty="0">
                <a:solidFill>
                  <a:srgbClr val="C00000"/>
                </a:solidFill>
              </a:rPr>
              <a:t>(Para. 6)</a:t>
            </a:r>
            <a:endParaRPr kumimoji="0" lang="zh-CN" altLang="zh-CN" sz="2400" b="1" dirty="0">
              <a:solidFill>
                <a:srgbClr val="C00000"/>
              </a:solidFill>
            </a:endParaRPr>
          </a:p>
        </p:txBody>
      </p:sp>
      <p:sp>
        <p:nvSpPr>
          <p:cNvPr id="2" name="矩形 1"/>
          <p:cNvSpPr/>
          <p:nvPr/>
        </p:nvSpPr>
        <p:spPr>
          <a:xfrm>
            <a:off x="890985" y="2339864"/>
            <a:ext cx="7708000" cy="830997"/>
          </a:xfrm>
          <a:prstGeom prst="rect">
            <a:avLst/>
          </a:prstGeom>
        </p:spPr>
        <p:txBody>
          <a:bodyPr wrap="square">
            <a:spAutoFit/>
          </a:bodyPr>
          <a:lstStyle/>
          <a:p>
            <a:r>
              <a:rPr lang="en-US" altLang="zh-CN" sz="2400" b="1" dirty="0">
                <a:solidFill>
                  <a:srgbClr val="CE0202"/>
                </a:solidFill>
              </a:rPr>
              <a:t>immerse</a:t>
            </a:r>
            <a:r>
              <a:rPr lang="en-US" altLang="zh-CN" sz="2400" dirty="0">
                <a:solidFill>
                  <a:srgbClr val="CE0202"/>
                </a:solidFill>
              </a:rPr>
              <a:t>:</a:t>
            </a:r>
            <a:r>
              <a:rPr lang="en-US" altLang="zh-CN" sz="2400" b="1" dirty="0">
                <a:solidFill>
                  <a:srgbClr val="CE0202"/>
                </a:solidFill>
              </a:rPr>
              <a:t> </a:t>
            </a:r>
            <a:r>
              <a:rPr lang="en-US" altLang="zh-CN" sz="2400" i="1" dirty="0" err="1"/>
              <a:t>vt</a:t>
            </a:r>
            <a:r>
              <a:rPr lang="en-US" altLang="zh-CN" sz="2400" i="1" dirty="0"/>
              <a:t> </a:t>
            </a:r>
            <a:r>
              <a:rPr lang="en-US" altLang="zh-CN" sz="2400" dirty="0"/>
              <a:t>(</a:t>
            </a:r>
            <a:r>
              <a:rPr lang="en-US" altLang="zh-CN" sz="2400" b="1" dirty="0"/>
              <a:t>~ yourself in </a:t>
            </a:r>
            <a:r>
              <a:rPr lang="en-US" altLang="zh-CN" sz="2400" b="1" dirty="0" err="1"/>
              <a:t>sth</a:t>
            </a:r>
            <a:r>
              <a:rPr lang="en-US" altLang="zh-CN" sz="2400" b="1" dirty="0"/>
              <a:t>.</a:t>
            </a:r>
            <a:r>
              <a:rPr lang="en-US" altLang="zh-CN" sz="2400" dirty="0"/>
              <a:t>) to become completely involved in an activity  </a:t>
            </a:r>
            <a:r>
              <a:rPr lang="zh-CN" altLang="en-US" sz="2400" dirty="0"/>
              <a:t>潜心于某事；专心于某事</a:t>
            </a:r>
          </a:p>
        </p:txBody>
      </p:sp>
      <p:sp>
        <p:nvSpPr>
          <p:cNvPr id="3" name="矩形 2"/>
          <p:cNvSpPr/>
          <p:nvPr/>
        </p:nvSpPr>
        <p:spPr>
          <a:xfrm>
            <a:off x="820619" y="5107291"/>
            <a:ext cx="7708000" cy="461665"/>
          </a:xfrm>
          <a:prstGeom prst="rect">
            <a:avLst/>
          </a:prstGeom>
        </p:spPr>
        <p:txBody>
          <a:bodyPr wrap="square">
            <a:spAutoFit/>
          </a:bodyPr>
          <a:lstStyle/>
          <a:p>
            <a:r>
              <a:rPr lang="en-US" altLang="zh-CN" sz="2400" dirty="0">
                <a:solidFill>
                  <a:srgbClr val="CE0202"/>
                </a:solidFill>
              </a:rPr>
              <a:t>He immersed himself in his work.</a:t>
            </a:r>
            <a:endParaRPr lang="zh-CN" altLang="en-US" sz="2400" dirty="0">
              <a:solidFill>
                <a:srgbClr val="CE0202"/>
              </a:solidFill>
              <a:latin typeface="+mn-lt"/>
            </a:endParaRPr>
          </a:p>
        </p:txBody>
      </p:sp>
      <p:sp>
        <p:nvSpPr>
          <p:cNvPr id="4" name="矩形 3"/>
          <p:cNvSpPr/>
          <p:nvPr/>
        </p:nvSpPr>
        <p:spPr>
          <a:xfrm>
            <a:off x="820619" y="4261903"/>
            <a:ext cx="2031325" cy="461665"/>
          </a:xfrm>
          <a:prstGeom prst="rect">
            <a:avLst/>
          </a:prstGeom>
        </p:spPr>
        <p:txBody>
          <a:bodyPr wrap="none">
            <a:spAutoFit/>
          </a:bodyPr>
          <a:lstStyle/>
          <a:p>
            <a:r>
              <a:rPr lang="zh-CN" altLang="en-US" sz="2400" dirty="0">
                <a:latin typeface="+mn-ea"/>
              </a:rPr>
              <a:t>他埋头工作。</a:t>
            </a:r>
          </a:p>
        </p:txBody>
      </p:sp>
      <p:grpSp>
        <p:nvGrpSpPr>
          <p:cNvPr id="21" name="组合 37"/>
          <p:cNvGrpSpPr/>
          <p:nvPr/>
        </p:nvGrpSpPr>
        <p:grpSpPr bwMode="auto">
          <a:xfrm>
            <a:off x="936706" y="3477185"/>
            <a:ext cx="1663059" cy="463550"/>
            <a:chOff x="2635396" y="6011507"/>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panose="020B0604020202020204" pitchFamily="34" charset="0"/>
                <a:buNone/>
                <a:defRPr/>
              </a:pPr>
              <a:endParaRPr lang="zh-CN" altLang="en-US" noProof="1">
                <a:latin typeface="Arial" panose="020B0604020202020204" pitchFamily="34" charset="0"/>
              </a:endParaRPr>
            </a:p>
          </p:txBody>
        </p:sp>
        <p:sp>
          <p:nvSpPr>
            <p:cNvPr id="23" name="Rectangle 9"/>
            <p:cNvSpPr>
              <a:spLocks noChangeArrowheads="1"/>
            </p:cNvSpPr>
            <p:nvPr/>
          </p:nvSpPr>
          <p:spPr bwMode="auto">
            <a:xfrm>
              <a:off x="2655592" y="6011507"/>
              <a:ext cx="1082281" cy="1408632"/>
            </a:xfrm>
            <a:prstGeom prst="rect">
              <a:avLst/>
            </a:prstGeom>
            <a:noFill/>
            <a:ln w="9525">
              <a:noFill/>
              <a:miter lim="800000"/>
            </a:ln>
          </p:spPr>
          <p:txBody>
            <a:bodyPr wrap="none">
              <a:spAutoFit/>
            </a:bodyPr>
            <a:lstStyle/>
            <a:p>
              <a:r>
                <a:rPr lang="en-US" altLang="zh-CN" sz="2400" b="1" dirty="0">
                  <a:solidFill>
                    <a:schemeClr val="bg1"/>
                  </a:solidFill>
                  <a:latin typeface="Calibri" pitchFamily="34" charset="0"/>
                </a:rPr>
                <a:t>Translation</a:t>
              </a:r>
              <a:endParaRPr lang="zh-CN" altLang="zh-CN" sz="2400" b="1" dirty="0">
                <a:solidFill>
                  <a:schemeClr val="bg1"/>
                </a:solidFill>
                <a:latin typeface="Calibri" pitchFamily="34" charset="0"/>
                <a:ea typeface="Adobe 楷体 Std R" charset="-122"/>
              </a:endParaRPr>
            </a:p>
          </p:txBody>
        </p:sp>
      </p:gr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1959" y="3782094"/>
            <a:ext cx="3749340" cy="2486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动作按钮: 第一张 1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dissolve">
                                      <p:cBhvr>
                                        <p:cTn id="12" dur="500"/>
                                        <p:tgtEl>
                                          <p:spTgt spid="51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42"/>
          <p:cNvCxnSpPr/>
          <p:nvPr/>
        </p:nvCxnSpPr>
        <p:spPr>
          <a:xfrm flipH="1">
            <a:off x="3875088" y="2874963"/>
            <a:ext cx="654050"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21" name="直线连接符 20"/>
          <p:cNvCxnSpPr/>
          <p:nvPr/>
        </p:nvCxnSpPr>
        <p:spPr>
          <a:xfrm flipH="1">
            <a:off x="3784600" y="3973513"/>
            <a:ext cx="7445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36" name="直线连接符 35"/>
          <p:cNvCxnSpPr/>
          <p:nvPr/>
        </p:nvCxnSpPr>
        <p:spPr>
          <a:xfrm flipH="1" flipV="1">
            <a:off x="3503613" y="4600575"/>
            <a:ext cx="463550" cy="481013"/>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a:p>
        </p:txBody>
      </p:sp>
      <p:sp>
        <p:nvSpPr>
          <p:cNvPr id="107533" name="文本框 32"/>
          <p:cNvSpPr txBox="1">
            <a:spLocks noChangeArrowheads="1"/>
          </p:cNvSpPr>
          <p:nvPr/>
        </p:nvSpPr>
        <p:spPr bwMode="auto">
          <a:xfrm>
            <a:off x="2468563" y="280988"/>
            <a:ext cx="4111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kumimoji="1" lang="en-US" altLang="zh-CN" sz="2400" b="1" dirty="0">
                <a:solidFill>
                  <a:srgbClr val="64A96A"/>
                </a:solidFill>
              </a:rPr>
              <a:t>Building your language</a:t>
            </a:r>
            <a:endParaRPr kumimoji="1" lang="zh-CN" altLang="en-US" sz="2400" b="1" dirty="0">
              <a:solidFill>
                <a:srgbClr val="64A96A"/>
              </a:solidFill>
            </a:endParaRPr>
          </a:p>
        </p:txBody>
      </p:sp>
      <p:cxnSp>
        <p:nvCxnSpPr>
          <p:cNvPr id="9" name="直线连接符 8"/>
          <p:cNvCxnSpPr/>
          <p:nvPr/>
        </p:nvCxnSpPr>
        <p:spPr>
          <a:xfrm flipH="1">
            <a:off x="3503613" y="1774825"/>
            <a:ext cx="463550" cy="46355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2" name="直线连接符 41"/>
          <p:cNvCxnSpPr/>
          <p:nvPr/>
        </p:nvCxnSpPr>
        <p:spPr>
          <a:xfrm flipH="1">
            <a:off x="3962400" y="1774825"/>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49" name="圆角矩形 50">
            <a:hlinkClick r:id="rId2" action="ppaction://hlinksldjump"/>
          </p:cNvPr>
          <p:cNvSpPr/>
          <p:nvPr/>
        </p:nvSpPr>
        <p:spPr bwMode="auto">
          <a:xfrm>
            <a:off x="4706938" y="1463675"/>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107538" name="矩形 49">
            <a:hlinkClick r:id="rId2" action="ppaction://hlinksldjump"/>
          </p:cNvPr>
          <p:cNvSpPr>
            <a:spLocks noChangeArrowheads="1"/>
          </p:cNvSpPr>
          <p:nvPr/>
        </p:nvSpPr>
        <p:spPr bwMode="auto">
          <a:xfrm>
            <a:off x="4706938" y="1544638"/>
            <a:ext cx="39608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dirty="0">
                <a:solidFill>
                  <a:schemeClr val="bg1"/>
                </a:solidFill>
              </a:rPr>
              <a:t>   Review</a:t>
            </a:r>
            <a:endParaRPr lang="zh-CN" altLang="en-US" sz="2400" b="1" dirty="0">
              <a:solidFill>
                <a:schemeClr val="bg1"/>
              </a:solidFill>
            </a:endParaRPr>
          </a:p>
        </p:txBody>
      </p:sp>
      <p:sp>
        <p:nvSpPr>
          <p:cNvPr id="51" name="圆角矩形 50">
            <a:hlinkClick r:id="" action="ppaction://noaction"/>
          </p:cNvPr>
          <p:cNvSpPr/>
          <p:nvPr/>
        </p:nvSpPr>
        <p:spPr bwMode="auto">
          <a:xfrm>
            <a:off x="4706938" y="477361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107540" name="矩形 51">
            <a:hlinkClick r:id="" action="ppaction://noaction"/>
          </p:cNvPr>
          <p:cNvSpPr>
            <a:spLocks noChangeArrowheads="1"/>
          </p:cNvSpPr>
          <p:nvPr/>
        </p:nvSpPr>
        <p:spPr bwMode="auto">
          <a:xfrm>
            <a:off x="4706938" y="4916488"/>
            <a:ext cx="396081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dirty="0">
                <a:solidFill>
                  <a:schemeClr val="bg1"/>
                </a:solidFill>
              </a:rPr>
              <a:t>   Language focus</a:t>
            </a:r>
            <a:endParaRPr lang="zh-CN" altLang="en-US" sz="2400" b="1" dirty="0">
              <a:solidFill>
                <a:schemeClr val="bg1"/>
              </a:solidFill>
            </a:endParaRPr>
          </a:p>
        </p:txBody>
      </p:sp>
      <p:sp>
        <p:nvSpPr>
          <p:cNvPr id="25" name="圆角矩形 24">
            <a:hlinkClick r:id="" action="ppaction://noaction"/>
          </p:cNvPr>
          <p:cNvSpPr/>
          <p:nvPr/>
        </p:nvSpPr>
        <p:spPr bwMode="auto">
          <a:xfrm>
            <a:off x="4706938" y="2563813"/>
            <a:ext cx="3960812" cy="719137"/>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107542" name="矩形 30">
            <a:hlinkClick r:id="" action="ppaction://noaction"/>
          </p:cNvPr>
          <p:cNvSpPr>
            <a:spLocks noChangeArrowheads="1"/>
          </p:cNvSpPr>
          <p:nvPr/>
        </p:nvSpPr>
        <p:spPr bwMode="auto">
          <a:xfrm>
            <a:off x="4706938" y="2673350"/>
            <a:ext cx="3960811"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dirty="0">
                <a:solidFill>
                  <a:schemeClr val="bg1"/>
                </a:solidFill>
              </a:rPr>
              <a:t>   Word bank</a:t>
            </a:r>
            <a:endParaRPr lang="zh-CN" altLang="en-US" sz="2400" b="1" dirty="0">
              <a:solidFill>
                <a:schemeClr val="bg1"/>
              </a:solidFill>
            </a:endParaRPr>
          </a:p>
        </p:txBody>
      </p:sp>
      <p:sp>
        <p:nvSpPr>
          <p:cNvPr id="34" name="圆角矩形 33">
            <a:hlinkClick r:id="" action="ppaction://noaction"/>
          </p:cNvPr>
          <p:cNvSpPr/>
          <p:nvPr/>
        </p:nvSpPr>
        <p:spPr bwMode="auto">
          <a:xfrm>
            <a:off x="4706938" y="366236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107544" name="矩形 34">
            <a:hlinkClick r:id="" action="ppaction://noaction"/>
          </p:cNvPr>
          <p:cNvSpPr>
            <a:spLocks noChangeArrowheads="1"/>
          </p:cNvSpPr>
          <p:nvPr/>
        </p:nvSpPr>
        <p:spPr bwMode="auto">
          <a:xfrm>
            <a:off x="4706938" y="3792538"/>
            <a:ext cx="39608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dirty="0">
                <a:solidFill>
                  <a:schemeClr val="bg1"/>
                </a:solidFill>
              </a:rPr>
              <a:t>   Extended exercises</a:t>
            </a:r>
            <a:endParaRPr lang="zh-CN" altLang="en-US" sz="2400" b="1" dirty="0">
              <a:solidFill>
                <a:schemeClr val="bg1"/>
              </a:solidFill>
            </a:endParaRPr>
          </a:p>
        </p:txBody>
      </p:sp>
      <p:pic>
        <p:nvPicPr>
          <p:cNvPr id="107546" name="Picture 21">
            <a:hlinkClick r:id="rId3" action="ppaction://hlinksldjump"/>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内容占位符 3"/>
          <p:cNvPicPr>
            <a:picLocks noChangeAspect="1"/>
          </p:cNvPicPr>
          <p:nvPr/>
        </p:nvPicPr>
        <p:blipFill rotWithShape="1">
          <a:blip r:embed="rId5" cstate="print">
            <a:extLst>
              <a:ext uri="{28A0092B-C50C-407E-A947-70E740481C1C}">
                <a14:useLocalDpi xmlns:a14="http://schemas.microsoft.com/office/drawing/2010/main" val="0"/>
              </a:ext>
            </a:extLst>
          </a:blip>
          <a:srcRect l="45802" t="24448" r="8995" b="23863"/>
          <a:stretch>
            <a:fillRect/>
          </a:stretch>
        </p:blipFill>
        <p:spPr>
          <a:xfrm>
            <a:off x="708819" y="1739426"/>
            <a:ext cx="3306762" cy="3342162"/>
          </a:xfrm>
          <a:prstGeom prst="ellipse">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
          <p:cNvSpPr>
            <a:spLocks noChangeArrowheads="1"/>
          </p:cNvSpPr>
          <p:nvPr/>
        </p:nvSpPr>
        <p:spPr bwMode="auto">
          <a:xfrm>
            <a:off x="1836738" y="1360488"/>
            <a:ext cx="70834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kumimoji="0" lang="en-US" altLang="zh-CN" sz="2400" b="1" dirty="0">
                <a:latin typeface="+mn-lt"/>
              </a:rPr>
              <a:t>Replace the underlined words with the correct form of the words below.</a:t>
            </a:r>
          </a:p>
        </p:txBody>
      </p:sp>
      <p:sp>
        <p:nvSpPr>
          <p:cNvPr id="3" name="文本框 22"/>
          <p:cNvSpPr txBox="1">
            <a:spLocks noChangeArrowheads="1"/>
          </p:cNvSpPr>
          <p:nvPr/>
        </p:nvSpPr>
        <p:spPr bwMode="auto">
          <a:xfrm>
            <a:off x="546100" y="840108"/>
            <a:ext cx="2581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rgbClr val="64A96A"/>
                </a:solidFill>
                <a:latin typeface="+mn-lt"/>
              </a:rPr>
              <a:t>Review </a:t>
            </a:r>
            <a:endParaRPr lang="zh-CN" altLang="en-US" sz="2400" b="1" dirty="0">
              <a:solidFill>
                <a:srgbClr val="64A96A"/>
              </a:solidFill>
              <a:latin typeface="+mn-lt"/>
            </a:endParaRPr>
          </a:p>
        </p:txBody>
      </p:sp>
      <p:sp>
        <p:nvSpPr>
          <p:cNvPr id="4" name="五边形 3"/>
          <p:cNvSpPr>
            <a:spLocks noChangeArrowheads="1"/>
          </p:cNvSpPr>
          <p:nvPr/>
        </p:nvSpPr>
        <p:spPr bwMode="auto">
          <a:xfrm>
            <a:off x="684213" y="1457325"/>
            <a:ext cx="1109662" cy="431800"/>
          </a:xfrm>
          <a:prstGeom prst="homePlate">
            <a:avLst>
              <a:gd name="adj" fmla="val 50005"/>
            </a:avLst>
          </a:prstGeom>
          <a:solidFill>
            <a:srgbClr val="64A96A"/>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defRPr/>
            </a:pPr>
            <a:r>
              <a:rPr lang="en-US" altLang="zh-CN" b="1">
                <a:solidFill>
                  <a:srgbClr val="FFFFFF"/>
                </a:solidFill>
                <a:latin typeface="Calibri" panose="020F0502020204030204" pitchFamily="34" charset="0"/>
              </a:rPr>
              <a:t>Task 1</a:t>
            </a:r>
            <a:endParaRPr lang="zh-CN" altLang="en-US" b="1">
              <a:solidFill>
                <a:srgbClr val="FFFFFF"/>
              </a:solidFill>
              <a:latin typeface="Calibri" panose="020F0502020204030204" pitchFamily="34" charset="0"/>
            </a:endParaRPr>
          </a:p>
        </p:txBody>
      </p:sp>
      <p:grpSp>
        <p:nvGrpSpPr>
          <p:cNvPr id="5" name="组合 4"/>
          <p:cNvGrpSpPr/>
          <p:nvPr/>
        </p:nvGrpSpPr>
        <p:grpSpPr bwMode="auto">
          <a:xfrm>
            <a:off x="619125" y="2247901"/>
            <a:ext cx="8374857" cy="977819"/>
            <a:chOff x="619125" y="2247900"/>
            <a:chExt cx="8374857" cy="1036638"/>
          </a:xfrm>
        </p:grpSpPr>
        <p:sp>
          <p:nvSpPr>
            <p:cNvPr id="6" name="文本框 21"/>
            <p:cNvSpPr txBox="1">
              <a:spLocks noChangeArrowheads="1"/>
            </p:cNvSpPr>
            <p:nvPr/>
          </p:nvSpPr>
          <p:spPr bwMode="auto">
            <a:xfrm>
              <a:off x="1239044" y="2296948"/>
              <a:ext cx="7754938" cy="880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kumimoji="0" lang="en-US" altLang="zh-CN" sz="2400" dirty="0">
                  <a:latin typeface="+mn-lt"/>
                </a:rPr>
                <a:t>heavily              terrify              lengthy</a:t>
              </a:r>
            </a:p>
            <a:p>
              <a:pPr eaLnBrk="1" hangingPunct="1">
                <a:spcBef>
                  <a:spcPct val="0"/>
                </a:spcBef>
                <a:buFont typeface="Arial" panose="020B0604020202020204" pitchFamily="34" charset="0"/>
                <a:buNone/>
              </a:pPr>
              <a:r>
                <a:rPr kumimoji="0" lang="en-US" altLang="zh-CN" sz="2400" dirty="0">
                  <a:latin typeface="+mn-lt"/>
                </a:rPr>
                <a:t>flaw                   lean                  bump</a:t>
              </a:r>
            </a:p>
          </p:txBody>
        </p:sp>
        <p:cxnSp>
          <p:nvCxnSpPr>
            <p:cNvPr id="7" name="直接连接符 6"/>
            <p:cNvCxnSpPr>
              <a:cxnSpLocks noChangeShapeType="1"/>
            </p:cNvCxnSpPr>
            <p:nvPr/>
          </p:nvCxnSpPr>
          <p:spPr bwMode="auto">
            <a:xfrm flipV="1">
              <a:off x="619125" y="2247900"/>
              <a:ext cx="8129588" cy="28575"/>
            </a:xfrm>
            <a:prstGeom prst="line">
              <a:avLst/>
            </a:prstGeom>
            <a:noFill/>
            <a:ln w="57150">
              <a:solidFill>
                <a:srgbClr val="44B36E"/>
              </a:solidFill>
              <a:round/>
            </a:ln>
            <a:extLst>
              <a:ext uri="{909E8E84-426E-40DD-AFC4-6F175D3DCCD1}">
                <a14:hiddenFill xmlns:a14="http://schemas.microsoft.com/office/drawing/2010/main">
                  <a:noFill/>
                </a14:hiddenFill>
              </a:ext>
            </a:extLst>
          </p:spPr>
        </p:cxnSp>
        <p:cxnSp>
          <p:nvCxnSpPr>
            <p:cNvPr id="8" name="直接连接符 7"/>
            <p:cNvCxnSpPr>
              <a:cxnSpLocks noChangeShapeType="1"/>
            </p:cNvCxnSpPr>
            <p:nvPr/>
          </p:nvCxnSpPr>
          <p:spPr bwMode="auto">
            <a:xfrm flipV="1">
              <a:off x="619125" y="3254375"/>
              <a:ext cx="8129588" cy="30163"/>
            </a:xfrm>
            <a:prstGeom prst="line">
              <a:avLst/>
            </a:prstGeom>
            <a:noFill/>
            <a:ln w="38100">
              <a:solidFill>
                <a:srgbClr val="44B36E"/>
              </a:solidFill>
              <a:round/>
            </a:ln>
            <a:extLst>
              <a:ext uri="{909E8E84-426E-40DD-AFC4-6F175D3DCCD1}">
                <a14:hiddenFill xmlns:a14="http://schemas.microsoft.com/office/drawing/2010/main">
                  <a:noFill/>
                </a14:hiddenFill>
              </a:ext>
            </a:extLst>
          </p:spPr>
        </p:cxnSp>
      </p:grpSp>
      <p:sp>
        <p:nvSpPr>
          <p:cNvPr id="9" name="矩形 8"/>
          <p:cNvSpPr/>
          <p:nvPr/>
        </p:nvSpPr>
        <p:spPr>
          <a:xfrm>
            <a:off x="636588" y="3559556"/>
            <a:ext cx="8112125" cy="1723549"/>
          </a:xfrm>
          <a:prstGeom prst="rect">
            <a:avLst/>
          </a:prstGeom>
        </p:spPr>
        <p:txBody>
          <a:bodyPr>
            <a:spAutoFit/>
          </a:bodyPr>
          <a:lstStyle/>
          <a:p>
            <a:pPr marL="271780" indent="-450850">
              <a:spcBef>
                <a:spcPts val="1200"/>
              </a:spcBef>
              <a:defRPr/>
            </a:pPr>
            <a:r>
              <a:rPr lang="en-US" altLang="zh-CN" sz="2400" dirty="0"/>
              <a:t>1  Whenever she was tired, she would </a:t>
            </a:r>
            <a:r>
              <a:rPr lang="en-US" altLang="zh-CN" sz="2400" u="sng" dirty="0"/>
              <a:t>support herself </a:t>
            </a:r>
            <a:r>
              <a:rPr lang="en-US" altLang="zh-CN" sz="2400" dirty="0"/>
              <a:t>against the table and look outside the window.</a:t>
            </a:r>
          </a:p>
          <a:p>
            <a:pPr marL="274955" indent="-274955">
              <a:spcBef>
                <a:spcPts val="1200"/>
              </a:spcBef>
              <a:defRPr/>
            </a:pPr>
            <a:r>
              <a:rPr lang="en-US" altLang="zh-CN" sz="2400" dirty="0"/>
              <a:t>2  These students depended </a:t>
            </a:r>
            <a:r>
              <a:rPr lang="en-US" altLang="zh-CN" sz="2400" u="sng" dirty="0"/>
              <a:t>to a large degree </a:t>
            </a:r>
            <a:r>
              <a:rPr lang="en-US" altLang="zh-CN" sz="2400" dirty="0"/>
              <a:t>on their teachers for advice.</a:t>
            </a:r>
          </a:p>
        </p:txBody>
      </p:sp>
      <p:sp>
        <p:nvSpPr>
          <p:cNvPr id="10" name="矩形 9"/>
          <p:cNvSpPr/>
          <p:nvPr/>
        </p:nvSpPr>
        <p:spPr>
          <a:xfrm>
            <a:off x="6181688" y="3903722"/>
            <a:ext cx="787395" cy="461665"/>
          </a:xfrm>
          <a:prstGeom prst="rect">
            <a:avLst/>
          </a:prstGeom>
        </p:spPr>
        <p:txBody>
          <a:bodyPr wrap="none">
            <a:spAutoFit/>
          </a:bodyPr>
          <a:lstStyle/>
          <a:p>
            <a:r>
              <a:rPr lang="en-US" altLang="zh-CN" sz="2400" dirty="0">
                <a:solidFill>
                  <a:srgbClr val="C00000"/>
                </a:solidFill>
              </a:rPr>
              <a:t>lean </a:t>
            </a:r>
            <a:endParaRPr lang="zh-CN" altLang="en-US" sz="2400" dirty="0">
              <a:solidFill>
                <a:srgbClr val="C00000"/>
              </a:solidFill>
            </a:endParaRPr>
          </a:p>
        </p:txBody>
      </p:sp>
      <p:sp>
        <p:nvSpPr>
          <p:cNvPr id="11" name="矩形 10"/>
          <p:cNvSpPr/>
          <p:nvPr/>
        </p:nvSpPr>
        <p:spPr>
          <a:xfrm>
            <a:off x="4683919" y="4821440"/>
            <a:ext cx="1131720" cy="461665"/>
          </a:xfrm>
          <a:prstGeom prst="rect">
            <a:avLst/>
          </a:prstGeom>
        </p:spPr>
        <p:txBody>
          <a:bodyPr wrap="none">
            <a:spAutoFit/>
          </a:bodyPr>
          <a:lstStyle/>
          <a:p>
            <a:r>
              <a:rPr lang="en-US" altLang="zh-CN" sz="2400" dirty="0">
                <a:solidFill>
                  <a:srgbClr val="C00000"/>
                </a:solidFill>
              </a:rPr>
              <a:t>heavily </a:t>
            </a:r>
            <a:endParaRPr lang="zh-CN" altLang="en-US" sz="2400" dirty="0">
              <a:solidFill>
                <a:srgbClr val="C00000"/>
              </a:solidFill>
            </a:endParaRPr>
          </a:p>
        </p:txBody>
      </p:sp>
      <p:sp>
        <p:nvSpPr>
          <p:cNvPr id="13" name="动作按钮: 第一张 12">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5" name="文本框 32"/>
          <p:cNvSpPr txBox="1">
            <a:spLocks noChangeArrowheads="1"/>
          </p:cNvSpPr>
          <p:nvPr/>
        </p:nvSpPr>
        <p:spPr bwMode="auto">
          <a:xfrm>
            <a:off x="2468563" y="280988"/>
            <a:ext cx="4111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kumimoji="1" lang="en-US" altLang="zh-CN" sz="2400" b="1" dirty="0">
                <a:solidFill>
                  <a:srgbClr val="64A96A"/>
                </a:solidFill>
              </a:rPr>
              <a:t>Building your language</a:t>
            </a:r>
            <a:endParaRPr kumimoji="1" lang="zh-CN" altLang="en-US" sz="2400" b="1" dirty="0">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9330" y="1418972"/>
            <a:ext cx="8248095" cy="3508653"/>
          </a:xfrm>
          <a:prstGeom prst="rect">
            <a:avLst/>
          </a:prstGeom>
        </p:spPr>
        <p:txBody>
          <a:bodyPr wrap="square">
            <a:spAutoFit/>
          </a:bodyPr>
          <a:lstStyle/>
          <a:p>
            <a:pPr marL="274955" lvl="0" indent="-274955">
              <a:spcBef>
                <a:spcPts val="1200"/>
              </a:spcBef>
              <a:defRPr/>
            </a:pPr>
            <a:r>
              <a:rPr lang="en-US" altLang="zh-CN" sz="2400" dirty="0">
                <a:solidFill>
                  <a:prstClr val="black"/>
                </a:solidFill>
              </a:rPr>
              <a:t>3  Whenever I thought of leaving home for college, I felt </a:t>
            </a:r>
            <a:r>
              <a:rPr lang="en-US" altLang="zh-CN" sz="2400" u="sng" dirty="0">
                <a:solidFill>
                  <a:prstClr val="black"/>
                </a:solidFill>
              </a:rPr>
              <a:t>frightened</a:t>
            </a:r>
            <a:r>
              <a:rPr lang="en-US" altLang="zh-CN" sz="2400" dirty="0">
                <a:solidFill>
                  <a:prstClr val="black"/>
                </a:solidFill>
              </a:rPr>
              <a:t> and excited at the same time.</a:t>
            </a:r>
          </a:p>
          <a:p>
            <a:pPr marL="274955" lvl="0" indent="-274955">
              <a:spcBef>
                <a:spcPts val="1200"/>
              </a:spcBef>
              <a:defRPr/>
            </a:pPr>
            <a:r>
              <a:rPr lang="en-US" altLang="zh-CN" sz="2400" dirty="0">
                <a:solidFill>
                  <a:prstClr val="black"/>
                </a:solidFill>
              </a:rPr>
              <a:t>4  Excited at the news, she jumped up and </a:t>
            </a:r>
            <a:r>
              <a:rPr lang="en-US" altLang="zh-CN" sz="2400" u="sng" dirty="0">
                <a:solidFill>
                  <a:prstClr val="black"/>
                </a:solidFill>
              </a:rPr>
              <a:t>hit</a:t>
            </a:r>
            <a:r>
              <a:rPr lang="en-US" altLang="zh-CN" sz="2400" dirty="0">
                <a:solidFill>
                  <a:prstClr val="black"/>
                </a:solidFill>
              </a:rPr>
              <a:t> her head against the bed.</a:t>
            </a:r>
          </a:p>
          <a:p>
            <a:pPr marL="274955" lvl="0" indent="-274955">
              <a:spcBef>
                <a:spcPts val="1200"/>
              </a:spcBef>
              <a:defRPr/>
            </a:pPr>
            <a:r>
              <a:rPr lang="en-US" altLang="zh-CN" sz="2400" dirty="0">
                <a:solidFill>
                  <a:prstClr val="black"/>
                </a:solidFill>
              </a:rPr>
              <a:t>5  Our first tour on campus was a </a:t>
            </a:r>
            <a:r>
              <a:rPr lang="en-US" altLang="zh-CN" sz="2400" u="sng" dirty="0">
                <a:solidFill>
                  <a:prstClr val="black"/>
                </a:solidFill>
              </a:rPr>
              <a:t>long</a:t>
            </a:r>
            <a:r>
              <a:rPr lang="en-US" altLang="zh-CN" sz="2400" dirty="0">
                <a:solidFill>
                  <a:prstClr val="black"/>
                </a:solidFill>
              </a:rPr>
              <a:t> and frankly dull experience.</a:t>
            </a:r>
          </a:p>
          <a:p>
            <a:pPr marL="274955" lvl="0" indent="-274955">
              <a:spcBef>
                <a:spcPts val="1200"/>
              </a:spcBef>
              <a:defRPr/>
            </a:pPr>
            <a:r>
              <a:rPr lang="en-US" altLang="zh-CN" sz="2400" dirty="0">
                <a:solidFill>
                  <a:prstClr val="black"/>
                </a:solidFill>
              </a:rPr>
              <a:t>6  My teacher pointed out several </a:t>
            </a:r>
            <a:r>
              <a:rPr lang="en-US" altLang="zh-CN" sz="2400" u="sng" dirty="0">
                <a:solidFill>
                  <a:prstClr val="black"/>
                </a:solidFill>
              </a:rPr>
              <a:t>mistakes</a:t>
            </a:r>
            <a:r>
              <a:rPr lang="en-US" altLang="zh-CN" sz="2400" dirty="0">
                <a:solidFill>
                  <a:prstClr val="black"/>
                </a:solidFill>
              </a:rPr>
              <a:t> that might have led to the failure of my essay.</a:t>
            </a:r>
          </a:p>
        </p:txBody>
      </p:sp>
      <p:sp>
        <p:nvSpPr>
          <p:cNvPr id="4" name="矩形 3"/>
          <p:cNvSpPr/>
          <p:nvPr/>
        </p:nvSpPr>
        <p:spPr>
          <a:xfrm>
            <a:off x="5187375" y="2712079"/>
            <a:ext cx="1231427" cy="461665"/>
          </a:xfrm>
          <a:prstGeom prst="rect">
            <a:avLst/>
          </a:prstGeom>
        </p:spPr>
        <p:txBody>
          <a:bodyPr wrap="none">
            <a:spAutoFit/>
          </a:bodyPr>
          <a:lstStyle/>
          <a:p>
            <a:r>
              <a:rPr lang="en-US" altLang="zh-CN" sz="2400" dirty="0">
                <a:solidFill>
                  <a:srgbClr val="C00000"/>
                </a:solidFill>
              </a:rPr>
              <a:t>bumped</a:t>
            </a:r>
            <a:endParaRPr lang="zh-CN" altLang="en-US" sz="2400" dirty="0">
              <a:solidFill>
                <a:srgbClr val="C00000"/>
              </a:solidFill>
            </a:endParaRPr>
          </a:p>
        </p:txBody>
      </p:sp>
      <p:sp>
        <p:nvSpPr>
          <p:cNvPr id="5" name="矩形 4"/>
          <p:cNvSpPr/>
          <p:nvPr/>
        </p:nvSpPr>
        <p:spPr>
          <a:xfrm>
            <a:off x="4453770" y="3559612"/>
            <a:ext cx="1108830" cy="461665"/>
          </a:xfrm>
          <a:prstGeom prst="rect">
            <a:avLst/>
          </a:prstGeom>
        </p:spPr>
        <p:txBody>
          <a:bodyPr wrap="none">
            <a:spAutoFit/>
          </a:bodyPr>
          <a:lstStyle/>
          <a:p>
            <a:r>
              <a:rPr lang="en-US" altLang="zh-CN" sz="2400" dirty="0">
                <a:solidFill>
                  <a:srgbClr val="C00000"/>
                </a:solidFill>
              </a:rPr>
              <a:t>lengthy</a:t>
            </a:r>
            <a:endParaRPr lang="zh-CN" altLang="en-US" sz="2400" dirty="0">
              <a:solidFill>
                <a:srgbClr val="C00000"/>
              </a:solidFill>
            </a:endParaRPr>
          </a:p>
        </p:txBody>
      </p:sp>
      <p:sp>
        <p:nvSpPr>
          <p:cNvPr id="6" name="矩形 5"/>
          <p:cNvSpPr/>
          <p:nvPr/>
        </p:nvSpPr>
        <p:spPr>
          <a:xfrm>
            <a:off x="4592045" y="4475931"/>
            <a:ext cx="832279" cy="461665"/>
          </a:xfrm>
          <a:prstGeom prst="rect">
            <a:avLst/>
          </a:prstGeom>
        </p:spPr>
        <p:txBody>
          <a:bodyPr wrap="none">
            <a:spAutoFit/>
          </a:bodyPr>
          <a:lstStyle/>
          <a:p>
            <a:r>
              <a:rPr lang="en-US" altLang="zh-CN" sz="2400" dirty="0">
                <a:solidFill>
                  <a:srgbClr val="C00000"/>
                </a:solidFill>
              </a:rPr>
              <a:t>flaws</a:t>
            </a:r>
            <a:endParaRPr lang="zh-CN" altLang="en-US" sz="2400" dirty="0">
              <a:solidFill>
                <a:srgbClr val="C00000"/>
              </a:solidFill>
            </a:endParaRPr>
          </a:p>
        </p:txBody>
      </p:sp>
      <p:sp>
        <p:nvSpPr>
          <p:cNvPr id="7" name="矩形 6"/>
          <p:cNvSpPr/>
          <p:nvPr/>
        </p:nvSpPr>
        <p:spPr>
          <a:xfrm>
            <a:off x="5816778" y="1773314"/>
            <a:ext cx="1204048" cy="461665"/>
          </a:xfrm>
          <a:prstGeom prst="rect">
            <a:avLst/>
          </a:prstGeom>
        </p:spPr>
        <p:txBody>
          <a:bodyPr wrap="none">
            <a:spAutoFit/>
          </a:bodyPr>
          <a:lstStyle/>
          <a:p>
            <a:r>
              <a:rPr lang="en-US" altLang="zh-CN" sz="2400" dirty="0">
                <a:solidFill>
                  <a:srgbClr val="C00000"/>
                </a:solidFill>
              </a:rPr>
              <a:t>terrified</a:t>
            </a:r>
            <a:endParaRPr lang="zh-CN" altLang="en-US" sz="2400" dirty="0">
              <a:solidFill>
                <a:srgbClr val="C00000"/>
              </a:solidFill>
            </a:endParaRPr>
          </a:p>
        </p:txBody>
      </p:sp>
      <p:sp>
        <p:nvSpPr>
          <p:cNvPr id="9" name="动作按钮: 第一张 8">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0" name="文本框 32"/>
          <p:cNvSpPr txBox="1">
            <a:spLocks noChangeArrowheads="1"/>
          </p:cNvSpPr>
          <p:nvPr/>
        </p:nvSpPr>
        <p:spPr bwMode="auto">
          <a:xfrm>
            <a:off x="2468563" y="280988"/>
            <a:ext cx="4111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kumimoji="1" lang="en-US" altLang="zh-CN" sz="2400" b="1" dirty="0">
                <a:solidFill>
                  <a:srgbClr val="64A96A"/>
                </a:solidFill>
              </a:rPr>
              <a:t>Building your language</a:t>
            </a:r>
            <a:endParaRPr kumimoji="1" lang="zh-CN" altLang="en-US" sz="2400" b="1" dirty="0">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8360" y="865931"/>
            <a:ext cx="64465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Font typeface="Arial" panose="020B0604020202020204" pitchFamily="34" charset="0"/>
              <a:buNone/>
            </a:pPr>
            <a:r>
              <a:rPr lang="en-US" altLang="zh-CN" sz="2400" b="1" dirty="0">
                <a:ea typeface="宋体" panose="02010600030101010101" pitchFamily="2" charset="-122"/>
              </a:rPr>
              <a:t>Complete the sentences by choosing suitable expressions in brackets.</a:t>
            </a:r>
            <a:endParaRPr lang="zh-CN" altLang="en-US" sz="2400" b="1" dirty="0">
              <a:ea typeface="宋体" panose="02010600030101010101" pitchFamily="2" charset="-122"/>
            </a:endParaRPr>
          </a:p>
        </p:txBody>
      </p:sp>
      <p:sp>
        <p:nvSpPr>
          <p:cNvPr id="3" name="五边形 2"/>
          <p:cNvSpPr>
            <a:spLocks noChangeArrowheads="1"/>
          </p:cNvSpPr>
          <p:nvPr/>
        </p:nvSpPr>
        <p:spPr bwMode="auto">
          <a:xfrm>
            <a:off x="684213" y="1065530"/>
            <a:ext cx="1109662" cy="431800"/>
          </a:xfrm>
          <a:prstGeom prst="homePlate">
            <a:avLst>
              <a:gd name="adj" fmla="val 50005"/>
            </a:avLst>
          </a:prstGeom>
          <a:solidFill>
            <a:srgbClr val="64A96A"/>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defRPr/>
            </a:pPr>
            <a:r>
              <a:rPr lang="en-US" altLang="zh-CN" b="1" dirty="0">
                <a:solidFill>
                  <a:srgbClr val="FFFFFF"/>
                </a:solidFill>
                <a:latin typeface="Calibri" panose="020F0502020204030204" pitchFamily="34" charset="0"/>
              </a:rPr>
              <a:t>Task 2</a:t>
            </a:r>
            <a:endParaRPr lang="zh-CN" altLang="en-US" b="1" dirty="0">
              <a:solidFill>
                <a:srgbClr val="FFFFFF"/>
              </a:solidFill>
              <a:latin typeface="Calibri" panose="020F0502020204030204" pitchFamily="34" charset="0"/>
            </a:endParaRPr>
          </a:p>
        </p:txBody>
      </p:sp>
      <p:sp>
        <p:nvSpPr>
          <p:cNvPr id="4" name="矩形 3"/>
          <p:cNvSpPr/>
          <p:nvPr/>
        </p:nvSpPr>
        <p:spPr>
          <a:xfrm>
            <a:off x="577532" y="2111276"/>
            <a:ext cx="7987347" cy="2985433"/>
          </a:xfrm>
          <a:prstGeom prst="rect">
            <a:avLst/>
          </a:prstGeom>
        </p:spPr>
        <p:txBody>
          <a:bodyPr wrap="square">
            <a:spAutoFit/>
          </a:bodyPr>
          <a:lstStyle/>
          <a:p>
            <a:pPr marL="274955" indent="-274955">
              <a:spcBef>
                <a:spcPts val="1200"/>
              </a:spcBef>
            </a:pPr>
            <a:r>
              <a:rPr lang="en-US" altLang="zh-CN" sz="2400" dirty="0"/>
              <a:t>1  Do you want to eat at the school canteen or ___________ (order in / in order for) a pizza?</a:t>
            </a:r>
          </a:p>
          <a:p>
            <a:pPr marL="274955" indent="-274955">
              <a:spcBef>
                <a:spcPts val="1200"/>
              </a:spcBef>
            </a:pPr>
            <a:r>
              <a:rPr lang="en-US" altLang="zh-CN" sz="2400" dirty="0"/>
              <a:t>2   __________________ (Once in a while / For a moment or two) he hesitated, embarrassed and seemingly at a loss for words. Then he answered the question in a low voice.</a:t>
            </a:r>
          </a:p>
          <a:p>
            <a:pPr marL="274955" indent="-274955">
              <a:spcBef>
                <a:spcPts val="1200"/>
              </a:spcBef>
            </a:pPr>
            <a:r>
              <a:rPr lang="en-US" altLang="zh-CN" sz="2400" dirty="0"/>
              <a:t>3  If he goes on like this at college, he’ll never ____________ (turn out to / amount to) anything.</a:t>
            </a:r>
            <a:endParaRPr lang="zh-CN" altLang="en-US" sz="2400" dirty="0"/>
          </a:p>
        </p:txBody>
      </p:sp>
      <p:sp>
        <p:nvSpPr>
          <p:cNvPr id="5" name="矩形 4"/>
          <p:cNvSpPr/>
          <p:nvPr/>
        </p:nvSpPr>
        <p:spPr>
          <a:xfrm>
            <a:off x="6576618" y="2111276"/>
            <a:ext cx="1174296" cy="461665"/>
          </a:xfrm>
          <a:prstGeom prst="rect">
            <a:avLst/>
          </a:prstGeom>
        </p:spPr>
        <p:txBody>
          <a:bodyPr wrap="none">
            <a:spAutoFit/>
          </a:bodyPr>
          <a:lstStyle/>
          <a:p>
            <a:r>
              <a:rPr lang="en-US" altLang="zh-CN" sz="2400" dirty="0">
                <a:solidFill>
                  <a:srgbClr val="C00000"/>
                </a:solidFill>
              </a:rPr>
              <a:t>order in</a:t>
            </a:r>
            <a:endParaRPr lang="zh-CN" altLang="en-US" sz="2400" dirty="0">
              <a:solidFill>
                <a:srgbClr val="C00000"/>
              </a:solidFill>
            </a:endParaRPr>
          </a:p>
        </p:txBody>
      </p:sp>
      <p:sp>
        <p:nvSpPr>
          <p:cNvPr id="6" name="矩形 5"/>
          <p:cNvSpPr/>
          <p:nvPr/>
        </p:nvSpPr>
        <p:spPr>
          <a:xfrm>
            <a:off x="983720" y="2981272"/>
            <a:ext cx="2832442" cy="461665"/>
          </a:xfrm>
          <a:prstGeom prst="rect">
            <a:avLst/>
          </a:prstGeom>
        </p:spPr>
        <p:txBody>
          <a:bodyPr wrap="none">
            <a:spAutoFit/>
          </a:bodyPr>
          <a:lstStyle/>
          <a:p>
            <a:r>
              <a:rPr lang="en-US" altLang="zh-CN" sz="2400" dirty="0">
                <a:solidFill>
                  <a:srgbClr val="C00000"/>
                </a:solidFill>
              </a:rPr>
              <a:t>For a moment or two</a:t>
            </a:r>
            <a:endParaRPr lang="zh-CN" altLang="en-US" sz="2400" dirty="0">
              <a:solidFill>
                <a:srgbClr val="C00000"/>
              </a:solidFill>
            </a:endParaRPr>
          </a:p>
        </p:txBody>
      </p:sp>
      <p:sp>
        <p:nvSpPr>
          <p:cNvPr id="7" name="矩形 6"/>
          <p:cNvSpPr/>
          <p:nvPr/>
        </p:nvSpPr>
        <p:spPr>
          <a:xfrm>
            <a:off x="6425325" y="4250174"/>
            <a:ext cx="1493229" cy="461665"/>
          </a:xfrm>
          <a:prstGeom prst="rect">
            <a:avLst/>
          </a:prstGeom>
        </p:spPr>
        <p:txBody>
          <a:bodyPr wrap="none">
            <a:spAutoFit/>
          </a:bodyPr>
          <a:lstStyle/>
          <a:p>
            <a:r>
              <a:rPr lang="en-US" altLang="zh-CN" sz="2400" dirty="0">
                <a:solidFill>
                  <a:srgbClr val="C00000"/>
                </a:solidFill>
              </a:rPr>
              <a:t>amount to</a:t>
            </a:r>
            <a:endParaRPr lang="zh-CN" altLang="en-US" sz="2400" dirty="0">
              <a:solidFill>
                <a:srgbClr val="C00000"/>
              </a:solidFill>
            </a:endParaRPr>
          </a:p>
        </p:txBody>
      </p:sp>
      <p:sp>
        <p:nvSpPr>
          <p:cNvPr id="9" name="动作按钮: 第一张 8">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0" name="文本框 32"/>
          <p:cNvSpPr txBox="1">
            <a:spLocks noChangeArrowheads="1"/>
          </p:cNvSpPr>
          <p:nvPr/>
        </p:nvSpPr>
        <p:spPr bwMode="auto">
          <a:xfrm>
            <a:off x="2468563" y="280988"/>
            <a:ext cx="4111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kumimoji="1" lang="en-US" altLang="zh-CN" sz="2400" b="1" dirty="0">
                <a:solidFill>
                  <a:srgbClr val="64A96A"/>
                </a:solidFill>
              </a:rPr>
              <a:t>Building your language</a:t>
            </a:r>
            <a:endParaRPr kumimoji="1" lang="zh-CN" altLang="en-US" sz="2400" b="1" dirty="0">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2440" y="1122522"/>
            <a:ext cx="7787640" cy="5139869"/>
          </a:xfrm>
          <a:prstGeom prst="rect">
            <a:avLst/>
          </a:prstGeom>
        </p:spPr>
        <p:txBody>
          <a:bodyPr wrap="square">
            <a:spAutoFit/>
          </a:bodyPr>
          <a:lstStyle/>
          <a:p>
            <a:pPr marL="274955" indent="-274955">
              <a:spcBef>
                <a:spcPts val="1200"/>
              </a:spcBef>
            </a:pPr>
            <a:r>
              <a:rPr lang="en-US" altLang="zh-CN" sz="2400" dirty="0"/>
              <a:t>4  Tom is scared that they are going to laugh at him, ___________ (or worse / or better), isolate him.</a:t>
            </a:r>
          </a:p>
          <a:p>
            <a:pPr marL="274955" indent="-274955">
              <a:spcBef>
                <a:spcPts val="1200"/>
              </a:spcBef>
            </a:pPr>
            <a:r>
              <a:rPr lang="en-US" altLang="zh-CN" sz="2400" dirty="0"/>
              <a:t>5  She just now ______________ (bumped into / came up) one of her high school classmates on campus.</a:t>
            </a:r>
          </a:p>
          <a:p>
            <a:pPr marL="274955" indent="-274955">
              <a:spcBef>
                <a:spcPts val="1200"/>
              </a:spcBef>
            </a:pPr>
            <a:r>
              <a:rPr lang="en-US" altLang="zh-CN" sz="2400" dirty="0"/>
              <a:t>6  It’s OK to take good memories from high school with you to college, but make sure not to ______________ (catch up in / get caught up in) them.</a:t>
            </a:r>
          </a:p>
          <a:p>
            <a:pPr marL="274955" indent="-274955">
              <a:spcBef>
                <a:spcPts val="1200"/>
              </a:spcBef>
            </a:pPr>
            <a:r>
              <a:rPr lang="en-US" altLang="zh-CN" sz="2400" dirty="0"/>
              <a:t>7  Change can cause harm, particularly if we are not prepared to______________ (adjust to / account for) it.</a:t>
            </a:r>
          </a:p>
          <a:p>
            <a:pPr marL="274955" indent="-274955">
              <a:spcBef>
                <a:spcPts val="1200"/>
              </a:spcBef>
            </a:pPr>
            <a:r>
              <a:rPr lang="en-US" altLang="zh-CN" sz="2400" dirty="0"/>
              <a:t>8  Both teachers and students have powerful reasons to ___________ (hold up / hold fast to) their traditional positions.</a:t>
            </a:r>
            <a:endParaRPr lang="zh-CN" altLang="en-US" sz="2400" dirty="0"/>
          </a:p>
        </p:txBody>
      </p:sp>
      <p:sp>
        <p:nvSpPr>
          <p:cNvPr id="4" name="矩形 3"/>
          <p:cNvSpPr/>
          <p:nvPr/>
        </p:nvSpPr>
        <p:spPr>
          <a:xfrm>
            <a:off x="1143057" y="1506974"/>
            <a:ext cx="1277786" cy="461665"/>
          </a:xfrm>
          <a:prstGeom prst="rect">
            <a:avLst/>
          </a:prstGeom>
        </p:spPr>
        <p:txBody>
          <a:bodyPr wrap="none">
            <a:spAutoFit/>
          </a:bodyPr>
          <a:lstStyle/>
          <a:p>
            <a:r>
              <a:rPr lang="en-US" altLang="zh-CN" sz="2400" dirty="0">
                <a:solidFill>
                  <a:srgbClr val="C00000"/>
                </a:solidFill>
              </a:rPr>
              <a:t>or worse</a:t>
            </a:r>
            <a:endParaRPr lang="zh-CN" altLang="en-US" sz="2400" dirty="0">
              <a:solidFill>
                <a:srgbClr val="C00000"/>
              </a:solidFill>
            </a:endParaRPr>
          </a:p>
        </p:txBody>
      </p:sp>
      <p:sp>
        <p:nvSpPr>
          <p:cNvPr id="6" name="矩形 5"/>
          <p:cNvSpPr/>
          <p:nvPr/>
        </p:nvSpPr>
        <p:spPr>
          <a:xfrm>
            <a:off x="2594950" y="2017038"/>
            <a:ext cx="1791388" cy="461665"/>
          </a:xfrm>
          <a:prstGeom prst="rect">
            <a:avLst/>
          </a:prstGeom>
        </p:spPr>
        <p:txBody>
          <a:bodyPr wrap="none">
            <a:spAutoFit/>
          </a:bodyPr>
          <a:lstStyle/>
          <a:p>
            <a:r>
              <a:rPr lang="en-US" altLang="zh-CN" sz="2400" dirty="0">
                <a:solidFill>
                  <a:srgbClr val="C00000"/>
                </a:solidFill>
              </a:rPr>
              <a:t>bumped into</a:t>
            </a:r>
            <a:endParaRPr lang="zh-CN" altLang="en-US" sz="2400" dirty="0">
              <a:solidFill>
                <a:srgbClr val="C00000"/>
              </a:solidFill>
            </a:endParaRPr>
          </a:p>
        </p:txBody>
      </p:sp>
      <p:sp>
        <p:nvSpPr>
          <p:cNvPr id="7" name="矩形 6"/>
          <p:cNvSpPr/>
          <p:nvPr/>
        </p:nvSpPr>
        <p:spPr>
          <a:xfrm>
            <a:off x="4822317" y="3246031"/>
            <a:ext cx="2186752" cy="461665"/>
          </a:xfrm>
          <a:prstGeom prst="rect">
            <a:avLst/>
          </a:prstGeom>
        </p:spPr>
        <p:txBody>
          <a:bodyPr wrap="none">
            <a:spAutoFit/>
          </a:bodyPr>
          <a:lstStyle/>
          <a:p>
            <a:r>
              <a:rPr lang="en-US" altLang="zh-CN" sz="2400" dirty="0">
                <a:solidFill>
                  <a:srgbClr val="C00000"/>
                </a:solidFill>
              </a:rPr>
              <a:t>get caught up in</a:t>
            </a:r>
            <a:endParaRPr lang="zh-CN" altLang="en-US" sz="2400" dirty="0">
              <a:solidFill>
                <a:srgbClr val="C00000"/>
              </a:solidFill>
            </a:endParaRPr>
          </a:p>
        </p:txBody>
      </p:sp>
      <p:sp>
        <p:nvSpPr>
          <p:cNvPr id="8" name="矩形 7"/>
          <p:cNvSpPr/>
          <p:nvPr/>
        </p:nvSpPr>
        <p:spPr>
          <a:xfrm>
            <a:off x="1400652" y="4474753"/>
            <a:ext cx="1279453" cy="461665"/>
          </a:xfrm>
          <a:prstGeom prst="rect">
            <a:avLst/>
          </a:prstGeom>
        </p:spPr>
        <p:txBody>
          <a:bodyPr wrap="none">
            <a:spAutoFit/>
          </a:bodyPr>
          <a:lstStyle/>
          <a:p>
            <a:r>
              <a:rPr lang="en-US" altLang="zh-CN" sz="2400" dirty="0">
                <a:solidFill>
                  <a:srgbClr val="C00000"/>
                </a:solidFill>
              </a:rPr>
              <a:t>adjust to</a:t>
            </a:r>
            <a:endParaRPr lang="zh-CN" altLang="en-US" sz="2400" dirty="0">
              <a:solidFill>
                <a:srgbClr val="C00000"/>
              </a:solidFill>
            </a:endParaRPr>
          </a:p>
        </p:txBody>
      </p:sp>
      <p:sp>
        <p:nvSpPr>
          <p:cNvPr id="9" name="矩形 8"/>
          <p:cNvSpPr/>
          <p:nvPr/>
        </p:nvSpPr>
        <p:spPr>
          <a:xfrm>
            <a:off x="1022831" y="5391386"/>
            <a:ext cx="1595630" cy="461665"/>
          </a:xfrm>
          <a:prstGeom prst="rect">
            <a:avLst/>
          </a:prstGeom>
        </p:spPr>
        <p:txBody>
          <a:bodyPr wrap="none">
            <a:spAutoFit/>
          </a:bodyPr>
          <a:lstStyle/>
          <a:p>
            <a:r>
              <a:rPr lang="en-US" altLang="zh-CN" sz="2400" dirty="0">
                <a:solidFill>
                  <a:srgbClr val="C00000"/>
                </a:solidFill>
              </a:rPr>
              <a:t>hold fast to</a:t>
            </a:r>
            <a:endParaRPr lang="zh-CN" altLang="en-US" sz="2400" dirty="0">
              <a:solidFill>
                <a:srgbClr val="C00000"/>
              </a:solidFill>
            </a:endParaRPr>
          </a:p>
        </p:txBody>
      </p:sp>
      <p:sp>
        <p:nvSpPr>
          <p:cNvPr id="11" name="动作按钮: 第一张 1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2" name="文本框 32"/>
          <p:cNvSpPr txBox="1">
            <a:spLocks noChangeArrowheads="1"/>
          </p:cNvSpPr>
          <p:nvPr/>
        </p:nvSpPr>
        <p:spPr bwMode="auto">
          <a:xfrm>
            <a:off x="2468563" y="280988"/>
            <a:ext cx="4111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kumimoji="1" lang="en-US" altLang="zh-CN" sz="2400" b="1" dirty="0">
                <a:solidFill>
                  <a:srgbClr val="64A96A"/>
                </a:solidFill>
              </a:rPr>
              <a:t>Building your language</a:t>
            </a:r>
            <a:endParaRPr kumimoji="1" lang="zh-CN" altLang="en-US" sz="2400" b="1" dirty="0">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72640" y="865931"/>
            <a:ext cx="641604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Font typeface="Arial" panose="020B0604020202020204" pitchFamily="34" charset="0"/>
              <a:buNone/>
            </a:pPr>
            <a:r>
              <a:rPr lang="en-US" altLang="zh-CN" sz="2400" b="1" dirty="0">
                <a:ea typeface="宋体" panose="02010600030101010101" pitchFamily="2" charset="-122"/>
              </a:rPr>
              <a:t>Complete the passage with suitable words from the word bank. You may not use any of the words more than once.</a:t>
            </a:r>
            <a:endParaRPr lang="zh-CN" altLang="en-US" sz="2400" b="1" dirty="0">
              <a:ea typeface="宋体" panose="02010600030101010101" pitchFamily="2" charset="-122"/>
            </a:endParaRPr>
          </a:p>
        </p:txBody>
      </p:sp>
      <p:sp>
        <p:nvSpPr>
          <p:cNvPr id="3" name="五边形 2"/>
          <p:cNvSpPr>
            <a:spLocks noChangeArrowheads="1"/>
          </p:cNvSpPr>
          <p:nvPr/>
        </p:nvSpPr>
        <p:spPr bwMode="auto">
          <a:xfrm>
            <a:off x="684213" y="1065530"/>
            <a:ext cx="1109662" cy="431800"/>
          </a:xfrm>
          <a:prstGeom prst="homePlate">
            <a:avLst>
              <a:gd name="adj" fmla="val 50005"/>
            </a:avLst>
          </a:prstGeom>
          <a:solidFill>
            <a:srgbClr val="64A96A"/>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a:defRPr/>
            </a:pPr>
            <a:r>
              <a:rPr lang="en-US" altLang="zh-CN" b="1" dirty="0">
                <a:solidFill>
                  <a:srgbClr val="FFFFFF"/>
                </a:solidFill>
                <a:latin typeface="Calibri" panose="020F0502020204030204" pitchFamily="34" charset="0"/>
              </a:rPr>
              <a:t>Task 5</a:t>
            </a:r>
            <a:endParaRPr lang="zh-CN" altLang="en-US" b="1" dirty="0">
              <a:solidFill>
                <a:srgbClr val="FFFFFF"/>
              </a:solidFill>
              <a:latin typeface="Calibri" panose="020F0502020204030204" pitchFamily="34" charset="0"/>
            </a:endParaRPr>
          </a:p>
        </p:txBody>
      </p:sp>
      <p:grpSp>
        <p:nvGrpSpPr>
          <p:cNvPr id="4" name="组合 3"/>
          <p:cNvGrpSpPr/>
          <p:nvPr/>
        </p:nvGrpSpPr>
        <p:grpSpPr bwMode="auto">
          <a:xfrm>
            <a:off x="619125" y="2152110"/>
            <a:ext cx="7942263" cy="1476592"/>
            <a:chOff x="619125" y="2247900"/>
            <a:chExt cx="7942263" cy="1398023"/>
          </a:xfrm>
        </p:grpSpPr>
        <p:sp>
          <p:nvSpPr>
            <p:cNvPr id="5" name="文本框 21"/>
            <p:cNvSpPr txBox="1">
              <a:spLocks noChangeArrowheads="1"/>
            </p:cNvSpPr>
            <p:nvPr/>
          </p:nvSpPr>
          <p:spPr bwMode="auto">
            <a:xfrm>
              <a:off x="806450" y="2373390"/>
              <a:ext cx="7754938" cy="113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Char char="–"/>
                <a:defRPr kumimoji="1"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kumimoji="0" lang="en-US" altLang="zh-CN" sz="2400" dirty="0">
                  <a:latin typeface="+mn-lt"/>
                </a:rPr>
                <a:t>belong      amazing       worse       study        comfortable</a:t>
              </a:r>
            </a:p>
            <a:p>
              <a:pPr eaLnBrk="1" hangingPunct="1">
                <a:spcBef>
                  <a:spcPct val="0"/>
                </a:spcBef>
                <a:buFont typeface="Arial" panose="020B0604020202020204" pitchFamily="34" charset="0"/>
                <a:buNone/>
              </a:pPr>
              <a:r>
                <a:rPr kumimoji="0" lang="en-US" altLang="zh-CN" sz="2400" dirty="0">
                  <a:latin typeface="+mn-lt"/>
                </a:rPr>
                <a:t>rather       looking         went         random    seeking</a:t>
              </a:r>
            </a:p>
            <a:p>
              <a:pPr eaLnBrk="1" hangingPunct="1">
                <a:spcBef>
                  <a:spcPct val="0"/>
                </a:spcBef>
                <a:buFont typeface="Arial" panose="020B0604020202020204" pitchFamily="34" charset="0"/>
                <a:buNone/>
              </a:pPr>
              <a:r>
                <a:rPr kumimoji="0" lang="en-US" altLang="zh-CN" sz="2400" dirty="0">
                  <a:latin typeface="+mn-lt"/>
                </a:rPr>
                <a:t>chose        boring           poke        found        living</a:t>
              </a:r>
            </a:p>
          </p:txBody>
        </p:sp>
        <p:cxnSp>
          <p:nvCxnSpPr>
            <p:cNvPr id="6" name="直接连接符 5"/>
            <p:cNvCxnSpPr>
              <a:cxnSpLocks noChangeShapeType="1"/>
            </p:cNvCxnSpPr>
            <p:nvPr/>
          </p:nvCxnSpPr>
          <p:spPr bwMode="auto">
            <a:xfrm flipV="1">
              <a:off x="619125" y="2247900"/>
              <a:ext cx="7869555" cy="28576"/>
            </a:xfrm>
            <a:prstGeom prst="line">
              <a:avLst/>
            </a:prstGeom>
            <a:noFill/>
            <a:ln w="57150">
              <a:solidFill>
                <a:srgbClr val="44B36E"/>
              </a:solidFill>
              <a:round/>
            </a:ln>
            <a:extLst>
              <a:ext uri="{909E8E84-426E-40DD-AFC4-6F175D3DCCD1}">
                <a14:hiddenFill xmlns:a14="http://schemas.microsoft.com/office/drawing/2010/main">
                  <a:noFill/>
                </a14:hiddenFill>
              </a:ext>
            </a:extLst>
          </p:spPr>
        </p:cxnSp>
        <p:cxnSp>
          <p:nvCxnSpPr>
            <p:cNvPr id="7" name="直接连接符 6"/>
            <p:cNvCxnSpPr>
              <a:cxnSpLocks noChangeShapeType="1"/>
            </p:cNvCxnSpPr>
            <p:nvPr/>
          </p:nvCxnSpPr>
          <p:spPr bwMode="auto">
            <a:xfrm flipV="1">
              <a:off x="619125" y="3615760"/>
              <a:ext cx="7942263" cy="30163"/>
            </a:xfrm>
            <a:prstGeom prst="line">
              <a:avLst/>
            </a:prstGeom>
            <a:noFill/>
            <a:ln w="38100">
              <a:solidFill>
                <a:srgbClr val="44B36E"/>
              </a:solidFill>
              <a:round/>
            </a:ln>
            <a:extLst>
              <a:ext uri="{909E8E84-426E-40DD-AFC4-6F175D3DCCD1}">
                <a14:hiddenFill xmlns:a14="http://schemas.microsoft.com/office/drawing/2010/main">
                  <a:noFill/>
                </a14:hiddenFill>
              </a:ext>
            </a:extLst>
          </p:spPr>
        </p:cxnSp>
      </p:grpSp>
      <p:sp>
        <p:nvSpPr>
          <p:cNvPr id="13" name="矩形 12"/>
          <p:cNvSpPr/>
          <p:nvPr/>
        </p:nvSpPr>
        <p:spPr>
          <a:xfrm>
            <a:off x="619125" y="3878729"/>
            <a:ext cx="8054340" cy="2308324"/>
          </a:xfrm>
          <a:prstGeom prst="rect">
            <a:avLst/>
          </a:prstGeom>
        </p:spPr>
        <p:txBody>
          <a:bodyPr wrap="square">
            <a:spAutoFit/>
          </a:bodyPr>
          <a:lstStyle/>
          <a:p>
            <a:r>
              <a:rPr lang="en-US" altLang="zh-CN" sz="2400" dirty="0"/>
              <a:t>Being a first-year college student, I gradually realized that I had to adjust myself to 1) ___________ on my own. The new environment scared me. It made me feel like I was doing something wrong and that I might not 2) ___________ here. I dare not 3) _________ my head out of my shell and explore on my own. </a:t>
            </a:r>
            <a:endParaRPr lang="zh-CN" altLang="en-US" sz="2400" dirty="0"/>
          </a:p>
        </p:txBody>
      </p:sp>
      <p:sp>
        <p:nvSpPr>
          <p:cNvPr id="14" name="矩形 13"/>
          <p:cNvSpPr/>
          <p:nvPr/>
        </p:nvSpPr>
        <p:spPr>
          <a:xfrm>
            <a:off x="3690993" y="4250174"/>
            <a:ext cx="841897" cy="461665"/>
          </a:xfrm>
          <a:prstGeom prst="rect">
            <a:avLst/>
          </a:prstGeom>
        </p:spPr>
        <p:txBody>
          <a:bodyPr wrap="none">
            <a:spAutoFit/>
          </a:bodyPr>
          <a:lstStyle/>
          <a:p>
            <a:r>
              <a:rPr lang="en-US" altLang="zh-CN" sz="2400" dirty="0">
                <a:solidFill>
                  <a:srgbClr val="C00000"/>
                </a:solidFill>
              </a:rPr>
              <a:t>living</a:t>
            </a:r>
            <a:endParaRPr lang="zh-CN" altLang="en-US" sz="2400" dirty="0">
              <a:solidFill>
                <a:srgbClr val="C00000"/>
              </a:solidFill>
            </a:endParaRPr>
          </a:p>
        </p:txBody>
      </p:sp>
      <p:sp>
        <p:nvSpPr>
          <p:cNvPr id="16" name="矩形 15"/>
          <p:cNvSpPr/>
          <p:nvPr/>
        </p:nvSpPr>
        <p:spPr>
          <a:xfrm>
            <a:off x="6169944" y="4987171"/>
            <a:ext cx="1039067" cy="461665"/>
          </a:xfrm>
          <a:prstGeom prst="rect">
            <a:avLst/>
          </a:prstGeom>
        </p:spPr>
        <p:txBody>
          <a:bodyPr wrap="none">
            <a:spAutoFit/>
          </a:bodyPr>
          <a:lstStyle/>
          <a:p>
            <a:r>
              <a:rPr lang="en-US" altLang="zh-CN" sz="2400" dirty="0">
                <a:solidFill>
                  <a:srgbClr val="C00000"/>
                </a:solidFill>
              </a:rPr>
              <a:t>belong</a:t>
            </a:r>
            <a:endParaRPr lang="zh-CN" altLang="en-US" sz="2400" dirty="0">
              <a:solidFill>
                <a:srgbClr val="C00000"/>
              </a:solidFill>
            </a:endParaRPr>
          </a:p>
        </p:txBody>
      </p:sp>
      <p:sp>
        <p:nvSpPr>
          <p:cNvPr id="17" name="矩形 16"/>
          <p:cNvSpPr/>
          <p:nvPr/>
        </p:nvSpPr>
        <p:spPr>
          <a:xfrm>
            <a:off x="2407712" y="5339477"/>
            <a:ext cx="791883" cy="461665"/>
          </a:xfrm>
          <a:prstGeom prst="rect">
            <a:avLst/>
          </a:prstGeom>
        </p:spPr>
        <p:txBody>
          <a:bodyPr wrap="none">
            <a:spAutoFit/>
          </a:bodyPr>
          <a:lstStyle/>
          <a:p>
            <a:r>
              <a:rPr lang="en-US" altLang="zh-CN" sz="2400" dirty="0">
                <a:solidFill>
                  <a:srgbClr val="C00000"/>
                </a:solidFill>
              </a:rPr>
              <a:t>poke</a:t>
            </a:r>
            <a:endParaRPr lang="zh-CN" altLang="en-US" sz="2400" dirty="0">
              <a:solidFill>
                <a:srgbClr val="C00000"/>
              </a:solidFill>
            </a:endParaRPr>
          </a:p>
        </p:txBody>
      </p:sp>
      <p:sp>
        <p:nvSpPr>
          <p:cNvPr id="15" name="动作按钮: 第一张 14">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8" name="文本框 32"/>
          <p:cNvSpPr txBox="1">
            <a:spLocks noChangeArrowheads="1"/>
          </p:cNvSpPr>
          <p:nvPr/>
        </p:nvSpPr>
        <p:spPr bwMode="auto">
          <a:xfrm>
            <a:off x="2468563" y="280988"/>
            <a:ext cx="4111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kumimoji="1" lang="en-US" altLang="zh-CN" sz="2400" b="1" dirty="0">
                <a:solidFill>
                  <a:srgbClr val="64A96A"/>
                </a:solidFill>
              </a:rPr>
              <a:t>Building your language</a:t>
            </a:r>
            <a:endParaRPr kumimoji="1" lang="zh-CN" altLang="en-US" sz="2400" b="1" dirty="0">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500" y="1013609"/>
            <a:ext cx="8054340" cy="5262979"/>
          </a:xfrm>
          <a:prstGeom prst="rect">
            <a:avLst/>
          </a:prstGeom>
        </p:spPr>
        <p:txBody>
          <a:bodyPr wrap="square">
            <a:spAutoFit/>
          </a:bodyPr>
          <a:lstStyle/>
          <a:p>
            <a:r>
              <a:rPr lang="en-US" altLang="zh-CN" sz="2400" dirty="0"/>
              <a:t>I have been told that college is all about finding your place in the world. How can I find my place in a world if I cut myself off from it? I realized that it was wrong to stay in my dorm room instead of going out and 4) ___________ new relationships. I finally changed my ways. I 5) ___________ to open myself up to new people. I could walk into the dining hall by myself, talk with a friend I run into about something completely 6) ___________, or watch a silly show with people I feel 7) ___________ with. I 8) ___________ home on campus by creating a family of my friends, classmates and even the random people I see at parties. There is nothing 9) __________ than being alone in a new world. So we should hold fast to the precious opportunities in life to meet 10) ___________ people and find new friendships.</a:t>
            </a:r>
            <a:endParaRPr lang="zh-CN" altLang="en-US" sz="2400" dirty="0"/>
          </a:p>
        </p:txBody>
      </p:sp>
      <p:sp>
        <p:nvSpPr>
          <p:cNvPr id="3" name="矩形 2"/>
          <p:cNvSpPr/>
          <p:nvPr/>
        </p:nvSpPr>
        <p:spPr>
          <a:xfrm>
            <a:off x="4395754" y="2116574"/>
            <a:ext cx="1128835" cy="461665"/>
          </a:xfrm>
          <a:prstGeom prst="rect">
            <a:avLst/>
          </a:prstGeom>
        </p:spPr>
        <p:txBody>
          <a:bodyPr wrap="none">
            <a:spAutoFit/>
          </a:bodyPr>
          <a:lstStyle/>
          <a:p>
            <a:r>
              <a:rPr lang="en-US" altLang="zh-CN" sz="2400" dirty="0">
                <a:solidFill>
                  <a:srgbClr val="C00000"/>
                </a:solidFill>
              </a:rPr>
              <a:t>seeking</a:t>
            </a:r>
            <a:endParaRPr lang="zh-CN" altLang="en-US" sz="2400" dirty="0">
              <a:solidFill>
                <a:srgbClr val="C00000"/>
              </a:solidFill>
            </a:endParaRPr>
          </a:p>
        </p:txBody>
      </p:sp>
      <p:sp>
        <p:nvSpPr>
          <p:cNvPr id="4" name="矩形 3"/>
          <p:cNvSpPr/>
          <p:nvPr/>
        </p:nvSpPr>
        <p:spPr>
          <a:xfrm>
            <a:off x="4703634" y="2468880"/>
            <a:ext cx="912429" cy="461665"/>
          </a:xfrm>
          <a:prstGeom prst="rect">
            <a:avLst/>
          </a:prstGeom>
        </p:spPr>
        <p:txBody>
          <a:bodyPr wrap="none">
            <a:spAutoFit/>
          </a:bodyPr>
          <a:lstStyle/>
          <a:p>
            <a:r>
              <a:rPr lang="en-US" altLang="zh-CN" sz="2400" dirty="0">
                <a:solidFill>
                  <a:srgbClr val="C00000"/>
                </a:solidFill>
              </a:rPr>
              <a:t>chose</a:t>
            </a:r>
            <a:endParaRPr lang="zh-CN" altLang="en-US" sz="2400" dirty="0">
              <a:solidFill>
                <a:srgbClr val="C00000"/>
              </a:solidFill>
            </a:endParaRPr>
          </a:p>
        </p:txBody>
      </p:sp>
      <p:sp>
        <p:nvSpPr>
          <p:cNvPr id="5" name="矩形 4"/>
          <p:cNvSpPr/>
          <p:nvPr/>
        </p:nvSpPr>
        <p:spPr>
          <a:xfrm>
            <a:off x="896106" y="3566160"/>
            <a:ext cx="1164229" cy="461665"/>
          </a:xfrm>
          <a:prstGeom prst="rect">
            <a:avLst/>
          </a:prstGeom>
        </p:spPr>
        <p:txBody>
          <a:bodyPr wrap="none">
            <a:spAutoFit/>
          </a:bodyPr>
          <a:lstStyle/>
          <a:p>
            <a:r>
              <a:rPr lang="en-US" altLang="zh-CN" sz="2400" dirty="0">
                <a:solidFill>
                  <a:srgbClr val="C00000"/>
                </a:solidFill>
              </a:rPr>
              <a:t>random</a:t>
            </a:r>
            <a:endParaRPr lang="zh-CN" altLang="en-US" sz="2400" dirty="0">
              <a:solidFill>
                <a:srgbClr val="C00000"/>
              </a:solidFill>
            </a:endParaRPr>
          </a:p>
        </p:txBody>
      </p:sp>
      <p:sp>
        <p:nvSpPr>
          <p:cNvPr id="6" name="矩形 5"/>
          <p:cNvSpPr/>
          <p:nvPr/>
        </p:nvSpPr>
        <p:spPr>
          <a:xfrm>
            <a:off x="692428" y="3935492"/>
            <a:ext cx="1707327" cy="461665"/>
          </a:xfrm>
          <a:prstGeom prst="rect">
            <a:avLst/>
          </a:prstGeom>
        </p:spPr>
        <p:txBody>
          <a:bodyPr wrap="none">
            <a:spAutoFit/>
          </a:bodyPr>
          <a:lstStyle/>
          <a:p>
            <a:r>
              <a:rPr lang="en-US" altLang="zh-CN" sz="2400" dirty="0">
                <a:solidFill>
                  <a:srgbClr val="C00000"/>
                </a:solidFill>
              </a:rPr>
              <a:t>comfortable</a:t>
            </a:r>
            <a:endParaRPr lang="zh-CN" altLang="en-US" sz="2400" dirty="0">
              <a:solidFill>
                <a:srgbClr val="C00000"/>
              </a:solidFill>
            </a:endParaRPr>
          </a:p>
        </p:txBody>
      </p:sp>
      <p:sp>
        <p:nvSpPr>
          <p:cNvPr id="8" name="矩形 7"/>
          <p:cNvSpPr/>
          <p:nvPr/>
        </p:nvSpPr>
        <p:spPr>
          <a:xfrm>
            <a:off x="3833680" y="3950732"/>
            <a:ext cx="920380" cy="461665"/>
          </a:xfrm>
          <a:prstGeom prst="rect">
            <a:avLst/>
          </a:prstGeom>
        </p:spPr>
        <p:txBody>
          <a:bodyPr wrap="none">
            <a:spAutoFit/>
          </a:bodyPr>
          <a:lstStyle/>
          <a:p>
            <a:r>
              <a:rPr lang="en-US" altLang="zh-CN" sz="2400" dirty="0">
                <a:solidFill>
                  <a:srgbClr val="C00000"/>
                </a:solidFill>
              </a:rPr>
              <a:t>found</a:t>
            </a:r>
            <a:endParaRPr lang="zh-CN" altLang="en-US" sz="2400" dirty="0">
              <a:solidFill>
                <a:srgbClr val="C00000"/>
              </a:solidFill>
            </a:endParaRPr>
          </a:p>
        </p:txBody>
      </p:sp>
      <p:sp>
        <p:nvSpPr>
          <p:cNvPr id="9" name="矩形 8"/>
          <p:cNvSpPr/>
          <p:nvPr/>
        </p:nvSpPr>
        <p:spPr>
          <a:xfrm>
            <a:off x="7183616" y="4676894"/>
            <a:ext cx="939553" cy="461665"/>
          </a:xfrm>
          <a:prstGeom prst="rect">
            <a:avLst/>
          </a:prstGeom>
        </p:spPr>
        <p:txBody>
          <a:bodyPr wrap="none">
            <a:spAutoFit/>
          </a:bodyPr>
          <a:lstStyle/>
          <a:p>
            <a:r>
              <a:rPr lang="en-US" altLang="zh-CN" sz="2400" dirty="0">
                <a:solidFill>
                  <a:srgbClr val="C00000"/>
                </a:solidFill>
              </a:rPr>
              <a:t>worse</a:t>
            </a:r>
            <a:endParaRPr lang="zh-CN" altLang="en-US" sz="2400" dirty="0">
              <a:solidFill>
                <a:srgbClr val="C00000"/>
              </a:solidFill>
            </a:endParaRPr>
          </a:p>
        </p:txBody>
      </p:sp>
      <p:sp>
        <p:nvSpPr>
          <p:cNvPr id="10" name="矩形 9"/>
          <p:cNvSpPr/>
          <p:nvPr/>
        </p:nvSpPr>
        <p:spPr>
          <a:xfrm>
            <a:off x="5963855" y="5393174"/>
            <a:ext cx="1223412" cy="461665"/>
          </a:xfrm>
          <a:prstGeom prst="rect">
            <a:avLst/>
          </a:prstGeom>
        </p:spPr>
        <p:txBody>
          <a:bodyPr wrap="none">
            <a:spAutoFit/>
          </a:bodyPr>
          <a:lstStyle/>
          <a:p>
            <a:r>
              <a:rPr lang="en-US" altLang="zh-CN" sz="2400" dirty="0">
                <a:solidFill>
                  <a:srgbClr val="C00000"/>
                </a:solidFill>
              </a:rPr>
              <a:t>amazing</a:t>
            </a:r>
            <a:endParaRPr lang="zh-CN" altLang="en-US" sz="2400" dirty="0">
              <a:solidFill>
                <a:srgbClr val="C00000"/>
              </a:solidFill>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3" name="文本框 32"/>
          <p:cNvSpPr txBox="1">
            <a:spLocks noChangeArrowheads="1"/>
          </p:cNvSpPr>
          <p:nvPr/>
        </p:nvSpPr>
        <p:spPr bwMode="auto">
          <a:xfrm>
            <a:off x="2468563" y="280988"/>
            <a:ext cx="4111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kumimoji="1" lang="en-US" altLang="zh-CN" sz="2400" b="1" dirty="0">
                <a:solidFill>
                  <a:srgbClr val="64A96A"/>
                </a:solidFill>
              </a:rPr>
              <a:t>Building your language</a:t>
            </a:r>
            <a:endParaRPr kumimoji="1" lang="zh-CN" altLang="en-US" sz="2400" b="1" dirty="0">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636589" y="1700213"/>
            <a:ext cx="7821612"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9705">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400" b="1" dirty="0">
                <a:latin typeface="+mn-lt"/>
                <a:sym typeface="Arial" panose="020B0604020202020204" pitchFamily="34" charset="0"/>
              </a:rPr>
              <a:t>Watch a video clip to learn about diverse ideas of how to make the most of college life.</a:t>
            </a:r>
            <a:endParaRPr kumimoji="0" lang="zh-CN" altLang="en-US" sz="2400" b="1" dirty="0">
              <a:solidFill>
                <a:srgbClr val="000000"/>
              </a:solidFill>
              <a:latin typeface="+mn-lt"/>
              <a:sym typeface="Arial" panose="020B0604020202020204" pitchFamily="34" charset="0"/>
            </a:endParaRPr>
          </a:p>
        </p:txBody>
      </p:sp>
      <p:sp>
        <p:nvSpPr>
          <p:cNvPr id="3" name="文本框 32"/>
          <p:cNvSpPr txBox="1">
            <a:spLocks noChangeArrowheads="1"/>
          </p:cNvSpPr>
          <p:nvPr/>
        </p:nvSpPr>
        <p:spPr bwMode="auto">
          <a:xfrm>
            <a:off x="2468563" y="280988"/>
            <a:ext cx="1662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rgbClr val="FF9F47"/>
                </a:solidFill>
                <a:latin typeface="Arial" panose="020B0604020202020204" pitchFamily="34" charset="0"/>
              </a:rPr>
              <a:t>Warm-up</a:t>
            </a:r>
            <a:endParaRPr lang="zh-CN" altLang="en-US" sz="2400" b="1" dirty="0">
              <a:solidFill>
                <a:srgbClr val="FF9F47"/>
              </a:solidFill>
              <a:latin typeface="Arial" panose="020B0604020202020204" pitchFamily="34" charset="0"/>
            </a:endParaRPr>
          </a:p>
        </p:txBody>
      </p:sp>
      <p:sp>
        <p:nvSpPr>
          <p:cNvPr id="4" name="文本框 24"/>
          <p:cNvSpPr txBox="1">
            <a:spLocks noChangeArrowheads="1"/>
          </p:cNvSpPr>
          <p:nvPr/>
        </p:nvSpPr>
        <p:spPr bwMode="auto">
          <a:xfrm>
            <a:off x="355600" y="1009650"/>
            <a:ext cx="4533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rgbClr val="F79646"/>
                </a:solidFill>
                <a:latin typeface="+mn-lt"/>
              </a:rPr>
              <a:t>Viewing and speaking</a:t>
            </a:r>
            <a:endParaRPr lang="zh-CN" altLang="en-US" sz="2400" b="1" dirty="0">
              <a:solidFill>
                <a:srgbClr val="F79646"/>
              </a:solidFill>
              <a:latin typeface="+mn-lt"/>
            </a:endParaRPr>
          </a:p>
        </p:txBody>
      </p:sp>
      <p:sp>
        <p:nvSpPr>
          <p:cNvPr id="6" name="动作按钮: 第一张 5">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8563" y="3596640"/>
            <a:ext cx="4483702" cy="2678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11" descr="f:\program files\360se6\User Data\temp\fc73abb21fd7e1c8-e264c3ef1a7e0938-e76cb1b1f9395185d3b1d56c954dcc1a.jpg">
            <a:hlinkClick r:id="rId4" action="ppaction://hlinkfile"/>
          </p:cNvPr>
          <p:cNvPicPr>
            <a:picLocks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1009" r="16354"/>
          <a:stretch>
            <a:fillRect/>
          </a:stretch>
        </p:blipFill>
        <p:spPr bwMode="auto">
          <a:xfrm>
            <a:off x="7704138" y="5118418"/>
            <a:ext cx="1260475"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263641"/>
            <a:ext cx="9144000" cy="594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五边形 1"/>
          <p:cNvSpPr>
            <a:spLocks noChangeArrowheads="1"/>
          </p:cNvSpPr>
          <p:nvPr/>
        </p:nvSpPr>
        <p:spPr bwMode="auto">
          <a:xfrm>
            <a:off x="509587" y="956818"/>
            <a:ext cx="1109663"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defRPr/>
            </a:pPr>
            <a:r>
              <a:rPr kumimoji="1" lang="en-US" altLang="zh-CN" sz="2400" b="1" dirty="0">
                <a:solidFill>
                  <a:srgbClr val="FFFFFF"/>
                </a:solidFill>
                <a:latin typeface="Calibri" panose="020F0502020204030204" pitchFamily="34" charset="0"/>
              </a:rPr>
              <a:t>Task 1</a:t>
            </a:r>
            <a:endParaRPr kumimoji="1" lang="zh-CN" altLang="en-US" sz="2400" b="1" dirty="0">
              <a:solidFill>
                <a:srgbClr val="FFFFFF"/>
              </a:solidFill>
              <a:latin typeface="Calibri" panose="020F0502020204030204" pitchFamily="34" charset="0"/>
            </a:endParaRPr>
          </a:p>
        </p:txBody>
      </p:sp>
      <p:sp>
        <p:nvSpPr>
          <p:cNvPr id="3" name="矩形 4"/>
          <p:cNvSpPr>
            <a:spLocks noChangeArrowheads="1"/>
          </p:cNvSpPr>
          <p:nvPr/>
        </p:nvSpPr>
        <p:spPr bwMode="auto">
          <a:xfrm>
            <a:off x="1767149" y="856244"/>
            <a:ext cx="6889750" cy="589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defRPr/>
            </a:pPr>
            <a:r>
              <a:rPr lang="en-US" altLang="zh-CN" sz="2400" b="1" dirty="0">
                <a:latin typeface="+mn-lt"/>
              </a:rPr>
              <a:t>Match the persons with their ideas about college life.</a:t>
            </a:r>
          </a:p>
        </p:txBody>
      </p:sp>
      <p:sp>
        <p:nvSpPr>
          <p:cNvPr id="4" name="矩形 3"/>
          <p:cNvSpPr/>
          <p:nvPr/>
        </p:nvSpPr>
        <p:spPr>
          <a:xfrm>
            <a:off x="3810000" y="1433435"/>
            <a:ext cx="4861560" cy="1508105"/>
          </a:xfrm>
          <a:prstGeom prst="rect">
            <a:avLst/>
          </a:prstGeom>
        </p:spPr>
        <p:txBody>
          <a:bodyPr wrap="square">
            <a:spAutoFit/>
          </a:bodyPr>
          <a:lstStyle/>
          <a:p>
            <a:r>
              <a:rPr lang="en-US" altLang="zh-CN" sz="2300" b="1" dirty="0"/>
              <a:t>Friendships &amp; relationships</a:t>
            </a:r>
          </a:p>
          <a:p>
            <a:r>
              <a:rPr lang="en-US" altLang="zh-CN" sz="2300" dirty="0"/>
              <a:t>a. to join in clubs</a:t>
            </a:r>
          </a:p>
          <a:p>
            <a:r>
              <a:rPr lang="en-US" altLang="zh-CN" sz="2300" dirty="0"/>
              <a:t>b. to be yourself</a:t>
            </a:r>
          </a:p>
          <a:p>
            <a:r>
              <a:rPr lang="en-US" altLang="zh-CN" sz="2300" dirty="0"/>
              <a:t>c. to build relationships</a:t>
            </a:r>
            <a:endParaRPr lang="zh-CN" altLang="en-US" sz="2300" dirty="0"/>
          </a:p>
        </p:txBody>
      </p:sp>
      <p:sp>
        <p:nvSpPr>
          <p:cNvPr id="5" name="矩形 4"/>
          <p:cNvSpPr/>
          <p:nvPr/>
        </p:nvSpPr>
        <p:spPr>
          <a:xfrm>
            <a:off x="3810000" y="2812982"/>
            <a:ext cx="4976813" cy="1862048"/>
          </a:xfrm>
          <a:prstGeom prst="rect">
            <a:avLst/>
          </a:prstGeom>
        </p:spPr>
        <p:txBody>
          <a:bodyPr wrap="square">
            <a:spAutoFit/>
          </a:bodyPr>
          <a:lstStyle/>
          <a:p>
            <a:r>
              <a:rPr lang="en-US" altLang="zh-CN" sz="2300" b="1" dirty="0"/>
              <a:t>Problems</a:t>
            </a:r>
          </a:p>
          <a:p>
            <a:r>
              <a:rPr lang="en-US" altLang="zh-CN" sz="2300" dirty="0"/>
              <a:t>d. to let go of negative energy</a:t>
            </a:r>
          </a:p>
          <a:p>
            <a:r>
              <a:rPr lang="en-US" altLang="zh-CN" sz="2300" dirty="0"/>
              <a:t>e. to take a deep breath</a:t>
            </a:r>
          </a:p>
          <a:p>
            <a:r>
              <a:rPr lang="en-US" altLang="zh-CN" sz="2300" dirty="0"/>
              <a:t>f. to not try to change others</a:t>
            </a:r>
          </a:p>
          <a:p>
            <a:r>
              <a:rPr lang="en-US" altLang="zh-CN" sz="2300" dirty="0"/>
              <a:t>g. to talk out the problem</a:t>
            </a:r>
            <a:endParaRPr lang="zh-CN" altLang="en-US" sz="2300" dirty="0"/>
          </a:p>
        </p:txBody>
      </p:sp>
      <p:sp>
        <p:nvSpPr>
          <p:cNvPr id="6" name="矩形 5"/>
          <p:cNvSpPr/>
          <p:nvPr/>
        </p:nvSpPr>
        <p:spPr>
          <a:xfrm>
            <a:off x="3810000" y="4580694"/>
            <a:ext cx="4572000" cy="2215991"/>
          </a:xfrm>
          <a:prstGeom prst="rect">
            <a:avLst/>
          </a:prstGeom>
        </p:spPr>
        <p:txBody>
          <a:bodyPr>
            <a:spAutoFit/>
          </a:bodyPr>
          <a:lstStyle/>
          <a:p>
            <a:r>
              <a:rPr lang="en-US" altLang="zh-CN" sz="2300" b="1" dirty="0"/>
              <a:t>Last bit of advice</a:t>
            </a:r>
          </a:p>
          <a:p>
            <a:r>
              <a:rPr lang="en-US" altLang="zh-CN" sz="2300" dirty="0"/>
              <a:t>h. to stay true to yourself</a:t>
            </a:r>
          </a:p>
          <a:p>
            <a:r>
              <a:rPr lang="en-US" altLang="zh-CN" sz="2300" dirty="0" err="1"/>
              <a:t>i</a:t>
            </a:r>
            <a:r>
              <a:rPr lang="en-US" altLang="zh-CN" sz="2300" dirty="0"/>
              <a:t>. to do everything you want to</a:t>
            </a:r>
          </a:p>
          <a:p>
            <a:r>
              <a:rPr lang="en-US" altLang="zh-CN" sz="2300" dirty="0"/>
              <a:t>j. to take things as they come</a:t>
            </a:r>
          </a:p>
          <a:p>
            <a:r>
              <a:rPr lang="en-US" altLang="zh-CN" sz="2300" dirty="0"/>
              <a:t>k. to find yourself</a:t>
            </a:r>
          </a:p>
          <a:p>
            <a:r>
              <a:rPr lang="en-US" altLang="zh-CN" sz="2300" dirty="0"/>
              <a:t>l. to make lifelong friends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223" y="1798243"/>
            <a:ext cx="971550" cy="55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6353" y="2699269"/>
            <a:ext cx="971550" cy="55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7460" y="3625836"/>
            <a:ext cx="981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8252" y="4580694"/>
            <a:ext cx="9810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2065" y="5525851"/>
            <a:ext cx="923925" cy="51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762733" y="1918377"/>
            <a:ext cx="301686" cy="369332"/>
          </a:xfrm>
          <a:prstGeom prst="rect">
            <a:avLst/>
          </a:prstGeom>
        </p:spPr>
        <p:txBody>
          <a:bodyPr wrap="none">
            <a:spAutoFit/>
          </a:bodyPr>
          <a:lstStyle/>
          <a:p>
            <a:r>
              <a:rPr lang="en-US" altLang="zh-CN" dirty="0"/>
              <a:t>1</a:t>
            </a:r>
            <a:endParaRPr lang="zh-CN" altLang="en-US" dirty="0"/>
          </a:p>
        </p:txBody>
      </p:sp>
      <p:sp>
        <p:nvSpPr>
          <p:cNvPr id="13" name="矩形 12"/>
          <p:cNvSpPr/>
          <p:nvPr/>
        </p:nvSpPr>
        <p:spPr>
          <a:xfrm>
            <a:off x="762733" y="2790828"/>
            <a:ext cx="301686" cy="369332"/>
          </a:xfrm>
          <a:prstGeom prst="rect">
            <a:avLst/>
          </a:prstGeom>
        </p:spPr>
        <p:txBody>
          <a:bodyPr wrap="none">
            <a:spAutoFit/>
          </a:bodyPr>
          <a:lstStyle/>
          <a:p>
            <a:r>
              <a:rPr lang="en-US" altLang="zh-CN" dirty="0"/>
              <a:t>2</a:t>
            </a:r>
            <a:endParaRPr lang="zh-CN" altLang="en-US" dirty="0"/>
          </a:p>
        </p:txBody>
      </p:sp>
      <p:sp>
        <p:nvSpPr>
          <p:cNvPr id="14" name="矩形 13"/>
          <p:cNvSpPr/>
          <p:nvPr/>
        </p:nvSpPr>
        <p:spPr>
          <a:xfrm>
            <a:off x="762733" y="3712632"/>
            <a:ext cx="301686" cy="369332"/>
          </a:xfrm>
          <a:prstGeom prst="rect">
            <a:avLst/>
          </a:prstGeom>
        </p:spPr>
        <p:txBody>
          <a:bodyPr wrap="none">
            <a:spAutoFit/>
          </a:bodyPr>
          <a:lstStyle/>
          <a:p>
            <a:r>
              <a:rPr lang="en-US" altLang="zh-CN" dirty="0"/>
              <a:t>3</a:t>
            </a:r>
            <a:endParaRPr lang="zh-CN" altLang="en-US" dirty="0"/>
          </a:p>
        </p:txBody>
      </p:sp>
      <p:sp>
        <p:nvSpPr>
          <p:cNvPr id="15" name="矩形 14"/>
          <p:cNvSpPr/>
          <p:nvPr/>
        </p:nvSpPr>
        <p:spPr>
          <a:xfrm>
            <a:off x="762733" y="5539207"/>
            <a:ext cx="301686" cy="369332"/>
          </a:xfrm>
          <a:prstGeom prst="rect">
            <a:avLst/>
          </a:prstGeom>
        </p:spPr>
        <p:txBody>
          <a:bodyPr wrap="none">
            <a:spAutoFit/>
          </a:bodyPr>
          <a:lstStyle/>
          <a:p>
            <a:r>
              <a:rPr lang="en-US" altLang="zh-CN" dirty="0"/>
              <a:t>5</a:t>
            </a:r>
            <a:endParaRPr lang="zh-CN" altLang="en-US" dirty="0"/>
          </a:p>
        </p:txBody>
      </p:sp>
      <p:sp>
        <p:nvSpPr>
          <p:cNvPr id="16" name="矩形 15"/>
          <p:cNvSpPr/>
          <p:nvPr/>
        </p:nvSpPr>
        <p:spPr>
          <a:xfrm>
            <a:off x="762733" y="4667490"/>
            <a:ext cx="301686" cy="369332"/>
          </a:xfrm>
          <a:prstGeom prst="rect">
            <a:avLst/>
          </a:prstGeom>
        </p:spPr>
        <p:txBody>
          <a:bodyPr wrap="none">
            <a:spAutoFit/>
          </a:bodyPr>
          <a:lstStyle/>
          <a:p>
            <a:r>
              <a:rPr lang="en-US" altLang="zh-CN" dirty="0"/>
              <a:t>4</a:t>
            </a:r>
            <a:endParaRPr lang="zh-CN" altLang="en-US" dirty="0"/>
          </a:p>
        </p:txBody>
      </p:sp>
      <p:sp>
        <p:nvSpPr>
          <p:cNvPr id="19" name="直接连接符 19"/>
          <p:cNvSpPr>
            <a:spLocks noChangeShapeType="1"/>
          </p:cNvSpPr>
          <p:nvPr/>
        </p:nvSpPr>
        <p:spPr bwMode="auto">
          <a:xfrm>
            <a:off x="2314260" y="2074468"/>
            <a:ext cx="1495740" cy="276226"/>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0" name="直接连接符 19"/>
          <p:cNvSpPr>
            <a:spLocks noChangeShapeType="1"/>
          </p:cNvSpPr>
          <p:nvPr/>
        </p:nvSpPr>
        <p:spPr bwMode="auto">
          <a:xfrm>
            <a:off x="2267903" y="2074468"/>
            <a:ext cx="1542097" cy="1339293"/>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1" name="直接连接符 19"/>
          <p:cNvSpPr>
            <a:spLocks noChangeShapeType="1"/>
          </p:cNvSpPr>
          <p:nvPr/>
        </p:nvSpPr>
        <p:spPr bwMode="auto">
          <a:xfrm>
            <a:off x="2267903" y="2074468"/>
            <a:ext cx="1542097" cy="3049151"/>
          </a:xfrm>
          <a:prstGeom prst="line">
            <a:avLst/>
          </a:prstGeom>
          <a:ln w="25400"/>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2" name="直接连接符 19"/>
          <p:cNvSpPr>
            <a:spLocks noChangeShapeType="1"/>
          </p:cNvSpPr>
          <p:nvPr/>
        </p:nvSpPr>
        <p:spPr bwMode="auto">
          <a:xfrm flipV="1">
            <a:off x="2314260" y="2744113"/>
            <a:ext cx="1495741" cy="197427"/>
          </a:xfrm>
          <a:prstGeom prst="line">
            <a:avLst/>
          </a:prstGeom>
          <a:ln w="25400">
            <a:solidFill>
              <a:schemeClr val="accent5"/>
            </a:solidFill>
          </a:ln>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3" name="直接连接符 19"/>
          <p:cNvSpPr>
            <a:spLocks noChangeShapeType="1"/>
          </p:cNvSpPr>
          <p:nvPr/>
        </p:nvSpPr>
        <p:spPr bwMode="auto">
          <a:xfrm>
            <a:off x="2339975" y="2941540"/>
            <a:ext cx="1470026" cy="1140424"/>
          </a:xfrm>
          <a:prstGeom prst="line">
            <a:avLst/>
          </a:prstGeom>
          <a:ln w="25400">
            <a:solidFill>
              <a:schemeClr val="accent5"/>
            </a:solidFill>
          </a:ln>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4" name="直接连接符 19"/>
          <p:cNvSpPr>
            <a:spLocks noChangeShapeType="1"/>
          </p:cNvSpPr>
          <p:nvPr/>
        </p:nvSpPr>
        <p:spPr bwMode="auto">
          <a:xfrm>
            <a:off x="2314260" y="2954044"/>
            <a:ext cx="1495740" cy="3606777"/>
          </a:xfrm>
          <a:prstGeom prst="line">
            <a:avLst/>
          </a:prstGeom>
          <a:ln w="25400">
            <a:solidFill>
              <a:schemeClr val="accent5"/>
            </a:solidFill>
          </a:ln>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5" name="直接连接符 24"/>
          <p:cNvSpPr>
            <a:spLocks noChangeShapeType="1"/>
          </p:cNvSpPr>
          <p:nvPr/>
        </p:nvSpPr>
        <p:spPr bwMode="auto">
          <a:xfrm flipV="1">
            <a:off x="2285049" y="2074468"/>
            <a:ext cx="1524952" cy="1768136"/>
          </a:xfrm>
          <a:prstGeom prst="line">
            <a:avLst/>
          </a:prstGeom>
          <a:ln w="25400">
            <a:solidFill>
              <a:srgbClr val="EF07C3"/>
            </a:solidFill>
          </a:ln>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6" name="直接连接符 25"/>
          <p:cNvSpPr>
            <a:spLocks noChangeShapeType="1"/>
          </p:cNvSpPr>
          <p:nvPr/>
        </p:nvSpPr>
        <p:spPr bwMode="auto">
          <a:xfrm>
            <a:off x="2285049" y="3829247"/>
            <a:ext cx="1524951" cy="587506"/>
          </a:xfrm>
          <a:prstGeom prst="line">
            <a:avLst/>
          </a:prstGeom>
          <a:ln w="25400">
            <a:solidFill>
              <a:srgbClr val="EF07C3"/>
            </a:solidFill>
          </a:ln>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7" name="直接连接符 26"/>
          <p:cNvSpPr>
            <a:spLocks noChangeShapeType="1"/>
          </p:cNvSpPr>
          <p:nvPr/>
        </p:nvSpPr>
        <p:spPr bwMode="auto">
          <a:xfrm>
            <a:off x="2292193" y="3842604"/>
            <a:ext cx="1517808" cy="1696603"/>
          </a:xfrm>
          <a:prstGeom prst="line">
            <a:avLst/>
          </a:prstGeom>
          <a:ln w="25400">
            <a:solidFill>
              <a:srgbClr val="EF07C3"/>
            </a:solidFill>
          </a:ln>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8" name="直接连接符 27"/>
          <p:cNvSpPr>
            <a:spLocks noChangeShapeType="1"/>
          </p:cNvSpPr>
          <p:nvPr/>
        </p:nvSpPr>
        <p:spPr bwMode="auto">
          <a:xfrm>
            <a:off x="2267903" y="4757432"/>
            <a:ext cx="1542098" cy="1479484"/>
          </a:xfrm>
          <a:prstGeom prst="line">
            <a:avLst/>
          </a:prstGeom>
          <a:ln w="25400">
            <a:solidFill>
              <a:srgbClr val="00B050"/>
            </a:solidFill>
          </a:ln>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29" name="直接连接符 28"/>
          <p:cNvSpPr>
            <a:spLocks noChangeShapeType="1"/>
          </p:cNvSpPr>
          <p:nvPr/>
        </p:nvSpPr>
        <p:spPr bwMode="auto">
          <a:xfrm flipV="1">
            <a:off x="2219801" y="3829247"/>
            <a:ext cx="1590200" cy="1859442"/>
          </a:xfrm>
          <a:prstGeom prst="line">
            <a:avLst/>
          </a:prstGeom>
          <a:ln w="25400">
            <a:solidFill>
              <a:srgbClr val="7030A0"/>
            </a:solidFill>
          </a:ln>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30" name="直接连接符 29"/>
          <p:cNvSpPr>
            <a:spLocks noChangeShapeType="1"/>
          </p:cNvSpPr>
          <p:nvPr/>
        </p:nvSpPr>
        <p:spPr bwMode="auto">
          <a:xfrm>
            <a:off x="2205990" y="5687153"/>
            <a:ext cx="1604010" cy="221386"/>
          </a:xfrm>
          <a:prstGeom prst="line">
            <a:avLst/>
          </a:prstGeom>
          <a:ln w="25400">
            <a:solidFill>
              <a:srgbClr val="7030A0"/>
            </a:solidFill>
          </a:ln>
        </p:spPr>
        <p:style>
          <a:lnRef idx="1">
            <a:schemeClr val="accent2"/>
          </a:lnRef>
          <a:fillRef idx="0">
            <a:schemeClr val="accent2"/>
          </a:fillRef>
          <a:effectRef idx="0">
            <a:schemeClr val="accent2"/>
          </a:effectRef>
          <a:fontRef idx="minor">
            <a:schemeClr val="tx1"/>
          </a:fontRef>
        </p:style>
        <p:txBody>
          <a:bodyPr/>
          <a:lstStyle/>
          <a:p>
            <a:pPr eaLnBrk="1" hangingPunct="1">
              <a:buFont typeface="Arial" panose="020B0604020202020204" pitchFamily="34" charset="0"/>
              <a:buNone/>
              <a:defRPr/>
            </a:pPr>
            <a:endParaRPr lang="zh-CN" altLang="en-US"/>
          </a:p>
        </p:txBody>
      </p:sp>
      <p:sp>
        <p:nvSpPr>
          <p:cNvPr id="31" name="文本框 32"/>
          <p:cNvSpPr txBox="1">
            <a:spLocks noChangeArrowheads="1"/>
          </p:cNvSpPr>
          <p:nvPr/>
        </p:nvSpPr>
        <p:spPr bwMode="auto">
          <a:xfrm>
            <a:off x="2468563" y="280988"/>
            <a:ext cx="1662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rgbClr val="FF9F47"/>
                </a:solidFill>
                <a:latin typeface="Arial" panose="020B0604020202020204" pitchFamily="34" charset="0"/>
              </a:rPr>
              <a:t>Warm-up</a:t>
            </a:r>
            <a:endParaRPr lang="zh-CN" altLang="en-US" sz="2400" b="1" dirty="0">
              <a:solidFill>
                <a:srgbClr val="FF9F47"/>
              </a:solidFill>
              <a:latin typeface="Arial" panose="020B0604020202020204" pitchFamily="34" charset="0"/>
            </a:endParaRPr>
          </a:p>
        </p:txBody>
      </p:sp>
      <p:sp>
        <p:nvSpPr>
          <p:cNvPr id="32" name="动作按钮: 第一张 31">
            <a:hlinkClick r:id="rId8"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19"/>
                                        </p:tgtEl>
                                        <p:attrNameLst>
                                          <p:attrName>style.visibility</p:attrName>
                                        </p:attrNameLst>
                                      </p:cBhvr>
                                      <p:to>
                                        <p:strVal val="hidden"/>
                                      </p:to>
                                    </p:set>
                                  </p:childTnLst>
                                </p:cTn>
                              </p:par>
                              <p:par>
                                <p:cTn id="22" presetID="1" presetClass="exit"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hidden"/>
                                      </p:to>
                                    </p:set>
                                  </p:childTnLst>
                                </p:cTn>
                              </p:par>
                              <p:par>
                                <p:cTn id="24" presetID="1" presetClass="exit"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hidden"/>
                                      </p:to>
                                    </p:set>
                                  </p:childTnLst>
                                </p:cTn>
                              </p:par>
                              <p:par>
                                <p:cTn id="45" presetID="1" presetClass="exit"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hidden"/>
                                      </p:to>
                                    </p:set>
                                  </p:childTnLst>
                                </p:cTn>
                              </p:par>
                              <p:par>
                                <p:cTn id="47" presetID="1" presetClass="exit"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xit" presetSubtype="0" fill="hold" grpId="0" nodeType="clickEffect">
                                  <p:stCondLst>
                                    <p:cond delay="0"/>
                                  </p:stCondLst>
                                  <p:childTnLst>
                                    <p:set>
                                      <p:cBhvr>
                                        <p:cTn id="67" dur="1" fill="hold">
                                          <p:stCondLst>
                                            <p:cond delay="0"/>
                                          </p:stCondLst>
                                        </p:cTn>
                                        <p:tgtEl>
                                          <p:spTgt spid="25"/>
                                        </p:tgtEl>
                                        <p:attrNameLst>
                                          <p:attrName>style.visibility</p:attrName>
                                        </p:attrNameLst>
                                      </p:cBhvr>
                                      <p:to>
                                        <p:strVal val="hidden"/>
                                      </p:to>
                                    </p:set>
                                  </p:childTnLst>
                                </p:cTn>
                              </p:par>
                              <p:par>
                                <p:cTn id="68" presetID="1" presetClass="exit" presetSubtype="0" fill="hold" grpId="0" nodeType="withEffect">
                                  <p:stCondLst>
                                    <p:cond delay="0"/>
                                  </p:stCondLst>
                                  <p:childTnLst>
                                    <p:set>
                                      <p:cBhvr>
                                        <p:cTn id="69" dur="1" fill="hold">
                                          <p:stCondLst>
                                            <p:cond delay="0"/>
                                          </p:stCondLst>
                                        </p:cTn>
                                        <p:tgtEl>
                                          <p:spTgt spid="26"/>
                                        </p:tgtEl>
                                        <p:attrNameLst>
                                          <p:attrName>style.visibility</p:attrName>
                                        </p:attrNameLst>
                                      </p:cBhvr>
                                      <p:to>
                                        <p:strVal val="hidden"/>
                                      </p:to>
                                    </p:set>
                                  </p:childTnLst>
                                </p:cTn>
                              </p:par>
                              <p:par>
                                <p:cTn id="70" presetID="1" presetClass="exit"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500"/>
                                        <p:tgtEl>
                                          <p:spTgt spid="28"/>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xit" presetSubtype="0" fill="hold" grpId="0" nodeType="clickEffect">
                                  <p:stCondLst>
                                    <p:cond delay="0"/>
                                  </p:stCondLst>
                                  <p:childTnLst>
                                    <p:set>
                                      <p:cBhvr>
                                        <p:cTn id="80" dur="1" fill="hold">
                                          <p:stCondLst>
                                            <p:cond delay="0"/>
                                          </p:stCondLst>
                                        </p:cTn>
                                        <p:tgtEl>
                                          <p:spTgt spid="28"/>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left)">
                                      <p:cBhvr>
                                        <p:cTn id="85" dur="500"/>
                                        <p:tgtEl>
                                          <p:spTgt spid="29"/>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wipe(left)">
                                      <p:cBhvr>
                                        <p:cTn id="9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1028" y="1913880"/>
            <a:ext cx="8093871" cy="169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buFont typeface="Arial" panose="020B0604020202020204" pitchFamily="34" charset="0"/>
              <a:buNone/>
            </a:pPr>
            <a:r>
              <a:rPr lang="en-US" altLang="zh-CN" sz="2400" dirty="0">
                <a:ea typeface="宋体" panose="02010600030101010101" pitchFamily="2" charset="-122"/>
              </a:rPr>
              <a:t>It is suggested in the video clip that college is about finding yourself and staying true to yourself.  </a:t>
            </a:r>
          </a:p>
          <a:p>
            <a:pPr>
              <a:lnSpc>
                <a:spcPct val="150000"/>
              </a:lnSpc>
              <a:buFont typeface="Arial" panose="020B0604020202020204" pitchFamily="34" charset="0"/>
              <a:buNone/>
            </a:pPr>
            <a:r>
              <a:rPr lang="en-US" altLang="zh-CN" sz="2400" dirty="0">
                <a:ea typeface="宋体" panose="02010600030101010101" pitchFamily="2" charset="-122"/>
              </a:rPr>
              <a:t>Do you think the suggestions are helpful for you?</a:t>
            </a:r>
          </a:p>
        </p:txBody>
      </p:sp>
      <p:sp>
        <p:nvSpPr>
          <p:cNvPr id="3" name="五边形 2"/>
          <p:cNvSpPr>
            <a:spLocks noChangeArrowheads="1"/>
          </p:cNvSpPr>
          <p:nvPr/>
        </p:nvSpPr>
        <p:spPr bwMode="auto">
          <a:xfrm>
            <a:off x="495300" y="1052513"/>
            <a:ext cx="1109663"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anose="020B0604020202020204" pitchFamily="34" charset="0"/>
              <a:buNone/>
              <a:defRPr/>
            </a:pPr>
            <a:r>
              <a:rPr kumimoji="1" lang="en-US" altLang="zh-CN" sz="2400" b="1" dirty="0">
                <a:solidFill>
                  <a:srgbClr val="FFFFFF"/>
                </a:solidFill>
                <a:latin typeface="Calibri" panose="020F0502020204030204" pitchFamily="34" charset="0"/>
              </a:rPr>
              <a:t>Task 2</a:t>
            </a:r>
            <a:endParaRPr kumimoji="1" lang="zh-CN" altLang="en-US" sz="2400" b="1" dirty="0">
              <a:solidFill>
                <a:srgbClr val="FFFFFF"/>
              </a:solidFill>
              <a:latin typeface="Calibri" panose="020F0502020204030204" pitchFamily="34" charset="0"/>
            </a:endParaRPr>
          </a:p>
        </p:txBody>
      </p:sp>
      <p:sp>
        <p:nvSpPr>
          <p:cNvPr id="6" name="矩形 13"/>
          <p:cNvSpPr>
            <a:spLocks noChangeArrowheads="1"/>
          </p:cNvSpPr>
          <p:nvPr/>
        </p:nvSpPr>
        <p:spPr bwMode="auto">
          <a:xfrm>
            <a:off x="2094981" y="945247"/>
            <a:ext cx="5165966" cy="589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en-US" altLang="zh-CN" sz="2400" b="1" dirty="0">
                <a:ea typeface="宋体" panose="02010600030101010101" pitchFamily="2" charset="-122"/>
              </a:rPr>
              <a:t>Work in pairs and discuss the questions.</a:t>
            </a:r>
            <a:endParaRPr lang="zh-CN" altLang="zh-CN" sz="2400" b="1" dirty="0">
              <a:ea typeface="宋体" panose="02010600030101010101" pitchFamily="2" charset="-122"/>
            </a:endParaRPr>
          </a:p>
        </p:txBody>
      </p:sp>
      <p:sp>
        <p:nvSpPr>
          <p:cNvPr id="5" name="文本框 32"/>
          <p:cNvSpPr txBox="1">
            <a:spLocks noChangeArrowheads="1"/>
          </p:cNvSpPr>
          <p:nvPr/>
        </p:nvSpPr>
        <p:spPr bwMode="auto">
          <a:xfrm>
            <a:off x="2468563" y="280988"/>
            <a:ext cx="1662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rgbClr val="FF9F47"/>
                </a:solidFill>
                <a:latin typeface="Arial" panose="020B0604020202020204" pitchFamily="34" charset="0"/>
              </a:rPr>
              <a:t>Warm-up</a:t>
            </a:r>
            <a:endParaRPr lang="zh-CN" altLang="en-US" sz="2400" b="1" dirty="0">
              <a:solidFill>
                <a:srgbClr val="FF9F47"/>
              </a:solidFill>
              <a:latin typeface="Arial" panose="020B0604020202020204" pitchFamily="34" charset="0"/>
            </a:endParaRPr>
          </a:p>
        </p:txBody>
      </p:sp>
      <p:sp>
        <p:nvSpPr>
          <p:cNvPr id="7" name="动作按钮: 第一张 6">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448235" y="1419585"/>
            <a:ext cx="8337784" cy="1589087"/>
          </a:xfrm>
        </p:spPr>
        <p:txBody>
          <a:bodyPr>
            <a:normAutofit/>
          </a:bodyPr>
          <a:lstStyle/>
          <a:p>
            <a:pPr marL="0" indent="0">
              <a:lnSpc>
                <a:spcPct val="150000"/>
              </a:lnSpc>
              <a:buNone/>
            </a:pPr>
            <a:r>
              <a:rPr lang="en-US" altLang="zh-CN" sz="2200" dirty="0"/>
              <a:t>Do you think the suggestions are helpful for you? If yes, in what ways?</a:t>
            </a:r>
          </a:p>
          <a:p>
            <a:pPr marL="0" indent="0" eaLnBrk="1" hangingPunct="1">
              <a:lnSpc>
                <a:spcPct val="150000"/>
              </a:lnSpc>
              <a:buFont typeface="Arial" panose="020B0604020202020204" pitchFamily="34" charset="0"/>
              <a:buNone/>
            </a:pPr>
            <a:endParaRPr lang="en-US" altLang="zh-CN" sz="2400" dirty="0">
              <a:solidFill>
                <a:srgbClr val="800000"/>
              </a:solidFill>
            </a:endParaRPr>
          </a:p>
        </p:txBody>
      </p:sp>
      <p:sp>
        <p:nvSpPr>
          <p:cNvPr id="6" name="矩形 5"/>
          <p:cNvSpPr/>
          <p:nvPr/>
        </p:nvSpPr>
        <p:spPr>
          <a:xfrm>
            <a:off x="2468563" y="810213"/>
            <a:ext cx="3144579" cy="589072"/>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a typeface="Malgun Gothic" panose="020B0503020000020004" charset="-127"/>
                <a:cs typeface="Malgun Gothic" panose="020B0503020000020004" charset="-127"/>
                <a:sym typeface="Arial" panose="020B0604020202020204" pitchFamily="34" charset="0"/>
              </a:rPr>
              <a:t>References answers </a:t>
            </a:r>
          </a:p>
        </p:txBody>
      </p:sp>
      <p:sp>
        <p:nvSpPr>
          <p:cNvPr id="7" name="内容占位符 2"/>
          <p:cNvSpPr txBox="1"/>
          <p:nvPr/>
        </p:nvSpPr>
        <p:spPr>
          <a:xfrm>
            <a:off x="439619" y="2088235"/>
            <a:ext cx="8524993" cy="39450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74955" indent="-274955">
              <a:lnSpc>
                <a:spcPct val="150000"/>
              </a:lnSpc>
              <a:buNone/>
            </a:pPr>
            <a:r>
              <a:rPr lang="en-US" altLang="zh-CN" sz="2200" dirty="0">
                <a:solidFill>
                  <a:srgbClr val="C00000"/>
                </a:solidFill>
              </a:rPr>
              <a:t>Yes, the suggestions are very helpful for me. It really gets to me when I read the sentence because I suddenly realize that college is a critical moment for me to get to know myself better. Only when I see myself clearly and know what I really want and who I want to become can I steer myself to a bright future. Besides, as long as I find the true self, I need to stay true to it. Otherwise, I would take wrong paths, drift far away from my goals and finally lose myself in the life journey. </a:t>
            </a:r>
          </a:p>
          <a:p>
            <a:pPr marL="274955" indent="-274955">
              <a:lnSpc>
                <a:spcPct val="150000"/>
              </a:lnSpc>
              <a:buFont typeface="Arial" panose="020B0604020202020204" pitchFamily="34" charset="0"/>
              <a:buNone/>
            </a:pPr>
            <a:r>
              <a:rPr lang="en-US" altLang="zh-CN" sz="2200" dirty="0">
                <a:solidFill>
                  <a:srgbClr val="C00000"/>
                </a:solidFill>
              </a:rPr>
              <a:t> </a:t>
            </a:r>
            <a:endParaRPr lang="zh-CN" altLang="en-US" sz="2200" dirty="0">
              <a:solidFill>
                <a:srgbClr val="C00000"/>
              </a:solidFill>
            </a:endParaRPr>
          </a:p>
        </p:txBody>
      </p:sp>
      <p:sp>
        <p:nvSpPr>
          <p:cNvPr id="8" name="文本框 32"/>
          <p:cNvSpPr txBox="1">
            <a:spLocks noChangeArrowheads="1"/>
          </p:cNvSpPr>
          <p:nvPr/>
        </p:nvSpPr>
        <p:spPr bwMode="auto">
          <a:xfrm>
            <a:off x="2468563" y="280988"/>
            <a:ext cx="1662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rgbClr val="FF9F47"/>
                </a:solidFill>
                <a:latin typeface="Arial" panose="020B0604020202020204" pitchFamily="34" charset="0"/>
              </a:rPr>
              <a:t>Warm-up</a:t>
            </a:r>
            <a:endParaRPr lang="zh-CN" altLang="en-US" sz="2400" b="1" dirty="0">
              <a:solidFill>
                <a:srgbClr val="FF9F47"/>
              </a:solidFill>
              <a:latin typeface="Arial" panose="020B0604020202020204" pitchFamily="34" charset="0"/>
            </a:endParaRPr>
          </a:p>
        </p:txBody>
      </p:sp>
      <p:sp>
        <p:nvSpPr>
          <p:cNvPr id="9" name="动作按钮: 第一张 8">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42"/>
          <p:cNvCxnSpPr/>
          <p:nvPr/>
        </p:nvCxnSpPr>
        <p:spPr>
          <a:xfrm flipH="1">
            <a:off x="3875088" y="2874963"/>
            <a:ext cx="654050"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21" name="直线连接符 20"/>
          <p:cNvCxnSpPr/>
          <p:nvPr/>
        </p:nvCxnSpPr>
        <p:spPr>
          <a:xfrm flipH="1">
            <a:off x="3784600" y="3973513"/>
            <a:ext cx="744538"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直线连接符 35"/>
          <p:cNvCxnSpPr/>
          <p:nvPr/>
        </p:nvCxnSpPr>
        <p:spPr>
          <a:xfrm flipH="1" flipV="1">
            <a:off x="3503613" y="4600575"/>
            <a:ext cx="463550" cy="481013"/>
          </a:xfrm>
          <a:prstGeom prst="line">
            <a:avLst/>
          </a:prstGeom>
        </p:spPr>
        <p:style>
          <a:lnRef idx="1">
            <a:schemeClr val="accent2"/>
          </a:lnRef>
          <a:fillRef idx="0">
            <a:schemeClr val="accent2"/>
          </a:fillRef>
          <a:effectRef idx="0">
            <a:schemeClr val="accent2"/>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panose="020B0604020202020204" pitchFamily="34" charset="0"/>
              <a:buNone/>
              <a:defRPr/>
            </a:pPr>
            <a:endParaRPr kumimoji="1" lang="zh-CN" altLang="en-US"/>
          </a:p>
        </p:txBody>
      </p:sp>
      <p:sp>
        <p:nvSpPr>
          <p:cNvPr id="32781" name="文本框 32"/>
          <p:cNvSpPr txBox="1">
            <a:spLocks noChangeArrowheads="1"/>
          </p:cNvSpPr>
          <p:nvPr/>
        </p:nvSpPr>
        <p:spPr bwMode="auto">
          <a:xfrm>
            <a:off x="2468563" y="280988"/>
            <a:ext cx="4281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400" b="1" dirty="0">
                <a:solidFill>
                  <a:schemeClr val="accent2"/>
                </a:solidFill>
                <a:latin typeface="Arial" panose="020B0604020202020204" pitchFamily="34" charset="0"/>
              </a:rPr>
              <a:t>Understanding </a:t>
            </a:r>
            <a:r>
              <a:rPr lang="en-US" altLang="zh-CN" sz="2400" b="1" dirty="0">
                <a:solidFill>
                  <a:srgbClr val="C00000"/>
                </a:solidFill>
                <a:latin typeface="Arial" panose="020B0604020202020204" pitchFamily="34" charset="0"/>
              </a:rPr>
              <a:t>the</a:t>
            </a:r>
            <a:r>
              <a:rPr lang="en-US" altLang="zh-CN" sz="2400" b="1" dirty="0">
                <a:solidFill>
                  <a:schemeClr val="accent2"/>
                </a:solidFill>
                <a:latin typeface="Arial" panose="020B0604020202020204" pitchFamily="34" charset="0"/>
              </a:rPr>
              <a:t> text</a:t>
            </a:r>
            <a:endParaRPr lang="zh-CN" altLang="en-US" sz="2400" b="1" dirty="0">
              <a:solidFill>
                <a:schemeClr val="accent2"/>
              </a:solidFill>
              <a:latin typeface="Arial" panose="020B0604020202020204" pitchFamily="34" charset="0"/>
            </a:endParaRPr>
          </a:p>
        </p:txBody>
      </p:sp>
      <p:cxnSp>
        <p:nvCxnSpPr>
          <p:cNvPr id="9" name="直线连接符 8"/>
          <p:cNvCxnSpPr/>
          <p:nvPr/>
        </p:nvCxnSpPr>
        <p:spPr>
          <a:xfrm flipH="1">
            <a:off x="3503613" y="1774825"/>
            <a:ext cx="463550" cy="463550"/>
          </a:xfrm>
          <a:prstGeom prst="line">
            <a:avLst/>
          </a:prstGeom>
        </p:spPr>
        <p:style>
          <a:lnRef idx="1">
            <a:schemeClr val="accent2"/>
          </a:lnRef>
          <a:fillRef idx="0">
            <a:schemeClr val="accent2"/>
          </a:fillRef>
          <a:effectRef idx="0">
            <a:schemeClr val="accent2"/>
          </a:effectRef>
          <a:fontRef idx="minor">
            <a:schemeClr val="tx1"/>
          </a:fontRef>
        </p:style>
      </p:cxnSp>
      <p:cxnSp>
        <p:nvCxnSpPr>
          <p:cNvPr id="42" name="直线连接符 41"/>
          <p:cNvCxnSpPr/>
          <p:nvPr/>
        </p:nvCxnSpPr>
        <p:spPr>
          <a:xfrm flipH="1">
            <a:off x="3962400" y="1774825"/>
            <a:ext cx="566738"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45" name="直线连接符 44"/>
          <p:cNvCxnSpPr/>
          <p:nvPr/>
        </p:nvCxnSpPr>
        <p:spPr>
          <a:xfrm flipH="1">
            <a:off x="3962400" y="5072063"/>
            <a:ext cx="566738" cy="0"/>
          </a:xfrm>
          <a:prstGeom prst="line">
            <a:avLst/>
          </a:prstGeom>
        </p:spPr>
        <p:style>
          <a:lnRef idx="1">
            <a:schemeClr val="accent2"/>
          </a:lnRef>
          <a:fillRef idx="0">
            <a:schemeClr val="accent2"/>
          </a:fillRef>
          <a:effectRef idx="0">
            <a:schemeClr val="accent2"/>
          </a:effectRef>
          <a:fontRef idx="minor">
            <a:schemeClr val="tx1"/>
          </a:fontRef>
        </p:style>
      </p:cxnSp>
      <p:sp>
        <p:nvSpPr>
          <p:cNvPr id="49" name="圆角矩形 50">
            <a:hlinkClick r:id="rId2" action="ppaction://hlinksldjump"/>
          </p:cNvPr>
          <p:cNvSpPr/>
          <p:nvPr/>
        </p:nvSpPr>
        <p:spPr bwMode="auto">
          <a:xfrm>
            <a:off x="4706938" y="1422400"/>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2786" name="矩形 49">
            <a:hlinkClick r:id="rId2" action="ppaction://hlinksldjump"/>
          </p:cNvPr>
          <p:cNvSpPr>
            <a:spLocks noChangeArrowheads="1"/>
          </p:cNvSpPr>
          <p:nvPr/>
        </p:nvSpPr>
        <p:spPr bwMode="auto">
          <a:xfrm>
            <a:off x="4946650" y="1587500"/>
            <a:ext cx="37561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kumimoji="0" lang="en-US" altLang="zh-CN" sz="2400" b="1" dirty="0">
                <a:solidFill>
                  <a:schemeClr val="bg1"/>
                </a:solidFill>
                <a:latin typeface="Arial" pitchFamily="34" charset="0"/>
                <a:cs typeface="Arial" pitchFamily="34" charset="0"/>
              </a:rPr>
              <a:t>Background information</a:t>
            </a:r>
            <a:endParaRPr kumimoji="0" lang="zh-CN" altLang="en-US" sz="2400" b="1" dirty="0">
              <a:solidFill>
                <a:schemeClr val="bg1"/>
              </a:solidFill>
              <a:latin typeface="Arial" pitchFamily="34" charset="0"/>
              <a:cs typeface="Arial" pitchFamily="34" charset="0"/>
            </a:endParaRPr>
          </a:p>
        </p:txBody>
      </p:sp>
      <p:sp>
        <p:nvSpPr>
          <p:cNvPr id="51" name="圆角矩形 50">
            <a:hlinkClick r:id="rId3" action="ppaction://hlinksldjump"/>
          </p:cNvPr>
          <p:cNvSpPr/>
          <p:nvPr/>
        </p:nvSpPr>
        <p:spPr bwMode="auto">
          <a:xfrm>
            <a:off x="4706938" y="4732338"/>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2788" name="矩形 51">
            <a:hlinkClick r:id="rId3" action="ppaction://hlinksldjump"/>
          </p:cNvPr>
          <p:cNvSpPr>
            <a:spLocks noChangeArrowheads="1"/>
          </p:cNvSpPr>
          <p:nvPr/>
        </p:nvSpPr>
        <p:spPr bwMode="auto">
          <a:xfrm>
            <a:off x="4978400" y="4862513"/>
            <a:ext cx="26436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spcBef>
                <a:spcPct val="0"/>
              </a:spcBef>
              <a:buNone/>
            </a:pPr>
            <a:r>
              <a:rPr lang="en-US" altLang="zh-CN" sz="2400" b="1" dirty="0">
                <a:solidFill>
                  <a:schemeClr val="bg1"/>
                </a:solidFill>
                <a:latin typeface="Arial" pitchFamily="34" charset="0"/>
                <a:cs typeface="Arial" pitchFamily="34" charset="0"/>
              </a:rPr>
              <a:t>Language points</a:t>
            </a:r>
            <a:endParaRPr lang="zh-CN" altLang="en-US" sz="2400" b="1" dirty="0">
              <a:solidFill>
                <a:schemeClr val="bg1"/>
              </a:solidFill>
              <a:latin typeface="Arial" pitchFamily="34" charset="0"/>
              <a:cs typeface="Arial" pitchFamily="34" charset="0"/>
            </a:endParaRPr>
          </a:p>
        </p:txBody>
      </p:sp>
      <p:sp>
        <p:nvSpPr>
          <p:cNvPr id="25" name="圆角矩形 24">
            <a:hlinkClick r:id="rId2" action="ppaction://hlinksldjump"/>
          </p:cNvPr>
          <p:cNvSpPr/>
          <p:nvPr/>
        </p:nvSpPr>
        <p:spPr bwMode="auto">
          <a:xfrm>
            <a:off x="4706938" y="2522538"/>
            <a:ext cx="3960812" cy="719137"/>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2790" name="矩形 30">
            <a:hlinkClick r:id="rId2" action="ppaction://hlinksldjump"/>
          </p:cNvPr>
          <p:cNvSpPr>
            <a:spLocks noChangeArrowheads="1"/>
          </p:cNvSpPr>
          <p:nvPr/>
        </p:nvSpPr>
        <p:spPr bwMode="auto">
          <a:xfrm>
            <a:off x="4946650" y="2644775"/>
            <a:ext cx="3015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0"/>
              </a:spcBef>
              <a:buFont typeface="Arial" panose="020B0604020202020204" pitchFamily="34" charset="0"/>
              <a:buNone/>
            </a:pPr>
            <a:r>
              <a:rPr lang="en-US" altLang="zh-CN" sz="2400" b="1" dirty="0">
                <a:solidFill>
                  <a:schemeClr val="bg1"/>
                </a:solidFill>
                <a:latin typeface="Arial" pitchFamily="34" charset="0"/>
                <a:ea typeface="宋体" panose="02010600030101010101" pitchFamily="2" charset="-122"/>
                <a:cs typeface="Arial" pitchFamily="34" charset="0"/>
              </a:rPr>
              <a:t>Text understanding</a:t>
            </a:r>
            <a:endParaRPr lang="zh-CN" altLang="en-US" sz="2400" b="1" dirty="0">
              <a:solidFill>
                <a:schemeClr val="bg1"/>
              </a:solidFill>
              <a:latin typeface="Arial" pitchFamily="34" charset="0"/>
              <a:ea typeface="宋体" panose="02010600030101010101" pitchFamily="2" charset="-122"/>
              <a:cs typeface="Arial" pitchFamily="34" charset="0"/>
            </a:endParaRPr>
          </a:p>
        </p:txBody>
      </p:sp>
      <p:sp>
        <p:nvSpPr>
          <p:cNvPr id="34" name="圆角矩形 33">
            <a:hlinkClick r:id="rId4" action="ppaction://hlinksldjump"/>
          </p:cNvPr>
          <p:cNvSpPr/>
          <p:nvPr/>
        </p:nvSpPr>
        <p:spPr bwMode="auto">
          <a:xfrm>
            <a:off x="4706938" y="3621088"/>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2792" name="矩形 34">
            <a:hlinkClick r:id="rId4" action="ppaction://hlinksldjump"/>
          </p:cNvPr>
          <p:cNvSpPr>
            <a:spLocks noChangeArrowheads="1"/>
          </p:cNvSpPr>
          <p:nvPr/>
        </p:nvSpPr>
        <p:spPr bwMode="auto">
          <a:xfrm>
            <a:off x="4978400" y="3751263"/>
            <a:ext cx="2635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spcBef>
                <a:spcPct val="0"/>
              </a:spcBef>
              <a:buNone/>
            </a:pPr>
            <a:r>
              <a:rPr lang="en-US" altLang="zh-CN" sz="2400" b="1" dirty="0">
                <a:solidFill>
                  <a:schemeClr val="bg1"/>
                </a:solidFill>
                <a:latin typeface="Arial" pitchFamily="34" charset="0"/>
                <a:cs typeface="Arial" pitchFamily="34" charset="0"/>
              </a:rPr>
              <a:t>Critical thinking</a:t>
            </a:r>
            <a:endParaRPr lang="zh-CN" altLang="en-US" sz="2400" b="1" dirty="0">
              <a:solidFill>
                <a:schemeClr val="bg1"/>
              </a:solidFill>
              <a:latin typeface="Arial" pitchFamily="34" charset="0"/>
              <a:cs typeface="Arial" pitchFamily="34" charset="0"/>
            </a:endParaRPr>
          </a:p>
        </p:txBody>
      </p:sp>
      <p:pic>
        <p:nvPicPr>
          <p:cNvPr id="32794" name="Picture 21">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内容占位符 3"/>
          <p:cNvPicPr>
            <a:picLocks noChangeAspect="1"/>
          </p:cNvPicPr>
          <p:nvPr/>
        </p:nvPicPr>
        <p:blipFill rotWithShape="1">
          <a:blip r:embed="rId7" cstate="print">
            <a:extLst>
              <a:ext uri="{28A0092B-C50C-407E-A947-70E740481C1C}">
                <a14:useLocalDpi xmlns:a14="http://schemas.microsoft.com/office/drawing/2010/main" val="0"/>
              </a:ext>
            </a:extLst>
          </a:blip>
          <a:srcRect l="45802" t="24448" r="8995" b="23863"/>
          <a:stretch>
            <a:fillRect/>
          </a:stretch>
        </p:blipFill>
        <p:spPr>
          <a:xfrm>
            <a:off x="708819" y="1739426"/>
            <a:ext cx="3306762" cy="3342162"/>
          </a:xfrm>
          <a:prstGeom prst="ellipse">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533400" y="1143000"/>
            <a:ext cx="8229600" cy="4698638"/>
          </a:xfrm>
          <a:prstGeom prst="roundRect">
            <a:avLst>
              <a:gd name="adj" fmla="val 5235"/>
            </a:avLst>
          </a:prstGeom>
          <a:noFill/>
          <a:ln w="317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5320" y="1332860"/>
            <a:ext cx="4114800" cy="4493538"/>
          </a:xfrm>
          <a:prstGeom prst="rect">
            <a:avLst/>
          </a:prstGeom>
        </p:spPr>
        <p:txBody>
          <a:bodyPr wrap="square">
            <a:spAutoFit/>
          </a:bodyPr>
          <a:lstStyle/>
          <a:p>
            <a:pPr algn="ctr"/>
            <a:r>
              <a:rPr lang="en-US" altLang="zh-CN" sz="2200" b="1" dirty="0"/>
              <a:t>Behavior</a:t>
            </a:r>
          </a:p>
          <a:p>
            <a:pPr marL="182880" indent="-182880"/>
            <a:r>
              <a:rPr lang="en-US" altLang="zh-CN" sz="2200" dirty="0"/>
              <a:t>• I 1) ____________ even walk into the dining hall 2)_________.</a:t>
            </a:r>
          </a:p>
          <a:p>
            <a:pPr marL="182880" indent="-182880"/>
            <a:r>
              <a:rPr lang="en-US" altLang="zh-CN" sz="2200" dirty="0"/>
              <a:t>• I leaned heavily on my parents to 3) ____________ my life and</a:t>
            </a:r>
          </a:p>
          <a:p>
            <a:pPr marL="182880"/>
            <a:r>
              <a:rPr lang="en-US" altLang="zh-CN" sz="2200" dirty="0"/>
              <a:t>4) ___________ advice.</a:t>
            </a:r>
          </a:p>
          <a:p>
            <a:r>
              <a:rPr lang="en-US" altLang="zh-CN" sz="2200" dirty="0"/>
              <a:t>• I did most of my homework</a:t>
            </a:r>
          </a:p>
          <a:p>
            <a:pPr marL="182880"/>
            <a:r>
              <a:rPr lang="en-US" altLang="zh-CN" sz="2200" dirty="0"/>
              <a:t>5) ____________.</a:t>
            </a:r>
          </a:p>
          <a:p>
            <a:pPr marL="182880" indent="-182880"/>
            <a:r>
              <a:rPr lang="en-US" altLang="zh-CN" sz="2200" dirty="0"/>
              <a:t>• I would only ask my hall mates to 6) __________ with me. Or, I most likely 7) ____________ or picked up dinner and 8) ___________ to my dorm.</a:t>
            </a:r>
            <a:endParaRPr lang="zh-CN" altLang="en-US" sz="2200" dirty="0"/>
          </a:p>
        </p:txBody>
      </p:sp>
      <p:sp>
        <p:nvSpPr>
          <p:cNvPr id="8" name="矩形 7"/>
          <p:cNvSpPr/>
          <p:nvPr/>
        </p:nvSpPr>
        <p:spPr>
          <a:xfrm>
            <a:off x="4983480" y="1406500"/>
            <a:ext cx="3779520" cy="3139321"/>
          </a:xfrm>
          <a:prstGeom prst="rect">
            <a:avLst/>
          </a:prstGeom>
        </p:spPr>
        <p:txBody>
          <a:bodyPr wrap="square">
            <a:spAutoFit/>
          </a:bodyPr>
          <a:lstStyle/>
          <a:p>
            <a:pPr algn="ctr"/>
            <a:r>
              <a:rPr lang="en-US" altLang="zh-CN" sz="2200" b="1" dirty="0"/>
              <a:t>Mental activities</a:t>
            </a:r>
          </a:p>
          <a:p>
            <a:r>
              <a:rPr lang="en-US" altLang="zh-CN" sz="2200" dirty="0"/>
              <a:t>• The dining hall was large and</a:t>
            </a:r>
          </a:p>
          <a:p>
            <a:pPr marL="182880" indent="92075"/>
            <a:r>
              <a:rPr lang="en-US" altLang="zh-CN" sz="2200" dirty="0"/>
              <a:t>9) ____________, the faces are 10) ____________, and my own place in the college was 11) ____________ me.</a:t>
            </a:r>
          </a:p>
          <a:p>
            <a:pPr marL="182880" indent="-182880"/>
            <a:r>
              <a:rPr lang="en-US" altLang="zh-CN" sz="2200" dirty="0"/>
              <a:t>• I was 12) ____________ to poke my head out of my shell and explore 13)___________.</a:t>
            </a:r>
            <a:endParaRPr lang="zh-CN" altLang="en-US" sz="2200" dirty="0"/>
          </a:p>
        </p:txBody>
      </p:sp>
      <p:cxnSp>
        <p:nvCxnSpPr>
          <p:cNvPr id="3" name="直接箭头连接符 2"/>
          <p:cNvCxnSpPr/>
          <p:nvPr/>
        </p:nvCxnSpPr>
        <p:spPr>
          <a:xfrm>
            <a:off x="4770120" y="5826398"/>
            <a:ext cx="0" cy="452482"/>
          </a:xfrm>
          <a:prstGeom prst="straightConnector1">
            <a:avLst/>
          </a:prstGeom>
          <a:ln w="38100">
            <a:solidFill>
              <a:srgbClr val="FF9900"/>
            </a:solidFill>
            <a:tailEnd type="arrow"/>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33985" y="1671935"/>
            <a:ext cx="1121654" cy="430887"/>
          </a:xfrm>
          <a:prstGeom prst="rect">
            <a:avLst/>
          </a:prstGeom>
        </p:spPr>
        <p:txBody>
          <a:bodyPr wrap="none">
            <a:spAutoFit/>
          </a:bodyPr>
          <a:lstStyle/>
          <a:p>
            <a:r>
              <a:rPr lang="en-US" altLang="zh-CN" sz="2200" dirty="0">
                <a:solidFill>
                  <a:srgbClr val="C00000"/>
                </a:solidFill>
              </a:rPr>
              <a:t>couldn’t</a:t>
            </a:r>
            <a:endParaRPr lang="zh-CN" altLang="en-US" sz="2200" dirty="0">
              <a:solidFill>
                <a:srgbClr val="C00000"/>
              </a:solidFill>
            </a:endParaRPr>
          </a:p>
        </p:txBody>
      </p:sp>
      <p:sp>
        <p:nvSpPr>
          <p:cNvPr id="9" name="矩形 8"/>
          <p:cNvSpPr/>
          <p:nvPr/>
        </p:nvSpPr>
        <p:spPr>
          <a:xfrm>
            <a:off x="3285460" y="1961495"/>
            <a:ext cx="1271887" cy="430887"/>
          </a:xfrm>
          <a:prstGeom prst="rect">
            <a:avLst/>
          </a:prstGeom>
        </p:spPr>
        <p:txBody>
          <a:bodyPr wrap="none">
            <a:spAutoFit/>
          </a:bodyPr>
          <a:lstStyle/>
          <a:p>
            <a:r>
              <a:rPr lang="en-US" altLang="zh-CN" sz="2200" dirty="0">
                <a:solidFill>
                  <a:srgbClr val="C00000"/>
                </a:solidFill>
              </a:rPr>
              <a:t>by myself</a:t>
            </a:r>
            <a:endParaRPr lang="zh-CN" altLang="en-US" sz="2200" dirty="0">
              <a:solidFill>
                <a:srgbClr val="C00000"/>
              </a:solidFill>
            </a:endParaRPr>
          </a:p>
        </p:txBody>
      </p:sp>
      <p:sp>
        <p:nvSpPr>
          <p:cNvPr id="10" name="矩形 9"/>
          <p:cNvSpPr/>
          <p:nvPr/>
        </p:nvSpPr>
        <p:spPr>
          <a:xfrm>
            <a:off x="1564465" y="2654334"/>
            <a:ext cx="1426416" cy="430887"/>
          </a:xfrm>
          <a:prstGeom prst="rect">
            <a:avLst/>
          </a:prstGeom>
        </p:spPr>
        <p:txBody>
          <a:bodyPr wrap="none">
            <a:spAutoFit/>
          </a:bodyPr>
          <a:lstStyle/>
          <a:p>
            <a:r>
              <a:rPr lang="en-US" altLang="zh-CN" sz="2200" dirty="0">
                <a:solidFill>
                  <a:srgbClr val="C00000"/>
                </a:solidFill>
              </a:rPr>
              <a:t>vent about</a:t>
            </a:r>
            <a:endParaRPr lang="zh-CN" altLang="en-US" sz="2200" dirty="0">
              <a:solidFill>
                <a:srgbClr val="C00000"/>
              </a:solidFill>
            </a:endParaRPr>
          </a:p>
        </p:txBody>
      </p:sp>
      <p:sp>
        <p:nvSpPr>
          <p:cNvPr id="11" name="矩形 10"/>
          <p:cNvSpPr/>
          <p:nvPr/>
        </p:nvSpPr>
        <p:spPr>
          <a:xfrm>
            <a:off x="1503505" y="2984041"/>
            <a:ext cx="1152134" cy="430887"/>
          </a:xfrm>
          <a:prstGeom prst="rect">
            <a:avLst/>
          </a:prstGeom>
        </p:spPr>
        <p:txBody>
          <a:bodyPr wrap="square">
            <a:spAutoFit/>
          </a:bodyPr>
          <a:lstStyle/>
          <a:p>
            <a:r>
              <a:rPr lang="en-US" altLang="zh-CN" sz="2200" dirty="0">
                <a:solidFill>
                  <a:srgbClr val="C00000"/>
                </a:solidFill>
              </a:rPr>
              <a:t>ask for</a:t>
            </a:r>
            <a:endParaRPr lang="zh-CN" altLang="en-US" sz="2200" dirty="0">
              <a:solidFill>
                <a:srgbClr val="C00000"/>
              </a:solidFill>
            </a:endParaRPr>
          </a:p>
        </p:txBody>
      </p:sp>
      <p:sp>
        <p:nvSpPr>
          <p:cNvPr id="12" name="矩形 11"/>
          <p:cNvSpPr/>
          <p:nvPr/>
        </p:nvSpPr>
        <p:spPr>
          <a:xfrm>
            <a:off x="1235506" y="3659386"/>
            <a:ext cx="1490921" cy="430887"/>
          </a:xfrm>
          <a:prstGeom prst="rect">
            <a:avLst/>
          </a:prstGeom>
        </p:spPr>
        <p:txBody>
          <a:bodyPr wrap="none">
            <a:spAutoFit/>
          </a:bodyPr>
          <a:lstStyle/>
          <a:p>
            <a:r>
              <a:rPr lang="en-US" altLang="zh-CN" sz="2200" dirty="0">
                <a:solidFill>
                  <a:srgbClr val="C00000"/>
                </a:solidFill>
              </a:rPr>
              <a:t>in my room</a:t>
            </a:r>
            <a:endParaRPr lang="zh-CN" altLang="en-US" sz="2200" dirty="0">
              <a:solidFill>
                <a:srgbClr val="C00000"/>
              </a:solidFill>
            </a:endParaRPr>
          </a:p>
        </p:txBody>
      </p:sp>
      <p:sp>
        <p:nvSpPr>
          <p:cNvPr id="13" name="矩形 12"/>
          <p:cNvSpPr/>
          <p:nvPr/>
        </p:nvSpPr>
        <p:spPr>
          <a:xfrm>
            <a:off x="1549225" y="4330675"/>
            <a:ext cx="1358962" cy="430887"/>
          </a:xfrm>
          <a:prstGeom prst="rect">
            <a:avLst/>
          </a:prstGeom>
        </p:spPr>
        <p:txBody>
          <a:bodyPr wrap="none">
            <a:spAutoFit/>
          </a:bodyPr>
          <a:lstStyle/>
          <a:p>
            <a:r>
              <a:rPr lang="en-US" altLang="zh-CN" sz="2200" dirty="0">
                <a:solidFill>
                  <a:srgbClr val="C00000"/>
                </a:solidFill>
              </a:rPr>
              <a:t>get dinner</a:t>
            </a:r>
            <a:endParaRPr lang="zh-CN" altLang="en-US" sz="2200" dirty="0">
              <a:solidFill>
                <a:srgbClr val="C00000"/>
              </a:solidFill>
            </a:endParaRPr>
          </a:p>
        </p:txBody>
      </p:sp>
      <p:sp>
        <p:nvSpPr>
          <p:cNvPr id="14" name="矩形 13"/>
          <p:cNvSpPr/>
          <p:nvPr/>
        </p:nvSpPr>
        <p:spPr>
          <a:xfrm>
            <a:off x="2690709" y="4660433"/>
            <a:ext cx="1374543" cy="430887"/>
          </a:xfrm>
          <a:prstGeom prst="rect">
            <a:avLst/>
          </a:prstGeom>
        </p:spPr>
        <p:txBody>
          <a:bodyPr wrap="none">
            <a:spAutoFit/>
          </a:bodyPr>
          <a:lstStyle/>
          <a:p>
            <a:r>
              <a:rPr lang="en-US" altLang="zh-CN" sz="2200" dirty="0">
                <a:solidFill>
                  <a:srgbClr val="C00000"/>
                </a:solidFill>
              </a:rPr>
              <a:t>ordered in</a:t>
            </a:r>
            <a:endParaRPr lang="zh-CN" altLang="en-US" sz="2200" dirty="0">
              <a:solidFill>
                <a:srgbClr val="C00000"/>
              </a:solidFill>
            </a:endParaRPr>
          </a:p>
        </p:txBody>
      </p:sp>
      <p:sp>
        <p:nvSpPr>
          <p:cNvPr id="15" name="矩形 14"/>
          <p:cNvSpPr/>
          <p:nvPr/>
        </p:nvSpPr>
        <p:spPr>
          <a:xfrm>
            <a:off x="925828" y="5332214"/>
            <a:ext cx="1518814" cy="430887"/>
          </a:xfrm>
          <a:prstGeom prst="rect">
            <a:avLst/>
          </a:prstGeom>
        </p:spPr>
        <p:txBody>
          <a:bodyPr wrap="none">
            <a:spAutoFit/>
          </a:bodyPr>
          <a:lstStyle/>
          <a:p>
            <a:r>
              <a:rPr lang="en-US" altLang="zh-CN" sz="2200" dirty="0">
                <a:solidFill>
                  <a:srgbClr val="C00000"/>
                </a:solidFill>
              </a:rPr>
              <a:t>took it back</a:t>
            </a:r>
            <a:endParaRPr lang="zh-CN" altLang="en-US" sz="2200" dirty="0">
              <a:solidFill>
                <a:srgbClr val="C00000"/>
              </a:solidFill>
            </a:endParaRPr>
          </a:p>
        </p:txBody>
      </p:sp>
      <p:sp>
        <p:nvSpPr>
          <p:cNvPr id="16" name="矩形 15"/>
          <p:cNvSpPr/>
          <p:nvPr/>
        </p:nvSpPr>
        <p:spPr>
          <a:xfrm>
            <a:off x="5708453" y="2057973"/>
            <a:ext cx="1561197" cy="430887"/>
          </a:xfrm>
          <a:prstGeom prst="rect">
            <a:avLst/>
          </a:prstGeom>
        </p:spPr>
        <p:txBody>
          <a:bodyPr wrap="none">
            <a:spAutoFit/>
          </a:bodyPr>
          <a:lstStyle/>
          <a:p>
            <a:r>
              <a:rPr lang="en-US" altLang="zh-CN" sz="2200" dirty="0">
                <a:solidFill>
                  <a:srgbClr val="C00000"/>
                </a:solidFill>
              </a:rPr>
              <a:t>intimidating</a:t>
            </a:r>
            <a:endParaRPr lang="zh-CN" altLang="en-US" sz="2200" dirty="0">
              <a:solidFill>
                <a:srgbClr val="C00000"/>
              </a:solidFill>
            </a:endParaRPr>
          </a:p>
        </p:txBody>
      </p:sp>
      <p:sp>
        <p:nvSpPr>
          <p:cNvPr id="17" name="矩形 16"/>
          <p:cNvSpPr/>
          <p:nvPr/>
        </p:nvSpPr>
        <p:spPr>
          <a:xfrm>
            <a:off x="6217919" y="2396825"/>
            <a:ext cx="1344471" cy="430887"/>
          </a:xfrm>
          <a:prstGeom prst="rect">
            <a:avLst/>
          </a:prstGeom>
        </p:spPr>
        <p:txBody>
          <a:bodyPr wrap="none">
            <a:spAutoFit/>
          </a:bodyPr>
          <a:lstStyle/>
          <a:p>
            <a:r>
              <a:rPr lang="en-US" altLang="zh-CN" sz="2200" dirty="0">
                <a:solidFill>
                  <a:srgbClr val="C00000"/>
                </a:solidFill>
              </a:rPr>
              <a:t>unfamiliar</a:t>
            </a:r>
            <a:endParaRPr lang="zh-CN" altLang="en-US" sz="2200" dirty="0">
              <a:solidFill>
                <a:srgbClr val="C00000"/>
              </a:solidFill>
            </a:endParaRPr>
          </a:p>
        </p:txBody>
      </p:sp>
      <p:sp>
        <p:nvSpPr>
          <p:cNvPr id="18" name="矩形 17"/>
          <p:cNvSpPr/>
          <p:nvPr/>
        </p:nvSpPr>
        <p:spPr>
          <a:xfrm>
            <a:off x="6217919" y="3057882"/>
            <a:ext cx="1557799" cy="430887"/>
          </a:xfrm>
          <a:prstGeom prst="rect">
            <a:avLst/>
          </a:prstGeom>
        </p:spPr>
        <p:txBody>
          <a:bodyPr wrap="none">
            <a:spAutoFit/>
          </a:bodyPr>
          <a:lstStyle/>
          <a:p>
            <a:r>
              <a:rPr lang="en-US" altLang="zh-CN" sz="2200" dirty="0">
                <a:solidFill>
                  <a:srgbClr val="C00000"/>
                </a:solidFill>
              </a:rPr>
              <a:t>unknown to</a:t>
            </a:r>
            <a:endParaRPr lang="zh-CN" altLang="en-US" sz="2200" dirty="0">
              <a:solidFill>
                <a:srgbClr val="C00000"/>
              </a:solidFill>
            </a:endParaRPr>
          </a:p>
        </p:txBody>
      </p:sp>
      <p:sp>
        <p:nvSpPr>
          <p:cNvPr id="19" name="矩形 18"/>
          <p:cNvSpPr/>
          <p:nvPr/>
        </p:nvSpPr>
        <p:spPr>
          <a:xfrm>
            <a:off x="6439222" y="3397307"/>
            <a:ext cx="1382879" cy="430887"/>
          </a:xfrm>
          <a:prstGeom prst="rect">
            <a:avLst/>
          </a:prstGeom>
        </p:spPr>
        <p:txBody>
          <a:bodyPr wrap="none">
            <a:spAutoFit/>
          </a:bodyPr>
          <a:lstStyle/>
          <a:p>
            <a:r>
              <a:rPr lang="en-US" altLang="zh-CN" sz="2200" dirty="0">
                <a:solidFill>
                  <a:srgbClr val="C00000"/>
                </a:solidFill>
              </a:rPr>
              <a:t>too scared</a:t>
            </a:r>
            <a:endParaRPr lang="zh-CN" altLang="en-US" sz="2200" dirty="0">
              <a:solidFill>
                <a:srgbClr val="C00000"/>
              </a:solidFill>
            </a:endParaRPr>
          </a:p>
        </p:txBody>
      </p:sp>
      <p:sp>
        <p:nvSpPr>
          <p:cNvPr id="20" name="矩形 19"/>
          <p:cNvSpPr/>
          <p:nvPr/>
        </p:nvSpPr>
        <p:spPr>
          <a:xfrm>
            <a:off x="7052603" y="4052783"/>
            <a:ext cx="1455911" cy="430887"/>
          </a:xfrm>
          <a:prstGeom prst="rect">
            <a:avLst/>
          </a:prstGeom>
        </p:spPr>
        <p:txBody>
          <a:bodyPr wrap="none">
            <a:spAutoFit/>
          </a:bodyPr>
          <a:lstStyle/>
          <a:p>
            <a:r>
              <a:rPr lang="en-US" altLang="zh-CN" sz="2200" dirty="0">
                <a:solidFill>
                  <a:srgbClr val="C00000"/>
                </a:solidFill>
              </a:rPr>
              <a:t>on my own</a:t>
            </a:r>
            <a:endParaRPr lang="zh-CN" altLang="en-US" sz="2200" dirty="0">
              <a:solidFill>
                <a:srgbClr val="C00000"/>
              </a:solidFill>
            </a:endParaRPr>
          </a:p>
        </p:txBody>
      </p:sp>
      <p:sp>
        <p:nvSpPr>
          <p:cNvPr id="21" name="文本框 7"/>
          <p:cNvSpPr txBox="1">
            <a:spLocks noChangeArrowheads="1"/>
          </p:cNvSpPr>
          <p:nvPr/>
        </p:nvSpPr>
        <p:spPr bwMode="auto">
          <a:xfrm>
            <a:off x="2468563" y="280988"/>
            <a:ext cx="4084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kumimoji="1" lang="en-US" altLang="zh-CN" sz="2400" b="1" dirty="0">
                <a:solidFill>
                  <a:schemeClr val="accent2"/>
                </a:solidFill>
              </a:rPr>
              <a:t>Understanding </a:t>
            </a:r>
            <a:r>
              <a:rPr kumimoji="1" lang="en-US" altLang="zh-CN" sz="2400" b="1" dirty="0">
                <a:solidFill>
                  <a:srgbClr val="C00000"/>
                </a:solidFill>
              </a:rPr>
              <a:t>the</a:t>
            </a:r>
            <a:r>
              <a:rPr kumimoji="1" lang="en-US" altLang="zh-CN" sz="2400" b="1" dirty="0">
                <a:solidFill>
                  <a:schemeClr val="accent2"/>
                </a:solidFill>
              </a:rPr>
              <a:t> text</a:t>
            </a:r>
            <a:endParaRPr kumimoji="1" lang="zh-CN" altLang="en-US" sz="2400" b="1" dirty="0">
              <a:solidFill>
                <a:schemeClr val="accent2"/>
              </a:solidFill>
            </a:endParaRPr>
          </a:p>
        </p:txBody>
      </p:sp>
      <p:sp>
        <p:nvSpPr>
          <p:cNvPr id="22" name="动作按钮: 第一张 2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linds(horizontal)">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0560" y="969109"/>
            <a:ext cx="8138160" cy="830997"/>
          </a:xfrm>
          <a:prstGeom prst="rect">
            <a:avLst/>
          </a:prstGeom>
          <a:solidFill>
            <a:schemeClr val="accent6"/>
          </a:solidFill>
        </p:spPr>
        <p:txBody>
          <a:bodyPr wrap="square">
            <a:spAutoFit/>
          </a:bodyPr>
          <a:lstStyle/>
          <a:p>
            <a:r>
              <a:rPr lang="en-US" altLang="zh-CN" sz="2400" b="1" dirty="0">
                <a:solidFill>
                  <a:schemeClr val="bg1"/>
                </a:solidFill>
              </a:rPr>
              <a:t>I learned that it’s impossible to find my place in a world that </a:t>
            </a:r>
          </a:p>
          <a:p>
            <a:r>
              <a:rPr lang="en-US" altLang="zh-CN" sz="2400" b="1" dirty="0">
                <a:solidFill>
                  <a:schemeClr val="bg1"/>
                </a:solidFill>
              </a:rPr>
              <a:t>14) ________________ go into.</a:t>
            </a:r>
            <a:endParaRPr lang="zh-CN" altLang="en-US" sz="2400" dirty="0">
              <a:solidFill>
                <a:schemeClr val="bg1"/>
              </a:solidFill>
            </a:endParaRPr>
          </a:p>
        </p:txBody>
      </p:sp>
      <p:sp>
        <p:nvSpPr>
          <p:cNvPr id="3" name="矩形 2"/>
          <p:cNvSpPr/>
          <p:nvPr/>
        </p:nvSpPr>
        <p:spPr>
          <a:xfrm>
            <a:off x="4876800" y="2605087"/>
            <a:ext cx="3810000" cy="2462213"/>
          </a:xfrm>
          <a:prstGeom prst="rect">
            <a:avLst/>
          </a:prstGeom>
        </p:spPr>
        <p:txBody>
          <a:bodyPr wrap="square">
            <a:spAutoFit/>
          </a:bodyPr>
          <a:lstStyle/>
          <a:p>
            <a:pPr algn="ctr"/>
            <a:r>
              <a:rPr lang="en-US" altLang="zh-CN" sz="2200" b="1" dirty="0"/>
              <a:t>Mental activities</a:t>
            </a:r>
          </a:p>
          <a:p>
            <a:pPr marL="182880" indent="-182880"/>
            <a:r>
              <a:rPr lang="en-US" altLang="zh-CN" sz="2200" dirty="0"/>
              <a:t>• If I run into a friend and get caught up in a conversation, I love it.</a:t>
            </a:r>
          </a:p>
          <a:p>
            <a:r>
              <a:rPr lang="en-US" altLang="zh-CN" sz="2200" dirty="0"/>
              <a:t>• When I bump into a friend or</a:t>
            </a:r>
          </a:p>
          <a:p>
            <a:pPr marL="182880"/>
            <a:r>
              <a:rPr lang="en-US" altLang="zh-CN" sz="2200" dirty="0"/>
              <a:t>watch a show with friends, I am 20) _________________.</a:t>
            </a:r>
            <a:endParaRPr lang="zh-CN" altLang="en-US" sz="2200" dirty="0"/>
          </a:p>
        </p:txBody>
      </p:sp>
      <p:sp>
        <p:nvSpPr>
          <p:cNvPr id="4" name="矩形 3"/>
          <p:cNvSpPr/>
          <p:nvPr/>
        </p:nvSpPr>
        <p:spPr>
          <a:xfrm>
            <a:off x="563880" y="2565728"/>
            <a:ext cx="3977640" cy="3477875"/>
          </a:xfrm>
          <a:prstGeom prst="rect">
            <a:avLst/>
          </a:prstGeom>
        </p:spPr>
        <p:txBody>
          <a:bodyPr wrap="square">
            <a:spAutoFit/>
          </a:bodyPr>
          <a:lstStyle/>
          <a:p>
            <a:pPr algn="ctr"/>
            <a:r>
              <a:rPr lang="en-US" altLang="zh-CN" sz="2200" b="1" dirty="0"/>
              <a:t>Behavior</a:t>
            </a:r>
          </a:p>
          <a:p>
            <a:pPr marL="182880" indent="-182880"/>
            <a:r>
              <a:rPr lang="en-US" altLang="zh-CN" sz="2200" dirty="0"/>
              <a:t>• I can 15) __________ my roommate, “On my way home!!”</a:t>
            </a:r>
          </a:p>
          <a:p>
            <a:r>
              <a:rPr lang="en-US" altLang="zh-CN" sz="2200" dirty="0"/>
              <a:t>• I can walk into the dining hall</a:t>
            </a:r>
          </a:p>
          <a:p>
            <a:pPr marL="182880"/>
            <a:r>
              <a:rPr lang="en-US" altLang="zh-CN" sz="2200" dirty="0"/>
              <a:t>16) ____________ and find a table among the masses </a:t>
            </a:r>
          </a:p>
          <a:p>
            <a:pPr marL="182880"/>
            <a:r>
              <a:rPr lang="en-US" altLang="zh-CN" sz="2200" dirty="0"/>
              <a:t>17) ________________.</a:t>
            </a:r>
          </a:p>
          <a:p>
            <a:pPr marL="182880" indent="-182880"/>
            <a:r>
              <a:rPr lang="en-US" altLang="zh-CN" sz="2200" dirty="0"/>
              <a:t>• I can 18) __________ a friend and 19) ________________ a lengthy conversation.</a:t>
            </a:r>
          </a:p>
        </p:txBody>
      </p:sp>
      <p:cxnSp>
        <p:nvCxnSpPr>
          <p:cNvPr id="5" name="直接箭头连接符 4"/>
          <p:cNvCxnSpPr/>
          <p:nvPr/>
        </p:nvCxnSpPr>
        <p:spPr>
          <a:xfrm>
            <a:off x="4770120" y="1973943"/>
            <a:ext cx="0" cy="452482"/>
          </a:xfrm>
          <a:prstGeom prst="straightConnector1">
            <a:avLst/>
          </a:prstGeom>
          <a:ln w="38100">
            <a:solidFill>
              <a:srgbClr val="FF9900"/>
            </a:solidFill>
            <a:tailEnd type="arrow"/>
          </a:ln>
        </p:spPr>
        <p:style>
          <a:lnRef idx="1">
            <a:schemeClr val="accent1"/>
          </a:lnRef>
          <a:fillRef idx="0">
            <a:schemeClr val="accent1"/>
          </a:fillRef>
          <a:effectRef idx="0">
            <a:schemeClr val="accent1"/>
          </a:effectRef>
          <a:fontRef idx="minor">
            <a:schemeClr val="tx1"/>
          </a:fontRef>
        </p:style>
      </p:cxnSp>
      <p:sp>
        <p:nvSpPr>
          <p:cNvPr id="6" name="圆角矩形 5"/>
          <p:cNvSpPr/>
          <p:nvPr/>
        </p:nvSpPr>
        <p:spPr>
          <a:xfrm>
            <a:off x="533400" y="2526371"/>
            <a:ext cx="8229600" cy="3556591"/>
          </a:xfrm>
          <a:prstGeom prst="roundRect">
            <a:avLst>
              <a:gd name="adj" fmla="val 5235"/>
            </a:avLst>
          </a:prstGeom>
          <a:noFill/>
          <a:ln w="317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86553" y="1338440"/>
            <a:ext cx="1865382" cy="461665"/>
          </a:xfrm>
          <a:prstGeom prst="rect">
            <a:avLst/>
          </a:prstGeom>
        </p:spPr>
        <p:txBody>
          <a:bodyPr wrap="none">
            <a:spAutoFit/>
          </a:bodyPr>
          <a:lstStyle/>
          <a:p>
            <a:r>
              <a:rPr lang="en-US" altLang="zh-CN" sz="2400" b="1" dirty="0">
                <a:solidFill>
                  <a:srgbClr val="C00000"/>
                </a:solidFill>
              </a:rPr>
              <a:t>you refuse to</a:t>
            </a:r>
            <a:endParaRPr lang="zh-CN" altLang="en-US" sz="2400" b="1" dirty="0">
              <a:solidFill>
                <a:srgbClr val="C00000"/>
              </a:solidFill>
            </a:endParaRPr>
          </a:p>
        </p:txBody>
      </p:sp>
      <p:sp>
        <p:nvSpPr>
          <p:cNvPr id="9" name="矩形 8"/>
          <p:cNvSpPr/>
          <p:nvPr/>
        </p:nvSpPr>
        <p:spPr>
          <a:xfrm>
            <a:off x="2045306" y="2888456"/>
            <a:ext cx="630237" cy="430887"/>
          </a:xfrm>
          <a:prstGeom prst="rect">
            <a:avLst/>
          </a:prstGeom>
        </p:spPr>
        <p:txBody>
          <a:bodyPr wrap="none">
            <a:spAutoFit/>
          </a:bodyPr>
          <a:lstStyle/>
          <a:p>
            <a:r>
              <a:rPr lang="en-US" altLang="zh-CN" sz="2200" dirty="0">
                <a:solidFill>
                  <a:srgbClr val="C00000"/>
                </a:solidFill>
              </a:rPr>
              <a:t>text</a:t>
            </a:r>
            <a:endParaRPr lang="zh-CN" altLang="en-US" sz="2200" dirty="0">
              <a:solidFill>
                <a:srgbClr val="C00000"/>
              </a:solidFill>
            </a:endParaRPr>
          </a:p>
        </p:txBody>
      </p:sp>
      <p:sp>
        <p:nvSpPr>
          <p:cNvPr id="10" name="矩形 9"/>
          <p:cNvSpPr/>
          <p:nvPr/>
        </p:nvSpPr>
        <p:spPr>
          <a:xfrm>
            <a:off x="1250922" y="3901281"/>
            <a:ext cx="1598899" cy="430887"/>
          </a:xfrm>
          <a:prstGeom prst="rect">
            <a:avLst/>
          </a:prstGeom>
        </p:spPr>
        <p:txBody>
          <a:bodyPr wrap="none">
            <a:spAutoFit/>
          </a:bodyPr>
          <a:lstStyle/>
          <a:p>
            <a:r>
              <a:rPr lang="en-US" altLang="zh-CN" sz="2200" dirty="0">
                <a:solidFill>
                  <a:srgbClr val="C00000"/>
                </a:solidFill>
              </a:rPr>
              <a:t>all by myself</a:t>
            </a:r>
            <a:endParaRPr lang="zh-CN" altLang="en-US" sz="2200" dirty="0">
              <a:solidFill>
                <a:srgbClr val="C00000"/>
              </a:solidFill>
            </a:endParaRPr>
          </a:p>
        </p:txBody>
      </p:sp>
      <p:sp>
        <p:nvSpPr>
          <p:cNvPr id="11" name="矩形 10"/>
          <p:cNvSpPr/>
          <p:nvPr/>
        </p:nvSpPr>
        <p:spPr>
          <a:xfrm>
            <a:off x="1248773" y="4554973"/>
            <a:ext cx="2223301" cy="430887"/>
          </a:xfrm>
          <a:prstGeom prst="rect">
            <a:avLst/>
          </a:prstGeom>
        </p:spPr>
        <p:txBody>
          <a:bodyPr wrap="none">
            <a:spAutoFit/>
          </a:bodyPr>
          <a:lstStyle/>
          <a:p>
            <a:r>
              <a:rPr lang="en-US" altLang="zh-CN" sz="2200" dirty="0">
                <a:solidFill>
                  <a:srgbClr val="C00000"/>
                </a:solidFill>
              </a:rPr>
              <a:t>quite comfortably</a:t>
            </a:r>
            <a:endParaRPr lang="zh-CN" altLang="en-US" sz="2200" dirty="0">
              <a:solidFill>
                <a:srgbClr val="C00000"/>
              </a:solidFill>
            </a:endParaRPr>
          </a:p>
        </p:txBody>
      </p:sp>
      <p:sp>
        <p:nvSpPr>
          <p:cNvPr id="12" name="矩形 11"/>
          <p:cNvSpPr/>
          <p:nvPr/>
        </p:nvSpPr>
        <p:spPr>
          <a:xfrm>
            <a:off x="2060546" y="4878586"/>
            <a:ext cx="1091389" cy="430887"/>
          </a:xfrm>
          <a:prstGeom prst="rect">
            <a:avLst/>
          </a:prstGeom>
        </p:spPr>
        <p:txBody>
          <a:bodyPr wrap="none">
            <a:spAutoFit/>
          </a:bodyPr>
          <a:lstStyle/>
          <a:p>
            <a:r>
              <a:rPr lang="en-US" altLang="zh-CN" sz="2200" dirty="0">
                <a:solidFill>
                  <a:srgbClr val="C00000"/>
                </a:solidFill>
              </a:rPr>
              <a:t>run into</a:t>
            </a:r>
            <a:endParaRPr lang="zh-CN" altLang="en-US" sz="2200" dirty="0">
              <a:solidFill>
                <a:srgbClr val="C00000"/>
              </a:solidFill>
            </a:endParaRPr>
          </a:p>
        </p:txBody>
      </p:sp>
      <p:sp>
        <p:nvSpPr>
          <p:cNvPr id="13" name="矩形 12"/>
          <p:cNvSpPr/>
          <p:nvPr/>
        </p:nvSpPr>
        <p:spPr>
          <a:xfrm>
            <a:off x="1840217" y="5232300"/>
            <a:ext cx="2019207" cy="430887"/>
          </a:xfrm>
          <a:prstGeom prst="rect">
            <a:avLst/>
          </a:prstGeom>
        </p:spPr>
        <p:txBody>
          <a:bodyPr wrap="none">
            <a:spAutoFit/>
          </a:bodyPr>
          <a:lstStyle/>
          <a:p>
            <a:r>
              <a:rPr lang="en-US" altLang="zh-CN" sz="2200" dirty="0">
                <a:solidFill>
                  <a:srgbClr val="C00000"/>
                </a:solidFill>
              </a:rPr>
              <a:t>get caught up in</a:t>
            </a:r>
            <a:endParaRPr lang="zh-CN" altLang="en-US" sz="2200" dirty="0">
              <a:solidFill>
                <a:srgbClr val="C00000"/>
              </a:solidFill>
            </a:endParaRPr>
          </a:p>
        </p:txBody>
      </p:sp>
      <p:sp>
        <p:nvSpPr>
          <p:cNvPr id="14" name="矩形 13"/>
          <p:cNvSpPr/>
          <p:nvPr/>
        </p:nvSpPr>
        <p:spPr>
          <a:xfrm>
            <a:off x="6041412" y="4614148"/>
            <a:ext cx="2101344" cy="430887"/>
          </a:xfrm>
          <a:prstGeom prst="rect">
            <a:avLst/>
          </a:prstGeom>
        </p:spPr>
        <p:txBody>
          <a:bodyPr wrap="none">
            <a:spAutoFit/>
          </a:bodyPr>
          <a:lstStyle/>
          <a:p>
            <a:r>
              <a:rPr lang="en-US" altLang="zh-CN" sz="2200" dirty="0">
                <a:solidFill>
                  <a:srgbClr val="C00000"/>
                </a:solidFill>
              </a:rPr>
              <a:t>extremely happy</a:t>
            </a:r>
            <a:endParaRPr lang="zh-CN" altLang="en-US" sz="2200" dirty="0">
              <a:solidFill>
                <a:srgbClr val="C00000"/>
              </a:solidFill>
            </a:endParaRPr>
          </a:p>
        </p:txBody>
      </p:sp>
      <p:sp>
        <p:nvSpPr>
          <p:cNvPr id="15" name="文本框 7"/>
          <p:cNvSpPr txBox="1">
            <a:spLocks noChangeArrowheads="1"/>
          </p:cNvSpPr>
          <p:nvPr/>
        </p:nvSpPr>
        <p:spPr bwMode="auto">
          <a:xfrm>
            <a:off x="2468563" y="280988"/>
            <a:ext cx="42191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kumimoji="1" lang="en-US" altLang="zh-CN" sz="2400" b="1" dirty="0">
                <a:solidFill>
                  <a:schemeClr val="accent2"/>
                </a:solidFill>
              </a:rPr>
              <a:t>Understanding </a:t>
            </a:r>
            <a:r>
              <a:rPr kumimoji="1" lang="en-US" altLang="zh-CN" sz="2400" b="1" dirty="0">
                <a:solidFill>
                  <a:srgbClr val="C00000"/>
                </a:solidFill>
              </a:rPr>
              <a:t>the</a:t>
            </a:r>
            <a:r>
              <a:rPr kumimoji="1" lang="en-US" altLang="zh-CN" sz="2400" b="1" dirty="0">
                <a:solidFill>
                  <a:schemeClr val="accent2"/>
                </a:solidFill>
              </a:rPr>
              <a:t> text</a:t>
            </a:r>
            <a:endParaRPr kumimoji="1" lang="zh-CN" altLang="en-US" sz="2400" b="1" dirty="0">
              <a:solidFill>
                <a:schemeClr val="accent2"/>
              </a:solidFill>
            </a:endParaRPr>
          </a:p>
        </p:txBody>
      </p:sp>
      <p:sp>
        <p:nvSpPr>
          <p:cNvPr id="16" name="动作按钮: 第一张 15">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1750">
          <a:solidFill>
            <a:schemeClr val="accent6"/>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TotalTime>
  <Words>2405</Words>
  <Application>Microsoft Office PowerPoint</Application>
  <PresentationFormat>全屏显示(4:3)</PresentationFormat>
  <Paragraphs>235</Paragraphs>
  <Slides>28</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Heiti SC Medium</vt:lpstr>
      <vt:lpstr>汉仪旗黑-75W Bold</vt:lpstr>
      <vt:lpstr>宋体</vt:lpstr>
      <vt:lpstr>微软雅黑</vt:lpstr>
      <vt:lpstr>Arial</vt:lpstr>
      <vt:lpstr>Calibri</vt:lpstr>
      <vt:lpstr>Georgia</vt:lpstr>
      <vt:lpstr>Times New Roman</vt:lpstr>
      <vt:lpstr>Wingdings</vt:lpstr>
      <vt:lpstr>Office 主题​​</vt:lpstr>
      <vt:lpstr>PowerPoint 演示文稿</vt:lpstr>
      <vt:lpstr>Warming up</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郑 义</cp:lastModifiedBy>
  <cp:revision>214</cp:revision>
  <dcterms:created xsi:type="dcterms:W3CDTF">2018-08-18T01:28:00Z</dcterms:created>
  <dcterms:modified xsi:type="dcterms:W3CDTF">2022-03-10T13:26:01Z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