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736" r:id="rId4"/>
  </p:sldMasterIdLst>
  <p:notesMasterIdLst>
    <p:notesMasterId r:id="rId79"/>
  </p:notesMasterIdLst>
  <p:sldIdLst>
    <p:sldId id="257" r:id="rId5"/>
    <p:sldId id="259" r:id="rId6"/>
    <p:sldId id="260" r:id="rId7"/>
    <p:sldId id="261" r:id="rId8"/>
    <p:sldId id="262" r:id="rId9"/>
    <p:sldId id="263" r:id="rId10"/>
    <p:sldId id="264" r:id="rId11"/>
    <p:sldId id="461" r:id="rId12"/>
    <p:sldId id="462" r:id="rId13"/>
    <p:sldId id="463" r:id="rId14"/>
    <p:sldId id="510" r:id="rId15"/>
    <p:sldId id="267" r:id="rId16"/>
    <p:sldId id="312" r:id="rId17"/>
    <p:sldId id="313" r:id="rId18"/>
    <p:sldId id="314" r:id="rId19"/>
    <p:sldId id="484" r:id="rId20"/>
    <p:sldId id="507" r:id="rId21"/>
    <p:sldId id="383" r:id="rId22"/>
    <p:sldId id="384" r:id="rId23"/>
    <p:sldId id="464" r:id="rId24"/>
    <p:sldId id="386" r:id="rId25"/>
    <p:sldId id="465" r:id="rId26"/>
    <p:sldId id="466" r:id="rId27"/>
    <p:sldId id="467" r:id="rId28"/>
    <p:sldId id="468" r:id="rId29"/>
    <p:sldId id="471" r:id="rId30"/>
    <p:sldId id="470" r:id="rId31"/>
    <p:sldId id="474" r:id="rId32"/>
    <p:sldId id="469" r:id="rId33"/>
    <p:sldId id="475" r:id="rId34"/>
    <p:sldId id="508" r:id="rId35"/>
    <p:sldId id="392" r:id="rId36"/>
    <p:sldId id="406" r:id="rId37"/>
    <p:sldId id="394" r:id="rId38"/>
    <p:sldId id="488" r:id="rId39"/>
    <p:sldId id="396" r:id="rId40"/>
    <p:sldId id="489" r:id="rId41"/>
    <p:sldId id="511" r:id="rId42"/>
    <p:sldId id="410" r:id="rId43"/>
    <p:sldId id="490" r:id="rId44"/>
    <p:sldId id="413" r:id="rId45"/>
    <p:sldId id="492" r:id="rId46"/>
    <p:sldId id="424" r:id="rId47"/>
    <p:sldId id="493" r:id="rId48"/>
    <p:sldId id="415" r:id="rId49"/>
    <p:sldId id="423" r:id="rId50"/>
    <p:sldId id="496" r:id="rId51"/>
    <p:sldId id="494" r:id="rId52"/>
    <p:sldId id="495" r:id="rId53"/>
    <p:sldId id="427" r:id="rId54"/>
    <p:sldId id="433" r:id="rId55"/>
    <p:sldId id="497" r:id="rId56"/>
    <p:sldId id="435" r:id="rId57"/>
    <p:sldId id="437" r:id="rId58"/>
    <p:sldId id="498" r:id="rId59"/>
    <p:sldId id="439" r:id="rId60"/>
    <p:sldId id="499" r:id="rId61"/>
    <p:sldId id="500" r:id="rId62"/>
    <p:sldId id="501" r:id="rId63"/>
    <p:sldId id="443" r:id="rId64"/>
    <p:sldId id="397" r:id="rId65"/>
    <p:sldId id="458" r:id="rId66"/>
    <p:sldId id="398" r:id="rId67"/>
    <p:sldId id="399" r:id="rId68"/>
    <p:sldId id="400" r:id="rId69"/>
    <p:sldId id="509" r:id="rId70"/>
    <p:sldId id="401" r:id="rId71"/>
    <p:sldId id="403" r:id="rId72"/>
    <p:sldId id="478" r:id="rId73"/>
    <p:sldId id="479" r:id="rId74"/>
    <p:sldId id="404" r:id="rId75"/>
    <p:sldId id="480" r:id="rId76"/>
    <p:sldId id="405" r:id="rId77"/>
    <p:sldId id="348" r:id="rId7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D0D0"/>
    <a:srgbClr val="F79646"/>
    <a:srgbClr val="008080"/>
    <a:srgbClr val="FF3300"/>
    <a:srgbClr val="008000"/>
    <a:srgbClr val="9A2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2" autoAdjust="0"/>
    <p:restoredTop sz="94660"/>
  </p:normalViewPr>
  <p:slideViewPr>
    <p:cSldViewPr>
      <p:cViewPr varScale="1">
        <p:scale>
          <a:sx n="63" d="100"/>
          <a:sy n="63" d="100"/>
        </p:scale>
        <p:origin x="1372"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imes New Roman" pitchFamily="18" charset="0"/>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imes New Roman" pitchFamily="18" charset="0"/>
              </a:defRPr>
            </a:lvl1pPr>
          </a:lstStyle>
          <a:p>
            <a:fld id="{40D464E8-C6B4-4716-8BF7-0532616CDB55}" type="datetimeFigureOut">
              <a:rPr lang="zh-CN" altLang="en-US" smtClean="0"/>
              <a:pPr/>
              <a:t>2022/3/10</a:t>
            </a:fld>
            <a:endParaRPr lang="zh-CN" altLang="en-US" dirty="0"/>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imes New Roman" pitchFamily="18" charset="0"/>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imes New Roman" pitchFamily="18" charset="0"/>
              </a:defRPr>
            </a:lvl1pPr>
          </a:lstStyle>
          <a:p>
            <a:fld id="{F58FB17E-4AAF-4BCA-A903-2D0841CE5590}" type="slidenum">
              <a:rPr lang="zh-CN" altLang="en-US" smtClean="0"/>
              <a:pPr/>
              <a:t>‹#›</a:t>
            </a:fld>
            <a:endParaRPr lang="zh-CN" altLang="en-US" dirty="0"/>
          </a:p>
        </p:txBody>
      </p:sp>
    </p:spTree>
    <p:extLst>
      <p:ext uri="{BB962C8B-B14F-4D97-AF65-F5344CB8AC3E}">
        <p14:creationId xmlns:p14="http://schemas.microsoft.com/office/powerpoint/2010/main" val="2748040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imes New Roman" pitchFamily="18" charset="0"/>
        <a:ea typeface="+mn-ea"/>
        <a:cs typeface="+mn-cs"/>
      </a:defRPr>
    </a:lvl1pPr>
    <a:lvl2pPr marL="457200" algn="l" defTabSz="914400" rtl="0" eaLnBrk="1" latinLnBrk="0" hangingPunct="1">
      <a:defRPr sz="1200" kern="1200">
        <a:solidFill>
          <a:schemeClr val="tx1"/>
        </a:solidFill>
        <a:latin typeface="Times New Roman" pitchFamily="18" charset="0"/>
        <a:ea typeface="+mn-ea"/>
        <a:cs typeface="+mn-cs"/>
      </a:defRPr>
    </a:lvl2pPr>
    <a:lvl3pPr marL="914400" algn="l" defTabSz="914400" rtl="0" eaLnBrk="1" latinLnBrk="0" hangingPunct="1">
      <a:defRPr sz="1200" kern="1200">
        <a:solidFill>
          <a:schemeClr val="tx1"/>
        </a:solidFill>
        <a:latin typeface="Times New Roman" pitchFamily="18" charset="0"/>
        <a:ea typeface="+mn-ea"/>
        <a:cs typeface="+mn-cs"/>
      </a:defRPr>
    </a:lvl3pPr>
    <a:lvl4pPr marL="1371600" algn="l" defTabSz="914400" rtl="0" eaLnBrk="1" latinLnBrk="0" hangingPunct="1">
      <a:defRPr sz="1200" kern="1200">
        <a:solidFill>
          <a:schemeClr val="tx1"/>
        </a:solidFill>
        <a:latin typeface="Times New Roman" pitchFamily="18" charset="0"/>
        <a:ea typeface="+mn-ea"/>
        <a:cs typeface="+mn-cs"/>
      </a:defRPr>
    </a:lvl4pPr>
    <a:lvl5pPr marL="1828800" algn="l" defTabSz="914400" rtl="0" eaLnBrk="1" latinLnBrk="0" hangingPunct="1">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p:cNvSpPr>
          <p:nvPr>
            <p:ph type="sldImg"/>
          </p:nvPr>
        </p:nvSpPr>
        <p:spPr>
          <a:ln/>
        </p:spPr>
      </p:sp>
      <p:sp>
        <p:nvSpPr>
          <p:cNvPr id="138242" name="备注占位符 2"/>
          <p:cNvSpPr>
            <a:spLocks noGrp="1"/>
          </p:cNvSpPr>
          <p:nvPr>
            <p:ph type="body" idx="1"/>
          </p:nvPr>
        </p:nvSpPr>
        <p:spPr>
          <a:noFill/>
        </p:spPr>
        <p:txBody>
          <a:bodyPr/>
          <a:lstStyle/>
          <a:p>
            <a:endParaRPr lang="zh-CN" altLang="en-US"/>
          </a:p>
        </p:txBody>
      </p:sp>
      <p:sp>
        <p:nvSpPr>
          <p:cNvPr id="138243" name="幻灯片编号占位符 3"/>
          <p:cNvSpPr>
            <a:spLocks noGrp="1"/>
          </p:cNvSpPr>
          <p:nvPr>
            <p:ph type="sldNum" sz="quarter" idx="5"/>
          </p:nvPr>
        </p:nvSpPr>
        <p:spPr bwMode="auto">
          <a:noFill/>
          <a:ln>
            <a:miter lim="800000"/>
            <a:headEnd/>
            <a:tailEnd/>
          </a:ln>
        </p:spPr>
        <p:txBody>
          <a:bodyPr/>
          <a:lstStyle/>
          <a:p>
            <a:fld id="{DD088C36-5CBE-4062-9A2C-18ABB85DA031}" type="slidenum">
              <a:rPr kumimoji="1" lang="zh-CN" altLang="en-US">
                <a:solidFill>
                  <a:prstClr val="black"/>
                </a:solidFill>
              </a:rPr>
              <a:pPr/>
              <a:t>1</a:t>
            </a:fld>
            <a:endParaRPr kumimoji="1" lang="zh-CN" altLang="en-US">
              <a:solidFill>
                <a:prstClr val="black"/>
              </a:solidFill>
            </a:endParaRPr>
          </a:p>
        </p:txBody>
      </p:sp>
    </p:spTree>
    <p:extLst>
      <p:ext uri="{BB962C8B-B14F-4D97-AF65-F5344CB8AC3E}">
        <p14:creationId xmlns:p14="http://schemas.microsoft.com/office/powerpoint/2010/main" val="1462739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2</a:t>
            </a:fld>
            <a:endParaRPr lang="zh-CN" altLang="en-US"/>
          </a:p>
        </p:txBody>
      </p:sp>
    </p:spTree>
    <p:extLst>
      <p:ext uri="{BB962C8B-B14F-4D97-AF65-F5344CB8AC3E}">
        <p14:creationId xmlns:p14="http://schemas.microsoft.com/office/powerpoint/2010/main" val="973664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44</a:t>
            </a:fld>
            <a:endParaRPr lang="zh-CN" altLang="en-US"/>
          </a:p>
        </p:txBody>
      </p:sp>
    </p:spTree>
    <p:extLst>
      <p:ext uri="{BB962C8B-B14F-4D97-AF65-F5344CB8AC3E}">
        <p14:creationId xmlns:p14="http://schemas.microsoft.com/office/powerpoint/2010/main" val="1845453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58FB17E-4AAF-4BCA-A903-2D0841CE5590}" type="slidenum">
              <a:rPr lang="zh-CN" altLang="en-US" smtClean="0"/>
              <a:pPr/>
              <a:t>58</a:t>
            </a:fld>
            <a:endParaRPr lang="zh-CN" altLang="en-US"/>
          </a:p>
        </p:txBody>
      </p:sp>
    </p:spTree>
    <p:extLst>
      <p:ext uri="{BB962C8B-B14F-4D97-AF65-F5344CB8AC3E}">
        <p14:creationId xmlns:p14="http://schemas.microsoft.com/office/powerpoint/2010/main" val="4278354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94BA5CF2-1690-49D3-9874-4188511C792E}"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FDB9A13A-5FE0-4D01-9310-31AE2657F4DE}" type="slidenum">
              <a:rPr lang="zh-CN" altLang="en-US" smtClean="0"/>
              <a:pPr/>
              <a:t>‹#›</a:t>
            </a:fld>
            <a:endParaRPr lang="zh-CN" altLang="en-US" dirty="0"/>
          </a:p>
        </p:txBody>
      </p:sp>
    </p:spTree>
  </p:cSld>
  <p:clrMapOvr>
    <a:masterClrMapping/>
  </p:clrMapOvr>
  <p:hf sldNum="0" hdr="0" ftr="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8B74BD3D-555A-4623-B3E1-3A2D8F5E106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44B16C0A-56B3-4BD8-9339-855DDE57FE07}" type="slidenum">
              <a:rPr lang="zh-CN" altLang="en-US" smtClean="0"/>
              <a:pPr/>
              <a:t>‹#›</a:t>
            </a:fld>
            <a:endParaRPr lang="zh-CN" altLang="en-US" dirty="0"/>
          </a:p>
        </p:txBody>
      </p:sp>
    </p:spTree>
  </p:cSld>
  <p:clrMapOvr>
    <a:masterClrMapping/>
  </p:clrMapOvr>
  <p:hf sldNum="0" hdr="0" ftr="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DBCAB8B-7E19-4714-866D-43CC03B2F113}"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73B83C4D-35BB-4442-B410-B98F7451A6B3}" type="slidenum">
              <a:rPr lang="zh-CN" altLang="en-US" smtClean="0"/>
              <a:pPr/>
              <a:t>‹#›</a:t>
            </a:fld>
            <a:endParaRPr lang="zh-CN" altLang="en-US" dirty="0"/>
          </a:p>
        </p:txBody>
      </p:sp>
    </p:spTree>
  </p:cSld>
  <p:clrMapOvr>
    <a:masterClrMapping/>
  </p:clrMapOvr>
  <p:hf sldNum="0" hdr="0" ftr="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F1866CD7-DDE5-45EC-A042-524DCE5C70DF}"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8E8D9035-EA54-4F0B-A519-003E1686502F}" type="slidenum">
              <a:rPr lang="zh-CN" altLang="en-US" smtClean="0"/>
              <a:pPr/>
              <a:t>‹#›</a:t>
            </a:fld>
            <a:endParaRPr lang="zh-CN" altLang="en-US" dirty="0"/>
          </a:p>
        </p:txBody>
      </p:sp>
    </p:spTree>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2FBDC6D8-9218-487C-A8BF-71CE5A099CD4}"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5222F681-058F-48AE-98A6-3D8FD471A937}" type="slidenum">
              <a:rPr lang="zh-CN" altLang="en-US" smtClean="0"/>
              <a:pPr/>
              <a:t>‹#›</a:t>
            </a:fld>
            <a:endParaRPr lang="zh-CN" altLang="en-US" dirty="0"/>
          </a:p>
        </p:txBody>
      </p:sp>
    </p:spTree>
  </p:cSld>
  <p:clrMapOvr>
    <a:masterClrMapping/>
  </p:clrMapOvr>
  <p:hf sldNum="0" hdr="0" ftr="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atin typeface="Times New Roman" pitchFamily="18" charset="0"/>
              </a:defRPr>
            </a:lvl1pPr>
          </a:lstStyle>
          <a:p>
            <a:fld id="{E660B7BC-E3BA-4099-8B19-21B78FE1A65C}" type="datetime1">
              <a:rPr lang="zh-CN" altLang="en-US" smtClean="0"/>
              <a:pPr/>
              <a:t>2022/3/10</a:t>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幻灯片编号占位符 5"/>
          <p:cNvSpPr>
            <a:spLocks noGrp="1"/>
          </p:cNvSpPr>
          <p:nvPr>
            <p:ph type="sldNum" sz="quarter" idx="12"/>
          </p:nvPr>
        </p:nvSpPr>
        <p:spPr/>
        <p:txBody>
          <a:bodyPr/>
          <a:lstStyle>
            <a:lvl1pPr>
              <a:defRPr>
                <a:latin typeface="Times New Roman" pitchFamily="18" charset="0"/>
              </a:defRPr>
            </a:lvl1pPr>
          </a:lstStyle>
          <a:p>
            <a:fld id="{3D6B7E0B-1A4E-4131-8CBE-81CCCDE6479A}" type="slidenum">
              <a:rPr lang="zh-CN" altLang="en-US" smtClean="0"/>
              <a:pPr/>
              <a:t>‹#›</a:t>
            </a:fld>
            <a:endParaRPr lang="zh-CN" altLang="en-US" dirty="0"/>
          </a:p>
        </p:txBody>
      </p:sp>
    </p:spTree>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8" name="幻灯片编号占位符 8"/>
          <p:cNvSpPr>
            <a:spLocks noGrp="1"/>
          </p:cNvSpPr>
          <p:nvPr>
            <p:ph type="sldNum" sz="quarter" idx="11"/>
          </p:nvPr>
        </p:nvSpPr>
        <p:spPr/>
        <p:txBody>
          <a:bodyPr/>
          <a:lstStyle>
            <a:lvl1pPr>
              <a:defRPr>
                <a:latin typeface="Times New Roman" pitchFamily="18" charset="0"/>
              </a:defRPr>
            </a:lvl1pPr>
          </a:lstStyle>
          <a:p>
            <a:fld id="{7F67BA8E-2D17-4EFD-AB3A-447F804EEBBA}" type="slidenum">
              <a:rPr lang="zh-CN" altLang="en-US" smtClean="0"/>
              <a:pPr/>
              <a:t>‹#›</a:t>
            </a:fld>
            <a:endParaRPr lang="zh-CN" altLang="en-US" dirty="0"/>
          </a:p>
        </p:txBody>
      </p:sp>
    </p:spTree>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solidFill>
                <a:prstClr val="black">
                  <a:tint val="75000"/>
                </a:prstClr>
              </a:solidFill>
            </a:endParaRPr>
          </a:p>
        </p:txBody>
      </p:sp>
      <p:sp>
        <p:nvSpPr>
          <p:cNvPr id="4" name="幻灯片编号占位符 4"/>
          <p:cNvSpPr>
            <a:spLocks noGrp="1"/>
          </p:cNvSpPr>
          <p:nvPr>
            <p:ph type="sldNum" sz="quarter" idx="11"/>
          </p:nvPr>
        </p:nvSpPr>
        <p:spPr/>
        <p:txBody>
          <a:bodyPr/>
          <a:lstStyle>
            <a:lvl1pPr>
              <a:defRPr>
                <a:latin typeface="Times New Roman" pitchFamily="18" charset="0"/>
              </a:defRPr>
            </a:lvl1pPr>
          </a:lstStyle>
          <a:p>
            <a:fld id="{B65F7EFF-E52F-4689-BFA4-811A9AF2E750}" type="slidenum">
              <a:rPr lang="zh-CN" altLang="en-US" smtClean="0"/>
              <a:pPr/>
              <a:t>‹#›</a:t>
            </a:fld>
            <a:endParaRPr lang="zh-CN" altLang="en-US" dirty="0"/>
          </a:p>
        </p:txBody>
      </p:sp>
    </p:spTree>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atin typeface="Times New Roman" pitchFamily="18" charset="0"/>
              </a:defRPr>
            </a:lvl1pPr>
          </a:lstStyle>
          <a:p>
            <a:fld id="{76490267-1FBC-41E1-9718-11D972FA0255}" type="datetime1">
              <a:rPr lang="zh-CN" altLang="en-US" smtClean="0"/>
              <a:pPr/>
              <a:t>2022/3/10</a:t>
            </a:fld>
            <a:endParaRPr lang="zh-CN" altLang="en-US" dirty="0"/>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幻灯片编号占位符 5"/>
          <p:cNvSpPr>
            <a:spLocks noGrp="1"/>
          </p:cNvSpPr>
          <p:nvPr>
            <p:ph type="sldNum" sz="quarter" idx="12"/>
          </p:nvPr>
        </p:nvSpPr>
        <p:spPr/>
        <p:txBody>
          <a:bodyPr/>
          <a:lstStyle>
            <a:lvl1pPr>
              <a:defRPr>
                <a:latin typeface="Times New Roman" pitchFamily="18" charset="0"/>
              </a:defRPr>
            </a:lvl1pPr>
          </a:lstStyle>
          <a:p>
            <a:fld id="{75CDD721-1E56-416C-8B4F-CD18F4D35CAD}" type="slidenum">
              <a:rPr lang="zh-CN" altLang="en-US" smtClean="0"/>
              <a:pPr/>
              <a:t>‹#›</a:t>
            </a:fld>
            <a:endParaRPr lang="zh-CN" altLang="en-US" dirty="0"/>
          </a:p>
        </p:txBody>
      </p:sp>
    </p:spTree>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F4C80BF-3C2E-4843-A8B7-E3197912F376}"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51CF5BFA-DA11-4259-A7C4-18711781E39A}" type="slidenum">
              <a:rPr lang="zh-CN" altLang="en-US" smtClean="0"/>
              <a:pPr/>
              <a:t>‹#›</a:t>
            </a:fld>
            <a:endParaRPr lang="zh-CN" altLang="en-US" dirty="0"/>
          </a:p>
        </p:txBody>
      </p:sp>
    </p:spTree>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atin typeface="Times New Roman" pitchFamily="18" charset="0"/>
              </a:defRPr>
            </a:lvl1pPr>
          </a:lstStyle>
          <a:p>
            <a:fld id="{845EC15C-3043-43CB-AA5F-BEEE8E519D34}" type="datetime1">
              <a:rPr lang="zh-CN" altLang="en-US" smtClean="0"/>
              <a:pPr/>
              <a:t>2022/3/10</a:t>
            </a:fld>
            <a:endParaRPr lang="zh-CN" altLang="en-US" dirty="0"/>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幻灯片编号占位符 5"/>
          <p:cNvSpPr>
            <a:spLocks noGrp="1"/>
          </p:cNvSpPr>
          <p:nvPr>
            <p:ph type="sldNum" sz="quarter" idx="12"/>
          </p:nvPr>
        </p:nvSpPr>
        <p:spPr/>
        <p:txBody>
          <a:bodyPr/>
          <a:lstStyle>
            <a:lvl1pPr>
              <a:defRPr>
                <a:latin typeface="Times New Roman" pitchFamily="18" charset="0"/>
              </a:defRPr>
            </a:lvl1pPr>
          </a:lstStyle>
          <a:p>
            <a:fld id="{B9226AA1-B424-4108-A0E4-83BA81E66B9A}" type="slidenum">
              <a:rPr lang="zh-CN" altLang="en-US" smtClean="0"/>
              <a:pPr/>
              <a:t>‹#›</a:t>
            </a:fld>
            <a:endParaRPr lang="zh-CN" altLang="en-US" dirty="0"/>
          </a:p>
        </p:txBody>
      </p:sp>
    </p:spTree>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14339"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fontAlgn="base">
              <a:spcBef>
                <a:spcPct val="0"/>
              </a:spcBef>
              <a:spcAft>
                <a:spcPct val="0"/>
              </a:spcAft>
              <a:buFont typeface="Arial" pitchFamily="34" charset="0"/>
              <a:buNone/>
            </a:pPr>
            <a:fld id="{E7F0F431-5098-4CF4-8C9D-760799511FF4}" type="datetime1">
              <a:rPr lang="zh-CN" altLang="en-US">
                <a:latin typeface="Arial" pitchFamily="34" charset="0"/>
              </a:rPr>
              <a:pPr fontAlgn="base">
                <a:spcBef>
                  <a:spcPct val="0"/>
                </a:spcBef>
                <a:spcAft>
                  <a:spcPct val="0"/>
                </a:spcAft>
                <a:buFont typeface="Arial" pitchFamily="34" charset="0"/>
                <a:buNone/>
              </a:pPr>
              <a:t>2022/3/10</a:t>
            </a:fld>
            <a:endParaRPr lang="zh-CN" altLang="en-US">
              <a:latin typeface="Arial" pitchFamily="34" charset="0"/>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buFont typeface="Arial" charset="0"/>
              <a:buNone/>
              <a:defRPr sz="1200">
                <a:solidFill>
                  <a:schemeClr val="tx1">
                    <a:tint val="75000"/>
                  </a:schemeClr>
                </a:solidFill>
                <a:latin typeface="Arial" charset="0"/>
                <a:ea typeface="宋体" charset="0"/>
                <a:cs typeface="宋体" charset="0"/>
              </a:defRPr>
            </a:lvl1pPr>
          </a:lstStyle>
          <a:p>
            <a:pPr fontAlgn="base">
              <a:spcBef>
                <a:spcPct val="0"/>
              </a:spcBef>
              <a:spcAft>
                <a:spcPct val="0"/>
              </a:spcAft>
              <a:defRPr/>
            </a:pPr>
            <a:endParaRPr lang="en-US">
              <a:solidFill>
                <a:prstClr val="black">
                  <a:tint val="75000"/>
                </a:prstClr>
              </a:solidFill>
            </a:endParaRPr>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036FA3DE-429C-4CD0-B936-975C60E35EA3}" type="slidenum">
              <a:rPr lang="zh-CN" altLang="en-US">
                <a:latin typeface="Arial" pitchFamily="34" charset="0"/>
              </a:rPr>
              <a:pPr fontAlgn="base">
                <a:spcBef>
                  <a:spcPct val="0"/>
                </a:spcBef>
                <a:spcAft>
                  <a:spcPct val="0"/>
                </a:spcAft>
                <a:buFont typeface="Arial" pitchFamily="34" charset="0"/>
                <a:buNone/>
              </a:pPr>
              <a:t>‹#›</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p:txStyles>
    <p:titleStyle>
      <a:lvl1pPr algn="ctr" defTabSz="457200" rtl="0" fontAlgn="base">
        <a:spcBef>
          <a:spcPct val="0"/>
        </a:spcBef>
        <a:spcAft>
          <a:spcPct val="0"/>
        </a:spcAft>
        <a:defRPr kumimoji="1" sz="4400" kern="1200">
          <a:solidFill>
            <a:schemeClr val="tx1"/>
          </a:solidFill>
          <a:latin typeface="Times New Roman" pitchFamily="18" charset="0"/>
          <a:ea typeface="+mj-ea"/>
          <a:cs typeface="+mj-cs"/>
        </a:defRPr>
      </a:lvl1pPr>
      <a:lvl2pPr algn="ctr" defTabSz="457200" rtl="0" fontAlgn="base">
        <a:spcBef>
          <a:spcPct val="0"/>
        </a:spcBef>
        <a:spcAft>
          <a:spcPct val="0"/>
        </a:spcAft>
        <a:defRPr kumimoji="1" sz="4400">
          <a:solidFill>
            <a:schemeClr val="tx1"/>
          </a:solidFill>
          <a:latin typeface="Calibri" pitchFamily="34" charset="0"/>
          <a:ea typeface="宋体" pitchFamily="2" charset="-122"/>
        </a:defRPr>
      </a:lvl2pPr>
      <a:lvl3pPr algn="ctr" defTabSz="457200" rtl="0" fontAlgn="base">
        <a:spcBef>
          <a:spcPct val="0"/>
        </a:spcBef>
        <a:spcAft>
          <a:spcPct val="0"/>
        </a:spcAft>
        <a:defRPr kumimoji="1" sz="4400">
          <a:solidFill>
            <a:schemeClr val="tx1"/>
          </a:solidFill>
          <a:latin typeface="Calibri" pitchFamily="34" charset="0"/>
          <a:ea typeface="宋体" pitchFamily="2" charset="-122"/>
        </a:defRPr>
      </a:lvl3pPr>
      <a:lvl4pPr algn="ctr" defTabSz="457200" rtl="0" fontAlgn="base">
        <a:spcBef>
          <a:spcPct val="0"/>
        </a:spcBef>
        <a:spcAft>
          <a:spcPct val="0"/>
        </a:spcAft>
        <a:defRPr kumimoji="1" sz="4400">
          <a:solidFill>
            <a:schemeClr val="tx1"/>
          </a:solidFill>
          <a:latin typeface="Calibri" pitchFamily="34" charset="0"/>
          <a:ea typeface="宋体" pitchFamily="2" charset="-122"/>
        </a:defRPr>
      </a:lvl4pPr>
      <a:lvl5pPr algn="ctr" defTabSz="457200" rtl="0" fontAlgn="base">
        <a:spcBef>
          <a:spcPct val="0"/>
        </a:spcBef>
        <a:spcAft>
          <a:spcPct val="0"/>
        </a:spcAft>
        <a:defRPr kumimoji="1" sz="4400">
          <a:solidFill>
            <a:schemeClr val="tx1"/>
          </a:solidFill>
          <a:latin typeface="Calibri" pitchFamily="34" charset="0"/>
          <a:ea typeface="宋体" pitchFamily="2" charset="-122"/>
        </a:defRPr>
      </a:lvl5pPr>
      <a:lvl6pPr marL="457200" algn="ctr" defTabSz="457200" rtl="0" fontAlgn="base">
        <a:spcBef>
          <a:spcPct val="0"/>
        </a:spcBef>
        <a:spcAft>
          <a:spcPct val="0"/>
        </a:spcAft>
        <a:defRPr kumimoji="1" sz="4400">
          <a:solidFill>
            <a:schemeClr val="tx1"/>
          </a:solidFill>
          <a:latin typeface="Calibri" pitchFamily="34" charset="0"/>
          <a:ea typeface="宋体" pitchFamily="2" charset="-122"/>
        </a:defRPr>
      </a:lvl6pPr>
      <a:lvl7pPr marL="914400" algn="ctr" defTabSz="457200" rtl="0" fontAlgn="base">
        <a:spcBef>
          <a:spcPct val="0"/>
        </a:spcBef>
        <a:spcAft>
          <a:spcPct val="0"/>
        </a:spcAft>
        <a:defRPr kumimoji="1" sz="4400">
          <a:solidFill>
            <a:schemeClr val="tx1"/>
          </a:solidFill>
          <a:latin typeface="Calibri" pitchFamily="34" charset="0"/>
          <a:ea typeface="宋体" pitchFamily="2" charset="-122"/>
        </a:defRPr>
      </a:lvl7pPr>
      <a:lvl8pPr marL="1371600" algn="ctr" defTabSz="457200" rtl="0" fontAlgn="base">
        <a:spcBef>
          <a:spcPct val="0"/>
        </a:spcBef>
        <a:spcAft>
          <a:spcPct val="0"/>
        </a:spcAft>
        <a:defRPr kumimoji="1" sz="4400">
          <a:solidFill>
            <a:schemeClr val="tx1"/>
          </a:solidFill>
          <a:latin typeface="Calibri" pitchFamily="34" charset="0"/>
          <a:ea typeface="宋体" pitchFamily="2" charset="-122"/>
        </a:defRPr>
      </a:lvl8pPr>
      <a:lvl9pPr marL="1828800" algn="ctr" defTabSz="457200" rtl="0" fontAlgn="base">
        <a:spcBef>
          <a:spcPct val="0"/>
        </a:spcBef>
        <a:spcAft>
          <a:spcPct val="0"/>
        </a:spcAft>
        <a:defRPr kumimoji="1" sz="4400">
          <a:solidFill>
            <a:schemeClr val="tx1"/>
          </a:solidFill>
          <a:latin typeface="Calibri" pitchFamily="34" charset="0"/>
          <a:ea typeface="宋体" pitchFamily="2" charset="-122"/>
        </a:defRPr>
      </a:lvl9pPr>
    </p:titleStyle>
    <p:bodyStyle>
      <a:lvl1pPr marL="342900" indent="-342900" algn="l" defTabSz="457200" rtl="0" fontAlgn="base">
        <a:spcBef>
          <a:spcPct val="20000"/>
        </a:spcBef>
        <a:spcAft>
          <a:spcPct val="0"/>
        </a:spcAft>
        <a:buFont typeface="Arial" pitchFamily="34" charset="0"/>
        <a:buChar char="•"/>
        <a:defRPr kumimoji="1" sz="3200" kern="1200">
          <a:solidFill>
            <a:schemeClr val="tx1"/>
          </a:solidFill>
          <a:latin typeface="Times New Roman" pitchFamily="18" charset="0"/>
          <a:ea typeface="+mn-ea"/>
          <a:cs typeface="+mn-cs"/>
        </a:defRPr>
      </a:lvl1pPr>
      <a:lvl2pPr marL="742950" indent="-285750" algn="l" defTabSz="457200" rtl="0" fontAlgn="base">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fontAlgn="base">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fontAlgn="base">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13.xml"/><Relationship Id="rId7" Type="http://schemas.openxmlformats.org/officeDocument/2006/relationships/slide" Target="slide18.xml"/><Relationship Id="rId12"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4.xml"/><Relationship Id="rId6" Type="http://schemas.openxmlformats.org/officeDocument/2006/relationships/slide" Target="slide19.xml"/><Relationship Id="rId11" Type="http://schemas.openxmlformats.org/officeDocument/2006/relationships/image" Target="../media/image6.png"/><Relationship Id="rId5" Type="http://schemas.openxmlformats.org/officeDocument/2006/relationships/slide" Target="slide34.xml"/><Relationship Id="rId10" Type="http://schemas.openxmlformats.org/officeDocument/2006/relationships/slide" Target="slide2.xml"/><Relationship Id="rId4" Type="http://schemas.openxmlformats.org/officeDocument/2006/relationships/slide" Target="slide36.xml"/><Relationship Id="rId9" Type="http://schemas.openxmlformats.org/officeDocument/2006/relationships/slide" Target="slide32.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3.jpeg"/><Relationship Id="rId7" Type="http://schemas.openxmlformats.org/officeDocument/2006/relationships/slide" Target="slide6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1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2.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emf"/><Relationship Id="rId1" Type="http://schemas.openxmlformats.org/officeDocument/2006/relationships/slideLayout" Target="../slideLayouts/slideLayout24.xml"/><Relationship Id="rId5" Type="http://schemas.openxmlformats.org/officeDocument/2006/relationships/image" Target="../media/image14.jpeg"/><Relationship Id="rId4" Type="http://schemas.openxmlformats.org/officeDocument/2006/relationships/slide" Target="slide12.xml"/></Relationships>
</file>

<file path=ppt/slides/_rels/slide3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Information%20bank/U3%20V1%20Think%20Fast,%20Talk%20Smart_%20Communication%20Techniques.mp4" TargetMode="External"/></Relationships>
</file>

<file path=ppt/slides/_rels/slide4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4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7.png"/><Relationship Id="rId1" Type="http://schemas.openxmlformats.org/officeDocument/2006/relationships/slideLayout" Target="../slideLayouts/slideLayout24.xml"/><Relationship Id="rId4" Type="http://schemas.openxmlformats.org/officeDocument/2006/relationships/slide" Target="slide3.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slide" Target="slide3.xml"/></Relationships>
</file>

<file path=ppt/slides/_rels/slide5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slide" Target="slide67.xml"/><Relationship Id="rId7"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slide" Target="slide2.xml"/><Relationship Id="rId4"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slide" Target="slide61.xml"/></Relationships>
</file>

<file path=ppt/slides/_rels/slide69.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emf"/><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emf"/><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21006"/>
            <a:ext cx="9144000" cy="6121776"/>
          </a:xfrm>
          <a:prstGeom prst="rect">
            <a:avLst/>
          </a:prstGeom>
          <a:noFill/>
          <a:ln w="9525">
            <a:noFill/>
            <a:miter lim="800000"/>
            <a:headEnd/>
            <a:tailEnd/>
          </a:ln>
        </p:spPr>
      </p:pic>
      <p:sp>
        <p:nvSpPr>
          <p:cNvPr id="34" name="矩形 33"/>
          <p:cNvSpPr/>
          <p:nvPr/>
        </p:nvSpPr>
        <p:spPr>
          <a:xfrm>
            <a:off x="5875338" y="5257800"/>
            <a:ext cx="3268662" cy="798513"/>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sp>
        <p:nvSpPr>
          <p:cNvPr id="16387" name="文本框 28"/>
          <p:cNvSpPr txBox="1">
            <a:spLocks noChangeArrowheads="1"/>
          </p:cNvSpPr>
          <p:nvPr/>
        </p:nvSpPr>
        <p:spPr bwMode="auto">
          <a:xfrm>
            <a:off x="8307388" y="5716588"/>
            <a:ext cx="742950" cy="307975"/>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1400">
                <a:solidFill>
                  <a:prstClr val="white"/>
                </a:solidFill>
                <a:latin typeface="Arial" pitchFamily="34" charset="0"/>
                <a:cs typeface="Arial" pitchFamily="34" charset="0"/>
              </a:rPr>
              <a:t>UNIT</a:t>
            </a:r>
            <a:endParaRPr kumimoji="1" lang="zh-CN" altLang="en-US" sz="1400">
              <a:solidFill>
                <a:prstClr val="white"/>
              </a:solidFill>
              <a:latin typeface="Arial" pitchFamily="34" charset="0"/>
              <a:cs typeface="Arial" pitchFamily="34" charset="0"/>
            </a:endParaRPr>
          </a:p>
        </p:txBody>
      </p:sp>
      <p:sp>
        <p:nvSpPr>
          <p:cNvPr id="30" name="文本框 29"/>
          <p:cNvSpPr txBox="1"/>
          <p:nvPr/>
        </p:nvSpPr>
        <p:spPr>
          <a:xfrm>
            <a:off x="8288338" y="4873625"/>
            <a:ext cx="762000" cy="1016000"/>
          </a:xfrm>
          <a:prstGeom prst="rect">
            <a:avLst/>
          </a:prstGeom>
          <a:noFill/>
        </p:spPr>
        <p:txBody>
          <a:bodyPr>
            <a:spAutoFit/>
          </a:bodyPr>
          <a:lstStyle/>
          <a:p>
            <a:pPr fontAlgn="base">
              <a:spcBef>
                <a:spcPct val="0"/>
              </a:spcBef>
              <a:spcAft>
                <a:spcPct val="0"/>
              </a:spcAft>
              <a:buFont typeface="Arial" pitchFamily="34" charset="0"/>
              <a:buNone/>
            </a:pPr>
            <a:r>
              <a:rPr kumimoji="1" lang="en-US" altLang="zh-CN" sz="6000" b="1" i="1" dirty="0">
                <a:solidFill>
                  <a:prstClr val="white"/>
                </a:solidFill>
                <a:effectLst>
                  <a:outerShdw blurRad="38100" dist="38100" dir="2700000" algn="tl">
                    <a:srgbClr val="C0C0C0"/>
                  </a:outerShdw>
                </a:effectLst>
                <a:latin typeface="Arial" pitchFamily="34" charset="0"/>
                <a:cs typeface="Arial" pitchFamily="34" charset="0"/>
              </a:rPr>
              <a:t>3</a:t>
            </a:r>
            <a:endParaRPr kumimoji="1" lang="zh-CN" altLang="en-US" sz="6000" b="1" i="1" dirty="0">
              <a:solidFill>
                <a:prstClr val="white"/>
              </a:solidFill>
              <a:effectLst>
                <a:outerShdw blurRad="38100" dist="38100" dir="2700000" algn="tl">
                  <a:srgbClr val="C0C0C0"/>
                </a:outerShdw>
              </a:effectLst>
              <a:latin typeface="Arial" pitchFamily="34" charset="0"/>
              <a:cs typeface="Arial" pitchFamily="34" charset="0"/>
            </a:endParaRPr>
          </a:p>
        </p:txBody>
      </p:sp>
      <p:sp>
        <p:nvSpPr>
          <p:cNvPr id="16389" name="矩形 7"/>
          <p:cNvSpPr>
            <a:spLocks noChangeArrowheads="1"/>
          </p:cNvSpPr>
          <p:nvPr/>
        </p:nvSpPr>
        <p:spPr bwMode="auto">
          <a:xfrm>
            <a:off x="5787108" y="5180002"/>
            <a:ext cx="2520280" cy="954107"/>
          </a:xfrm>
          <a:prstGeom prst="rect">
            <a:avLst/>
          </a:prstGeom>
          <a:noFill/>
          <a:ln w="9525">
            <a:noFill/>
            <a:miter lim="800000"/>
            <a:headEnd/>
            <a:tailEnd/>
          </a:ln>
        </p:spPr>
        <p:txBody>
          <a:bodyPr wrap="square">
            <a:spAutoFit/>
          </a:bodyPr>
          <a:lstStyle/>
          <a:p>
            <a:pPr algn="ctr" fontAlgn="base">
              <a:spcBef>
                <a:spcPct val="50000"/>
              </a:spcBef>
              <a:spcAft>
                <a:spcPct val="0"/>
              </a:spcAft>
              <a:buFont typeface="Arial" pitchFamily="34" charset="0"/>
              <a:buNone/>
            </a:pPr>
            <a:r>
              <a:rPr lang="en-US" altLang="zh-CN" sz="2800" b="1" dirty="0">
                <a:solidFill>
                  <a:prstClr val="white"/>
                </a:solidFill>
                <a:ea typeface="Gulim" pitchFamily="34" charset="-127"/>
                <a:cs typeface="Arial" pitchFamily="34" charset="0"/>
                <a:sym typeface="Arial" pitchFamily="34" charset="0"/>
              </a:rPr>
              <a:t>The art of communication</a:t>
            </a:r>
          </a:p>
        </p:txBody>
      </p:sp>
      <p:sp>
        <p:nvSpPr>
          <p:cNvPr id="38" name="矩形 37"/>
          <p:cNvSpPr/>
          <p:nvPr/>
        </p:nvSpPr>
        <p:spPr>
          <a:xfrm>
            <a:off x="0" y="952500"/>
            <a:ext cx="9144000" cy="1185863"/>
          </a:xfrm>
          <a:prstGeom prst="rect">
            <a:avLst/>
          </a:prstGeom>
          <a:solidFill>
            <a:schemeClr val="accent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4F81BD">
                  <a:lumMod val="40000"/>
                  <a:lumOff val="60000"/>
                </a:srgbClr>
              </a:solidFill>
              <a:latin typeface="Times New Roman" pitchFamily="18" charset="0"/>
            </a:endParaRPr>
          </a:p>
        </p:txBody>
      </p:sp>
      <p:cxnSp>
        <p:nvCxnSpPr>
          <p:cNvPr id="40" name="直线连接符 39"/>
          <p:cNvCxnSpPr/>
          <p:nvPr/>
        </p:nvCxnSpPr>
        <p:spPr>
          <a:xfrm>
            <a:off x="0" y="952500"/>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49" name="矩形 48"/>
          <p:cNvSpPr/>
          <p:nvPr/>
        </p:nvSpPr>
        <p:spPr>
          <a:xfrm>
            <a:off x="2817813" y="1649413"/>
            <a:ext cx="917575" cy="28892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sp>
        <p:nvSpPr>
          <p:cNvPr id="16394" name="文本框 47"/>
          <p:cNvSpPr txBox="1">
            <a:spLocks noChangeArrowheads="1"/>
          </p:cNvSpPr>
          <p:nvPr/>
        </p:nvSpPr>
        <p:spPr bwMode="auto">
          <a:xfrm>
            <a:off x="2847975" y="1590675"/>
            <a:ext cx="917575" cy="369888"/>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zh-CN" altLang="en-US">
                <a:solidFill>
                  <a:prstClr val="white"/>
                </a:solidFill>
                <a:latin typeface="Heiti SC Medium" pitchFamily="1" charset="-122"/>
                <a:ea typeface="Heiti SC Medium" pitchFamily="1" charset="-122"/>
              </a:rPr>
              <a:t>基础篇</a:t>
            </a:r>
          </a:p>
        </p:txBody>
      </p:sp>
      <p:sp>
        <p:nvSpPr>
          <p:cNvPr id="16395" name="文本框 50"/>
          <p:cNvSpPr txBox="1">
            <a:spLocks noChangeArrowheads="1"/>
          </p:cNvSpPr>
          <p:nvPr/>
        </p:nvSpPr>
        <p:spPr bwMode="auto">
          <a:xfrm>
            <a:off x="4143375" y="1452563"/>
            <a:ext cx="2263775" cy="5842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zh-CN" altLang="en-US" sz="3200" b="1" dirty="0">
                <a:solidFill>
                  <a:srgbClr val="4F81BD"/>
                </a:solidFill>
                <a:latin typeface="汉仪旗黑-75W Bold" charset="-122"/>
                <a:ea typeface="汉仪旗黑-75W Bold" charset="-122"/>
              </a:rPr>
              <a:t>综合教程</a:t>
            </a:r>
            <a:r>
              <a:rPr kumimoji="1" lang="en-US" altLang="zh-CN" sz="3200" b="1" dirty="0">
                <a:solidFill>
                  <a:srgbClr val="4F81BD"/>
                </a:solidFill>
                <a:latin typeface="汉仪旗黑-75W Bold" charset="-122"/>
                <a:ea typeface="汉仪旗黑-75W Bold" charset="-122"/>
              </a:rPr>
              <a:t> 2</a:t>
            </a:r>
            <a:endParaRPr kumimoji="1" lang="zh-CN" altLang="en-US" sz="3200" b="1" dirty="0">
              <a:solidFill>
                <a:srgbClr val="4F81BD"/>
              </a:solidFill>
              <a:latin typeface="汉仪旗黑-75W Bold" charset="-122"/>
              <a:ea typeface="汉仪旗黑-75W Bold" charset="-122"/>
            </a:endParaRPr>
          </a:p>
        </p:txBody>
      </p:sp>
      <p:pic>
        <p:nvPicPr>
          <p:cNvPr id="16396" name="图片 2" descr="logo 蓝色.png"/>
          <p:cNvPicPr>
            <a:picLocks noChangeAspect="1"/>
          </p:cNvPicPr>
          <p:nvPr/>
        </p:nvPicPr>
        <p:blipFill>
          <a:blip r:embed="rId4" cstate="print"/>
          <a:srcRect/>
          <a:stretch>
            <a:fillRect/>
          </a:stretch>
        </p:blipFill>
        <p:spPr bwMode="auto">
          <a:xfrm>
            <a:off x="-639763" y="153988"/>
            <a:ext cx="5268913" cy="2633662"/>
          </a:xfrm>
          <a:prstGeom prst="rect">
            <a:avLst/>
          </a:prstGeom>
          <a:noFill/>
          <a:ln w="9525">
            <a:noFill/>
            <a:miter lim="800000"/>
            <a:headEnd/>
            <a:tailEnd/>
          </a:ln>
        </p:spPr>
      </p:pic>
      <p:sp>
        <p:nvSpPr>
          <p:cNvPr id="16397" name="Subtitle 4"/>
          <p:cNvSpPr txBox="1">
            <a:spLocks noChangeArrowheads="1"/>
          </p:cNvSpPr>
          <p:nvPr/>
        </p:nvSpPr>
        <p:spPr bwMode="auto">
          <a:xfrm>
            <a:off x="-23813" y="6067425"/>
            <a:ext cx="9167813" cy="814388"/>
          </a:xfrm>
          <a:prstGeom prst="rect">
            <a:avLst/>
          </a:prstGeom>
          <a:solidFill>
            <a:srgbClr val="7F4F35">
              <a:alpha val="87450"/>
            </a:srgbClr>
          </a:solidFill>
          <a:ln w="9525">
            <a:noFill/>
            <a:miter lim="800000"/>
            <a:headEnd/>
            <a:tailEnd/>
          </a:ln>
        </p:spPr>
        <p:txBody>
          <a:bodyPr/>
          <a:lstStyle/>
          <a:p>
            <a:pPr fontAlgn="base">
              <a:lnSpc>
                <a:spcPct val="110000"/>
              </a:lnSpc>
              <a:spcBef>
                <a:spcPct val="20000"/>
              </a:spcBef>
              <a:spcAft>
                <a:spcPct val="0"/>
              </a:spcAft>
              <a:buFont typeface="Arial" pitchFamily="34" charset="0"/>
              <a:buNone/>
            </a:pPr>
            <a:r>
              <a:rPr lang="en-US" altLang="zh-CN" sz="1500" b="1" dirty="0">
                <a:solidFill>
                  <a:srgbClr val="D9D9D9"/>
                </a:solidFill>
                <a:latin typeface="Georgia" pitchFamily="18" charset="0"/>
                <a:sym typeface="Calibri" pitchFamily="34" charset="0"/>
              </a:rPr>
              <a:t>FOREIGN LANGUAGE TEACHING AND RESEARCH PRESS      </a:t>
            </a:r>
          </a:p>
          <a:p>
            <a:pPr fontAlgn="base">
              <a:lnSpc>
                <a:spcPct val="110000"/>
              </a:lnSpc>
              <a:spcBef>
                <a:spcPct val="20000"/>
              </a:spcBef>
              <a:spcAft>
                <a:spcPct val="0"/>
              </a:spcAft>
              <a:buFont typeface="Arial" pitchFamily="34" charset="0"/>
              <a:buNone/>
            </a:pPr>
            <a:r>
              <a:rPr lang="en-US" altLang="zh-CN" sz="1500" b="1" dirty="0">
                <a:solidFill>
                  <a:srgbClr val="D9D9D9"/>
                </a:solidFill>
                <a:latin typeface="Georgia" pitchFamily="18" charset="0"/>
                <a:sym typeface="Calibri" pitchFamily="34" charset="0"/>
              </a:rPr>
              <a:t>HEBEI UNIVERSITY</a:t>
            </a:r>
            <a:endParaRPr lang="zh-CN" altLang="en-US" sz="1500" b="1" dirty="0">
              <a:solidFill>
                <a:srgbClr val="D9D9D9"/>
              </a:solidFill>
              <a:latin typeface="Georgia" pitchFamily="18" charset="0"/>
              <a:sym typeface="Calibri" pitchFamily="34" charset="0"/>
            </a:endParaRPr>
          </a:p>
          <a:p>
            <a:pPr algn="ctr" fontAlgn="base" latinLnBrk="1">
              <a:spcBef>
                <a:spcPct val="20000"/>
              </a:spcBef>
              <a:spcAft>
                <a:spcPct val="0"/>
              </a:spcAft>
              <a:buFont typeface="Arial" pitchFamily="34" charset="0"/>
              <a:buNone/>
            </a:pPr>
            <a:endParaRPr lang="en-US" altLang="zh-CN" sz="4000" b="1" dirty="0">
              <a:solidFill>
                <a:prstClr val="white"/>
              </a:solidFill>
              <a:latin typeface="Times New Roman" pitchFamily="18" charset="0"/>
              <a:sym typeface="Arial" pitchFamily="34" charset="0"/>
            </a:endParaRPr>
          </a:p>
        </p:txBody>
      </p:sp>
      <p:sp>
        <p:nvSpPr>
          <p:cNvPr id="16398" name="Subtitle 4"/>
          <p:cNvSpPr txBox="1">
            <a:spLocks noChangeArrowheads="1"/>
          </p:cNvSpPr>
          <p:nvPr/>
        </p:nvSpPr>
        <p:spPr bwMode="auto">
          <a:xfrm>
            <a:off x="0" y="6732588"/>
            <a:ext cx="9144000" cy="46037"/>
          </a:xfrm>
          <a:prstGeom prst="rect">
            <a:avLst/>
          </a:prstGeom>
          <a:solidFill>
            <a:srgbClr val="FFC000"/>
          </a:solidFill>
          <a:ln w="9525">
            <a:noFill/>
            <a:miter lim="800000"/>
            <a:headEnd/>
            <a:tailEnd/>
          </a:ln>
        </p:spPr>
        <p:txBody>
          <a:bodyPr/>
          <a:lstStyle/>
          <a:p>
            <a:pPr algn="ctr" fontAlgn="base" latinLnBrk="1">
              <a:spcBef>
                <a:spcPct val="50000"/>
              </a:spcBef>
              <a:spcAft>
                <a:spcPct val="0"/>
              </a:spcAft>
              <a:buFont typeface="Arial" pitchFamily="34" charset="0"/>
              <a:buNone/>
            </a:pPr>
            <a:endParaRPr lang="en-US" altLang="zh-CN" sz="3600" b="1">
              <a:solidFill>
                <a:srgbClr val="595959"/>
              </a:solidFill>
              <a:latin typeface="Georgia" pitchFamily="18" charset="0"/>
              <a:ea typeface="Gulim" pitchFamily="34" charset="-127"/>
              <a:sym typeface="Arial"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457713" y="2402631"/>
            <a:ext cx="8218743" cy="4248472"/>
          </a:xfrm>
          <a:prstGeom prst="rect">
            <a:avLst/>
          </a:prstGeom>
          <a:noFill/>
          <a:ln w="9525">
            <a:noFill/>
            <a:miter lim="800000"/>
            <a:headEnd/>
            <a:tailEnd/>
          </a:ln>
        </p:spPr>
        <p:txBody>
          <a:bodyPr lIns="216000"/>
          <a:lstStyle/>
          <a:p>
            <a:pPr marL="0" lvl="1" fontAlgn="base">
              <a:lnSpc>
                <a:spcPct val="130000"/>
              </a:lnSpc>
              <a:spcBef>
                <a:spcPts val="600"/>
              </a:spcBef>
              <a:spcAft>
                <a:spcPct val="0"/>
              </a:spcAft>
              <a:buClr>
                <a:srgbClr val="C00000"/>
              </a:buClr>
            </a:pPr>
            <a:r>
              <a:rPr lang="en-US" altLang="zh-CN" sz="2600" dirty="0">
                <a:solidFill>
                  <a:srgbClr val="C00000"/>
                </a:solidFill>
                <a:latin typeface="Times New Roman" pitchFamily="18" charset="0"/>
                <a:ea typeface="Malgun Gothic" pitchFamily="34" charset="-127"/>
                <a:sym typeface="Arial" pitchFamily="34" charset="0"/>
              </a:rPr>
              <a:t>I think I should take a couple of measures to cope with the difficulty of speaking in public. On the one hand, I should let go of the negative memories of the past experiences, learn from them and find the reasons for my fear. </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
        <p:nvSpPr>
          <p:cNvPr id="14" name="Rectangle 13"/>
          <p:cNvSpPr>
            <a:spLocks noChangeArrowheads="1"/>
          </p:cNvSpPr>
          <p:nvPr/>
        </p:nvSpPr>
        <p:spPr bwMode="auto">
          <a:xfrm>
            <a:off x="60285" y="1196752"/>
            <a:ext cx="7848872" cy="864096"/>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startAt="2"/>
            </a:pPr>
            <a:r>
              <a:rPr lang="en-US" altLang="zh-CN" sz="2800" b="1" dirty="0">
                <a:latin typeface="Times New Roman" pitchFamily="18" charset="0"/>
                <a:sym typeface="Arial" pitchFamily="34" charset="0"/>
              </a:rPr>
              <a:t>Do you have difficulty speaking in public? If you do, what can you do to cope with it?</a:t>
            </a:r>
          </a:p>
        </p:txBody>
      </p:sp>
      <p:sp>
        <p:nvSpPr>
          <p:cNvPr id="15" name="矩形 14"/>
          <p:cNvSpPr/>
          <p:nvPr/>
        </p:nvSpPr>
        <p:spPr>
          <a:xfrm>
            <a:off x="-180529"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450178" y="2369791"/>
            <a:ext cx="8335842" cy="4248472"/>
          </a:xfrm>
          <a:prstGeom prst="rect">
            <a:avLst/>
          </a:prstGeom>
          <a:noFill/>
          <a:ln w="9525">
            <a:noFill/>
            <a:miter lim="800000"/>
            <a:headEnd/>
            <a:tailEnd/>
          </a:ln>
        </p:spPr>
        <p:txBody>
          <a:bodyPr lIns="216000"/>
          <a:lstStyle/>
          <a:p>
            <a:pPr marL="0" lvl="1" fontAlgn="base">
              <a:lnSpc>
                <a:spcPct val="130000"/>
              </a:lnSpc>
              <a:spcBef>
                <a:spcPts val="600"/>
              </a:spcBef>
              <a:spcAft>
                <a:spcPct val="0"/>
              </a:spcAft>
              <a:buClr>
                <a:srgbClr val="C00000"/>
              </a:buClr>
            </a:pPr>
            <a:r>
              <a:rPr lang="en-US" altLang="zh-CN" sz="2600" dirty="0">
                <a:solidFill>
                  <a:srgbClr val="C00000"/>
                </a:solidFill>
                <a:latin typeface="Times New Roman" pitchFamily="18" charset="0"/>
                <a:ea typeface="Malgun Gothic" pitchFamily="34" charset="-127"/>
                <a:sym typeface="Arial" pitchFamily="34" charset="0"/>
              </a:rPr>
              <a:t>On the other hand, I should learn some public speaking skills, adopt what works for me and do much practice until I can give an effective presentation. With time and practice, I will feel more comfortable in front of my audience and become more confident in myself.</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
        <p:nvSpPr>
          <p:cNvPr id="14" name="Rectangle 13"/>
          <p:cNvSpPr>
            <a:spLocks noChangeArrowheads="1"/>
          </p:cNvSpPr>
          <p:nvPr/>
        </p:nvSpPr>
        <p:spPr bwMode="auto">
          <a:xfrm>
            <a:off x="60285" y="1196752"/>
            <a:ext cx="7848872" cy="864096"/>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startAt="2"/>
            </a:pPr>
            <a:r>
              <a:rPr lang="en-US" altLang="zh-CN" sz="2800" b="1" dirty="0">
                <a:latin typeface="Times New Roman" pitchFamily="18" charset="0"/>
                <a:sym typeface="Arial" pitchFamily="34" charset="0"/>
              </a:rPr>
              <a:t>Do you have difficulty speaking in public? If you do, what can you do to cope with it?</a:t>
            </a:r>
          </a:p>
        </p:txBody>
      </p:sp>
      <p:sp>
        <p:nvSpPr>
          <p:cNvPr id="15" name="矩形 14"/>
          <p:cNvSpPr/>
          <p:nvPr/>
        </p:nvSpPr>
        <p:spPr>
          <a:xfrm>
            <a:off x="-180529"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extLst>
      <p:ext uri="{BB962C8B-B14F-4D97-AF65-F5344CB8AC3E}">
        <p14:creationId xmlns:p14="http://schemas.microsoft.com/office/powerpoint/2010/main" val="4237650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21" name="直线连接符 20"/>
          <p:cNvCxnSpPr/>
          <p:nvPr/>
        </p:nvCxnSpPr>
        <p:spPr>
          <a:xfrm flipH="1">
            <a:off x="3784600" y="3973513"/>
            <a:ext cx="7445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03613" y="4600575"/>
            <a:ext cx="463550" cy="481013"/>
          </a:xfrm>
          <a:prstGeom prst="line">
            <a:avLst/>
          </a:prstGeom>
          <a:ln/>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6986"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6988"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698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cxnSp>
        <p:nvCxnSpPr>
          <p:cNvPr id="9" name="直线连接符 8"/>
          <p:cNvCxnSpPr/>
          <p:nvPr/>
        </p:nvCxnSpPr>
        <p:spPr>
          <a:xfrm flipH="1">
            <a:off x="3503613" y="1774825"/>
            <a:ext cx="463550" cy="46355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3962400" y="1774825"/>
            <a:ext cx="5667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3962400" y="5072063"/>
            <a:ext cx="566738" cy="0"/>
          </a:xfrm>
          <a:prstGeom prst="line">
            <a:avLst/>
          </a:prstGeom>
          <a:ln/>
        </p:spPr>
        <p:style>
          <a:lnRef idx="1">
            <a:schemeClr val="accent2"/>
          </a:lnRef>
          <a:fillRef idx="0">
            <a:schemeClr val="accent2"/>
          </a:fillRef>
          <a:effectRef idx="0">
            <a:schemeClr val="accent2"/>
          </a:effectRef>
          <a:fontRef idx="minor">
            <a:schemeClr val="tx1"/>
          </a:fontRef>
        </p:style>
      </p:cxnSp>
      <p:sp>
        <p:nvSpPr>
          <p:cNvPr id="49" name="圆角矩形 50">
            <a:hlinkClick r:id="rId3" action="ppaction://hlinksldjump"/>
          </p:cNvPr>
          <p:cNvSpPr/>
          <p:nvPr/>
        </p:nvSpPr>
        <p:spPr bwMode="auto">
          <a:xfrm>
            <a:off x="4706938" y="142240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4" name="矩形 49">
            <a:hlinkClick r:id="rId3" action="ppaction://hlinksldjump"/>
          </p:cNvPr>
          <p:cNvSpPr>
            <a:spLocks noChangeArrowheads="1"/>
          </p:cNvSpPr>
          <p:nvPr/>
        </p:nvSpPr>
        <p:spPr bwMode="auto">
          <a:xfrm>
            <a:off x="4860032" y="1577975"/>
            <a:ext cx="3297238" cy="461963"/>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400" b="1" dirty="0">
                <a:solidFill>
                  <a:prstClr val="white"/>
                </a:solidFill>
                <a:latin typeface="Arial" pitchFamily="34" charset="0"/>
              </a:rPr>
              <a:t>Background information</a:t>
            </a:r>
            <a:endParaRPr lang="zh-CN" altLang="en-US" sz="2400" b="1" dirty="0">
              <a:solidFill>
                <a:prstClr val="white"/>
              </a:solidFill>
              <a:latin typeface="Arial" pitchFamily="34" charset="0"/>
            </a:endParaRPr>
          </a:p>
        </p:txBody>
      </p:sp>
      <p:sp>
        <p:nvSpPr>
          <p:cNvPr id="51" name="圆角矩形 50">
            <a:hlinkClick r:id="rId4" action="ppaction://hlinksldjump"/>
          </p:cNvPr>
          <p:cNvSpPr/>
          <p:nvPr/>
        </p:nvSpPr>
        <p:spPr bwMode="auto">
          <a:xfrm>
            <a:off x="4706938" y="473233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6" name="矩形 51">
            <a:hlinkClick r:id="rId5" action="ppaction://hlinksldjump"/>
          </p:cNvPr>
          <p:cNvSpPr>
            <a:spLocks noChangeArrowheads="1"/>
          </p:cNvSpPr>
          <p:nvPr/>
        </p:nvSpPr>
        <p:spPr bwMode="auto">
          <a:xfrm>
            <a:off x="4972708" y="4882444"/>
            <a:ext cx="2265362" cy="461962"/>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400" b="1" dirty="0">
                <a:solidFill>
                  <a:prstClr val="white"/>
                </a:solidFill>
                <a:latin typeface="Arial" pitchFamily="34" charset="0"/>
              </a:rPr>
              <a:t>Language points</a:t>
            </a:r>
            <a:endParaRPr lang="zh-CN" altLang="en-US" sz="2400" b="1" dirty="0">
              <a:solidFill>
                <a:prstClr val="white"/>
              </a:solidFill>
              <a:latin typeface="Arial" pitchFamily="34" charset="0"/>
            </a:endParaRPr>
          </a:p>
        </p:txBody>
      </p:sp>
      <p:sp>
        <p:nvSpPr>
          <p:cNvPr id="25" name="圆角矩形 24">
            <a:hlinkClick r:id="rId6" action="ppaction://hlinksldjump"/>
          </p:cNvPr>
          <p:cNvSpPr/>
          <p:nvPr/>
        </p:nvSpPr>
        <p:spPr bwMode="auto">
          <a:xfrm>
            <a:off x="4706938" y="2522538"/>
            <a:ext cx="3960812" cy="719137"/>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6998" name="矩形 30">
            <a:hlinkClick r:id="rId7" action="ppaction://hlinksldjump"/>
          </p:cNvPr>
          <p:cNvSpPr>
            <a:spLocks noChangeArrowheads="1"/>
          </p:cNvSpPr>
          <p:nvPr/>
        </p:nvSpPr>
        <p:spPr bwMode="auto">
          <a:xfrm>
            <a:off x="4909344" y="2692048"/>
            <a:ext cx="2667000" cy="461962"/>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400" b="1" dirty="0">
                <a:solidFill>
                  <a:prstClr val="white"/>
                </a:solidFill>
                <a:latin typeface="Arial" pitchFamily="34" charset="0"/>
              </a:rPr>
              <a:t>Text understanding</a:t>
            </a:r>
            <a:endParaRPr lang="zh-CN" altLang="en-US" sz="2400" b="1" dirty="0">
              <a:solidFill>
                <a:prstClr val="white"/>
              </a:solidFill>
              <a:latin typeface="Arial" pitchFamily="34" charset="0"/>
            </a:endParaRPr>
          </a:p>
        </p:txBody>
      </p:sp>
      <p:sp>
        <p:nvSpPr>
          <p:cNvPr id="34" name="圆角矩形 33">
            <a:hlinkClick r:id="rId8" action="ppaction://hlinksldjump"/>
          </p:cNvPr>
          <p:cNvSpPr/>
          <p:nvPr/>
        </p:nvSpPr>
        <p:spPr bwMode="auto">
          <a:xfrm>
            <a:off x="4706938" y="361315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7000" name="矩形 34">
            <a:hlinkClick r:id="rId9" action="ppaction://hlinksldjump"/>
          </p:cNvPr>
          <p:cNvSpPr>
            <a:spLocks noChangeArrowheads="1"/>
          </p:cNvSpPr>
          <p:nvPr/>
        </p:nvSpPr>
        <p:spPr bwMode="auto">
          <a:xfrm>
            <a:off x="4937519" y="3742532"/>
            <a:ext cx="2185987" cy="461962"/>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400" b="1" dirty="0">
                <a:solidFill>
                  <a:prstClr val="white"/>
                </a:solidFill>
                <a:latin typeface="Arial" pitchFamily="34" charset="0"/>
              </a:rPr>
              <a:t>Critical thinking</a:t>
            </a:r>
            <a:endParaRPr lang="zh-CN" altLang="en-US" sz="2400" b="1" dirty="0">
              <a:solidFill>
                <a:prstClr val="white"/>
              </a:solidFill>
              <a:latin typeface="Arial" pitchFamily="34" charset="0"/>
            </a:endParaRPr>
          </a:p>
        </p:txBody>
      </p:sp>
      <p:pic>
        <p:nvPicPr>
          <p:cNvPr id="31" name="Picture 21">
            <a:hlinkClick r:id="rId10" action="ppaction://hlinksldjump"/>
          </p:cNvPr>
          <p:cNvPicPr>
            <a:picLocks noChangeAspect="1" noChangeArrowheads="1"/>
          </p:cNvPicPr>
          <p:nvPr/>
        </p:nvPicPr>
        <p:blipFill>
          <a:blip r:embed="rId11"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4098" name="Picture 2"/>
          <p:cNvPicPr>
            <a:picLocks noChangeAspect="1" noChangeArrowheads="1"/>
          </p:cNvPicPr>
          <p:nvPr/>
        </p:nvPicPr>
        <p:blipFill>
          <a:blip r:embed="rId12" cstate="print"/>
          <a:srcRect/>
          <a:stretch>
            <a:fillRect/>
          </a:stretch>
        </p:blipFill>
        <p:spPr bwMode="auto">
          <a:xfrm>
            <a:off x="611560" y="1780817"/>
            <a:ext cx="3528392" cy="3304367"/>
          </a:xfrm>
          <a:prstGeom prst="ellipse">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p:cNvSpPr>
            <a:spLocks noChangeArrowheads="1"/>
          </p:cNvSpPr>
          <p:nvPr/>
        </p:nvSpPr>
        <p:spPr bwMode="auto">
          <a:xfrm>
            <a:off x="251520" y="2420888"/>
            <a:ext cx="8659565" cy="2592288"/>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25603" name="矩形 4"/>
          <p:cNvSpPr>
            <a:spLocks noChangeArrowheads="1"/>
          </p:cNvSpPr>
          <p:nvPr/>
        </p:nvSpPr>
        <p:spPr bwMode="auto">
          <a:xfrm>
            <a:off x="395536" y="2372004"/>
            <a:ext cx="8424936" cy="2641172"/>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The original version of the text was published on April 22, 2014 in the Education section of </a:t>
            </a:r>
            <a:r>
              <a:rPr lang="en-US" altLang="zh-CN" sz="2600" i="1" dirty="0">
                <a:latin typeface="Times New Roman" pitchFamily="18" charset="0"/>
              </a:rPr>
              <a:t>The Atlantic</a:t>
            </a:r>
            <a:r>
              <a:rPr lang="en-US" altLang="zh-CN" sz="2600" dirty="0">
                <a:latin typeface="Times New Roman" pitchFamily="18" charset="0"/>
              </a:rPr>
              <a:t> under the headline “My Students Don’t Know How to Have a Conversation.” The author Paul Barnwell is a teacher, writer and urban gardener based in Kentucky, the United States.</a:t>
            </a:r>
            <a:endParaRPr lang="zh-CN" altLang="zh-CN" sz="2600" dirty="0">
              <a:latin typeface="Times New Roman" pitchFamily="18" charset="0"/>
            </a:endParaRPr>
          </a:p>
        </p:txBody>
      </p:sp>
      <p:sp>
        <p:nvSpPr>
          <p:cNvPr id="7" name="文本框 9"/>
          <p:cNvSpPr txBox="1">
            <a:spLocks noChangeArrowheads="1"/>
          </p:cNvSpPr>
          <p:nvPr/>
        </p:nvSpPr>
        <p:spPr bwMode="auto">
          <a:xfrm>
            <a:off x="138429" y="1080322"/>
            <a:ext cx="4660268"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C0504D"/>
                </a:solidFill>
                <a:latin typeface="Times New Roman" pitchFamily="18" charset="0"/>
              </a:rPr>
              <a:t>Background information</a:t>
            </a:r>
            <a:endParaRPr kumimoji="1" lang="zh-CN" altLang="en-US" sz="2800" b="1" dirty="0">
              <a:solidFill>
                <a:srgbClr val="C0504D"/>
              </a:solidFill>
              <a:latin typeface="Times New Roman" pitchFamily="18" charset="0"/>
            </a:endParaRPr>
          </a:p>
        </p:txBody>
      </p:sp>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7"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603"/>
                                        </p:tgtEl>
                                        <p:attrNameLst>
                                          <p:attrName>style.visibility</p:attrName>
                                        </p:attrNameLst>
                                      </p:cBhvr>
                                      <p:to>
                                        <p:strVal val="visible"/>
                                      </p:to>
                                    </p:set>
                                    <p:animEffect transition="in" filter="blinds(horizontal)">
                                      <p:cBhvr>
                                        <p:cTn id="10"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560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横卷形 5"/>
          <p:cNvSpPr>
            <a:spLocks noChangeArrowheads="1"/>
          </p:cNvSpPr>
          <p:nvPr/>
        </p:nvSpPr>
        <p:spPr bwMode="auto">
          <a:xfrm>
            <a:off x="467544" y="851085"/>
            <a:ext cx="5184254" cy="720303"/>
          </a:xfrm>
          <a:prstGeom prst="horizontalScroll">
            <a:avLst>
              <a:gd name="adj" fmla="val 12500"/>
            </a:avLst>
          </a:prstGeom>
          <a:solidFill>
            <a:srgbClr val="800000">
              <a:alpha val="41960"/>
            </a:srgbClr>
          </a:solidFill>
          <a:ln w="9525">
            <a:solidFill>
              <a:schemeClr val="tx1"/>
            </a:solidFill>
            <a:round/>
            <a:headEnd/>
            <a:tailEnd/>
          </a:ln>
        </p:spPr>
        <p:txBody>
          <a:bodyPr/>
          <a:lstStyle/>
          <a:p>
            <a:pPr algn="ctr" fontAlgn="base">
              <a:spcBef>
                <a:spcPct val="0"/>
              </a:spcBef>
              <a:spcAft>
                <a:spcPct val="0"/>
              </a:spcAft>
              <a:buFont typeface="Arial" pitchFamily="34" charset="0"/>
              <a:buNone/>
            </a:pPr>
            <a:r>
              <a:rPr lang="en-US" altLang="zh-CN" sz="2800" b="1" dirty="0">
                <a:latin typeface="Times New Roman" pitchFamily="18" charset="0"/>
              </a:rPr>
              <a:t>MIT</a:t>
            </a:r>
            <a:endParaRPr lang="zh-CN" altLang="zh-CN" sz="2400" b="1" noProof="1">
              <a:solidFill>
                <a:srgbClr val="000000"/>
              </a:solidFill>
              <a:latin typeface="Times New Roman" pitchFamily="18" charset="0"/>
            </a:endParaRPr>
          </a:p>
        </p:txBody>
      </p:sp>
      <p:sp>
        <p:nvSpPr>
          <p:cNvPr id="17" name="流程图: 可选过程 16"/>
          <p:cNvSpPr>
            <a:spLocks noChangeArrowheads="1"/>
          </p:cNvSpPr>
          <p:nvPr/>
        </p:nvSpPr>
        <p:spPr bwMode="auto">
          <a:xfrm>
            <a:off x="467545" y="1772816"/>
            <a:ext cx="7200800" cy="3600400"/>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18" name="矩形 4"/>
          <p:cNvSpPr>
            <a:spLocks noChangeArrowheads="1"/>
          </p:cNvSpPr>
          <p:nvPr/>
        </p:nvSpPr>
        <p:spPr bwMode="auto">
          <a:xfrm>
            <a:off x="591567" y="1782352"/>
            <a:ext cx="6984777" cy="3453253"/>
          </a:xfrm>
          <a:prstGeom prst="rect">
            <a:avLst/>
          </a:prstGeom>
          <a:noFill/>
          <a:ln w="9525">
            <a:noFill/>
            <a:miter lim="800000"/>
            <a:headEnd/>
            <a:tailEnd/>
          </a:ln>
        </p:spPr>
        <p:txBody>
          <a:bodyPr wrap="square">
            <a:spAutoFit/>
          </a:bodyPr>
          <a:lstStyle/>
          <a:p>
            <a:pPr>
              <a:lnSpc>
                <a:spcPct val="120000"/>
              </a:lnSpc>
            </a:pPr>
            <a:r>
              <a:rPr lang="en-US" altLang="zh-CN" sz="2600" dirty="0">
                <a:latin typeface="Times New Roman" pitchFamily="18" charset="0"/>
              </a:rPr>
              <a:t>In full Massachusetts Institute of Technology, it is a private research university founded in 1861 and located in Cambridge, Massachusetts. While it is perhaps best known for its programs in engineering and the physical sciences, other areas – notably economics, political science, urban studies, linguistics, and philosophy – are also strong.</a:t>
            </a:r>
            <a:endParaRPr lang="zh-CN" altLang="zh-CN" sz="2600" dirty="0">
              <a:solidFill>
                <a:srgbClr val="000000"/>
              </a:solidFill>
              <a:latin typeface="Times New Roman" pitchFamily="18" charset="0"/>
              <a:cs typeface="Times New Roman" pitchFamily="18" charset="0"/>
            </a:endParaRPr>
          </a:p>
        </p:txBody>
      </p:sp>
      <p:cxnSp>
        <p:nvCxnSpPr>
          <p:cNvPr id="20"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ldLvl="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横卷形 5"/>
          <p:cNvSpPr>
            <a:spLocks noChangeArrowheads="1"/>
          </p:cNvSpPr>
          <p:nvPr/>
        </p:nvSpPr>
        <p:spPr bwMode="auto">
          <a:xfrm>
            <a:off x="3779912" y="1124744"/>
            <a:ext cx="4536504" cy="720303"/>
          </a:xfrm>
          <a:prstGeom prst="horizontalScroll">
            <a:avLst>
              <a:gd name="adj" fmla="val 12500"/>
            </a:avLst>
          </a:prstGeom>
          <a:solidFill>
            <a:srgbClr val="800000">
              <a:alpha val="41960"/>
            </a:srgbClr>
          </a:solidFill>
          <a:ln w="9525">
            <a:solidFill>
              <a:schemeClr val="tx1"/>
            </a:solidFill>
            <a:round/>
            <a:headEnd/>
            <a:tailEnd/>
          </a:ln>
        </p:spPr>
        <p:txBody>
          <a:bodyPr/>
          <a:lstStyle/>
          <a:p>
            <a:pPr algn="ctr" fontAlgn="base">
              <a:spcBef>
                <a:spcPct val="0"/>
              </a:spcBef>
              <a:spcAft>
                <a:spcPct val="0"/>
              </a:spcAft>
              <a:buFont typeface="Arial" pitchFamily="34" charset="0"/>
              <a:buNone/>
            </a:pPr>
            <a:r>
              <a:rPr lang="en-US" altLang="zh-CN" sz="2800" b="1" noProof="1">
                <a:solidFill>
                  <a:srgbClr val="000000"/>
                </a:solidFill>
                <a:latin typeface="Times New Roman" pitchFamily="18" charset="0"/>
              </a:rPr>
              <a:t>BYOD</a:t>
            </a:r>
            <a:endParaRPr lang="zh-CN" altLang="zh-CN" sz="2800" b="1" noProof="1">
              <a:solidFill>
                <a:srgbClr val="000000"/>
              </a:solidFill>
              <a:latin typeface="Times New Roman" pitchFamily="18" charset="0"/>
            </a:endParaRPr>
          </a:p>
        </p:txBody>
      </p:sp>
      <p:sp>
        <p:nvSpPr>
          <p:cNvPr id="17" name="流程图: 可选过程 16"/>
          <p:cNvSpPr>
            <a:spLocks noChangeArrowheads="1"/>
          </p:cNvSpPr>
          <p:nvPr/>
        </p:nvSpPr>
        <p:spPr bwMode="auto">
          <a:xfrm>
            <a:off x="179512" y="1988840"/>
            <a:ext cx="8712968" cy="1512168"/>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18" name="矩形 4"/>
          <p:cNvSpPr>
            <a:spLocks noChangeArrowheads="1"/>
          </p:cNvSpPr>
          <p:nvPr/>
        </p:nvSpPr>
        <p:spPr bwMode="auto">
          <a:xfrm>
            <a:off x="395536" y="2156663"/>
            <a:ext cx="8496944" cy="1200329"/>
          </a:xfrm>
          <a:prstGeom prst="rect">
            <a:avLst/>
          </a:prstGeom>
          <a:noFill/>
          <a:ln w="9525">
            <a:noFill/>
            <a:miter lim="800000"/>
            <a:headEnd/>
            <a:tailEnd/>
          </a:ln>
        </p:spPr>
        <p:txBody>
          <a:bodyPr wrap="square">
            <a:spAutoFit/>
          </a:bodyPr>
          <a:lstStyle/>
          <a:p>
            <a:r>
              <a:rPr lang="en-US" altLang="zh-CN" sz="2400" dirty="0">
                <a:latin typeface="Times New Roman" pitchFamily="18" charset="0"/>
              </a:rPr>
              <a:t>It stands for “Bring Your Own Device”. It is a policy where employees can use their personal mobile devices such as phones, tablets and laptops to access enterprise data and systems.</a:t>
            </a:r>
            <a:endParaRPr lang="zh-CN" altLang="zh-CN" sz="2400" dirty="0">
              <a:solidFill>
                <a:srgbClr val="000000"/>
              </a:solidFill>
              <a:latin typeface="Times New Roman" pitchFamily="18" charset="0"/>
              <a:cs typeface="Times New Roman" pitchFamily="18" charset="0"/>
            </a:endParaRPr>
          </a:p>
        </p:txBody>
      </p:sp>
      <p:cxnSp>
        <p:nvCxnSpPr>
          <p:cNvPr id="20"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95234" name="Picture 2" descr="https://tse1.explicit.bing.net/th?id=OIP.l9LiYV1VO5VpDsTWz5YZDQHaED&amp;pid=Api"/>
          <p:cNvPicPr>
            <a:picLocks noChangeAspect="1" noChangeArrowheads="1"/>
          </p:cNvPicPr>
          <p:nvPr/>
        </p:nvPicPr>
        <p:blipFill>
          <a:blip r:embed="rId4" cstate="print"/>
          <a:srcRect/>
          <a:stretch>
            <a:fillRect/>
          </a:stretch>
        </p:blipFill>
        <p:spPr bwMode="auto">
          <a:xfrm>
            <a:off x="2123728" y="3717032"/>
            <a:ext cx="4514850" cy="2466975"/>
          </a:xfrm>
          <a:prstGeom prst="rect">
            <a:avLst/>
          </a:prstGeom>
          <a:noFill/>
        </p:spPr>
      </p:pic>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nodeType="withEffect">
                                  <p:stCondLst>
                                    <p:cond delay="0"/>
                                  </p:stCondLst>
                                  <p:childTnLst>
                                    <p:set>
                                      <p:cBhvr>
                                        <p:cTn id="12" dur="1" fill="hold">
                                          <p:stCondLst>
                                            <p:cond delay="0"/>
                                          </p:stCondLst>
                                        </p:cTn>
                                        <p:tgtEl>
                                          <p:spTgt spid="95234"/>
                                        </p:tgtEl>
                                        <p:attrNameLst>
                                          <p:attrName>style.visibility</p:attrName>
                                        </p:attrNameLst>
                                      </p:cBhvr>
                                      <p:to>
                                        <p:strVal val="visible"/>
                                      </p:to>
                                    </p:set>
                                    <p:animEffect transition="in" filter="blinds(horizontal)">
                                      <p:cBhvr>
                                        <p:cTn id="13" dur="500"/>
                                        <p:tgtEl>
                                          <p:spTgt spid="95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横卷形 5"/>
          <p:cNvSpPr>
            <a:spLocks noChangeArrowheads="1"/>
          </p:cNvSpPr>
          <p:nvPr/>
        </p:nvSpPr>
        <p:spPr bwMode="auto">
          <a:xfrm>
            <a:off x="647491" y="1052736"/>
            <a:ext cx="4464174" cy="936104"/>
          </a:xfrm>
          <a:prstGeom prst="horizontalScroll">
            <a:avLst>
              <a:gd name="adj" fmla="val 12500"/>
            </a:avLst>
          </a:prstGeom>
          <a:solidFill>
            <a:srgbClr val="800000">
              <a:alpha val="41960"/>
            </a:srgbClr>
          </a:solidFill>
          <a:ln w="9525">
            <a:solidFill>
              <a:schemeClr val="tx1"/>
            </a:solidFill>
            <a:round/>
            <a:headEnd/>
            <a:tailEnd/>
          </a:ln>
        </p:spPr>
        <p:txBody>
          <a:bodyPr/>
          <a:lstStyle/>
          <a:p>
            <a:pPr algn="ctr" fontAlgn="base">
              <a:spcBef>
                <a:spcPct val="0"/>
              </a:spcBef>
              <a:spcAft>
                <a:spcPct val="0"/>
              </a:spcAft>
              <a:buFont typeface="Arial" pitchFamily="34" charset="0"/>
              <a:buNone/>
            </a:pPr>
            <a:r>
              <a:rPr lang="en-US" altLang="zh-CN" sz="2800" b="1" i="1" dirty="0">
                <a:latin typeface="Times New Roman" pitchFamily="18" charset="0"/>
              </a:rPr>
              <a:t>Alone Together</a:t>
            </a:r>
            <a:endParaRPr lang="zh-CN" altLang="zh-CN" sz="2400" b="1" noProof="1">
              <a:solidFill>
                <a:srgbClr val="000000"/>
              </a:solidFill>
              <a:latin typeface="Times New Roman" pitchFamily="18" charset="0"/>
            </a:endParaRPr>
          </a:p>
        </p:txBody>
      </p:sp>
      <p:sp>
        <p:nvSpPr>
          <p:cNvPr id="17" name="流程图: 可选过程 16"/>
          <p:cNvSpPr>
            <a:spLocks noChangeArrowheads="1"/>
          </p:cNvSpPr>
          <p:nvPr/>
        </p:nvSpPr>
        <p:spPr bwMode="auto">
          <a:xfrm>
            <a:off x="467543" y="2348879"/>
            <a:ext cx="8318475" cy="4023345"/>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18" name="矩形 4"/>
          <p:cNvSpPr>
            <a:spLocks noChangeArrowheads="1"/>
          </p:cNvSpPr>
          <p:nvPr/>
        </p:nvSpPr>
        <p:spPr bwMode="auto">
          <a:xfrm>
            <a:off x="637554" y="2470483"/>
            <a:ext cx="8208912" cy="3933384"/>
          </a:xfrm>
          <a:prstGeom prst="rect">
            <a:avLst/>
          </a:prstGeom>
          <a:noFill/>
          <a:ln w="9525">
            <a:noFill/>
            <a:miter lim="800000"/>
            <a:headEnd/>
            <a:tailEnd/>
          </a:ln>
        </p:spPr>
        <p:txBody>
          <a:bodyPr wrap="square">
            <a:spAutoFit/>
          </a:bodyPr>
          <a:lstStyle/>
          <a:p>
            <a:pPr>
              <a:lnSpc>
                <a:spcPct val="120000"/>
              </a:lnSpc>
            </a:pPr>
            <a:r>
              <a:rPr lang="en-US" altLang="zh-CN" sz="2600" i="1" dirty="0">
                <a:latin typeface="Times New Roman" pitchFamily="18" charset="0"/>
              </a:rPr>
              <a:t>Why We Expect More from Technology and Less from Ourselves: </a:t>
            </a:r>
            <a:r>
              <a:rPr lang="en-US" altLang="zh-CN" sz="2600" dirty="0">
                <a:latin typeface="Times New Roman" pitchFamily="18" charset="0"/>
              </a:rPr>
              <a:t>This is a groundbreaking book about how technology is changing our social lives and our inner ones. In this book, MIT professor Sherry </a:t>
            </a:r>
            <a:r>
              <a:rPr lang="en-US" altLang="zh-CN" sz="2600" dirty="0" err="1">
                <a:latin typeface="Times New Roman" pitchFamily="18" charset="0"/>
              </a:rPr>
              <a:t>Turkle</a:t>
            </a:r>
            <a:r>
              <a:rPr lang="en-US" altLang="zh-CN" sz="2600" dirty="0">
                <a:latin typeface="Times New Roman" pitchFamily="18" charset="0"/>
              </a:rPr>
              <a:t> argues that as technology ramps up, our emotional lives ramp down. Based on hundreds of interviews, the book describes changing, unsettling relationships between friends, lovers, and families.</a:t>
            </a:r>
            <a:endParaRPr lang="zh-CN" altLang="zh-CN" sz="2600" dirty="0">
              <a:solidFill>
                <a:srgbClr val="000000"/>
              </a:solidFill>
              <a:latin typeface="Times New Roman" pitchFamily="18" charset="0"/>
              <a:cs typeface="Times New Roman" pitchFamily="18" charset="0"/>
            </a:endParaRPr>
          </a:p>
        </p:txBody>
      </p:sp>
      <p:cxnSp>
        <p:nvCxnSpPr>
          <p:cNvPr id="20"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横卷形 5"/>
          <p:cNvSpPr>
            <a:spLocks noChangeArrowheads="1"/>
          </p:cNvSpPr>
          <p:nvPr/>
        </p:nvSpPr>
        <p:spPr bwMode="auto">
          <a:xfrm>
            <a:off x="467544" y="836712"/>
            <a:ext cx="6408712" cy="720303"/>
          </a:xfrm>
          <a:prstGeom prst="horizontalScroll">
            <a:avLst>
              <a:gd name="adj" fmla="val 12500"/>
            </a:avLst>
          </a:prstGeom>
          <a:solidFill>
            <a:srgbClr val="800000">
              <a:alpha val="41960"/>
            </a:srgbClr>
          </a:solidFill>
          <a:ln w="9525">
            <a:solidFill>
              <a:schemeClr val="tx1"/>
            </a:solidFill>
            <a:round/>
            <a:headEnd/>
            <a:tailEnd/>
          </a:ln>
        </p:spPr>
        <p:txBody>
          <a:bodyPr/>
          <a:lstStyle/>
          <a:p>
            <a:pPr algn="ctr" fontAlgn="base">
              <a:spcBef>
                <a:spcPct val="0"/>
              </a:spcBef>
              <a:spcAft>
                <a:spcPct val="0"/>
              </a:spcAft>
              <a:buFont typeface="Arial" pitchFamily="34" charset="0"/>
              <a:buNone/>
            </a:pPr>
            <a:r>
              <a:rPr lang="en-US" altLang="zh-CN" sz="2800" b="1" i="1" dirty="0">
                <a:latin typeface="Times New Roman" pitchFamily="18" charset="0"/>
              </a:rPr>
              <a:t>The New York Times </a:t>
            </a:r>
            <a:r>
              <a:rPr lang="en-US" altLang="zh-CN" sz="2800" b="1" dirty="0">
                <a:latin typeface="Times New Roman" pitchFamily="18" charset="0"/>
              </a:rPr>
              <a:t>《</a:t>
            </a:r>
            <a:r>
              <a:rPr lang="zh-CN" altLang="en-US" sz="2800" b="1" dirty="0">
                <a:latin typeface="Times New Roman" pitchFamily="18" charset="0"/>
              </a:rPr>
              <a:t>纽约时报</a:t>
            </a:r>
            <a:r>
              <a:rPr lang="en-US" altLang="zh-CN" sz="2800" b="1" dirty="0">
                <a:latin typeface="Times New Roman" pitchFamily="18" charset="0"/>
              </a:rPr>
              <a:t>》</a:t>
            </a:r>
            <a:endParaRPr lang="zh-CN" altLang="zh-CN" sz="2400" b="1" noProof="1">
              <a:solidFill>
                <a:srgbClr val="000000"/>
              </a:solidFill>
              <a:latin typeface="Times New Roman" pitchFamily="18" charset="0"/>
            </a:endParaRPr>
          </a:p>
        </p:txBody>
      </p:sp>
      <p:sp>
        <p:nvSpPr>
          <p:cNvPr id="17" name="流程图: 可选过程 16"/>
          <p:cNvSpPr>
            <a:spLocks noChangeArrowheads="1"/>
          </p:cNvSpPr>
          <p:nvPr/>
        </p:nvSpPr>
        <p:spPr bwMode="auto">
          <a:xfrm>
            <a:off x="467544" y="1772816"/>
            <a:ext cx="8547695" cy="2736304"/>
          </a:xfrm>
          <a:prstGeom prst="flowChartAlternateProcess">
            <a:avLst/>
          </a:prstGeom>
          <a:noFill/>
          <a:ln w="9525">
            <a:solidFill>
              <a:srgbClr val="742FA9"/>
            </a:solidFill>
            <a:round/>
            <a:headEnd/>
            <a:tailEnd/>
          </a:ln>
        </p:spPr>
        <p:txBody>
          <a:bodyPr/>
          <a:lstStyle/>
          <a:p>
            <a:pPr algn="just" fontAlgn="base">
              <a:spcBef>
                <a:spcPct val="0"/>
              </a:spcBef>
              <a:spcAft>
                <a:spcPct val="0"/>
              </a:spcAft>
              <a:buFont typeface="Arial" pitchFamily="34" charset="0"/>
              <a:buNone/>
            </a:pPr>
            <a:endParaRPr lang="en-US" altLang="zh-CN" sz="2400" dirty="0">
              <a:solidFill>
                <a:srgbClr val="000000"/>
              </a:solidFill>
              <a:latin typeface="Times New Roman" pitchFamily="18" charset="0"/>
              <a:cs typeface="Times New Roman" pitchFamily="18" charset="0"/>
            </a:endParaRPr>
          </a:p>
        </p:txBody>
      </p:sp>
      <p:sp>
        <p:nvSpPr>
          <p:cNvPr id="18" name="矩形 4"/>
          <p:cNvSpPr>
            <a:spLocks noChangeArrowheads="1"/>
          </p:cNvSpPr>
          <p:nvPr/>
        </p:nvSpPr>
        <p:spPr bwMode="auto">
          <a:xfrm>
            <a:off x="683568" y="1768748"/>
            <a:ext cx="8208912" cy="2751522"/>
          </a:xfrm>
          <a:prstGeom prst="rect">
            <a:avLst/>
          </a:prstGeom>
          <a:noFill/>
          <a:ln w="9525">
            <a:noFill/>
            <a:miter lim="800000"/>
            <a:headEnd/>
            <a:tailEnd/>
          </a:ln>
        </p:spPr>
        <p:txBody>
          <a:bodyPr wrap="square">
            <a:spAutoFit/>
          </a:bodyPr>
          <a:lstStyle/>
          <a:p>
            <a:pPr>
              <a:lnSpc>
                <a:spcPct val="120000"/>
              </a:lnSpc>
            </a:pPr>
            <a:r>
              <a:rPr lang="en-US" altLang="zh-CN" sz="2400" dirty="0">
                <a:latin typeface="Times New Roman" pitchFamily="18" charset="0"/>
              </a:rPr>
              <a:t>It is an American newspaper based in New York City. The newspaper was founded in 1851. It has won 125 Pulitzer Prizes, more than any other newspaper, and is ranked 17th in the world by circulation. The New York Times began publishing daily on the World Wide Web (the domain is </a:t>
            </a:r>
            <a:r>
              <a:rPr lang="en-US" altLang="zh-CN" sz="2400" i="1" dirty="0">
                <a:latin typeface="Times New Roman" pitchFamily="18" charset="0"/>
              </a:rPr>
              <a:t>nytimes.com</a:t>
            </a:r>
            <a:r>
              <a:rPr lang="en-US" altLang="zh-CN" sz="2400" dirty="0">
                <a:latin typeface="Times New Roman" pitchFamily="18" charset="0"/>
              </a:rPr>
              <a:t>) on January 22, 1996. </a:t>
            </a:r>
            <a:endParaRPr lang="zh-CN" altLang="zh-CN" sz="2400" dirty="0">
              <a:solidFill>
                <a:srgbClr val="000000"/>
              </a:solidFill>
              <a:latin typeface="Times New Roman" pitchFamily="18" charset="0"/>
              <a:cs typeface="Times New Roman" pitchFamily="18" charset="0"/>
            </a:endParaRPr>
          </a:p>
        </p:txBody>
      </p:sp>
      <p:cxnSp>
        <p:nvCxnSpPr>
          <p:cNvPr id="20"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21" name="动作按钮: 第一张 2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96257" name="Picture 1"/>
          <p:cNvPicPr>
            <a:picLocks noChangeAspect="1" noChangeArrowheads="1"/>
          </p:cNvPicPr>
          <p:nvPr/>
        </p:nvPicPr>
        <p:blipFill>
          <a:blip r:embed="rId4" cstate="print"/>
          <a:srcRect/>
          <a:stretch>
            <a:fillRect/>
          </a:stretch>
        </p:blipFill>
        <p:spPr bwMode="auto">
          <a:xfrm>
            <a:off x="3491880" y="4645203"/>
            <a:ext cx="3819550" cy="1663770"/>
          </a:xfrm>
          <a:prstGeom prst="rect">
            <a:avLst/>
          </a:prstGeom>
          <a:noFill/>
          <a:ln w="9525">
            <a:noFill/>
            <a:miter lim="800000"/>
            <a:headEnd/>
            <a:tailEnd/>
          </a:ln>
        </p:spPr>
      </p:pic>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extLst>
      <p:ext uri="{BB962C8B-B14F-4D97-AF65-F5344CB8AC3E}">
        <p14:creationId xmlns:p14="http://schemas.microsoft.com/office/powerpoint/2010/main" val="661307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nodeType="withEffect">
                                  <p:stCondLst>
                                    <p:cond delay="0"/>
                                  </p:stCondLst>
                                  <p:childTnLst>
                                    <p:set>
                                      <p:cBhvr>
                                        <p:cTn id="12" dur="1" fill="hold">
                                          <p:stCondLst>
                                            <p:cond delay="0"/>
                                          </p:stCondLst>
                                        </p:cTn>
                                        <p:tgtEl>
                                          <p:spTgt spid="96257"/>
                                        </p:tgtEl>
                                        <p:attrNameLst>
                                          <p:attrName>style.visibility</p:attrName>
                                        </p:attrNameLst>
                                      </p:cBhvr>
                                      <p:to>
                                        <p:strVal val="visible"/>
                                      </p:to>
                                    </p:set>
                                    <p:animEffect transition="in" filter="blinds(horizontal)">
                                      <p:cBhvr>
                                        <p:cTn id="13" dur="500"/>
                                        <p:tgtEl>
                                          <p:spTgt spid="96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www.stuartduncan.name/wp-content/uploads/2014/06/comm-is-key.png"/>
          <p:cNvPicPr>
            <a:picLocks noChangeAspect="1" noChangeArrowheads="1"/>
          </p:cNvPicPr>
          <p:nvPr/>
        </p:nvPicPr>
        <p:blipFill>
          <a:blip r:embed="rId2" cstate="print"/>
          <a:srcRect/>
          <a:stretch>
            <a:fillRect/>
          </a:stretch>
        </p:blipFill>
        <p:spPr bwMode="auto">
          <a:xfrm>
            <a:off x="5004048" y="3227500"/>
            <a:ext cx="4139952" cy="3104964"/>
          </a:xfrm>
          <a:prstGeom prst="rect">
            <a:avLst/>
          </a:prstGeom>
          <a:noFill/>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907704" y="1815207"/>
            <a:ext cx="6878315" cy="523220"/>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Read the text and complete the diagram.</a:t>
            </a:r>
            <a:endParaRPr lang="zh-CN" altLang="zh-CN" sz="2800" b="1" dirty="0">
              <a:latin typeface="Times New Roman" pitchFamily="18" charset="0"/>
            </a:endParaRPr>
          </a:p>
        </p:txBody>
      </p:sp>
      <p:sp>
        <p:nvSpPr>
          <p:cNvPr id="18" name="文本框 8"/>
          <p:cNvSpPr txBox="1">
            <a:spLocks noChangeArrowheads="1"/>
          </p:cNvSpPr>
          <p:nvPr/>
        </p:nvSpPr>
        <p:spPr bwMode="auto">
          <a:xfrm>
            <a:off x="355600" y="1009650"/>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Text understanding</a:t>
            </a:r>
            <a:endParaRPr kumimoji="1" lang="zh-CN" altLang="en-US" sz="2800" b="1" dirty="0">
              <a:solidFill>
                <a:schemeClr val="accent2"/>
              </a:solidFill>
              <a:latin typeface="Times New Roman" pitchFamily="18" charset="0"/>
            </a:endParaRPr>
          </a:p>
        </p:txBody>
      </p:sp>
      <p:sp>
        <p:nvSpPr>
          <p:cNvPr id="19" name="五边形 18"/>
          <p:cNvSpPr>
            <a:spLocks noChangeArrowheads="1"/>
          </p:cNvSpPr>
          <p:nvPr/>
        </p:nvSpPr>
        <p:spPr bwMode="auto">
          <a:xfrm>
            <a:off x="539552" y="1844675"/>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21" name="动作按钮: 第一张 20">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32" name="圆角矩形 31"/>
          <p:cNvSpPr/>
          <p:nvPr/>
        </p:nvSpPr>
        <p:spPr>
          <a:xfrm>
            <a:off x="376238" y="842970"/>
            <a:ext cx="8352928" cy="2113785"/>
          </a:xfrm>
          <a:prstGeom prst="roundRect">
            <a:avLst/>
          </a:prstGeom>
          <a:solidFill>
            <a:schemeClr val="accent6">
              <a:lumMod val="60000"/>
              <a:lumOff val="40000"/>
              <a:alpha val="89804"/>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lnSpc>
                <a:spcPct val="130000"/>
              </a:lnSpc>
            </a:pPr>
            <a:endParaRPr lang="en-US" altLang="zh-CN" sz="2600" b="1" dirty="0">
              <a:solidFill>
                <a:schemeClr val="tx1"/>
              </a:solidFill>
              <a:latin typeface="Times New Roman" pitchFamily="18" charset="0"/>
            </a:endParaRPr>
          </a:p>
          <a:p>
            <a:pPr algn="ctr">
              <a:lnSpc>
                <a:spcPct val="130000"/>
              </a:lnSpc>
            </a:pPr>
            <a:r>
              <a:rPr lang="en-US" altLang="zh-CN" sz="2600" b="1" dirty="0">
                <a:solidFill>
                  <a:schemeClr val="tx1"/>
                </a:solidFill>
                <a:latin typeface="Times New Roman" pitchFamily="18" charset="0"/>
              </a:rPr>
              <a:t>The problem</a:t>
            </a:r>
          </a:p>
          <a:p>
            <a:pPr>
              <a:lnSpc>
                <a:spcPct val="130000"/>
              </a:lnSpc>
            </a:pPr>
            <a:r>
              <a:rPr lang="en-US" altLang="zh-CN" sz="2600" dirty="0">
                <a:solidFill>
                  <a:schemeClr val="tx1"/>
                </a:solidFill>
                <a:latin typeface="Times New Roman" pitchFamily="18" charset="0"/>
              </a:rPr>
              <a:t>With screen use in schools, students rarely have an opportunity to develop their 1) ______________________________.</a:t>
            </a:r>
            <a:endParaRPr lang="en-US" altLang="zh-CN" sz="2600" b="1" dirty="0">
              <a:solidFill>
                <a:schemeClr val="tx1"/>
              </a:solidFill>
              <a:latin typeface="Times New Roman" pitchFamily="18" charset="0"/>
            </a:endParaRPr>
          </a:p>
          <a:p>
            <a:pPr algn="ctr"/>
            <a:endParaRPr lang="zh-CN" altLang="en-US" sz="2600" b="1" dirty="0">
              <a:solidFill>
                <a:schemeClr val="tx1"/>
              </a:solidFill>
              <a:latin typeface="Times New Roman" pitchFamily="18" charset="0"/>
            </a:endParaRPr>
          </a:p>
        </p:txBody>
      </p:sp>
      <p:sp>
        <p:nvSpPr>
          <p:cNvPr id="35" name="圆角矩形 34"/>
          <p:cNvSpPr/>
          <p:nvPr/>
        </p:nvSpPr>
        <p:spPr>
          <a:xfrm>
            <a:off x="107504" y="3140968"/>
            <a:ext cx="3024336" cy="309634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nSpc>
                <a:spcPct val="130000"/>
              </a:lnSpc>
            </a:pPr>
            <a:r>
              <a:rPr lang="en-US" altLang="zh-CN" sz="2400" b="1" dirty="0">
                <a:latin typeface="Times New Roman" pitchFamily="18" charset="0"/>
              </a:rPr>
              <a:t>Detail 1</a:t>
            </a:r>
          </a:p>
          <a:p>
            <a:pPr>
              <a:lnSpc>
                <a:spcPct val="130000"/>
              </a:lnSpc>
            </a:pPr>
            <a:r>
              <a:rPr lang="en-US" altLang="zh-CN" sz="2400" dirty="0">
                <a:latin typeface="Times New Roman" pitchFamily="18" charset="0"/>
              </a:rPr>
              <a:t>Online discussion</a:t>
            </a:r>
          </a:p>
          <a:p>
            <a:pPr>
              <a:lnSpc>
                <a:spcPct val="130000"/>
              </a:lnSpc>
            </a:pPr>
            <a:r>
              <a:rPr lang="en-US" altLang="zh-CN" sz="2400" dirty="0">
                <a:latin typeface="Times New Roman" pitchFamily="18" charset="0"/>
              </a:rPr>
              <a:t>doesn’t truly engage</a:t>
            </a:r>
          </a:p>
          <a:p>
            <a:pPr>
              <a:lnSpc>
                <a:spcPct val="130000"/>
              </a:lnSpc>
            </a:pPr>
            <a:r>
              <a:rPr lang="en-US" altLang="zh-CN" sz="2400" dirty="0">
                <a:latin typeface="Times New Roman" pitchFamily="18" charset="0"/>
              </a:rPr>
              <a:t>students in extended</a:t>
            </a:r>
          </a:p>
          <a:p>
            <a:pPr>
              <a:lnSpc>
                <a:spcPct val="130000"/>
              </a:lnSpc>
            </a:pPr>
            <a:r>
              <a:rPr lang="en-US" altLang="zh-CN" sz="2400" dirty="0">
                <a:latin typeface="Times New Roman" pitchFamily="18" charset="0"/>
              </a:rPr>
              <a:t>2) ______________</a:t>
            </a:r>
          </a:p>
          <a:p>
            <a:pPr>
              <a:lnSpc>
                <a:spcPct val="130000"/>
              </a:lnSpc>
            </a:pPr>
            <a:r>
              <a:rPr lang="en-US" altLang="zh-CN" sz="2400" dirty="0">
                <a:latin typeface="Times New Roman" pitchFamily="18" charset="0"/>
              </a:rPr>
              <a:t>or conversation.</a:t>
            </a:r>
            <a:endParaRPr lang="zh-CN" altLang="en-US" sz="2400" dirty="0">
              <a:latin typeface="Times New Roman" pitchFamily="18" charset="0"/>
            </a:endParaRPr>
          </a:p>
        </p:txBody>
      </p:sp>
      <p:sp>
        <p:nvSpPr>
          <p:cNvPr id="36" name="圆角矩形 35"/>
          <p:cNvSpPr/>
          <p:nvPr/>
        </p:nvSpPr>
        <p:spPr>
          <a:xfrm>
            <a:off x="3275856" y="3140968"/>
            <a:ext cx="2880320" cy="309634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nSpc>
                <a:spcPct val="120000"/>
              </a:lnSpc>
            </a:pPr>
            <a:r>
              <a:rPr lang="en-US" altLang="zh-CN" sz="2400" b="1" dirty="0">
                <a:latin typeface="Times New Roman" pitchFamily="18" charset="0"/>
              </a:rPr>
              <a:t>Detail 2</a:t>
            </a:r>
          </a:p>
          <a:p>
            <a:pPr>
              <a:lnSpc>
                <a:spcPct val="120000"/>
              </a:lnSpc>
            </a:pPr>
            <a:r>
              <a:rPr lang="en-US" altLang="zh-CN" sz="2400" dirty="0">
                <a:latin typeface="Times New Roman" pitchFamily="18" charset="0"/>
              </a:rPr>
              <a:t>By communicating on digital devices, we dumb down our communications,</a:t>
            </a:r>
          </a:p>
          <a:p>
            <a:pPr>
              <a:lnSpc>
                <a:spcPct val="120000"/>
              </a:lnSpc>
            </a:pPr>
            <a:r>
              <a:rPr lang="en-US" altLang="zh-CN" sz="2400" dirty="0">
                <a:latin typeface="Times New Roman" pitchFamily="18" charset="0"/>
              </a:rPr>
              <a:t>even on 3)_______ _______________.</a:t>
            </a:r>
            <a:endParaRPr lang="zh-CN" altLang="en-US" sz="2400" dirty="0">
              <a:latin typeface="Times New Roman" pitchFamily="18" charset="0"/>
            </a:endParaRPr>
          </a:p>
        </p:txBody>
      </p:sp>
      <p:sp>
        <p:nvSpPr>
          <p:cNvPr id="37" name="圆角矩形 36"/>
          <p:cNvSpPr/>
          <p:nvPr/>
        </p:nvSpPr>
        <p:spPr>
          <a:xfrm>
            <a:off x="6300192" y="3140967"/>
            <a:ext cx="2736304" cy="323125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nSpc>
                <a:spcPct val="110000"/>
              </a:lnSpc>
            </a:pPr>
            <a:r>
              <a:rPr lang="en-US" altLang="zh-CN" sz="2400" b="1" dirty="0">
                <a:latin typeface="Times New Roman" pitchFamily="18" charset="0"/>
              </a:rPr>
              <a:t>Detail 3</a:t>
            </a:r>
          </a:p>
          <a:p>
            <a:pPr>
              <a:lnSpc>
                <a:spcPct val="110000"/>
              </a:lnSpc>
            </a:pPr>
            <a:r>
              <a:rPr lang="en-US" altLang="zh-CN" sz="2400" dirty="0">
                <a:latin typeface="Times New Roman" pitchFamily="18" charset="0"/>
              </a:rPr>
              <a:t>The push for screen use in schools may water down 4)____________</a:t>
            </a:r>
          </a:p>
          <a:p>
            <a:pPr>
              <a:lnSpc>
                <a:spcPct val="110000"/>
              </a:lnSpc>
            </a:pPr>
            <a:r>
              <a:rPr lang="en-US" altLang="zh-CN" sz="2400" dirty="0">
                <a:latin typeface="Times New Roman" pitchFamily="18" charset="0"/>
              </a:rPr>
              <a:t>____________ we require of students.</a:t>
            </a:r>
            <a:endParaRPr lang="zh-CN" altLang="en-US" sz="2400" dirty="0">
              <a:latin typeface="Times New Roman" pitchFamily="18" charset="0"/>
            </a:endParaRPr>
          </a:p>
        </p:txBody>
      </p:sp>
      <p:cxnSp>
        <p:nvCxnSpPr>
          <p:cNvPr id="43" name="直接箭头连接符 42"/>
          <p:cNvCxnSpPr/>
          <p:nvPr/>
        </p:nvCxnSpPr>
        <p:spPr>
          <a:xfrm flipH="1">
            <a:off x="1331640" y="2852936"/>
            <a:ext cx="360040" cy="28803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4" name="直接箭头连接符 43"/>
          <p:cNvCxnSpPr/>
          <p:nvPr/>
        </p:nvCxnSpPr>
        <p:spPr>
          <a:xfrm>
            <a:off x="4644008" y="2852936"/>
            <a:ext cx="0" cy="28803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6" name="直接箭头连接符 45"/>
          <p:cNvCxnSpPr/>
          <p:nvPr/>
        </p:nvCxnSpPr>
        <p:spPr>
          <a:xfrm>
            <a:off x="7532712" y="2780928"/>
            <a:ext cx="351656" cy="3516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3" name="TextBox 22"/>
          <p:cNvSpPr txBox="1"/>
          <p:nvPr/>
        </p:nvSpPr>
        <p:spPr>
          <a:xfrm>
            <a:off x="3565345" y="5721389"/>
            <a:ext cx="2592288" cy="461665"/>
          </a:xfrm>
          <a:prstGeom prst="rect">
            <a:avLst/>
          </a:prstGeom>
          <a:noFill/>
        </p:spPr>
        <p:txBody>
          <a:bodyPr wrap="square" rtlCol="0">
            <a:spAutoFit/>
          </a:bodyPr>
          <a:lstStyle/>
          <a:p>
            <a:r>
              <a:rPr lang="en-US" altLang="zh-CN" sz="2400" dirty="0">
                <a:solidFill>
                  <a:srgbClr val="C00000"/>
                </a:solidFill>
                <a:latin typeface="Times New Roman" pitchFamily="18" charset="0"/>
              </a:rPr>
              <a:t>important matters </a:t>
            </a:r>
            <a:endParaRPr lang="zh-CN" altLang="zh-CN" sz="2400" dirty="0">
              <a:solidFill>
                <a:srgbClr val="C00000"/>
              </a:solidFill>
              <a:latin typeface="Times New Roman" pitchFamily="18" charset="0"/>
            </a:endParaRPr>
          </a:p>
        </p:txBody>
      </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9" name="矩形 28"/>
          <p:cNvSpPr/>
          <p:nvPr/>
        </p:nvSpPr>
        <p:spPr>
          <a:xfrm>
            <a:off x="566931" y="2460869"/>
            <a:ext cx="4953600" cy="492443"/>
          </a:xfrm>
          <a:prstGeom prst="rect">
            <a:avLst/>
          </a:prstGeom>
        </p:spPr>
        <p:txBody>
          <a:bodyPr wrap="none">
            <a:spAutoFit/>
          </a:bodyPr>
          <a:lstStyle/>
          <a:p>
            <a:r>
              <a:rPr lang="en-US" altLang="zh-CN" sz="2600" dirty="0">
                <a:solidFill>
                  <a:srgbClr val="C00000"/>
                </a:solidFill>
                <a:latin typeface="Times New Roman" pitchFamily="18" charset="0"/>
              </a:rPr>
              <a:t>interpersonal communication skills </a:t>
            </a:r>
            <a:endParaRPr lang="zh-CN" altLang="en-US" sz="2600" dirty="0">
              <a:solidFill>
                <a:srgbClr val="C00000"/>
              </a:solidFill>
              <a:latin typeface="Times New Roman" pitchFamily="18" charset="0"/>
            </a:endParaRPr>
          </a:p>
        </p:txBody>
      </p:sp>
      <p:sp>
        <p:nvSpPr>
          <p:cNvPr id="31" name="矩形 30"/>
          <p:cNvSpPr/>
          <p:nvPr/>
        </p:nvSpPr>
        <p:spPr>
          <a:xfrm>
            <a:off x="661590" y="5215312"/>
            <a:ext cx="2137124" cy="461665"/>
          </a:xfrm>
          <a:prstGeom prst="rect">
            <a:avLst/>
          </a:prstGeom>
        </p:spPr>
        <p:txBody>
          <a:bodyPr wrap="none">
            <a:spAutoFit/>
          </a:bodyPr>
          <a:lstStyle/>
          <a:p>
            <a:r>
              <a:rPr lang="en-US" altLang="zh-CN" sz="2400" dirty="0">
                <a:solidFill>
                  <a:srgbClr val="C00000"/>
                </a:solidFill>
                <a:latin typeface="Times New Roman" pitchFamily="18" charset="0"/>
              </a:rPr>
              <a:t>critical thinking</a:t>
            </a:r>
            <a:endParaRPr lang="zh-CN" altLang="en-US" sz="2400" dirty="0">
              <a:solidFill>
                <a:srgbClr val="C00000"/>
              </a:solidFill>
              <a:latin typeface="Times New Roman" pitchFamily="18" charset="0"/>
            </a:endParaRPr>
          </a:p>
        </p:txBody>
      </p:sp>
      <p:sp>
        <p:nvSpPr>
          <p:cNvPr id="39" name="TextBox 38"/>
          <p:cNvSpPr txBox="1"/>
          <p:nvPr/>
        </p:nvSpPr>
        <p:spPr>
          <a:xfrm>
            <a:off x="4788024" y="5258109"/>
            <a:ext cx="1224136" cy="461665"/>
          </a:xfrm>
          <a:prstGeom prst="rect">
            <a:avLst/>
          </a:prstGeom>
          <a:noFill/>
        </p:spPr>
        <p:txBody>
          <a:bodyPr wrap="square" rtlCol="0">
            <a:spAutoFit/>
          </a:bodyPr>
          <a:lstStyle/>
          <a:p>
            <a:r>
              <a:rPr lang="en-US" altLang="zh-CN" sz="2400" dirty="0">
                <a:solidFill>
                  <a:srgbClr val="C00000"/>
                </a:solidFill>
                <a:latin typeface="Times New Roman" pitchFamily="18" charset="0"/>
              </a:rPr>
              <a:t>the most</a:t>
            </a:r>
            <a:endParaRPr lang="zh-CN" altLang="zh-CN" sz="2400" dirty="0">
              <a:solidFill>
                <a:srgbClr val="C00000"/>
              </a:solidFill>
              <a:latin typeface="Times New Roman" pitchFamily="18" charset="0"/>
            </a:endParaRPr>
          </a:p>
        </p:txBody>
      </p:sp>
      <p:sp>
        <p:nvSpPr>
          <p:cNvPr id="42" name="TextBox 41"/>
          <p:cNvSpPr txBox="1"/>
          <p:nvPr/>
        </p:nvSpPr>
        <p:spPr>
          <a:xfrm>
            <a:off x="6660232" y="5446385"/>
            <a:ext cx="2088232" cy="461665"/>
          </a:xfrm>
          <a:prstGeom prst="rect">
            <a:avLst/>
          </a:prstGeom>
          <a:noFill/>
        </p:spPr>
        <p:txBody>
          <a:bodyPr wrap="square" rtlCol="0">
            <a:spAutoFit/>
          </a:bodyPr>
          <a:lstStyle/>
          <a:p>
            <a:r>
              <a:rPr lang="en-US" altLang="zh-CN" sz="2400" dirty="0">
                <a:solidFill>
                  <a:srgbClr val="C00000"/>
                </a:solidFill>
                <a:latin typeface="Times New Roman" pitchFamily="18" charset="0"/>
              </a:rPr>
              <a:t>and thinking</a:t>
            </a:r>
            <a:endParaRPr lang="zh-CN" altLang="zh-CN" sz="2400" dirty="0">
              <a:solidFill>
                <a:srgbClr val="C00000"/>
              </a:solidFill>
              <a:latin typeface="Times New Roman" pitchFamily="18" charset="0"/>
            </a:endParaRPr>
          </a:p>
        </p:txBody>
      </p:sp>
      <p:sp>
        <p:nvSpPr>
          <p:cNvPr id="45" name="TextBox 44"/>
          <p:cNvSpPr txBox="1"/>
          <p:nvPr/>
        </p:nvSpPr>
        <p:spPr>
          <a:xfrm>
            <a:off x="6804248" y="5013176"/>
            <a:ext cx="1872208" cy="461665"/>
          </a:xfrm>
          <a:prstGeom prst="rect">
            <a:avLst/>
          </a:prstGeom>
          <a:noFill/>
        </p:spPr>
        <p:txBody>
          <a:bodyPr wrap="square" rtlCol="0">
            <a:spAutoFit/>
          </a:bodyPr>
          <a:lstStyle/>
          <a:p>
            <a:r>
              <a:rPr lang="en-US" altLang="zh-CN" sz="2400" dirty="0">
                <a:solidFill>
                  <a:srgbClr val="C00000"/>
                </a:solidFill>
                <a:latin typeface="Times New Roman" pitchFamily="18" charset="0"/>
              </a:rPr>
              <a:t>the questions</a:t>
            </a:r>
            <a:endParaRPr lang="zh-CN" altLang="zh-CN" sz="2400" dirty="0">
              <a:solidFill>
                <a:srgbClr val="C00000"/>
              </a:solidFill>
              <a:latin typeface="Times New Roman" pitchFamily="18" charset="0"/>
            </a:endParaRPr>
          </a:p>
        </p:txBody>
      </p:sp>
      <p:sp>
        <p:nvSpPr>
          <p:cNvPr id="47" name="矩形 4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48"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5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6"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linds(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linds(horizontal)">
                                      <p:cBhvr>
                                        <p:cTn id="17" dur="500"/>
                                        <p:tgtEl>
                                          <p:spTgt spid="3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linds(horizont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linds(horizontal)">
                                      <p:cBhvr>
                                        <p:cTn id="25" dur="500"/>
                                        <p:tgtEl>
                                          <p:spTgt spid="4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blinds(horizontal)">
                                      <p:cBhvr>
                                        <p:cTn id="2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31" grpId="0"/>
      <p:bldP spid="39" grpId="0"/>
      <p:bldP spid="42"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My Documents\Tencent Files\2830011804\FileRecv\新一代大学英语基础篇综合教程2 VCG415953497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5341" y="742950"/>
            <a:ext cx="6188659" cy="5629275"/>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179512" y="764704"/>
            <a:ext cx="4221162" cy="56166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sp>
        <p:nvSpPr>
          <p:cNvPr id="14" name="文本框 13"/>
          <p:cNvSpPr txBox="1"/>
          <p:nvPr/>
        </p:nvSpPr>
        <p:spPr>
          <a:xfrm>
            <a:off x="1414586" y="1101725"/>
            <a:ext cx="2221310" cy="523220"/>
          </a:xfrm>
          <a:prstGeom prst="rect">
            <a:avLst/>
          </a:prstGeom>
          <a:noFill/>
        </p:spPr>
        <p:txBody>
          <a:bodyPr wrap="square">
            <a:spAutoFit/>
          </a:bodyPr>
          <a:lstStyle/>
          <a:p>
            <a:pPr fontAlgn="base">
              <a:spcBef>
                <a:spcPct val="0"/>
              </a:spcBef>
              <a:spcAft>
                <a:spcPct val="0"/>
              </a:spcAft>
              <a:buFont typeface="Arial" pitchFamily="34" charset="0"/>
              <a:buNone/>
            </a:pPr>
            <a:r>
              <a:rPr kumimoji="1" lang="en-US" altLang="zh-CN" sz="2800" b="1" dirty="0">
                <a:solidFill>
                  <a:srgbClr val="77933C"/>
                </a:solidFill>
                <a:latin typeface="Arial" pitchFamily="34" charset="0"/>
                <a:cs typeface="Arial" pitchFamily="34" charset="0"/>
              </a:rPr>
              <a:t>CONTENTS</a:t>
            </a:r>
            <a:endParaRPr kumimoji="1" lang="zh-CN" altLang="en-US" sz="2800" b="1" dirty="0">
              <a:solidFill>
                <a:srgbClr val="77933C"/>
              </a:solidFill>
              <a:latin typeface="Arial" pitchFamily="34" charset="0"/>
              <a:cs typeface="Arial" pitchFamily="34" charset="0"/>
            </a:endParaRPr>
          </a:p>
        </p:txBody>
      </p:sp>
      <p:sp>
        <p:nvSpPr>
          <p:cNvPr id="32" name="Rounded Rectangle 6">
            <a:hlinkClick r:id="rId4" action="ppaction://hlinksldjump"/>
          </p:cNvPr>
          <p:cNvSpPr/>
          <p:nvPr/>
        </p:nvSpPr>
        <p:spPr>
          <a:xfrm>
            <a:off x="347787" y="1920875"/>
            <a:ext cx="3789362" cy="452438"/>
          </a:xfrm>
          <a:prstGeom prst="roundRect">
            <a:avLst>
              <a:gd name="adj" fmla="val 6631"/>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Warm-up</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3" name="Rounded Rectangle 11"/>
          <p:cNvSpPr/>
          <p:nvPr/>
        </p:nvSpPr>
        <p:spPr>
          <a:xfrm>
            <a:off x="276349" y="1843088"/>
            <a:ext cx="3927475" cy="608012"/>
          </a:xfrm>
          <a:prstGeom prst="roundRect">
            <a:avLst>
              <a:gd name="adj" fmla="val 6631"/>
            </a:avLst>
          </a:prstGeom>
          <a:noFill/>
          <a:ln w="3175">
            <a:solidFill>
              <a:srgbClr val="ED7D3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prstClr val="white">
                  <a:lumMod val="50000"/>
                </a:prstClr>
              </a:solidFill>
              <a:latin typeface="Times New Roman" pitchFamily="18" charset="0"/>
            </a:endParaRPr>
          </a:p>
        </p:txBody>
      </p:sp>
      <p:sp>
        <p:nvSpPr>
          <p:cNvPr id="34" name="Rounded Rectangle 6">
            <a:hlinkClick r:id="rId5" action="ppaction://hlinksldjump"/>
          </p:cNvPr>
          <p:cNvSpPr/>
          <p:nvPr/>
        </p:nvSpPr>
        <p:spPr>
          <a:xfrm>
            <a:off x="347787" y="2808288"/>
            <a:ext cx="3789362" cy="450850"/>
          </a:xfrm>
          <a:prstGeom prst="roundRect">
            <a:avLst>
              <a:gd name="adj" fmla="val 66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Understanding the text</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35" name="Rounded Rectangle 11"/>
          <p:cNvSpPr/>
          <p:nvPr/>
        </p:nvSpPr>
        <p:spPr>
          <a:xfrm>
            <a:off x="276349" y="2728913"/>
            <a:ext cx="3927475" cy="609600"/>
          </a:xfrm>
          <a:prstGeom prst="roundRect">
            <a:avLst>
              <a:gd name="adj" fmla="val 6631"/>
            </a:avLst>
          </a:prstGeom>
          <a:noFill/>
          <a:ln w="3175">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srgbClr val="C0504D"/>
              </a:solidFill>
              <a:latin typeface="Times New Roman" pitchFamily="18" charset="0"/>
            </a:endParaRPr>
          </a:p>
        </p:txBody>
      </p:sp>
      <p:sp>
        <p:nvSpPr>
          <p:cNvPr id="37" name="Rounded Rectangle 11">
            <a:hlinkClick r:id="rId6" action="ppaction://hlinksldjump"/>
          </p:cNvPr>
          <p:cNvSpPr/>
          <p:nvPr/>
        </p:nvSpPr>
        <p:spPr>
          <a:xfrm>
            <a:off x="260722" y="3609975"/>
            <a:ext cx="3927475" cy="609600"/>
          </a:xfrm>
          <a:prstGeom prst="roundRect">
            <a:avLst>
              <a:gd name="adj" fmla="val 6631"/>
            </a:avLst>
          </a:prstGeom>
          <a:noFill/>
          <a:ln w="3175">
            <a:solidFill>
              <a:srgbClr val="64A96A"/>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endParaRPr lang="en-US" dirty="0">
              <a:solidFill>
                <a:prstClr val="white">
                  <a:lumMod val="50000"/>
                </a:prstClr>
              </a:solidFill>
              <a:latin typeface="Times New Roman" pitchFamily="18" charset="0"/>
            </a:endParaRPr>
          </a:p>
        </p:txBody>
      </p:sp>
      <p:sp>
        <p:nvSpPr>
          <p:cNvPr id="36" name="Rounded Rectangle 6">
            <a:hlinkClick r:id="rId7" action="ppaction://hlinksldjump"/>
          </p:cNvPr>
          <p:cNvSpPr/>
          <p:nvPr/>
        </p:nvSpPr>
        <p:spPr>
          <a:xfrm>
            <a:off x="347787" y="3689350"/>
            <a:ext cx="3789362" cy="450850"/>
          </a:xfrm>
          <a:prstGeom prst="roundRect">
            <a:avLst>
              <a:gd name="adj" fmla="val 6631"/>
            </a:avLst>
          </a:prstGeom>
          <a:solidFill>
            <a:srgbClr val="64A9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charset="0"/>
              <a:buNone/>
              <a:defRPr/>
            </a:pPr>
            <a:r>
              <a:rPr lang="en-US" altLang="zh-CN" sz="2800" b="1" dirty="0">
                <a:solidFill>
                  <a:prstClr val="white"/>
                </a:solidFill>
                <a:latin typeface="Times New Roman" pitchFamily="18" charset="0"/>
                <a:ea typeface="Open Sans" panose="020B0606030504020204" pitchFamily="34" charset="0"/>
                <a:cs typeface="Times New Roman" pitchFamily="18" charset="0"/>
              </a:rPr>
              <a:t>Building your language</a:t>
            </a:r>
            <a:endParaRPr lang="en-US" sz="2800" b="1" dirty="0">
              <a:solidFill>
                <a:prstClr val="white"/>
              </a:solidFill>
              <a:latin typeface="Times New Roman" pitchFamily="18" charset="0"/>
              <a:ea typeface="Open Sans" panose="020B0606030504020204" pitchFamily="34" charset="0"/>
              <a:cs typeface="Times New Roman" pitchFamily="18" charset="0"/>
            </a:endParaRPr>
          </a:p>
        </p:txBody>
      </p:sp>
      <p:sp>
        <p:nvSpPr>
          <p:cNvPr id="21" name="矩形 20"/>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2" name="直线连接符 21"/>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8"/>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4944" name="图片 6"/>
          <p:cNvPicPr>
            <a:picLocks noChangeAspect="1"/>
          </p:cNvPicPr>
          <p:nvPr/>
        </p:nvPicPr>
        <p:blipFill>
          <a:blip r:embed="rId8" cstate="print"/>
          <a:srcRect/>
          <a:stretch>
            <a:fillRect/>
          </a:stretch>
        </p:blipFill>
        <p:spPr bwMode="auto">
          <a:xfrm>
            <a:off x="198438" y="152400"/>
            <a:ext cx="177800" cy="495300"/>
          </a:xfrm>
          <a:prstGeom prst="rect">
            <a:avLst/>
          </a:prstGeom>
          <a:noFill/>
          <a:ln w="9525">
            <a:noFill/>
            <a:miter lim="800000"/>
            <a:headEnd/>
            <a:tailEnd/>
          </a:ln>
        </p:spPr>
      </p:pic>
      <p:sp>
        <p:nvSpPr>
          <p:cNvPr id="8" name="文本框 7"/>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4946"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anim calcmode="lin" valueType="num">
                                      <p:cBhvr>
                                        <p:cTn id="8" dur="250" fill="hold"/>
                                        <p:tgtEl>
                                          <p:spTgt spid="32"/>
                                        </p:tgtEl>
                                        <p:attrNameLst>
                                          <p:attrName>ppt_x</p:attrName>
                                        </p:attrNameLst>
                                      </p:cBhvr>
                                      <p:tavLst>
                                        <p:tav tm="0">
                                          <p:val>
                                            <p:strVal val="#ppt_x"/>
                                          </p:val>
                                        </p:tav>
                                        <p:tav tm="100000">
                                          <p:val>
                                            <p:strVal val="#ppt_x"/>
                                          </p:val>
                                        </p:tav>
                                      </p:tavLst>
                                    </p:anim>
                                    <p:anim calcmode="lin" valueType="num">
                                      <p:cBhvr>
                                        <p:cTn id="9" dur="25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250"/>
                                        <p:tgtEl>
                                          <p:spTgt spid="33"/>
                                        </p:tgtEl>
                                      </p:cBhvr>
                                    </p:animEffect>
                                    <p:anim calcmode="lin" valueType="num">
                                      <p:cBhvr>
                                        <p:cTn id="14" dur="250" fill="hold"/>
                                        <p:tgtEl>
                                          <p:spTgt spid="33"/>
                                        </p:tgtEl>
                                        <p:attrNameLst>
                                          <p:attrName>ppt_x</p:attrName>
                                        </p:attrNameLst>
                                      </p:cBhvr>
                                      <p:tavLst>
                                        <p:tav tm="0">
                                          <p:val>
                                            <p:strVal val="#ppt_x"/>
                                          </p:val>
                                        </p:tav>
                                        <p:tav tm="100000">
                                          <p:val>
                                            <p:strVal val="#ppt_x"/>
                                          </p:val>
                                        </p:tav>
                                      </p:tavLst>
                                    </p:anim>
                                    <p:anim calcmode="lin" valueType="num">
                                      <p:cBhvr>
                                        <p:cTn id="15" dur="2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250"/>
                                        <p:tgtEl>
                                          <p:spTgt spid="34"/>
                                        </p:tgtEl>
                                      </p:cBhvr>
                                    </p:animEffect>
                                    <p:anim calcmode="lin" valueType="num">
                                      <p:cBhvr>
                                        <p:cTn id="20" dur="250" fill="hold"/>
                                        <p:tgtEl>
                                          <p:spTgt spid="34"/>
                                        </p:tgtEl>
                                        <p:attrNameLst>
                                          <p:attrName>ppt_x</p:attrName>
                                        </p:attrNameLst>
                                      </p:cBhvr>
                                      <p:tavLst>
                                        <p:tav tm="0">
                                          <p:val>
                                            <p:strVal val="#ppt_x"/>
                                          </p:val>
                                        </p:tav>
                                        <p:tav tm="100000">
                                          <p:val>
                                            <p:strVal val="#ppt_x"/>
                                          </p:val>
                                        </p:tav>
                                      </p:tavLst>
                                    </p:anim>
                                    <p:anim calcmode="lin" valueType="num">
                                      <p:cBhvr>
                                        <p:cTn id="21" dur="25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250"/>
                                        <p:tgtEl>
                                          <p:spTgt spid="35"/>
                                        </p:tgtEl>
                                      </p:cBhvr>
                                    </p:animEffect>
                                    <p:anim calcmode="lin" valueType="num">
                                      <p:cBhvr>
                                        <p:cTn id="26" dur="250" fill="hold"/>
                                        <p:tgtEl>
                                          <p:spTgt spid="35"/>
                                        </p:tgtEl>
                                        <p:attrNameLst>
                                          <p:attrName>ppt_x</p:attrName>
                                        </p:attrNameLst>
                                      </p:cBhvr>
                                      <p:tavLst>
                                        <p:tav tm="0">
                                          <p:val>
                                            <p:strVal val="#ppt_x"/>
                                          </p:val>
                                        </p:tav>
                                        <p:tav tm="100000">
                                          <p:val>
                                            <p:strVal val="#ppt_x"/>
                                          </p:val>
                                        </p:tav>
                                      </p:tavLst>
                                    </p:anim>
                                    <p:anim calcmode="lin" valueType="num">
                                      <p:cBhvr>
                                        <p:cTn id="27" dur="2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250"/>
                                        <p:tgtEl>
                                          <p:spTgt spid="36"/>
                                        </p:tgtEl>
                                      </p:cBhvr>
                                    </p:animEffect>
                                    <p:anim calcmode="lin" valueType="num">
                                      <p:cBhvr>
                                        <p:cTn id="32" dur="250" fill="hold"/>
                                        <p:tgtEl>
                                          <p:spTgt spid="36"/>
                                        </p:tgtEl>
                                        <p:attrNameLst>
                                          <p:attrName>ppt_x</p:attrName>
                                        </p:attrNameLst>
                                      </p:cBhvr>
                                      <p:tavLst>
                                        <p:tav tm="0">
                                          <p:val>
                                            <p:strVal val="#ppt_x"/>
                                          </p:val>
                                        </p:tav>
                                        <p:tav tm="100000">
                                          <p:val>
                                            <p:strVal val="#ppt_x"/>
                                          </p:val>
                                        </p:tav>
                                      </p:tavLst>
                                    </p:anim>
                                    <p:anim calcmode="lin" valueType="num">
                                      <p:cBhvr>
                                        <p:cTn id="33" dur="25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250"/>
                                        <p:tgtEl>
                                          <p:spTgt spid="37"/>
                                        </p:tgtEl>
                                      </p:cBhvr>
                                    </p:animEffect>
                                    <p:anim calcmode="lin" valueType="num">
                                      <p:cBhvr>
                                        <p:cTn id="38" dur="250" fill="hold"/>
                                        <p:tgtEl>
                                          <p:spTgt spid="37"/>
                                        </p:tgtEl>
                                        <p:attrNameLst>
                                          <p:attrName>ppt_x</p:attrName>
                                        </p:attrNameLst>
                                      </p:cBhvr>
                                      <p:tavLst>
                                        <p:tav tm="0">
                                          <p:val>
                                            <p:strVal val="#ppt_x"/>
                                          </p:val>
                                        </p:tav>
                                        <p:tav tm="100000">
                                          <p:val>
                                            <p:strVal val="#ppt_x"/>
                                          </p:val>
                                        </p:tav>
                                      </p:tavLst>
                                    </p:anim>
                                    <p:anim calcmode="lin" valueType="num">
                                      <p:cBhvr>
                                        <p:cTn id="39"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7" grpId="0" animBg="1"/>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32" name="圆角矩形 31"/>
          <p:cNvSpPr/>
          <p:nvPr/>
        </p:nvSpPr>
        <p:spPr>
          <a:xfrm>
            <a:off x="179512" y="2708920"/>
            <a:ext cx="8712968" cy="2232248"/>
          </a:xfrm>
          <a:prstGeom prst="roundRect">
            <a:avLst/>
          </a:prstGeom>
          <a:solidFill>
            <a:schemeClr val="accent6">
              <a:lumMod val="60000"/>
              <a:lumOff val="40000"/>
              <a:alpha val="87843"/>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lnSpc>
                <a:spcPct val="130000"/>
              </a:lnSpc>
            </a:pPr>
            <a:r>
              <a:rPr lang="en-US" altLang="zh-CN" sz="2600" b="1" dirty="0">
                <a:solidFill>
                  <a:schemeClr val="tx1"/>
                </a:solidFill>
                <a:latin typeface="Times New Roman" pitchFamily="18" charset="0"/>
              </a:rPr>
              <a:t>The author’s solution</a:t>
            </a:r>
          </a:p>
          <a:p>
            <a:pPr>
              <a:lnSpc>
                <a:spcPct val="130000"/>
              </a:lnSpc>
            </a:pPr>
            <a:r>
              <a:rPr lang="en-US" altLang="zh-CN" sz="2600" dirty="0">
                <a:solidFill>
                  <a:schemeClr val="tx1"/>
                </a:solidFill>
                <a:latin typeface="Times New Roman" pitchFamily="18" charset="0"/>
              </a:rPr>
              <a:t>We can use technology to encourage students to strike a balance between 5) _______________ and 6) ________________________.</a:t>
            </a:r>
            <a:endParaRPr lang="zh-CN" altLang="en-US" sz="2600" b="1" dirty="0">
              <a:solidFill>
                <a:schemeClr val="tx1"/>
              </a:solidFill>
              <a:latin typeface="Times New Roman" pitchFamily="18" charset="0"/>
            </a:endParaRPr>
          </a:p>
        </p:txBody>
      </p:sp>
      <p:cxnSp>
        <p:nvCxnSpPr>
          <p:cNvPr id="44" name="直接箭头连接符 43"/>
          <p:cNvCxnSpPr/>
          <p:nvPr/>
        </p:nvCxnSpPr>
        <p:spPr>
          <a:xfrm>
            <a:off x="4572000" y="1916832"/>
            <a:ext cx="0" cy="5040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9" name="矩形 28"/>
          <p:cNvSpPr/>
          <p:nvPr/>
        </p:nvSpPr>
        <p:spPr>
          <a:xfrm>
            <a:off x="547174" y="4322713"/>
            <a:ext cx="3793026" cy="492443"/>
          </a:xfrm>
          <a:prstGeom prst="rect">
            <a:avLst/>
          </a:prstGeom>
        </p:spPr>
        <p:txBody>
          <a:bodyPr wrap="none">
            <a:spAutoFit/>
          </a:bodyPr>
          <a:lstStyle/>
          <a:p>
            <a:r>
              <a:rPr lang="en-US" altLang="zh-CN" sz="2600" dirty="0">
                <a:solidFill>
                  <a:srgbClr val="C00000"/>
                </a:solidFill>
                <a:latin typeface="Times New Roman" pitchFamily="18" charset="0"/>
              </a:rPr>
              <a:t>interpersonal conversation </a:t>
            </a:r>
            <a:endParaRPr lang="zh-CN" altLang="en-US" sz="2600" dirty="0">
              <a:solidFill>
                <a:srgbClr val="C00000"/>
              </a:solidFill>
              <a:latin typeface="Times New Roman" pitchFamily="18" charset="0"/>
            </a:endParaRPr>
          </a:p>
        </p:txBody>
      </p:sp>
      <p:sp>
        <p:nvSpPr>
          <p:cNvPr id="45" name="TextBox 44"/>
          <p:cNvSpPr txBox="1"/>
          <p:nvPr/>
        </p:nvSpPr>
        <p:spPr>
          <a:xfrm>
            <a:off x="3275856" y="3851847"/>
            <a:ext cx="2304256" cy="492443"/>
          </a:xfrm>
          <a:prstGeom prst="rect">
            <a:avLst/>
          </a:prstGeom>
          <a:noFill/>
        </p:spPr>
        <p:txBody>
          <a:bodyPr wrap="square" rtlCol="0">
            <a:spAutoFit/>
          </a:bodyPr>
          <a:lstStyle/>
          <a:p>
            <a:r>
              <a:rPr lang="en-US" altLang="zh-CN" sz="2600" dirty="0">
                <a:solidFill>
                  <a:srgbClr val="C00000"/>
                </a:solidFill>
                <a:latin typeface="Times New Roman" pitchFamily="18" charset="0"/>
              </a:rPr>
              <a:t>digital literacy </a:t>
            </a:r>
            <a:endParaRPr lang="zh-CN" altLang="zh-CN" sz="2600" dirty="0">
              <a:solidFill>
                <a:srgbClr val="C00000"/>
              </a:solidFill>
              <a:latin typeface="Times New Roman" pitchFamily="18" charset="0"/>
            </a:endParaRPr>
          </a:p>
        </p:txBody>
      </p:sp>
      <p:sp>
        <p:nvSpPr>
          <p:cNvPr id="47" name="矩形 4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48"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5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linds(horizont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465576" y="804208"/>
            <a:ext cx="7678424" cy="954107"/>
          </a:xfrm>
          <a:prstGeom prst="rect">
            <a:avLst/>
          </a:prstGeom>
          <a:noFill/>
          <a:ln w="9525">
            <a:noFill/>
            <a:miter lim="800000"/>
            <a:headEnd/>
            <a:tailEnd/>
          </a:ln>
        </p:spPr>
        <p:txBody>
          <a:bodyPr wrap="square">
            <a:spAutoFit/>
          </a:bodyPr>
          <a:lstStyle/>
          <a:p>
            <a:r>
              <a:rPr lang="en-US" altLang="zh-CN" sz="2800" b="1" dirty="0">
                <a:latin typeface="Times New Roman" pitchFamily="18" charset="0"/>
              </a:rPr>
              <a:t>Check your understanding of the text by choosing the best answer to each of the questions.</a:t>
            </a:r>
            <a:endParaRPr lang="zh-CN" altLang="zh-CN" sz="2800" b="1" dirty="0">
              <a:latin typeface="Times New Roman" pitchFamily="18" charset="0"/>
            </a:endParaRPr>
          </a:p>
        </p:txBody>
      </p:sp>
      <p:sp>
        <p:nvSpPr>
          <p:cNvPr id="19" name="五边形 18"/>
          <p:cNvSpPr>
            <a:spLocks noChangeArrowheads="1"/>
          </p:cNvSpPr>
          <p:nvPr/>
        </p:nvSpPr>
        <p:spPr bwMode="auto">
          <a:xfrm>
            <a:off x="273258" y="908720"/>
            <a:ext cx="1182315"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20" name="TextBox 19"/>
          <p:cNvSpPr txBox="1">
            <a:spLocks noChangeArrowheads="1"/>
          </p:cNvSpPr>
          <p:nvPr/>
        </p:nvSpPr>
        <p:spPr bwMode="auto">
          <a:xfrm>
            <a:off x="395536" y="2060848"/>
            <a:ext cx="8294688" cy="3528392"/>
          </a:xfrm>
          <a:prstGeom prst="rect">
            <a:avLst/>
          </a:prstGeom>
          <a:noFill/>
          <a:ln w="9525">
            <a:noFill/>
            <a:miter lim="800000"/>
            <a:headEnd/>
            <a:tailEnd/>
          </a:ln>
        </p:spPr>
        <p:txBody>
          <a:bodyPr/>
          <a:lstStyle/>
          <a:p>
            <a:pPr marL="457200" indent="-457200">
              <a:lnSpc>
                <a:spcPct val="120000"/>
              </a:lnSpc>
              <a:spcBef>
                <a:spcPts val="600"/>
              </a:spcBef>
              <a:buFont typeface="+mj-lt"/>
              <a:buAutoNum type="arabicPeriod"/>
            </a:pPr>
            <a:r>
              <a:rPr lang="en-US" altLang="zh-CN" sz="2600" dirty="0">
                <a:latin typeface="Times New Roman" pitchFamily="18" charset="0"/>
              </a:rPr>
              <a:t>When the author asked his students to hold a conversation, they ______.</a:t>
            </a:r>
          </a:p>
          <a:p>
            <a:pPr marL="914400" lvl="1" indent="-457200">
              <a:lnSpc>
                <a:spcPct val="120000"/>
              </a:lnSpc>
              <a:spcBef>
                <a:spcPts val="600"/>
              </a:spcBef>
              <a:buAutoNum type="alphaUcPeriod"/>
            </a:pPr>
            <a:r>
              <a:rPr lang="en-US" altLang="zh-CN" sz="2600" dirty="0">
                <a:latin typeface="Times New Roman" pitchFamily="18" charset="0"/>
              </a:rPr>
              <a:t>did not give any response </a:t>
            </a:r>
          </a:p>
          <a:p>
            <a:pPr marL="914400" lvl="1" indent="-457200">
              <a:lnSpc>
                <a:spcPct val="120000"/>
              </a:lnSpc>
              <a:spcBef>
                <a:spcPts val="600"/>
              </a:spcBef>
              <a:buAutoNum type="alphaUcPeriod"/>
            </a:pPr>
            <a:r>
              <a:rPr lang="en-US" altLang="zh-CN" sz="2600" dirty="0">
                <a:latin typeface="Times New Roman" pitchFamily="18" charset="0"/>
              </a:rPr>
              <a:t>did not know how to do it</a:t>
            </a:r>
          </a:p>
          <a:p>
            <a:pPr marL="914400" lvl="1" indent="-457200">
              <a:lnSpc>
                <a:spcPct val="120000"/>
              </a:lnSpc>
              <a:spcBef>
                <a:spcPts val="600"/>
              </a:spcBef>
              <a:buAutoNum type="alphaUcPeriod"/>
            </a:pPr>
            <a:r>
              <a:rPr lang="en-US" altLang="zh-CN" sz="2600" dirty="0">
                <a:latin typeface="Times New Roman" pitchFamily="18" charset="0"/>
              </a:rPr>
              <a:t>waited for further instructions</a:t>
            </a:r>
          </a:p>
          <a:p>
            <a:pPr marL="914400" lvl="1" indent="-457200">
              <a:lnSpc>
                <a:spcPct val="120000"/>
              </a:lnSpc>
              <a:spcBef>
                <a:spcPts val="600"/>
              </a:spcBef>
              <a:buAutoNum type="alphaUcPeriod"/>
            </a:pPr>
            <a:r>
              <a:rPr lang="en-US" altLang="zh-CN" sz="2600" dirty="0">
                <a:latin typeface="Times New Roman" pitchFamily="18" charset="0"/>
              </a:rPr>
              <a:t>continued checking their phones</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TextBox 13"/>
          <p:cNvSpPr txBox="1"/>
          <p:nvPr/>
        </p:nvSpPr>
        <p:spPr>
          <a:xfrm>
            <a:off x="3674691" y="2492896"/>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B</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18"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TextBox 19"/>
          <p:cNvSpPr txBox="1">
            <a:spLocks noChangeArrowheads="1"/>
          </p:cNvSpPr>
          <p:nvPr/>
        </p:nvSpPr>
        <p:spPr bwMode="auto">
          <a:xfrm>
            <a:off x="395536" y="2204864"/>
            <a:ext cx="8294688" cy="3024336"/>
          </a:xfrm>
          <a:prstGeom prst="rect">
            <a:avLst/>
          </a:prstGeom>
          <a:noFill/>
          <a:ln w="9525">
            <a:noFill/>
            <a:miter lim="800000"/>
            <a:headEnd/>
            <a:tailEnd/>
          </a:ln>
        </p:spPr>
        <p:txBody>
          <a:bodyPr/>
          <a:lstStyle/>
          <a:p>
            <a:pPr marL="457200" indent="-457200">
              <a:lnSpc>
                <a:spcPct val="120000"/>
              </a:lnSpc>
              <a:spcBef>
                <a:spcPts val="600"/>
              </a:spcBef>
              <a:buFont typeface="+mj-lt"/>
              <a:buAutoNum type="arabicPeriod" startAt="2"/>
            </a:pPr>
            <a:r>
              <a:rPr lang="en-US" altLang="zh-CN" sz="2600" dirty="0">
                <a:latin typeface="Times New Roman" pitchFamily="18" charset="0"/>
              </a:rPr>
              <a:t>It is a common phenomenon that many students ______.</a:t>
            </a:r>
          </a:p>
          <a:p>
            <a:pPr marL="457200" indent="-457200">
              <a:lnSpc>
                <a:spcPct val="120000"/>
              </a:lnSpc>
              <a:spcBef>
                <a:spcPts val="600"/>
              </a:spcBef>
            </a:pPr>
            <a:r>
              <a:rPr lang="en-US" altLang="zh-CN" sz="2600" dirty="0">
                <a:latin typeface="Times New Roman" pitchFamily="18" charset="0"/>
              </a:rPr>
              <a:t>       A. hang out with their friends every day</a:t>
            </a:r>
          </a:p>
          <a:p>
            <a:pPr marL="457200" indent="-457200">
              <a:lnSpc>
                <a:spcPct val="120000"/>
              </a:lnSpc>
              <a:spcBef>
                <a:spcPts val="600"/>
              </a:spcBef>
            </a:pPr>
            <a:r>
              <a:rPr lang="en-US" altLang="zh-CN" sz="2600" dirty="0">
                <a:latin typeface="Times New Roman" pitchFamily="18" charset="0"/>
              </a:rPr>
              <a:t>       B. are ignorant of the essence of social life</a:t>
            </a:r>
          </a:p>
          <a:p>
            <a:pPr marL="457200" indent="-457200">
              <a:lnSpc>
                <a:spcPct val="120000"/>
              </a:lnSpc>
              <a:spcBef>
                <a:spcPts val="600"/>
              </a:spcBef>
            </a:pPr>
            <a:r>
              <a:rPr lang="en-US" altLang="zh-CN" sz="2600" dirty="0">
                <a:latin typeface="Times New Roman" pitchFamily="18" charset="0"/>
              </a:rPr>
              <a:t>       C. have no access to communication devices</a:t>
            </a:r>
          </a:p>
          <a:p>
            <a:pPr marL="457200" indent="-457200">
              <a:lnSpc>
                <a:spcPct val="120000"/>
              </a:lnSpc>
              <a:spcBef>
                <a:spcPts val="600"/>
              </a:spcBef>
            </a:pPr>
            <a:r>
              <a:rPr lang="en-US" altLang="zh-CN" sz="2600" dirty="0">
                <a:latin typeface="Times New Roman" pitchFamily="18" charset="0"/>
              </a:rPr>
              <a:t>       D. cannot engage themselves in a real conversation</a:t>
            </a:r>
            <a:endParaRPr lang="en-US" altLang="zh-CN" sz="2600" dirty="0">
              <a:solidFill>
                <a:srgbClr val="008000"/>
              </a:solidFill>
              <a:latin typeface="Times New Roman" pitchFamily="18" charset="0"/>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TextBox 13"/>
          <p:cNvSpPr txBox="1"/>
          <p:nvPr/>
        </p:nvSpPr>
        <p:spPr>
          <a:xfrm>
            <a:off x="7521596" y="2204864"/>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D</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13"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TextBox 19"/>
          <p:cNvSpPr txBox="1">
            <a:spLocks noChangeArrowheads="1"/>
          </p:cNvSpPr>
          <p:nvPr/>
        </p:nvSpPr>
        <p:spPr bwMode="auto">
          <a:xfrm>
            <a:off x="395536" y="2132856"/>
            <a:ext cx="8294688" cy="2304256"/>
          </a:xfrm>
          <a:prstGeom prst="rect">
            <a:avLst/>
          </a:prstGeom>
          <a:noFill/>
          <a:ln w="9525">
            <a:noFill/>
            <a:miter lim="800000"/>
            <a:headEnd/>
            <a:tailEnd/>
          </a:ln>
        </p:spPr>
        <p:txBody>
          <a:bodyPr/>
          <a:lstStyle/>
          <a:p>
            <a:pPr marL="457200" indent="-457200">
              <a:lnSpc>
                <a:spcPct val="120000"/>
              </a:lnSpc>
              <a:spcBef>
                <a:spcPts val="600"/>
              </a:spcBef>
              <a:buFont typeface="+mj-lt"/>
              <a:buAutoNum type="arabicPeriod" startAt="3"/>
            </a:pPr>
            <a:r>
              <a:rPr lang="en-US" altLang="zh-CN" sz="2600" dirty="0" err="1">
                <a:latin typeface="Times New Roman" pitchFamily="18" charset="0"/>
              </a:rPr>
              <a:t>Turkle</a:t>
            </a:r>
            <a:r>
              <a:rPr lang="en-US" altLang="zh-CN" sz="2600" dirty="0">
                <a:latin typeface="Times New Roman" pitchFamily="18" charset="0"/>
              </a:rPr>
              <a:t> points out that face-to-face conversation differs from communication on digital devices in that ______.</a:t>
            </a:r>
          </a:p>
          <a:p>
            <a:pPr marL="457200" indent="-457200">
              <a:lnSpc>
                <a:spcPct val="120000"/>
              </a:lnSpc>
              <a:spcBef>
                <a:spcPts val="600"/>
              </a:spcBef>
            </a:pPr>
            <a:r>
              <a:rPr lang="en-US" altLang="zh-CN" sz="2600" dirty="0">
                <a:latin typeface="Times New Roman" pitchFamily="18" charset="0"/>
              </a:rPr>
              <a:t>       A. it is more influential          B. it is more effective</a:t>
            </a:r>
          </a:p>
          <a:p>
            <a:pPr marL="457200" indent="-457200">
              <a:lnSpc>
                <a:spcPct val="120000"/>
              </a:lnSpc>
              <a:spcBef>
                <a:spcPts val="600"/>
              </a:spcBef>
            </a:pPr>
            <a:r>
              <a:rPr lang="en-US" altLang="zh-CN" sz="2600" dirty="0">
                <a:latin typeface="Times New Roman" pitchFamily="18" charset="0"/>
              </a:rPr>
              <a:t>       C. it involves emotions          D. it cultivates patience</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TextBox 13"/>
          <p:cNvSpPr txBox="1"/>
          <p:nvPr/>
        </p:nvSpPr>
        <p:spPr>
          <a:xfrm>
            <a:off x="7308304" y="2563253"/>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D</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13"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TextBox 19"/>
          <p:cNvSpPr txBox="1">
            <a:spLocks noChangeArrowheads="1"/>
          </p:cNvSpPr>
          <p:nvPr/>
        </p:nvSpPr>
        <p:spPr bwMode="auto">
          <a:xfrm>
            <a:off x="395536" y="1431940"/>
            <a:ext cx="8294688" cy="3600400"/>
          </a:xfrm>
          <a:prstGeom prst="rect">
            <a:avLst/>
          </a:prstGeom>
          <a:noFill/>
          <a:ln w="9525">
            <a:noFill/>
            <a:miter lim="800000"/>
            <a:headEnd/>
            <a:tailEnd/>
          </a:ln>
        </p:spPr>
        <p:txBody>
          <a:bodyPr/>
          <a:lstStyle/>
          <a:p>
            <a:pPr marL="457200" indent="-457200">
              <a:lnSpc>
                <a:spcPct val="130000"/>
              </a:lnSpc>
              <a:buFont typeface="+mj-lt"/>
              <a:buAutoNum type="arabicPeriod" startAt="4"/>
            </a:pPr>
            <a:r>
              <a:rPr lang="en-US" altLang="zh-CN" sz="2600" dirty="0">
                <a:latin typeface="Times New Roman" pitchFamily="18" charset="0"/>
              </a:rPr>
              <a:t>The author suggests using </a:t>
            </a:r>
            <a:r>
              <a:rPr lang="en-US" altLang="zh-CN" sz="2600" dirty="0" err="1">
                <a:latin typeface="Times New Roman" pitchFamily="18" charset="0"/>
              </a:rPr>
              <a:t>smartphones</a:t>
            </a:r>
            <a:r>
              <a:rPr lang="en-US" altLang="zh-CN" sz="2600" dirty="0">
                <a:latin typeface="Times New Roman" pitchFamily="18" charset="0"/>
              </a:rPr>
              <a:t> to evaluate students’ conversational skills because ______.</a:t>
            </a:r>
          </a:p>
          <a:p>
            <a:pPr marL="914400" lvl="1" indent="-457200">
              <a:lnSpc>
                <a:spcPct val="130000"/>
              </a:lnSpc>
              <a:buFont typeface="+mj-lt"/>
              <a:buAutoNum type="alphaUcPeriod"/>
            </a:pPr>
            <a:r>
              <a:rPr lang="en-US" altLang="zh-CN" sz="2600" dirty="0">
                <a:latin typeface="Times New Roman" pitchFamily="18" charset="0"/>
              </a:rPr>
              <a:t>students tend to be more serious when their conversations are recorded</a:t>
            </a:r>
          </a:p>
          <a:p>
            <a:pPr marL="914400" lvl="1" indent="-457200">
              <a:lnSpc>
                <a:spcPct val="130000"/>
              </a:lnSpc>
              <a:buFont typeface="+mj-lt"/>
              <a:buAutoNum type="alphaUcPeriod"/>
            </a:pPr>
            <a:r>
              <a:rPr lang="en-US" altLang="zh-CN" sz="2600" dirty="0">
                <a:latin typeface="Times New Roman" pitchFamily="18" charset="0"/>
              </a:rPr>
              <a:t>students love to communicate through </a:t>
            </a:r>
            <a:r>
              <a:rPr lang="en-US" altLang="zh-CN" sz="2600" dirty="0" err="1">
                <a:latin typeface="Times New Roman" pitchFamily="18" charset="0"/>
              </a:rPr>
              <a:t>smartphones</a:t>
            </a:r>
            <a:endParaRPr lang="en-US" altLang="zh-CN" sz="2600" dirty="0">
              <a:latin typeface="Times New Roman" pitchFamily="18" charset="0"/>
            </a:endParaRPr>
          </a:p>
          <a:p>
            <a:pPr marL="914400" lvl="1" indent="-457200">
              <a:lnSpc>
                <a:spcPct val="130000"/>
              </a:lnSpc>
              <a:buFont typeface="+mj-lt"/>
              <a:buAutoNum type="alphaUcPeriod"/>
            </a:pPr>
            <a:r>
              <a:rPr lang="en-US" altLang="zh-CN" sz="2600" dirty="0" err="1">
                <a:latin typeface="Times New Roman" pitchFamily="18" charset="0"/>
              </a:rPr>
              <a:t>smartphones</a:t>
            </a:r>
            <a:r>
              <a:rPr lang="en-US" altLang="zh-CN" sz="2600" dirty="0">
                <a:latin typeface="Times New Roman" pitchFamily="18" charset="0"/>
              </a:rPr>
              <a:t> are more convenient than other devices</a:t>
            </a:r>
          </a:p>
          <a:p>
            <a:pPr marL="914400" lvl="1" indent="-457200">
              <a:lnSpc>
                <a:spcPct val="130000"/>
              </a:lnSpc>
              <a:buFont typeface="+mj-lt"/>
              <a:buAutoNum type="alphaUcPeriod"/>
            </a:pPr>
            <a:r>
              <a:rPr lang="en-US" altLang="zh-CN" sz="2600" dirty="0" err="1">
                <a:latin typeface="Times New Roman" pitchFamily="18" charset="0"/>
              </a:rPr>
              <a:t>smartphones</a:t>
            </a:r>
            <a:r>
              <a:rPr lang="en-US" altLang="zh-CN" sz="2600" dirty="0">
                <a:latin typeface="Times New Roman" pitchFamily="18" charset="0"/>
              </a:rPr>
              <a:t> can work wonders with recording devices</a:t>
            </a:r>
            <a:endParaRPr lang="en-US" altLang="zh-CN" sz="2600" dirty="0">
              <a:solidFill>
                <a:srgbClr val="008000"/>
              </a:solidFill>
              <a:latin typeface="Times New Roman" pitchFamily="18" charset="0"/>
            </a:endParaRP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TextBox 13"/>
          <p:cNvSpPr txBox="1"/>
          <p:nvPr/>
        </p:nvSpPr>
        <p:spPr>
          <a:xfrm>
            <a:off x="6300192" y="1988840"/>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13"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1619672" y="819310"/>
            <a:ext cx="7166347" cy="954107"/>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Work in pairs. Read the sentences from the text and discuss the questions.</a:t>
            </a:r>
            <a:endParaRPr lang="zh-CN" altLang="zh-CN" sz="2800" b="1" dirty="0">
              <a:latin typeface="Times New Roman" pitchFamily="18" charset="0"/>
            </a:endParaRPr>
          </a:p>
        </p:txBody>
      </p:sp>
      <p:sp>
        <p:nvSpPr>
          <p:cNvPr id="19" name="五边形 18"/>
          <p:cNvSpPr>
            <a:spLocks noChangeArrowheads="1"/>
          </p:cNvSpPr>
          <p:nvPr/>
        </p:nvSpPr>
        <p:spPr bwMode="auto">
          <a:xfrm>
            <a:off x="287338" y="908720"/>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20" name="TextBox 19"/>
          <p:cNvSpPr txBox="1">
            <a:spLocks noChangeArrowheads="1"/>
          </p:cNvSpPr>
          <p:nvPr/>
        </p:nvSpPr>
        <p:spPr bwMode="auto">
          <a:xfrm>
            <a:off x="395536" y="2060848"/>
            <a:ext cx="8294688" cy="2664296"/>
          </a:xfrm>
          <a:prstGeom prst="rect">
            <a:avLst/>
          </a:prstGeom>
          <a:noFill/>
          <a:ln w="9525">
            <a:noFill/>
            <a:miter lim="800000"/>
            <a:headEnd/>
            <a:tailEnd/>
          </a:ln>
        </p:spPr>
        <p:txBody>
          <a:bodyPr/>
          <a:lstStyle/>
          <a:p>
            <a:pPr>
              <a:lnSpc>
                <a:spcPct val="120000"/>
              </a:lnSpc>
            </a:pPr>
            <a:r>
              <a:rPr lang="en-US" altLang="zh-CN" sz="2600" dirty="0">
                <a:latin typeface="Times New Roman" pitchFamily="18" charset="0"/>
              </a:rPr>
              <a:t>1. </a:t>
            </a:r>
            <a:r>
              <a:rPr lang="en-US" altLang="zh-CN" sz="2600" i="1" dirty="0">
                <a:latin typeface="Times New Roman" pitchFamily="18" charset="0"/>
              </a:rPr>
              <a:t>Students’ reliance on screens for communication is</a:t>
            </a:r>
          </a:p>
          <a:p>
            <a:pPr>
              <a:lnSpc>
                <a:spcPct val="120000"/>
              </a:lnSpc>
            </a:pPr>
            <a:r>
              <a:rPr lang="en-US" altLang="zh-CN" sz="2600" i="1" dirty="0">
                <a:latin typeface="Times New Roman" pitchFamily="18" charset="0"/>
              </a:rPr>
              <a:t>    detracting – and distracting – from their engagement in</a:t>
            </a:r>
          </a:p>
          <a:p>
            <a:pPr>
              <a:lnSpc>
                <a:spcPct val="120000"/>
              </a:lnSpc>
            </a:pPr>
            <a:r>
              <a:rPr lang="en-US" altLang="zh-CN" sz="2600" i="1" dirty="0">
                <a:latin typeface="Times New Roman" pitchFamily="18" charset="0"/>
              </a:rPr>
              <a:t>    real-time talk. (Para. 4) </a:t>
            </a:r>
          </a:p>
          <a:p>
            <a:pPr marL="457200" indent="-457200">
              <a:lnSpc>
                <a:spcPct val="120000"/>
              </a:lnSpc>
              <a:spcBef>
                <a:spcPts val="600"/>
              </a:spcBef>
            </a:pPr>
            <a:r>
              <a:rPr lang="en-US" altLang="zh-CN" sz="2600" i="1" dirty="0">
                <a:solidFill>
                  <a:srgbClr val="008000"/>
                </a:solidFill>
                <a:latin typeface="Times New Roman" pitchFamily="18" charset="0"/>
              </a:rPr>
              <a:t>    </a:t>
            </a:r>
            <a:r>
              <a:rPr lang="en-US" altLang="zh-CN" sz="2600" dirty="0">
                <a:solidFill>
                  <a:srgbClr val="008000"/>
                </a:solidFill>
                <a:latin typeface="Times New Roman" pitchFamily="18" charset="0"/>
              </a:rPr>
              <a:t>What does the author mean by using “detracting” and “distracting”?</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8"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矩形 15"/>
          <p:cNvSpPr/>
          <p:nvPr/>
        </p:nvSpPr>
        <p:spPr>
          <a:xfrm>
            <a:off x="85007" y="848874"/>
            <a:ext cx="3145349"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rPr>
              <a:t>Reference answers</a:t>
            </a:r>
            <a:endParaRPr lang="zh-CN" altLang="en-US"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ndParaRPr>
          </a:p>
        </p:txBody>
      </p:sp>
      <p:sp>
        <p:nvSpPr>
          <p:cNvPr id="18" name="矩形 17"/>
          <p:cNvSpPr>
            <a:spLocks noChangeArrowheads="1"/>
          </p:cNvSpPr>
          <p:nvPr/>
        </p:nvSpPr>
        <p:spPr bwMode="auto">
          <a:xfrm>
            <a:off x="225628" y="1484784"/>
            <a:ext cx="8352929" cy="4773614"/>
          </a:xfrm>
          <a:prstGeom prst="rect">
            <a:avLst/>
          </a:prstGeom>
          <a:noFill/>
          <a:ln w="9525">
            <a:noFill/>
            <a:miter lim="800000"/>
            <a:headEnd/>
            <a:tailEnd/>
          </a:ln>
        </p:spPr>
        <p:txBody>
          <a:bodyPr wrap="square">
            <a:spAutoFit/>
          </a:bodyPr>
          <a:lstStyle/>
          <a:p>
            <a:pPr indent="-457200">
              <a:lnSpc>
                <a:spcPct val="130000"/>
              </a:lnSpc>
              <a:buClr>
                <a:srgbClr val="C00000"/>
              </a:buClr>
            </a:pPr>
            <a:r>
              <a:rPr lang="en-US" altLang="zh-CN" sz="2600" dirty="0">
                <a:solidFill>
                  <a:srgbClr val="CC0000"/>
                </a:solidFill>
                <a:latin typeface="Times New Roman" pitchFamily="18" charset="0"/>
              </a:rPr>
              <a:t>The two words have different meanings. The word “detract” means “to make something seem less good.” The word “distract” means “to do something that takes somebody’s attention away from what they should be paying attention to.” By using “detract,” the author points out that screen-to-screen communication reduces students’ active involvement in real conversation. And “distract” here signifies that digital devices will divert students’ attention away from real conversation.</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TextBox 19"/>
          <p:cNvSpPr txBox="1">
            <a:spLocks noChangeArrowheads="1"/>
          </p:cNvSpPr>
          <p:nvPr/>
        </p:nvSpPr>
        <p:spPr bwMode="auto">
          <a:xfrm>
            <a:off x="395536" y="2132856"/>
            <a:ext cx="8294688" cy="2736304"/>
          </a:xfrm>
          <a:prstGeom prst="rect">
            <a:avLst/>
          </a:prstGeom>
          <a:noFill/>
          <a:ln w="9525">
            <a:noFill/>
            <a:miter lim="800000"/>
            <a:headEnd/>
            <a:tailEnd/>
          </a:ln>
        </p:spPr>
        <p:txBody>
          <a:bodyPr/>
          <a:lstStyle/>
          <a:p>
            <a:pPr>
              <a:lnSpc>
                <a:spcPct val="120000"/>
              </a:lnSpc>
            </a:pPr>
            <a:r>
              <a:rPr lang="en-US" altLang="zh-CN" sz="2600" dirty="0">
                <a:latin typeface="Times New Roman" pitchFamily="18" charset="0"/>
              </a:rPr>
              <a:t>2. </a:t>
            </a:r>
            <a:r>
              <a:rPr lang="en-US" altLang="zh-CN" sz="2600" i="1" dirty="0">
                <a:latin typeface="Times New Roman" pitchFamily="18" charset="0"/>
              </a:rPr>
              <a:t>As </a:t>
            </a:r>
            <a:r>
              <a:rPr lang="en-US" altLang="zh-CN" sz="2600" i="1" dirty="0" err="1">
                <a:latin typeface="Times New Roman" pitchFamily="18" charset="0"/>
              </a:rPr>
              <a:t>Turkle</a:t>
            </a:r>
            <a:r>
              <a:rPr lang="en-US" altLang="zh-CN" sz="2600" i="1" dirty="0">
                <a:latin typeface="Times New Roman" pitchFamily="18" charset="0"/>
              </a:rPr>
              <a:t> writes, “We are tempted to think that our little</a:t>
            </a:r>
          </a:p>
          <a:p>
            <a:pPr>
              <a:lnSpc>
                <a:spcPct val="120000"/>
              </a:lnSpc>
            </a:pPr>
            <a:r>
              <a:rPr lang="en-US" altLang="zh-CN" sz="2600" i="1" dirty="0">
                <a:latin typeface="Times New Roman" pitchFamily="18" charset="0"/>
              </a:rPr>
              <a:t>   ‘sips’ of online connection add up to a big gulp of real </a:t>
            </a:r>
          </a:p>
          <a:p>
            <a:pPr>
              <a:lnSpc>
                <a:spcPct val="120000"/>
              </a:lnSpc>
            </a:pPr>
            <a:r>
              <a:rPr lang="en-US" altLang="zh-CN" sz="2600" i="1" dirty="0">
                <a:latin typeface="Times New Roman" pitchFamily="18" charset="0"/>
              </a:rPr>
              <a:t>   conversation. But they don’t.” (Para. 9) </a:t>
            </a:r>
          </a:p>
          <a:p>
            <a:pPr marL="457200" indent="-457200">
              <a:lnSpc>
                <a:spcPct val="120000"/>
              </a:lnSpc>
              <a:spcBef>
                <a:spcPts val="600"/>
              </a:spcBef>
            </a:pPr>
            <a:r>
              <a:rPr lang="en-US" altLang="zh-CN" sz="2600" dirty="0">
                <a:solidFill>
                  <a:srgbClr val="008000"/>
                </a:solidFill>
                <a:latin typeface="Times New Roman" pitchFamily="18" charset="0"/>
              </a:rPr>
              <a:t>   What does </a:t>
            </a:r>
            <a:r>
              <a:rPr lang="en-US" altLang="zh-CN" sz="2600" dirty="0" err="1">
                <a:solidFill>
                  <a:srgbClr val="008000"/>
                </a:solidFill>
                <a:latin typeface="Times New Roman" pitchFamily="18" charset="0"/>
              </a:rPr>
              <a:t>Turkle</a:t>
            </a:r>
            <a:r>
              <a:rPr lang="en-US" altLang="zh-CN" sz="2600" dirty="0">
                <a:solidFill>
                  <a:srgbClr val="008000"/>
                </a:solidFill>
                <a:latin typeface="Times New Roman" pitchFamily="18" charset="0"/>
              </a:rPr>
              <a:t> mean here? Why cannot little “sips” of</a:t>
            </a:r>
          </a:p>
          <a:p>
            <a:pPr marL="457200" indent="-457200">
              <a:lnSpc>
                <a:spcPct val="120000"/>
              </a:lnSpc>
              <a:spcBef>
                <a:spcPts val="600"/>
              </a:spcBef>
            </a:pPr>
            <a:r>
              <a:rPr lang="en-US" altLang="zh-CN" sz="2600" dirty="0">
                <a:solidFill>
                  <a:srgbClr val="008000"/>
                </a:solidFill>
                <a:latin typeface="Times New Roman" pitchFamily="18" charset="0"/>
              </a:rPr>
              <a:t>   online connection add up to a big gulp of real conversation?</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2"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8" name="矩形 17"/>
          <p:cNvSpPr>
            <a:spLocks noChangeArrowheads="1"/>
          </p:cNvSpPr>
          <p:nvPr/>
        </p:nvSpPr>
        <p:spPr bwMode="auto">
          <a:xfrm>
            <a:off x="198437" y="1484784"/>
            <a:ext cx="8766175" cy="4773614"/>
          </a:xfrm>
          <a:prstGeom prst="rect">
            <a:avLst/>
          </a:prstGeom>
          <a:noFill/>
          <a:ln w="9525">
            <a:noFill/>
            <a:miter lim="800000"/>
            <a:headEnd/>
            <a:tailEnd/>
          </a:ln>
        </p:spPr>
        <p:txBody>
          <a:bodyPr wrap="square">
            <a:spAutoFit/>
          </a:bodyPr>
          <a:lstStyle/>
          <a:p>
            <a:pPr indent="-457200">
              <a:lnSpc>
                <a:spcPct val="130000"/>
              </a:lnSpc>
              <a:buClr>
                <a:srgbClr val="C00000"/>
              </a:buClr>
            </a:pPr>
            <a:r>
              <a:rPr lang="en-US" altLang="zh-CN" sz="2600" dirty="0">
                <a:solidFill>
                  <a:srgbClr val="CC0000"/>
                </a:solidFill>
                <a:latin typeface="Times New Roman" pitchFamily="18" charset="0"/>
              </a:rPr>
              <a:t>The words of </a:t>
            </a:r>
            <a:r>
              <a:rPr lang="en-US" altLang="zh-CN" sz="2600" dirty="0" err="1">
                <a:solidFill>
                  <a:srgbClr val="CC0000"/>
                </a:solidFill>
                <a:latin typeface="Times New Roman" pitchFamily="18" charset="0"/>
              </a:rPr>
              <a:t>Turkle</a:t>
            </a:r>
            <a:r>
              <a:rPr lang="en-US" altLang="zh-CN" sz="2600" dirty="0">
                <a:solidFill>
                  <a:srgbClr val="CC0000"/>
                </a:solidFill>
                <a:latin typeface="Times New Roman" pitchFamily="18" charset="0"/>
              </a:rPr>
              <a:t> mean that people assume that our fragment conversations on screen will naturally add up to a real conversation in person, but actually it is not the case.</a:t>
            </a:r>
          </a:p>
          <a:p>
            <a:pPr indent="-457200">
              <a:lnSpc>
                <a:spcPct val="130000"/>
              </a:lnSpc>
              <a:buClr>
                <a:srgbClr val="C00000"/>
              </a:buClr>
            </a:pPr>
            <a:r>
              <a:rPr lang="en-US" altLang="zh-CN" sz="2600" dirty="0">
                <a:solidFill>
                  <a:srgbClr val="CC0000"/>
                </a:solidFill>
                <a:latin typeface="Times New Roman" pitchFamily="18" charset="0"/>
              </a:rPr>
              <a:t>As online conversations are usually short, brief and simple, it’s difficult to discuss serious issues and complicated matters with digital devices. Real conversations take time, offering intervals</a:t>
            </a:r>
          </a:p>
          <a:p>
            <a:pPr indent="-457200">
              <a:lnSpc>
                <a:spcPct val="130000"/>
              </a:lnSpc>
              <a:buClr>
                <a:srgbClr val="C00000"/>
              </a:buClr>
            </a:pPr>
            <a:r>
              <a:rPr lang="en-US" altLang="zh-CN" sz="2600" dirty="0">
                <a:solidFill>
                  <a:srgbClr val="CC0000"/>
                </a:solidFill>
                <a:latin typeface="Times New Roman" pitchFamily="18" charset="0"/>
              </a:rPr>
              <a:t>for speakers to think and organize what they want to express and for listeners to digest and reflect on the information. That’s why those fragment conversations can’t add up to a real conversation.</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矩形 12"/>
          <p:cNvSpPr/>
          <p:nvPr/>
        </p:nvSpPr>
        <p:spPr>
          <a:xfrm>
            <a:off x="85007" y="848874"/>
            <a:ext cx="3145349"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rPr>
              <a:t>Reference answers</a:t>
            </a:r>
            <a:endParaRPr lang="zh-CN" altLang="en-US"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TextBox 19"/>
          <p:cNvSpPr txBox="1">
            <a:spLocks noChangeArrowheads="1"/>
          </p:cNvSpPr>
          <p:nvPr/>
        </p:nvSpPr>
        <p:spPr bwMode="auto">
          <a:xfrm>
            <a:off x="395536" y="1916832"/>
            <a:ext cx="8294688" cy="2664296"/>
          </a:xfrm>
          <a:prstGeom prst="rect">
            <a:avLst/>
          </a:prstGeom>
          <a:noFill/>
          <a:ln w="9525">
            <a:noFill/>
            <a:miter lim="800000"/>
            <a:headEnd/>
            <a:tailEnd/>
          </a:ln>
        </p:spPr>
        <p:txBody>
          <a:bodyPr/>
          <a:lstStyle/>
          <a:p>
            <a:pPr>
              <a:lnSpc>
                <a:spcPct val="120000"/>
              </a:lnSpc>
            </a:pPr>
            <a:r>
              <a:rPr lang="en-US" altLang="zh-CN" sz="2600" dirty="0">
                <a:latin typeface="Times New Roman" pitchFamily="18" charset="0"/>
              </a:rPr>
              <a:t>3. </a:t>
            </a:r>
            <a:r>
              <a:rPr lang="en-US" altLang="zh-CN" sz="2600" i="1" dirty="0">
                <a:latin typeface="Times New Roman" pitchFamily="18" charset="0"/>
              </a:rPr>
              <a:t>An ironic benefit of technology is that we can use digital</a:t>
            </a:r>
          </a:p>
          <a:p>
            <a:pPr>
              <a:lnSpc>
                <a:spcPct val="120000"/>
              </a:lnSpc>
            </a:pPr>
            <a:r>
              <a:rPr lang="en-US" altLang="zh-CN" sz="2600" i="1" dirty="0">
                <a:latin typeface="Times New Roman" pitchFamily="18" charset="0"/>
              </a:rPr>
              <a:t>   devices to capture and teach the art of conversation. (Para.</a:t>
            </a:r>
          </a:p>
          <a:p>
            <a:pPr>
              <a:lnSpc>
                <a:spcPct val="120000"/>
              </a:lnSpc>
            </a:pPr>
            <a:r>
              <a:rPr lang="en-US" altLang="zh-CN" sz="2600" i="1" dirty="0">
                <a:latin typeface="Times New Roman" pitchFamily="18" charset="0"/>
              </a:rPr>
              <a:t>   10) </a:t>
            </a:r>
          </a:p>
          <a:p>
            <a:pPr marL="457200" indent="-457200">
              <a:lnSpc>
                <a:spcPct val="120000"/>
              </a:lnSpc>
            </a:pPr>
            <a:r>
              <a:rPr lang="en-US" altLang="zh-CN" sz="2600" dirty="0">
                <a:solidFill>
                  <a:srgbClr val="008000"/>
                </a:solidFill>
                <a:latin typeface="Times New Roman" pitchFamily="18" charset="0"/>
              </a:rPr>
              <a:t>   Why is that an ironic benefit? Can you give more examples</a:t>
            </a:r>
          </a:p>
          <a:p>
            <a:pPr marL="457200" indent="-457200">
              <a:lnSpc>
                <a:spcPct val="120000"/>
              </a:lnSpc>
            </a:pPr>
            <a:r>
              <a:rPr lang="en-US" altLang="zh-CN" sz="2600" dirty="0">
                <a:solidFill>
                  <a:srgbClr val="008000"/>
                </a:solidFill>
                <a:latin typeface="Times New Roman" pitchFamily="18" charset="0"/>
              </a:rPr>
              <a:t>   of using technology to teach the art of conversation?</a:t>
            </a:r>
          </a:p>
        </p:txBody>
      </p:sp>
      <p:sp>
        <p:nvSpPr>
          <p:cNvPr id="16" name="动作按钮: 第一张 15">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2"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prstClr val="white"/>
              </a:solidFill>
              <a:latin typeface="Times New Roman" pitchFamily="18" charset="0"/>
            </a:endParaRPr>
          </a:p>
        </p:txBody>
      </p:sp>
      <p:cxnSp>
        <p:nvCxnSpPr>
          <p:cNvPr id="9" name="直线连接符 8"/>
          <p:cNvCxnSpPr/>
          <p:nvPr/>
        </p:nvCxnSpPr>
        <p:spPr>
          <a:xfrm flipH="1">
            <a:off x="3503613" y="2087563"/>
            <a:ext cx="463550" cy="46355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cxnSp>
        <p:nvCxnSpPr>
          <p:cNvPr id="36" name="直线连接符 35"/>
          <p:cNvCxnSpPr/>
          <p:nvPr/>
        </p:nvCxnSpPr>
        <p:spPr>
          <a:xfrm flipH="1" flipV="1">
            <a:off x="3503613" y="4195763"/>
            <a:ext cx="463550" cy="479425"/>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25961"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25963" name="TextBox 4"/>
          <p:cNvSpPr txBox="1">
            <a:spLocks noChangeArrowheads="1"/>
          </p:cNvSpPr>
          <p:nvPr/>
        </p:nvSpPr>
        <p:spPr bwMode="auto">
          <a:xfrm>
            <a:off x="4322763" y="6394450"/>
            <a:ext cx="4821237" cy="369332"/>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cxnSp>
        <p:nvCxnSpPr>
          <p:cNvPr id="42" name="直线连接符 41"/>
          <p:cNvCxnSpPr/>
          <p:nvPr/>
        </p:nvCxnSpPr>
        <p:spPr>
          <a:xfrm flipH="1">
            <a:off x="3962400" y="2087563"/>
            <a:ext cx="566738" cy="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cxnSp>
        <p:nvCxnSpPr>
          <p:cNvPr id="45" name="直线连接符 44"/>
          <p:cNvCxnSpPr/>
          <p:nvPr/>
        </p:nvCxnSpPr>
        <p:spPr>
          <a:xfrm flipH="1">
            <a:off x="3962400" y="4667250"/>
            <a:ext cx="566738" cy="0"/>
          </a:xfrm>
          <a:prstGeom prst="line">
            <a:avLst/>
          </a:prstGeom>
          <a:ln>
            <a:solidFill>
              <a:srgbClr val="FF9F47"/>
            </a:solidFill>
          </a:ln>
          <a:effectLst/>
        </p:spPr>
        <p:style>
          <a:lnRef idx="2">
            <a:schemeClr val="accent1"/>
          </a:lnRef>
          <a:fillRef idx="0">
            <a:schemeClr val="accent1"/>
          </a:fillRef>
          <a:effectRef idx="1">
            <a:schemeClr val="accent1"/>
          </a:effectRef>
          <a:fontRef idx="minor">
            <a:schemeClr val="tx1"/>
          </a:fontRef>
        </p:style>
      </p:cxnSp>
      <p:sp>
        <p:nvSpPr>
          <p:cNvPr id="49" name="圆角矩形 50">
            <a:hlinkClick r:id="rId3" action="ppaction://hlinksldjump"/>
          </p:cNvPr>
          <p:cNvSpPr/>
          <p:nvPr/>
        </p:nvSpPr>
        <p:spPr bwMode="auto">
          <a:xfrm>
            <a:off x="4706938" y="1866900"/>
            <a:ext cx="3960812" cy="720725"/>
          </a:xfrm>
          <a:prstGeom prst="roundRect">
            <a:avLst>
              <a:gd name="adj" fmla="val 7848"/>
            </a:avLst>
          </a:prstGeom>
          <a:solidFill>
            <a:schemeClr val="accent6">
              <a:lumMod val="20000"/>
              <a:lumOff val="80000"/>
            </a:schemeClr>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5968" name="矩形 49">
            <a:hlinkClick r:id="rId3" action="ppaction://hlinksldjump"/>
          </p:cNvPr>
          <p:cNvSpPr>
            <a:spLocks noChangeArrowheads="1"/>
          </p:cNvSpPr>
          <p:nvPr/>
        </p:nvSpPr>
        <p:spPr bwMode="auto">
          <a:xfrm>
            <a:off x="4735327" y="1965652"/>
            <a:ext cx="3932423"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black"/>
                </a:solidFill>
                <a:latin typeface="Arial" pitchFamily="34" charset="0"/>
              </a:rPr>
              <a:t>Viewing and speaking</a:t>
            </a:r>
            <a:endParaRPr lang="zh-CN" altLang="en-US" sz="2800" b="1" dirty="0">
              <a:solidFill>
                <a:prstClr val="black"/>
              </a:solidFill>
              <a:latin typeface="Arial" pitchFamily="34" charset="0"/>
            </a:endParaRPr>
          </a:p>
        </p:txBody>
      </p:sp>
      <p:sp>
        <p:nvSpPr>
          <p:cNvPr id="51" name="圆角矩形 50">
            <a:hlinkClick r:id="rId4" action="ppaction://hlinksldjump"/>
          </p:cNvPr>
          <p:cNvSpPr/>
          <p:nvPr/>
        </p:nvSpPr>
        <p:spPr bwMode="auto">
          <a:xfrm>
            <a:off x="4706938" y="4457700"/>
            <a:ext cx="3960812" cy="720725"/>
          </a:xfrm>
          <a:prstGeom prst="roundRect">
            <a:avLst>
              <a:gd name="adj" fmla="val 7848"/>
            </a:avLst>
          </a:prstGeom>
          <a:solidFill>
            <a:schemeClr val="accent6">
              <a:lumMod val="20000"/>
              <a:lumOff val="80000"/>
            </a:schemeClr>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125970" name="矩形 51">
            <a:hlinkClick r:id="rId4" action="ppaction://hlinksldjump"/>
          </p:cNvPr>
          <p:cNvSpPr>
            <a:spLocks noChangeArrowheads="1"/>
          </p:cNvSpPr>
          <p:nvPr/>
        </p:nvSpPr>
        <p:spPr bwMode="auto">
          <a:xfrm>
            <a:off x="5054600" y="4594225"/>
            <a:ext cx="3421129" cy="523220"/>
          </a:xfrm>
          <a:prstGeom prst="rect">
            <a:avLst/>
          </a:prstGeom>
          <a:noFill/>
          <a:ln w="9525">
            <a:noFill/>
            <a:miter lim="800000"/>
            <a:headEnd/>
            <a:tailEnd/>
          </a:ln>
        </p:spPr>
        <p:txBody>
          <a:bodyPr wrap="none">
            <a:spAutoFit/>
          </a:bodyPr>
          <a:lstStyle/>
          <a:p>
            <a:pPr fontAlgn="base">
              <a:spcBef>
                <a:spcPct val="0"/>
              </a:spcBef>
              <a:spcAft>
                <a:spcPct val="0"/>
              </a:spcAft>
              <a:buFont typeface="Arial" pitchFamily="34" charset="0"/>
              <a:buNone/>
            </a:pPr>
            <a:r>
              <a:rPr lang="en-US" altLang="zh-CN" sz="2800" b="1" dirty="0">
                <a:solidFill>
                  <a:prstClr val="black"/>
                </a:solidFill>
                <a:latin typeface="Arial" pitchFamily="34" charset="0"/>
              </a:rPr>
              <a:t>Further discussion</a:t>
            </a:r>
            <a:endParaRPr lang="zh-CN" altLang="en-US" sz="2800" b="1" dirty="0">
              <a:solidFill>
                <a:prstClr val="black"/>
              </a:solidFill>
              <a:latin typeface="Arial" pitchFamily="34" charset="0"/>
            </a:endParaRPr>
          </a:p>
        </p:txBody>
      </p:sp>
      <p:pic>
        <p:nvPicPr>
          <p:cNvPr id="20" name="Picture 21">
            <a:hlinkClick r:id="rId5" action="ppaction://hlinksldjump"/>
          </p:cNvPr>
          <p:cNvPicPr>
            <a:picLocks noChangeAspect="1" noChangeArrowheads="1"/>
          </p:cNvPicPr>
          <p:nvPr/>
        </p:nvPicPr>
        <p:blipFill>
          <a:blip r:embed="rId6"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25" name="Picture 2"/>
          <p:cNvPicPr>
            <a:picLocks noChangeAspect="1" noChangeArrowheads="1"/>
          </p:cNvPicPr>
          <p:nvPr/>
        </p:nvPicPr>
        <p:blipFill>
          <a:blip r:embed="rId7" cstate="print"/>
          <a:srcRect/>
          <a:stretch>
            <a:fillRect/>
          </a:stretch>
        </p:blipFill>
        <p:spPr bwMode="auto">
          <a:xfrm>
            <a:off x="611560" y="1780817"/>
            <a:ext cx="3528392" cy="3304367"/>
          </a:xfrm>
          <a:prstGeom prst="ellipse">
            <a:avLst/>
          </a:prstGeom>
          <a:ln>
            <a:noFill/>
          </a:ln>
          <a:effectLst>
            <a:softEdge rad="112500"/>
          </a:effectLst>
        </p:spPr>
      </p:pic>
      <p:sp>
        <p:nvSpPr>
          <p:cNvPr id="21"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8" name="矩形 17"/>
          <p:cNvSpPr>
            <a:spLocks noChangeArrowheads="1"/>
          </p:cNvSpPr>
          <p:nvPr/>
        </p:nvSpPr>
        <p:spPr bwMode="auto">
          <a:xfrm>
            <a:off x="376238" y="1628800"/>
            <a:ext cx="8106567" cy="2693045"/>
          </a:xfrm>
          <a:prstGeom prst="rect">
            <a:avLst/>
          </a:prstGeom>
          <a:noFill/>
          <a:ln w="9525">
            <a:noFill/>
            <a:miter lim="800000"/>
            <a:headEnd/>
            <a:tailEnd/>
          </a:ln>
        </p:spPr>
        <p:txBody>
          <a:bodyPr wrap="square">
            <a:spAutoFit/>
          </a:bodyPr>
          <a:lstStyle/>
          <a:p>
            <a:pPr indent="-457200">
              <a:lnSpc>
                <a:spcPct val="130000"/>
              </a:lnSpc>
              <a:buClr>
                <a:srgbClr val="C00000"/>
              </a:buClr>
            </a:pPr>
            <a:r>
              <a:rPr lang="en-US" altLang="zh-CN" sz="2600" dirty="0">
                <a:solidFill>
                  <a:srgbClr val="CC0000"/>
                </a:solidFill>
                <a:latin typeface="Times New Roman" pitchFamily="18" charset="0"/>
              </a:rPr>
              <a:t>In the previous paragraphs the author keeps criticizing how modern technology is killing the real conversation, yet at this point he suggests taking advantage of technology to help revive face-to-face conversation, which definitely gives an ironic touch to his suggestion.</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85007" y="848874"/>
            <a:ext cx="3145349"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rPr>
              <a:t>Reference answers</a:t>
            </a:r>
            <a:endParaRPr lang="zh-CN" altLang="en-US"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8" name="矩形 17"/>
          <p:cNvSpPr>
            <a:spLocks noChangeArrowheads="1"/>
          </p:cNvSpPr>
          <p:nvPr/>
        </p:nvSpPr>
        <p:spPr bwMode="auto">
          <a:xfrm>
            <a:off x="162719" y="1393369"/>
            <a:ext cx="8320087" cy="4253472"/>
          </a:xfrm>
          <a:prstGeom prst="rect">
            <a:avLst/>
          </a:prstGeom>
          <a:noFill/>
          <a:ln w="9525">
            <a:noFill/>
            <a:miter lim="800000"/>
            <a:headEnd/>
            <a:tailEnd/>
          </a:ln>
        </p:spPr>
        <p:txBody>
          <a:bodyPr wrap="square">
            <a:spAutoFit/>
          </a:bodyPr>
          <a:lstStyle/>
          <a:p>
            <a:pPr indent="-457200">
              <a:lnSpc>
                <a:spcPct val="130000"/>
              </a:lnSpc>
              <a:buClr>
                <a:srgbClr val="C00000"/>
              </a:buClr>
            </a:pPr>
            <a:r>
              <a:rPr lang="en-US" altLang="zh-CN" sz="2600" dirty="0">
                <a:solidFill>
                  <a:srgbClr val="CC0000"/>
                </a:solidFill>
                <a:latin typeface="Times New Roman" pitchFamily="18" charset="0"/>
              </a:rPr>
              <a:t>Whether technology affects face-to-face communication positively or negatively depends on how we use it. So it is acceptable if it is used in a way to stimulate and enhance a conversation – like showing a funny video to a friend, documenting our time together via videos or photos, or looking up important information or things relevant to a conversation. It helps a conversation go deeper and more dynamic.</a:t>
            </a:r>
          </a:p>
        </p:txBody>
      </p:sp>
      <p:sp>
        <p:nvSpPr>
          <p:cNvPr id="15" name="动作按钮: 第一张 1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85007" y="848874"/>
            <a:ext cx="3145349"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rPr>
              <a:t>Reference answers</a:t>
            </a:r>
            <a:endParaRPr lang="zh-CN" altLang="en-US"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ndParaRPr>
          </a:p>
        </p:txBody>
      </p:sp>
    </p:spTree>
    <p:extLst>
      <p:ext uri="{BB962C8B-B14F-4D97-AF65-F5344CB8AC3E}">
        <p14:creationId xmlns:p14="http://schemas.microsoft.com/office/powerpoint/2010/main" val="143302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pic>
        <p:nvPicPr>
          <p:cNvPr id="13" name="Picture 4" descr="http://tse1.mm.bing.net/th?id=OIP.9JUhGKfx16l1gy80w8Pb9AHaHZ&amp;pid=Api"/>
          <p:cNvPicPr>
            <a:picLocks noChangeAspect="1" noChangeArrowheads="1"/>
          </p:cNvPicPr>
          <p:nvPr/>
        </p:nvPicPr>
        <p:blipFill>
          <a:blip r:embed="rId3" cstate="print"/>
          <a:srcRect/>
          <a:stretch>
            <a:fillRect/>
          </a:stretch>
        </p:blipFill>
        <p:spPr bwMode="auto">
          <a:xfrm>
            <a:off x="251520" y="1340768"/>
            <a:ext cx="1739079" cy="1735410"/>
          </a:xfrm>
          <a:prstGeom prst="rect">
            <a:avLst/>
          </a:prstGeom>
          <a:noFill/>
        </p:spPr>
      </p:pic>
      <p:sp>
        <p:nvSpPr>
          <p:cNvPr id="15" name="矩形 4"/>
          <p:cNvSpPr>
            <a:spLocks noChangeArrowheads="1"/>
          </p:cNvSpPr>
          <p:nvPr/>
        </p:nvSpPr>
        <p:spPr bwMode="auto">
          <a:xfrm>
            <a:off x="1680841" y="1515975"/>
            <a:ext cx="6926584" cy="1384995"/>
          </a:xfrm>
          <a:prstGeom prst="rect">
            <a:avLst/>
          </a:prstGeom>
          <a:noFill/>
          <a:ln w="9525">
            <a:noFill/>
            <a:miter lim="800000"/>
            <a:headEnd/>
            <a:tailEnd/>
          </a:ln>
        </p:spPr>
        <p:txBody>
          <a:bodyPr wrap="square">
            <a:spAutoFit/>
          </a:bodyPr>
          <a:lstStyle/>
          <a:p>
            <a:r>
              <a:rPr lang="en-US" altLang="zh-CN" sz="2800" b="1" dirty="0">
                <a:latin typeface="Times New Roman" pitchFamily="18" charset="0"/>
                <a:sym typeface="Arial" pitchFamily="34" charset="0"/>
              </a:rPr>
              <a:t>Think over the following question. </a:t>
            </a:r>
            <a:r>
              <a:rPr lang="en-US" altLang="zh-CN" sz="2800" b="1" dirty="0">
                <a:solidFill>
                  <a:srgbClr val="0D0D0D"/>
                </a:solidFill>
                <a:latin typeface="Times New Roman" pitchFamily="18" charset="0"/>
                <a:sym typeface="Arial" pitchFamily="34" charset="0"/>
              </a:rPr>
              <a:t>Summarize your ideas and share them with your classmates.</a:t>
            </a:r>
            <a:endParaRPr lang="en-US" altLang="zh-CN" sz="2800" b="1" dirty="0">
              <a:latin typeface="Times New Roman" pitchFamily="18" charset="0"/>
              <a:sym typeface="Arial" pitchFamily="34" charset="0"/>
            </a:endParaRPr>
          </a:p>
        </p:txBody>
      </p:sp>
      <p:sp>
        <p:nvSpPr>
          <p:cNvPr id="18" name="文本框 10"/>
          <p:cNvSpPr txBox="1">
            <a:spLocks noChangeArrowheads="1"/>
          </p:cNvSpPr>
          <p:nvPr/>
        </p:nvSpPr>
        <p:spPr bwMode="auto">
          <a:xfrm>
            <a:off x="331645" y="817548"/>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Critical thinking</a:t>
            </a:r>
            <a:endParaRPr kumimoji="1" lang="zh-CN" altLang="en-US" sz="2800" b="1" dirty="0">
              <a:solidFill>
                <a:schemeClr val="accent2"/>
              </a:solidFill>
              <a:latin typeface="Times New Roman" pitchFamily="18" charset="0"/>
            </a:endParaRPr>
          </a:p>
        </p:txBody>
      </p:sp>
      <p:sp>
        <p:nvSpPr>
          <p:cNvPr id="19" name="Rectangle 13"/>
          <p:cNvSpPr>
            <a:spLocks noChangeArrowheads="1"/>
          </p:cNvSpPr>
          <p:nvPr/>
        </p:nvSpPr>
        <p:spPr bwMode="auto">
          <a:xfrm>
            <a:off x="470024" y="3289176"/>
            <a:ext cx="8494464" cy="1219944"/>
          </a:xfrm>
          <a:prstGeom prst="rect">
            <a:avLst/>
          </a:prstGeom>
          <a:noFill/>
          <a:ln w="9525">
            <a:noFill/>
            <a:round/>
            <a:headEnd/>
            <a:tailEnd/>
          </a:ln>
        </p:spPr>
        <p:txBody>
          <a:bodyPr lIns="216000"/>
          <a:lstStyle/>
          <a:p>
            <a:pPr fontAlgn="base">
              <a:lnSpc>
                <a:spcPts val="2975"/>
              </a:lnSpc>
              <a:spcBef>
                <a:spcPts val="1800"/>
              </a:spcBef>
              <a:spcAft>
                <a:spcPct val="0"/>
              </a:spcAft>
            </a:pPr>
            <a:r>
              <a:rPr lang="en-US" altLang="zh-CN" sz="2800" dirty="0">
                <a:solidFill>
                  <a:prstClr val="black"/>
                </a:solidFill>
                <a:latin typeface="Times New Roman" pitchFamily="18" charset="0"/>
                <a:ea typeface="Malgun Gothic" pitchFamily="34" charset="-127"/>
                <a:sym typeface="Arial" pitchFamily="34" charset="0"/>
              </a:rPr>
              <a:t>What are the advantages of face-to-face communication in a digital age?</a:t>
            </a:r>
          </a:p>
        </p:txBody>
      </p:sp>
      <p:sp>
        <p:nvSpPr>
          <p:cNvPr id="77826" name="AutoShape 2"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77828" name="AutoShape 4"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20" name="动作按钮: 第一张 19">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75778" name="Picture 2" descr="https://tse4.mm.bing.net/th?id=OIP.F3WeMMSQPkwbt14W-EL-TAHaE8&amp;pid=Api"/>
          <p:cNvPicPr>
            <a:picLocks noChangeAspect="1" noChangeArrowheads="1"/>
          </p:cNvPicPr>
          <p:nvPr/>
        </p:nvPicPr>
        <p:blipFill>
          <a:blip r:embed="rId5" cstate="print"/>
          <a:srcRect/>
          <a:stretch>
            <a:fillRect/>
          </a:stretch>
        </p:blipFill>
        <p:spPr bwMode="auto">
          <a:xfrm>
            <a:off x="5796136" y="4062975"/>
            <a:ext cx="3347864" cy="2231910"/>
          </a:xfrm>
          <a:prstGeom prst="rect">
            <a:avLst/>
          </a:prstGeom>
          <a:noFill/>
        </p:spPr>
      </p:pic>
      <p:sp>
        <p:nvSpPr>
          <p:cNvPr id="21"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nodeType="withEffect">
                                  <p:stCondLst>
                                    <p:cond delay="0"/>
                                  </p:stCondLst>
                                  <p:childTnLst>
                                    <p:set>
                                      <p:cBhvr>
                                        <p:cTn id="9" dur="1" fill="hold">
                                          <p:stCondLst>
                                            <p:cond delay="0"/>
                                          </p:stCondLst>
                                        </p:cTn>
                                        <p:tgtEl>
                                          <p:spTgt spid="75778"/>
                                        </p:tgtEl>
                                        <p:attrNameLst>
                                          <p:attrName>style.visibility</p:attrName>
                                        </p:attrNameLst>
                                      </p:cBhvr>
                                      <p:to>
                                        <p:strVal val="visible"/>
                                      </p:to>
                                    </p:set>
                                    <p:animEffect transition="in" filter="blinds(horizontal)">
                                      <p:cBhvr>
                                        <p:cTn id="10"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5" name="矩形 7"/>
          <p:cNvSpPr>
            <a:spLocks noChangeArrowheads="1"/>
          </p:cNvSpPr>
          <p:nvPr/>
        </p:nvSpPr>
        <p:spPr bwMode="auto">
          <a:xfrm>
            <a:off x="263255" y="1484783"/>
            <a:ext cx="8701358" cy="954107"/>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What are the advantages of face-to-face communication</a:t>
            </a:r>
          </a:p>
          <a:p>
            <a:pPr algn="just"/>
            <a:r>
              <a:rPr lang="en-US" altLang="zh-CN" sz="2800" b="1" dirty="0">
                <a:latin typeface="Times New Roman" pitchFamily="18" charset="0"/>
              </a:rPr>
              <a:t> in a digital age?</a:t>
            </a:r>
          </a:p>
        </p:txBody>
      </p:sp>
      <p:sp>
        <p:nvSpPr>
          <p:cNvPr id="184322" name="AutoShape 2"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184324" name="AutoShape 4" descr="http://hkbutterfly.org/wp-content/uploads/2016/10/Environmental-Consultants-Melbourne.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dirty="0">
              <a:latin typeface="Times New Roman" pitchFamily="18" charset="0"/>
            </a:endParaRPr>
          </a:p>
        </p:txBody>
      </p:sp>
      <p:sp>
        <p:nvSpPr>
          <p:cNvPr id="25" name="矩形 7"/>
          <p:cNvSpPr>
            <a:spLocks noChangeArrowheads="1"/>
          </p:cNvSpPr>
          <p:nvPr/>
        </p:nvSpPr>
        <p:spPr bwMode="auto">
          <a:xfrm>
            <a:off x="295156" y="2492896"/>
            <a:ext cx="7920880" cy="3933384"/>
          </a:xfrm>
          <a:prstGeom prst="rect">
            <a:avLst/>
          </a:prstGeom>
          <a:noFill/>
          <a:ln w="9525">
            <a:noFill/>
            <a:miter lim="800000"/>
            <a:headEnd/>
            <a:tailEnd/>
          </a:ln>
        </p:spPr>
        <p:txBody>
          <a:bodyPr wrap="square">
            <a:spAutoFit/>
          </a:bodyPr>
          <a:lstStyle/>
          <a:p>
            <a:pPr marL="457200" indent="-457200">
              <a:lnSpc>
                <a:spcPct val="130000"/>
              </a:lnSpc>
              <a:buFont typeface="Arial" pitchFamily="34" charset="0"/>
              <a:buChar char="•"/>
            </a:pPr>
            <a:r>
              <a:rPr lang="en-US" altLang="zh-CN" sz="2400" dirty="0">
                <a:solidFill>
                  <a:srgbClr val="C00000"/>
                </a:solidFill>
                <a:latin typeface="Times New Roman" pitchFamily="18" charset="0"/>
              </a:rPr>
              <a:t>Face-to-face communication makes it easier to sense what a person is really thinking about and how interested they are by reading the body language.</a:t>
            </a:r>
          </a:p>
          <a:p>
            <a:pPr marL="457200" indent="-457200">
              <a:lnSpc>
                <a:spcPct val="130000"/>
              </a:lnSpc>
              <a:buFont typeface="Arial" pitchFamily="34" charset="0"/>
              <a:buChar char="•"/>
            </a:pPr>
            <a:r>
              <a:rPr lang="en-US" altLang="zh-CN" sz="2400" dirty="0">
                <a:solidFill>
                  <a:srgbClr val="C00000"/>
                </a:solidFill>
                <a:latin typeface="Times New Roman" pitchFamily="18" charset="0"/>
              </a:rPr>
              <a:t>Face-to-face interaction can better strengthen the bonds of trust between two people.</a:t>
            </a:r>
          </a:p>
          <a:p>
            <a:pPr marL="457200" indent="-457200">
              <a:lnSpc>
                <a:spcPct val="130000"/>
              </a:lnSpc>
              <a:buFont typeface="Arial" pitchFamily="34" charset="0"/>
              <a:buChar char="•"/>
            </a:pPr>
            <a:r>
              <a:rPr lang="en-US" altLang="zh-CN" sz="2400" dirty="0">
                <a:solidFill>
                  <a:srgbClr val="C00000"/>
                </a:solidFill>
                <a:latin typeface="Times New Roman" pitchFamily="18" charset="0"/>
              </a:rPr>
              <a:t>Face-to-face communication can boost efficiency. Meeting in person will allow you to give out all the details at once, and boost the overall creativity and energy.</a:t>
            </a:r>
            <a:endParaRPr lang="en-US" altLang="zh-CN" sz="2400" b="1" dirty="0">
              <a:solidFill>
                <a:srgbClr val="C00000"/>
              </a:solidFill>
              <a:latin typeface="Times New Roman" pitchFamily="18" charset="0"/>
            </a:endParaRPr>
          </a:p>
        </p:txBody>
      </p:sp>
      <p:sp>
        <p:nvSpPr>
          <p:cNvPr id="18" name="动作按钮: 第一张 17">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9" name="矩形 18"/>
          <p:cNvSpPr/>
          <p:nvPr/>
        </p:nvSpPr>
        <p:spPr>
          <a:xfrm>
            <a:off x="85007" y="848874"/>
            <a:ext cx="3145349" cy="52322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rPr>
              <a:t>Reference answers</a:t>
            </a:r>
            <a:endParaRPr lang="zh-CN" altLang="en-US" sz="2800" b="1"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58329" y="1412776"/>
            <a:ext cx="8750175" cy="100811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1. </a:t>
            </a:r>
            <a:r>
              <a:rPr lang="en-US" altLang="zh-CN" sz="2600" b="1" dirty="0">
                <a:latin typeface="Times New Roman" pitchFamily="18" charset="0"/>
              </a:rPr>
              <a:t>Most of my students were </a:t>
            </a:r>
            <a:r>
              <a:rPr lang="en-US" altLang="zh-CN" sz="2600" b="1" dirty="0">
                <a:solidFill>
                  <a:srgbClr val="C00000"/>
                </a:solidFill>
                <a:latin typeface="Times New Roman" pitchFamily="18" charset="0"/>
              </a:rPr>
              <a:t>in secret </a:t>
            </a:r>
            <a:r>
              <a:rPr lang="en-US" altLang="zh-CN" sz="2600" b="1" dirty="0">
                <a:latin typeface="Times New Roman" pitchFamily="18" charset="0"/>
              </a:rPr>
              <a:t>– or so they thought – checking their </a:t>
            </a:r>
            <a:r>
              <a:rPr lang="en-US" altLang="zh-CN" sz="2600" b="1" dirty="0" err="1">
                <a:latin typeface="Times New Roman" pitchFamily="18" charset="0"/>
              </a:rPr>
              <a:t>smartphones</a:t>
            </a:r>
            <a:r>
              <a:rPr lang="en-US" altLang="zh-CN" sz="2600" b="1" dirty="0">
                <a:latin typeface="Times New Roman" pitchFamily="18" charset="0"/>
              </a:rPr>
              <a:t> under their desks. </a:t>
            </a:r>
            <a:r>
              <a:rPr lang="en-US" altLang="zh-CN" sz="2600" b="1" dirty="0">
                <a:solidFill>
                  <a:srgbClr val="C00000"/>
                </a:solidFill>
                <a:latin typeface="Times New Roman" pitchFamily="18" charset="0"/>
                <a:sym typeface="Calibri" pitchFamily="34" charset="0"/>
              </a:rPr>
              <a:t>(Para. 1)</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0" name="矩形 10"/>
          <p:cNvSpPr>
            <a:spLocks noChangeArrowheads="1"/>
          </p:cNvSpPr>
          <p:nvPr/>
        </p:nvSpPr>
        <p:spPr bwMode="auto">
          <a:xfrm>
            <a:off x="611560" y="2564904"/>
            <a:ext cx="8215485" cy="492443"/>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in secret</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without anyone else knowing </a:t>
            </a:r>
            <a:r>
              <a:rPr lang="zh-CN" altLang="en-US" sz="2600" dirty="0">
                <a:latin typeface="Times New Roman" pitchFamily="18" charset="0"/>
              </a:rPr>
              <a:t>秘密地；机密地</a:t>
            </a:r>
            <a:endParaRPr lang="zh-CN" altLang="en-US" sz="2600" dirty="0">
              <a:latin typeface="微软雅黑" pitchFamily="34" charset="-122"/>
              <a:ea typeface="微软雅黑" pitchFamily="34" charset="-122"/>
            </a:endParaRPr>
          </a:p>
        </p:txBody>
      </p:sp>
      <p:sp>
        <p:nvSpPr>
          <p:cNvPr id="21" name="矩形 20"/>
          <p:cNvSpPr>
            <a:spLocks noChangeArrowheads="1"/>
          </p:cNvSpPr>
          <p:nvPr/>
        </p:nvSpPr>
        <p:spPr bwMode="auto">
          <a:xfrm>
            <a:off x="594406" y="3992587"/>
            <a:ext cx="5365799"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谈判是秘密进行的。</a:t>
            </a:r>
          </a:p>
        </p:txBody>
      </p:sp>
      <p:sp>
        <p:nvSpPr>
          <p:cNvPr id="22" name="矩形 21"/>
          <p:cNvSpPr>
            <a:spLocks noChangeArrowheads="1"/>
          </p:cNvSpPr>
          <p:nvPr/>
        </p:nvSpPr>
        <p:spPr bwMode="auto">
          <a:xfrm>
            <a:off x="611560" y="4616480"/>
            <a:ext cx="7420319"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negotiations were conducted in secret.</a:t>
            </a:r>
          </a:p>
        </p:txBody>
      </p:sp>
      <p:grpSp>
        <p:nvGrpSpPr>
          <p:cNvPr id="23" name="组合 37"/>
          <p:cNvGrpSpPr>
            <a:grpSpLocks/>
          </p:cNvGrpSpPr>
          <p:nvPr/>
        </p:nvGrpSpPr>
        <p:grpSpPr bwMode="auto">
          <a:xfrm>
            <a:off x="665690" y="3296598"/>
            <a:ext cx="1724918" cy="461665"/>
            <a:chOff x="2635396" y="6103540"/>
            <a:chExt cx="1439740" cy="1408632"/>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419544"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9" name="动作按钮: 第一张 2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2" name="文本框 66"/>
          <p:cNvSpPr txBox="1">
            <a:spLocks noChangeArrowheads="1"/>
          </p:cNvSpPr>
          <p:nvPr/>
        </p:nvSpPr>
        <p:spPr bwMode="auto">
          <a:xfrm>
            <a:off x="304801" y="816331"/>
            <a:ext cx="4533900" cy="523220"/>
          </a:xfrm>
          <a:prstGeom prst="rect">
            <a:avLst/>
          </a:prstGeom>
          <a:noFill/>
          <a:ln w="9525">
            <a:noFill/>
            <a:miter lim="800000"/>
            <a:headEnd/>
            <a:tailEnd/>
          </a:ln>
        </p:spPr>
        <p:txBody>
          <a:bodyPr>
            <a:spAutoFit/>
          </a:bodyPr>
          <a:lstStyle/>
          <a:p>
            <a:r>
              <a:rPr kumimoji="1" lang="en-US" altLang="zh-CN" sz="2800" b="1" dirty="0">
                <a:solidFill>
                  <a:schemeClr val="accent2"/>
                </a:solidFill>
                <a:latin typeface="Times New Roman" pitchFamily="18" charset="0"/>
              </a:rPr>
              <a:t>Language points</a:t>
            </a:r>
            <a:endParaRPr kumimoji="1" lang="zh-CN" altLang="en-US" sz="2800" b="1" dirty="0">
              <a:solidFill>
                <a:schemeClr val="accent2"/>
              </a:solidFill>
              <a:latin typeface="Times New Roman" pitchFamily="18" charset="0"/>
            </a:endParaRPr>
          </a:p>
        </p:txBody>
      </p:sp>
      <p:pic>
        <p:nvPicPr>
          <p:cNvPr id="73730" name="Picture 2" descr="https://tse3.mm.bing.net/th?id=OIP.JT_L0S5VnXqfX_W4g3JmVwHaIt&amp;pid=Api"/>
          <p:cNvPicPr>
            <a:picLocks noChangeAspect="1" noChangeArrowheads="1"/>
          </p:cNvPicPr>
          <p:nvPr/>
        </p:nvPicPr>
        <p:blipFill>
          <a:blip r:embed="rId4" cstate="print"/>
          <a:srcRect/>
          <a:stretch>
            <a:fillRect/>
          </a:stretch>
        </p:blipFill>
        <p:spPr bwMode="auto">
          <a:xfrm>
            <a:off x="6588224" y="3282847"/>
            <a:ext cx="2555776" cy="3003307"/>
          </a:xfrm>
          <a:prstGeom prst="rect">
            <a:avLst/>
          </a:prstGeom>
          <a:noFill/>
        </p:spPr>
      </p:pic>
      <p:sp>
        <p:nvSpPr>
          <p:cNvPr id="31"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73730"/>
                                        </p:tgtEl>
                                        <p:attrNameLst>
                                          <p:attrName>style.visibility</p:attrName>
                                        </p:attrNameLst>
                                      </p:cBhvr>
                                      <p:to>
                                        <p:strVal val="visible"/>
                                      </p:to>
                                    </p:set>
                                    <p:animEffect transition="in" filter="blinds(horizontal)">
                                      <p:cBhvr>
                                        <p:cTn id="10" dur="500"/>
                                        <p:tgtEl>
                                          <p:spTgt spid="7373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linds(horizontal)">
                                      <p:cBhvr>
                                        <p:cTn id="15" dur="500"/>
                                        <p:tgtEl>
                                          <p:spTgt spid="23"/>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9" name="动作按钮: 第一张 2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3" name="TextBox 32"/>
          <p:cNvSpPr txBox="1"/>
          <p:nvPr/>
        </p:nvSpPr>
        <p:spPr>
          <a:xfrm>
            <a:off x="744131" y="2708920"/>
            <a:ext cx="6840760" cy="2121030"/>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Most of my students were secretly checking their smartphones under their desks.</a:t>
            </a:r>
          </a:p>
          <a:p>
            <a:pPr>
              <a:lnSpc>
                <a:spcPct val="130000"/>
              </a:lnSpc>
            </a:pPr>
            <a:r>
              <a:rPr lang="en-US" altLang="zh-CN" sz="2600" dirty="0">
                <a:latin typeface="Times New Roman" pitchFamily="18" charset="0"/>
              </a:rPr>
              <a:t>They thought that I did not notice what they were doing, but I did.</a:t>
            </a:r>
            <a:endParaRPr lang="zh-CN" altLang="en-US" sz="2600"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358329" y="1412776"/>
            <a:ext cx="8750175" cy="100811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1. </a:t>
            </a:r>
            <a:r>
              <a:rPr lang="en-US" altLang="zh-CN" sz="2600" b="1" dirty="0">
                <a:latin typeface="Times New Roman" pitchFamily="18" charset="0"/>
              </a:rPr>
              <a:t>Most of my students were </a:t>
            </a:r>
            <a:r>
              <a:rPr lang="en-US" altLang="zh-CN" sz="2600" b="1" dirty="0">
                <a:solidFill>
                  <a:srgbClr val="C00000"/>
                </a:solidFill>
                <a:latin typeface="Times New Roman" pitchFamily="18" charset="0"/>
              </a:rPr>
              <a:t>in secret </a:t>
            </a:r>
            <a:r>
              <a:rPr lang="en-US" altLang="zh-CN" sz="2600" b="1" dirty="0">
                <a:latin typeface="Times New Roman" pitchFamily="18" charset="0"/>
              </a:rPr>
              <a:t>– or so they thought – checking their </a:t>
            </a:r>
            <a:r>
              <a:rPr lang="en-US" altLang="zh-CN" sz="2600" b="1" dirty="0" err="1">
                <a:latin typeface="Times New Roman" pitchFamily="18" charset="0"/>
              </a:rPr>
              <a:t>smartphones</a:t>
            </a:r>
            <a:r>
              <a:rPr lang="en-US" altLang="zh-CN" sz="2600" b="1" dirty="0">
                <a:latin typeface="Times New Roman" pitchFamily="18" charset="0"/>
              </a:rPr>
              <a:t> under their desks. </a:t>
            </a:r>
            <a:r>
              <a:rPr lang="en-US" altLang="zh-CN" sz="2600" b="1" dirty="0">
                <a:solidFill>
                  <a:srgbClr val="C00000"/>
                </a:solidFill>
                <a:latin typeface="Times New Roman" pitchFamily="18" charset="0"/>
                <a:sym typeface="Calibri" pitchFamily="34" charset="0"/>
              </a:rPr>
              <a:t>(Para. 1)</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9" name="内容占位符 2"/>
          <p:cNvSpPr>
            <a:spLocks noGrp="1"/>
          </p:cNvSpPr>
          <p:nvPr/>
        </p:nvSpPr>
        <p:spPr bwMode="auto">
          <a:xfrm>
            <a:off x="340257" y="1052736"/>
            <a:ext cx="8172400"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As I called their attention, their heads slowly lifted, their eyes </a:t>
            </a:r>
            <a:r>
              <a:rPr lang="en-US" altLang="zh-CN" sz="2600" b="1" dirty="0">
                <a:solidFill>
                  <a:srgbClr val="C00000"/>
                </a:solidFill>
                <a:latin typeface="Times New Roman" pitchFamily="18" charset="0"/>
                <a:sym typeface="Calibri" pitchFamily="34" charset="0"/>
              </a:rPr>
              <a:t>reluctantly</a:t>
            </a:r>
            <a:r>
              <a:rPr lang="en-US" altLang="zh-CN" sz="2600" b="1" dirty="0">
                <a:latin typeface="Times New Roman" pitchFamily="18" charset="0"/>
                <a:sym typeface="Calibri" pitchFamily="34" charset="0"/>
              </a:rPr>
              <a:t> glancing forward. </a:t>
            </a:r>
            <a:r>
              <a:rPr lang="en-US" altLang="zh-CN" sz="2600" b="1" dirty="0">
                <a:solidFill>
                  <a:srgbClr val="C00000"/>
                </a:solidFill>
                <a:latin typeface="Times New Roman" pitchFamily="18" charset="0"/>
                <a:sym typeface="Calibri" pitchFamily="34" charset="0"/>
              </a:rPr>
              <a:t>(Para. 2)</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20" name="矩形 10"/>
          <p:cNvSpPr>
            <a:spLocks noChangeArrowheads="1"/>
          </p:cNvSpPr>
          <p:nvPr/>
        </p:nvSpPr>
        <p:spPr bwMode="auto">
          <a:xfrm>
            <a:off x="708247" y="2132856"/>
            <a:ext cx="8184233" cy="937564"/>
          </a:xfrm>
          <a:prstGeom prst="rect">
            <a:avLst/>
          </a:prstGeom>
          <a:noFill/>
          <a:ln w="9525">
            <a:noFill/>
            <a:miter lim="800000"/>
            <a:headEnd/>
            <a:tailEnd/>
          </a:ln>
        </p:spPr>
        <p:txBody>
          <a:bodyPr wrap="square">
            <a:spAutoFit/>
          </a:bodyPr>
          <a:lstStyle/>
          <a:p>
            <a:pPr>
              <a:lnSpc>
                <a:spcPct val="110000"/>
              </a:lnSpc>
            </a:pPr>
            <a:r>
              <a:rPr lang="en-US" altLang="zh-CN" sz="2600" b="1" dirty="0">
                <a:solidFill>
                  <a:srgbClr val="C00000"/>
                </a:solidFill>
                <a:latin typeface="Times New Roman" pitchFamily="18" charset="0"/>
                <a:sym typeface="Calibri" pitchFamily="34" charset="0"/>
              </a:rPr>
              <a:t>reluctantly:</a:t>
            </a:r>
            <a:r>
              <a:rPr lang="en-US" altLang="zh-CN" sz="2600" b="1" dirty="0">
                <a:solidFill>
                  <a:srgbClr val="C00000"/>
                </a:solidFill>
                <a:latin typeface="Times New Roman" pitchFamily="18" charset="0"/>
              </a:rPr>
              <a:t> </a:t>
            </a:r>
            <a:r>
              <a:rPr lang="en-US" altLang="zh-CN" sz="2600" i="1" dirty="0">
                <a:latin typeface="Times New Roman" pitchFamily="18" charset="0"/>
              </a:rPr>
              <a:t>ad. </a:t>
            </a:r>
            <a:r>
              <a:rPr lang="en-US" altLang="zh-CN" sz="2600" dirty="0">
                <a:latin typeface="Times New Roman" pitchFamily="18" charset="0"/>
              </a:rPr>
              <a:t>in a slow and unwilling way </a:t>
            </a:r>
            <a:r>
              <a:rPr lang="zh-CN" altLang="en-US" sz="2600" dirty="0">
                <a:latin typeface="Times New Roman" pitchFamily="18" charset="0"/>
              </a:rPr>
              <a:t>勉强地；不情愿地</a:t>
            </a:r>
            <a:r>
              <a:rPr lang="en-US" altLang="zh-CN" sz="2600" dirty="0">
                <a:latin typeface="Times New Roman" pitchFamily="18" charset="0"/>
              </a:rPr>
              <a:t> </a:t>
            </a:r>
            <a:endParaRPr lang="zh-CN" altLang="en-US" sz="2600" dirty="0">
              <a:latin typeface="微软雅黑" pitchFamily="34" charset="-122"/>
              <a:ea typeface="微软雅黑" pitchFamily="34" charset="-122"/>
            </a:endParaRPr>
          </a:p>
        </p:txBody>
      </p:sp>
      <p:sp>
        <p:nvSpPr>
          <p:cNvPr id="21" name="矩形 20"/>
          <p:cNvSpPr>
            <a:spLocks noChangeArrowheads="1"/>
          </p:cNvSpPr>
          <p:nvPr/>
        </p:nvSpPr>
        <p:spPr bwMode="auto">
          <a:xfrm>
            <a:off x="815828" y="4061041"/>
            <a:ext cx="4320480"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她很不情愿地决定卖掉房子。</a:t>
            </a:r>
          </a:p>
        </p:txBody>
      </p:sp>
      <p:sp>
        <p:nvSpPr>
          <p:cNvPr id="22" name="矩形 21"/>
          <p:cNvSpPr>
            <a:spLocks noChangeArrowheads="1"/>
          </p:cNvSpPr>
          <p:nvPr/>
        </p:nvSpPr>
        <p:spPr bwMode="auto">
          <a:xfrm>
            <a:off x="845722" y="4810335"/>
            <a:ext cx="651621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She reluctantly decided to sell her house.</a:t>
            </a:r>
          </a:p>
        </p:txBody>
      </p:sp>
      <p:grpSp>
        <p:nvGrpSpPr>
          <p:cNvPr id="2" name="组合 37"/>
          <p:cNvGrpSpPr>
            <a:grpSpLocks/>
          </p:cNvGrpSpPr>
          <p:nvPr/>
        </p:nvGrpSpPr>
        <p:grpSpPr bwMode="auto">
          <a:xfrm>
            <a:off x="815828" y="3284984"/>
            <a:ext cx="2016125" cy="461665"/>
            <a:chOff x="2635396" y="6103540"/>
            <a:chExt cx="1362076" cy="1408632"/>
          </a:xfrm>
        </p:grpSpPr>
        <p:sp>
          <p:nvSpPr>
            <p:cNvPr id="25"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26" name="Rectangle 9"/>
            <p:cNvSpPr>
              <a:spLocks noChangeArrowheads="1"/>
            </p:cNvSpPr>
            <p:nvPr/>
          </p:nvSpPr>
          <p:spPr bwMode="auto">
            <a:xfrm>
              <a:off x="2655592" y="6103540"/>
              <a:ext cx="1148993"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3" name="动作按钮: 第一张 2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71682" name="Picture 2" descr="https://s2.thcdn.com/productimg/0/600/600/46/10768146-1372948015-762450.jpg"/>
          <p:cNvPicPr>
            <a:picLocks noChangeAspect="1" noChangeArrowheads="1"/>
          </p:cNvPicPr>
          <p:nvPr/>
        </p:nvPicPr>
        <p:blipFill>
          <a:blip r:embed="rId4" cstate="print"/>
          <a:srcRect/>
          <a:stretch>
            <a:fillRect/>
          </a:stretch>
        </p:blipFill>
        <p:spPr bwMode="auto">
          <a:xfrm>
            <a:off x="6588224" y="3284984"/>
            <a:ext cx="2555776" cy="3050704"/>
          </a:xfrm>
          <a:prstGeom prst="rect">
            <a:avLst/>
          </a:prstGeom>
          <a:noFill/>
        </p:spPr>
      </p:pic>
      <p:sp>
        <p:nvSpPr>
          <p:cNvPr id="2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71682"/>
                                        </p:tgtEl>
                                        <p:attrNameLst>
                                          <p:attrName>style.visibility</p:attrName>
                                        </p:attrNameLst>
                                      </p:cBhvr>
                                      <p:to>
                                        <p:strVal val="visible"/>
                                      </p:to>
                                    </p:set>
                                    <p:animEffect transition="in" filter="blinds(horizontal)">
                                      <p:cBhvr>
                                        <p:cTn id="10" dur="500"/>
                                        <p:tgtEl>
                                          <p:spTgt spid="7168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p:bldP spid="2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20"/>
          <p:cNvSpPr>
            <a:spLocks noChangeArrowheads="1"/>
          </p:cNvSpPr>
          <p:nvPr/>
        </p:nvSpPr>
        <p:spPr bwMode="auto">
          <a:xfrm>
            <a:off x="673448" y="1988840"/>
            <a:ext cx="7488832" cy="2717154"/>
          </a:xfrm>
          <a:prstGeom prst="rect">
            <a:avLst/>
          </a:prstGeom>
          <a:noFill/>
          <a:ln w="9525">
            <a:noFill/>
            <a:miter lim="800000"/>
            <a:headEnd/>
            <a:tailEnd/>
          </a:ln>
        </p:spPr>
        <p:txBody>
          <a:bodyPr wrap="square">
            <a:spAutoFit/>
          </a:bodyPr>
          <a:lstStyle/>
          <a:p>
            <a:pPr>
              <a:lnSpc>
                <a:spcPct val="130000"/>
              </a:lnSpc>
              <a:spcBef>
                <a:spcPct val="20000"/>
              </a:spcBef>
            </a:pPr>
            <a:r>
              <a:rPr lang="zh-CN" altLang="en-US" sz="2600" dirty="0">
                <a:latin typeface="Times New Roman" pitchFamily="18" charset="0"/>
              </a:rPr>
              <a:t>句中</a:t>
            </a:r>
            <a:r>
              <a:rPr lang="en-US" altLang="zh-CN" sz="2600" dirty="0">
                <a:latin typeface="Times New Roman" pitchFamily="18" charset="0"/>
              </a:rPr>
              <a:t>their eyes reluctantly glancing forward</a:t>
            </a:r>
            <a:r>
              <a:rPr lang="zh-CN" altLang="en-US" sz="2600" dirty="0">
                <a:latin typeface="Times New Roman" pitchFamily="18" charset="0"/>
              </a:rPr>
              <a:t>为独立主格结构，表示伴随状态。</a:t>
            </a:r>
            <a:endParaRPr lang="en-US" altLang="zh-CN" sz="2600" dirty="0">
              <a:latin typeface="Times New Roman" pitchFamily="18" charset="0"/>
            </a:endParaRPr>
          </a:p>
          <a:p>
            <a:pPr>
              <a:lnSpc>
                <a:spcPct val="130000"/>
              </a:lnSpc>
              <a:spcBef>
                <a:spcPct val="20000"/>
              </a:spcBef>
            </a:pPr>
            <a:r>
              <a:rPr lang="zh-CN" altLang="en-US" sz="2600" dirty="0">
                <a:latin typeface="Times New Roman" pitchFamily="18" charset="0"/>
              </a:rPr>
              <a:t>其中，</a:t>
            </a:r>
            <a:r>
              <a:rPr lang="en-US" altLang="zh-CN" sz="2600" dirty="0">
                <a:latin typeface="Times New Roman" pitchFamily="18" charset="0"/>
              </a:rPr>
              <a:t>their eyes</a:t>
            </a:r>
            <a:r>
              <a:rPr lang="zh-CN" altLang="en-US" sz="2600" dirty="0">
                <a:latin typeface="Times New Roman" pitchFamily="18" charset="0"/>
              </a:rPr>
              <a:t>为现在分词短语 </a:t>
            </a:r>
            <a:r>
              <a:rPr lang="en-US" altLang="zh-CN" sz="2600" dirty="0">
                <a:latin typeface="Times New Roman" pitchFamily="18" charset="0"/>
              </a:rPr>
              <a:t>glancing forward</a:t>
            </a:r>
            <a:r>
              <a:rPr lang="zh-CN" altLang="en-US" sz="2600" dirty="0">
                <a:latin typeface="Times New Roman" pitchFamily="18" charset="0"/>
              </a:rPr>
              <a:t>的逻辑主语，</a:t>
            </a:r>
            <a:r>
              <a:rPr lang="en-US" altLang="zh-CN" sz="2600" dirty="0">
                <a:latin typeface="Times New Roman" pitchFamily="18" charset="0"/>
              </a:rPr>
              <a:t>their eyes</a:t>
            </a:r>
            <a:r>
              <a:rPr lang="zh-CN" altLang="en-US" sz="2600" dirty="0">
                <a:latin typeface="Times New Roman" pitchFamily="18" charset="0"/>
              </a:rPr>
              <a:t>与</a:t>
            </a:r>
            <a:r>
              <a:rPr lang="en-US" altLang="zh-CN" sz="2600" dirty="0">
                <a:latin typeface="Times New Roman" pitchFamily="18" charset="0"/>
              </a:rPr>
              <a:t>glance forward</a:t>
            </a:r>
            <a:r>
              <a:rPr lang="zh-CN" altLang="en-US" sz="2600" dirty="0">
                <a:latin typeface="Times New Roman" pitchFamily="18" charset="0"/>
              </a:rPr>
              <a:t>之间是主谓关系，所以用现在分词结构</a:t>
            </a:r>
            <a:r>
              <a:rPr lang="en-US" altLang="zh-CN" sz="2600" dirty="0">
                <a:latin typeface="Times New Roman" pitchFamily="18" charset="0"/>
              </a:rPr>
              <a:t>glancing forward</a:t>
            </a:r>
            <a:r>
              <a:rPr lang="zh-CN" altLang="en-US" sz="2600" dirty="0">
                <a:latin typeface="Times New Roman" pitchFamily="18" charset="0"/>
              </a:rPr>
              <a:t>。</a:t>
            </a:r>
            <a:endParaRPr lang="zh-CN" altLang="en-US" sz="2600" dirty="0">
              <a:latin typeface="+mn-ea"/>
            </a:endParaRPr>
          </a:p>
        </p:txBody>
      </p:sp>
      <p:sp>
        <p:nvSpPr>
          <p:cNvPr id="23" name="动作按钮: 第一张 2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340257" y="1052736"/>
            <a:ext cx="8172400"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As I called their attention, their heads slowly lifted, their eyes </a:t>
            </a:r>
            <a:r>
              <a:rPr lang="en-US" altLang="zh-CN" sz="2600" b="1" dirty="0">
                <a:solidFill>
                  <a:srgbClr val="C00000"/>
                </a:solidFill>
                <a:latin typeface="Times New Roman" pitchFamily="18" charset="0"/>
                <a:sym typeface="Calibri" pitchFamily="34" charset="0"/>
              </a:rPr>
              <a:t>reluctantly</a:t>
            </a:r>
            <a:r>
              <a:rPr lang="en-US" altLang="zh-CN" sz="2600" b="1" dirty="0">
                <a:latin typeface="Times New Roman" pitchFamily="18" charset="0"/>
                <a:sym typeface="Calibri" pitchFamily="34" charset="0"/>
              </a:rPr>
              <a:t> glancing forward. </a:t>
            </a:r>
            <a:r>
              <a:rPr lang="en-US" altLang="zh-CN" sz="2600" b="1" dirty="0">
                <a:solidFill>
                  <a:srgbClr val="C00000"/>
                </a:solidFill>
                <a:latin typeface="Times New Roman" pitchFamily="18" charset="0"/>
                <a:sym typeface="Calibri" pitchFamily="34" charset="0"/>
              </a:rPr>
              <a:t>(Para. 2)</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3" name="动作按钮: 第一张 2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340257" y="1052736"/>
            <a:ext cx="8172400" cy="86409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2. </a:t>
            </a:r>
            <a:r>
              <a:rPr lang="en-US" altLang="zh-CN" sz="2600" b="1" dirty="0">
                <a:latin typeface="Times New Roman" pitchFamily="18" charset="0"/>
                <a:sym typeface="Calibri" pitchFamily="34" charset="0"/>
              </a:rPr>
              <a:t>As I called their attention, their heads slowly lifted, their eyes </a:t>
            </a:r>
            <a:r>
              <a:rPr lang="en-US" altLang="zh-CN" sz="2600" b="1" dirty="0">
                <a:solidFill>
                  <a:srgbClr val="C00000"/>
                </a:solidFill>
                <a:latin typeface="Times New Roman" pitchFamily="18" charset="0"/>
                <a:sym typeface="Calibri" pitchFamily="34" charset="0"/>
              </a:rPr>
              <a:t>reluctantly</a:t>
            </a:r>
            <a:r>
              <a:rPr lang="en-US" altLang="zh-CN" sz="2600" b="1" dirty="0">
                <a:latin typeface="Times New Roman" pitchFamily="18" charset="0"/>
                <a:sym typeface="Calibri" pitchFamily="34" charset="0"/>
              </a:rPr>
              <a:t> glancing forward. </a:t>
            </a:r>
            <a:r>
              <a:rPr lang="en-US" altLang="zh-CN" sz="2600" b="1" dirty="0">
                <a:solidFill>
                  <a:srgbClr val="C00000"/>
                </a:solidFill>
                <a:latin typeface="Times New Roman" pitchFamily="18" charset="0"/>
                <a:sym typeface="Calibri" pitchFamily="34" charset="0"/>
              </a:rPr>
              <a:t>(Para. 2)</a:t>
            </a:r>
          </a:p>
          <a:p>
            <a:pPr>
              <a:spcBef>
                <a:spcPct val="20000"/>
              </a:spcBef>
            </a:pPr>
            <a:endParaRPr lang="en-US" altLang="zh-CN" sz="2600" dirty="0">
              <a:latin typeface="Times New Roman" pitchFamily="18" charset="0"/>
              <a:sym typeface="Calibri" pitchFamily="34" charset="0"/>
            </a:endParaRPr>
          </a:p>
          <a:p>
            <a:pPr>
              <a:spcBef>
                <a:spcPct val="20000"/>
              </a:spcBef>
            </a:pPr>
            <a:endParaRPr lang="en-US" altLang="zh-CN" sz="2600" dirty="0">
              <a:latin typeface="Times New Roman" pitchFamily="18" charset="0"/>
              <a:sym typeface="Calibri" pitchFamily="34" charset="0"/>
            </a:endParaRPr>
          </a:p>
        </p:txBody>
      </p:sp>
      <p:sp>
        <p:nvSpPr>
          <p:cNvPr id="15" name="TextBox 14"/>
          <p:cNvSpPr txBox="1"/>
          <p:nvPr/>
        </p:nvSpPr>
        <p:spPr>
          <a:xfrm>
            <a:off x="786682" y="2276872"/>
            <a:ext cx="7570635" cy="1652760"/>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As I called their attention, my students slowly raised their heads and took a brief look at me unwillingly.</a:t>
            </a:r>
            <a:endParaRPr lang="zh-CN" altLang="en-US" sz="2600" dirty="0">
              <a:latin typeface="Times New Roman" pitchFamily="18" charset="0"/>
            </a:endParaRPr>
          </a:p>
        </p:txBody>
      </p:sp>
    </p:spTree>
    <p:extLst>
      <p:ext uri="{BB962C8B-B14F-4D97-AF65-F5344CB8AC3E}">
        <p14:creationId xmlns:p14="http://schemas.microsoft.com/office/powerpoint/2010/main" val="68354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1" name="内容占位符 2"/>
          <p:cNvSpPr>
            <a:spLocks noGrp="1"/>
          </p:cNvSpPr>
          <p:nvPr/>
        </p:nvSpPr>
        <p:spPr bwMode="auto">
          <a:xfrm>
            <a:off x="169985" y="1052736"/>
            <a:ext cx="8534151" cy="136815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3. </a:t>
            </a:r>
            <a:r>
              <a:rPr lang="en-US" altLang="zh-CN" sz="2600" b="1" dirty="0">
                <a:latin typeface="Times New Roman" pitchFamily="18" charset="0"/>
              </a:rPr>
              <a:t>As I watched my class struggle, I came to realize that conversational </a:t>
            </a:r>
            <a:r>
              <a:rPr lang="en-US" altLang="zh-CN" sz="2600" b="1" dirty="0">
                <a:solidFill>
                  <a:srgbClr val="C00000"/>
                </a:solidFill>
                <a:latin typeface="Times New Roman" pitchFamily="18" charset="0"/>
              </a:rPr>
              <a:t>competence</a:t>
            </a:r>
            <a:r>
              <a:rPr lang="en-US" altLang="zh-CN" sz="2600" b="1" dirty="0">
                <a:latin typeface="Times New Roman" pitchFamily="18" charset="0"/>
              </a:rPr>
              <a:t> might be the single most overlooked skill we fail to teach students .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32" name="矩形 10"/>
          <p:cNvSpPr>
            <a:spLocks noChangeArrowheads="1"/>
          </p:cNvSpPr>
          <p:nvPr/>
        </p:nvSpPr>
        <p:spPr bwMode="auto">
          <a:xfrm>
            <a:off x="496696" y="2420694"/>
            <a:ext cx="8299326" cy="1007584"/>
          </a:xfrm>
          <a:prstGeom prst="rect">
            <a:avLst/>
          </a:prstGeom>
          <a:noFill/>
          <a:ln w="9525">
            <a:noFill/>
            <a:miter lim="800000"/>
            <a:headEnd/>
            <a:tailEnd/>
          </a:ln>
        </p:spPr>
        <p:txBody>
          <a:bodyPr wrap="square">
            <a:spAutoFit/>
          </a:bodyPr>
          <a:lstStyle/>
          <a:p>
            <a:pPr>
              <a:lnSpc>
                <a:spcPct val="120000"/>
              </a:lnSpc>
            </a:pPr>
            <a:r>
              <a:rPr lang="en-US" altLang="zh-CN" sz="2600" b="1" dirty="0">
                <a:solidFill>
                  <a:srgbClr val="C00000"/>
                </a:solidFill>
                <a:latin typeface="Times New Roman" pitchFamily="18" charset="0"/>
                <a:sym typeface="Calibri" pitchFamily="34" charset="0"/>
              </a:rPr>
              <a:t>competence:</a:t>
            </a:r>
            <a:r>
              <a:rPr lang="en-US" altLang="zh-CN" sz="2600" b="1" dirty="0">
                <a:solidFill>
                  <a:srgbClr val="C00000"/>
                </a:solidFill>
                <a:latin typeface="Times New Roman" pitchFamily="18" charset="0"/>
              </a:rPr>
              <a:t> </a:t>
            </a:r>
            <a:r>
              <a:rPr lang="en-US" altLang="zh-CN" sz="2600" i="1" dirty="0">
                <a:latin typeface="Times New Roman" pitchFamily="18" charset="0"/>
              </a:rPr>
              <a:t>n.</a:t>
            </a:r>
            <a:r>
              <a:rPr lang="en-US" altLang="zh-CN" sz="2600" dirty="0">
                <a:latin typeface="Times New Roman" pitchFamily="18" charset="0"/>
              </a:rPr>
              <a:t> [U] the ability and skill to do what is needed </a:t>
            </a:r>
            <a:r>
              <a:rPr lang="zh-CN" altLang="en-US" sz="2600" dirty="0">
                <a:latin typeface="Times New Roman" pitchFamily="18" charset="0"/>
              </a:rPr>
              <a:t>能力；技能</a:t>
            </a:r>
            <a:endParaRPr lang="zh-CN" altLang="en-US" sz="2600" dirty="0">
              <a:latin typeface="微软雅黑" pitchFamily="34" charset="-122"/>
              <a:ea typeface="微软雅黑" pitchFamily="34" charset="-122"/>
            </a:endParaRPr>
          </a:p>
        </p:txBody>
      </p:sp>
      <p:sp>
        <p:nvSpPr>
          <p:cNvPr id="33" name="矩形 32"/>
          <p:cNvSpPr>
            <a:spLocks noChangeArrowheads="1"/>
          </p:cNvSpPr>
          <p:nvPr/>
        </p:nvSpPr>
        <p:spPr bwMode="auto">
          <a:xfrm>
            <a:off x="513582" y="4203797"/>
            <a:ext cx="8358188" cy="492443"/>
          </a:xfrm>
          <a:prstGeom prst="rect">
            <a:avLst/>
          </a:prstGeom>
          <a:noFill/>
          <a:ln w="9525">
            <a:noFill/>
            <a:miter lim="800000"/>
            <a:headEnd/>
            <a:tailEnd/>
          </a:ln>
        </p:spPr>
        <p:txBody>
          <a:bodyPr>
            <a:spAutoFit/>
          </a:bodyPr>
          <a:lstStyle/>
          <a:p>
            <a:pPr marL="342900" indent="-342900">
              <a:spcBef>
                <a:spcPct val="20000"/>
              </a:spcBef>
            </a:pPr>
            <a:r>
              <a:rPr lang="zh-CN" altLang="en-US" sz="2600" dirty="0">
                <a:latin typeface="+mn-ea"/>
              </a:rPr>
              <a:t>他在处理这些问题时彻底体现出他的能力。</a:t>
            </a:r>
          </a:p>
        </p:txBody>
      </p:sp>
      <p:sp>
        <p:nvSpPr>
          <p:cNvPr id="34" name="矩形 33"/>
          <p:cNvSpPr>
            <a:spLocks noChangeArrowheads="1"/>
          </p:cNvSpPr>
          <p:nvPr/>
        </p:nvSpPr>
        <p:spPr bwMode="auto">
          <a:xfrm>
            <a:off x="554568" y="4869160"/>
            <a:ext cx="7832353"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He demonstrated thorough competence in dealing with the issues.</a:t>
            </a:r>
          </a:p>
        </p:txBody>
      </p:sp>
      <p:grpSp>
        <p:nvGrpSpPr>
          <p:cNvPr id="35" name="组合 37"/>
          <p:cNvGrpSpPr>
            <a:grpSpLocks/>
          </p:cNvGrpSpPr>
          <p:nvPr/>
        </p:nvGrpSpPr>
        <p:grpSpPr bwMode="auto">
          <a:xfrm>
            <a:off x="589134" y="3501008"/>
            <a:ext cx="1735833" cy="461665"/>
            <a:chOff x="2635396" y="6103540"/>
            <a:chExt cx="1362076" cy="1408632"/>
          </a:xfrm>
        </p:grpSpPr>
        <p:sp>
          <p:nvSpPr>
            <p:cNvPr id="3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7" name="Rectangle 9"/>
            <p:cNvSpPr>
              <a:spLocks noChangeArrowheads="1"/>
            </p:cNvSpPr>
            <p:nvPr/>
          </p:nvSpPr>
          <p:spPr bwMode="auto">
            <a:xfrm>
              <a:off x="2655592" y="6103540"/>
              <a:ext cx="1334525"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0"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blinds(horizontal)">
                                      <p:cBhvr>
                                        <p:cTn id="12" dur="500"/>
                                        <p:tgtEl>
                                          <p:spTgt spid="35"/>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linds(horizont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blinds(horizontal)">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7413"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174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7417" name="Rectangle 6"/>
          <p:cNvSpPr>
            <a:spLocks noChangeArrowheads="1"/>
          </p:cNvSpPr>
          <p:nvPr/>
        </p:nvSpPr>
        <p:spPr bwMode="auto">
          <a:xfrm>
            <a:off x="198656" y="1772816"/>
            <a:ext cx="8150225" cy="1363662"/>
          </a:xfrm>
          <a:prstGeom prst="rect">
            <a:avLst/>
          </a:prstGeom>
          <a:noFill/>
          <a:ln w="9525">
            <a:noFill/>
            <a:miter lim="800000"/>
            <a:headEnd/>
            <a:tailEnd/>
          </a:ln>
        </p:spPr>
        <p:txBody>
          <a:bodyPr/>
          <a:lstStyle/>
          <a:p>
            <a:pPr marL="179388" fontAlgn="base">
              <a:spcBef>
                <a:spcPct val="0"/>
              </a:spcBef>
              <a:spcAft>
                <a:spcPct val="0"/>
              </a:spcAft>
              <a:buFont typeface="Arial" pitchFamily="34" charset="0"/>
              <a:buNone/>
            </a:pPr>
            <a:r>
              <a:rPr lang="en-US" altLang="zh-CN" sz="2800" b="1" dirty="0">
                <a:solidFill>
                  <a:prstClr val="black"/>
                </a:solidFill>
                <a:latin typeface="Times New Roman" pitchFamily="18" charset="0"/>
                <a:sym typeface="Arial" pitchFamily="34" charset="0"/>
              </a:rPr>
              <a:t>Watch a video clip to see what the speaker says about effective communication and anxiety management.</a:t>
            </a:r>
          </a:p>
          <a:p>
            <a:pPr marL="179388" algn="just" fontAlgn="base">
              <a:spcBef>
                <a:spcPct val="0"/>
              </a:spcBef>
              <a:spcAft>
                <a:spcPct val="0"/>
              </a:spcAft>
              <a:buFont typeface="Arial" pitchFamily="34" charset="0"/>
              <a:buNone/>
            </a:pPr>
            <a:r>
              <a:rPr lang="en-US" altLang="zh-CN" sz="2400" b="1" dirty="0">
                <a:solidFill>
                  <a:prstClr val="black"/>
                </a:solidFill>
                <a:latin typeface="Times New Roman" pitchFamily="18" charset="0"/>
                <a:sym typeface="Arial" pitchFamily="34" charset="0"/>
              </a:rPr>
              <a:t> </a:t>
            </a:r>
          </a:p>
          <a:p>
            <a:pPr marL="179388" algn="just" fontAlgn="base">
              <a:spcBef>
                <a:spcPct val="0"/>
              </a:spcBef>
              <a:spcAft>
                <a:spcPct val="0"/>
              </a:spcAft>
              <a:buFont typeface="Arial" pitchFamily="34" charset="0"/>
              <a:buNone/>
            </a:pPr>
            <a:endParaRPr lang="zh-CN" altLang="en-US" sz="2400" b="1" dirty="0">
              <a:solidFill>
                <a:srgbClr val="000000"/>
              </a:solidFill>
              <a:latin typeface="Times New Roman" pitchFamily="18" charset="0"/>
              <a:cs typeface="Times New Roman" pitchFamily="18" charset="0"/>
              <a:sym typeface="Arial" pitchFamily="34" charset="0"/>
            </a:endParaRPr>
          </a:p>
        </p:txBody>
      </p:sp>
      <p:sp>
        <p:nvSpPr>
          <p:cNvPr id="17420" name="文本框 24"/>
          <p:cNvSpPr txBox="1">
            <a:spLocks noChangeArrowheads="1"/>
          </p:cNvSpPr>
          <p:nvPr/>
        </p:nvSpPr>
        <p:spPr bwMode="auto">
          <a:xfrm>
            <a:off x="355600" y="1010566"/>
            <a:ext cx="4533900" cy="523220"/>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2800" b="1" dirty="0">
                <a:solidFill>
                  <a:srgbClr val="F79646"/>
                </a:solidFill>
                <a:latin typeface="Times New Roman" pitchFamily="18" charset="0"/>
                <a:ea typeface="宋体" panose="02010600030101010101" pitchFamily="2" charset="-122"/>
              </a:rPr>
              <a:t>Viewing and speaking</a:t>
            </a:r>
            <a:endParaRPr kumimoji="1" lang="zh-CN" altLang="en-US" sz="2800" b="1" dirty="0">
              <a:solidFill>
                <a:srgbClr val="F79646"/>
              </a:solidFill>
              <a:latin typeface="Times New Roman" pitchFamily="18" charset="0"/>
              <a:ea typeface="宋体" panose="02010600030101010101" pitchFamily="2" charset="-122"/>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15" name="Picture 11" descr="f:\program files\360se6\User Data\temp\fc73abb21fd7e1c8-e264c3ef1a7e0938-e76cb1b1f9395185d3b1d56c954dcc1a.jpg">
            <a:hlinkClick r:id="rId4" action="ppaction://hlinkfile"/>
          </p:cNvPr>
          <p:cNvPicPr>
            <a:picLocks noChangeArrowheads="1"/>
          </p:cNvPicPr>
          <p:nvPr/>
        </p:nvPicPr>
        <p:blipFill>
          <a:blip r:embed="rId5" cstate="print">
            <a:clrChange>
              <a:clrFrom>
                <a:srgbClr val="FFFFFF"/>
              </a:clrFrom>
              <a:clrTo>
                <a:srgbClr val="FFFFFF">
                  <a:alpha val="0"/>
                </a:srgbClr>
              </a:clrTo>
            </a:clrChange>
          </a:blip>
          <a:srcRect l="11009" r="16354"/>
          <a:stretch>
            <a:fillRect/>
          </a:stretch>
        </p:blipFill>
        <p:spPr bwMode="auto">
          <a:xfrm>
            <a:off x="7236296" y="4869160"/>
            <a:ext cx="1439862" cy="1439862"/>
          </a:xfrm>
          <a:prstGeom prst="rect">
            <a:avLst/>
          </a:prstGeom>
          <a:noFill/>
          <a:ln w="9525">
            <a:noFill/>
            <a:miter lim="800000"/>
            <a:headEnd/>
            <a:tailEnd/>
          </a:ln>
        </p:spPr>
      </p:pic>
      <p:pic>
        <p:nvPicPr>
          <p:cNvPr id="107524" name="Picture 4" descr="http://i.huffpost.com/gen/1421229/thumbs/o-COMMUNICATION-SKILLS-facebook.jpg"/>
          <p:cNvPicPr>
            <a:picLocks noChangeAspect="1" noChangeArrowheads="1"/>
          </p:cNvPicPr>
          <p:nvPr/>
        </p:nvPicPr>
        <p:blipFill>
          <a:blip r:embed="rId6" cstate="print"/>
          <a:srcRect/>
          <a:stretch>
            <a:fillRect/>
          </a:stretch>
        </p:blipFill>
        <p:spPr bwMode="auto">
          <a:xfrm>
            <a:off x="1475656" y="3429000"/>
            <a:ext cx="4920208" cy="2460104"/>
          </a:xfrm>
          <a:prstGeom prst="rect">
            <a:avLst/>
          </a:prstGeom>
          <a:noFill/>
        </p:spPr>
      </p:pic>
      <p:sp>
        <p:nvSpPr>
          <p:cNvPr id="18"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2" name="TextBox 21"/>
          <p:cNvSpPr txBox="1"/>
          <p:nvPr/>
        </p:nvSpPr>
        <p:spPr>
          <a:xfrm>
            <a:off x="611560" y="2636912"/>
            <a:ext cx="7416824" cy="2172903"/>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As I watched my students trying hard to do the project, I began to realize that the skill to hold a conversation might be the very one that we have most ignored and have failed to teach students.</a:t>
            </a:r>
            <a:endParaRPr lang="zh-CN" altLang="en-US" sz="2600"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169985" y="1052736"/>
            <a:ext cx="8534151" cy="136815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3. </a:t>
            </a:r>
            <a:r>
              <a:rPr lang="en-US" altLang="zh-CN" sz="2600" b="1" dirty="0">
                <a:latin typeface="Times New Roman" pitchFamily="18" charset="0"/>
              </a:rPr>
              <a:t>As I watched my class struggle, I came to realize that conversational </a:t>
            </a:r>
            <a:r>
              <a:rPr lang="en-US" altLang="zh-CN" sz="2600" b="1" dirty="0">
                <a:solidFill>
                  <a:srgbClr val="C00000"/>
                </a:solidFill>
                <a:latin typeface="Times New Roman" pitchFamily="18" charset="0"/>
              </a:rPr>
              <a:t>competence</a:t>
            </a:r>
            <a:r>
              <a:rPr lang="en-US" altLang="zh-CN" sz="2600" b="1" dirty="0">
                <a:latin typeface="Times New Roman" pitchFamily="18" charset="0"/>
              </a:rPr>
              <a:t> might be the single most overlooked skill we fail to teach students .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14438" y="1052736"/>
            <a:ext cx="8750175" cy="1728192"/>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4. </a:t>
            </a:r>
            <a:r>
              <a:rPr lang="en-US" altLang="zh-CN" sz="2600" b="1" dirty="0">
                <a:latin typeface="Times New Roman" pitchFamily="18" charset="0"/>
              </a:rPr>
              <a:t>Many students spend hours each day </a:t>
            </a:r>
            <a:r>
              <a:rPr lang="en-US" altLang="zh-CN" sz="2600" b="1" dirty="0">
                <a:solidFill>
                  <a:srgbClr val="C00000"/>
                </a:solidFill>
                <a:latin typeface="Times New Roman" pitchFamily="18" charset="0"/>
              </a:rPr>
              <a:t>engaging</a:t>
            </a:r>
            <a:r>
              <a:rPr lang="en-US" altLang="zh-CN" sz="2600" b="1" dirty="0">
                <a:latin typeface="Times New Roman" pitchFamily="18" charset="0"/>
              </a:rPr>
              <a:t> with ideas and one another through screens, but rarely do they have an opportunity to truly develop their </a:t>
            </a:r>
            <a:r>
              <a:rPr lang="en-US" altLang="zh-CN" sz="2600" b="1" dirty="0">
                <a:solidFill>
                  <a:srgbClr val="C00000"/>
                </a:solidFill>
                <a:latin typeface="Times New Roman" pitchFamily="18" charset="0"/>
              </a:rPr>
              <a:t>interpersonal </a:t>
            </a:r>
            <a:r>
              <a:rPr lang="en-US" altLang="zh-CN" sz="2600" b="1" dirty="0">
                <a:latin typeface="Times New Roman" pitchFamily="18" charset="0"/>
              </a:rPr>
              <a:t>communication skills.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467544" y="2924944"/>
            <a:ext cx="8011294"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engage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vi. </a:t>
            </a:r>
            <a:r>
              <a:rPr lang="en-US" altLang="zh-CN" sz="2600" b="1" dirty="0">
                <a:latin typeface="Times New Roman" pitchFamily="18" charset="0"/>
              </a:rPr>
              <a:t>(~ with sb. / </a:t>
            </a:r>
            <a:r>
              <a:rPr lang="en-US" altLang="zh-CN" sz="2600" b="1" dirty="0" err="1">
                <a:latin typeface="Times New Roman" pitchFamily="18" charset="0"/>
              </a:rPr>
              <a:t>sth</a:t>
            </a:r>
            <a:r>
              <a:rPr lang="en-US" altLang="zh-CN" sz="2600" b="1" dirty="0">
                <a:latin typeface="Times New Roman" pitchFamily="18" charset="0"/>
              </a:rPr>
              <a:t>.) </a:t>
            </a:r>
            <a:r>
              <a:rPr lang="en-US" altLang="zh-CN" sz="2600" dirty="0">
                <a:latin typeface="Times New Roman" pitchFamily="18" charset="0"/>
              </a:rPr>
              <a:t>to get involved with other people and their ideas in order to understand them </a:t>
            </a:r>
            <a:r>
              <a:rPr lang="zh-CN" altLang="en-US" sz="2600" dirty="0">
                <a:latin typeface="Times New Roman" pitchFamily="18" charset="0"/>
              </a:rPr>
              <a:t>与某人或某事物建立密切关系</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994280" y="4896601"/>
            <a:ext cx="518983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她被指责对员工的问题不理不睬。</a:t>
            </a:r>
          </a:p>
        </p:txBody>
      </p:sp>
      <p:sp>
        <p:nvSpPr>
          <p:cNvPr id="23" name="矩形 22"/>
          <p:cNvSpPr>
            <a:spLocks noChangeArrowheads="1"/>
          </p:cNvSpPr>
          <p:nvPr/>
        </p:nvSpPr>
        <p:spPr bwMode="auto">
          <a:xfrm>
            <a:off x="994280" y="5389044"/>
            <a:ext cx="8065021"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She is accused of failing to engage with the problems of her staff.</a:t>
            </a:r>
          </a:p>
        </p:txBody>
      </p:sp>
      <p:grpSp>
        <p:nvGrpSpPr>
          <p:cNvPr id="2" name="组合 37"/>
          <p:cNvGrpSpPr>
            <a:grpSpLocks/>
          </p:cNvGrpSpPr>
          <p:nvPr/>
        </p:nvGrpSpPr>
        <p:grpSpPr bwMode="auto">
          <a:xfrm>
            <a:off x="994280" y="4329042"/>
            <a:ext cx="1746340" cy="461665"/>
            <a:chOff x="2635396" y="6103540"/>
            <a:chExt cx="1362076"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26496"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355600" y="1340768"/>
            <a:ext cx="8011294"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interpersonal</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 </a:t>
            </a:r>
            <a:r>
              <a:rPr lang="en-US" altLang="zh-CN" sz="2600" dirty="0">
                <a:latin typeface="Times New Roman" pitchFamily="18" charset="0"/>
              </a:rPr>
              <a:t>involving relationships between people </a:t>
            </a:r>
            <a:r>
              <a:rPr lang="zh-CN" altLang="en-US" sz="2600" dirty="0">
                <a:latin typeface="Times New Roman" pitchFamily="18" charset="0"/>
              </a:rPr>
              <a:t>人与人之间的；人际关系的</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11090" y="3212976"/>
            <a:ext cx="7494092"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成功的候选人应该具有很好的人际交往技巧。</a:t>
            </a:r>
          </a:p>
        </p:txBody>
      </p:sp>
      <p:sp>
        <p:nvSpPr>
          <p:cNvPr id="23" name="矩形 22"/>
          <p:cNvSpPr>
            <a:spLocks noChangeArrowheads="1"/>
          </p:cNvSpPr>
          <p:nvPr/>
        </p:nvSpPr>
        <p:spPr bwMode="auto">
          <a:xfrm>
            <a:off x="760796" y="4005064"/>
            <a:ext cx="8408417"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successful candidate should have strong interpersonal skills.</a:t>
            </a:r>
          </a:p>
        </p:txBody>
      </p:sp>
      <p:grpSp>
        <p:nvGrpSpPr>
          <p:cNvPr id="2" name="组合 37"/>
          <p:cNvGrpSpPr>
            <a:grpSpLocks/>
          </p:cNvGrpSpPr>
          <p:nvPr/>
        </p:nvGrpSpPr>
        <p:grpSpPr bwMode="auto">
          <a:xfrm>
            <a:off x="735173" y="2492896"/>
            <a:ext cx="1728093" cy="461665"/>
            <a:chOff x="2635396" y="6103540"/>
            <a:chExt cx="1362076"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405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23876" y="1124744"/>
            <a:ext cx="8462143" cy="1152128"/>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5. </a:t>
            </a:r>
            <a:r>
              <a:rPr lang="en-US" altLang="zh-CN" sz="2600" b="1" dirty="0">
                <a:latin typeface="Times New Roman" pitchFamily="18" charset="0"/>
              </a:rPr>
              <a:t>Students’ </a:t>
            </a:r>
            <a:r>
              <a:rPr lang="en-US" altLang="zh-CN" sz="2600" b="1" dirty="0">
                <a:solidFill>
                  <a:srgbClr val="C00000"/>
                </a:solidFill>
                <a:latin typeface="Times New Roman" pitchFamily="18" charset="0"/>
              </a:rPr>
              <a:t>reliance</a:t>
            </a:r>
            <a:r>
              <a:rPr lang="en-US" altLang="zh-CN" sz="2600" b="1" dirty="0">
                <a:latin typeface="Times New Roman" pitchFamily="18" charset="0"/>
              </a:rPr>
              <a:t> on screens for communication is detracting – and </a:t>
            </a:r>
            <a:r>
              <a:rPr lang="en-US" altLang="zh-CN" sz="2600" b="1" dirty="0">
                <a:solidFill>
                  <a:srgbClr val="C00000"/>
                </a:solidFill>
                <a:latin typeface="Times New Roman" pitchFamily="18" charset="0"/>
              </a:rPr>
              <a:t>distracting</a:t>
            </a:r>
            <a:r>
              <a:rPr lang="en-US" altLang="zh-CN" sz="2600" b="1" dirty="0">
                <a:latin typeface="Times New Roman" pitchFamily="18" charset="0"/>
              </a:rPr>
              <a:t> – from their engagement in real-time talk. </a:t>
            </a:r>
            <a:r>
              <a:rPr lang="en-US" altLang="zh-CN" sz="2600" b="1" dirty="0">
                <a:solidFill>
                  <a:srgbClr val="C00000"/>
                </a:solidFill>
                <a:latin typeface="Times New Roman" pitchFamily="18" charset="0"/>
              </a:rPr>
              <a:t>(Para. 4) </a:t>
            </a:r>
            <a:endParaRPr lang="en-US" altLang="zh-CN" sz="2600" b="1"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72061" y="2564904"/>
            <a:ext cx="8011294"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reliance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n.</a:t>
            </a:r>
            <a:r>
              <a:rPr lang="en-US" altLang="zh-CN" sz="2600" dirty="0">
                <a:latin typeface="Times New Roman" pitchFamily="18" charset="0"/>
              </a:rPr>
              <a:t> [U] the state of depending on a particular person or thing </a:t>
            </a:r>
            <a:r>
              <a:rPr lang="zh-CN" altLang="en-US" sz="2600" dirty="0">
                <a:latin typeface="Times New Roman" pitchFamily="18" charset="0"/>
              </a:rPr>
              <a:t>依赖；依靠</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1046702" y="4311386"/>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Times New Roman" pitchFamily="18" charset="0"/>
              </a:rPr>
              <a:t>这样的学习方法会造成对老师的过分依赖。</a:t>
            </a:r>
            <a:endParaRPr lang="zh-CN" altLang="en-US" sz="2600" dirty="0">
              <a:latin typeface="+mn-ea"/>
            </a:endParaRPr>
          </a:p>
        </p:txBody>
      </p:sp>
      <p:sp>
        <p:nvSpPr>
          <p:cNvPr id="23" name="矩形 22"/>
          <p:cNvSpPr>
            <a:spLocks noChangeArrowheads="1"/>
          </p:cNvSpPr>
          <p:nvPr/>
        </p:nvSpPr>
        <p:spPr bwMode="auto">
          <a:xfrm>
            <a:off x="1073710" y="4971288"/>
            <a:ext cx="7712309"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Such learning methods encourage too great a reliance upon the teacher.</a:t>
            </a:r>
          </a:p>
        </p:txBody>
      </p:sp>
      <p:grpSp>
        <p:nvGrpSpPr>
          <p:cNvPr id="2" name="组合 37"/>
          <p:cNvGrpSpPr>
            <a:grpSpLocks/>
          </p:cNvGrpSpPr>
          <p:nvPr/>
        </p:nvGrpSpPr>
        <p:grpSpPr bwMode="auto">
          <a:xfrm>
            <a:off x="1046702" y="3573016"/>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动作按钮: 第一张 24">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555867" y="1124744"/>
            <a:ext cx="8011294"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distract</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v.</a:t>
            </a:r>
            <a:r>
              <a:rPr lang="en-US" altLang="zh-CN" sz="2600" dirty="0">
                <a:latin typeface="Times New Roman" pitchFamily="18" charset="0"/>
              </a:rPr>
              <a:t> to do </a:t>
            </a:r>
            <a:r>
              <a:rPr lang="en-US" altLang="zh-CN" sz="2600" dirty="0" err="1">
                <a:latin typeface="Times New Roman" pitchFamily="18" charset="0"/>
              </a:rPr>
              <a:t>sth</a:t>
            </a:r>
            <a:r>
              <a:rPr lang="en-US" altLang="zh-CN" sz="2600" dirty="0">
                <a:latin typeface="Times New Roman" pitchFamily="18" charset="0"/>
              </a:rPr>
              <a:t>. that takes </a:t>
            </a:r>
            <a:r>
              <a:rPr lang="en-US" altLang="zh-CN" sz="2600" dirty="0" err="1">
                <a:latin typeface="Times New Roman" pitchFamily="18" charset="0"/>
              </a:rPr>
              <a:t>sb.’s</a:t>
            </a:r>
            <a:r>
              <a:rPr lang="en-US" altLang="zh-CN" sz="2600" dirty="0">
                <a:latin typeface="Times New Roman" pitchFamily="18" charset="0"/>
              </a:rPr>
              <a:t> attention away from what they should be paying attention to </a:t>
            </a:r>
            <a:r>
              <a:rPr lang="zh-CN" altLang="en-US" sz="2600" dirty="0">
                <a:latin typeface="Times New Roman" pitchFamily="18" charset="0"/>
              </a:rPr>
              <a:t>分散（</a:t>
            </a:r>
            <a:r>
              <a:rPr lang="en-US" altLang="zh-CN" sz="2600" dirty="0">
                <a:latin typeface="+mn-ea"/>
              </a:rPr>
              <a:t>…</a:t>
            </a:r>
            <a:r>
              <a:rPr lang="zh-CN" altLang="en-US" sz="2600" dirty="0">
                <a:latin typeface="Times New Roman" pitchFamily="18" charset="0"/>
              </a:rPr>
              <a:t>的）注意力；（使）分心</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971600" y="3501008"/>
            <a:ext cx="626995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我们不应该让任何事情转移我们的目标。</a:t>
            </a:r>
          </a:p>
        </p:txBody>
      </p:sp>
      <p:sp>
        <p:nvSpPr>
          <p:cNvPr id="23" name="矩形 22"/>
          <p:cNvSpPr>
            <a:spLocks noChangeArrowheads="1"/>
          </p:cNvSpPr>
          <p:nvPr/>
        </p:nvSpPr>
        <p:spPr bwMode="auto">
          <a:xfrm>
            <a:off x="1006949" y="4221088"/>
            <a:ext cx="8120385"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We must let nothing distract us from our purpose.</a:t>
            </a:r>
          </a:p>
        </p:txBody>
      </p:sp>
      <p:grpSp>
        <p:nvGrpSpPr>
          <p:cNvPr id="2" name="组合 37"/>
          <p:cNvGrpSpPr>
            <a:grpSpLocks/>
          </p:cNvGrpSpPr>
          <p:nvPr/>
        </p:nvGrpSpPr>
        <p:grpSpPr bwMode="auto">
          <a:xfrm>
            <a:off x="1034003" y="2636912"/>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动作按钮: 第一张 24">
            <a:hlinkClick r:id="rId4"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683568" y="2492896"/>
            <a:ext cx="7560840"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sustain</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make </a:t>
            </a:r>
            <a:r>
              <a:rPr lang="en-US" altLang="zh-CN" sz="2600" dirty="0" err="1">
                <a:latin typeface="Times New Roman" pitchFamily="18" charset="0"/>
              </a:rPr>
              <a:t>sth</a:t>
            </a:r>
            <a:r>
              <a:rPr lang="en-US" altLang="zh-CN" sz="2600" dirty="0">
                <a:latin typeface="Times New Roman" pitchFamily="18" charset="0"/>
              </a:rPr>
              <a:t>. continue to exist or happen for a period of time </a:t>
            </a:r>
            <a:r>
              <a:rPr lang="zh-CN" altLang="en-US" sz="2600" dirty="0">
                <a:latin typeface="Times New Roman" pitchFamily="18" charset="0"/>
              </a:rPr>
              <a:t>保持；维持；使持续</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16942" y="4128112"/>
            <a:ext cx="7494092" cy="892552"/>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分析家们认为在没有通货膨胀的情况下现在的经济增长可以持续下去。</a:t>
            </a:r>
          </a:p>
        </p:txBody>
      </p:sp>
      <p:sp>
        <p:nvSpPr>
          <p:cNvPr id="23" name="矩形 22"/>
          <p:cNvSpPr>
            <a:spLocks noChangeArrowheads="1"/>
          </p:cNvSpPr>
          <p:nvPr/>
        </p:nvSpPr>
        <p:spPr bwMode="auto">
          <a:xfrm>
            <a:off x="798468" y="5157192"/>
            <a:ext cx="8120385"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Analysts believe present economic growth can be sustained without inflation.</a:t>
            </a:r>
          </a:p>
        </p:txBody>
      </p:sp>
      <p:grpSp>
        <p:nvGrpSpPr>
          <p:cNvPr id="2" name="组合 37"/>
          <p:cNvGrpSpPr>
            <a:grpSpLocks/>
          </p:cNvGrpSpPr>
          <p:nvPr/>
        </p:nvGrpSpPr>
        <p:grpSpPr bwMode="auto">
          <a:xfrm>
            <a:off x="772843" y="3507858"/>
            <a:ext cx="1728192" cy="461665"/>
            <a:chOff x="2635396" y="6103540"/>
            <a:chExt cx="1362076"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40425"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31" name="动作按钮: 第一张 30">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3" name="内容占位符 2"/>
          <p:cNvSpPr>
            <a:spLocks noGrp="1"/>
          </p:cNvSpPr>
          <p:nvPr/>
        </p:nvSpPr>
        <p:spPr bwMode="auto">
          <a:xfrm>
            <a:off x="376238" y="1052736"/>
            <a:ext cx="8534151" cy="1080120"/>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6</a:t>
            </a:r>
            <a:r>
              <a:rPr lang="en-US" altLang="zh-CN" sz="2600" b="1" dirty="0">
                <a:latin typeface="Times New Roman" pitchFamily="18" charset="0"/>
                <a:sym typeface="Calibri" pitchFamily="34" charset="0"/>
              </a:rPr>
              <a:t>. … </a:t>
            </a:r>
            <a:r>
              <a:rPr lang="en-US" altLang="zh-CN" sz="2600" b="1" dirty="0">
                <a:latin typeface="Times New Roman" pitchFamily="18" charset="0"/>
              </a:rPr>
              <a:t>Is there any 21st century skill more important than being able to </a:t>
            </a:r>
            <a:r>
              <a:rPr lang="en-US" altLang="zh-CN" sz="2600" b="1" dirty="0">
                <a:solidFill>
                  <a:srgbClr val="C00000"/>
                </a:solidFill>
                <a:latin typeface="Times New Roman" pitchFamily="18" charset="0"/>
              </a:rPr>
              <a:t>sustain</a:t>
            </a:r>
            <a:r>
              <a:rPr lang="en-US" altLang="zh-CN" sz="2600" b="1" dirty="0">
                <a:latin typeface="Times New Roman" pitchFamily="18" charset="0"/>
              </a:rPr>
              <a:t> confident, coherent conversation? </a:t>
            </a:r>
            <a:r>
              <a:rPr lang="en-US" altLang="zh-CN" sz="2600" b="1" dirty="0">
                <a:solidFill>
                  <a:srgbClr val="C00000"/>
                </a:solidFill>
                <a:latin typeface="Times New Roman" pitchFamily="18" charset="0"/>
              </a:rPr>
              <a:t>(Para. 5) </a:t>
            </a:r>
            <a:endParaRPr lang="en-US" altLang="zh-CN" sz="2600" b="1" dirty="0">
              <a:solidFill>
                <a:srgbClr val="C00000"/>
              </a:solidFill>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a:p>
            <a:pPr marL="324000" indent="-457200" algn="just">
              <a:spcBef>
                <a:spcPct val="20000"/>
              </a:spcBef>
            </a:pPr>
            <a:endParaRPr lang="en-US" altLang="zh-CN" sz="2600" dirty="0">
              <a:latin typeface="Times New Roman" pitchFamily="18" charset="0"/>
              <a:sym typeface="Calibri" pitchFamily="34"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p:cNvPicPr>
            <a:picLocks noChangeAspect="1" noChangeArrowheads="1"/>
          </p:cNvPicPr>
          <p:nvPr/>
        </p:nvPicPr>
        <p:blipFill>
          <a:blip r:embed="rId2" cstate="print"/>
          <a:srcRect/>
          <a:stretch>
            <a:fillRect/>
          </a:stretch>
        </p:blipFill>
        <p:spPr bwMode="auto">
          <a:xfrm>
            <a:off x="5106873" y="3573016"/>
            <a:ext cx="4037127" cy="2738636"/>
          </a:xfrm>
          <a:prstGeom prst="rect">
            <a:avLst/>
          </a:prstGeom>
          <a:noFill/>
          <a:ln w="9525">
            <a:noFill/>
            <a:miter lim="800000"/>
            <a:headEnd/>
            <a:tailEnd/>
          </a:ln>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287338" y="1052736"/>
            <a:ext cx="8534151"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7. </a:t>
            </a:r>
            <a:r>
              <a:rPr lang="en-US" altLang="zh-CN" sz="2600" b="1" dirty="0">
                <a:latin typeface="Times New Roman" pitchFamily="18" charset="0"/>
              </a:rPr>
              <a:t>When they negotiate pay raises and discuss projects with employers, they should have a </a:t>
            </a:r>
            <a:r>
              <a:rPr lang="en-US" altLang="zh-CN" sz="2600" b="1" dirty="0">
                <a:solidFill>
                  <a:srgbClr val="C00000"/>
                </a:solidFill>
                <a:latin typeface="Times New Roman" pitchFamily="18" charset="0"/>
              </a:rPr>
              <a:t>thoughtful</a:t>
            </a:r>
            <a:r>
              <a:rPr lang="en-US" altLang="zh-CN" sz="2600" b="1" dirty="0">
                <a:latin typeface="Times New Roman" pitchFamily="18" charset="0"/>
              </a:rPr>
              <a:t> presence and </a:t>
            </a:r>
            <a:r>
              <a:rPr lang="en-US" altLang="zh-CN" sz="2600" b="1" dirty="0">
                <a:solidFill>
                  <a:srgbClr val="C00000"/>
                </a:solidFill>
                <a:latin typeface="Times New Roman" pitchFamily="18" charset="0"/>
              </a:rPr>
              <a:t>demonstrate</a:t>
            </a:r>
            <a:r>
              <a:rPr lang="en-US" altLang="zh-CN" sz="2600" b="1" dirty="0">
                <a:latin typeface="Times New Roman" pitchFamily="18" charset="0"/>
              </a:rPr>
              <a:t> the ability to </a:t>
            </a:r>
            <a:r>
              <a:rPr lang="en-US" altLang="zh-CN" sz="2600" b="1" dirty="0">
                <a:solidFill>
                  <a:srgbClr val="C00000"/>
                </a:solidFill>
                <a:latin typeface="Times New Roman" pitchFamily="18" charset="0"/>
              </a:rPr>
              <a:t>think on their feet</a:t>
            </a:r>
            <a:r>
              <a:rPr lang="en-US" altLang="zh-CN" sz="2600" b="1" dirty="0">
                <a:latin typeface="Times New Roman" pitchFamily="18" charset="0"/>
              </a:rPr>
              <a:t>. </a:t>
            </a:r>
            <a:r>
              <a:rPr lang="en-US" altLang="zh-CN" sz="2600" b="1" dirty="0">
                <a:solidFill>
                  <a:srgbClr val="C00000"/>
                </a:solidFill>
                <a:latin typeface="Times New Roman" pitchFamily="18" charset="0"/>
              </a:rPr>
              <a:t>(Para. 6)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664774" y="2545716"/>
            <a:ext cx="8083302" cy="89255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1) </a:t>
            </a:r>
            <a:r>
              <a:rPr lang="en-US" altLang="zh-CN" sz="2600" b="1" dirty="0">
                <a:solidFill>
                  <a:srgbClr val="C00000"/>
                </a:solidFill>
                <a:latin typeface="Times New Roman" pitchFamily="18" charset="0"/>
              </a:rPr>
              <a:t>thoughtful</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a:latin typeface="Times New Roman" pitchFamily="18" charset="0"/>
              </a:rPr>
              <a:t>a.</a:t>
            </a:r>
            <a:r>
              <a:rPr lang="en-US" altLang="zh-CN" sz="2600" dirty="0">
                <a:latin typeface="Times New Roman" pitchFamily="18" charset="0"/>
              </a:rPr>
              <a:t> serious and quiet because you are thinking a lot </a:t>
            </a:r>
            <a:r>
              <a:rPr lang="zh-CN" altLang="en-US" sz="2600" dirty="0">
                <a:latin typeface="Times New Roman" pitchFamily="18" charset="0"/>
              </a:rPr>
              <a:t>沉思的；深思的</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990005" y="4293096"/>
            <a:ext cx="806489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他的脸上露出沉思的表情。</a:t>
            </a:r>
          </a:p>
        </p:txBody>
      </p:sp>
      <p:sp>
        <p:nvSpPr>
          <p:cNvPr id="23" name="矩形 22"/>
          <p:cNvSpPr>
            <a:spLocks noChangeArrowheads="1"/>
          </p:cNvSpPr>
          <p:nvPr/>
        </p:nvSpPr>
        <p:spPr bwMode="auto">
          <a:xfrm>
            <a:off x="1050131" y="4923829"/>
            <a:ext cx="4962029"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His face took on a thoughtful expression.</a:t>
            </a:r>
          </a:p>
        </p:txBody>
      </p:sp>
      <p:grpSp>
        <p:nvGrpSpPr>
          <p:cNvPr id="2" name="组合 37"/>
          <p:cNvGrpSpPr>
            <a:grpSpLocks/>
          </p:cNvGrpSpPr>
          <p:nvPr/>
        </p:nvGrpSpPr>
        <p:grpSpPr bwMode="auto">
          <a:xfrm>
            <a:off x="1050131" y="3573016"/>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60420"/>
                                        </p:tgtEl>
                                        <p:attrNameLst>
                                          <p:attrName>style.visibility</p:attrName>
                                        </p:attrNameLst>
                                      </p:cBhvr>
                                      <p:to>
                                        <p:strVal val="visible"/>
                                      </p:to>
                                    </p:set>
                                    <p:animEffect transition="in" filter="blinds(horizontal)">
                                      <p:cBhvr>
                                        <p:cTn id="10" dur="500"/>
                                        <p:tgtEl>
                                          <p:spTgt spid="6042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blinds(horizontal)">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376238" y="1268760"/>
            <a:ext cx="8083302"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2) </a:t>
            </a:r>
            <a:r>
              <a:rPr lang="en-US" altLang="zh-CN" sz="2600" b="1" dirty="0">
                <a:solidFill>
                  <a:srgbClr val="C00000"/>
                </a:solidFill>
                <a:latin typeface="Times New Roman" pitchFamily="18" charset="0"/>
              </a:rPr>
              <a:t>demonstrate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show that a person or thing has a particular skill, quality, or ability </a:t>
            </a:r>
            <a:r>
              <a:rPr lang="zh-CN" altLang="en-US" sz="2600" dirty="0">
                <a:latin typeface="Times New Roman" pitchFamily="18" charset="0"/>
              </a:rPr>
              <a:t>展示，表现出（某种技能、品质或能力）</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21123" y="3356992"/>
            <a:ext cx="806489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这项实验旨在说明家庭关系的重要性。</a:t>
            </a:r>
          </a:p>
        </p:txBody>
      </p:sp>
      <p:sp>
        <p:nvSpPr>
          <p:cNvPr id="23" name="矩形 22"/>
          <p:cNvSpPr>
            <a:spLocks noChangeArrowheads="1"/>
          </p:cNvSpPr>
          <p:nvPr/>
        </p:nvSpPr>
        <p:spPr bwMode="auto">
          <a:xfrm>
            <a:off x="781074" y="4077072"/>
            <a:ext cx="8192393"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This experiment is intended to demonstrate the importance  of family relationships.</a:t>
            </a:r>
          </a:p>
        </p:txBody>
      </p:sp>
      <p:grpSp>
        <p:nvGrpSpPr>
          <p:cNvPr id="2" name="组合 37"/>
          <p:cNvGrpSpPr>
            <a:grpSpLocks/>
          </p:cNvGrpSpPr>
          <p:nvPr/>
        </p:nvGrpSpPr>
        <p:grpSpPr bwMode="auto">
          <a:xfrm>
            <a:off x="781074" y="2708920"/>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483859" y="1340768"/>
            <a:ext cx="8083302" cy="1292662"/>
          </a:xfrm>
          <a:prstGeom prst="rect">
            <a:avLst/>
          </a:prstGeom>
          <a:noFill/>
          <a:ln w="9525">
            <a:noFill/>
            <a:miter lim="800000"/>
            <a:headEnd/>
            <a:tailEnd/>
          </a:ln>
        </p:spPr>
        <p:txBody>
          <a:bodyPr wrap="square">
            <a:spAutoFit/>
          </a:bodyPr>
          <a:lstStyle/>
          <a:p>
            <a:pPr marL="324000" indent="-457200"/>
            <a:r>
              <a:rPr lang="en-US" altLang="zh-CN" sz="2600" dirty="0">
                <a:latin typeface="Times New Roman" pitchFamily="18" charset="0"/>
              </a:rPr>
              <a:t>3) </a:t>
            </a:r>
            <a:r>
              <a:rPr lang="en-US" altLang="zh-CN" sz="2600" b="1" dirty="0">
                <a:solidFill>
                  <a:srgbClr val="C00000"/>
                </a:solidFill>
                <a:latin typeface="Times New Roman" pitchFamily="18" charset="0"/>
              </a:rPr>
              <a:t>think on your feet</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dirty="0">
                <a:latin typeface="Times New Roman" pitchFamily="18" charset="0"/>
              </a:rPr>
              <a:t>to have good ideas and make decisions quickly in a different situation </a:t>
            </a:r>
            <a:r>
              <a:rPr lang="zh-CN" altLang="en-US" sz="2600" dirty="0">
                <a:latin typeface="Times New Roman" pitchFamily="18" charset="0"/>
              </a:rPr>
              <a:t>（在困境中处事）思路敏捷果断</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819462" y="3573016"/>
            <a:ext cx="8064896"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做这项工作，你必须思路敏捷果断。</a:t>
            </a:r>
          </a:p>
        </p:txBody>
      </p:sp>
      <p:sp>
        <p:nvSpPr>
          <p:cNvPr id="23" name="矩形 22"/>
          <p:cNvSpPr>
            <a:spLocks noChangeArrowheads="1"/>
          </p:cNvSpPr>
          <p:nvPr/>
        </p:nvSpPr>
        <p:spPr bwMode="auto">
          <a:xfrm>
            <a:off x="859726" y="4221088"/>
            <a:ext cx="8192393"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You have to think on your feet in this job.</a:t>
            </a:r>
          </a:p>
        </p:txBody>
      </p:sp>
      <p:grpSp>
        <p:nvGrpSpPr>
          <p:cNvPr id="2" name="组合 37"/>
          <p:cNvGrpSpPr>
            <a:grpSpLocks/>
          </p:cNvGrpSpPr>
          <p:nvPr/>
        </p:nvGrpSpPr>
        <p:grpSpPr bwMode="auto">
          <a:xfrm>
            <a:off x="834328" y="2852936"/>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1" name="TextBox 30"/>
          <p:cNvSpPr txBox="1"/>
          <p:nvPr/>
        </p:nvSpPr>
        <p:spPr>
          <a:xfrm>
            <a:off x="735584" y="2636912"/>
            <a:ext cx="7580832" cy="2172903"/>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When they ask for a salary rise or discuss projects with employers, they should take on a serious and quiet look when thinking and show that they are able to think clearly and make decisions quickly.</a:t>
            </a:r>
            <a:endParaRPr lang="zh-CN" altLang="en-US" sz="2600"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287338" y="1052736"/>
            <a:ext cx="8534151"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7. </a:t>
            </a:r>
            <a:r>
              <a:rPr lang="en-US" altLang="zh-CN" sz="2600" b="1" dirty="0">
                <a:latin typeface="Times New Roman" pitchFamily="18" charset="0"/>
              </a:rPr>
              <a:t>When they negotiate pay raises and discuss projects with employers, they should have a thoughtful presence and demonstrate the ability to think on their feet. </a:t>
            </a:r>
            <a:r>
              <a:rPr lang="en-US" altLang="zh-CN" sz="2600" b="1" dirty="0">
                <a:solidFill>
                  <a:srgbClr val="C00000"/>
                </a:solidFill>
                <a:latin typeface="Times New Roman" pitchFamily="18" charset="0"/>
              </a:rPr>
              <a:t>(Para. 6)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843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1843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2" name="矩形 21"/>
          <p:cNvSpPr/>
          <p:nvPr/>
        </p:nvSpPr>
        <p:spPr>
          <a:xfrm>
            <a:off x="826804" y="1628800"/>
            <a:ext cx="8316416" cy="4893647"/>
          </a:xfrm>
          <a:prstGeom prst="rect">
            <a:avLst/>
          </a:prstGeom>
        </p:spPr>
        <p:txBody>
          <a:bodyPr wrap="square">
            <a:spAutoFit/>
          </a:bodyPr>
          <a:lstStyle/>
          <a:p>
            <a:pPr marL="457200" indent="-457200">
              <a:lnSpc>
                <a:spcPct val="120000"/>
              </a:lnSpc>
              <a:buFont typeface="+mj-lt"/>
              <a:buAutoNum type="arabicPeriod"/>
            </a:pPr>
            <a:r>
              <a:rPr lang="en-US" altLang="zh-CN" sz="2600" dirty="0">
                <a:latin typeface="Times New Roman" pitchFamily="18" charset="0"/>
              </a:rPr>
              <a:t>In order to be an effective communicator, you need to control your anxiety.</a:t>
            </a:r>
          </a:p>
          <a:p>
            <a:pPr marL="457200" indent="-457200">
              <a:lnSpc>
                <a:spcPct val="120000"/>
              </a:lnSpc>
              <a:buFont typeface="+mj-lt"/>
              <a:buAutoNum type="arabicPeriod"/>
            </a:pPr>
            <a:r>
              <a:rPr lang="en-US" altLang="zh-CN" sz="2600" dirty="0">
                <a:latin typeface="Times New Roman" pitchFamily="18" charset="0"/>
              </a:rPr>
              <a:t>The speaker believes 15 percent of people are not nervous when speaking in public.</a:t>
            </a:r>
          </a:p>
          <a:p>
            <a:pPr marL="457200" indent="-457200">
              <a:lnSpc>
                <a:spcPct val="120000"/>
              </a:lnSpc>
              <a:buFont typeface="+mj-lt"/>
              <a:buAutoNum type="arabicPeriod"/>
            </a:pPr>
            <a:r>
              <a:rPr lang="en-US" altLang="zh-CN" sz="2600" dirty="0">
                <a:latin typeface="Times New Roman" pitchFamily="18" charset="0"/>
              </a:rPr>
              <a:t>Anxiety can help us focus and tell us what we’re doing is important.</a:t>
            </a:r>
          </a:p>
          <a:p>
            <a:pPr marL="457200" indent="-457200">
              <a:lnSpc>
                <a:spcPct val="120000"/>
              </a:lnSpc>
              <a:buFont typeface="+mj-lt"/>
              <a:buAutoNum type="arabicPeriod"/>
            </a:pPr>
            <a:r>
              <a:rPr lang="en-US" altLang="zh-CN" sz="2600" dirty="0">
                <a:latin typeface="Times New Roman" pitchFamily="18" charset="0"/>
              </a:rPr>
              <a:t>When you speak to an audience, fundamentally your job is to make your audience understand what you are saying.</a:t>
            </a:r>
          </a:p>
          <a:p>
            <a:pPr marL="457200" indent="-457200">
              <a:lnSpc>
                <a:spcPct val="120000"/>
              </a:lnSpc>
              <a:buFont typeface="+mj-lt"/>
              <a:buAutoNum type="arabicPeriod"/>
            </a:pPr>
            <a:r>
              <a:rPr lang="en-US" altLang="zh-CN" sz="2600" dirty="0">
                <a:latin typeface="Times New Roman" pitchFamily="18" charset="0"/>
              </a:rPr>
              <a:t>The speaker thinks that though we should learn to manage anxiety, it is OK to be anxious.</a:t>
            </a:r>
          </a:p>
        </p:txBody>
      </p:sp>
      <p:sp>
        <p:nvSpPr>
          <p:cNvPr id="16" name="五边形 15"/>
          <p:cNvSpPr>
            <a:spLocks noChangeArrowheads="1"/>
          </p:cNvSpPr>
          <p:nvPr/>
        </p:nvSpPr>
        <p:spPr bwMode="auto">
          <a:xfrm>
            <a:off x="101098" y="814299"/>
            <a:ext cx="1181670" cy="431800"/>
          </a:xfrm>
          <a:prstGeom prst="homePlate">
            <a:avLst>
              <a:gd name="adj" fmla="val 50017"/>
            </a:avLst>
          </a:prstGeom>
          <a:solidFill>
            <a:srgbClr val="FF9F47"/>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18" name="矩形 7"/>
          <p:cNvSpPr>
            <a:spLocks noChangeArrowheads="1"/>
          </p:cNvSpPr>
          <p:nvPr/>
        </p:nvSpPr>
        <p:spPr bwMode="auto">
          <a:xfrm>
            <a:off x="1332683" y="742950"/>
            <a:ext cx="7524328" cy="954107"/>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Decide whether the statements are true (T) or false (F) according to the video clip.</a:t>
            </a:r>
            <a:endParaRPr lang="zh-CN" altLang="zh-CN" sz="2800" b="1" dirty="0">
              <a:latin typeface="Times New Roman" pitchFamily="18" charset="0"/>
            </a:endParaRPr>
          </a:p>
        </p:txBody>
      </p:sp>
      <p:sp>
        <p:nvSpPr>
          <p:cNvPr id="26" name="动作按钮: 第一张 25">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cxnSp>
        <p:nvCxnSpPr>
          <p:cNvPr id="32" name="直接连接符 31"/>
          <p:cNvCxnSpPr/>
          <p:nvPr/>
        </p:nvCxnSpPr>
        <p:spPr>
          <a:xfrm>
            <a:off x="107504" y="2076337"/>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186473" y="1556792"/>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36" name="直接连接符 35"/>
          <p:cNvCxnSpPr/>
          <p:nvPr/>
        </p:nvCxnSpPr>
        <p:spPr>
          <a:xfrm>
            <a:off x="107504" y="2977788"/>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179512" y="2545740"/>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F</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38" name="直接连接符 37"/>
          <p:cNvCxnSpPr/>
          <p:nvPr/>
        </p:nvCxnSpPr>
        <p:spPr>
          <a:xfrm>
            <a:off x="107504" y="3913892"/>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179512" y="3481844"/>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40" name="直接连接符 39"/>
          <p:cNvCxnSpPr/>
          <p:nvPr/>
        </p:nvCxnSpPr>
        <p:spPr>
          <a:xfrm>
            <a:off x="107504" y="4797152"/>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1" name="TextBox 40"/>
          <p:cNvSpPr txBox="1"/>
          <p:nvPr/>
        </p:nvSpPr>
        <p:spPr>
          <a:xfrm>
            <a:off x="179512" y="4365104"/>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F</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cxnSp>
        <p:nvCxnSpPr>
          <p:cNvPr id="42" name="直接连接符 41"/>
          <p:cNvCxnSpPr/>
          <p:nvPr/>
        </p:nvCxnSpPr>
        <p:spPr>
          <a:xfrm>
            <a:off x="135103" y="5805264"/>
            <a:ext cx="72008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177068" y="5380474"/>
            <a:ext cx="648072"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T</a:t>
            </a:r>
            <a:endParaRPr lang="zh-CN" altLang="en-US"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ndParaRPr>
          </a:p>
        </p:txBody>
      </p:sp>
      <p:sp>
        <p:nvSpPr>
          <p:cNvPr id="25"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blinds(horizontal)">
                                      <p:cBhvr>
                                        <p:cTn id="10" dur="500"/>
                                        <p:tgtEl>
                                          <p:spTgt spid="42"/>
                                        </p:tgtEl>
                                      </p:cBhvr>
                                    </p:animEffect>
                                  </p:childTnLst>
                                </p:cTn>
                              </p:par>
                              <p:par>
                                <p:cTn id="11" presetID="3" presetClass="entr" presetSubtype="1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linds(horizontal)">
                                      <p:cBhvr>
                                        <p:cTn id="13" dur="500"/>
                                        <p:tgtEl>
                                          <p:spTgt spid="40"/>
                                        </p:tgtEl>
                                      </p:cBhvr>
                                    </p:animEffect>
                                  </p:childTnLst>
                                </p:cTn>
                              </p:par>
                              <p:par>
                                <p:cTn id="14" presetID="3" presetClass="entr" presetSubtype="1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linds(horizontal)">
                                      <p:cBhvr>
                                        <p:cTn id="16" dur="500"/>
                                        <p:tgtEl>
                                          <p:spTgt spid="38"/>
                                        </p:tgtEl>
                                      </p:cBhvr>
                                    </p:animEffect>
                                  </p:childTnLst>
                                </p:cTn>
                              </p:par>
                              <p:par>
                                <p:cTn id="17" presetID="3" presetClass="entr" presetSubtype="1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linds(horizontal)">
                                      <p:cBhvr>
                                        <p:cTn id="19" dur="500"/>
                                        <p:tgtEl>
                                          <p:spTgt spid="36"/>
                                        </p:tgtEl>
                                      </p:cBhvr>
                                    </p:animEffect>
                                  </p:childTnLst>
                                </p:cTn>
                              </p:par>
                              <p:par>
                                <p:cTn id="20" presetID="3" presetClass="entr" presetSubtype="1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linds(horizontal)">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linds(horizontal)">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blinds(horizontal)">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linds(horizontal)">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blinds(horizontal)">
                                      <p:cBhvr>
                                        <p:cTn id="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7" grpId="0"/>
      <p:bldP spid="39" grpId="0"/>
      <p:bldP spid="41" grpId="0"/>
      <p:bldP spid="4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683568" y="2708920"/>
            <a:ext cx="8227318"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think through:</a:t>
            </a:r>
            <a:r>
              <a:rPr lang="en-US" altLang="zh-CN" sz="2600" b="1" dirty="0">
                <a:solidFill>
                  <a:srgbClr val="C00000"/>
                </a:solidFill>
                <a:latin typeface="Times New Roman" pitchFamily="18" charset="0"/>
              </a:rPr>
              <a:t> </a:t>
            </a:r>
            <a:r>
              <a:rPr lang="en-US" altLang="zh-CN" sz="2600" dirty="0">
                <a:latin typeface="Times New Roman" pitchFamily="18" charset="0"/>
              </a:rPr>
              <a:t>to think carefully about the possible results of doing </a:t>
            </a:r>
            <a:r>
              <a:rPr lang="en-US" altLang="zh-CN" sz="2600" dirty="0" err="1">
                <a:latin typeface="Times New Roman" pitchFamily="18" charset="0"/>
              </a:rPr>
              <a:t>sth</a:t>
            </a:r>
            <a:r>
              <a:rPr lang="en-US" altLang="zh-CN" sz="2600" dirty="0">
                <a:latin typeface="Times New Roman" pitchFamily="18" charset="0"/>
              </a:rPr>
              <a:t>. </a:t>
            </a:r>
            <a:r>
              <a:rPr lang="zh-CN" altLang="en-US" sz="2600" dirty="0">
                <a:latin typeface="Times New Roman" pitchFamily="18" charset="0"/>
              </a:rPr>
              <a:t>认真地考虑（某事可能出现的结果）</a:t>
            </a:r>
            <a:r>
              <a:rPr lang="en-US" altLang="zh-CN" sz="2600" dirty="0">
                <a:latin typeface="Times New Roman" pitchFamily="18" charset="0"/>
              </a:rPr>
              <a:t> </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31048" y="4509120"/>
            <a:ext cx="7081311"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让我认真考虑考虑，明天早上再回你电话。</a:t>
            </a:r>
          </a:p>
        </p:txBody>
      </p:sp>
      <p:sp>
        <p:nvSpPr>
          <p:cNvPr id="23" name="矩形 22"/>
          <p:cNvSpPr>
            <a:spLocks noChangeArrowheads="1"/>
          </p:cNvSpPr>
          <p:nvPr/>
        </p:nvSpPr>
        <p:spPr bwMode="auto">
          <a:xfrm>
            <a:off x="784683" y="5166603"/>
            <a:ext cx="82089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Let me think this through and call you tomorrow morning.</a:t>
            </a:r>
          </a:p>
        </p:txBody>
      </p:sp>
      <p:grpSp>
        <p:nvGrpSpPr>
          <p:cNvPr id="2" name="组合 37"/>
          <p:cNvGrpSpPr>
            <a:grpSpLocks/>
          </p:cNvGrpSpPr>
          <p:nvPr/>
        </p:nvGrpSpPr>
        <p:grpSpPr bwMode="auto">
          <a:xfrm>
            <a:off x="768375" y="3801911"/>
            <a:ext cx="1726120" cy="461665"/>
            <a:chOff x="2635396" y="6103540"/>
            <a:chExt cx="1372598"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4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1" name="内容占位符 2"/>
          <p:cNvSpPr>
            <a:spLocks noGrp="1"/>
          </p:cNvSpPr>
          <p:nvPr/>
        </p:nvSpPr>
        <p:spPr bwMode="auto">
          <a:xfrm>
            <a:off x="329294" y="1124744"/>
            <a:ext cx="8462143"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8. </a:t>
            </a:r>
            <a:r>
              <a:rPr lang="en-US" altLang="zh-CN" sz="2600" b="1" dirty="0">
                <a:latin typeface="Times New Roman" pitchFamily="18" charset="0"/>
              </a:rPr>
              <a:t>When they face significant life decisions, they must be able to </a:t>
            </a:r>
            <a:r>
              <a:rPr lang="en-US" altLang="zh-CN" sz="2600" b="1" dirty="0">
                <a:solidFill>
                  <a:srgbClr val="C00000"/>
                </a:solidFill>
                <a:latin typeface="Times New Roman" pitchFamily="18" charset="0"/>
              </a:rPr>
              <a:t>think</a:t>
            </a:r>
            <a:r>
              <a:rPr lang="en-US" altLang="zh-CN" sz="2600" b="1" dirty="0">
                <a:latin typeface="Times New Roman" pitchFamily="18" charset="0"/>
              </a:rPr>
              <a:t> things </a:t>
            </a:r>
            <a:r>
              <a:rPr lang="en-US" altLang="zh-CN" sz="2600" b="1" dirty="0">
                <a:solidFill>
                  <a:srgbClr val="C00000"/>
                </a:solidFill>
                <a:latin typeface="Times New Roman" pitchFamily="18" charset="0"/>
              </a:rPr>
              <a:t>through</a:t>
            </a:r>
            <a:r>
              <a:rPr lang="en-US" altLang="zh-CN" sz="2600" b="1" dirty="0">
                <a:latin typeface="Times New Roman" pitchFamily="18" charset="0"/>
              </a:rPr>
              <a:t> and communicate with their partners</a:t>
            </a:r>
            <a:r>
              <a:rPr lang="en-US" altLang="zh-CN" sz="2600" dirty="0">
                <a:latin typeface="Times New Roman" pitchFamily="18" charset="0"/>
              </a:rPr>
              <a:t>. </a:t>
            </a:r>
            <a:r>
              <a:rPr lang="en-US" altLang="zh-CN" sz="2600" b="1" dirty="0">
                <a:solidFill>
                  <a:srgbClr val="C00000"/>
                </a:solidFill>
                <a:latin typeface="Times New Roman" pitchFamily="18" charset="0"/>
              </a:rPr>
              <a:t>(Para. 6)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0"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04924" y="1034941"/>
            <a:ext cx="8534151"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9. </a:t>
            </a:r>
            <a:r>
              <a:rPr lang="en-US" altLang="zh-CN" sz="2600" b="1" dirty="0">
                <a:latin typeface="Times New Roman" pitchFamily="18" charset="0"/>
                <a:sym typeface="Calibri" pitchFamily="34" charset="0"/>
              </a:rPr>
              <a:t>But they often encourage a “read, reflect, forget about it” response that doesn’t truly </a:t>
            </a:r>
            <a:r>
              <a:rPr lang="en-US" altLang="zh-CN" sz="2600" b="1" dirty="0">
                <a:solidFill>
                  <a:srgbClr val="C00000"/>
                </a:solidFill>
                <a:latin typeface="Times New Roman" pitchFamily="18" charset="0"/>
                <a:sym typeface="Calibri" pitchFamily="34" charset="0"/>
              </a:rPr>
              <a:t>engage</a:t>
            </a:r>
            <a:r>
              <a:rPr lang="en-US" altLang="zh-CN" sz="2600" b="1" dirty="0">
                <a:latin typeface="Times New Roman" pitchFamily="18" charset="0"/>
                <a:sym typeface="Calibri" pitchFamily="34" charset="0"/>
              </a:rPr>
              <a:t> students in extended critical thinking or conversation.</a:t>
            </a:r>
            <a:r>
              <a:rPr lang="en-US" altLang="zh-CN" sz="2600" dirty="0">
                <a:latin typeface="Times New Roman" pitchFamily="18" charset="0"/>
              </a:rPr>
              <a:t> </a:t>
            </a:r>
            <a:r>
              <a:rPr lang="en-US" altLang="zh-CN" sz="2600" b="1" dirty="0">
                <a:solidFill>
                  <a:srgbClr val="C00000"/>
                </a:solidFill>
                <a:latin typeface="Times New Roman" pitchFamily="18" charset="0"/>
              </a:rPr>
              <a:t>(Para. 7)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702717" y="2524934"/>
            <a:ext cx="8083302" cy="89255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rPr>
              <a:t>engage</a:t>
            </a:r>
            <a:r>
              <a:rPr lang="en-US" altLang="zh-CN" sz="2600" b="1" dirty="0">
                <a:solidFill>
                  <a:srgbClr val="C00000"/>
                </a:solidFill>
                <a:latin typeface="Times New Roman" pitchFamily="18" charset="0"/>
                <a:sym typeface="Calibri" pitchFamily="34" charset="0"/>
              </a:rPr>
              <a:t>:</a:t>
            </a:r>
            <a:r>
              <a:rPr lang="en-US" altLang="zh-CN" sz="2600" b="1" dirty="0">
                <a:solidFill>
                  <a:srgbClr val="C00000"/>
                </a:solidFill>
                <a:latin typeface="Times New Roman" pitchFamily="18" charset="0"/>
              </a:rPr>
              <a:t> </a:t>
            </a:r>
            <a:r>
              <a:rPr lang="en-US" altLang="zh-CN" sz="2600" i="1" dirty="0" err="1">
                <a:latin typeface="Times New Roman" pitchFamily="18" charset="0"/>
              </a:rPr>
              <a:t>vt.</a:t>
            </a:r>
            <a:r>
              <a:rPr lang="en-US" altLang="zh-CN" sz="2600" dirty="0">
                <a:latin typeface="Times New Roman" pitchFamily="18" charset="0"/>
              </a:rPr>
              <a:t> (</a:t>
            </a:r>
            <a:r>
              <a:rPr lang="en-US" altLang="zh-CN" sz="2600" i="1" dirty="0" err="1">
                <a:latin typeface="Times New Roman" pitchFamily="18" charset="0"/>
              </a:rPr>
              <a:t>fml</a:t>
            </a:r>
            <a:r>
              <a:rPr lang="en-US" altLang="zh-CN" sz="2600" i="1" dirty="0">
                <a:latin typeface="Times New Roman" pitchFamily="18" charset="0"/>
              </a:rPr>
              <a:t>.</a:t>
            </a:r>
            <a:r>
              <a:rPr lang="en-US" altLang="zh-CN" sz="2600" dirty="0">
                <a:latin typeface="Times New Roman" pitchFamily="18" charset="0"/>
              </a:rPr>
              <a:t>) to attract sb.’s attention and keep them interested </a:t>
            </a:r>
            <a:r>
              <a:rPr lang="zh-CN" altLang="en-US" sz="2600" dirty="0">
                <a:latin typeface="Times New Roman" pitchFamily="18" charset="0"/>
              </a:rPr>
              <a:t>吸引（某人的兴趣）</a:t>
            </a:r>
            <a:r>
              <a:rPr lang="en-US" altLang="zh-CN" sz="2600" dirty="0">
                <a:latin typeface="Times New Roman" pitchFamily="18" charset="0"/>
              </a:rPr>
              <a:t> </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81074" y="4408656"/>
            <a:ext cx="7782124"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老师想要让我们每个人参与到课堂讨论中去。</a:t>
            </a:r>
          </a:p>
        </p:txBody>
      </p:sp>
      <p:sp>
        <p:nvSpPr>
          <p:cNvPr id="23" name="矩形 22"/>
          <p:cNvSpPr>
            <a:spLocks noChangeArrowheads="1"/>
          </p:cNvSpPr>
          <p:nvPr/>
        </p:nvSpPr>
        <p:spPr bwMode="auto">
          <a:xfrm>
            <a:off x="791460" y="5142383"/>
            <a:ext cx="8064896"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Our teacher tried to engage everyone of us in classroom discussion.</a:t>
            </a:r>
          </a:p>
        </p:txBody>
      </p:sp>
      <p:grpSp>
        <p:nvGrpSpPr>
          <p:cNvPr id="2" name="组合 37"/>
          <p:cNvGrpSpPr>
            <a:grpSpLocks/>
          </p:cNvGrpSpPr>
          <p:nvPr/>
        </p:nvGrpSpPr>
        <p:grpSpPr bwMode="auto">
          <a:xfrm>
            <a:off x="781074" y="3573016"/>
            <a:ext cx="1726120" cy="478476"/>
            <a:chOff x="2635396" y="5965964"/>
            <a:chExt cx="1372598" cy="1459927"/>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5965964"/>
              <a:ext cx="1352402" cy="1408633"/>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1" name="TextBox 30"/>
          <p:cNvSpPr txBox="1"/>
          <p:nvPr/>
        </p:nvSpPr>
        <p:spPr>
          <a:xfrm>
            <a:off x="722363" y="2564904"/>
            <a:ext cx="7200800" cy="2693045"/>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But quite often, students just read a discussion prompt on the online discussion board, think about it, and then forget about it. The prompt doesn’t involve students in maintaining further critical thinking or conversation.</a:t>
            </a:r>
            <a:endParaRPr lang="zh-CN" altLang="en-US" sz="2600" dirty="0">
              <a:latin typeface="Times New Roman" pitchFamily="18" charset="0"/>
            </a:endParaRPr>
          </a:p>
        </p:txBody>
      </p:sp>
      <p:sp>
        <p:nvSpPr>
          <p:cNvPr id="14"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304924" y="1034941"/>
            <a:ext cx="8534151" cy="1224136"/>
          </a:xfrm>
          <a:prstGeom prst="rect">
            <a:avLst/>
          </a:prstGeom>
          <a:noFill/>
          <a:ln w="9525">
            <a:noFill/>
            <a:miter lim="800000"/>
            <a:headEnd/>
            <a:tailEnd/>
          </a:ln>
        </p:spPr>
        <p:txBody>
          <a:bodyPr/>
          <a:lstStyle/>
          <a:p>
            <a:pPr marL="324000" indent="-457200"/>
            <a:r>
              <a:rPr lang="en-US" altLang="zh-CN" sz="2600" b="1" dirty="0">
                <a:solidFill>
                  <a:srgbClr val="C00000"/>
                </a:solidFill>
                <a:latin typeface="Times New Roman" pitchFamily="18" charset="0"/>
                <a:sym typeface="Calibri" pitchFamily="34" charset="0"/>
              </a:rPr>
              <a:t>9. </a:t>
            </a:r>
            <a:r>
              <a:rPr lang="en-US" altLang="zh-CN" sz="2600" b="1" dirty="0">
                <a:latin typeface="Times New Roman" pitchFamily="18" charset="0"/>
                <a:sym typeface="Calibri" pitchFamily="34" charset="0"/>
              </a:rPr>
              <a:t>But they often encourage a “read, reflect, forget about it” response that doesn’t truly engage students in extended critical thinking or conversation.</a:t>
            </a:r>
            <a:r>
              <a:rPr lang="en-US" altLang="zh-CN" sz="2600" dirty="0">
                <a:latin typeface="Times New Roman" pitchFamily="18" charset="0"/>
              </a:rPr>
              <a:t> </a:t>
            </a:r>
            <a:r>
              <a:rPr lang="en-US" altLang="zh-CN" sz="2600" b="1" dirty="0">
                <a:solidFill>
                  <a:srgbClr val="C00000"/>
                </a:solidFill>
                <a:latin typeface="Times New Roman" pitchFamily="18" charset="0"/>
              </a:rPr>
              <a:t>(Para. 7) </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751832" y="2636912"/>
            <a:ext cx="8083302"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dumb:</a:t>
            </a:r>
            <a:r>
              <a:rPr lang="en-US" altLang="zh-CN" sz="2600" b="1" dirty="0">
                <a:solidFill>
                  <a:srgbClr val="C00000"/>
                </a:solidFill>
                <a:latin typeface="Times New Roman" pitchFamily="18" charset="0"/>
              </a:rPr>
              <a:t> </a:t>
            </a:r>
            <a:r>
              <a:rPr lang="en-US" altLang="zh-CN" sz="2600" i="1" dirty="0">
                <a:latin typeface="Times New Roman" pitchFamily="18" charset="0"/>
              </a:rPr>
              <a:t>v.</a:t>
            </a:r>
            <a:r>
              <a:rPr lang="en-US" altLang="zh-CN" sz="2600" dirty="0">
                <a:latin typeface="Times New Roman" pitchFamily="18" charset="0"/>
              </a:rPr>
              <a:t> </a:t>
            </a:r>
            <a:r>
              <a:rPr lang="en-US" altLang="zh-CN" sz="2600" b="1" dirty="0">
                <a:latin typeface="Times New Roman" pitchFamily="18" charset="0"/>
              </a:rPr>
              <a:t>(~ down) </a:t>
            </a:r>
            <a:r>
              <a:rPr lang="en-US" altLang="zh-CN" sz="2600" dirty="0">
                <a:latin typeface="Times New Roman" pitchFamily="18" charset="0"/>
              </a:rPr>
              <a:t>to make </a:t>
            </a:r>
            <a:r>
              <a:rPr lang="en-US" altLang="zh-CN" sz="2600" dirty="0" err="1">
                <a:latin typeface="Times New Roman" pitchFamily="18" charset="0"/>
              </a:rPr>
              <a:t>sth</a:t>
            </a:r>
            <a:r>
              <a:rPr lang="en-US" altLang="zh-CN" sz="2600" dirty="0">
                <a:latin typeface="Times New Roman" pitchFamily="18" charset="0"/>
              </a:rPr>
              <a:t>. simpler and easier to understand in a way that reduces its quality </a:t>
            </a:r>
            <a:r>
              <a:rPr lang="zh-CN" altLang="en-US" sz="2600" dirty="0">
                <a:latin typeface="Times New Roman" pitchFamily="18" charset="0"/>
              </a:rPr>
              <a:t>使</a:t>
            </a:r>
            <a:r>
              <a:rPr lang="en-US" altLang="zh-CN" sz="2600" dirty="0">
                <a:latin typeface="+mn-ea"/>
              </a:rPr>
              <a:t>…</a:t>
            </a:r>
            <a:r>
              <a:rPr lang="zh-CN" altLang="en-US" sz="2600" dirty="0">
                <a:latin typeface="Times New Roman" pitchFamily="18" charset="0"/>
              </a:rPr>
              <a:t>过于简单化</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88950" y="4581128"/>
            <a:ext cx="7926140" cy="892552"/>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在大部分学生都没有通过第一次考试后，教授决定把课程材料稍微简化一些。</a:t>
            </a:r>
          </a:p>
        </p:txBody>
      </p:sp>
      <p:sp>
        <p:nvSpPr>
          <p:cNvPr id="23" name="矩形 22"/>
          <p:cNvSpPr>
            <a:spLocks noChangeArrowheads="1"/>
          </p:cNvSpPr>
          <p:nvPr/>
        </p:nvSpPr>
        <p:spPr bwMode="auto">
          <a:xfrm>
            <a:off x="816904" y="5501898"/>
            <a:ext cx="7992888"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professor decided to dumb down the course material a bit after most of his class failed the first exam. </a:t>
            </a:r>
          </a:p>
        </p:txBody>
      </p:sp>
      <p:grpSp>
        <p:nvGrpSpPr>
          <p:cNvPr id="2" name="组合 37"/>
          <p:cNvGrpSpPr>
            <a:grpSpLocks/>
          </p:cNvGrpSpPr>
          <p:nvPr/>
        </p:nvGrpSpPr>
        <p:grpSpPr bwMode="auto">
          <a:xfrm>
            <a:off x="827683" y="3999279"/>
            <a:ext cx="1728093" cy="461665"/>
            <a:chOff x="2635396" y="6103540"/>
            <a:chExt cx="1362076"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40502"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19" name="动作按钮: 第一张 18">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2" name="内容占位符 2"/>
          <p:cNvSpPr>
            <a:spLocks noGrp="1"/>
          </p:cNvSpPr>
          <p:nvPr/>
        </p:nvSpPr>
        <p:spPr bwMode="auto">
          <a:xfrm>
            <a:off x="300983" y="1196752"/>
            <a:ext cx="8534151"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10. </a:t>
            </a:r>
            <a:r>
              <a:rPr lang="en-US" altLang="zh-CN" sz="2600" b="1" dirty="0">
                <a:latin typeface="Times New Roman" pitchFamily="18" charset="0"/>
                <a:sym typeface="Calibri" pitchFamily="34" charset="0"/>
              </a:rPr>
              <a:t>To get these, we ask one another simpler questions. We </a:t>
            </a:r>
            <a:r>
              <a:rPr lang="en-US" altLang="zh-CN" sz="2600" b="1" dirty="0">
                <a:solidFill>
                  <a:srgbClr val="C00000"/>
                </a:solidFill>
                <a:latin typeface="Times New Roman" pitchFamily="18" charset="0"/>
                <a:sym typeface="Calibri" pitchFamily="34" charset="0"/>
              </a:rPr>
              <a:t>dumb down </a:t>
            </a:r>
            <a:r>
              <a:rPr lang="en-US" altLang="zh-CN" sz="2600" b="1" dirty="0">
                <a:latin typeface="Times New Roman" pitchFamily="18" charset="0"/>
                <a:sym typeface="Calibri" pitchFamily="34" charset="0"/>
              </a:rPr>
              <a:t>our communications, even on the most important matters. </a:t>
            </a:r>
            <a:r>
              <a:rPr lang="en-US" altLang="zh-CN" sz="2600" b="1" dirty="0">
                <a:solidFill>
                  <a:srgbClr val="C00000"/>
                </a:solidFill>
                <a:latin typeface="Times New Roman" pitchFamily="18" charset="0"/>
                <a:sym typeface="Calibri" pitchFamily="34" charset="0"/>
              </a:rPr>
              <a:t>(Para. 8)</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0"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1" name="矩形 10"/>
          <p:cNvSpPr>
            <a:spLocks noChangeArrowheads="1"/>
          </p:cNvSpPr>
          <p:nvPr/>
        </p:nvSpPr>
        <p:spPr bwMode="auto">
          <a:xfrm>
            <a:off x="649093" y="2492896"/>
            <a:ext cx="8083302"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water down: </a:t>
            </a:r>
            <a:r>
              <a:rPr lang="en-US" altLang="zh-CN" sz="2600" dirty="0">
                <a:latin typeface="Times New Roman" pitchFamily="18" charset="0"/>
              </a:rPr>
              <a:t>to make </a:t>
            </a:r>
            <a:r>
              <a:rPr lang="en-US" altLang="zh-CN" sz="2600" dirty="0" err="1">
                <a:latin typeface="Times New Roman" pitchFamily="18" charset="0"/>
              </a:rPr>
              <a:t>sth</a:t>
            </a:r>
            <a:r>
              <a:rPr lang="en-US" altLang="zh-CN" sz="2600" dirty="0">
                <a:latin typeface="Times New Roman" pitchFamily="18" charset="0"/>
              </a:rPr>
              <a:t>. such as a statement or newspaper article less offensive, powerful, or detailed </a:t>
            </a:r>
            <a:r>
              <a:rPr lang="zh-CN" altLang="en-US" sz="2600" dirty="0">
                <a:latin typeface="Times New Roman" pitchFamily="18" charset="0"/>
              </a:rPr>
              <a:t>淡化，削弱（陈述或报纸文章等的攻击力、冲击性或细节）</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08637" y="4622938"/>
            <a:ext cx="7926140"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这些批评意见已被修改得缓和些了，以免得罪人。</a:t>
            </a:r>
          </a:p>
        </p:txBody>
      </p:sp>
      <p:sp>
        <p:nvSpPr>
          <p:cNvPr id="23" name="矩形 22"/>
          <p:cNvSpPr>
            <a:spLocks noChangeArrowheads="1"/>
          </p:cNvSpPr>
          <p:nvPr/>
        </p:nvSpPr>
        <p:spPr bwMode="auto">
          <a:xfrm>
            <a:off x="792951" y="5301208"/>
            <a:ext cx="8136904"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criticisms had been watered down so as not to offend anybody.</a:t>
            </a:r>
          </a:p>
        </p:txBody>
      </p:sp>
      <p:grpSp>
        <p:nvGrpSpPr>
          <p:cNvPr id="2" name="组合 37"/>
          <p:cNvGrpSpPr>
            <a:grpSpLocks/>
          </p:cNvGrpSpPr>
          <p:nvPr/>
        </p:nvGrpSpPr>
        <p:grpSpPr bwMode="auto">
          <a:xfrm>
            <a:off x="806643" y="3903440"/>
            <a:ext cx="1724918" cy="461665"/>
            <a:chOff x="2635396" y="6103540"/>
            <a:chExt cx="1439740"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419544"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内容占位符 2"/>
          <p:cNvSpPr>
            <a:spLocks noGrp="1"/>
          </p:cNvSpPr>
          <p:nvPr/>
        </p:nvSpPr>
        <p:spPr bwMode="auto">
          <a:xfrm>
            <a:off x="198438" y="1052736"/>
            <a:ext cx="8534151"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11. </a:t>
            </a:r>
            <a:r>
              <a:rPr lang="en-US" altLang="zh-CN" sz="2600" b="1" dirty="0">
                <a:latin typeface="Times New Roman" pitchFamily="18" charset="0"/>
                <a:sym typeface="Calibri" pitchFamily="34" charset="0"/>
              </a:rPr>
              <a:t>Could it be that the push for screen use in schools is </a:t>
            </a:r>
            <a:r>
              <a:rPr lang="en-US" altLang="zh-CN" sz="2600" b="1" dirty="0">
                <a:solidFill>
                  <a:srgbClr val="C00000"/>
                </a:solidFill>
                <a:latin typeface="Times New Roman" pitchFamily="18" charset="0"/>
                <a:sym typeface="Calibri" pitchFamily="34" charset="0"/>
              </a:rPr>
              <a:t>watering down</a:t>
            </a:r>
            <a:r>
              <a:rPr lang="en-US" altLang="zh-CN" sz="2600" b="1" dirty="0">
                <a:latin typeface="Times New Roman" pitchFamily="18" charset="0"/>
                <a:sym typeface="Calibri" pitchFamily="34" charset="0"/>
              </a:rPr>
              <a:t> the questions and thinking we require of students? </a:t>
            </a:r>
            <a:r>
              <a:rPr lang="en-US" altLang="zh-CN" sz="2600" b="1" dirty="0">
                <a:solidFill>
                  <a:srgbClr val="C00000"/>
                </a:solidFill>
                <a:latin typeface="Times New Roman" pitchFamily="18" charset="0"/>
                <a:sym typeface="Calibri" pitchFamily="34" charset="0"/>
              </a:rPr>
              <a:t>(Para.9)</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0" name="TextBox 19"/>
          <p:cNvSpPr txBox="1"/>
          <p:nvPr/>
        </p:nvSpPr>
        <p:spPr>
          <a:xfrm>
            <a:off x="722363" y="2636912"/>
            <a:ext cx="7200800" cy="2641172"/>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We require that our students have the ability to ask questions and think critically. But could it be that the students’ ability in this respect is getting weakened because we encourage students to use electronic devices in schools?</a:t>
            </a:r>
            <a:endParaRPr lang="zh-CN" altLang="en-US" sz="2600" dirty="0">
              <a:latin typeface="Times New Roman" pitchFamily="18" charset="0"/>
            </a:endParaRPr>
          </a:p>
        </p:txBody>
      </p:sp>
      <p:sp>
        <p:nvSpPr>
          <p:cNvPr id="15"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3" name="内容占位符 2"/>
          <p:cNvSpPr>
            <a:spLocks noGrp="1"/>
          </p:cNvSpPr>
          <p:nvPr/>
        </p:nvSpPr>
        <p:spPr bwMode="auto">
          <a:xfrm>
            <a:off x="198438" y="1052736"/>
            <a:ext cx="8534151"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11. </a:t>
            </a:r>
            <a:r>
              <a:rPr lang="en-US" altLang="zh-CN" sz="2600" b="1" dirty="0">
                <a:latin typeface="Times New Roman" pitchFamily="18" charset="0"/>
                <a:sym typeface="Calibri" pitchFamily="34" charset="0"/>
              </a:rPr>
              <a:t>Could it be that the push for screen use in schools is watering down the questions and thinking we require of students? </a:t>
            </a:r>
            <a:r>
              <a:rPr lang="en-US" altLang="zh-CN" sz="2600" b="1" dirty="0">
                <a:solidFill>
                  <a:srgbClr val="C00000"/>
                </a:solidFill>
                <a:latin typeface="Times New Roman" pitchFamily="18" charset="0"/>
                <a:sym typeface="Calibri" pitchFamily="34" charset="0"/>
              </a:rPr>
              <a:t>(Para.9)</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777743" y="2492896"/>
            <a:ext cx="8155310"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sharpen: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develop a skill, ability, etc. so that you are able to do things more quickly </a:t>
            </a:r>
            <a:r>
              <a:rPr lang="zh-CN" altLang="en-US" sz="2600" dirty="0">
                <a:latin typeface="Times New Roman" pitchFamily="18" charset="0"/>
              </a:rPr>
              <a:t>加强，提高（技巧、能力等）</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0316" y="4653136"/>
            <a:ext cx="7134052"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她选择这门课是为了提高自己的商业技能。</a:t>
            </a:r>
          </a:p>
        </p:txBody>
      </p:sp>
      <p:sp>
        <p:nvSpPr>
          <p:cNvPr id="23" name="矩形 22"/>
          <p:cNvSpPr>
            <a:spLocks noChangeArrowheads="1"/>
          </p:cNvSpPr>
          <p:nvPr/>
        </p:nvSpPr>
        <p:spPr bwMode="auto">
          <a:xfrm>
            <a:off x="790816" y="5301207"/>
            <a:ext cx="6901509"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She took the course to sharpen her business skills.</a:t>
            </a:r>
          </a:p>
        </p:txBody>
      </p:sp>
      <p:grpSp>
        <p:nvGrpSpPr>
          <p:cNvPr id="2" name="组合 37"/>
          <p:cNvGrpSpPr>
            <a:grpSpLocks/>
          </p:cNvGrpSpPr>
          <p:nvPr/>
        </p:nvGrpSpPr>
        <p:grpSpPr bwMode="auto">
          <a:xfrm>
            <a:off x="790816" y="3977838"/>
            <a:ext cx="1725986" cy="461665"/>
            <a:chOff x="2635396" y="6103540"/>
            <a:chExt cx="1379743"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9547"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2" name="内容占位符 2"/>
          <p:cNvSpPr>
            <a:spLocks noGrp="1"/>
          </p:cNvSpPr>
          <p:nvPr/>
        </p:nvSpPr>
        <p:spPr bwMode="auto">
          <a:xfrm>
            <a:off x="287338" y="1052736"/>
            <a:ext cx="8496943"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12. </a:t>
            </a:r>
            <a:r>
              <a:rPr lang="en-US" altLang="zh-CN" sz="2600" b="1" dirty="0">
                <a:latin typeface="Times New Roman" pitchFamily="18" charset="0"/>
                <a:sym typeface="Calibri" pitchFamily="34" charset="0"/>
              </a:rPr>
              <a:t>Instead, what if we focused on </a:t>
            </a:r>
            <a:r>
              <a:rPr lang="en-US" altLang="zh-CN" sz="2600" b="1" dirty="0">
                <a:solidFill>
                  <a:srgbClr val="C00000"/>
                </a:solidFill>
                <a:latin typeface="Times New Roman" pitchFamily="18" charset="0"/>
                <a:sym typeface="Calibri" pitchFamily="34" charset="0"/>
              </a:rPr>
              <a:t>sharpening</a:t>
            </a:r>
            <a:r>
              <a:rPr lang="en-US" altLang="zh-CN" sz="2600" b="1" dirty="0">
                <a:latin typeface="Times New Roman" pitchFamily="18" charset="0"/>
                <a:sym typeface="Calibri" pitchFamily="34" charset="0"/>
              </a:rPr>
              <a:t> students’ ability to move back and forth between the digital and real world? </a:t>
            </a:r>
            <a:r>
              <a:rPr lang="en-US" altLang="zh-CN" sz="2600" b="1" dirty="0">
                <a:solidFill>
                  <a:srgbClr val="C00000"/>
                </a:solidFill>
                <a:latin typeface="Times New Roman" pitchFamily="18" charset="0"/>
                <a:sym typeface="Calibri" pitchFamily="34" charset="0"/>
              </a:rPr>
              <a:t>(Para. 10)</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TextBox 18"/>
          <p:cNvSpPr txBox="1"/>
          <p:nvPr/>
        </p:nvSpPr>
        <p:spPr>
          <a:xfrm>
            <a:off x="827584" y="2708920"/>
            <a:ext cx="7200800" cy="1600887"/>
          </a:xfrm>
          <a:prstGeom prst="rect">
            <a:avLst/>
          </a:prstGeom>
          <a:noFill/>
          <a:ln w="25400">
            <a:solidFill>
              <a:srgbClr val="C00000"/>
            </a:solidFill>
          </a:ln>
        </p:spPr>
        <p:txBody>
          <a:bodyPr wrap="square" rtlCol="0">
            <a:spAutoFit/>
          </a:bodyPr>
          <a:lstStyle/>
          <a:p>
            <a:pPr>
              <a:lnSpc>
                <a:spcPct val="130000"/>
              </a:lnSpc>
            </a:pPr>
            <a:r>
              <a:rPr lang="en-US" altLang="zh-CN" sz="2600" b="1" dirty="0">
                <a:solidFill>
                  <a:srgbClr val="C00000"/>
                </a:solidFill>
                <a:latin typeface="Times New Roman" pitchFamily="18" charset="0"/>
              </a:rPr>
              <a:t>Paraphrase:</a:t>
            </a:r>
            <a:r>
              <a:rPr lang="en-US" altLang="zh-CN" sz="2600" dirty="0">
                <a:latin typeface="Times New Roman" pitchFamily="18" charset="0"/>
              </a:rPr>
              <a:t> Instead, what might happen if we paid particular attention to improving students’ ability to both communicate face to face and through screens?</a:t>
            </a:r>
            <a:endParaRPr lang="zh-CN" altLang="en-US" sz="2600" dirty="0">
              <a:latin typeface="Times New Roman" pitchFamily="18" charset="0"/>
            </a:endParaRPr>
          </a:p>
        </p:txBody>
      </p:sp>
      <p:sp>
        <p:nvSpPr>
          <p:cNvPr id="13"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
        <p:nvSpPr>
          <p:cNvPr id="12" name="内容占位符 2"/>
          <p:cNvSpPr>
            <a:spLocks noGrp="1"/>
          </p:cNvSpPr>
          <p:nvPr/>
        </p:nvSpPr>
        <p:spPr bwMode="auto">
          <a:xfrm>
            <a:off x="287338" y="1052736"/>
            <a:ext cx="8496943"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12. </a:t>
            </a:r>
            <a:r>
              <a:rPr lang="en-US" altLang="zh-CN" sz="2600" b="1" dirty="0">
                <a:latin typeface="Times New Roman" pitchFamily="18" charset="0"/>
                <a:sym typeface="Calibri" pitchFamily="34" charset="0"/>
              </a:rPr>
              <a:t>Instead, what if we focused on </a:t>
            </a:r>
            <a:r>
              <a:rPr lang="en-US" altLang="zh-CN" sz="2600" b="1" dirty="0">
                <a:solidFill>
                  <a:srgbClr val="C00000"/>
                </a:solidFill>
                <a:latin typeface="Times New Roman" pitchFamily="18" charset="0"/>
                <a:sym typeface="Calibri" pitchFamily="34" charset="0"/>
              </a:rPr>
              <a:t>sharpening</a:t>
            </a:r>
            <a:r>
              <a:rPr lang="en-US" altLang="zh-CN" sz="2600" b="1" dirty="0">
                <a:latin typeface="Times New Roman" pitchFamily="18" charset="0"/>
                <a:sym typeface="Calibri" pitchFamily="34" charset="0"/>
              </a:rPr>
              <a:t> students’ ability to move back and forth between the digital and real world? </a:t>
            </a:r>
            <a:r>
              <a:rPr lang="en-US" altLang="zh-CN" sz="2600" b="1" dirty="0">
                <a:solidFill>
                  <a:srgbClr val="C00000"/>
                </a:solidFill>
                <a:latin typeface="Times New Roman" pitchFamily="18" charset="0"/>
                <a:sym typeface="Calibri" pitchFamily="34" charset="0"/>
              </a:rPr>
              <a:t>(Para. 10)</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1" name="矩形 10"/>
          <p:cNvSpPr>
            <a:spLocks noChangeArrowheads="1"/>
          </p:cNvSpPr>
          <p:nvPr/>
        </p:nvSpPr>
        <p:spPr bwMode="auto">
          <a:xfrm>
            <a:off x="809303" y="2564904"/>
            <a:ext cx="8155310"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capture: </a:t>
            </a: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succeed in recording, showing, or describing a situation or feeling, using words or pictures </a:t>
            </a:r>
            <a:r>
              <a:rPr lang="zh-CN" altLang="en-US" sz="2600" dirty="0">
                <a:latin typeface="Times New Roman" pitchFamily="18" charset="0"/>
              </a:rPr>
              <a:t>（用文字或图片）记录，描述，捕捉</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750316" y="4767535"/>
            <a:ext cx="6990036" cy="492443"/>
          </a:xfrm>
          <a:prstGeom prst="rect">
            <a:avLst/>
          </a:prstGeom>
          <a:noFill/>
          <a:ln w="9525">
            <a:noFill/>
            <a:miter lim="800000"/>
            <a:headEnd/>
            <a:tailEnd/>
          </a:ln>
        </p:spPr>
        <p:txBody>
          <a:bodyPr wrap="square">
            <a:spAutoFit/>
          </a:bodyPr>
          <a:lstStyle/>
          <a:p>
            <a:pPr>
              <a:spcBef>
                <a:spcPct val="20000"/>
              </a:spcBef>
            </a:pPr>
            <a:r>
              <a:rPr lang="zh-CN" altLang="en-US" sz="2600" dirty="0">
                <a:latin typeface="+mn-ea"/>
              </a:rPr>
              <a:t>这个想法就是要以胶片的形式记录乡村的变化。</a:t>
            </a:r>
          </a:p>
        </p:txBody>
      </p:sp>
      <p:sp>
        <p:nvSpPr>
          <p:cNvPr id="23" name="矩形 22"/>
          <p:cNvSpPr>
            <a:spLocks noChangeArrowheads="1"/>
          </p:cNvSpPr>
          <p:nvPr/>
        </p:nvSpPr>
        <p:spPr bwMode="auto">
          <a:xfrm>
            <a:off x="750316" y="5387045"/>
            <a:ext cx="7857109"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The idea was to capture on film how the countryside was changing.</a:t>
            </a:r>
          </a:p>
        </p:txBody>
      </p:sp>
      <p:grpSp>
        <p:nvGrpSpPr>
          <p:cNvPr id="2" name="组合 37"/>
          <p:cNvGrpSpPr>
            <a:grpSpLocks/>
          </p:cNvGrpSpPr>
          <p:nvPr/>
        </p:nvGrpSpPr>
        <p:grpSpPr bwMode="auto">
          <a:xfrm>
            <a:off x="764677" y="4189587"/>
            <a:ext cx="1725986" cy="461665"/>
            <a:chOff x="2635396" y="6103540"/>
            <a:chExt cx="1379743"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9547"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动作按钮: 第一张 24">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2" name="内容占位符 2"/>
          <p:cNvSpPr>
            <a:spLocks noGrp="1"/>
          </p:cNvSpPr>
          <p:nvPr/>
        </p:nvSpPr>
        <p:spPr bwMode="auto">
          <a:xfrm>
            <a:off x="287338" y="1052736"/>
            <a:ext cx="8496943"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13. </a:t>
            </a:r>
            <a:r>
              <a:rPr lang="en-US" altLang="zh-CN" sz="2600" b="1" dirty="0">
                <a:latin typeface="Times New Roman" pitchFamily="18" charset="0"/>
                <a:sym typeface="Calibri" pitchFamily="34" charset="0"/>
              </a:rPr>
              <a:t>An ironic benefit of technology is that we can use digital devices to </a:t>
            </a:r>
            <a:r>
              <a:rPr lang="en-US" altLang="zh-CN" sz="2600" b="1" dirty="0">
                <a:solidFill>
                  <a:srgbClr val="C00000"/>
                </a:solidFill>
                <a:latin typeface="Times New Roman" pitchFamily="18" charset="0"/>
                <a:sym typeface="Calibri" pitchFamily="34" charset="0"/>
              </a:rPr>
              <a:t>capture</a:t>
            </a:r>
            <a:r>
              <a:rPr lang="en-US" altLang="zh-CN" sz="2600" b="1" dirty="0">
                <a:latin typeface="Times New Roman" pitchFamily="18" charset="0"/>
                <a:sym typeface="Calibri" pitchFamily="34" charset="0"/>
              </a:rPr>
              <a:t> and teach the art of conversation. </a:t>
            </a:r>
            <a:r>
              <a:rPr lang="en-US" altLang="zh-CN" sz="2600" b="1" dirty="0">
                <a:solidFill>
                  <a:srgbClr val="C00000"/>
                </a:solidFill>
                <a:latin typeface="Times New Roman" pitchFamily="18" charset="0"/>
                <a:sym typeface="Calibri" pitchFamily="34" charset="0"/>
              </a:rPr>
              <a:t>(Para. 10)</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11"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408000"/>
                </a:solidFill>
                <a:latin typeface="Arial" pitchFamily="34" charset="0"/>
                <a:cs typeface="Arial" pitchFamily="34" charset="0"/>
              </a:rPr>
              <a:t>Explore 1</a:t>
            </a:r>
            <a:endParaRPr kumimoji="1" lang="zh-CN" altLang="en-US" sz="3000" b="1" dirty="0">
              <a:solidFill>
                <a:srgbClr val="408000"/>
              </a:solidFill>
              <a:latin typeface="Arial" pitchFamily="34" charset="0"/>
              <a:cs typeface="Arial" pitchFamily="34" charset="0"/>
            </a:endParaRPr>
          </a:p>
        </p:txBody>
      </p:sp>
      <p:sp>
        <p:nvSpPr>
          <p:cNvPr id="13" name="矩形 12"/>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1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15"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grpSp>
        <p:nvGrpSpPr>
          <p:cNvPr id="2" name="组合 37"/>
          <p:cNvGrpSpPr>
            <a:grpSpLocks/>
          </p:cNvGrpSpPr>
          <p:nvPr/>
        </p:nvGrpSpPr>
        <p:grpSpPr bwMode="auto">
          <a:xfrm>
            <a:off x="467544" y="1052736"/>
            <a:ext cx="2088232" cy="461665"/>
            <a:chOff x="2635396" y="6103537"/>
            <a:chExt cx="1634582" cy="1412579"/>
          </a:xfrm>
        </p:grpSpPr>
        <p:sp>
          <p:nvSpPr>
            <p:cNvPr id="28" name="AutoShape 7"/>
            <p:cNvSpPr>
              <a:spLocks noChangeArrowheads="1"/>
            </p:cNvSpPr>
            <p:nvPr/>
          </p:nvSpPr>
          <p:spPr bwMode="auto">
            <a:xfrm>
              <a:off x="2635396" y="6103537"/>
              <a:ext cx="1634582" cy="13212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29" name="Rectangle 9"/>
            <p:cNvSpPr>
              <a:spLocks noChangeArrowheads="1"/>
            </p:cNvSpPr>
            <p:nvPr/>
          </p:nvSpPr>
          <p:spPr bwMode="auto">
            <a:xfrm>
              <a:off x="2787927" y="6103537"/>
              <a:ext cx="1415626" cy="1412579"/>
            </a:xfrm>
            <a:prstGeom prst="rect">
              <a:avLst/>
            </a:prstGeom>
            <a:noFill/>
            <a:ln w="9525">
              <a:noFill/>
              <a:miter lim="800000"/>
              <a:headEnd/>
              <a:tailEnd/>
            </a:ln>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Collocations</a:t>
              </a:r>
              <a:endParaRPr lang="zh-CN" altLang="zh-CN" sz="2400" b="1" dirty="0">
                <a:solidFill>
                  <a:schemeClr val="bg1"/>
                </a:solidFill>
                <a:latin typeface="Times New Roman" pitchFamily="18" charset="0"/>
                <a:ea typeface="Adobe 楷体 Std R" pitchFamily="18" charset="-122"/>
              </a:endParaRPr>
            </a:p>
          </p:txBody>
        </p:sp>
      </p:grpSp>
      <p:sp>
        <p:nvSpPr>
          <p:cNvPr id="23" name="圆角矩形 50"/>
          <p:cNvSpPr/>
          <p:nvPr/>
        </p:nvSpPr>
        <p:spPr bwMode="auto">
          <a:xfrm>
            <a:off x="1691680" y="1988449"/>
            <a:ext cx="2952328" cy="630758"/>
          </a:xfrm>
          <a:prstGeom prst="roundRect">
            <a:avLst>
              <a:gd name="adj" fmla="val 7848"/>
            </a:avLst>
          </a:prstGeom>
          <a:solidFill>
            <a:srgbClr val="9A2C0A">
              <a:alpha val="25098"/>
            </a:srgbClr>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a16="http://schemas.microsoft.com/office/drawing/2014/main" id="{36EDC302-06E8-4A5C-B5B3-8BD5F40F6076}"/>
              </a:ext>
            </a:extLst>
          </p:cNvPr>
          <p:cNvCxnSpPr>
            <a:cxnSpLocks/>
          </p:cNvCxnSpPr>
          <p:nvPr/>
        </p:nvCxnSpPr>
        <p:spPr>
          <a:xfrm>
            <a:off x="1418527" y="1772816"/>
            <a:ext cx="0" cy="4482144"/>
          </a:xfrm>
          <a:prstGeom prst="line">
            <a:avLst/>
          </a:prstGeom>
          <a:ln>
            <a:solidFill>
              <a:srgbClr val="8064A2"/>
            </a:solidFill>
          </a:ln>
        </p:spPr>
        <p:style>
          <a:lnRef idx="1">
            <a:schemeClr val="accent2"/>
          </a:lnRef>
          <a:fillRef idx="0">
            <a:schemeClr val="accent2"/>
          </a:fillRef>
          <a:effectRef idx="0">
            <a:schemeClr val="accent2"/>
          </a:effectRef>
          <a:fontRef idx="minor">
            <a:schemeClr val="tx1"/>
          </a:fontRef>
        </p:style>
      </p:cxnSp>
      <p:sp>
        <p:nvSpPr>
          <p:cNvPr id="30" name="椭圆 29">
            <a:extLst>
              <a:ext uri="{FF2B5EF4-FFF2-40B4-BE49-F238E27FC236}">
                <a16:creationId xmlns:a16="http://schemas.microsoft.com/office/drawing/2014/main" id="{0620A044-60B7-4686-BE96-04FFA3FA9DCE}"/>
              </a:ext>
            </a:extLst>
          </p:cNvPr>
          <p:cNvSpPr/>
          <p:nvPr/>
        </p:nvSpPr>
        <p:spPr>
          <a:xfrm>
            <a:off x="1329226" y="2186172"/>
            <a:ext cx="178602" cy="178602"/>
          </a:xfrm>
          <a:prstGeom prst="ellipse">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B184E730-1C55-4733-AABD-E84D11B2DEDD}"/>
              </a:ext>
            </a:extLst>
          </p:cNvPr>
          <p:cNvSpPr/>
          <p:nvPr/>
        </p:nvSpPr>
        <p:spPr>
          <a:xfrm>
            <a:off x="1329227" y="3744910"/>
            <a:ext cx="178602" cy="178602"/>
          </a:xfrm>
          <a:prstGeom prst="ellipse">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36" name="泪滴形 20">
            <a:extLst>
              <a:ext uri="{FF2B5EF4-FFF2-40B4-BE49-F238E27FC236}">
                <a16:creationId xmlns:a16="http://schemas.microsoft.com/office/drawing/2014/main" id="{CBA59A14-DF5C-46DC-B688-60C6C2AE45B0}"/>
              </a:ext>
            </a:extLst>
          </p:cNvPr>
          <p:cNvSpPr/>
          <p:nvPr/>
        </p:nvSpPr>
        <p:spPr>
          <a:xfrm rot="2700000">
            <a:off x="440691" y="1953477"/>
            <a:ext cx="643993" cy="643993"/>
          </a:xfrm>
          <a:prstGeom prst="teardrop">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7" name="泪滴形 22">
            <a:extLst>
              <a:ext uri="{FF2B5EF4-FFF2-40B4-BE49-F238E27FC236}">
                <a16:creationId xmlns:a16="http://schemas.microsoft.com/office/drawing/2014/main" id="{384B77F6-C1A3-4080-AC6E-617EC7DA0870}"/>
              </a:ext>
            </a:extLst>
          </p:cNvPr>
          <p:cNvSpPr/>
          <p:nvPr/>
        </p:nvSpPr>
        <p:spPr>
          <a:xfrm rot="2700000">
            <a:off x="434266" y="3512215"/>
            <a:ext cx="643993" cy="643993"/>
          </a:xfrm>
          <a:prstGeom prst="teardrop">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文本框 7"/>
          <p:cNvSpPr txBox="1"/>
          <p:nvPr/>
        </p:nvSpPr>
        <p:spPr>
          <a:xfrm>
            <a:off x="554922" y="2024596"/>
            <a:ext cx="470652" cy="430887"/>
          </a:xfrm>
          <a:prstGeom prst="rect">
            <a:avLst/>
          </a:prstGeom>
          <a:noFill/>
        </p:spPr>
        <p:txBody>
          <a:bodyPr wrap="none" rtlCol="0">
            <a:spAutoFit/>
          </a:bodyPr>
          <a:lstStyle/>
          <a:p>
            <a:r>
              <a:rPr kumimoji="1" lang="en-US" altLang="zh-CN" sz="2200" b="1" dirty="0">
                <a:solidFill>
                  <a:schemeClr val="bg1"/>
                </a:solidFill>
                <a:latin typeface="Times New Roman" pitchFamily="18" charset="0"/>
              </a:rPr>
              <a:t>01</a:t>
            </a:r>
            <a:endParaRPr kumimoji="1" lang="zh-CN" altLang="en-US" sz="2200" b="1" dirty="0">
              <a:solidFill>
                <a:schemeClr val="bg1"/>
              </a:solidFill>
              <a:latin typeface="Times New Roman" pitchFamily="18" charset="0"/>
            </a:endParaRPr>
          </a:p>
        </p:txBody>
      </p:sp>
      <p:sp>
        <p:nvSpPr>
          <p:cNvPr id="39" name="文本框 31"/>
          <p:cNvSpPr txBox="1"/>
          <p:nvPr/>
        </p:nvSpPr>
        <p:spPr>
          <a:xfrm>
            <a:off x="554922" y="3583716"/>
            <a:ext cx="470652" cy="430887"/>
          </a:xfrm>
          <a:prstGeom prst="rect">
            <a:avLst/>
          </a:prstGeom>
          <a:noFill/>
        </p:spPr>
        <p:txBody>
          <a:bodyPr wrap="none" rtlCol="0">
            <a:spAutoFit/>
          </a:bodyPr>
          <a:lstStyle/>
          <a:p>
            <a:r>
              <a:rPr kumimoji="1" lang="en-US" altLang="zh-CN" sz="2200" b="1" dirty="0">
                <a:solidFill>
                  <a:schemeClr val="bg1"/>
                </a:solidFill>
                <a:latin typeface="Times New Roman" pitchFamily="18" charset="0"/>
              </a:rPr>
              <a:t>02</a:t>
            </a:r>
            <a:endParaRPr kumimoji="1" lang="zh-CN" altLang="en-US" sz="2200" b="1" dirty="0">
              <a:solidFill>
                <a:schemeClr val="bg1"/>
              </a:solidFill>
              <a:latin typeface="Times New Roman" pitchFamily="18" charset="0"/>
            </a:endParaRPr>
          </a:p>
        </p:txBody>
      </p:sp>
      <p:sp>
        <p:nvSpPr>
          <p:cNvPr id="40" name="矩形 39"/>
          <p:cNvSpPr/>
          <p:nvPr/>
        </p:nvSpPr>
        <p:spPr>
          <a:xfrm>
            <a:off x="1691680" y="2043143"/>
            <a:ext cx="3024336" cy="492443"/>
          </a:xfrm>
          <a:prstGeom prst="rect">
            <a:avLst/>
          </a:prstGeom>
        </p:spPr>
        <p:txBody>
          <a:bodyPr wrap="square">
            <a:spAutoFit/>
          </a:bodyPr>
          <a:lstStyle/>
          <a:p>
            <a:r>
              <a:rPr lang="en-US" altLang="zh-CN" sz="2600" dirty="0">
                <a:latin typeface="Times New Roman" pitchFamily="18" charset="0"/>
              </a:rPr>
              <a:t>capture the headlines</a:t>
            </a:r>
          </a:p>
        </p:txBody>
      </p:sp>
      <p:sp>
        <p:nvSpPr>
          <p:cNvPr id="41" name="椭圆 40">
            <a:extLst>
              <a:ext uri="{FF2B5EF4-FFF2-40B4-BE49-F238E27FC236}">
                <a16:creationId xmlns:a16="http://schemas.microsoft.com/office/drawing/2014/main" id="{B184E730-1C55-4733-AABD-E84D11B2DEDD}"/>
              </a:ext>
            </a:extLst>
          </p:cNvPr>
          <p:cNvSpPr/>
          <p:nvPr/>
        </p:nvSpPr>
        <p:spPr>
          <a:xfrm>
            <a:off x="1317851" y="5242885"/>
            <a:ext cx="178602" cy="178602"/>
          </a:xfrm>
          <a:prstGeom prst="ellipse">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800" dirty="0">
              <a:solidFill>
                <a:srgbClr val="C00000"/>
              </a:solidFill>
              <a:latin typeface="微软雅黑" panose="020B0503020204020204" pitchFamily="34" charset="-122"/>
              <a:ea typeface="微软雅黑" panose="020B0503020204020204" pitchFamily="34" charset="-122"/>
            </a:endParaRPr>
          </a:p>
        </p:txBody>
      </p:sp>
      <p:sp>
        <p:nvSpPr>
          <p:cNvPr id="42" name="泪滴形 22">
            <a:extLst>
              <a:ext uri="{FF2B5EF4-FFF2-40B4-BE49-F238E27FC236}">
                <a16:creationId xmlns:a16="http://schemas.microsoft.com/office/drawing/2014/main" id="{384B77F6-C1A3-4080-AC6E-617EC7DA0870}"/>
              </a:ext>
            </a:extLst>
          </p:cNvPr>
          <p:cNvSpPr/>
          <p:nvPr/>
        </p:nvSpPr>
        <p:spPr>
          <a:xfrm rot="2700000">
            <a:off x="422890" y="5010190"/>
            <a:ext cx="643993" cy="643993"/>
          </a:xfrm>
          <a:prstGeom prst="teardrop">
            <a:avLst/>
          </a:prstGeom>
          <a:solidFill>
            <a:srgbClr val="9A2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文本框 31"/>
          <p:cNvSpPr txBox="1"/>
          <p:nvPr/>
        </p:nvSpPr>
        <p:spPr>
          <a:xfrm>
            <a:off x="543546" y="5081691"/>
            <a:ext cx="470652" cy="430887"/>
          </a:xfrm>
          <a:prstGeom prst="rect">
            <a:avLst/>
          </a:prstGeom>
          <a:noFill/>
        </p:spPr>
        <p:txBody>
          <a:bodyPr wrap="none" rtlCol="0">
            <a:spAutoFit/>
          </a:bodyPr>
          <a:lstStyle/>
          <a:p>
            <a:r>
              <a:rPr kumimoji="1" lang="en-US" altLang="zh-CN" sz="2200" b="1" dirty="0">
                <a:solidFill>
                  <a:schemeClr val="bg1"/>
                </a:solidFill>
                <a:latin typeface="Times New Roman" pitchFamily="18" charset="0"/>
              </a:rPr>
              <a:t>03</a:t>
            </a:r>
            <a:endParaRPr kumimoji="1" lang="zh-CN" altLang="en-US" sz="2200" b="1" dirty="0">
              <a:solidFill>
                <a:schemeClr val="bg1"/>
              </a:solidFill>
              <a:latin typeface="Times New Roman" pitchFamily="18" charset="0"/>
            </a:endParaRPr>
          </a:p>
        </p:txBody>
      </p:sp>
      <p:sp>
        <p:nvSpPr>
          <p:cNvPr id="44" name="矩形 43"/>
          <p:cNvSpPr/>
          <p:nvPr/>
        </p:nvSpPr>
        <p:spPr>
          <a:xfrm>
            <a:off x="4889805" y="2033318"/>
            <a:ext cx="3570627" cy="492443"/>
          </a:xfrm>
          <a:prstGeom prst="rect">
            <a:avLst/>
          </a:prstGeom>
        </p:spPr>
        <p:txBody>
          <a:bodyPr wrap="square">
            <a:spAutoFit/>
          </a:bodyPr>
          <a:lstStyle/>
          <a:p>
            <a:r>
              <a:rPr lang="zh-CN" altLang="en-US" sz="2600" dirty="0">
                <a:latin typeface="Times New Roman" pitchFamily="18" charset="0"/>
              </a:rPr>
              <a:t>成为头条新闻</a:t>
            </a:r>
            <a:endParaRPr lang="en-US" altLang="zh-CN" sz="2600" dirty="0">
              <a:latin typeface="Times New Roman" pitchFamily="18" charset="0"/>
            </a:endParaRPr>
          </a:p>
        </p:txBody>
      </p:sp>
      <p:sp>
        <p:nvSpPr>
          <p:cNvPr id="45" name="矩形 44"/>
          <p:cNvSpPr/>
          <p:nvPr/>
        </p:nvSpPr>
        <p:spPr>
          <a:xfrm>
            <a:off x="4892077" y="3669710"/>
            <a:ext cx="3712371" cy="492443"/>
          </a:xfrm>
          <a:prstGeom prst="rect">
            <a:avLst/>
          </a:prstGeom>
        </p:spPr>
        <p:txBody>
          <a:bodyPr wrap="square">
            <a:spAutoFit/>
          </a:bodyPr>
          <a:lstStyle/>
          <a:p>
            <a:r>
              <a:rPr lang="zh-CN" altLang="en-US" sz="2600" dirty="0">
                <a:latin typeface="Times New Roman" pitchFamily="18" charset="0"/>
              </a:rPr>
              <a:t>赢得某人的心</a:t>
            </a:r>
            <a:endParaRPr lang="en-US" altLang="zh-CN" sz="2600" dirty="0">
              <a:latin typeface="Times New Roman" pitchFamily="18" charset="0"/>
            </a:endParaRPr>
          </a:p>
        </p:txBody>
      </p:sp>
      <p:sp>
        <p:nvSpPr>
          <p:cNvPr id="46" name="矩形 45"/>
          <p:cNvSpPr/>
          <p:nvPr/>
        </p:nvSpPr>
        <p:spPr>
          <a:xfrm>
            <a:off x="5390190" y="4827386"/>
            <a:ext cx="3037272" cy="892552"/>
          </a:xfrm>
          <a:prstGeom prst="rect">
            <a:avLst/>
          </a:prstGeom>
        </p:spPr>
        <p:txBody>
          <a:bodyPr wrap="square">
            <a:spAutoFit/>
          </a:bodyPr>
          <a:lstStyle/>
          <a:p>
            <a:r>
              <a:rPr lang="zh-CN" altLang="en-US" sz="2600" dirty="0">
                <a:latin typeface="Times New Roman" pitchFamily="18" charset="0"/>
              </a:rPr>
              <a:t>引起某人的兴趣</a:t>
            </a:r>
            <a:r>
              <a:rPr lang="en-US" altLang="zh-CN" sz="2600" dirty="0">
                <a:latin typeface="Times New Roman" pitchFamily="18" charset="0"/>
              </a:rPr>
              <a:t>/</a:t>
            </a:r>
            <a:r>
              <a:rPr lang="zh-CN" altLang="en-US" sz="2600" dirty="0">
                <a:latin typeface="Times New Roman" pitchFamily="18" charset="0"/>
              </a:rPr>
              <a:t>想象</a:t>
            </a:r>
            <a:r>
              <a:rPr lang="en-US" altLang="zh-CN" sz="2600" dirty="0">
                <a:latin typeface="Times New Roman" pitchFamily="18" charset="0"/>
              </a:rPr>
              <a:t>/</a:t>
            </a:r>
            <a:r>
              <a:rPr lang="zh-CN" altLang="en-US" sz="2600" dirty="0">
                <a:latin typeface="Times New Roman" pitchFamily="18" charset="0"/>
              </a:rPr>
              <a:t>注意力</a:t>
            </a:r>
            <a:endParaRPr lang="en-US" altLang="zh-CN" sz="2600" dirty="0">
              <a:latin typeface="Times New Roman" pitchFamily="18" charset="0"/>
            </a:endParaRPr>
          </a:p>
        </p:txBody>
      </p:sp>
      <p:sp>
        <p:nvSpPr>
          <p:cNvPr id="47" name="圆角矩形 50"/>
          <p:cNvSpPr/>
          <p:nvPr/>
        </p:nvSpPr>
        <p:spPr bwMode="auto">
          <a:xfrm>
            <a:off x="1691680" y="3575750"/>
            <a:ext cx="2952328" cy="627633"/>
          </a:xfrm>
          <a:prstGeom prst="roundRect">
            <a:avLst>
              <a:gd name="adj" fmla="val 7848"/>
            </a:avLst>
          </a:prstGeom>
          <a:solidFill>
            <a:srgbClr val="9A2C0A">
              <a:alpha val="25098"/>
            </a:srgbClr>
          </a:solidFill>
          <a:ln w="9525" cap="flat" cmpd="sng" algn="ctr">
            <a:noFill/>
            <a:prstDash val="solid"/>
            <a:round/>
            <a:headEnd type="none" w="med" len="med"/>
            <a:tailEnd type="none" w="med" len="med"/>
          </a:ln>
          <a:effectLst/>
        </p:spPr>
        <p:txBody>
          <a:bodyPr/>
          <a:lstStyle/>
          <a:p>
            <a:pPr marL="0" lvl="2">
              <a:defRPr/>
            </a:pPr>
            <a:r>
              <a:rPr lang="en-US" altLang="zh-CN" sz="2600" dirty="0">
                <a:latin typeface="Times New Roman" pitchFamily="18" charset="0"/>
              </a:rPr>
              <a:t>capture one’s heart</a:t>
            </a:r>
          </a:p>
        </p:txBody>
      </p:sp>
      <p:sp>
        <p:nvSpPr>
          <p:cNvPr id="48" name="圆角矩形 47"/>
          <p:cNvSpPr/>
          <p:nvPr/>
        </p:nvSpPr>
        <p:spPr bwMode="auto">
          <a:xfrm>
            <a:off x="1691679" y="4725144"/>
            <a:ext cx="3330774" cy="1062415"/>
          </a:xfrm>
          <a:prstGeom prst="roundRect">
            <a:avLst>
              <a:gd name="adj" fmla="val 7848"/>
            </a:avLst>
          </a:prstGeom>
          <a:solidFill>
            <a:srgbClr val="9A2C0A">
              <a:alpha val="25098"/>
            </a:srgbClr>
          </a:solidFill>
          <a:ln w="9525" cap="flat" cmpd="sng" algn="ctr">
            <a:noFill/>
            <a:prstDash val="solid"/>
            <a:round/>
            <a:headEnd type="none" w="med" len="med"/>
            <a:tailEnd type="none" w="med" len="med"/>
          </a:ln>
          <a:effectLst/>
        </p:spPr>
        <p:txBody>
          <a:bodyPr/>
          <a:lstStyle/>
          <a:p>
            <a:pPr marL="0" lvl="2">
              <a:defRPr/>
            </a:pPr>
            <a:r>
              <a:rPr lang="en-US" altLang="zh-CN" sz="2600" dirty="0">
                <a:latin typeface="Times New Roman" pitchFamily="18" charset="0"/>
              </a:rPr>
              <a:t>capture one’s interest / imagination / attention</a:t>
            </a:r>
          </a:p>
        </p:txBody>
      </p:sp>
      <p:sp>
        <p:nvSpPr>
          <p:cNvPr id="32" name="动作按钮: 第一张 31">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3"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linds(horizontal)">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linds(horizontal)">
                                      <p:cBhvr>
                                        <p:cTn id="1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0485"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0487"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1" name="Rectangle 13"/>
          <p:cNvSpPr>
            <a:spLocks noChangeArrowheads="1"/>
          </p:cNvSpPr>
          <p:nvPr/>
        </p:nvSpPr>
        <p:spPr bwMode="auto">
          <a:xfrm>
            <a:off x="1341962" y="1844824"/>
            <a:ext cx="7632848" cy="2088232"/>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a:pPr>
            <a:r>
              <a:rPr lang="en-US" altLang="zh-CN" sz="2800" dirty="0">
                <a:latin typeface="Times New Roman" pitchFamily="18" charset="0"/>
                <a:sym typeface="Arial" pitchFamily="34" charset="0"/>
              </a:rPr>
              <a:t>Do you think the fear of speaking in front of people can be “managed”? Give your reasons.</a:t>
            </a:r>
          </a:p>
          <a:p>
            <a:pPr marL="457200" indent="-457200" fontAlgn="base">
              <a:lnSpc>
                <a:spcPct val="120000"/>
              </a:lnSpc>
              <a:spcBef>
                <a:spcPts val="600"/>
              </a:spcBef>
              <a:spcAft>
                <a:spcPct val="0"/>
              </a:spcAft>
              <a:buFont typeface="+mj-lt"/>
              <a:buAutoNum type="arabicPeriod"/>
            </a:pPr>
            <a:r>
              <a:rPr lang="en-US" altLang="zh-CN" sz="2800" dirty="0">
                <a:latin typeface="Times New Roman" pitchFamily="18" charset="0"/>
                <a:sym typeface="Arial" pitchFamily="34" charset="0"/>
              </a:rPr>
              <a:t>Do you have difficulty speaking in public? If you do, what can you do to cope with it?</a:t>
            </a:r>
          </a:p>
        </p:txBody>
      </p:sp>
      <p:sp>
        <p:nvSpPr>
          <p:cNvPr id="15" name="矩形 7"/>
          <p:cNvSpPr>
            <a:spLocks noChangeArrowheads="1"/>
          </p:cNvSpPr>
          <p:nvPr/>
        </p:nvSpPr>
        <p:spPr bwMode="auto">
          <a:xfrm>
            <a:off x="1535906" y="863590"/>
            <a:ext cx="6708502" cy="523220"/>
          </a:xfrm>
          <a:prstGeom prst="rect">
            <a:avLst/>
          </a:prstGeom>
          <a:noFill/>
          <a:ln w="9525">
            <a:noFill/>
            <a:miter lim="800000"/>
            <a:headEnd/>
            <a:tailEnd/>
          </a:ln>
        </p:spPr>
        <p:txBody>
          <a:bodyPr wrap="square">
            <a:spAutoFit/>
          </a:bodyPr>
          <a:lstStyle/>
          <a:p>
            <a:pPr algn="just"/>
            <a:r>
              <a:rPr lang="en-US" altLang="zh-CN" sz="2800" b="1" dirty="0">
                <a:latin typeface="Times New Roman" pitchFamily="18" charset="0"/>
              </a:rPr>
              <a:t>Work in pairs and discuss the questions.</a:t>
            </a:r>
            <a:endParaRPr lang="zh-CN" altLang="zh-CN" sz="2800" b="1" dirty="0">
              <a:latin typeface="Times New Roman" pitchFamily="18" charset="0"/>
            </a:endParaRPr>
          </a:p>
        </p:txBody>
      </p:sp>
      <p:sp>
        <p:nvSpPr>
          <p:cNvPr id="16" name="五边形 15"/>
          <p:cNvSpPr>
            <a:spLocks noChangeArrowheads="1"/>
          </p:cNvSpPr>
          <p:nvPr/>
        </p:nvSpPr>
        <p:spPr bwMode="auto">
          <a:xfrm>
            <a:off x="198438" y="908844"/>
            <a:ext cx="1224136" cy="431800"/>
          </a:xfrm>
          <a:prstGeom prst="homePlate">
            <a:avLst>
              <a:gd name="adj" fmla="val 50017"/>
            </a:avLst>
          </a:prstGeom>
          <a:solidFill>
            <a:srgbClr val="FF9F47"/>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0" name="内容占位符 2"/>
          <p:cNvSpPr>
            <a:spLocks noGrp="1"/>
          </p:cNvSpPr>
          <p:nvPr/>
        </p:nvSpPr>
        <p:spPr bwMode="auto">
          <a:xfrm>
            <a:off x="323528" y="1052736"/>
            <a:ext cx="8606159" cy="1224136"/>
          </a:xfrm>
          <a:prstGeom prst="rect">
            <a:avLst/>
          </a:prstGeom>
          <a:noFill/>
          <a:ln w="9525">
            <a:noFill/>
            <a:miter lim="800000"/>
            <a:headEnd/>
            <a:tailEnd/>
          </a:ln>
        </p:spPr>
        <p:txBody>
          <a:bodyPr/>
          <a:lstStyle/>
          <a:p>
            <a:pPr marL="457200" indent="-457200"/>
            <a:r>
              <a:rPr lang="en-US" altLang="zh-CN" sz="2600" b="1" dirty="0">
                <a:solidFill>
                  <a:srgbClr val="C00000"/>
                </a:solidFill>
                <a:latin typeface="Times New Roman" pitchFamily="18" charset="0"/>
                <a:sym typeface="Calibri" pitchFamily="34" charset="0"/>
              </a:rPr>
              <a:t>14. </a:t>
            </a:r>
            <a:r>
              <a:rPr lang="en-US" altLang="zh-CN" sz="2600" b="1" dirty="0">
                <a:latin typeface="Times New Roman" pitchFamily="18" charset="0"/>
                <a:sym typeface="Calibri" pitchFamily="34" charset="0"/>
              </a:rPr>
              <a:t>We can use technology to encourage students to </a:t>
            </a:r>
            <a:r>
              <a:rPr lang="en-US" altLang="zh-CN" sz="2600" b="1" dirty="0">
                <a:solidFill>
                  <a:srgbClr val="C00000"/>
                </a:solidFill>
                <a:latin typeface="Times New Roman" pitchFamily="18" charset="0"/>
                <a:sym typeface="Calibri" pitchFamily="34" charset="0"/>
              </a:rPr>
              <a:t>strike</a:t>
            </a:r>
            <a:r>
              <a:rPr lang="en-US" altLang="zh-CN" sz="2600" b="1" dirty="0">
                <a:latin typeface="Times New Roman" pitchFamily="18" charset="0"/>
                <a:sym typeface="Calibri" pitchFamily="34" charset="0"/>
              </a:rPr>
              <a:t> a balance between digital literacy and interpersonal conversation. </a:t>
            </a:r>
            <a:r>
              <a:rPr lang="en-US" altLang="zh-CN" sz="2600" b="1" dirty="0">
                <a:solidFill>
                  <a:srgbClr val="C00000"/>
                </a:solidFill>
                <a:latin typeface="Times New Roman" pitchFamily="18" charset="0"/>
                <a:sym typeface="Calibri" pitchFamily="34" charset="0"/>
              </a:rPr>
              <a:t>(Para.10)</a:t>
            </a:r>
            <a:endParaRPr lang="en-US" altLang="zh-CN" sz="2600" dirty="0">
              <a:solidFill>
                <a:srgbClr val="C00000"/>
              </a:solidFill>
              <a:latin typeface="Times New Roman" pitchFamily="18" charset="0"/>
              <a:sym typeface="Calibri" pitchFamily="34" charset="0"/>
            </a:endParaRPr>
          </a:p>
          <a:p>
            <a:pPr marL="324000" indent="-457200">
              <a:spcBef>
                <a:spcPct val="20000"/>
              </a:spcBef>
            </a:pPr>
            <a:endParaRPr lang="en-US" altLang="zh-CN" sz="2600" dirty="0">
              <a:latin typeface="Times New Roman" pitchFamily="18" charset="0"/>
              <a:sym typeface="Calibri" pitchFamily="34" charset="0"/>
            </a:endParaRPr>
          </a:p>
        </p:txBody>
      </p:sp>
      <p:sp>
        <p:nvSpPr>
          <p:cNvPr id="21" name="矩形 10"/>
          <p:cNvSpPr>
            <a:spLocks noChangeArrowheads="1"/>
          </p:cNvSpPr>
          <p:nvPr/>
        </p:nvSpPr>
        <p:spPr bwMode="auto">
          <a:xfrm>
            <a:off x="846385" y="2564904"/>
            <a:ext cx="8083302" cy="1292662"/>
          </a:xfrm>
          <a:prstGeom prst="rect">
            <a:avLst/>
          </a:prstGeom>
          <a:noFill/>
          <a:ln w="9525">
            <a:noFill/>
            <a:miter lim="800000"/>
            <a:headEnd/>
            <a:tailEnd/>
          </a:ln>
        </p:spPr>
        <p:txBody>
          <a:bodyPr wrap="square">
            <a:spAutoFit/>
          </a:bodyPr>
          <a:lstStyle/>
          <a:p>
            <a:r>
              <a:rPr lang="en-US" altLang="zh-CN" sz="2600" b="1" dirty="0">
                <a:solidFill>
                  <a:srgbClr val="C00000"/>
                </a:solidFill>
                <a:latin typeface="Times New Roman" pitchFamily="18" charset="0"/>
                <a:sym typeface="Calibri" pitchFamily="34" charset="0"/>
              </a:rPr>
              <a:t>strike: </a:t>
            </a:r>
            <a:r>
              <a:rPr lang="en-US" altLang="zh-CN" sz="2600" i="1" dirty="0">
                <a:latin typeface="Times New Roman" pitchFamily="18" charset="0"/>
              </a:rPr>
              <a:t>v. </a:t>
            </a:r>
            <a:r>
              <a:rPr lang="en-US" altLang="zh-CN" sz="2600" dirty="0">
                <a:latin typeface="Times New Roman" pitchFamily="18" charset="0"/>
              </a:rPr>
              <a:t>(</a:t>
            </a:r>
            <a:r>
              <a:rPr lang="en-US" altLang="zh-CN" sz="2600" b="1" dirty="0">
                <a:latin typeface="Times New Roman" pitchFamily="18" charset="0"/>
              </a:rPr>
              <a:t>struck, struck)</a:t>
            </a:r>
            <a:r>
              <a:rPr lang="en-US" altLang="zh-CN" sz="2600" dirty="0">
                <a:latin typeface="Times New Roman" pitchFamily="18" charset="0"/>
              </a:rPr>
              <a:t> </a:t>
            </a:r>
            <a:r>
              <a:rPr lang="en-US" altLang="zh-CN" sz="2600" b="1" dirty="0">
                <a:latin typeface="Times New Roman" pitchFamily="18" charset="0"/>
              </a:rPr>
              <a:t>(~ a balance between </a:t>
            </a:r>
            <a:r>
              <a:rPr lang="en-US" altLang="zh-CN" sz="2600" b="1" dirty="0" err="1">
                <a:latin typeface="Times New Roman" pitchFamily="18" charset="0"/>
              </a:rPr>
              <a:t>sth</a:t>
            </a:r>
            <a:r>
              <a:rPr lang="en-US" altLang="zh-CN" sz="2600" b="1" dirty="0">
                <a:latin typeface="Times New Roman" pitchFamily="18" charset="0"/>
              </a:rPr>
              <a:t>.) </a:t>
            </a:r>
            <a:r>
              <a:rPr lang="en-US" altLang="zh-CN" sz="2600" dirty="0">
                <a:latin typeface="Times New Roman" pitchFamily="18" charset="0"/>
              </a:rPr>
              <a:t>to give the correct amount of importance or attention to two opposing things </a:t>
            </a:r>
            <a:r>
              <a:rPr lang="zh-CN" altLang="en-US" sz="2600" dirty="0">
                <a:latin typeface="Times New Roman" pitchFamily="18" charset="0"/>
              </a:rPr>
              <a:t>在某事之间达到平衡；两者兼顾</a:t>
            </a:r>
            <a:endParaRPr lang="zh-CN" altLang="en-US" sz="2600" dirty="0">
              <a:latin typeface="微软雅黑" pitchFamily="34" charset="-122"/>
              <a:ea typeface="微软雅黑" pitchFamily="34" charset="-122"/>
            </a:endParaRPr>
          </a:p>
        </p:txBody>
      </p:sp>
      <p:sp>
        <p:nvSpPr>
          <p:cNvPr id="22" name="矩形 21"/>
          <p:cNvSpPr>
            <a:spLocks noChangeArrowheads="1"/>
          </p:cNvSpPr>
          <p:nvPr/>
        </p:nvSpPr>
        <p:spPr bwMode="auto">
          <a:xfrm>
            <a:off x="880184" y="4737337"/>
            <a:ext cx="7416824" cy="492443"/>
          </a:xfrm>
          <a:prstGeom prst="rect">
            <a:avLst/>
          </a:prstGeom>
          <a:noFill/>
          <a:ln w="9525">
            <a:noFill/>
            <a:miter lim="800000"/>
            <a:headEnd/>
            <a:tailEnd/>
          </a:ln>
        </p:spPr>
        <p:txBody>
          <a:bodyPr wrap="square">
            <a:spAutoFit/>
          </a:bodyPr>
          <a:lstStyle/>
          <a:p>
            <a:pPr marL="342900" indent="-342900">
              <a:spcBef>
                <a:spcPct val="20000"/>
              </a:spcBef>
            </a:pPr>
            <a:r>
              <a:rPr lang="zh-CN" altLang="en-US" sz="2600" dirty="0">
                <a:latin typeface="+mn-ea"/>
              </a:rPr>
              <a:t>必须在满足住房需求和保护环境之间找到平衡。</a:t>
            </a:r>
          </a:p>
        </p:txBody>
      </p:sp>
      <p:sp>
        <p:nvSpPr>
          <p:cNvPr id="23" name="矩形 22"/>
          <p:cNvSpPr>
            <a:spLocks noChangeArrowheads="1"/>
          </p:cNvSpPr>
          <p:nvPr/>
        </p:nvSpPr>
        <p:spPr bwMode="auto">
          <a:xfrm>
            <a:off x="921166" y="5252876"/>
            <a:ext cx="7632848" cy="892552"/>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A balance must be struck between meeting housing needs and preserving the environment.</a:t>
            </a:r>
          </a:p>
        </p:txBody>
      </p:sp>
      <p:grpSp>
        <p:nvGrpSpPr>
          <p:cNvPr id="2" name="组合 37"/>
          <p:cNvGrpSpPr>
            <a:grpSpLocks/>
          </p:cNvGrpSpPr>
          <p:nvPr/>
        </p:nvGrpSpPr>
        <p:grpSpPr bwMode="auto">
          <a:xfrm>
            <a:off x="876976" y="4021059"/>
            <a:ext cx="1726122" cy="461665"/>
            <a:chOff x="2635396" y="6103540"/>
            <a:chExt cx="1372520" cy="1408632"/>
          </a:xfrm>
        </p:grpSpPr>
        <p:sp>
          <p:nvSpPr>
            <p:cNvPr id="26"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buFont typeface="Arial" charset="0"/>
                <a:buNone/>
                <a:defRPr/>
              </a:pPr>
              <a:endParaRPr lang="zh-CN" altLang="en-US" noProof="1">
                <a:latin typeface="Arial" charset="0"/>
              </a:endParaRPr>
            </a:p>
          </p:txBody>
        </p:sp>
        <p:sp>
          <p:nvSpPr>
            <p:cNvPr id="34" name="Rectangle 9"/>
            <p:cNvSpPr>
              <a:spLocks noChangeArrowheads="1"/>
            </p:cNvSpPr>
            <p:nvPr/>
          </p:nvSpPr>
          <p:spPr bwMode="auto">
            <a:xfrm>
              <a:off x="2655592" y="6103540"/>
              <a:ext cx="1352324" cy="1408632"/>
            </a:xfrm>
            <a:prstGeom prst="rect">
              <a:avLst/>
            </a:prstGeom>
            <a:noFill/>
            <a:ln w="9525">
              <a:noFill/>
              <a:miter lim="800000"/>
              <a:headEnd/>
              <a:tailEnd/>
            </a:ln>
          </p:spPr>
          <p:txBody>
            <a:bodyPr wrap="none">
              <a:spAutoFit/>
            </a:bodyPr>
            <a:lstStyle/>
            <a:p>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charset="-122"/>
              </a:endParaRPr>
            </a:p>
          </p:txBody>
        </p:sp>
      </p:grpSp>
      <p:sp>
        <p:nvSpPr>
          <p:cNvPr id="25" name="动作按钮: 第一张 24">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9" name="文本框 32"/>
          <p:cNvSpPr txBox="1">
            <a:spLocks noChangeArrowheads="1"/>
          </p:cNvSpPr>
          <p:nvPr/>
        </p:nvSpPr>
        <p:spPr bwMode="auto">
          <a:xfrm>
            <a:off x="2468563" y="280988"/>
            <a:ext cx="5107781"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chemeClr val="accent2"/>
                </a:solidFill>
                <a:latin typeface="Arial" pitchFamily="34" charset="0"/>
                <a:ea typeface="宋体" pitchFamily="2" charset="-122"/>
                <a:cs typeface="Arial" pitchFamily="34" charset="0"/>
              </a:rPr>
              <a:t>Understanding the text</a:t>
            </a:r>
            <a:endParaRPr kumimoji="1" lang="zh-CN" altLang="en-US" sz="2800" b="1" dirty="0">
              <a:solidFill>
                <a:schemeClr val="accent2"/>
              </a:solidFill>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linds(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6"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cxnSp>
        <p:nvCxnSpPr>
          <p:cNvPr id="36" name="直线连接符 42"/>
          <p:cNvCxnSpPr/>
          <p:nvPr/>
        </p:nvCxnSpPr>
        <p:spPr>
          <a:xfrm flipH="1">
            <a:off x="3875088" y="2874963"/>
            <a:ext cx="654050"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0" name="直线连接符 20"/>
          <p:cNvCxnSpPr/>
          <p:nvPr/>
        </p:nvCxnSpPr>
        <p:spPr>
          <a:xfrm flipH="1">
            <a:off x="3784600" y="3973513"/>
            <a:ext cx="7445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1" name="直线连接符 35"/>
          <p:cNvCxnSpPr/>
          <p:nvPr/>
        </p:nvCxnSpPr>
        <p:spPr>
          <a:xfrm flipH="1" flipV="1">
            <a:off x="3503613" y="4600575"/>
            <a:ext cx="463550" cy="481013"/>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2" name="椭圆 41"/>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FFFFF"/>
              </a:solidFill>
              <a:latin typeface="Times New Roman" pitchFamily="18" charset="0"/>
            </a:endParaRPr>
          </a:p>
        </p:txBody>
      </p:sp>
      <p:cxnSp>
        <p:nvCxnSpPr>
          <p:cNvPr id="43" name="直线连接符 8"/>
          <p:cNvCxnSpPr/>
          <p:nvPr/>
        </p:nvCxnSpPr>
        <p:spPr>
          <a:xfrm flipH="1">
            <a:off x="3503613" y="1774825"/>
            <a:ext cx="463550" cy="46355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4"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6" name="圆角矩形 50">
            <a:hlinkClick r:id="rId3" action="ppaction://hlinksldjump"/>
          </p:cNvPr>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7" name="矩形 49">
            <a:hlinkClick r:id="rId4" action="ppaction://hlinksldjump"/>
          </p:cNvPr>
          <p:cNvSpPr>
            <a:spLocks noChangeArrowheads="1"/>
          </p:cNvSpPr>
          <p:nvPr/>
        </p:nvSpPr>
        <p:spPr bwMode="auto">
          <a:xfrm>
            <a:off x="5294312" y="1544638"/>
            <a:ext cx="3022103"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Review</a:t>
            </a:r>
            <a:endParaRPr lang="zh-CN" altLang="en-US" sz="2800" b="1" dirty="0">
              <a:solidFill>
                <a:srgbClr val="FFFFFF"/>
              </a:solidFill>
              <a:latin typeface="Arial" pitchFamily="34" charset="0"/>
            </a:endParaRPr>
          </a:p>
        </p:txBody>
      </p:sp>
      <p:sp>
        <p:nvSpPr>
          <p:cNvPr id="48" name="圆角矩形 47">
            <a:hlinkClick r:id="" action="ppaction://noaction"/>
          </p:cNvPr>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49" name="矩形 51">
            <a:hlinkClick r:id="" action="ppaction://noaction"/>
          </p:cNvPr>
          <p:cNvSpPr>
            <a:spLocks noChangeArrowheads="1"/>
          </p:cNvSpPr>
          <p:nvPr/>
        </p:nvSpPr>
        <p:spPr bwMode="auto">
          <a:xfrm>
            <a:off x="5338762" y="4916488"/>
            <a:ext cx="3463926"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Language focus</a:t>
            </a:r>
            <a:endParaRPr lang="zh-CN" altLang="en-US" sz="2800" b="1" dirty="0">
              <a:solidFill>
                <a:srgbClr val="FFFFFF"/>
              </a:solidFill>
              <a:latin typeface="Arial" pitchFamily="34" charset="0"/>
            </a:endParaRPr>
          </a:p>
        </p:txBody>
      </p:sp>
      <p:sp>
        <p:nvSpPr>
          <p:cNvPr id="50" name="圆角矩形 49">
            <a:hlinkClick r:id="" action="ppaction://noaction"/>
          </p:cNvPr>
          <p:cNvSpPr/>
          <p:nvPr/>
        </p:nvSpPr>
        <p:spPr bwMode="auto">
          <a:xfrm>
            <a:off x="4706938" y="256381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1" name="矩形 30">
            <a:hlinkClick r:id="" action="ppaction://noaction"/>
          </p:cNvPr>
          <p:cNvSpPr>
            <a:spLocks noChangeArrowheads="1"/>
          </p:cNvSpPr>
          <p:nvPr/>
        </p:nvSpPr>
        <p:spPr bwMode="auto">
          <a:xfrm>
            <a:off x="5294313" y="2673350"/>
            <a:ext cx="287808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Word bank</a:t>
            </a:r>
            <a:endParaRPr lang="zh-CN" altLang="en-US" sz="2800" b="1" dirty="0">
              <a:solidFill>
                <a:srgbClr val="FFFFFF"/>
              </a:solidFill>
              <a:latin typeface="Arial" pitchFamily="34" charset="0"/>
            </a:endParaRPr>
          </a:p>
        </p:txBody>
      </p:sp>
      <p:sp>
        <p:nvSpPr>
          <p:cNvPr id="52" name="圆角矩形 51">
            <a:hlinkClick r:id="" action="ppaction://noaction"/>
          </p:cNvPr>
          <p:cNvSpPr/>
          <p:nvPr/>
        </p:nvSpPr>
        <p:spPr bwMode="auto">
          <a:xfrm>
            <a:off x="4706938" y="36623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53" name="矩形 34">
            <a:hlinkClick r:id="" action="ppaction://noaction"/>
          </p:cNvPr>
          <p:cNvSpPr>
            <a:spLocks noChangeArrowheads="1"/>
          </p:cNvSpPr>
          <p:nvPr/>
        </p:nvSpPr>
        <p:spPr bwMode="auto">
          <a:xfrm>
            <a:off x="5204520" y="3789040"/>
            <a:ext cx="3598168"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en-US" altLang="zh-CN" sz="2800" b="1" dirty="0">
                <a:solidFill>
                  <a:srgbClr val="FFFFFF"/>
                </a:solidFill>
                <a:latin typeface="Arial" pitchFamily="34" charset="0"/>
              </a:rPr>
              <a:t>Extended exercises</a:t>
            </a:r>
            <a:endParaRPr lang="zh-CN" altLang="en-US" sz="2800" b="1" dirty="0">
              <a:solidFill>
                <a:srgbClr val="FFFFFF"/>
              </a:solidFill>
              <a:latin typeface="Arial" pitchFamily="34" charset="0"/>
            </a:endParaRPr>
          </a:p>
        </p:txBody>
      </p:sp>
      <p:pic>
        <p:nvPicPr>
          <p:cNvPr id="55" name="Picture 21">
            <a:hlinkClick r:id="rId5" action="ppaction://hlinksldjump"/>
          </p:cNvPr>
          <p:cNvPicPr>
            <a:picLocks noChangeAspect="1" noChangeArrowheads="1"/>
          </p:cNvPicPr>
          <p:nvPr/>
        </p:nvPicPr>
        <p:blipFill>
          <a:blip r:embed="rId6" cstate="print"/>
          <a:srcRect/>
          <a:stretch>
            <a:fillRect/>
          </a:stretch>
        </p:blipFill>
        <p:spPr bwMode="auto">
          <a:xfrm>
            <a:off x="8243888" y="184150"/>
            <a:ext cx="558800" cy="558800"/>
          </a:xfrm>
          <a:prstGeom prst="rect">
            <a:avLst/>
          </a:prstGeom>
          <a:noFill/>
          <a:ln w="9525">
            <a:noFill/>
            <a:miter lim="800000"/>
            <a:headEnd/>
            <a:tailEnd/>
          </a:ln>
          <a:effectLst/>
        </p:spPr>
      </p:pic>
      <p:pic>
        <p:nvPicPr>
          <p:cNvPr id="26" name="Picture 2"/>
          <p:cNvPicPr>
            <a:picLocks noChangeAspect="1" noChangeArrowheads="1"/>
          </p:cNvPicPr>
          <p:nvPr/>
        </p:nvPicPr>
        <p:blipFill>
          <a:blip r:embed="rId7" cstate="print"/>
          <a:srcRect/>
          <a:stretch>
            <a:fillRect/>
          </a:stretch>
        </p:blipFill>
        <p:spPr bwMode="auto">
          <a:xfrm>
            <a:off x="611560" y="1780817"/>
            <a:ext cx="3528392" cy="3304367"/>
          </a:xfrm>
          <a:prstGeom prst="ellipse">
            <a:avLst/>
          </a:prstGeom>
          <a:ln>
            <a:noFill/>
          </a:ln>
          <a:effectLst>
            <a:softEdge rad="112500"/>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dirty="0">
                <a:solidFill>
                  <a:srgbClr val="77933C"/>
                </a:solidFill>
                <a:latin typeface="Arial" pitchFamily="34" charset="0"/>
                <a:cs typeface="Arial" pitchFamily="34" charset="0"/>
              </a:rPr>
              <a:t>Explore 1</a:t>
            </a:r>
            <a:endParaRPr kumimoji="1" lang="zh-CN" altLang="en-US" sz="3000" b="1" dirty="0">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18"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dirty="0">
                <a:solidFill>
                  <a:prstClr val="white"/>
                </a:solidFill>
                <a:latin typeface="Times New Roman" pitchFamily="18" charset="0"/>
              </a:rPr>
              <a:t>Frozen </a:t>
            </a:r>
          </a:p>
          <a:p>
            <a:pPr algn="ctr"/>
            <a:r>
              <a:rPr kumimoji="1" lang="en-US" altLang="zh-TW" sz="1400" b="1" dirty="0">
                <a:solidFill>
                  <a:prstClr val="white"/>
                </a:solidFill>
                <a:latin typeface="Times New Roman" pitchFamily="18" charset="0"/>
              </a:rPr>
              <a:t>(</a:t>
            </a:r>
            <a:r>
              <a:rPr kumimoji="1" lang="zh-TW" altLang="en-US" sz="1400" b="1" dirty="0">
                <a:solidFill>
                  <a:prstClr val="white"/>
                </a:solidFill>
                <a:latin typeface="Times New Roman" pitchFamily="18" charset="0"/>
              </a:rPr>
              <a:t>冰雪奇缘</a:t>
            </a:r>
            <a:r>
              <a:rPr kumimoji="1" lang="en-US" altLang="zh-TW" sz="1400" b="1" dirty="0">
                <a:solidFill>
                  <a:prstClr val="white"/>
                </a:solidFill>
                <a:latin typeface="Times New Roman" pitchFamily="18" charset="0"/>
              </a:rPr>
              <a:t>)</a:t>
            </a:r>
            <a:endParaRPr kumimoji="1" lang="zh-CN" altLang="en-US" sz="1400" b="1" dirty="0">
              <a:solidFill>
                <a:prstClr val="white"/>
              </a:solidFill>
              <a:latin typeface="Times New Roman" pitchFamily="18" charset="0"/>
            </a:endParaRPr>
          </a:p>
        </p:txBody>
      </p:sp>
      <p:sp>
        <p:nvSpPr>
          <p:cNvPr id="20" name="矩形 5"/>
          <p:cNvSpPr>
            <a:spLocks noChangeArrowheads="1"/>
          </p:cNvSpPr>
          <p:nvPr/>
        </p:nvSpPr>
        <p:spPr bwMode="auto">
          <a:xfrm>
            <a:off x="1690464" y="1138685"/>
            <a:ext cx="7083425" cy="954107"/>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Complete the sentences with the words below. Change the form where necessary.</a:t>
            </a:r>
          </a:p>
        </p:txBody>
      </p:sp>
      <p:sp>
        <p:nvSpPr>
          <p:cNvPr id="21" name="文本框 22"/>
          <p:cNvSpPr txBox="1">
            <a:spLocks noChangeArrowheads="1"/>
          </p:cNvSpPr>
          <p:nvPr/>
        </p:nvSpPr>
        <p:spPr bwMode="auto">
          <a:xfrm>
            <a:off x="287338" y="771093"/>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64A96A"/>
                </a:solidFill>
                <a:latin typeface="Times New Roman" pitchFamily="18" charset="0"/>
              </a:rPr>
              <a:t>R</a:t>
            </a:r>
            <a:r>
              <a:rPr kumimoji="1" lang="zh-CN" altLang="zh-CN" sz="2800" b="1" dirty="0">
                <a:solidFill>
                  <a:srgbClr val="64A96A"/>
                </a:solidFill>
                <a:latin typeface="Times New Roman" pitchFamily="18" charset="0"/>
              </a:rPr>
              <a:t>eview </a:t>
            </a:r>
            <a:endParaRPr kumimoji="1" lang="zh-CN" altLang="en-US" sz="2800" b="1" dirty="0">
              <a:solidFill>
                <a:srgbClr val="64A96A"/>
              </a:solidFill>
              <a:latin typeface="Times New Roman" pitchFamily="18" charset="0"/>
            </a:endParaRPr>
          </a:p>
        </p:txBody>
      </p:sp>
      <p:sp>
        <p:nvSpPr>
          <p:cNvPr id="22" name="五边形 21"/>
          <p:cNvSpPr>
            <a:spLocks noChangeArrowheads="1"/>
          </p:cNvSpPr>
          <p:nvPr/>
        </p:nvSpPr>
        <p:spPr bwMode="auto">
          <a:xfrm>
            <a:off x="328216" y="1272547"/>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cxnSp>
        <p:nvCxnSpPr>
          <p:cNvPr id="23" name="直接连接符 22"/>
          <p:cNvCxnSpPr>
            <a:cxnSpLocks noChangeShapeType="1"/>
          </p:cNvCxnSpPr>
          <p:nvPr/>
        </p:nvCxnSpPr>
        <p:spPr bwMode="auto">
          <a:xfrm flipV="1">
            <a:off x="604613" y="2094783"/>
            <a:ext cx="8129588" cy="28575"/>
          </a:xfrm>
          <a:prstGeom prst="line">
            <a:avLst/>
          </a:prstGeom>
          <a:noFill/>
          <a:ln w="57150">
            <a:solidFill>
              <a:srgbClr val="44B36E"/>
            </a:solidFill>
            <a:round/>
            <a:headEnd/>
            <a:tailEnd/>
          </a:ln>
        </p:spPr>
      </p:cxnSp>
      <p:cxnSp>
        <p:nvCxnSpPr>
          <p:cNvPr id="25" name="直接连接符 24"/>
          <p:cNvCxnSpPr>
            <a:cxnSpLocks noChangeShapeType="1"/>
          </p:cNvCxnSpPr>
          <p:nvPr/>
        </p:nvCxnSpPr>
        <p:spPr bwMode="auto">
          <a:xfrm flipV="1">
            <a:off x="688567" y="3039355"/>
            <a:ext cx="8129588" cy="30163"/>
          </a:xfrm>
          <a:prstGeom prst="line">
            <a:avLst/>
          </a:prstGeom>
          <a:noFill/>
          <a:ln w="38100">
            <a:solidFill>
              <a:srgbClr val="44B36E"/>
            </a:solidFill>
            <a:round/>
            <a:headEnd/>
            <a:tailEnd/>
          </a:ln>
        </p:spPr>
      </p:cxnSp>
      <p:sp>
        <p:nvSpPr>
          <p:cNvPr id="26" name="文本框 8"/>
          <p:cNvSpPr txBox="1">
            <a:spLocks noChangeArrowheads="1"/>
          </p:cNvSpPr>
          <p:nvPr/>
        </p:nvSpPr>
        <p:spPr bwMode="auto">
          <a:xfrm>
            <a:off x="709277" y="2135740"/>
            <a:ext cx="163047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reluctant</a:t>
            </a:r>
          </a:p>
        </p:txBody>
      </p:sp>
      <p:sp>
        <p:nvSpPr>
          <p:cNvPr id="29" name="文本框 9"/>
          <p:cNvSpPr txBox="1">
            <a:spLocks noChangeArrowheads="1"/>
          </p:cNvSpPr>
          <p:nvPr/>
        </p:nvSpPr>
        <p:spPr bwMode="auto">
          <a:xfrm>
            <a:off x="745280" y="2600483"/>
            <a:ext cx="155846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distract</a:t>
            </a:r>
          </a:p>
        </p:txBody>
      </p:sp>
      <p:sp>
        <p:nvSpPr>
          <p:cNvPr id="31" name="文本框 10"/>
          <p:cNvSpPr txBox="1">
            <a:spLocks noChangeArrowheads="1"/>
          </p:cNvSpPr>
          <p:nvPr/>
        </p:nvSpPr>
        <p:spPr bwMode="auto">
          <a:xfrm>
            <a:off x="2685973" y="2564072"/>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sustain</a:t>
            </a:r>
          </a:p>
        </p:txBody>
      </p:sp>
      <p:sp>
        <p:nvSpPr>
          <p:cNvPr id="32" name="文本框 11"/>
          <p:cNvSpPr txBox="1">
            <a:spLocks noChangeArrowheads="1"/>
          </p:cNvSpPr>
          <p:nvPr/>
        </p:nvSpPr>
        <p:spPr bwMode="auto">
          <a:xfrm>
            <a:off x="4959374" y="2131979"/>
            <a:ext cx="2420938" cy="460375"/>
          </a:xfrm>
          <a:prstGeom prst="rect">
            <a:avLst/>
          </a:prstGeom>
          <a:noFill/>
          <a:ln w="9525">
            <a:noFill/>
            <a:miter lim="800000"/>
            <a:headEnd/>
            <a:tailEnd/>
          </a:ln>
        </p:spPr>
        <p:txBody>
          <a:bodyPr>
            <a:spAutoFit/>
          </a:bodyPr>
          <a:lstStyle/>
          <a:p>
            <a:r>
              <a:rPr lang="en-US" altLang="zh-CN" sz="2400" dirty="0">
                <a:latin typeface="Times New Roman" pitchFamily="18" charset="0"/>
              </a:rPr>
              <a:t>engage</a:t>
            </a:r>
          </a:p>
        </p:txBody>
      </p:sp>
      <p:sp>
        <p:nvSpPr>
          <p:cNvPr id="33" name="文本框 12"/>
          <p:cNvSpPr txBox="1">
            <a:spLocks noChangeArrowheads="1"/>
          </p:cNvSpPr>
          <p:nvPr/>
        </p:nvSpPr>
        <p:spPr bwMode="auto">
          <a:xfrm>
            <a:off x="2606294" y="2123358"/>
            <a:ext cx="180020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competence</a:t>
            </a:r>
          </a:p>
        </p:txBody>
      </p:sp>
      <p:sp>
        <p:nvSpPr>
          <p:cNvPr id="34" name="文本框 15"/>
          <p:cNvSpPr txBox="1">
            <a:spLocks noChangeArrowheads="1"/>
          </p:cNvSpPr>
          <p:nvPr/>
        </p:nvSpPr>
        <p:spPr bwMode="auto">
          <a:xfrm>
            <a:off x="6822561" y="2104019"/>
            <a:ext cx="1929953"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demonstrate</a:t>
            </a:r>
          </a:p>
        </p:txBody>
      </p:sp>
      <p:sp>
        <p:nvSpPr>
          <p:cNvPr id="35" name="文本框 16"/>
          <p:cNvSpPr txBox="1">
            <a:spLocks noChangeArrowheads="1"/>
          </p:cNvSpPr>
          <p:nvPr/>
        </p:nvSpPr>
        <p:spPr bwMode="auto">
          <a:xfrm>
            <a:off x="4959374" y="2571717"/>
            <a:ext cx="1434317"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capture</a:t>
            </a:r>
          </a:p>
        </p:txBody>
      </p:sp>
      <p:sp>
        <p:nvSpPr>
          <p:cNvPr id="37" name="文本框 18"/>
          <p:cNvSpPr txBox="1">
            <a:spLocks noChangeArrowheads="1"/>
          </p:cNvSpPr>
          <p:nvPr/>
        </p:nvSpPr>
        <p:spPr bwMode="auto">
          <a:xfrm>
            <a:off x="201720" y="3210910"/>
            <a:ext cx="8825271" cy="3161315"/>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If a book doesn’t __________ my interest in the first few pages, I don’t usually continue reading it.</a:t>
            </a:r>
          </a:p>
          <a:p>
            <a:pPr marL="457200" indent="-457200">
              <a:lnSpc>
                <a:spcPct val="130000"/>
              </a:lnSpc>
              <a:buFont typeface="+mj-lt"/>
              <a:buAutoNum type="arabicPeriod"/>
            </a:pPr>
            <a:r>
              <a:rPr lang="en-US" altLang="zh-CN" sz="2600" dirty="0">
                <a:latin typeface="Times New Roman" pitchFamily="18" charset="0"/>
              </a:rPr>
              <a:t>The lonely freshman finds it hard to start or __________ a conversation at the new school.</a:t>
            </a:r>
          </a:p>
          <a:p>
            <a:pPr marL="457200" indent="-457200">
              <a:lnSpc>
                <a:spcPct val="130000"/>
              </a:lnSpc>
              <a:buFont typeface="+mj-lt"/>
              <a:buAutoNum type="arabicPeriod"/>
            </a:pPr>
            <a:r>
              <a:rPr lang="en-US" altLang="zh-CN" sz="2600" dirty="0">
                <a:latin typeface="Times New Roman" pitchFamily="18" charset="0"/>
              </a:rPr>
              <a:t>The talk between the student and the teacher was ___________ on the video camera.</a:t>
            </a:r>
          </a:p>
        </p:txBody>
      </p:sp>
      <p:sp>
        <p:nvSpPr>
          <p:cNvPr id="38" name="文本框 4"/>
          <p:cNvSpPr txBox="1">
            <a:spLocks noChangeArrowheads="1"/>
          </p:cNvSpPr>
          <p:nvPr/>
        </p:nvSpPr>
        <p:spPr bwMode="auto">
          <a:xfrm>
            <a:off x="3025169" y="3240626"/>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engage</a:t>
            </a:r>
          </a:p>
        </p:txBody>
      </p:sp>
      <p:sp>
        <p:nvSpPr>
          <p:cNvPr id="39" name="文本框 4"/>
          <p:cNvSpPr txBox="1">
            <a:spLocks noChangeArrowheads="1"/>
          </p:cNvSpPr>
          <p:nvPr/>
        </p:nvSpPr>
        <p:spPr bwMode="auto">
          <a:xfrm>
            <a:off x="6588224" y="4262898"/>
            <a:ext cx="187220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sustain</a:t>
            </a:r>
          </a:p>
        </p:txBody>
      </p:sp>
      <p:sp>
        <p:nvSpPr>
          <p:cNvPr id="36" name="文本框 16"/>
          <p:cNvSpPr txBox="1">
            <a:spLocks noChangeArrowheads="1"/>
          </p:cNvSpPr>
          <p:nvPr/>
        </p:nvSpPr>
        <p:spPr bwMode="auto">
          <a:xfrm>
            <a:off x="6887673" y="2564072"/>
            <a:ext cx="1434317"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frequent</a:t>
            </a:r>
          </a:p>
        </p:txBody>
      </p:sp>
      <p:sp>
        <p:nvSpPr>
          <p:cNvPr id="40" name="文本框 4"/>
          <p:cNvSpPr txBox="1">
            <a:spLocks noChangeArrowheads="1"/>
          </p:cNvSpPr>
          <p:nvPr/>
        </p:nvSpPr>
        <p:spPr bwMode="auto">
          <a:xfrm>
            <a:off x="1026289" y="5733836"/>
            <a:ext cx="136815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captured</a:t>
            </a:r>
          </a:p>
        </p:txBody>
      </p:sp>
      <p:sp>
        <p:nvSpPr>
          <p:cNvPr id="42"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linds(horizontal)">
                                      <p:cBhvr>
                                        <p:cTn id="13" dur="500"/>
                                        <p:tgtEl>
                                          <p:spTgt spid="29"/>
                                        </p:tgtEl>
                                      </p:cBhvr>
                                    </p:animEffect>
                                  </p:childTnLst>
                                </p:cTn>
                              </p:par>
                              <p:par>
                                <p:cTn id="14" presetID="3" presetClass="entr" presetSubtype="1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linds(horizontal)">
                                      <p:cBhvr>
                                        <p:cTn id="19" dur="500"/>
                                        <p:tgtEl>
                                          <p:spTgt spid="3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linds(horizontal)">
                                      <p:cBhvr>
                                        <p:cTn id="25" dur="500"/>
                                        <p:tgtEl>
                                          <p:spTgt spid="3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linds(horizontal)">
                                      <p:cBhvr>
                                        <p:cTn id="28" dur="500"/>
                                        <p:tgtEl>
                                          <p:spTgt spid="3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blinds(horizontal)">
                                      <p:cBhvr>
                                        <p:cTn id="31" dur="500"/>
                                        <p:tgtEl>
                                          <p:spTgt spid="3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blinds(horizontal)">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1" grpId="0"/>
      <p:bldP spid="32" grpId="0"/>
      <p:bldP spid="33" grpId="0"/>
      <p:bldP spid="34" grpId="0"/>
      <p:bldP spid="35" grpId="0"/>
      <p:bldP spid="37" grpId="0"/>
      <p:bldP spid="38" grpId="0"/>
      <p:bldP spid="39" grpId="0"/>
      <p:bldP spid="36" grpId="0"/>
      <p:bldP spid="4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39342" y="700168"/>
            <a:ext cx="8825271" cy="5762027"/>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startAt="4"/>
            </a:pPr>
            <a:r>
              <a:rPr lang="en-US" altLang="zh-CN" sz="2600" dirty="0">
                <a:latin typeface="Times New Roman" pitchFamily="18" charset="0"/>
              </a:rPr>
              <a:t>The noise from the neighboring club ____________ us from our conversation.</a:t>
            </a:r>
          </a:p>
          <a:p>
            <a:pPr marL="457200" indent="-457200">
              <a:lnSpc>
                <a:spcPct val="130000"/>
              </a:lnSpc>
              <a:buFont typeface="+mj-lt"/>
              <a:buAutoNum type="arabicPeriod" startAt="4"/>
            </a:pPr>
            <a:r>
              <a:rPr lang="en-US" altLang="zh-CN" sz="2600" dirty="0">
                <a:latin typeface="Times New Roman" pitchFamily="18" charset="0"/>
              </a:rPr>
              <a:t>Regular and ____________ communication is needed to the success of the new project.</a:t>
            </a:r>
          </a:p>
          <a:p>
            <a:pPr marL="457200" indent="-457200">
              <a:lnSpc>
                <a:spcPct val="130000"/>
              </a:lnSpc>
              <a:buFont typeface="+mj-lt"/>
              <a:buAutoNum type="arabicPeriod" startAt="4"/>
            </a:pPr>
            <a:r>
              <a:rPr lang="en-US" altLang="zh-CN" sz="2600" dirty="0">
                <a:latin typeface="Times New Roman" pitchFamily="18" charset="0"/>
              </a:rPr>
              <a:t>To communicate better, he had to display a certain level of ____________ in the French language.</a:t>
            </a:r>
          </a:p>
          <a:p>
            <a:pPr marL="457200" indent="-457200">
              <a:lnSpc>
                <a:spcPct val="130000"/>
              </a:lnSpc>
              <a:buFont typeface="+mj-lt"/>
              <a:buAutoNum type="arabicPeriod" startAt="4"/>
            </a:pPr>
            <a:r>
              <a:rPr lang="en-US" altLang="zh-CN" sz="2600" dirty="0">
                <a:latin typeface="Times New Roman" pitchFamily="18" charset="0"/>
              </a:rPr>
              <a:t>One of the complaints that teachers make about English oral communication classes is that students are ____________ to speak English.</a:t>
            </a:r>
          </a:p>
          <a:p>
            <a:pPr marL="457200" indent="-457200">
              <a:lnSpc>
                <a:spcPct val="130000"/>
              </a:lnSpc>
              <a:buFont typeface="+mj-lt"/>
              <a:buAutoNum type="arabicPeriod" startAt="4"/>
            </a:pPr>
            <a:r>
              <a:rPr lang="en-US" altLang="zh-CN" sz="2600" dirty="0">
                <a:latin typeface="Times New Roman" pitchFamily="18" charset="0"/>
              </a:rPr>
              <a:t>We are excited as the speaker _____________ a deep understanding of the topic and impressive logical reasoning.</a:t>
            </a:r>
          </a:p>
        </p:txBody>
      </p:sp>
      <p:sp>
        <p:nvSpPr>
          <p:cNvPr id="40" name="文本框 10"/>
          <p:cNvSpPr txBox="1">
            <a:spLocks noChangeArrowheads="1"/>
          </p:cNvSpPr>
          <p:nvPr/>
        </p:nvSpPr>
        <p:spPr bwMode="auto">
          <a:xfrm>
            <a:off x="5725269" y="742950"/>
            <a:ext cx="201622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distracted</a:t>
            </a:r>
          </a:p>
        </p:txBody>
      </p:sp>
      <p:sp>
        <p:nvSpPr>
          <p:cNvPr id="41" name="文本框 10"/>
          <p:cNvSpPr txBox="1">
            <a:spLocks noChangeArrowheads="1"/>
          </p:cNvSpPr>
          <p:nvPr/>
        </p:nvSpPr>
        <p:spPr bwMode="auto">
          <a:xfrm>
            <a:off x="2771800" y="1814626"/>
            <a:ext cx="144016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frequent</a:t>
            </a:r>
          </a:p>
        </p:txBody>
      </p:sp>
      <p:sp>
        <p:nvSpPr>
          <p:cNvPr id="42" name="文本框 10"/>
          <p:cNvSpPr txBox="1">
            <a:spLocks noChangeArrowheads="1"/>
          </p:cNvSpPr>
          <p:nvPr/>
        </p:nvSpPr>
        <p:spPr bwMode="auto">
          <a:xfrm>
            <a:off x="761015" y="3334959"/>
            <a:ext cx="180020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competence</a:t>
            </a:r>
          </a:p>
        </p:txBody>
      </p:sp>
      <p:sp>
        <p:nvSpPr>
          <p:cNvPr id="43" name="文本框 10"/>
          <p:cNvSpPr txBox="1">
            <a:spLocks noChangeArrowheads="1"/>
          </p:cNvSpPr>
          <p:nvPr/>
        </p:nvSpPr>
        <p:spPr bwMode="auto">
          <a:xfrm>
            <a:off x="6588224" y="4388329"/>
            <a:ext cx="165618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reluctant</a:t>
            </a:r>
          </a:p>
        </p:txBody>
      </p:sp>
      <p:sp>
        <p:nvSpPr>
          <p:cNvPr id="44" name="文本框 10"/>
          <p:cNvSpPr txBox="1">
            <a:spLocks noChangeArrowheads="1"/>
          </p:cNvSpPr>
          <p:nvPr/>
        </p:nvSpPr>
        <p:spPr bwMode="auto">
          <a:xfrm>
            <a:off x="4804043" y="5373215"/>
            <a:ext cx="201622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demonstrates</a:t>
            </a: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0"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8" name="文本框 3"/>
          <p:cNvSpPr txBox="1">
            <a:spLocks noChangeArrowheads="1"/>
          </p:cNvSpPr>
          <p:nvPr/>
        </p:nvSpPr>
        <p:spPr bwMode="auto">
          <a:xfrm>
            <a:off x="376238" y="1798638"/>
            <a:ext cx="1014412" cy="523875"/>
          </a:xfrm>
          <a:prstGeom prst="rect">
            <a:avLst/>
          </a:prstGeom>
          <a:noFill/>
          <a:ln w="9525">
            <a:noFill/>
            <a:miter lim="800000"/>
            <a:headEnd/>
            <a:tailEnd/>
          </a:ln>
        </p:spPr>
        <p:txBody>
          <a:bodyPr wrap="none">
            <a:spAutoFit/>
          </a:bodyPr>
          <a:lstStyle/>
          <a:p>
            <a:pPr algn="ctr"/>
            <a:r>
              <a:rPr kumimoji="1" lang="en-US" altLang="zh-TW" sz="1400" b="1" dirty="0">
                <a:solidFill>
                  <a:prstClr val="white"/>
                </a:solidFill>
                <a:latin typeface="Times New Roman" pitchFamily="18" charset="0"/>
              </a:rPr>
              <a:t>Frozen </a:t>
            </a:r>
          </a:p>
          <a:p>
            <a:pPr algn="ctr"/>
            <a:r>
              <a:rPr kumimoji="1" lang="en-US" altLang="zh-TW" sz="1400" b="1" dirty="0">
                <a:solidFill>
                  <a:prstClr val="white"/>
                </a:solidFill>
                <a:latin typeface="Times New Roman" pitchFamily="18" charset="0"/>
              </a:rPr>
              <a:t>(</a:t>
            </a:r>
            <a:r>
              <a:rPr kumimoji="1" lang="zh-TW" altLang="en-US" sz="1400" b="1" dirty="0">
                <a:solidFill>
                  <a:prstClr val="white"/>
                </a:solidFill>
                <a:latin typeface="Times New Roman" pitchFamily="18" charset="0"/>
              </a:rPr>
              <a:t>冰雪奇缘</a:t>
            </a:r>
            <a:r>
              <a:rPr kumimoji="1" lang="en-US" altLang="zh-TW" sz="1400" b="1" dirty="0">
                <a:solidFill>
                  <a:prstClr val="white"/>
                </a:solidFill>
                <a:latin typeface="Times New Roman" pitchFamily="18" charset="0"/>
              </a:rPr>
              <a:t>)</a:t>
            </a:r>
            <a:endParaRPr kumimoji="1" lang="zh-CN" altLang="en-US" sz="1400" b="1" dirty="0">
              <a:solidFill>
                <a:prstClr val="white"/>
              </a:solidFill>
              <a:latin typeface="Times New Roman" pitchFamily="18" charset="0"/>
            </a:endParaRPr>
          </a:p>
        </p:txBody>
      </p:sp>
      <p:cxnSp>
        <p:nvCxnSpPr>
          <p:cNvPr id="23" name="直接连接符 22"/>
          <p:cNvCxnSpPr>
            <a:cxnSpLocks noChangeShapeType="1"/>
          </p:cNvCxnSpPr>
          <p:nvPr/>
        </p:nvCxnSpPr>
        <p:spPr bwMode="auto">
          <a:xfrm flipV="1">
            <a:off x="511342" y="2169397"/>
            <a:ext cx="8129588" cy="28575"/>
          </a:xfrm>
          <a:prstGeom prst="line">
            <a:avLst/>
          </a:prstGeom>
          <a:noFill/>
          <a:ln w="57150">
            <a:solidFill>
              <a:srgbClr val="44B36E"/>
            </a:solidFill>
            <a:round/>
            <a:headEnd/>
            <a:tailEnd/>
          </a:ln>
        </p:spPr>
      </p:cxnSp>
      <p:cxnSp>
        <p:nvCxnSpPr>
          <p:cNvPr id="25" name="直接连接符 24"/>
          <p:cNvCxnSpPr>
            <a:cxnSpLocks noChangeShapeType="1"/>
          </p:cNvCxnSpPr>
          <p:nvPr/>
        </p:nvCxnSpPr>
        <p:spPr bwMode="auto">
          <a:xfrm flipV="1">
            <a:off x="619125" y="3084355"/>
            <a:ext cx="8129588" cy="30163"/>
          </a:xfrm>
          <a:prstGeom prst="line">
            <a:avLst/>
          </a:prstGeom>
          <a:noFill/>
          <a:ln w="38100">
            <a:solidFill>
              <a:srgbClr val="44B36E"/>
            </a:solidFill>
            <a:round/>
            <a:headEnd/>
            <a:tailEnd/>
          </a:ln>
        </p:spPr>
      </p:cxnSp>
      <p:sp>
        <p:nvSpPr>
          <p:cNvPr id="26" name="文本框 8"/>
          <p:cNvSpPr txBox="1">
            <a:spLocks noChangeArrowheads="1"/>
          </p:cNvSpPr>
          <p:nvPr/>
        </p:nvSpPr>
        <p:spPr bwMode="auto">
          <a:xfrm>
            <a:off x="483723" y="2202157"/>
            <a:ext cx="213453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think … though</a:t>
            </a:r>
          </a:p>
        </p:txBody>
      </p:sp>
      <p:sp>
        <p:nvSpPr>
          <p:cNvPr id="29" name="文本框 9"/>
          <p:cNvSpPr txBox="1">
            <a:spLocks noChangeArrowheads="1"/>
          </p:cNvSpPr>
          <p:nvPr/>
        </p:nvSpPr>
        <p:spPr bwMode="auto">
          <a:xfrm>
            <a:off x="517118" y="2649098"/>
            <a:ext cx="2926619"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think on your feet</a:t>
            </a:r>
          </a:p>
        </p:txBody>
      </p:sp>
      <p:sp>
        <p:nvSpPr>
          <p:cNvPr id="31" name="文本框 10"/>
          <p:cNvSpPr txBox="1">
            <a:spLocks noChangeArrowheads="1"/>
          </p:cNvSpPr>
          <p:nvPr/>
        </p:nvSpPr>
        <p:spPr bwMode="auto">
          <a:xfrm>
            <a:off x="2955729" y="2649097"/>
            <a:ext cx="174201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water down</a:t>
            </a:r>
          </a:p>
        </p:txBody>
      </p:sp>
      <p:sp>
        <p:nvSpPr>
          <p:cNvPr id="32" name="文本框 11"/>
          <p:cNvSpPr txBox="1">
            <a:spLocks noChangeArrowheads="1"/>
          </p:cNvSpPr>
          <p:nvPr/>
        </p:nvSpPr>
        <p:spPr bwMode="auto">
          <a:xfrm>
            <a:off x="4860032" y="2197972"/>
            <a:ext cx="2304256"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strike a balance</a:t>
            </a:r>
          </a:p>
        </p:txBody>
      </p:sp>
      <p:sp>
        <p:nvSpPr>
          <p:cNvPr id="33" name="文本框 12"/>
          <p:cNvSpPr txBox="1">
            <a:spLocks noChangeArrowheads="1"/>
          </p:cNvSpPr>
          <p:nvPr/>
        </p:nvSpPr>
        <p:spPr bwMode="auto">
          <a:xfrm>
            <a:off x="2764890" y="2208651"/>
            <a:ext cx="201622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dedicate … to</a:t>
            </a:r>
          </a:p>
        </p:txBody>
      </p:sp>
      <p:sp>
        <p:nvSpPr>
          <p:cNvPr id="37" name="文本框 18"/>
          <p:cNvSpPr txBox="1">
            <a:spLocks noChangeArrowheads="1"/>
          </p:cNvSpPr>
          <p:nvPr/>
        </p:nvSpPr>
        <p:spPr bwMode="auto">
          <a:xfrm>
            <a:off x="270586" y="3356992"/>
            <a:ext cx="8825271" cy="2693045"/>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The simplified version ____________ the novel so much that it’s not really worth reading anymore.</a:t>
            </a:r>
          </a:p>
          <a:p>
            <a:pPr marL="457200" indent="-457200">
              <a:lnSpc>
                <a:spcPct val="130000"/>
              </a:lnSpc>
              <a:buFont typeface="+mj-lt"/>
              <a:buAutoNum type="arabicPeriod"/>
            </a:pPr>
            <a:r>
              <a:rPr lang="en-US" altLang="zh-CN" sz="2600" dirty="0">
                <a:latin typeface="Times New Roman" pitchFamily="18" charset="0"/>
              </a:rPr>
              <a:t>It is your ability to ________________ and adapt to the changing working environment that makes you survive in the job market.</a:t>
            </a:r>
          </a:p>
        </p:txBody>
      </p:sp>
      <p:sp>
        <p:nvSpPr>
          <p:cNvPr id="38" name="文本框 4"/>
          <p:cNvSpPr txBox="1">
            <a:spLocks noChangeArrowheads="1"/>
          </p:cNvSpPr>
          <p:nvPr/>
        </p:nvSpPr>
        <p:spPr bwMode="auto">
          <a:xfrm>
            <a:off x="3851920" y="3356992"/>
            <a:ext cx="201622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dumbs down</a:t>
            </a:r>
          </a:p>
        </p:txBody>
      </p:sp>
      <p:sp>
        <p:nvSpPr>
          <p:cNvPr id="39" name="文本框 4"/>
          <p:cNvSpPr txBox="1">
            <a:spLocks noChangeArrowheads="1"/>
          </p:cNvSpPr>
          <p:nvPr/>
        </p:nvSpPr>
        <p:spPr bwMode="auto">
          <a:xfrm>
            <a:off x="3437934" y="4366026"/>
            <a:ext cx="277921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think on your feet</a:t>
            </a:r>
          </a:p>
        </p:txBody>
      </p:sp>
      <p:sp>
        <p:nvSpPr>
          <p:cNvPr id="36" name="矩形 5"/>
          <p:cNvSpPr>
            <a:spLocks noChangeArrowheads="1"/>
          </p:cNvSpPr>
          <p:nvPr/>
        </p:nvSpPr>
        <p:spPr bwMode="auto">
          <a:xfrm>
            <a:off x="1572839" y="1229578"/>
            <a:ext cx="7083425" cy="954107"/>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Complete the sentences with the expressions below. Change the form where necessary.</a:t>
            </a:r>
          </a:p>
        </p:txBody>
      </p:sp>
      <p:sp>
        <p:nvSpPr>
          <p:cNvPr id="40" name="五边形 39"/>
          <p:cNvSpPr>
            <a:spLocks noChangeArrowheads="1"/>
          </p:cNvSpPr>
          <p:nvPr/>
        </p:nvSpPr>
        <p:spPr bwMode="auto">
          <a:xfrm>
            <a:off x="376238" y="1294313"/>
            <a:ext cx="1174750"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34" name="动作按钮: 第一张 33">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35" name="文本框 11"/>
          <p:cNvSpPr txBox="1">
            <a:spLocks noChangeArrowheads="1"/>
          </p:cNvSpPr>
          <p:nvPr/>
        </p:nvSpPr>
        <p:spPr bwMode="auto">
          <a:xfrm>
            <a:off x="7154479" y="2169397"/>
            <a:ext cx="1907704"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dumb down</a:t>
            </a:r>
          </a:p>
        </p:txBody>
      </p:sp>
      <p:sp>
        <p:nvSpPr>
          <p:cNvPr id="42" name="文本框 10"/>
          <p:cNvSpPr txBox="1">
            <a:spLocks noChangeArrowheads="1"/>
          </p:cNvSpPr>
          <p:nvPr/>
        </p:nvSpPr>
        <p:spPr bwMode="auto">
          <a:xfrm>
            <a:off x="4902518" y="2631061"/>
            <a:ext cx="174201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add up to</a:t>
            </a:r>
          </a:p>
        </p:txBody>
      </p:sp>
      <p:sp>
        <p:nvSpPr>
          <p:cNvPr id="43" name="文本框 10"/>
          <p:cNvSpPr txBox="1">
            <a:spLocks noChangeArrowheads="1"/>
          </p:cNvSpPr>
          <p:nvPr/>
        </p:nvSpPr>
        <p:spPr bwMode="auto">
          <a:xfrm>
            <a:off x="7237325" y="2611262"/>
            <a:ext cx="174201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in secret</a:t>
            </a:r>
          </a:p>
        </p:txBody>
      </p:sp>
      <p:sp>
        <p:nvSpPr>
          <p:cNvPr id="45"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
        <p:nvSpPr>
          <p:cNvPr id="41" name="文本框 22"/>
          <p:cNvSpPr txBox="1">
            <a:spLocks noChangeArrowheads="1"/>
          </p:cNvSpPr>
          <p:nvPr/>
        </p:nvSpPr>
        <p:spPr bwMode="auto">
          <a:xfrm>
            <a:off x="287338" y="771093"/>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64A96A"/>
                </a:solidFill>
                <a:latin typeface="Times New Roman" pitchFamily="18" charset="0"/>
              </a:rPr>
              <a:t>R</a:t>
            </a:r>
            <a:r>
              <a:rPr kumimoji="1" lang="zh-CN" altLang="zh-CN" sz="2800" b="1" dirty="0">
                <a:solidFill>
                  <a:srgbClr val="64A96A"/>
                </a:solidFill>
                <a:latin typeface="Times New Roman" pitchFamily="18" charset="0"/>
              </a:rPr>
              <a:t>eview </a:t>
            </a:r>
            <a:endParaRPr kumimoji="1" lang="zh-CN" altLang="en-US" sz="2800" b="1" dirty="0">
              <a:solidFill>
                <a:srgbClr val="64A96A"/>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blinds(horizontal)">
                                      <p:cBhvr>
                                        <p:cTn id="13" dur="500"/>
                                        <p:tgtEl>
                                          <p:spTgt spid="29"/>
                                        </p:tgtEl>
                                      </p:cBhvr>
                                    </p:animEffect>
                                  </p:childTnLst>
                                </p:cTn>
                              </p:par>
                              <p:par>
                                <p:cTn id="14" presetID="3" presetClass="entr" presetSubtype="1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blinds(horizontal)">
                                      <p:cBhvr>
                                        <p:cTn id="19" dur="500"/>
                                        <p:tgtEl>
                                          <p:spTgt spid="3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linds(horizontal)">
                                      <p:cBhvr>
                                        <p:cTn id="25" dur="500"/>
                                        <p:tgtEl>
                                          <p:spTgt spid="3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linds(horizontal)">
                                      <p:cBhvr>
                                        <p:cTn id="28" dur="500"/>
                                        <p:tgtEl>
                                          <p:spTgt spid="3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linds(horizontal)">
                                      <p:cBhvr>
                                        <p:cTn id="31" dur="500"/>
                                        <p:tgtEl>
                                          <p:spTgt spid="4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blinds(horizontal)">
                                      <p:cBhvr>
                                        <p:cTn id="34" dur="5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1" grpId="0"/>
      <p:bldP spid="32" grpId="0"/>
      <p:bldP spid="33" grpId="0"/>
      <p:bldP spid="37" grpId="0"/>
      <p:bldP spid="38" grpId="0"/>
      <p:bldP spid="39" grpId="0"/>
      <p:bldP spid="35" grpId="0"/>
      <p:bldP spid="42" grpId="0"/>
      <p:bldP spid="4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58537" y="980728"/>
            <a:ext cx="8969780" cy="4773614"/>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3.   Some of the more forthright (</a:t>
            </a:r>
            <a:r>
              <a:rPr lang="zh-CN" altLang="en-US" sz="2600" dirty="0">
                <a:latin typeface="Times New Roman" pitchFamily="18" charset="0"/>
              </a:rPr>
              <a:t>直率的</a:t>
            </a:r>
            <a:r>
              <a:rPr lang="en-US" altLang="zh-CN" sz="2600" dirty="0">
                <a:latin typeface="Times New Roman" pitchFamily="18" charset="0"/>
              </a:rPr>
              <a:t>) sections in his</a:t>
            </a:r>
          </a:p>
          <a:p>
            <a:pPr>
              <a:lnSpc>
                <a:spcPct val="130000"/>
              </a:lnSpc>
            </a:pPr>
            <a:r>
              <a:rPr lang="en-US" altLang="zh-CN" sz="2600" dirty="0">
                <a:latin typeface="Times New Roman" pitchFamily="18" charset="0"/>
              </a:rPr>
              <a:t>      presentation were ______________ so as not to offend some</a:t>
            </a:r>
          </a:p>
          <a:p>
            <a:pPr>
              <a:lnSpc>
                <a:spcPct val="130000"/>
              </a:lnSpc>
            </a:pPr>
            <a:r>
              <a:rPr lang="en-US" altLang="zh-CN" sz="2600" dirty="0">
                <a:latin typeface="Times New Roman" pitchFamily="18" charset="0"/>
              </a:rPr>
              <a:t>      of the audience.</a:t>
            </a:r>
          </a:p>
          <a:p>
            <a:pPr marL="457200" indent="-457200">
              <a:lnSpc>
                <a:spcPct val="130000"/>
              </a:lnSpc>
              <a:buFont typeface="+mj-lt"/>
              <a:buAutoNum type="arabicPeriod" startAt="4"/>
            </a:pPr>
            <a:r>
              <a:rPr lang="en-US" altLang="zh-CN" sz="2600" dirty="0">
                <a:latin typeface="Times New Roman" pitchFamily="18" charset="0"/>
              </a:rPr>
              <a:t>These steps are small, but they can ____________ giant steps in improving your communication skills.</a:t>
            </a:r>
          </a:p>
          <a:p>
            <a:pPr marL="457200" indent="-457200">
              <a:lnSpc>
                <a:spcPct val="130000"/>
              </a:lnSpc>
              <a:buFont typeface="+mj-lt"/>
              <a:buAutoNum type="arabicPeriod" startAt="4"/>
            </a:pPr>
            <a:r>
              <a:rPr lang="en-US" altLang="zh-CN" sz="2600" dirty="0">
                <a:latin typeface="Times New Roman" pitchFamily="18" charset="0"/>
              </a:rPr>
              <a:t>Don’t make the decision to drop the Oral English course right away – ____________ the matter ____________.</a:t>
            </a:r>
          </a:p>
          <a:p>
            <a:pPr marL="457200" indent="-457200">
              <a:lnSpc>
                <a:spcPct val="130000"/>
              </a:lnSpc>
              <a:buFont typeface="+mj-lt"/>
              <a:buAutoNum type="arabicPeriod" startAt="4"/>
            </a:pPr>
            <a:r>
              <a:rPr lang="en-US" altLang="zh-CN" sz="2600" dirty="0">
                <a:latin typeface="Times New Roman" pitchFamily="18" charset="0"/>
              </a:rPr>
              <a:t>Andy wants to ____________ more time ______ improving his interpersonal skills.</a:t>
            </a:r>
          </a:p>
        </p:txBody>
      </p:sp>
      <p:sp>
        <p:nvSpPr>
          <p:cNvPr id="40" name="文本框 10"/>
          <p:cNvSpPr txBox="1">
            <a:spLocks noChangeArrowheads="1"/>
          </p:cNvSpPr>
          <p:nvPr/>
        </p:nvSpPr>
        <p:spPr bwMode="auto">
          <a:xfrm>
            <a:off x="5520531" y="2532475"/>
            <a:ext cx="273630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add up to</a:t>
            </a:r>
          </a:p>
        </p:txBody>
      </p:sp>
      <p:sp>
        <p:nvSpPr>
          <p:cNvPr id="15" name="文本框 10"/>
          <p:cNvSpPr txBox="1">
            <a:spLocks noChangeArrowheads="1"/>
          </p:cNvSpPr>
          <p:nvPr/>
        </p:nvSpPr>
        <p:spPr bwMode="auto">
          <a:xfrm>
            <a:off x="2148294" y="4162965"/>
            <a:ext cx="1152128"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think</a:t>
            </a:r>
          </a:p>
        </p:txBody>
      </p:sp>
      <p:sp>
        <p:nvSpPr>
          <p:cNvPr id="19" name="文本框 10"/>
          <p:cNvSpPr txBox="1">
            <a:spLocks noChangeArrowheads="1"/>
          </p:cNvSpPr>
          <p:nvPr/>
        </p:nvSpPr>
        <p:spPr bwMode="auto">
          <a:xfrm>
            <a:off x="2885906" y="4655409"/>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dedicate</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5520531" y="4162966"/>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through</a:t>
            </a:r>
          </a:p>
        </p:txBody>
      </p:sp>
      <p:sp>
        <p:nvSpPr>
          <p:cNvPr id="22" name="文本框 10"/>
          <p:cNvSpPr txBox="1">
            <a:spLocks noChangeArrowheads="1"/>
          </p:cNvSpPr>
          <p:nvPr/>
        </p:nvSpPr>
        <p:spPr bwMode="auto">
          <a:xfrm>
            <a:off x="6343302" y="4655409"/>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to</a:t>
            </a:r>
          </a:p>
        </p:txBody>
      </p:sp>
      <p:sp>
        <p:nvSpPr>
          <p:cNvPr id="29"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
        <p:nvSpPr>
          <p:cNvPr id="26" name="文本框 4"/>
          <p:cNvSpPr txBox="1">
            <a:spLocks noChangeArrowheads="1"/>
          </p:cNvSpPr>
          <p:nvPr/>
        </p:nvSpPr>
        <p:spPr bwMode="auto">
          <a:xfrm>
            <a:off x="3280756" y="1507511"/>
            <a:ext cx="272534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watered down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5" grpId="0"/>
      <p:bldP spid="19" grpId="0"/>
      <p:bldP spid="21" grpId="0"/>
      <p:bldP spid="22" grpId="0"/>
      <p:bldP spid="2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83574" y="1558474"/>
            <a:ext cx="8825271" cy="2693045"/>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7.   They call for __________________ between the use of</a:t>
            </a:r>
          </a:p>
          <a:p>
            <a:pPr>
              <a:lnSpc>
                <a:spcPct val="130000"/>
              </a:lnSpc>
            </a:pPr>
            <a:r>
              <a:rPr lang="en-US" altLang="zh-CN" sz="2600" dirty="0">
                <a:latin typeface="Times New Roman" pitchFamily="18" charset="0"/>
              </a:rPr>
              <a:t>      digital platforms and traditional means of communication.</a:t>
            </a:r>
          </a:p>
          <a:p>
            <a:pPr>
              <a:lnSpc>
                <a:spcPct val="130000"/>
              </a:lnSpc>
            </a:pPr>
            <a:r>
              <a:rPr lang="en-US" altLang="zh-CN" sz="2600" dirty="0">
                <a:latin typeface="Times New Roman" pitchFamily="18" charset="0"/>
              </a:rPr>
              <a:t>8.   They have been preparing for the New Year’s party</a:t>
            </a:r>
          </a:p>
          <a:p>
            <a:pPr>
              <a:lnSpc>
                <a:spcPct val="130000"/>
              </a:lnSpc>
            </a:pPr>
            <a:r>
              <a:rPr lang="en-US" altLang="zh-CN" sz="2600" dirty="0">
                <a:latin typeface="Times New Roman" pitchFamily="18" charset="0"/>
              </a:rPr>
              <a:t>       ____________ so others wonder what programs there will</a:t>
            </a:r>
          </a:p>
          <a:p>
            <a:pPr>
              <a:lnSpc>
                <a:spcPct val="130000"/>
              </a:lnSpc>
            </a:pPr>
            <a:r>
              <a:rPr lang="en-US" altLang="zh-CN" sz="2600" dirty="0">
                <a:latin typeface="Times New Roman" pitchFamily="18" charset="0"/>
              </a:rPr>
              <a:t>       be at the party.</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3" name="文本框 10"/>
          <p:cNvSpPr txBox="1">
            <a:spLocks noChangeArrowheads="1"/>
          </p:cNvSpPr>
          <p:nvPr/>
        </p:nvSpPr>
        <p:spPr bwMode="auto">
          <a:xfrm>
            <a:off x="2702583" y="1553375"/>
            <a:ext cx="3240360"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striking a balance</a:t>
            </a:r>
          </a:p>
        </p:txBody>
      </p:sp>
      <p:sp>
        <p:nvSpPr>
          <p:cNvPr id="25" name="文本框 10"/>
          <p:cNvSpPr txBox="1">
            <a:spLocks noChangeArrowheads="1"/>
          </p:cNvSpPr>
          <p:nvPr/>
        </p:nvSpPr>
        <p:spPr bwMode="auto">
          <a:xfrm>
            <a:off x="1132165" y="3140968"/>
            <a:ext cx="136815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in secret</a:t>
            </a:r>
          </a:p>
        </p:txBody>
      </p:sp>
      <p:sp>
        <p:nvSpPr>
          <p:cNvPr id="29"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extLst>
      <p:ext uri="{BB962C8B-B14F-4D97-AF65-F5344CB8AC3E}">
        <p14:creationId xmlns:p14="http://schemas.microsoft.com/office/powerpoint/2010/main" val="325385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22" name="五边形 21"/>
          <p:cNvSpPr>
            <a:spLocks noChangeArrowheads="1"/>
          </p:cNvSpPr>
          <p:nvPr/>
        </p:nvSpPr>
        <p:spPr bwMode="auto">
          <a:xfrm>
            <a:off x="422969" y="1023119"/>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23" name="文本框 12"/>
          <p:cNvSpPr txBox="1">
            <a:spLocks noChangeArrowheads="1"/>
          </p:cNvSpPr>
          <p:nvPr/>
        </p:nvSpPr>
        <p:spPr bwMode="auto">
          <a:xfrm>
            <a:off x="1783916" y="977865"/>
            <a:ext cx="7360084" cy="954107"/>
          </a:xfrm>
          <a:prstGeom prst="rect">
            <a:avLst/>
          </a:prstGeom>
          <a:noFill/>
          <a:ln w="9525">
            <a:noFill/>
            <a:miter lim="800000"/>
            <a:headEnd/>
            <a:tailEnd/>
          </a:ln>
        </p:spPr>
        <p:txBody>
          <a:bodyPr wrap="square">
            <a:spAutoFit/>
          </a:bodyPr>
          <a:lstStyle/>
          <a:p>
            <a:r>
              <a:rPr lang="en-US" altLang="zh-CN" sz="2800" b="1" dirty="0">
                <a:solidFill>
                  <a:srgbClr val="000000"/>
                </a:solidFill>
                <a:latin typeface="Times New Roman" pitchFamily="18" charset="0"/>
              </a:rPr>
              <a:t>Complete the sentences with suitable prepositions.</a:t>
            </a: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5" name="文本框 18"/>
          <p:cNvSpPr txBox="1">
            <a:spLocks noChangeArrowheads="1"/>
          </p:cNvSpPr>
          <p:nvPr/>
        </p:nvSpPr>
        <p:spPr bwMode="auto">
          <a:xfrm>
            <a:off x="287338" y="2164038"/>
            <a:ext cx="8825271" cy="4201599"/>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a:pPr>
            <a:r>
              <a:rPr lang="en-US" altLang="zh-CN" sz="2600" dirty="0">
                <a:latin typeface="Times New Roman" pitchFamily="18" charset="0"/>
              </a:rPr>
              <a:t>Even experienced teachers try hard to have an effective interaction with their students and to ensure student participation ________ the classroom.</a:t>
            </a:r>
          </a:p>
          <a:p>
            <a:pPr marL="457200" indent="-457200">
              <a:lnSpc>
                <a:spcPct val="130000"/>
              </a:lnSpc>
              <a:buFont typeface="+mj-lt"/>
              <a:buAutoNum type="arabicPeriod"/>
            </a:pPr>
            <a:r>
              <a:rPr lang="en-US" altLang="zh-CN" sz="2600" dirty="0">
                <a:latin typeface="Times New Roman" pitchFamily="18" charset="0"/>
              </a:rPr>
              <a:t>Teachers’ reliance _______ media and technology for classroom instruction and student engagement is increasing.</a:t>
            </a:r>
          </a:p>
          <a:p>
            <a:pPr marL="457200" indent="-457200">
              <a:lnSpc>
                <a:spcPct val="130000"/>
              </a:lnSpc>
              <a:buFont typeface="+mj-lt"/>
              <a:buAutoNum type="arabicPeriod"/>
            </a:pPr>
            <a:r>
              <a:rPr lang="en-US" altLang="zh-CN" sz="2600" dirty="0">
                <a:latin typeface="Times New Roman" pitchFamily="18" charset="0"/>
              </a:rPr>
              <a:t>As technology cannot provide many of the benefits that face-to face meeting does, communicating _____ person is still important.</a:t>
            </a:r>
          </a:p>
        </p:txBody>
      </p:sp>
      <p:sp>
        <p:nvSpPr>
          <p:cNvPr id="26" name="文本框 10"/>
          <p:cNvSpPr txBox="1">
            <a:spLocks noChangeArrowheads="1"/>
          </p:cNvSpPr>
          <p:nvPr/>
        </p:nvSpPr>
        <p:spPr bwMode="auto">
          <a:xfrm>
            <a:off x="2987824" y="3257934"/>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in</a:t>
            </a:r>
          </a:p>
        </p:txBody>
      </p:sp>
      <p:sp>
        <p:nvSpPr>
          <p:cNvPr id="29" name="文本框 10"/>
          <p:cNvSpPr txBox="1">
            <a:spLocks noChangeArrowheads="1"/>
          </p:cNvSpPr>
          <p:nvPr/>
        </p:nvSpPr>
        <p:spPr bwMode="auto">
          <a:xfrm>
            <a:off x="3563888" y="3772394"/>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on</a:t>
            </a:r>
          </a:p>
        </p:txBody>
      </p:sp>
      <p:sp>
        <p:nvSpPr>
          <p:cNvPr id="31" name="文本框 10"/>
          <p:cNvSpPr txBox="1">
            <a:spLocks noChangeArrowheads="1"/>
          </p:cNvSpPr>
          <p:nvPr/>
        </p:nvSpPr>
        <p:spPr bwMode="auto">
          <a:xfrm>
            <a:off x="6012160" y="5364324"/>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in</a:t>
            </a:r>
          </a:p>
        </p:txBody>
      </p:sp>
      <p:sp>
        <p:nvSpPr>
          <p:cNvPr id="20"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linds(horizontal)">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9" grpId="0"/>
      <p:bldP spid="3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http://fenesi.com/wp-content/uploads/2012/11/filling-a-form.jpg"/>
          <p:cNvPicPr>
            <a:picLocks noChangeAspect="1" noChangeArrowheads="1"/>
          </p:cNvPicPr>
          <p:nvPr/>
        </p:nvPicPr>
        <p:blipFill>
          <a:blip r:embed="rId2" cstate="print"/>
          <a:srcRect/>
          <a:stretch>
            <a:fillRect/>
          </a:stretch>
        </p:blipFill>
        <p:spPr bwMode="auto">
          <a:xfrm>
            <a:off x="5526157" y="4100863"/>
            <a:ext cx="3366323" cy="2242232"/>
          </a:xfrm>
          <a:prstGeom prst="rect">
            <a:avLst/>
          </a:prstGeom>
          <a:noFill/>
        </p:spPr>
      </p:pic>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3"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318729" y="1268760"/>
            <a:ext cx="8825271" cy="3161315"/>
          </a:xfrm>
          <a:prstGeom prst="rect">
            <a:avLst/>
          </a:prstGeom>
          <a:noFill/>
          <a:ln w="9525">
            <a:noFill/>
            <a:miter lim="800000"/>
            <a:headEnd/>
            <a:tailEnd/>
          </a:ln>
        </p:spPr>
        <p:txBody>
          <a:bodyPr wrap="square">
            <a:spAutoFit/>
          </a:bodyPr>
          <a:lstStyle/>
          <a:p>
            <a:pPr marL="457200" indent="-457200">
              <a:lnSpc>
                <a:spcPct val="130000"/>
              </a:lnSpc>
              <a:buFont typeface="+mj-lt"/>
              <a:buAutoNum type="arabicPeriod" startAt="4"/>
            </a:pPr>
            <a:r>
              <a:rPr lang="en-US" altLang="zh-CN" sz="2600" dirty="0">
                <a:latin typeface="Times New Roman" pitchFamily="18" charset="0"/>
              </a:rPr>
              <a:t>She’s confident _______ her own ability to control a conversation.</a:t>
            </a:r>
          </a:p>
          <a:p>
            <a:pPr marL="457200" indent="-457200">
              <a:lnSpc>
                <a:spcPct val="130000"/>
              </a:lnSpc>
              <a:buFont typeface="+mj-lt"/>
              <a:buAutoNum type="arabicPeriod" startAt="4"/>
            </a:pPr>
            <a:r>
              <a:rPr lang="en-US" altLang="zh-CN" sz="2600" dirty="0">
                <a:latin typeface="Times New Roman" pitchFamily="18" charset="0"/>
              </a:rPr>
              <a:t>A person’s ability to communicate effectively may have an impact ________ their ability to build relationships.</a:t>
            </a:r>
          </a:p>
          <a:p>
            <a:pPr marL="457200" indent="-457200">
              <a:lnSpc>
                <a:spcPct val="130000"/>
              </a:lnSpc>
              <a:buFont typeface="+mj-lt"/>
              <a:buAutoNum type="arabicPeriod" startAt="4"/>
            </a:pPr>
            <a:r>
              <a:rPr lang="en-US" altLang="zh-CN" sz="2600" dirty="0">
                <a:latin typeface="Times New Roman" pitchFamily="18" charset="0"/>
              </a:rPr>
              <a:t>If you are applying ________ a job, you will need to demonstrate good communication skills.</a:t>
            </a:r>
          </a:p>
        </p:txBody>
      </p:sp>
      <p:sp>
        <p:nvSpPr>
          <p:cNvPr id="22" name="动作按钮: 第一张 21">
            <a:hlinkClick r:id="rId4"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3" name="文本框 10"/>
          <p:cNvSpPr txBox="1">
            <a:spLocks noChangeArrowheads="1"/>
          </p:cNvSpPr>
          <p:nvPr/>
        </p:nvSpPr>
        <p:spPr bwMode="auto">
          <a:xfrm>
            <a:off x="3306835" y="1279832"/>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in</a:t>
            </a:r>
          </a:p>
        </p:txBody>
      </p:sp>
      <p:sp>
        <p:nvSpPr>
          <p:cNvPr id="25" name="文本框 10"/>
          <p:cNvSpPr txBox="1">
            <a:spLocks noChangeArrowheads="1"/>
          </p:cNvSpPr>
          <p:nvPr/>
        </p:nvSpPr>
        <p:spPr bwMode="auto">
          <a:xfrm>
            <a:off x="2195736" y="2849417"/>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on</a:t>
            </a:r>
          </a:p>
        </p:txBody>
      </p:sp>
      <p:sp>
        <p:nvSpPr>
          <p:cNvPr id="26" name="文本框 10"/>
          <p:cNvSpPr txBox="1">
            <a:spLocks noChangeArrowheads="1"/>
          </p:cNvSpPr>
          <p:nvPr/>
        </p:nvSpPr>
        <p:spPr bwMode="auto">
          <a:xfrm>
            <a:off x="3867268" y="3429000"/>
            <a:ext cx="86409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for</a:t>
            </a:r>
          </a:p>
        </p:txBody>
      </p:sp>
      <p:cxnSp>
        <p:nvCxnSpPr>
          <p:cNvPr id="29"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6"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8</a:t>
            </a:r>
            <a:endParaRPr lang="zh-CN" altLang="en-US" b="1" dirty="0">
              <a:solidFill>
                <a:prstClr val="white"/>
              </a:solidFill>
              <a:latin typeface="微软雅黑" pitchFamily="34" charset="-122"/>
              <a:ea typeface="微软雅黑" pitchFamily="34" charset="-122"/>
            </a:endParaRPr>
          </a:p>
        </p:txBody>
      </p:sp>
      <p:sp>
        <p:nvSpPr>
          <p:cNvPr id="15" name="矩形 14"/>
          <p:cNvSpPr/>
          <p:nvPr/>
        </p:nvSpPr>
        <p:spPr>
          <a:xfrm>
            <a:off x="539552" y="2913063"/>
            <a:ext cx="3899991" cy="3324249"/>
          </a:xfrm>
          <a:prstGeom prst="rect">
            <a:avLst/>
          </a:prstGeom>
          <a:noFill/>
          <a:ln>
            <a:solidFill>
              <a:srgbClr val="64A96A"/>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sz="2400" dirty="0">
              <a:latin typeface="Times New Roman" pitchFamily="18" charset="0"/>
            </a:endParaRPr>
          </a:p>
        </p:txBody>
      </p:sp>
      <p:sp>
        <p:nvSpPr>
          <p:cNvPr id="19" name="L 形 18"/>
          <p:cNvSpPr/>
          <p:nvPr/>
        </p:nvSpPr>
        <p:spPr>
          <a:xfrm flipV="1">
            <a:off x="539552" y="2897510"/>
            <a:ext cx="155575" cy="171450"/>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0" name="L 形 19"/>
          <p:cNvSpPr/>
          <p:nvPr/>
        </p:nvSpPr>
        <p:spPr>
          <a:xfrm rot="16200000">
            <a:off x="4306625" y="6063481"/>
            <a:ext cx="168275" cy="179387"/>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1" name="文本框 27"/>
          <p:cNvSpPr txBox="1">
            <a:spLocks noChangeArrowheads="1"/>
          </p:cNvSpPr>
          <p:nvPr/>
        </p:nvSpPr>
        <p:spPr bwMode="auto">
          <a:xfrm>
            <a:off x="617340" y="2924944"/>
            <a:ext cx="4026668" cy="3453253"/>
          </a:xfrm>
          <a:prstGeom prst="rect">
            <a:avLst/>
          </a:prstGeom>
          <a:noFill/>
          <a:ln w="9525">
            <a:noFill/>
            <a:miter lim="800000"/>
            <a:headEnd/>
            <a:tailEnd/>
          </a:ln>
        </p:spPr>
        <p:txBody>
          <a:bodyPr wrap="square">
            <a:spAutoFit/>
          </a:bodyPr>
          <a:lstStyle/>
          <a:p>
            <a:pPr>
              <a:lnSpc>
                <a:spcPct val="130000"/>
              </a:lnSpc>
            </a:pPr>
            <a:r>
              <a:rPr lang="en-US" altLang="zh-CN" sz="2400" b="1" dirty="0">
                <a:solidFill>
                  <a:srgbClr val="64A96A"/>
                </a:solidFill>
                <a:latin typeface="Times New Roman" pitchFamily="18" charset="0"/>
              </a:rPr>
              <a:t>verbs which often go before:</a:t>
            </a:r>
          </a:p>
          <a:p>
            <a:pPr>
              <a:lnSpc>
                <a:spcPct val="130000"/>
              </a:lnSpc>
            </a:pPr>
            <a:r>
              <a:rPr lang="en-US" altLang="zh-CN" sz="2400" b="1" dirty="0">
                <a:latin typeface="Times New Roman" pitchFamily="18" charset="0"/>
              </a:rPr>
              <a:t>ability</a:t>
            </a:r>
            <a:r>
              <a:rPr lang="en-US" altLang="zh-CN" sz="2400" dirty="0">
                <a:latin typeface="Times New Roman" pitchFamily="18" charset="0"/>
              </a:rPr>
              <a:t>       demonstrate               	      develop       lose</a:t>
            </a:r>
          </a:p>
          <a:p>
            <a:pPr>
              <a:lnSpc>
                <a:spcPct val="130000"/>
              </a:lnSpc>
            </a:pPr>
            <a:r>
              <a:rPr lang="en-US" altLang="zh-CN" sz="2400" b="1" dirty="0">
                <a:latin typeface="Times New Roman" pitchFamily="18" charset="0"/>
              </a:rPr>
              <a:t>attention    </a:t>
            </a:r>
            <a:r>
              <a:rPr lang="en-US" altLang="zh-CN" sz="2400" dirty="0">
                <a:latin typeface="Times New Roman" pitchFamily="18" charset="0"/>
              </a:rPr>
              <a:t>call             draw       	       distract</a:t>
            </a:r>
          </a:p>
          <a:p>
            <a:pPr>
              <a:lnSpc>
                <a:spcPct val="130000"/>
              </a:lnSpc>
            </a:pPr>
            <a:r>
              <a:rPr lang="en-US" altLang="zh-CN" sz="2400" b="1" dirty="0">
                <a:latin typeface="Times New Roman" pitchFamily="18" charset="0"/>
              </a:rPr>
              <a:t>idea </a:t>
            </a:r>
            <a:r>
              <a:rPr lang="en-US" altLang="zh-CN" sz="2400" dirty="0">
                <a:latin typeface="Times New Roman" pitchFamily="18" charset="0"/>
              </a:rPr>
              <a:t>           exchange    have</a:t>
            </a:r>
          </a:p>
          <a:p>
            <a:pPr>
              <a:lnSpc>
                <a:spcPct val="130000"/>
              </a:lnSpc>
            </a:pPr>
            <a:r>
              <a:rPr lang="en-US" altLang="zh-CN" sz="2400" dirty="0">
                <a:latin typeface="Times New Roman" pitchFamily="18" charset="0"/>
              </a:rPr>
              <a:t>	       share</a:t>
            </a:r>
          </a:p>
        </p:txBody>
      </p:sp>
      <p:sp>
        <p:nvSpPr>
          <p:cNvPr id="22" name="五边形 21"/>
          <p:cNvSpPr>
            <a:spLocks noChangeArrowheads="1"/>
          </p:cNvSpPr>
          <p:nvPr/>
        </p:nvSpPr>
        <p:spPr bwMode="auto">
          <a:xfrm>
            <a:off x="341816" y="972705"/>
            <a:ext cx="1182315"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a:r>
              <a:rPr kumimoji="1" lang="en-US" altLang="zh-CN" sz="2400" b="1" dirty="0">
                <a:solidFill>
                  <a:srgbClr val="FFFFFF"/>
                </a:solidFill>
                <a:latin typeface="Times New Roman" pitchFamily="18" charset="0"/>
              </a:rPr>
              <a:t>Task 4</a:t>
            </a:r>
            <a:endParaRPr kumimoji="1" lang="zh-CN" altLang="en-US" sz="2400" b="1" dirty="0">
              <a:solidFill>
                <a:srgbClr val="FFFFFF"/>
              </a:solidFill>
              <a:latin typeface="Times New Roman" pitchFamily="18" charset="0"/>
            </a:endParaRPr>
          </a:p>
        </p:txBody>
      </p:sp>
      <p:sp>
        <p:nvSpPr>
          <p:cNvPr id="23" name="文本框 12"/>
          <p:cNvSpPr txBox="1">
            <a:spLocks noChangeArrowheads="1"/>
          </p:cNvSpPr>
          <p:nvPr/>
        </p:nvSpPr>
        <p:spPr bwMode="auto">
          <a:xfrm>
            <a:off x="1579451" y="923822"/>
            <a:ext cx="7385162" cy="1815882"/>
          </a:xfrm>
          <a:prstGeom prst="rect">
            <a:avLst/>
          </a:prstGeom>
          <a:noFill/>
          <a:ln w="9525">
            <a:noFill/>
            <a:miter lim="800000"/>
            <a:headEnd/>
            <a:tailEnd/>
          </a:ln>
        </p:spPr>
        <p:txBody>
          <a:bodyPr wrap="square">
            <a:spAutoFit/>
          </a:bodyPr>
          <a:lstStyle/>
          <a:p>
            <a:r>
              <a:rPr lang="en-US" altLang="zh-CN" sz="2800" b="1" dirty="0">
                <a:solidFill>
                  <a:srgbClr val="000000"/>
                </a:solidFill>
                <a:latin typeface="Times New Roman" pitchFamily="18" charset="0"/>
              </a:rPr>
              <a:t>Complete the sentences with suitable expressions from the collocation box. Make changes where necessary. Sometimes more than one collocation is possible. </a:t>
            </a:r>
          </a:p>
        </p:txBody>
      </p:sp>
      <p:sp>
        <p:nvSpPr>
          <p:cNvPr id="18" name="动作按钮: 第一张 17">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6" name="矩形 25"/>
          <p:cNvSpPr/>
          <p:nvPr/>
        </p:nvSpPr>
        <p:spPr>
          <a:xfrm>
            <a:off x="4788024" y="2888804"/>
            <a:ext cx="3971999" cy="3180233"/>
          </a:xfrm>
          <a:prstGeom prst="rect">
            <a:avLst/>
          </a:prstGeom>
          <a:noFill/>
          <a:ln>
            <a:solidFill>
              <a:srgbClr val="64A96A"/>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29" name="L 形 28"/>
          <p:cNvSpPr/>
          <p:nvPr/>
        </p:nvSpPr>
        <p:spPr>
          <a:xfrm flipV="1">
            <a:off x="4788024" y="2873251"/>
            <a:ext cx="155575" cy="171450"/>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31" name="L 形 30"/>
          <p:cNvSpPr/>
          <p:nvPr/>
        </p:nvSpPr>
        <p:spPr>
          <a:xfrm rot="16200000">
            <a:off x="8610004" y="5919465"/>
            <a:ext cx="168275" cy="179387"/>
          </a:xfrm>
          <a:prstGeom prst="corner">
            <a:avLst/>
          </a:prstGeom>
          <a:solidFill>
            <a:srgbClr val="64A96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latin typeface="Times New Roman" pitchFamily="18" charset="0"/>
            </a:endParaRPr>
          </a:p>
        </p:txBody>
      </p:sp>
      <p:sp>
        <p:nvSpPr>
          <p:cNvPr id="32" name="文本框 27"/>
          <p:cNvSpPr txBox="1">
            <a:spLocks noChangeArrowheads="1"/>
          </p:cNvSpPr>
          <p:nvPr/>
        </p:nvSpPr>
        <p:spPr bwMode="auto">
          <a:xfrm>
            <a:off x="4788024" y="2924944"/>
            <a:ext cx="4176589" cy="2492990"/>
          </a:xfrm>
          <a:prstGeom prst="rect">
            <a:avLst/>
          </a:prstGeom>
          <a:noFill/>
          <a:ln w="9525">
            <a:noFill/>
            <a:miter lim="800000"/>
            <a:headEnd/>
            <a:tailEnd/>
          </a:ln>
        </p:spPr>
        <p:txBody>
          <a:bodyPr wrap="square">
            <a:spAutoFit/>
          </a:bodyPr>
          <a:lstStyle/>
          <a:p>
            <a:pPr>
              <a:lnSpc>
                <a:spcPct val="130000"/>
              </a:lnSpc>
            </a:pPr>
            <a:r>
              <a:rPr lang="en-US" altLang="zh-CN" sz="2400" b="1" dirty="0">
                <a:solidFill>
                  <a:srgbClr val="64A96A"/>
                </a:solidFill>
                <a:latin typeface="Times New Roman" pitchFamily="18" charset="0"/>
              </a:rPr>
              <a:t>adjectives which often go before:</a:t>
            </a:r>
          </a:p>
          <a:p>
            <a:pPr>
              <a:lnSpc>
                <a:spcPct val="130000"/>
              </a:lnSpc>
            </a:pPr>
            <a:r>
              <a:rPr lang="en-US" altLang="zh-CN" sz="2400" b="1" dirty="0">
                <a:latin typeface="Times New Roman" pitchFamily="18" charset="0"/>
              </a:rPr>
              <a:t>competence       </a:t>
            </a:r>
            <a:r>
              <a:rPr lang="en-US" altLang="zh-CN" sz="2400" dirty="0">
                <a:latin typeface="Times New Roman" pitchFamily="18" charset="0"/>
              </a:rPr>
              <a:t>conversational</a:t>
            </a:r>
          </a:p>
          <a:p>
            <a:pPr>
              <a:lnSpc>
                <a:spcPct val="130000"/>
              </a:lnSpc>
            </a:pPr>
            <a:r>
              <a:rPr lang="en-US" altLang="zh-CN" sz="2400" dirty="0">
                <a:latin typeface="Times New Roman" pitchFamily="18" charset="0"/>
              </a:rPr>
              <a:t>                           communicative</a:t>
            </a:r>
          </a:p>
          <a:p>
            <a:pPr>
              <a:lnSpc>
                <a:spcPct val="130000"/>
              </a:lnSpc>
            </a:pPr>
            <a:r>
              <a:rPr lang="en-US" altLang="zh-CN" sz="2400" dirty="0">
                <a:latin typeface="Times New Roman" pitchFamily="18" charset="0"/>
              </a:rPr>
              <a:t>                              professional    </a:t>
            </a:r>
            <a:r>
              <a:rPr lang="en-US" altLang="zh-CN" sz="2400" b="1" dirty="0">
                <a:latin typeface="Times New Roman" pitchFamily="18" charset="0"/>
              </a:rPr>
              <a:t> </a:t>
            </a:r>
            <a:endParaRPr lang="en-US" altLang="zh-CN" sz="2400" dirty="0">
              <a:latin typeface="Times New Roman" pitchFamily="18" charset="0"/>
            </a:endParaRPr>
          </a:p>
        </p:txBody>
      </p:sp>
      <p:sp>
        <p:nvSpPr>
          <p:cNvPr id="33"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588457" y="2420888"/>
            <a:ext cx="8197562" cy="3456384"/>
          </a:xfrm>
          <a:prstGeom prst="rect">
            <a:avLst/>
          </a:prstGeom>
          <a:noFill/>
          <a:ln w="9525">
            <a:noFill/>
            <a:miter lim="800000"/>
            <a:headEnd/>
            <a:tailEnd/>
          </a:ln>
        </p:spPr>
        <p:txBody>
          <a:bodyPr lIns="216000"/>
          <a:lstStyle/>
          <a:p>
            <a:pPr marL="0" lvl="1" fontAlgn="base">
              <a:spcBef>
                <a:spcPts val="600"/>
              </a:spcBef>
              <a:spcAft>
                <a:spcPct val="0"/>
              </a:spcAft>
              <a:buClr>
                <a:srgbClr val="C00000"/>
              </a:buClr>
            </a:pPr>
            <a:r>
              <a:rPr lang="en-US" altLang="zh-CN" sz="2600" dirty="0">
                <a:solidFill>
                  <a:srgbClr val="C00000"/>
                </a:solidFill>
                <a:latin typeface="Times New Roman" pitchFamily="18" charset="0"/>
                <a:ea typeface="Malgun Gothic" pitchFamily="34" charset="-127"/>
                <a:sym typeface="Arial" pitchFamily="34" charset="0"/>
              </a:rPr>
              <a:t>I think we can manage the fear of speaking in public. As long as we are clear about the reasons behind this fear, we can “manage” it. Some of us dare not speak in public because of lack of self-confidence or experience. In that case, we should first believe that we have something worth sharing and then seek and make use of public speaking opportunities, for example, speaking up in class or in small groups, to practice our skills. </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Rectangle 13"/>
          <p:cNvSpPr>
            <a:spLocks noChangeArrowheads="1"/>
          </p:cNvSpPr>
          <p:nvPr/>
        </p:nvSpPr>
        <p:spPr bwMode="auto">
          <a:xfrm>
            <a:off x="79930" y="1308907"/>
            <a:ext cx="7848872" cy="864096"/>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a:pPr>
            <a:r>
              <a:rPr lang="en-US" altLang="zh-CN" sz="2800" b="1" dirty="0">
                <a:latin typeface="Times New Roman" pitchFamily="18" charset="0"/>
                <a:sym typeface="Arial" pitchFamily="34" charset="0"/>
              </a:rPr>
              <a:t>Do you think the fear of speaking in front of people can be “managed”? Give your reasons.</a:t>
            </a:r>
          </a:p>
        </p:txBody>
      </p:sp>
      <p:sp>
        <p:nvSpPr>
          <p:cNvPr id="16" name="矩形 15"/>
          <p:cNvSpPr/>
          <p:nvPr/>
        </p:nvSpPr>
        <p:spPr>
          <a:xfrm>
            <a:off x="-180529"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
        <p:nvSpPr>
          <p:cNvPr id="18"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8</a:t>
            </a:r>
            <a:endParaRPr lang="zh-CN" altLang="en-US" b="1" dirty="0">
              <a:solidFill>
                <a:prstClr val="white"/>
              </a:solidFill>
              <a:latin typeface="微软雅黑" pitchFamily="34" charset="-122"/>
              <a:ea typeface="微软雅黑" pitchFamily="34" charset="-122"/>
            </a:endParaRPr>
          </a:p>
        </p:txBody>
      </p:sp>
      <p:sp>
        <p:nvSpPr>
          <p:cNvPr id="36" name="文本框 18"/>
          <p:cNvSpPr txBox="1">
            <a:spLocks noChangeArrowheads="1"/>
          </p:cNvSpPr>
          <p:nvPr/>
        </p:nvSpPr>
        <p:spPr bwMode="auto">
          <a:xfrm>
            <a:off x="179512" y="1072183"/>
            <a:ext cx="8825271" cy="5410712"/>
          </a:xfrm>
          <a:prstGeom prst="rect">
            <a:avLst/>
          </a:prstGeom>
          <a:noFill/>
          <a:ln w="9525">
            <a:noFill/>
            <a:miter lim="800000"/>
            <a:headEnd/>
            <a:tailEnd/>
          </a:ln>
        </p:spPr>
        <p:txBody>
          <a:bodyPr wrap="square">
            <a:spAutoFit/>
          </a:bodyPr>
          <a:lstStyle/>
          <a:p>
            <a:pPr marL="457200" indent="-457200">
              <a:lnSpc>
                <a:spcPct val="120000"/>
              </a:lnSpc>
              <a:buFont typeface="+mj-lt"/>
              <a:buAutoNum type="arabicPeriod"/>
            </a:pPr>
            <a:r>
              <a:rPr lang="en-US" altLang="zh-CN" sz="2400" dirty="0">
                <a:latin typeface="Times New Roman" pitchFamily="18" charset="0"/>
              </a:rPr>
              <a:t>The experience will help my students ____________________ to speak in public.</a:t>
            </a:r>
          </a:p>
          <a:p>
            <a:pPr marL="457200" indent="-457200">
              <a:lnSpc>
                <a:spcPct val="120000"/>
              </a:lnSpc>
              <a:buFont typeface="+mj-lt"/>
              <a:buAutoNum type="arabicPeriod"/>
            </a:pPr>
            <a:r>
              <a:rPr lang="en-US" altLang="zh-CN" sz="2400" dirty="0">
                <a:latin typeface="Times New Roman" pitchFamily="18" charset="0"/>
              </a:rPr>
              <a:t>_________________________ is important for anyone who wishes to be able to communicate clearly.</a:t>
            </a:r>
          </a:p>
          <a:p>
            <a:pPr marL="457200" indent="-457200">
              <a:lnSpc>
                <a:spcPct val="120000"/>
              </a:lnSpc>
              <a:buFont typeface="+mj-lt"/>
              <a:buAutoNum type="arabicPeriod"/>
            </a:pPr>
            <a:r>
              <a:rPr lang="en-US" altLang="zh-CN" sz="2400" dirty="0">
                <a:latin typeface="Times New Roman" pitchFamily="18" charset="0"/>
              </a:rPr>
              <a:t>According to the report, we have about 60 seconds to ___________________ of our audience when we speak.</a:t>
            </a:r>
          </a:p>
          <a:p>
            <a:pPr marL="457200" indent="-457200">
              <a:lnSpc>
                <a:spcPct val="120000"/>
              </a:lnSpc>
              <a:buFont typeface="+mj-lt"/>
              <a:buAutoNum type="arabicPeriod"/>
            </a:pPr>
            <a:r>
              <a:rPr lang="en-US" altLang="zh-CN" sz="2400" dirty="0">
                <a:latin typeface="Times New Roman" pitchFamily="18" charset="0"/>
              </a:rPr>
              <a:t>Researchers are worried that youngsters may ______________ to socially interact after the overuse of digital devices.</a:t>
            </a:r>
          </a:p>
          <a:p>
            <a:pPr marL="457200" indent="-457200">
              <a:lnSpc>
                <a:spcPct val="120000"/>
              </a:lnSpc>
              <a:buFont typeface="+mj-lt"/>
              <a:buAutoNum type="arabicPeriod"/>
            </a:pPr>
            <a:r>
              <a:rPr lang="en-US" altLang="zh-CN" sz="2400" dirty="0">
                <a:latin typeface="Times New Roman" pitchFamily="18" charset="0"/>
              </a:rPr>
              <a:t>We feel we are the happiest when we chat and _______________ __________ with one another.</a:t>
            </a:r>
          </a:p>
          <a:p>
            <a:pPr marL="457200" indent="-457200">
              <a:lnSpc>
                <a:spcPct val="120000"/>
              </a:lnSpc>
              <a:buFont typeface="+mj-lt"/>
              <a:buAutoNum type="arabicPeriod"/>
            </a:pPr>
            <a:r>
              <a:rPr lang="en-US" altLang="zh-CN" sz="2400" dirty="0">
                <a:latin typeface="Times New Roman" pitchFamily="18" charset="0"/>
              </a:rPr>
              <a:t>To help her go through the sorrow, he ______________________ by asking questions about other matters.</a:t>
            </a:r>
          </a:p>
        </p:txBody>
      </p:sp>
      <p:sp>
        <p:nvSpPr>
          <p:cNvPr id="40" name="文本框 10"/>
          <p:cNvSpPr txBox="1">
            <a:spLocks noChangeArrowheads="1"/>
          </p:cNvSpPr>
          <p:nvPr/>
        </p:nvSpPr>
        <p:spPr bwMode="auto">
          <a:xfrm>
            <a:off x="5436096" y="1124744"/>
            <a:ext cx="295232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develop their abilities </a:t>
            </a:r>
          </a:p>
        </p:txBody>
      </p:sp>
      <p:sp>
        <p:nvSpPr>
          <p:cNvPr id="41" name="文本框 10"/>
          <p:cNvSpPr txBox="1">
            <a:spLocks noChangeArrowheads="1"/>
          </p:cNvSpPr>
          <p:nvPr/>
        </p:nvSpPr>
        <p:spPr bwMode="auto">
          <a:xfrm>
            <a:off x="755576" y="1988840"/>
            <a:ext cx="403244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Communicative competence </a:t>
            </a:r>
          </a:p>
        </p:txBody>
      </p:sp>
      <p:sp>
        <p:nvSpPr>
          <p:cNvPr id="18" name="文本框 10"/>
          <p:cNvSpPr txBox="1">
            <a:spLocks noChangeArrowheads="1"/>
          </p:cNvSpPr>
          <p:nvPr/>
        </p:nvSpPr>
        <p:spPr bwMode="auto">
          <a:xfrm>
            <a:off x="755576" y="3284984"/>
            <a:ext cx="259228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draw the attention </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6372200" y="3717032"/>
            <a:ext cx="259228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lose the ability</a:t>
            </a:r>
          </a:p>
        </p:txBody>
      </p:sp>
      <p:sp>
        <p:nvSpPr>
          <p:cNvPr id="22" name="文本框 10"/>
          <p:cNvSpPr txBox="1">
            <a:spLocks noChangeArrowheads="1"/>
          </p:cNvSpPr>
          <p:nvPr/>
        </p:nvSpPr>
        <p:spPr bwMode="auto">
          <a:xfrm>
            <a:off x="6551712" y="4653136"/>
            <a:ext cx="259228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exchange / share </a:t>
            </a:r>
          </a:p>
        </p:txBody>
      </p:sp>
      <p:sp>
        <p:nvSpPr>
          <p:cNvPr id="23" name="文本框 10"/>
          <p:cNvSpPr txBox="1">
            <a:spLocks noChangeArrowheads="1"/>
          </p:cNvSpPr>
          <p:nvPr/>
        </p:nvSpPr>
        <p:spPr bwMode="auto">
          <a:xfrm>
            <a:off x="971600" y="5055567"/>
            <a:ext cx="936104"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ideas</a:t>
            </a:r>
          </a:p>
        </p:txBody>
      </p:sp>
      <p:sp>
        <p:nvSpPr>
          <p:cNvPr id="25" name="文本框 10"/>
          <p:cNvSpPr txBox="1">
            <a:spLocks noChangeArrowheads="1"/>
          </p:cNvSpPr>
          <p:nvPr/>
        </p:nvSpPr>
        <p:spPr bwMode="auto">
          <a:xfrm>
            <a:off x="5436096" y="5517232"/>
            <a:ext cx="3312368" cy="461665"/>
          </a:xfrm>
          <a:prstGeom prst="rect">
            <a:avLst/>
          </a:prstGeom>
          <a:noFill/>
          <a:ln w="9525">
            <a:noFill/>
            <a:miter lim="800000"/>
            <a:headEnd/>
            <a:tailEnd/>
          </a:ln>
        </p:spPr>
        <p:txBody>
          <a:bodyPr wrap="square">
            <a:spAutoFit/>
          </a:bodyPr>
          <a:lstStyle/>
          <a:p>
            <a:r>
              <a:rPr lang="en-US" altLang="zh-CN" sz="2400" dirty="0">
                <a:solidFill>
                  <a:srgbClr val="C00000"/>
                </a:solidFill>
                <a:latin typeface="Times New Roman" pitchFamily="18" charset="0"/>
              </a:rPr>
              <a:t>distracted her attention</a:t>
            </a:r>
          </a:p>
        </p:txBody>
      </p:sp>
      <p:sp>
        <p:nvSpPr>
          <p:cNvPr id="26"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linds(horizontal)">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8" grpId="0"/>
      <p:bldP spid="21" grpId="0"/>
      <p:bldP spid="22" grpId="0"/>
      <p:bldP spid="23" grpId="0"/>
      <p:bldP spid="2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5" name="矩形 5"/>
          <p:cNvSpPr>
            <a:spLocks noChangeArrowheads="1"/>
          </p:cNvSpPr>
          <p:nvPr/>
        </p:nvSpPr>
        <p:spPr bwMode="auto">
          <a:xfrm>
            <a:off x="1665971" y="1150292"/>
            <a:ext cx="7083425" cy="1384995"/>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en-US" altLang="zh-CN" sz="2800" b="1" dirty="0">
                <a:solidFill>
                  <a:srgbClr val="000000"/>
                </a:solidFill>
                <a:latin typeface="Times New Roman" pitchFamily="18" charset="0"/>
              </a:rPr>
              <a:t>Complete the passage with suitable words from the word bank. You may not use any of the words more than once.</a:t>
            </a:r>
          </a:p>
        </p:txBody>
      </p:sp>
      <p:sp>
        <p:nvSpPr>
          <p:cNvPr id="19" name="五边形 18"/>
          <p:cNvSpPr>
            <a:spLocks noChangeArrowheads="1"/>
          </p:cNvSpPr>
          <p:nvPr/>
        </p:nvSpPr>
        <p:spPr bwMode="auto">
          <a:xfrm>
            <a:off x="376238" y="1299899"/>
            <a:ext cx="1254323" cy="431800"/>
          </a:xfrm>
          <a:prstGeom prst="homePlate">
            <a:avLst>
              <a:gd name="adj" fmla="val 50017"/>
            </a:avLst>
          </a:prstGeom>
          <a:solidFill>
            <a:srgbClr val="64A96A"/>
          </a:solidFill>
          <a:ln w="9525">
            <a:noFill/>
            <a:miter lim="800000"/>
            <a:headEnd/>
            <a:tailEnd/>
          </a:ln>
          <a:effectLst>
            <a:outerShdw dist="38100" dir="2700000" algn="tl" rotWithShape="0">
              <a:srgbClr val="808080">
                <a:alpha val="39999"/>
              </a:srgbClr>
            </a:outerShdw>
          </a:effectLst>
        </p:spPr>
        <p:txBody>
          <a:bodyPr anchor="ctr"/>
          <a:lstStyle/>
          <a:p>
            <a:pPr algn="ctr" fontAlgn="base">
              <a:spcBef>
                <a:spcPct val="0"/>
              </a:spcBef>
              <a:spcAft>
                <a:spcPct val="0"/>
              </a:spcAft>
              <a:buFont typeface="Arial" pitchFamily="34" charset="0"/>
              <a:buNone/>
            </a:pPr>
            <a:r>
              <a:rPr kumimoji="1" lang="en-US" altLang="zh-CN" sz="2400" b="1" dirty="0">
                <a:solidFill>
                  <a:srgbClr val="FFFFFF"/>
                </a:solidFill>
                <a:latin typeface="Times New Roman" pitchFamily="18" charset="0"/>
              </a:rPr>
              <a:t>Task 5</a:t>
            </a:r>
            <a:endParaRPr kumimoji="1" lang="zh-CN" altLang="en-US" sz="2400" b="1" dirty="0">
              <a:solidFill>
                <a:srgbClr val="FFFFFF"/>
              </a:solidFill>
              <a:latin typeface="Times New Roman" pitchFamily="18" charset="0"/>
            </a:endParaRPr>
          </a:p>
        </p:txBody>
      </p:sp>
      <p:cxnSp>
        <p:nvCxnSpPr>
          <p:cNvPr id="21" name="直接连接符 20"/>
          <p:cNvCxnSpPr>
            <a:cxnSpLocks noChangeShapeType="1"/>
          </p:cNvCxnSpPr>
          <p:nvPr/>
        </p:nvCxnSpPr>
        <p:spPr bwMode="auto">
          <a:xfrm flipV="1">
            <a:off x="343548" y="2500114"/>
            <a:ext cx="8129588" cy="28575"/>
          </a:xfrm>
          <a:prstGeom prst="line">
            <a:avLst/>
          </a:prstGeom>
          <a:noFill/>
          <a:ln w="57150">
            <a:solidFill>
              <a:srgbClr val="44B36E"/>
            </a:solidFill>
            <a:round/>
            <a:headEnd/>
            <a:tailEnd/>
          </a:ln>
        </p:spPr>
      </p:cxnSp>
      <p:cxnSp>
        <p:nvCxnSpPr>
          <p:cNvPr id="22" name="直接连接符 21"/>
          <p:cNvCxnSpPr>
            <a:cxnSpLocks noChangeShapeType="1"/>
          </p:cNvCxnSpPr>
          <p:nvPr/>
        </p:nvCxnSpPr>
        <p:spPr bwMode="auto">
          <a:xfrm flipV="1">
            <a:off x="325727" y="3830885"/>
            <a:ext cx="8129588" cy="30163"/>
          </a:xfrm>
          <a:prstGeom prst="line">
            <a:avLst/>
          </a:prstGeom>
          <a:noFill/>
          <a:ln w="38100">
            <a:solidFill>
              <a:srgbClr val="44B36E"/>
            </a:solidFill>
            <a:round/>
            <a:headEnd/>
            <a:tailEnd/>
          </a:ln>
        </p:spPr>
      </p:cxnSp>
      <p:sp>
        <p:nvSpPr>
          <p:cNvPr id="23" name="文本框 8"/>
          <p:cNvSpPr txBox="1">
            <a:spLocks noChangeArrowheads="1"/>
          </p:cNvSpPr>
          <p:nvPr/>
        </p:nvSpPr>
        <p:spPr bwMode="auto">
          <a:xfrm>
            <a:off x="251520" y="2551888"/>
            <a:ext cx="2088232"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conversational</a:t>
            </a:r>
          </a:p>
        </p:txBody>
      </p:sp>
      <p:sp>
        <p:nvSpPr>
          <p:cNvPr id="25" name="文本框 9"/>
          <p:cNvSpPr txBox="1">
            <a:spLocks noChangeArrowheads="1"/>
          </p:cNvSpPr>
          <p:nvPr/>
        </p:nvSpPr>
        <p:spPr bwMode="auto">
          <a:xfrm>
            <a:off x="251520" y="2996952"/>
            <a:ext cx="141445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critic</a:t>
            </a:r>
          </a:p>
        </p:txBody>
      </p:sp>
      <p:sp>
        <p:nvSpPr>
          <p:cNvPr id="26" name="文本框 10"/>
          <p:cNvSpPr txBox="1">
            <a:spLocks noChangeArrowheads="1"/>
          </p:cNvSpPr>
          <p:nvPr/>
        </p:nvSpPr>
        <p:spPr bwMode="auto">
          <a:xfrm>
            <a:off x="2411760" y="2996952"/>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negative</a:t>
            </a:r>
          </a:p>
        </p:txBody>
      </p:sp>
      <p:sp>
        <p:nvSpPr>
          <p:cNvPr id="29" name="文本框 11"/>
          <p:cNvSpPr txBox="1">
            <a:spLocks noChangeArrowheads="1"/>
          </p:cNvSpPr>
          <p:nvPr/>
        </p:nvSpPr>
        <p:spPr bwMode="auto">
          <a:xfrm>
            <a:off x="4427984" y="2551888"/>
            <a:ext cx="1412826"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seriously</a:t>
            </a:r>
          </a:p>
        </p:txBody>
      </p:sp>
      <p:sp>
        <p:nvSpPr>
          <p:cNvPr id="31" name="文本框 12"/>
          <p:cNvSpPr txBox="1">
            <a:spLocks noChangeArrowheads="1"/>
          </p:cNvSpPr>
          <p:nvPr/>
        </p:nvSpPr>
        <p:spPr bwMode="auto">
          <a:xfrm>
            <a:off x="2411760" y="2535287"/>
            <a:ext cx="1961120"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interpersonal</a:t>
            </a:r>
          </a:p>
        </p:txBody>
      </p:sp>
      <p:sp>
        <p:nvSpPr>
          <p:cNvPr id="32" name="文本框 15"/>
          <p:cNvSpPr txBox="1">
            <a:spLocks noChangeArrowheads="1"/>
          </p:cNvSpPr>
          <p:nvPr/>
        </p:nvSpPr>
        <p:spPr bwMode="auto">
          <a:xfrm>
            <a:off x="5796136" y="2551888"/>
            <a:ext cx="1497905"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struggled</a:t>
            </a:r>
          </a:p>
        </p:txBody>
      </p:sp>
      <p:sp>
        <p:nvSpPr>
          <p:cNvPr id="33" name="文本框 16"/>
          <p:cNvSpPr txBox="1">
            <a:spLocks noChangeArrowheads="1"/>
          </p:cNvSpPr>
          <p:nvPr/>
        </p:nvSpPr>
        <p:spPr bwMode="auto">
          <a:xfrm>
            <a:off x="4432523" y="2996952"/>
            <a:ext cx="1435621"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rely</a:t>
            </a:r>
          </a:p>
        </p:txBody>
      </p:sp>
      <p:sp>
        <p:nvSpPr>
          <p:cNvPr id="34" name="文本框 5"/>
          <p:cNvSpPr txBox="1">
            <a:spLocks noChangeArrowheads="1"/>
          </p:cNvSpPr>
          <p:nvPr/>
        </p:nvSpPr>
        <p:spPr bwMode="auto">
          <a:xfrm>
            <a:off x="7398320" y="2536577"/>
            <a:ext cx="1422152"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normally</a:t>
            </a:r>
          </a:p>
        </p:txBody>
      </p:sp>
      <p:sp>
        <p:nvSpPr>
          <p:cNvPr id="35" name="文本框 16"/>
          <p:cNvSpPr txBox="1">
            <a:spLocks noChangeArrowheads="1"/>
          </p:cNvSpPr>
          <p:nvPr/>
        </p:nvSpPr>
        <p:spPr bwMode="auto">
          <a:xfrm>
            <a:off x="5800675" y="2996952"/>
            <a:ext cx="172365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overlooked</a:t>
            </a:r>
          </a:p>
        </p:txBody>
      </p:sp>
      <p:sp>
        <p:nvSpPr>
          <p:cNvPr id="37" name="文本框 16"/>
          <p:cNvSpPr txBox="1">
            <a:spLocks noChangeArrowheads="1"/>
          </p:cNvSpPr>
          <p:nvPr/>
        </p:nvSpPr>
        <p:spPr bwMode="auto">
          <a:xfrm>
            <a:off x="7384851" y="2996952"/>
            <a:ext cx="143562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confident</a:t>
            </a:r>
          </a:p>
        </p:txBody>
      </p:sp>
      <p:sp>
        <p:nvSpPr>
          <p:cNvPr id="38" name="文本框 18"/>
          <p:cNvSpPr txBox="1">
            <a:spLocks noChangeArrowheads="1"/>
          </p:cNvSpPr>
          <p:nvPr/>
        </p:nvSpPr>
        <p:spPr bwMode="auto">
          <a:xfrm>
            <a:off x="323527" y="4239320"/>
            <a:ext cx="8496945" cy="2012859"/>
          </a:xfrm>
          <a:prstGeom prst="rect">
            <a:avLst/>
          </a:prstGeom>
          <a:noFill/>
          <a:ln w="9525">
            <a:noFill/>
            <a:miter lim="800000"/>
            <a:headEnd/>
            <a:tailEnd/>
          </a:ln>
        </p:spPr>
        <p:txBody>
          <a:bodyPr wrap="square">
            <a:spAutoFit/>
          </a:bodyPr>
          <a:lstStyle/>
          <a:p>
            <a:pPr>
              <a:lnSpc>
                <a:spcPct val="120000"/>
              </a:lnSpc>
            </a:pPr>
            <a:r>
              <a:rPr lang="en-US" altLang="zh-CN" sz="2600" dirty="0">
                <a:latin typeface="Times New Roman" pitchFamily="18" charset="0"/>
              </a:rPr>
              <a:t>When I asked my students to practice holding a conversation in class, they looked confused. What’s worse, my students 1)___________ hard in this class activity. I came to realize that cultivating in students the ability of communicating with </a:t>
            </a:r>
          </a:p>
        </p:txBody>
      </p:sp>
      <p:sp>
        <p:nvSpPr>
          <p:cNvPr id="36" name="文本框 10"/>
          <p:cNvSpPr txBox="1">
            <a:spLocks noChangeArrowheads="1"/>
          </p:cNvSpPr>
          <p:nvPr/>
        </p:nvSpPr>
        <p:spPr bwMode="auto">
          <a:xfrm>
            <a:off x="954272" y="5202568"/>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struggled</a:t>
            </a:r>
          </a:p>
        </p:txBody>
      </p:sp>
      <p:sp>
        <p:nvSpPr>
          <p:cNvPr id="40" name="动作按钮: 第一张 3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41" name="文本框 9"/>
          <p:cNvSpPr txBox="1">
            <a:spLocks noChangeArrowheads="1"/>
          </p:cNvSpPr>
          <p:nvPr/>
        </p:nvSpPr>
        <p:spPr bwMode="auto">
          <a:xfrm>
            <a:off x="251520" y="3429000"/>
            <a:ext cx="141445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impact</a:t>
            </a:r>
          </a:p>
        </p:txBody>
      </p:sp>
      <p:sp>
        <p:nvSpPr>
          <p:cNvPr id="42" name="文本框 10"/>
          <p:cNvSpPr txBox="1">
            <a:spLocks noChangeArrowheads="1"/>
          </p:cNvSpPr>
          <p:nvPr/>
        </p:nvSpPr>
        <p:spPr bwMode="auto">
          <a:xfrm>
            <a:off x="2411760" y="3429000"/>
            <a:ext cx="1886027"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valued</a:t>
            </a:r>
          </a:p>
        </p:txBody>
      </p:sp>
      <p:sp>
        <p:nvSpPr>
          <p:cNvPr id="43" name="文本框 16"/>
          <p:cNvSpPr txBox="1">
            <a:spLocks noChangeArrowheads="1"/>
          </p:cNvSpPr>
          <p:nvPr/>
        </p:nvSpPr>
        <p:spPr bwMode="auto">
          <a:xfrm>
            <a:off x="4432523" y="3429000"/>
            <a:ext cx="1435621" cy="460375"/>
          </a:xfrm>
          <a:prstGeom prst="rect">
            <a:avLst/>
          </a:prstGeom>
          <a:noFill/>
          <a:ln w="9525">
            <a:noFill/>
            <a:miter lim="800000"/>
            <a:headEnd/>
            <a:tailEnd/>
          </a:ln>
        </p:spPr>
        <p:txBody>
          <a:bodyPr wrap="square">
            <a:spAutoFit/>
          </a:bodyPr>
          <a:lstStyle/>
          <a:p>
            <a:r>
              <a:rPr lang="en-US" altLang="zh-CN" sz="2400" dirty="0">
                <a:latin typeface="Times New Roman" pitchFamily="18" charset="0"/>
              </a:rPr>
              <a:t>reliance</a:t>
            </a:r>
          </a:p>
        </p:txBody>
      </p:sp>
      <p:sp>
        <p:nvSpPr>
          <p:cNvPr id="44" name="文本框 16"/>
          <p:cNvSpPr txBox="1">
            <a:spLocks noChangeArrowheads="1"/>
          </p:cNvSpPr>
          <p:nvPr/>
        </p:nvSpPr>
        <p:spPr bwMode="auto">
          <a:xfrm>
            <a:off x="5800675" y="3429000"/>
            <a:ext cx="1723653"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critical</a:t>
            </a:r>
          </a:p>
        </p:txBody>
      </p:sp>
      <p:sp>
        <p:nvSpPr>
          <p:cNvPr id="45" name="文本框 16"/>
          <p:cNvSpPr txBox="1">
            <a:spLocks noChangeArrowheads="1"/>
          </p:cNvSpPr>
          <p:nvPr/>
        </p:nvSpPr>
        <p:spPr bwMode="auto">
          <a:xfrm>
            <a:off x="7384851" y="3429000"/>
            <a:ext cx="1435621" cy="461665"/>
          </a:xfrm>
          <a:prstGeom prst="rect">
            <a:avLst/>
          </a:prstGeom>
          <a:noFill/>
          <a:ln w="9525">
            <a:noFill/>
            <a:miter lim="800000"/>
            <a:headEnd/>
            <a:tailEnd/>
          </a:ln>
        </p:spPr>
        <p:txBody>
          <a:bodyPr wrap="square">
            <a:spAutoFit/>
          </a:bodyPr>
          <a:lstStyle/>
          <a:p>
            <a:r>
              <a:rPr lang="en-US" altLang="zh-CN" sz="2400" dirty="0">
                <a:latin typeface="Times New Roman" pitchFamily="18" charset="0"/>
              </a:rPr>
              <a:t>strike</a:t>
            </a:r>
          </a:p>
        </p:txBody>
      </p:sp>
      <p:sp>
        <p:nvSpPr>
          <p:cNvPr id="46"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
        <p:nvSpPr>
          <p:cNvPr id="39" name="文本框 22"/>
          <p:cNvSpPr txBox="1">
            <a:spLocks noChangeArrowheads="1"/>
          </p:cNvSpPr>
          <p:nvPr/>
        </p:nvSpPr>
        <p:spPr bwMode="auto">
          <a:xfrm>
            <a:off x="287338" y="771093"/>
            <a:ext cx="4533900" cy="52322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kumimoji="1" lang="en-US" altLang="zh-CN" sz="2800" b="1" dirty="0">
                <a:solidFill>
                  <a:srgbClr val="64A96A"/>
                </a:solidFill>
                <a:latin typeface="Times New Roman" pitchFamily="18" charset="0"/>
              </a:rPr>
              <a:t>R</a:t>
            </a:r>
            <a:r>
              <a:rPr kumimoji="1" lang="zh-CN" altLang="zh-CN" sz="2800" b="1" dirty="0">
                <a:solidFill>
                  <a:srgbClr val="64A96A"/>
                </a:solidFill>
                <a:latin typeface="Times New Roman" pitchFamily="18" charset="0"/>
              </a:rPr>
              <a:t>eview </a:t>
            </a:r>
            <a:endParaRPr kumimoji="1" lang="zh-CN" altLang="en-US" sz="2800" b="1" dirty="0">
              <a:solidFill>
                <a:srgbClr val="64A96A"/>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par>
                                <p:cTn id="14" presetID="3"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linds(horizontal)">
                                      <p:cBhvr>
                                        <p:cTn id="19" dur="500"/>
                                        <p:tgtEl>
                                          <p:spTgt spid="3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linds(horizontal)">
                                      <p:cBhvr>
                                        <p:cTn id="25" dur="500"/>
                                        <p:tgtEl>
                                          <p:spTgt spid="2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linds(horizontal)">
                                      <p:cBhvr>
                                        <p:cTn id="31" dur="500"/>
                                        <p:tgtEl>
                                          <p:spTgt spid="3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linds(horizontal)">
                                      <p:cBhvr>
                                        <p:cTn id="34" dur="500"/>
                                        <p:tgtEl>
                                          <p:spTgt spid="3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blinds(horizontal)">
                                      <p:cBhvr>
                                        <p:cTn id="40" dur="500"/>
                                        <p:tgtEl>
                                          <p:spTgt spid="3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linds(horizontal)">
                                      <p:cBhvr>
                                        <p:cTn id="43" dur="500"/>
                                        <p:tgtEl>
                                          <p:spTgt spid="4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blinds(horizontal)">
                                      <p:cBhvr>
                                        <p:cTn id="46" dur="500"/>
                                        <p:tgtEl>
                                          <p:spTgt spid="4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blinds(horizontal)">
                                      <p:cBhvr>
                                        <p:cTn id="49" dur="500"/>
                                        <p:tgtEl>
                                          <p:spTgt spid="4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blinds(horizontal)">
                                      <p:cBhvr>
                                        <p:cTn id="52" dur="500"/>
                                        <p:tgtEl>
                                          <p:spTgt spid="44"/>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blinds(horizontal)">
                                      <p:cBhvr>
                                        <p:cTn id="55" dur="500"/>
                                        <p:tgtEl>
                                          <p:spTgt spid="45"/>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8"/>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P spid="29" grpId="0"/>
      <p:bldP spid="31" grpId="0"/>
      <p:bldP spid="32" grpId="0"/>
      <p:bldP spid="33" grpId="0"/>
      <p:bldP spid="34" grpId="0"/>
      <p:bldP spid="35" grpId="0"/>
      <p:bldP spid="37" grpId="0"/>
      <p:bldP spid="38" grpId="0"/>
      <p:bldP spid="36" grpId="0"/>
      <p:bldP spid="41" grpId="0"/>
      <p:bldP spid="42" grpId="0"/>
      <p:bldP spid="43" grpId="0"/>
      <p:bldP spid="44" grpId="0"/>
      <p:bldP spid="4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8" name="文本框 18"/>
          <p:cNvSpPr txBox="1">
            <a:spLocks noChangeArrowheads="1"/>
          </p:cNvSpPr>
          <p:nvPr/>
        </p:nvSpPr>
        <p:spPr bwMode="auto">
          <a:xfrm>
            <a:off x="265440" y="980728"/>
            <a:ext cx="8699173" cy="5293757"/>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each other in real time has been 2) ____________in the current education. Face-to-face communication is probably the most important skill in the 21st century. It is a(n) 3) _____________ skill indispensable for job interviews, pay raise negotiations, project discussions, and making life decisions. However, students’ 4)____________ on </a:t>
            </a:r>
            <a:r>
              <a:rPr lang="en-US" altLang="zh-CN" sz="2600" dirty="0" err="1">
                <a:latin typeface="Times New Roman" pitchFamily="18" charset="0"/>
              </a:rPr>
              <a:t>smartphones</a:t>
            </a:r>
            <a:r>
              <a:rPr lang="en-US" altLang="zh-CN" sz="2600" dirty="0">
                <a:latin typeface="Times New Roman" pitchFamily="18" charset="0"/>
              </a:rPr>
              <a:t> for communication is making it difficult for them to engage in face-to-face talk. The strong push for screen use in schools has also led to 5) __________ consequences. It prevents students from developing the ability of 6) __________  thinking. </a:t>
            </a:r>
          </a:p>
        </p:txBody>
      </p:sp>
      <p:sp>
        <p:nvSpPr>
          <p:cNvPr id="12" name="文本框 10"/>
          <p:cNvSpPr txBox="1">
            <a:spLocks noChangeArrowheads="1"/>
          </p:cNvSpPr>
          <p:nvPr/>
        </p:nvSpPr>
        <p:spPr bwMode="auto">
          <a:xfrm>
            <a:off x="5094847" y="983254"/>
            <a:ext cx="208823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overlooked</a:t>
            </a:r>
          </a:p>
        </p:txBody>
      </p:sp>
      <p:sp>
        <p:nvSpPr>
          <p:cNvPr id="13" name="文本框 10"/>
          <p:cNvSpPr txBox="1">
            <a:spLocks noChangeArrowheads="1"/>
          </p:cNvSpPr>
          <p:nvPr/>
        </p:nvSpPr>
        <p:spPr bwMode="auto">
          <a:xfrm>
            <a:off x="6579013" y="2060848"/>
            <a:ext cx="208823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interpersonal</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21" name="文本框 10"/>
          <p:cNvSpPr txBox="1">
            <a:spLocks noChangeArrowheads="1"/>
          </p:cNvSpPr>
          <p:nvPr/>
        </p:nvSpPr>
        <p:spPr bwMode="auto">
          <a:xfrm>
            <a:off x="2239959" y="3615407"/>
            <a:ext cx="165618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reliance</a:t>
            </a:r>
          </a:p>
        </p:txBody>
      </p:sp>
      <p:sp>
        <p:nvSpPr>
          <p:cNvPr id="22" name="文本框 10"/>
          <p:cNvSpPr txBox="1">
            <a:spLocks noChangeArrowheads="1"/>
          </p:cNvSpPr>
          <p:nvPr/>
        </p:nvSpPr>
        <p:spPr bwMode="auto">
          <a:xfrm>
            <a:off x="444079" y="5157192"/>
            <a:ext cx="1656184"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negative</a:t>
            </a:r>
          </a:p>
        </p:txBody>
      </p:sp>
      <p:sp>
        <p:nvSpPr>
          <p:cNvPr id="23" name="文本框 10"/>
          <p:cNvSpPr txBox="1">
            <a:spLocks noChangeArrowheads="1"/>
          </p:cNvSpPr>
          <p:nvPr/>
        </p:nvSpPr>
        <p:spPr bwMode="auto">
          <a:xfrm>
            <a:off x="4204357" y="5649635"/>
            <a:ext cx="122413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critical</a:t>
            </a:r>
          </a:p>
        </p:txBody>
      </p:sp>
      <p:sp>
        <p:nvSpPr>
          <p:cNvPr id="19"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p:bldP spid="13" grpId="0"/>
      <p:bldP spid="21" grpId="0"/>
      <p:bldP spid="22" grpId="0"/>
      <p:bldP spid="2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7"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3559"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38" name="文本框 18"/>
          <p:cNvSpPr txBox="1">
            <a:spLocks noChangeArrowheads="1"/>
          </p:cNvSpPr>
          <p:nvPr/>
        </p:nvSpPr>
        <p:spPr bwMode="auto">
          <a:xfrm>
            <a:off x="323528" y="983625"/>
            <a:ext cx="8496945" cy="5241884"/>
          </a:xfrm>
          <a:prstGeom prst="rect">
            <a:avLst/>
          </a:prstGeom>
          <a:noFill/>
          <a:ln w="9525">
            <a:noFill/>
            <a:miter lim="800000"/>
            <a:headEnd/>
            <a:tailEnd/>
          </a:ln>
        </p:spPr>
        <p:txBody>
          <a:bodyPr wrap="square">
            <a:spAutoFit/>
          </a:bodyPr>
          <a:lstStyle/>
          <a:p>
            <a:pPr>
              <a:lnSpc>
                <a:spcPct val="130000"/>
              </a:lnSpc>
            </a:pPr>
            <a:r>
              <a:rPr lang="en-US" altLang="zh-CN" sz="2600" dirty="0">
                <a:latin typeface="Times New Roman" pitchFamily="18" charset="0"/>
              </a:rPr>
              <a:t>It also dumbs down their communications, even on the most important matters. Now that technology has an important 7)___________ on students’ lives, probably we could take advantage of digital devices to help students regain the lost art of face-to-face conversation. I have noticed that students take conversations, debates, and discussions more 8) ____________ when recorded. We can encourage students to 9) _______ a balance between digital literacy and interpersonal conversation. In this way, students will be able to learn to maintain 10) __________ conversation.</a:t>
            </a:r>
          </a:p>
        </p:txBody>
      </p:sp>
      <p:sp>
        <p:nvSpPr>
          <p:cNvPr id="12" name="文本框 10"/>
          <p:cNvSpPr txBox="1">
            <a:spLocks noChangeArrowheads="1"/>
          </p:cNvSpPr>
          <p:nvPr/>
        </p:nvSpPr>
        <p:spPr bwMode="auto">
          <a:xfrm>
            <a:off x="971600" y="2031231"/>
            <a:ext cx="122413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impact</a:t>
            </a:r>
          </a:p>
        </p:txBody>
      </p:sp>
      <p:sp>
        <p:nvSpPr>
          <p:cNvPr id="13" name="文本框 10"/>
          <p:cNvSpPr txBox="1">
            <a:spLocks noChangeArrowheads="1"/>
          </p:cNvSpPr>
          <p:nvPr/>
        </p:nvSpPr>
        <p:spPr bwMode="auto">
          <a:xfrm>
            <a:off x="687537" y="4077072"/>
            <a:ext cx="1584176"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seriously</a:t>
            </a:r>
          </a:p>
        </p:txBody>
      </p:sp>
      <p:sp>
        <p:nvSpPr>
          <p:cNvPr id="15" name="文本框 10"/>
          <p:cNvSpPr txBox="1">
            <a:spLocks noChangeArrowheads="1"/>
          </p:cNvSpPr>
          <p:nvPr/>
        </p:nvSpPr>
        <p:spPr bwMode="auto">
          <a:xfrm>
            <a:off x="809600" y="4614002"/>
            <a:ext cx="100811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strike</a:t>
            </a:r>
          </a:p>
        </p:txBody>
      </p:sp>
      <p:sp>
        <p:nvSpPr>
          <p:cNvPr id="19" name="文本框 10"/>
          <p:cNvSpPr txBox="1">
            <a:spLocks noChangeArrowheads="1"/>
          </p:cNvSpPr>
          <p:nvPr/>
        </p:nvSpPr>
        <p:spPr bwMode="auto">
          <a:xfrm>
            <a:off x="3275856" y="5661248"/>
            <a:ext cx="1728192" cy="492443"/>
          </a:xfrm>
          <a:prstGeom prst="rect">
            <a:avLst/>
          </a:prstGeom>
          <a:noFill/>
          <a:ln w="9525">
            <a:noFill/>
            <a:miter lim="800000"/>
            <a:headEnd/>
            <a:tailEnd/>
          </a:ln>
        </p:spPr>
        <p:txBody>
          <a:bodyPr wrap="square">
            <a:spAutoFit/>
          </a:bodyPr>
          <a:lstStyle/>
          <a:p>
            <a:r>
              <a:rPr lang="en-US" altLang="zh-CN" sz="2600" dirty="0">
                <a:solidFill>
                  <a:srgbClr val="C00000"/>
                </a:solidFill>
                <a:latin typeface="Times New Roman" pitchFamily="18" charset="0"/>
              </a:rPr>
              <a:t>confident</a:t>
            </a:r>
          </a:p>
        </p:txBody>
      </p:sp>
      <p:sp>
        <p:nvSpPr>
          <p:cNvPr id="20" name="动作按钮: 第一张 19">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solidFill>
                <a:prstClr val="white"/>
              </a:solidFill>
              <a:latin typeface="Times New Roman" pitchFamily="18" charset="0"/>
            </a:endParaRPr>
          </a:p>
        </p:txBody>
      </p:sp>
      <p:sp>
        <p:nvSpPr>
          <p:cNvPr id="16" name="文本框 32"/>
          <p:cNvSpPr txBox="1">
            <a:spLocks noChangeArrowheads="1"/>
          </p:cNvSpPr>
          <p:nvPr/>
        </p:nvSpPr>
        <p:spPr bwMode="auto">
          <a:xfrm>
            <a:off x="2468563" y="280988"/>
            <a:ext cx="4695725"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64A96A"/>
                </a:solidFill>
                <a:latin typeface="Arial" pitchFamily="34" charset="0"/>
                <a:cs typeface="Arial" pitchFamily="34" charset="0"/>
              </a:rPr>
              <a:t>Building your language</a:t>
            </a:r>
            <a:endParaRPr kumimoji="1" lang="zh-CN" altLang="en-US" sz="2800" b="1" dirty="0">
              <a:solidFill>
                <a:srgbClr val="64A96A"/>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pic>
        <p:nvPicPr>
          <p:cNvPr id="97288"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r>
              <a:rPr kumimoji="1" lang="en-US" altLang="zh-CN" sz="3000" b="1" dirty="0">
                <a:solidFill>
                  <a:srgbClr val="408000"/>
                </a:solidFill>
                <a:latin typeface="Arial" pitchFamily="34" charset="0"/>
                <a:cs typeface="Arial" pitchFamily="34" charset="0"/>
              </a:rPr>
              <a:t>Explore 1</a:t>
            </a:r>
            <a:endParaRPr kumimoji="1" lang="zh-CN" altLang="en-US" sz="3000" b="1" dirty="0">
              <a:solidFill>
                <a:srgbClr val="408000"/>
              </a:solidFill>
              <a:latin typeface="Arial" pitchFamily="34" charset="0"/>
              <a:cs typeface="Arial" pitchFamily="34" charset="0"/>
            </a:endParaRPr>
          </a:p>
        </p:txBody>
      </p:sp>
      <p:sp>
        <p:nvSpPr>
          <p:cNvPr id="97290"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新一代大学英语（基础篇）</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综合教程</a:t>
            </a:r>
            <a:r>
              <a:rPr lang="en-US" altLang="zh-CN" b="1" dirty="0">
                <a:solidFill>
                  <a:schemeClr val="bg1"/>
                </a:solidFill>
                <a:latin typeface="微软雅黑" pitchFamily="34" charset="-122"/>
                <a:ea typeface="微软雅黑" pitchFamily="34" charset="-122"/>
              </a:rPr>
              <a:t>  Unit 3</a:t>
            </a:r>
            <a:endParaRPr lang="zh-CN" altLang="en-US" b="1" dirty="0">
              <a:solidFill>
                <a:schemeClr val="bg1"/>
              </a:solidFill>
              <a:latin typeface="微软雅黑" pitchFamily="34" charset="-122"/>
              <a:ea typeface="微软雅黑" pitchFamily="34" charset="-122"/>
            </a:endParaRPr>
          </a:p>
        </p:txBody>
      </p:sp>
      <p:cxnSp>
        <p:nvCxnSpPr>
          <p:cNvPr id="34"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35"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1026" name="Picture 2" descr="https://image.slidesharecdn.com/43640dce-3373-47ef-803a-7900373ac0da-160731143447/95/communication-ppt-20-638.jpg?cb=1469975740"/>
          <p:cNvPicPr>
            <a:picLocks noChangeAspect="1" noChangeArrowheads="1"/>
          </p:cNvPicPr>
          <p:nvPr/>
        </p:nvPicPr>
        <p:blipFill>
          <a:blip r:embed="rId3" cstate="print"/>
          <a:srcRect/>
          <a:stretch>
            <a:fillRect/>
          </a:stretch>
        </p:blipFill>
        <p:spPr bwMode="auto">
          <a:xfrm>
            <a:off x="1403648" y="1196752"/>
            <a:ext cx="6076950" cy="456247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373897" y="2636912"/>
            <a:ext cx="8365878" cy="3888432"/>
          </a:xfrm>
          <a:prstGeom prst="rect">
            <a:avLst/>
          </a:prstGeom>
          <a:noFill/>
          <a:ln w="9525">
            <a:noFill/>
            <a:miter lim="800000"/>
            <a:headEnd/>
            <a:tailEnd/>
          </a:ln>
        </p:spPr>
        <p:txBody>
          <a:bodyPr lIns="216000"/>
          <a:lstStyle/>
          <a:p>
            <a:pPr marL="0" lvl="1" fontAlgn="base">
              <a:lnSpc>
                <a:spcPct val="130000"/>
              </a:lnSpc>
              <a:spcBef>
                <a:spcPts val="600"/>
              </a:spcBef>
              <a:spcAft>
                <a:spcPct val="0"/>
              </a:spcAft>
              <a:buClr>
                <a:srgbClr val="C00000"/>
              </a:buClr>
            </a:pPr>
            <a:r>
              <a:rPr lang="en-US" altLang="zh-CN" sz="2600" dirty="0">
                <a:solidFill>
                  <a:srgbClr val="C00000"/>
                </a:solidFill>
                <a:latin typeface="Times New Roman" pitchFamily="18" charset="0"/>
                <a:ea typeface="Malgun Gothic" pitchFamily="34" charset="-127"/>
                <a:sym typeface="Arial" pitchFamily="34" charset="0"/>
              </a:rPr>
              <a:t>For others of us, the source of fear comes from external factors, such as the concern that the audience will not be interested in our topic. A simple way to get rid of the anxiety is to get to know as much as possible about our audience and then tailor our talk to engage the audience.</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6"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
        <p:nvSpPr>
          <p:cNvPr id="14" name="Rectangle 13"/>
          <p:cNvSpPr>
            <a:spLocks noChangeArrowheads="1"/>
          </p:cNvSpPr>
          <p:nvPr/>
        </p:nvSpPr>
        <p:spPr bwMode="auto">
          <a:xfrm>
            <a:off x="79930" y="1308907"/>
            <a:ext cx="7848872" cy="864096"/>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a:pPr>
            <a:r>
              <a:rPr lang="en-US" altLang="zh-CN" sz="2800" b="1" dirty="0">
                <a:latin typeface="Times New Roman" pitchFamily="18" charset="0"/>
                <a:sym typeface="Arial" pitchFamily="34" charset="0"/>
              </a:rPr>
              <a:t>Do you think the fear of speaking in front of people can be “managed”? Give your reasons.</a:t>
            </a:r>
          </a:p>
        </p:txBody>
      </p:sp>
      <p:sp>
        <p:nvSpPr>
          <p:cNvPr id="15" name="矩形 14"/>
          <p:cNvSpPr/>
          <p:nvPr/>
        </p:nvSpPr>
        <p:spPr>
          <a:xfrm>
            <a:off x="-180529"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buFont typeface="Arial" charset="0"/>
              <a:buNone/>
              <a:defRPr/>
            </a:pPr>
            <a:endParaRPr kumimoji="1" lang="zh-CN" altLang="en-US" dirty="0">
              <a:solidFill>
                <a:srgbClr val="F79646">
                  <a:lumMod val="60000"/>
                  <a:lumOff val="40000"/>
                </a:srgb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1509" name="图片 28"/>
          <p:cNvPicPr>
            <a:picLocks noChangeAspect="1"/>
          </p:cNvPicPr>
          <p:nvPr/>
        </p:nvPicPr>
        <p:blipFill>
          <a:blip r:embed="rId2" cstate="print"/>
          <a:srcRect/>
          <a:stretch>
            <a:fillRect/>
          </a:stretch>
        </p:blipFill>
        <p:spPr bwMode="auto">
          <a:xfrm>
            <a:off x="198438" y="152400"/>
            <a:ext cx="177800" cy="495300"/>
          </a:xfrm>
          <a:prstGeom prst="rect">
            <a:avLst/>
          </a:prstGeom>
          <a:noFill/>
          <a:ln w="9525">
            <a:noFill/>
            <a:miter lim="800000"/>
            <a:headEnd/>
            <a:tailEnd/>
          </a:ln>
        </p:spPr>
      </p:pic>
      <p:sp>
        <p:nvSpPr>
          <p:cNvPr id="30" name="文本框 29"/>
          <p:cNvSpPr txBox="1"/>
          <p:nvPr/>
        </p:nvSpPr>
        <p:spPr>
          <a:xfrm>
            <a:off x="355600" y="203200"/>
            <a:ext cx="1916113" cy="552450"/>
          </a:xfrm>
          <a:prstGeom prst="rect">
            <a:avLst/>
          </a:prstGeom>
          <a:noFill/>
        </p:spPr>
        <p:txBody>
          <a:bodyPr wrap="none">
            <a:spAutoFit/>
          </a:bodyPr>
          <a:lstStyle/>
          <a:p>
            <a:pPr fontAlgn="base">
              <a:spcBef>
                <a:spcPct val="0"/>
              </a:spcBef>
              <a:spcAft>
                <a:spcPct val="0"/>
              </a:spcAft>
              <a:buFont typeface="Arial" pitchFamily="34" charset="0"/>
              <a:buNone/>
            </a:pPr>
            <a:r>
              <a:rPr kumimoji="1" lang="en-US" altLang="zh-CN" sz="3000" b="1">
                <a:solidFill>
                  <a:srgbClr val="77933C"/>
                </a:solidFill>
                <a:latin typeface="Arial" pitchFamily="34" charset="0"/>
                <a:cs typeface="Arial" pitchFamily="34" charset="0"/>
              </a:rPr>
              <a:t>Explore 1</a:t>
            </a:r>
            <a:endParaRPr kumimoji="1" lang="zh-CN" altLang="en-US" sz="3000" b="1">
              <a:solidFill>
                <a:srgbClr val="77933C"/>
              </a:solidFill>
              <a:latin typeface="Arial" pitchFamily="34" charset="0"/>
              <a:cs typeface="Arial" pitchFamily="34" charset="0"/>
            </a:endParaRPr>
          </a:p>
        </p:txBody>
      </p:sp>
      <p:sp>
        <p:nvSpPr>
          <p:cNvPr id="21511" name="TextBox 4"/>
          <p:cNvSpPr txBox="1">
            <a:spLocks noChangeArrowheads="1"/>
          </p:cNvSpPr>
          <p:nvPr/>
        </p:nvSpPr>
        <p:spPr bwMode="auto">
          <a:xfrm>
            <a:off x="4322763" y="6394450"/>
            <a:ext cx="4821237" cy="368300"/>
          </a:xfrm>
          <a:prstGeom prst="rect">
            <a:avLst/>
          </a:prstGeom>
          <a:noFill/>
          <a:ln w="9525">
            <a:noFill/>
            <a:miter lim="800000"/>
            <a:headEnd/>
            <a:tailEnd/>
          </a:ln>
        </p:spPr>
        <p:txBody>
          <a:bodyPr>
            <a:spAutoFit/>
          </a:bodyPr>
          <a:lstStyle/>
          <a:p>
            <a:pPr fontAlgn="base">
              <a:spcBef>
                <a:spcPct val="0"/>
              </a:spcBef>
              <a:spcAft>
                <a:spcPct val="0"/>
              </a:spcAft>
              <a:buFont typeface="Arial" pitchFamily="34" charset="0"/>
              <a:buNone/>
            </a:pPr>
            <a:r>
              <a:rPr lang="zh-CN" altLang="en-US" b="1" dirty="0">
                <a:solidFill>
                  <a:prstClr val="white"/>
                </a:solidFill>
                <a:latin typeface="微软雅黑" pitchFamily="34" charset="-122"/>
                <a:ea typeface="微软雅黑" pitchFamily="34" charset="-122"/>
              </a:rPr>
              <a:t>新一代大学英语（基础篇）</a:t>
            </a:r>
            <a:r>
              <a:rPr lang="en-US" altLang="zh-CN" b="1" dirty="0">
                <a:solidFill>
                  <a:prstClr val="white"/>
                </a:solidFill>
                <a:latin typeface="微软雅黑" pitchFamily="34" charset="-122"/>
                <a:ea typeface="微软雅黑" pitchFamily="34" charset="-122"/>
              </a:rPr>
              <a:t>  </a:t>
            </a:r>
            <a:r>
              <a:rPr lang="zh-CN" altLang="en-US" b="1" dirty="0">
                <a:solidFill>
                  <a:prstClr val="white"/>
                </a:solidFill>
                <a:latin typeface="微软雅黑" pitchFamily="34" charset="-122"/>
                <a:ea typeface="微软雅黑" pitchFamily="34" charset="-122"/>
              </a:rPr>
              <a:t>综合教程</a:t>
            </a:r>
            <a:r>
              <a:rPr lang="en-US" altLang="zh-CN" b="1" dirty="0">
                <a:solidFill>
                  <a:prstClr val="white"/>
                </a:solidFill>
                <a:latin typeface="微软雅黑" pitchFamily="34" charset="-122"/>
                <a:ea typeface="微软雅黑" pitchFamily="34" charset="-122"/>
              </a:rPr>
              <a:t>  Unit 3</a:t>
            </a:r>
            <a:endParaRPr lang="zh-CN" altLang="en-US" b="1" dirty="0">
              <a:solidFill>
                <a:prstClr val="white"/>
              </a:solidFill>
              <a:latin typeface="微软雅黑" pitchFamily="34" charset="-122"/>
              <a:ea typeface="微软雅黑" pitchFamily="34" charset="-122"/>
            </a:endParaRPr>
          </a:p>
        </p:txBody>
      </p:sp>
      <p:sp>
        <p:nvSpPr>
          <p:cNvPr id="12" name="Rectangle 9"/>
          <p:cNvSpPr>
            <a:spLocks noChangeArrowheads="1"/>
          </p:cNvSpPr>
          <p:nvPr/>
        </p:nvSpPr>
        <p:spPr bwMode="auto">
          <a:xfrm>
            <a:off x="427856" y="2348880"/>
            <a:ext cx="8104584" cy="3456384"/>
          </a:xfrm>
          <a:prstGeom prst="rect">
            <a:avLst/>
          </a:prstGeom>
          <a:noFill/>
          <a:ln w="9525">
            <a:noFill/>
            <a:miter lim="800000"/>
            <a:headEnd/>
            <a:tailEnd/>
          </a:ln>
        </p:spPr>
        <p:txBody>
          <a:bodyPr lIns="216000"/>
          <a:lstStyle/>
          <a:p>
            <a:pPr marL="0" lvl="1" fontAlgn="base">
              <a:lnSpc>
                <a:spcPct val="130000"/>
              </a:lnSpc>
              <a:spcBef>
                <a:spcPts val="600"/>
              </a:spcBef>
              <a:spcAft>
                <a:spcPct val="0"/>
              </a:spcAft>
              <a:buClr>
                <a:srgbClr val="C00000"/>
              </a:buClr>
            </a:pPr>
            <a:r>
              <a:rPr lang="en-US" altLang="zh-CN" sz="2600" dirty="0">
                <a:solidFill>
                  <a:srgbClr val="C00000"/>
                </a:solidFill>
                <a:latin typeface="Times New Roman" pitchFamily="18" charset="0"/>
                <a:ea typeface="Malgun Gothic" pitchFamily="34" charset="-127"/>
                <a:sym typeface="Arial" pitchFamily="34" charset="0"/>
              </a:rPr>
              <a:t>Frankly speaking, I haven’t had any positive experiences with public speaking up to now. In high school, I couldn’t give a good public speech no matter how hard I had tried. But I still believe that with practice, I can learn to manage my nervousness and convey my message confidently and clearly in front of a crowd.</a:t>
            </a:r>
          </a:p>
        </p:txBody>
      </p:sp>
      <p:sp>
        <p:nvSpPr>
          <p:cNvPr id="13" name="动作按钮: 第一张 12">
            <a:hlinkClick r:id="rId3" action="ppaction://hlinksldjump" highlightClick="1"/>
          </p:cNvPr>
          <p:cNvSpPr/>
          <p:nvPr/>
        </p:nvSpPr>
        <p:spPr>
          <a:xfrm>
            <a:off x="8607425" y="25400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Rectangle 13"/>
          <p:cNvSpPr>
            <a:spLocks noChangeArrowheads="1"/>
          </p:cNvSpPr>
          <p:nvPr/>
        </p:nvSpPr>
        <p:spPr bwMode="auto">
          <a:xfrm>
            <a:off x="60285" y="1196752"/>
            <a:ext cx="7848872" cy="864096"/>
          </a:xfrm>
          <a:prstGeom prst="rect">
            <a:avLst/>
          </a:prstGeom>
          <a:noFill/>
          <a:ln w="9525">
            <a:noFill/>
            <a:miter lim="800000"/>
            <a:headEnd/>
            <a:tailEnd/>
          </a:ln>
        </p:spPr>
        <p:txBody>
          <a:bodyPr lIns="216000"/>
          <a:lstStyle/>
          <a:p>
            <a:pPr marL="457200" indent="-457200" fontAlgn="base">
              <a:lnSpc>
                <a:spcPct val="120000"/>
              </a:lnSpc>
              <a:spcBef>
                <a:spcPts val="600"/>
              </a:spcBef>
              <a:spcAft>
                <a:spcPct val="0"/>
              </a:spcAft>
              <a:buFont typeface="+mj-lt"/>
              <a:buAutoNum type="arabicPeriod" startAt="2"/>
            </a:pPr>
            <a:r>
              <a:rPr lang="en-US" altLang="zh-CN" sz="2800" b="1" dirty="0">
                <a:latin typeface="Times New Roman" pitchFamily="18" charset="0"/>
                <a:sym typeface="Arial" pitchFamily="34" charset="0"/>
              </a:rPr>
              <a:t>Do you have difficulty speaking in public? If you do, what can you do to cope with it?</a:t>
            </a:r>
          </a:p>
        </p:txBody>
      </p:sp>
      <p:sp>
        <p:nvSpPr>
          <p:cNvPr id="18" name="文本框 32"/>
          <p:cNvSpPr txBox="1">
            <a:spLocks noChangeArrowheads="1"/>
          </p:cNvSpPr>
          <p:nvPr/>
        </p:nvSpPr>
        <p:spPr bwMode="auto">
          <a:xfrm>
            <a:off x="2468562" y="280988"/>
            <a:ext cx="2463477" cy="523220"/>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kumimoji="1" lang="en-US" altLang="zh-CN" sz="2800" b="1" dirty="0">
                <a:solidFill>
                  <a:srgbClr val="FF9F47"/>
                </a:solidFill>
                <a:latin typeface="Arial" pitchFamily="34" charset="0"/>
                <a:cs typeface="Arial" pitchFamily="34" charset="0"/>
              </a:rPr>
              <a:t>Warm-up</a:t>
            </a:r>
            <a:endParaRPr kumimoji="1" lang="zh-CN" altLang="en-US" sz="2800" b="1" dirty="0">
              <a:solidFill>
                <a:srgbClr val="FF9F47"/>
              </a:solidFill>
              <a:latin typeface="Arial" pitchFamily="34" charset="0"/>
              <a:cs typeface="Arial" pitchFamily="34" charset="0"/>
            </a:endParaRPr>
          </a:p>
        </p:txBody>
      </p:sp>
      <p:sp>
        <p:nvSpPr>
          <p:cNvPr id="15" name="矩形 14"/>
          <p:cNvSpPr/>
          <p:nvPr/>
        </p:nvSpPr>
        <p:spPr>
          <a:xfrm>
            <a:off x="-180529" y="647700"/>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heme/theme1.xml><?xml version="1.0" encoding="utf-8"?>
<a:theme xmlns:a="http://schemas.openxmlformats.org/drawingml/2006/main" name="1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6_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12564</TotalTime>
  <Words>5910</Words>
  <Application>Microsoft Office PowerPoint</Application>
  <PresentationFormat>全屏显示(4:3)</PresentationFormat>
  <Paragraphs>623</Paragraphs>
  <Slides>74</Slides>
  <Notes>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74</vt:i4>
      </vt:variant>
    </vt:vector>
  </HeadingPairs>
  <TitlesOfParts>
    <vt:vector size="86" baseType="lpstr">
      <vt:lpstr>Heiti SC Medium</vt:lpstr>
      <vt:lpstr>汉仪旗黑-75W Bold</vt:lpstr>
      <vt:lpstr>宋体</vt:lpstr>
      <vt:lpstr>微软雅黑</vt:lpstr>
      <vt:lpstr>Arial</vt:lpstr>
      <vt:lpstr>Calibri</vt:lpstr>
      <vt:lpstr>Georgia</vt:lpstr>
      <vt:lpstr>Times New Roman</vt:lpstr>
      <vt:lpstr>1_Office 主题</vt:lpstr>
      <vt:lpstr>Office 主题</vt:lpstr>
      <vt:lpstr>2_Office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jenny</dc:creator>
  <cp:lastModifiedBy>郑 义</cp:lastModifiedBy>
  <cp:revision>774</cp:revision>
  <dcterms:created xsi:type="dcterms:W3CDTF">2018-07-16T10:05:09Z</dcterms:created>
  <dcterms:modified xsi:type="dcterms:W3CDTF">2022-03-10T02:38:03Z</dcterms:modified>
</cp:coreProperties>
</file>