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56" r:id="rId3"/>
    <p:sldId id="509" r:id="rId4"/>
    <p:sldId id="311" r:id="rId5"/>
    <p:sldId id="502" r:id="rId6"/>
    <p:sldId id="503" r:id="rId7"/>
    <p:sldId id="511" r:id="rId8"/>
    <p:sldId id="512" r:id="rId9"/>
    <p:sldId id="513" r:id="rId10"/>
    <p:sldId id="514" r:id="rId11"/>
    <p:sldId id="510" r:id="rId12"/>
    <p:sldId id="515" r:id="rId13"/>
    <p:sldId id="528" r:id="rId14"/>
    <p:sldId id="505" r:id="rId15"/>
    <p:sldId id="506" r:id="rId16"/>
    <p:sldId id="507" r:id="rId17"/>
    <p:sldId id="517" r:id="rId18"/>
    <p:sldId id="516" r:id="rId19"/>
    <p:sldId id="508" r:id="rId20"/>
    <p:sldId id="518" r:id="rId21"/>
    <p:sldId id="519" r:id="rId22"/>
    <p:sldId id="520" r:id="rId23"/>
  </p:sldIdLst>
  <p:sldSz cx="9144000" cy="6858000" type="screen4x3"/>
  <p:notesSz cx="6858000" cy="9144000"/>
  <p:custDataLst>
    <p:tags r:id="rId28"/>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67"/>
    <p:restoredTop sz="86470"/>
  </p:normalViewPr>
  <p:slideViewPr>
    <p:cSldViewPr showGuides="1">
      <p:cViewPr varScale="1">
        <p:scale>
          <a:sx n="77" d="100"/>
          <a:sy n="77" d="100"/>
        </p:scale>
        <p:origin x="-1164" y="-84"/>
      </p:cViewPr>
      <p:guideLst>
        <p:guide orient="horz" pos="2160"/>
        <p:guide pos="2880"/>
      </p:guideLst>
    </p:cSldViewPr>
  </p:slideViewPr>
  <p:outlineViewPr>
    <p:cViewPr>
      <p:scale>
        <a:sx n="33" d="100"/>
        <a:sy n="33" d="100"/>
      </p:scale>
      <p:origin x="84" y="28056"/>
    </p:cViewPr>
  </p:outlin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gs" Target="tags/tag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notesMaster" Target="notesMasters/notesMaster1.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buFontTx/>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Tx/>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Ref idx="1003">
        <a:schemeClr val="bg2"/>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r>
              <a:rPr lang="zh-CN" altLang="en-US" noProof="1" smtClean="0"/>
              <a:t>单击此处编辑母版标题样式</a:t>
            </a:r>
            <a:endParaRPr lang="en-US" noProof="1"/>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en-US"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latin typeface="Cambria" panose="02040503050406030204" pitchFamily="18" charset="0"/>
                <a:ea typeface="华文楷体" panose="02010600040101010101" pitchFamily="2" charset="-122"/>
              </a:rPr>
            </a:fld>
            <a:endParaRPr lang="zh-CN" altLang="en-US" dirty="0">
              <a:latin typeface="Cambria" panose="02040503050406030204" pitchFamily="18" charset="0"/>
              <a:ea typeface="华文楷体" panose="02010600040101010101" pitchFamily="2"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r>
              <a:rPr lang="zh-CN" altLang="en-US" noProof="1" smtClean="0"/>
              <a:t>单击此处编辑母版标题样式</a:t>
            </a:r>
            <a:endParaRPr lang="en-US" noProof="1"/>
          </a:p>
        </p:txBody>
      </p:sp>
      <p:sp>
        <p:nvSpPr>
          <p:cNvPr id="3" name="竖排文字占位符 2"/>
          <p:cNvSpPr>
            <a:spLocks noGrp="1"/>
          </p:cNvSpPr>
          <p:nvPr>
            <p:ph type="body" orient="vert" idx="1"/>
          </p:nvPr>
        </p:nvSpPr>
        <p:spPr>
          <a:xfrm>
            <a:off x="457200" y="274639"/>
            <a:ext cx="66151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r>
              <a:rPr lang="zh-CN" altLang="en-US" noProof="1" smtClean="0"/>
              <a:t>单击此处编辑母版标题样式</a:t>
            </a:r>
            <a:endParaRPr lang="en-US" noProof="1"/>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12" name="日期占位符 3"/>
          <p:cNvSpPr>
            <a:spLocks noGrp="1"/>
          </p:cNvSpPr>
          <p:nvPr>
            <p:ph type="dt" sz="half" idx="2"/>
          </p:nvPr>
        </p:nvSpPr>
        <p:spPr>
          <a:xfrm>
            <a:off x="457200" y="6356350"/>
            <a:ext cx="2133600" cy="365125"/>
          </a:xfrm>
          <a:prstGeom prst="rect">
            <a:avLst/>
          </a:prstGeom>
        </p:spPr>
        <p:txBody>
          <a:bodyPr vert="horz" rtlCol="0" anchor="ct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rtlCol="0" anchor="ct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latin typeface="Cambria" panose="02040503050406030204" pitchFamily="18" charset="0"/>
                <a:ea typeface="华文楷体" panose="02010600040101010101" pitchFamily="2" charset="-122"/>
              </a:rPr>
            </a:fld>
            <a:endParaRPr lang="zh-CN" altLang="en-US" dirty="0">
              <a:latin typeface="Cambria" panose="02040503050406030204" pitchFamily="18" charset="0"/>
              <a:ea typeface="华文楷体" panose="02010600040101010101" pitchFamily="2"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2" name="标题 1"/>
          <p:cNvSpPr>
            <a:spLocks noGrp="1"/>
          </p:cNvSpPr>
          <p:nvPr>
            <p:ph type="title"/>
          </p:nvPr>
        </p:nvSpPr>
        <p:spPr>
          <a:xfrm>
            <a:off x="457205" y="285728"/>
            <a:ext cx="8230993" cy="696626"/>
          </a:xfrm>
        </p:spPr>
        <p:txBody>
          <a:bodyPr/>
          <a:lstStyle>
            <a:lvl1pPr algn="ctr">
              <a:defRPr sz="3600" b="0"/>
            </a:lvl1pPr>
          </a:lstStyle>
          <a:p>
            <a:r>
              <a:rPr lang="zh-CN" altLang="en-US" noProof="1" smtClean="0"/>
              <a:t>单击此处编辑母版标题样式</a:t>
            </a:r>
            <a:endParaRPr lang="en-US"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lstStyle>
            <a:lvl1pPr algn="l">
              <a:defRPr sz="2400" b="0"/>
            </a:lvl1pPr>
          </a:lstStyle>
          <a:p>
            <a:r>
              <a:rPr lang="zh-CN" altLang="en-US" noProof="1" smtClean="0"/>
              <a:t>单击此处编辑母版标题样式</a:t>
            </a:r>
            <a:endParaRPr lang="en-US" noProof="1"/>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p:pic>
        <p:nvPicPr>
          <p:cNvPr id="1026" name="图片 7"/>
          <p:cNvPicPr>
            <a:picLocks noChangeAspect="1"/>
          </p:cNvPicPr>
          <p:nvPr/>
        </p:nvPicPr>
        <p:blipFill>
          <a:blip r:embed="rId12">
            <a:lum bright="12000" contrast="40000"/>
          </a:blip>
          <a:stretch>
            <a:fillRect/>
          </a:stretch>
        </p:blipFill>
        <p:spPr>
          <a:xfrm>
            <a:off x="6667500" y="4914900"/>
            <a:ext cx="2476500" cy="1943100"/>
          </a:xfrm>
          <a:prstGeom prst="rect">
            <a:avLst/>
          </a:prstGeom>
          <a:noFill/>
          <a:ln w="9525">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1" name="矩形 10"/>
          <p:cNvSpPr/>
          <p:nvPr/>
        </p:nvSpPr>
        <p:spPr>
          <a:xfrm>
            <a:off x="0" y="40950"/>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pic>
        <p:nvPicPr>
          <p:cNvPr id="1033" name="图片 8"/>
          <p:cNvPicPr>
            <a:picLocks noChangeAspect="1"/>
          </p:cNvPicPr>
          <p:nvPr/>
        </p:nvPicPr>
        <p:blipFill>
          <a:blip r:embed="rId13">
            <a:lum bright="34000" contrast="40000"/>
          </a:blip>
          <a:stretch>
            <a:fillRect/>
          </a:stretch>
        </p:blipFill>
        <p:spPr>
          <a:xfrm>
            <a:off x="0" y="6419850"/>
            <a:ext cx="9144000" cy="438150"/>
          </a:xfrm>
          <a:prstGeom prst="rect">
            <a:avLst/>
          </a:prstGeom>
          <a:noFill/>
          <a:ln w="9525">
            <a:noFill/>
          </a:ln>
        </p:spPr>
      </p:pic>
      <p:sp>
        <p:nvSpPr>
          <p:cNvPr id="1034"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en-US" altLang="zh-CN" dirty="0"/>
          </a:p>
        </p:txBody>
      </p:sp>
      <p:sp>
        <p:nvSpPr>
          <p:cNvPr id="1035" name="文本占位符 2"/>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fontAlgn="auto" latinLnBrk="0" hangingPunct="1">
              <a:spcBef>
                <a:spcPts val="0"/>
              </a:spcBef>
              <a:spcAft>
                <a:spcPts val="0"/>
              </a:spcAft>
              <a:buFontTx/>
              <a:buNone/>
              <a:defRPr kumimoji="0"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fontAlgn="auto" latinLnBrk="0" hangingPunct="1">
              <a:spcBef>
                <a:spcPts val="0"/>
              </a:spcBef>
              <a:spcAft>
                <a:spcPts val="0"/>
              </a:spcAft>
              <a:buFontTx/>
              <a:buNone/>
              <a:defRPr kumimoji="0"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mbria" panose="02040503050406030204" pitchFamily="18" charset="0"/>
                <a:ea typeface="华文楷体" panose="0201060004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Maiandra GD" panose="020E0502030308020204" pitchFamily="34" charset="0"/>
          <a:ea typeface="隶书" panose="02010509060101010101" pitchFamily="49" charset="-122"/>
        </a:defRPr>
      </a:lvl2pPr>
      <a:lvl3pPr algn="ctr" rtl="0" eaLnBrk="0" fontAlgn="base" hangingPunct="0">
        <a:spcBef>
          <a:spcPct val="0"/>
        </a:spcBef>
        <a:spcAft>
          <a:spcPct val="0"/>
        </a:spcAft>
        <a:defRPr sz="4400">
          <a:solidFill>
            <a:schemeClr val="tx2"/>
          </a:solidFill>
          <a:latin typeface="Maiandra GD" panose="020E0502030308020204" pitchFamily="34" charset="0"/>
          <a:ea typeface="隶书" panose="02010509060101010101" pitchFamily="49" charset="-122"/>
        </a:defRPr>
      </a:lvl3pPr>
      <a:lvl4pPr algn="ctr" rtl="0" eaLnBrk="0" fontAlgn="base" hangingPunct="0">
        <a:spcBef>
          <a:spcPct val="0"/>
        </a:spcBef>
        <a:spcAft>
          <a:spcPct val="0"/>
        </a:spcAft>
        <a:defRPr sz="4400">
          <a:solidFill>
            <a:schemeClr val="tx2"/>
          </a:solidFill>
          <a:latin typeface="Maiandra GD" panose="020E0502030308020204" pitchFamily="34" charset="0"/>
          <a:ea typeface="隶书" panose="02010509060101010101" pitchFamily="49" charset="-122"/>
        </a:defRPr>
      </a:lvl4pPr>
      <a:lvl5pPr algn="ctr" rtl="0" eaLnBrk="0" fontAlgn="base" hangingPunct="0">
        <a:spcBef>
          <a:spcPct val="0"/>
        </a:spcBef>
        <a:spcAft>
          <a:spcPct val="0"/>
        </a:spcAft>
        <a:defRPr sz="4400">
          <a:solidFill>
            <a:schemeClr val="tx2"/>
          </a:solidFill>
          <a:latin typeface="Maiandra GD" panose="020E0502030308020204" pitchFamily="34" charset="0"/>
          <a:ea typeface="隶书" panose="02010509060101010101" pitchFamily="49"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accent1"/>
        </a:buClr>
        <a:buSzPct val="50000"/>
        <a:buFont typeface="Wingdings 2" panose="05020102010507070707" pitchFamily="18"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0000"/>
        <a:buFont typeface="Wingdings 2" panose="05020102010507070707" pitchFamily="18" charset="2"/>
        <a:buChar char="³"/>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7B9B57"/>
        </a:buClr>
        <a:buSzPct val="6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8B7396"/>
        </a:buClr>
        <a:buSzPct val="45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E89A53"/>
        </a:buClr>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685800" y="1173163"/>
            <a:ext cx="7772400" cy="1470025"/>
          </a:xfrm>
          <a:ln>
            <a:miter/>
          </a:ln>
        </p:spPr>
        <p:txBody>
          <a:bodyPr vert="horz" wrap="square" lIns="91440" tIns="45720" rIns="91440" bIns="45720" numCol="1" rtlCol="0"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br>
              <a:rPr kumimoji="0" lang="en-US" altLang="zh-CN" sz="4800" b="0" i="0" u="none" strike="noStrike" kern="1200" cap="none" spc="0" normalizeH="0" baseline="0" noProof="0" dirty="0" smtClean="0">
                <a:ln>
                  <a:noFill/>
                </a:ln>
                <a:solidFill>
                  <a:schemeClr val="tx2"/>
                </a:solidFill>
                <a:effectLst/>
                <a:uLnTx/>
                <a:uFillTx/>
                <a:latin typeface="+mj-lt"/>
                <a:ea typeface="+mj-ea"/>
                <a:cs typeface="+mj-cs"/>
              </a:rPr>
            </a:br>
            <a:br>
              <a:rPr kumimoji="0" lang="en-US" altLang="zh-CN" sz="4800" b="0" i="0" u="none" strike="noStrike" kern="1200" cap="none" spc="0" normalizeH="0" baseline="0" noProof="0" dirty="0" smtClean="0">
                <a:ln>
                  <a:noFill/>
                </a:ln>
                <a:solidFill>
                  <a:schemeClr val="tx2"/>
                </a:solidFill>
                <a:effectLst/>
                <a:uLnTx/>
                <a:uFillTx/>
                <a:latin typeface="+mj-lt"/>
                <a:ea typeface="+mj-ea"/>
                <a:cs typeface="+mj-cs"/>
              </a:rPr>
            </a:br>
            <a:br>
              <a:rPr kumimoji="0" lang="zh-CN" altLang="en-US" sz="4800" b="0" i="0" u="none" strike="noStrike" kern="1200" cap="none" spc="0" normalizeH="0" baseline="0" noProof="0" dirty="0" smtClean="0">
                <a:ln>
                  <a:noFill/>
                </a:ln>
                <a:solidFill>
                  <a:schemeClr val="tx2"/>
                </a:solidFill>
                <a:effectLst/>
                <a:uLnTx/>
                <a:uFillTx/>
                <a:latin typeface="+mj-lt"/>
                <a:ea typeface="+mj-ea"/>
                <a:cs typeface="+mj-cs"/>
              </a:rPr>
            </a:br>
            <a:r>
              <a:rPr kumimoji="0" lang="zh-CN" altLang="en-US" sz="4800" b="0" i="0" u="none" strike="noStrike" kern="1200" cap="none" spc="0" normalizeH="0" baseline="0" noProof="0" dirty="0" smtClean="0">
                <a:ln>
                  <a:noFill/>
                </a:ln>
                <a:solidFill>
                  <a:schemeClr val="tx2"/>
                </a:solidFill>
                <a:effectLst/>
                <a:uLnTx/>
                <a:uFillTx/>
                <a:latin typeface="+mj-lt"/>
                <a:ea typeface="+mj-ea"/>
                <a:cs typeface="+mj-cs"/>
              </a:rPr>
              <a:t>第二章 商事主体与商事行为</a:t>
            </a:r>
            <a:endParaRPr kumimoji="0" lang="zh-CN" altLang="en-US" sz="4800" b="0" i="0" u="none" strike="noStrike" kern="1200" cap="none" spc="0" normalizeH="0" baseline="0" noProof="0" dirty="0">
              <a:ln>
                <a:noFill/>
              </a:ln>
              <a:solidFill>
                <a:schemeClr val="tx2"/>
              </a:solidFill>
              <a:effectLst/>
              <a:uLnTx/>
              <a:uFillTx/>
              <a:latin typeface="+mj-lt"/>
              <a:ea typeface="+mj-ea"/>
              <a:cs typeface="+mj-cs"/>
            </a:endParaRPr>
          </a:p>
        </p:txBody>
      </p:sp>
      <p:sp>
        <p:nvSpPr>
          <p:cNvPr id="3" name="副标题 2"/>
          <p:cNvSpPr>
            <a:spLocks noGrp="1"/>
          </p:cNvSpPr>
          <p:nvPr>
            <p:ph type="subTitle" idx="1"/>
          </p:nvPr>
        </p:nvSpPr>
        <p:spPr>
          <a:xfrm>
            <a:off x="687388" y="2643188"/>
            <a:ext cx="6670675" cy="1752600"/>
          </a:xfrm>
          <a:ln>
            <a:miter/>
          </a:ln>
        </p:spPr>
        <p:txBody>
          <a:bodyPr vert="horz" wrap="square" lIns="91440" tIns="45720" rIns="91440" bIns="45720" numCol="1" rtlCol="0" anchor="t" anchorCtr="0" compatLnSpc="1">
            <a:normAutofit/>
          </a:bodyPr>
          <a:lstStyle/>
          <a:p>
            <a:pPr marL="0" marR="0" lvl="0" indent="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None/>
              <a:defRPr/>
            </a:pPr>
            <a:endParaRPr kumimoji="0" lang="zh-CN" altLang="en-US" sz="28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
          <p:cNvSpPr>
            <a:spLocks noGrp="1"/>
          </p:cNvSpPr>
          <p:nvPr>
            <p:ph type="title"/>
          </p:nvPr>
        </p:nvSpPr>
        <p:spPr/>
        <p:txBody>
          <a:bodyPr vert="horz" wrap="square" lIns="91440" tIns="45720" rIns="91440" bIns="45720" anchor="ctr" anchorCtr="0"/>
          <a:p>
            <a:endParaRPr lang="zh-CN" altLang="en-US" dirty="0"/>
          </a:p>
        </p:txBody>
      </p:sp>
      <p:sp>
        <p:nvSpPr>
          <p:cNvPr id="13315" name="内容占位符 2"/>
          <p:cNvSpPr>
            <a:spLocks noGrp="1"/>
          </p:cNvSpPr>
          <p:nvPr>
            <p:ph idx="1"/>
          </p:nvPr>
        </p:nvSpPr>
        <p:spPr/>
        <p:txBody>
          <a:bodyPr vert="horz" wrap="square" lIns="91440" tIns="45720" rIns="91440" bIns="45720" anchor="t" anchorCtr="0"/>
          <a:p>
            <a:r>
              <a:rPr lang="zh-CN" altLang="en-US" dirty="0"/>
              <a:t>二、商事主体的分类</a:t>
            </a:r>
            <a:endParaRPr lang="zh-CN" altLang="en-US" dirty="0"/>
          </a:p>
          <a:p>
            <a:r>
              <a:rPr lang="zh-CN" altLang="en-US" dirty="0"/>
              <a:t>商个人、商合伙、商法人</a:t>
            </a:r>
            <a:endParaRPr lang="zh-CN" altLang="en-US" dirty="0"/>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
          <p:cNvSpPr>
            <a:spLocks noGrp="1"/>
          </p:cNvSpPr>
          <p:nvPr>
            <p:ph type="title"/>
          </p:nvPr>
        </p:nvSpPr>
        <p:spPr/>
        <p:txBody>
          <a:bodyPr vert="horz" wrap="square" lIns="91440" tIns="45720" rIns="91440" bIns="45720" anchor="ctr" anchorCtr="0"/>
          <a:p>
            <a:endParaRPr lang="zh-CN" altLang="en-US" dirty="0"/>
          </a:p>
        </p:txBody>
      </p:sp>
      <p:sp>
        <p:nvSpPr>
          <p:cNvPr id="14339" name="内容占位符 2"/>
          <p:cNvSpPr>
            <a:spLocks noGrp="1"/>
          </p:cNvSpPr>
          <p:nvPr>
            <p:ph idx="1"/>
          </p:nvPr>
        </p:nvSpPr>
        <p:spPr/>
        <p:txBody>
          <a:bodyPr vert="horz" wrap="square" lIns="91440" tIns="45720" rIns="91440" bIns="45720" anchor="t" anchorCtr="0"/>
          <a:p>
            <a:r>
              <a:rPr lang="en-US" altLang="zh-CN" dirty="0">
                <a:sym typeface="华文楷体" panose="02010600040101010101" pitchFamily="2" charset="-122"/>
              </a:rPr>
              <a:t>1. </a:t>
            </a:r>
            <a:r>
              <a:rPr lang="zh-CN" altLang="en-US" dirty="0">
                <a:sym typeface="华文楷体" panose="02010600040101010101" pitchFamily="2" charset="-122"/>
              </a:rPr>
              <a:t>商个人：个体工商户、农村承包经营户、个人独资企业</a:t>
            </a:r>
            <a:endParaRPr lang="zh-CN" altLang="en-US" dirty="0"/>
          </a:p>
          <a:p>
            <a:r>
              <a:rPr lang="en-US" altLang="zh-CN" dirty="0">
                <a:sym typeface="华文楷体" panose="02010600040101010101" pitchFamily="2" charset="-122"/>
              </a:rPr>
              <a:t>2. </a:t>
            </a:r>
            <a:r>
              <a:rPr lang="zh-CN" altLang="en-US" dirty="0">
                <a:sym typeface="华文楷体" panose="02010600040101010101" pitchFamily="2" charset="-122"/>
              </a:rPr>
              <a:t>商合伙：普通合伙、有限合伙</a:t>
            </a:r>
            <a:endParaRPr lang="zh-CN" altLang="en-US" dirty="0"/>
          </a:p>
          <a:p>
            <a:r>
              <a:rPr lang="en-US" altLang="zh-CN" dirty="0">
                <a:sym typeface="华文楷体" panose="02010600040101010101" pitchFamily="2" charset="-122"/>
              </a:rPr>
              <a:t>3. </a:t>
            </a:r>
            <a:r>
              <a:rPr lang="zh-CN" altLang="en-US" dirty="0">
                <a:sym typeface="华文楷体" panose="02010600040101010101" pitchFamily="2" charset="-122"/>
              </a:rPr>
              <a:t>商法人：企业法人</a:t>
            </a:r>
            <a:endParaRPr lang="zh-CN" altLang="en-US" dirty="0">
              <a:sym typeface="华文楷体" panose="02010600040101010101" pitchFamily="2" charset="-122"/>
            </a:endParaRPr>
          </a:p>
          <a:p>
            <a:r>
              <a:rPr lang="zh-CN" altLang="en-US" dirty="0">
                <a:sym typeface="华文楷体" panose="02010600040101010101" pitchFamily="2" charset="-122"/>
              </a:rPr>
              <a:t>法人：营利：企业法人：公司、</a:t>
            </a:r>
            <a:r>
              <a:rPr lang="zh-CN" altLang="en-US" dirty="0">
                <a:sym typeface="华文楷体" panose="02010600040101010101" pitchFamily="2" charset="-122"/>
              </a:rPr>
              <a:t>非公司</a:t>
            </a:r>
            <a:endParaRPr lang="zh-CN" altLang="en-US" dirty="0">
              <a:sym typeface="华文楷体" panose="02010600040101010101" pitchFamily="2" charset="-122"/>
            </a:endParaRPr>
          </a:p>
          <a:p>
            <a:endParaRPr lang="zh-CN" altLang="en-US" dirty="0">
              <a:sym typeface="华文楷体" panose="02010600040101010101" pitchFamily="2" charset="-122"/>
            </a:endParaRPr>
          </a:p>
          <a:p>
            <a:pPr marL="0" indent="0">
              <a:buNone/>
            </a:pPr>
            <a:r>
              <a:rPr lang="en-US" altLang="zh-CN" dirty="0">
                <a:sym typeface="华文楷体" panose="02010600040101010101" pitchFamily="2" charset="-122"/>
              </a:rPr>
              <a:t>                 </a:t>
            </a:r>
            <a:r>
              <a:rPr lang="zh-CN" altLang="en-US" dirty="0">
                <a:sym typeface="华文楷体" panose="02010600040101010101" pitchFamily="2" charset="-122"/>
              </a:rPr>
              <a:t>非营利：事业单位、机关法人、社会</a:t>
            </a:r>
            <a:endParaRPr lang="zh-CN" altLang="en-US" dirty="0">
              <a:sym typeface="华文楷体" panose="02010600040101010101" pitchFamily="2" charset="-122"/>
            </a:endParaRPr>
          </a:p>
          <a:p>
            <a:pPr marL="0" indent="0">
              <a:buNone/>
            </a:pPr>
            <a:r>
              <a:rPr lang="zh-CN" altLang="en-US" dirty="0">
                <a:sym typeface="华文楷体" panose="02010600040101010101" pitchFamily="2" charset="-122"/>
              </a:rPr>
              <a:t> </a:t>
            </a:r>
            <a:r>
              <a:rPr lang="en-US" altLang="zh-CN" dirty="0">
                <a:sym typeface="华文楷体" panose="02010600040101010101" pitchFamily="2" charset="-122"/>
              </a:rPr>
              <a:t>                                   </a:t>
            </a:r>
            <a:r>
              <a:rPr lang="zh-CN" altLang="en-US" dirty="0">
                <a:sym typeface="华文楷体" panose="02010600040101010101" pitchFamily="2" charset="-122"/>
              </a:rPr>
              <a:t>团体、基金</a:t>
            </a:r>
            <a:endParaRPr lang="zh-CN" altLang="en-US" dirty="0"/>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商主体：</a:t>
            </a:r>
            <a:endParaRPr lang="zh-CN" altLang="en-US"/>
          </a:p>
          <a:p>
            <a:r>
              <a:rPr lang="zh-CN" altLang="en-US"/>
              <a:t>企业：商个人、商法人、商</a:t>
            </a:r>
            <a:r>
              <a:rPr lang="zh-CN" altLang="en-US"/>
              <a:t>合伙</a:t>
            </a:r>
            <a:endParaRPr lang="zh-CN" altLang="en-US"/>
          </a:p>
          <a:p>
            <a:r>
              <a:rPr lang="zh-CN" altLang="en-US"/>
              <a:t>登记资格</a:t>
            </a:r>
            <a:r>
              <a:rPr lang="zh-CN" altLang="en-US"/>
              <a:t>经营</a:t>
            </a:r>
            <a:endParaRPr lang="zh-CN" altLang="en-US"/>
          </a:p>
          <a:p>
            <a:r>
              <a:rPr lang="zh-CN" altLang="en-US"/>
              <a:t>营利性、营业</a:t>
            </a:r>
            <a:r>
              <a:rPr lang="zh-CN" altLang="en-US"/>
              <a:t>性</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
          <p:cNvSpPr>
            <a:spLocks noGrp="1"/>
          </p:cNvSpPr>
          <p:nvPr>
            <p:ph type="title"/>
          </p:nvPr>
        </p:nvSpPr>
        <p:spPr/>
        <p:txBody>
          <a:bodyPr vert="horz" wrap="square" lIns="91440" tIns="45720" rIns="91440" bIns="45720" anchor="ctr" anchorCtr="0"/>
          <a:p>
            <a:r>
              <a:rPr lang="zh-CN" altLang="en-US" dirty="0"/>
              <a:t>第三节 商事能力</a:t>
            </a:r>
            <a:endParaRPr lang="zh-CN" altLang="en-US" dirty="0"/>
          </a:p>
        </p:txBody>
      </p:sp>
      <p:sp>
        <p:nvSpPr>
          <p:cNvPr id="15363" name="内容占位符 2"/>
          <p:cNvSpPr>
            <a:spLocks noGrp="1"/>
          </p:cNvSpPr>
          <p:nvPr>
            <p:ph idx="1"/>
          </p:nvPr>
        </p:nvSpPr>
        <p:spPr/>
        <p:txBody>
          <a:bodyPr vert="horz" wrap="square" lIns="91440" tIns="45720" rIns="91440" bIns="45720" anchor="t" anchorCtr="0"/>
          <a:p>
            <a:r>
              <a:rPr lang="zh-CN" altLang="en-US" dirty="0"/>
              <a:t>一、商事能力的概念</a:t>
            </a:r>
            <a:endParaRPr lang="zh-CN" altLang="en-US" dirty="0"/>
          </a:p>
          <a:p>
            <a:r>
              <a:rPr lang="zh-CN" altLang="en-US" dirty="0"/>
              <a:t>商事主体资格。商事主体独立从事商事活动，享有权利和承担义务的资格和能力。</a:t>
            </a:r>
            <a:endParaRPr lang="zh-CN" altLang="en-US" dirty="0"/>
          </a:p>
          <a:p>
            <a:r>
              <a:rPr lang="zh-CN" altLang="en-US" dirty="0"/>
              <a:t>具体表现为</a:t>
            </a:r>
            <a:r>
              <a:rPr lang="zh-CN" altLang="en-US" u="sng" dirty="0"/>
              <a:t>商业登记所核定的经营范围</a:t>
            </a:r>
            <a:r>
              <a:rPr lang="zh-CN" altLang="en-US" dirty="0"/>
              <a:t>。</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p:txBody>
          <a:bodyPr vert="horz" wrap="square" lIns="91440" tIns="45720" rIns="91440" bIns="45720" anchor="ctr" anchorCtr="0"/>
          <a:p>
            <a:endParaRPr lang="zh-CN" altLang="en-US" dirty="0"/>
          </a:p>
        </p:txBody>
      </p:sp>
      <p:sp>
        <p:nvSpPr>
          <p:cNvPr id="16387" name="内容占位符 2"/>
          <p:cNvSpPr>
            <a:spLocks noGrp="1"/>
          </p:cNvSpPr>
          <p:nvPr>
            <p:ph idx="1"/>
          </p:nvPr>
        </p:nvSpPr>
        <p:spPr/>
        <p:txBody>
          <a:bodyPr vert="horz" wrap="square" lIns="91440" tIns="45720" rIns="91440" bIns="45720" anchor="t" anchorCtr="0"/>
          <a:p>
            <a:r>
              <a:rPr lang="zh-CN" altLang="en-US" dirty="0"/>
              <a:t>二、商事能力与民事能力的关系</a:t>
            </a:r>
            <a:endParaRPr lang="zh-CN" altLang="en-US" dirty="0"/>
          </a:p>
          <a:p>
            <a:r>
              <a:rPr lang="en-US" altLang="zh-CN" dirty="0"/>
              <a:t>1. </a:t>
            </a:r>
            <a:r>
              <a:rPr lang="zh-CN" altLang="en-US" dirty="0"/>
              <a:t>商事能力是一种特殊的民事能力</a:t>
            </a:r>
            <a:endParaRPr lang="zh-CN" altLang="en-US" dirty="0"/>
          </a:p>
          <a:p>
            <a:r>
              <a:rPr lang="en-US" altLang="zh-CN" dirty="0"/>
              <a:t>2. </a:t>
            </a:r>
            <a:r>
              <a:rPr lang="zh-CN" altLang="en-US" dirty="0"/>
              <a:t>商事能力表现为法律对行为人从事营利性营业活动所附加的特殊资格限制</a:t>
            </a:r>
            <a:endParaRPr lang="zh-CN" altLang="en-US" dirty="0"/>
          </a:p>
          <a:p>
            <a:r>
              <a:rPr lang="en-US" altLang="zh-CN" dirty="0"/>
              <a:t>3. </a:t>
            </a:r>
            <a:r>
              <a:rPr lang="zh-CN" altLang="en-US" dirty="0"/>
              <a:t>不同的商事主体因登记的营业性质和范围不同而具有不同的商事能力。</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
          <p:cNvSpPr>
            <a:spLocks noGrp="1"/>
          </p:cNvSpPr>
          <p:nvPr>
            <p:ph type="title"/>
          </p:nvPr>
        </p:nvSpPr>
        <p:spPr/>
        <p:txBody>
          <a:bodyPr vert="horz" wrap="square" lIns="91440" tIns="45720" rIns="91440" bIns="45720" anchor="ctr" anchorCtr="0"/>
          <a:p>
            <a:endParaRPr lang="zh-CN" altLang="en-US" dirty="0"/>
          </a:p>
        </p:txBody>
      </p:sp>
      <p:sp>
        <p:nvSpPr>
          <p:cNvPr id="17411" name="内容占位符 2"/>
          <p:cNvSpPr>
            <a:spLocks noGrp="1"/>
          </p:cNvSpPr>
          <p:nvPr>
            <p:ph idx="1"/>
          </p:nvPr>
        </p:nvSpPr>
        <p:spPr/>
        <p:txBody>
          <a:bodyPr vert="horz" wrap="square" lIns="91440" tIns="45720" rIns="91440" bIns="45720" anchor="t" anchorCtr="0"/>
          <a:p>
            <a:r>
              <a:rPr lang="zh-CN" altLang="en-US" dirty="0"/>
              <a:t>三、商事能力的特别限制</a:t>
            </a:r>
            <a:endParaRPr lang="zh-CN" altLang="en-US" dirty="0"/>
          </a:p>
          <a:p>
            <a:r>
              <a:rPr lang="en-US" altLang="zh-CN" dirty="0"/>
              <a:t>1. </a:t>
            </a:r>
            <a:r>
              <a:rPr lang="zh-CN" altLang="en-US" dirty="0"/>
              <a:t>未成年人商事能力的限制</a:t>
            </a:r>
            <a:endParaRPr lang="zh-CN" altLang="en-US" dirty="0"/>
          </a:p>
          <a:p>
            <a:r>
              <a:rPr lang="zh-CN" altLang="en-US" dirty="0"/>
              <a:t>不得设立独资企业，不得成为合伙人</a:t>
            </a:r>
            <a:endParaRPr lang="zh-CN" altLang="en-US" dirty="0"/>
          </a:p>
          <a:p>
            <a:r>
              <a:rPr lang="en-US" altLang="zh-CN" dirty="0"/>
              <a:t>2. </a:t>
            </a:r>
            <a:r>
              <a:rPr lang="zh-CN" altLang="en-US" dirty="0"/>
              <a:t>国家公务人员的限制</a:t>
            </a:r>
            <a:endParaRPr lang="zh-CN" altLang="en-US" dirty="0"/>
          </a:p>
          <a:p>
            <a:r>
              <a:rPr lang="en-US" altLang="zh-CN" dirty="0"/>
              <a:t>3 </a:t>
            </a:r>
            <a:r>
              <a:rPr lang="zh-CN" altLang="en-US" dirty="0"/>
              <a:t>外国人商事能力的限制：批准、登记</a:t>
            </a:r>
            <a:endParaRPr lang="en-US" altLang="zh-CN"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p:txBody>
          <a:bodyPr vert="horz" wrap="square" lIns="91440" tIns="45720" rIns="91440" bIns="45720" anchor="ctr" anchorCtr="0"/>
          <a:p>
            <a:pPr>
              <a:buNone/>
            </a:pPr>
            <a:endParaRPr lang="zh-CN" altLang="en-US" dirty="0"/>
          </a:p>
        </p:txBody>
      </p:sp>
      <p:sp>
        <p:nvSpPr>
          <p:cNvPr id="3" name="内容占位符 2"/>
          <p:cNvSpPr>
            <a:spLocks noGrp="1"/>
          </p:cNvSpPr>
          <p:nvPr>
            <p:ph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accent1"/>
              </a:buClr>
              <a:buSzPct val="50000"/>
              <a:buFont typeface="Wingdings 2" panose="05020102010507070707" pitchFamily="18" charset="2"/>
              <a:buChar char=""/>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外国人在我国从事商事活动的四种形式：</a:t>
            </a:r>
            <a:endParaRPr kumimoji="0" lang="en-US" altLang="zh-CN"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accent1"/>
              </a:buClr>
              <a:buSzPct val="50000"/>
              <a:buFont typeface="Wingdings 2" panose="05020102010507070707" pitchFamily="18" charset="2"/>
              <a:buChar char=""/>
              <a:defRPr/>
            </a:pP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外商投资企业</a:t>
            </a:r>
            <a:endParaRPr kumimoji="0" lang="en-US" altLang="zh-CN"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accent1"/>
              </a:buClr>
              <a:buSzPct val="50000"/>
              <a:buFont typeface="Wingdings 2" panose="05020102010507070707" pitchFamily="18" charset="2"/>
              <a:buChar char=""/>
              <a:defRPr/>
            </a:pP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2.</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分支机构</a:t>
            </a:r>
            <a:endParaRPr kumimoji="0" lang="en-US" altLang="zh-CN"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accent1"/>
              </a:buClr>
              <a:buSzPct val="50000"/>
              <a:buFont typeface="Wingdings 2" panose="05020102010507070707" pitchFamily="18" charset="2"/>
              <a:buChar char=""/>
              <a:defRPr/>
            </a:pP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3.</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常驻代表机构（办事处、代表处）</a:t>
            </a:r>
            <a:endParaRPr kumimoji="0" lang="en-US" altLang="zh-CN" sz="32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2" panose="05020102010507070707" pitchFamily="18" charset="2"/>
              <a:buNone/>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    联络、咨询，不能开展经营活动</a:t>
            </a:r>
            <a:endParaRPr kumimoji="0" lang="en-US" altLang="zh-CN"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accent1"/>
              </a:buClr>
              <a:buSzPct val="50000"/>
              <a:buFont typeface="Wingdings 2" panose="05020102010507070707" pitchFamily="18" charset="2"/>
              <a:buChar char=""/>
              <a:defRPr/>
            </a:pP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4.</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经批准直接从事经营活动</a:t>
            </a:r>
            <a:endParaRPr kumimoji="0" lang="en-US" altLang="zh-CN" sz="32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2" panose="05020102010507070707" pitchFamily="18" charset="2"/>
              <a:buNone/>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   海洋、石油、矿产资源勘探开发，工程承包</a:t>
            </a:r>
            <a:endParaRPr kumimoji="0" lang="en-US" altLang="zh-CN"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accent1"/>
              </a:buClr>
              <a:buSzPct val="50000"/>
              <a:buFont typeface="Wingdings 2" panose="05020102010507070707" pitchFamily="18" charset="2"/>
              <a:buChar char=""/>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p:cNvSpPr>
          <p:nvPr>
            <p:ph type="title"/>
          </p:nvPr>
        </p:nvSpPr>
        <p:spPr/>
        <p:txBody>
          <a:bodyPr vert="horz" wrap="square" lIns="91440" tIns="45720" rIns="91440" bIns="45720" anchor="ctr" anchorCtr="0"/>
          <a:p>
            <a:endParaRPr lang="zh-CN" altLang="en-US" dirty="0"/>
          </a:p>
        </p:txBody>
      </p:sp>
      <p:sp>
        <p:nvSpPr>
          <p:cNvPr id="19459" name="内容占位符 2"/>
          <p:cNvSpPr>
            <a:spLocks noGrp="1"/>
          </p:cNvSpPr>
          <p:nvPr>
            <p:ph idx="1"/>
          </p:nvPr>
        </p:nvSpPr>
        <p:spPr/>
        <p:txBody>
          <a:bodyPr vert="horz" wrap="square" lIns="91440" tIns="45720" rIns="91440" bIns="45720" anchor="t" anchorCtr="0"/>
          <a:p>
            <a:r>
              <a:rPr lang="zh-CN" altLang="en-US" dirty="0"/>
              <a:t>你局《关于未成年人是否具备公司股东资格问题的请示》（粤工商企字[2006]247号）收悉。</a:t>
            </a:r>
            <a:endParaRPr lang="zh-CN" altLang="en-US" dirty="0"/>
          </a:p>
          <a:p>
            <a:r>
              <a:rPr lang="zh-CN" altLang="en-US" dirty="0"/>
              <a:t>经请示全国人大常委会法制工作委员会同意，现答复如下：《公司法》对未成年人能否成为公司股东没有作出限制性规定。因此，未成年人可以成为公司股东，其股东权利可以由法定代理人代为行使。</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1"/>
          <p:cNvSpPr>
            <a:spLocks noGrp="1"/>
          </p:cNvSpPr>
          <p:nvPr>
            <p:ph type="title"/>
          </p:nvPr>
        </p:nvSpPr>
        <p:spPr/>
        <p:txBody>
          <a:bodyPr vert="horz" wrap="square" lIns="91440" tIns="45720" rIns="91440" bIns="45720" anchor="ctr" anchorCtr="0"/>
          <a:p>
            <a:r>
              <a:rPr lang="zh-CN" altLang="en-US" dirty="0"/>
              <a:t>第四节 商事行为的概念和特征</a:t>
            </a:r>
            <a:endParaRPr lang="zh-CN" altLang="en-US" dirty="0"/>
          </a:p>
        </p:txBody>
      </p:sp>
      <p:sp>
        <p:nvSpPr>
          <p:cNvPr id="20483" name="内容占位符 2"/>
          <p:cNvSpPr>
            <a:spLocks noGrp="1"/>
          </p:cNvSpPr>
          <p:nvPr>
            <p:ph idx="1"/>
          </p:nvPr>
        </p:nvSpPr>
        <p:spPr/>
        <p:txBody>
          <a:bodyPr vert="horz" wrap="square" lIns="91440" tIns="45720" rIns="91440" bIns="45720" anchor="t" anchorCtr="0"/>
          <a:p>
            <a:r>
              <a:rPr lang="zh-CN" altLang="en-US" dirty="0"/>
              <a:t>一、商事行为的概念</a:t>
            </a:r>
            <a:endParaRPr lang="zh-CN" altLang="en-US" dirty="0"/>
          </a:p>
          <a:p>
            <a:r>
              <a:rPr lang="zh-CN" altLang="en-US" dirty="0"/>
              <a:t>是商主体以营利为目的，旨在设立、变更或消灭商事法律关系的经营性行为。</a:t>
            </a:r>
            <a:endParaRPr lang="zh-CN" altLang="en-US" dirty="0"/>
          </a:p>
          <a:p>
            <a:r>
              <a:rPr lang="zh-CN" altLang="en-US" dirty="0"/>
              <a:t>二、特征</a:t>
            </a:r>
            <a:endParaRPr lang="zh-CN" altLang="en-US" dirty="0"/>
          </a:p>
          <a:p>
            <a:r>
              <a:rPr lang="en-US" altLang="zh-CN" dirty="0"/>
              <a:t>1. </a:t>
            </a:r>
            <a:r>
              <a:rPr lang="zh-CN" altLang="en-US" dirty="0"/>
              <a:t>以营利为目的</a:t>
            </a:r>
            <a:endParaRPr lang="zh-CN" altLang="en-US" dirty="0"/>
          </a:p>
          <a:p>
            <a:r>
              <a:rPr lang="en-US" altLang="zh-CN" dirty="0"/>
              <a:t>2. </a:t>
            </a:r>
            <a:r>
              <a:rPr lang="zh-CN" altLang="en-US" dirty="0"/>
              <a:t>经营性行为</a:t>
            </a:r>
            <a:endParaRPr lang="en-US" altLang="zh-CN" dirty="0"/>
          </a:p>
          <a:p>
            <a:r>
              <a:rPr lang="zh-CN" altLang="en-US" dirty="0"/>
              <a:t>经营五要素：营利为目的、计划性、反复性、连续性、职业登记性</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1"/>
          <p:cNvSpPr>
            <a:spLocks noGrp="1"/>
          </p:cNvSpPr>
          <p:nvPr>
            <p:ph type="title"/>
          </p:nvPr>
        </p:nvSpPr>
        <p:spPr/>
        <p:txBody>
          <a:bodyPr vert="horz" wrap="square" lIns="91440" tIns="45720" rIns="91440" bIns="45720" anchor="ctr" anchorCtr="0"/>
          <a:p>
            <a:pPr>
              <a:buNone/>
            </a:pPr>
            <a:endParaRPr lang="zh-CN" altLang="en-US" dirty="0"/>
          </a:p>
        </p:txBody>
      </p:sp>
      <p:sp>
        <p:nvSpPr>
          <p:cNvPr id="21507" name="内容占位符 2"/>
          <p:cNvSpPr>
            <a:spLocks noGrp="1"/>
          </p:cNvSpPr>
          <p:nvPr>
            <p:ph idx="1"/>
          </p:nvPr>
        </p:nvSpPr>
        <p:spPr/>
        <p:txBody>
          <a:bodyPr vert="horz" wrap="square" lIns="91440" tIns="45720" rIns="91440" bIns="45720" anchor="t" anchorCtr="0"/>
          <a:p>
            <a:r>
              <a:rPr lang="en-US" altLang="zh-CN" dirty="0"/>
              <a:t>3. </a:t>
            </a:r>
            <a:r>
              <a:rPr lang="zh-CN" altLang="en-US" dirty="0"/>
              <a:t>原则上是商主体所为的行为</a:t>
            </a:r>
            <a:endParaRPr lang="en-US" altLang="zh-CN" dirty="0"/>
          </a:p>
          <a:p>
            <a:r>
              <a:rPr lang="zh-CN" altLang="en-US" dirty="0"/>
              <a:t>商主体进行的行为不一定都是商行为</a:t>
            </a:r>
            <a:endParaRPr lang="en-US" altLang="zh-CN" dirty="0"/>
          </a:p>
          <a:p>
            <a:r>
              <a:rPr lang="zh-CN" altLang="en-US" dirty="0"/>
              <a:t>商行为不一定都由商主体从事</a:t>
            </a:r>
            <a:endParaRPr lang="en-US" altLang="zh-CN" dirty="0"/>
          </a:p>
          <a:p>
            <a:r>
              <a:rPr lang="zh-CN" altLang="en-US" dirty="0"/>
              <a:t>例如公法人签订合同</a:t>
            </a:r>
            <a:endParaRPr lang="en-US" altLang="zh-CN"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标题 1"/>
          <p:cNvSpPr>
            <a:spLocks noGrp="1"/>
          </p:cNvSpPr>
          <p:nvPr>
            <p:ph type="title"/>
          </p:nvPr>
        </p:nvSpPr>
        <p:spPr/>
        <p:txBody>
          <a:bodyPr vert="horz" wrap="square" lIns="91440" tIns="45720" rIns="91440" bIns="45720" anchor="ctr" anchorCtr="0"/>
          <a:p>
            <a:endParaRPr lang="zh-CN" altLang="en-US" dirty="0"/>
          </a:p>
        </p:txBody>
      </p:sp>
      <p:sp>
        <p:nvSpPr>
          <p:cNvPr id="5123" name="内容占位符 2"/>
          <p:cNvSpPr>
            <a:spLocks noGrp="1"/>
          </p:cNvSpPr>
          <p:nvPr>
            <p:ph idx="1"/>
          </p:nvPr>
        </p:nvSpPr>
        <p:spPr/>
        <p:txBody>
          <a:bodyPr vert="horz" wrap="square" lIns="91440" tIns="45720" rIns="91440" bIns="45720" anchor="t" anchorCtr="0"/>
          <a:p>
            <a:r>
              <a:rPr lang="zh-CN" altLang="en-US" dirty="0"/>
              <a:t>复习：</a:t>
            </a:r>
            <a:endParaRPr lang="zh-CN" altLang="en-US" dirty="0"/>
          </a:p>
          <a:p>
            <a:r>
              <a:rPr lang="en-US" altLang="zh-CN" dirty="0"/>
              <a:t>1. </a:t>
            </a:r>
            <a:r>
              <a:rPr lang="zh-CN" altLang="en-US" dirty="0"/>
              <a:t>商法的调整对象是什么？</a:t>
            </a:r>
            <a:endParaRPr lang="zh-CN" altLang="en-US" dirty="0"/>
          </a:p>
          <a:p>
            <a:r>
              <a:rPr lang="en-US" altLang="zh-CN" dirty="0"/>
              <a:t>2. </a:t>
            </a:r>
            <a:r>
              <a:rPr lang="zh-CN" altLang="en-US" dirty="0"/>
              <a:t>商事关系的内容包括哪些？</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1"/>
          <p:cNvSpPr>
            <a:spLocks noGrp="1"/>
          </p:cNvSpPr>
          <p:nvPr>
            <p:ph type="title"/>
          </p:nvPr>
        </p:nvSpPr>
        <p:spPr/>
        <p:txBody>
          <a:bodyPr vert="horz" wrap="square" lIns="91440" tIns="45720" rIns="91440" bIns="45720" anchor="ctr" anchorCtr="0"/>
          <a:p>
            <a:pPr>
              <a:buNone/>
            </a:pPr>
            <a:endParaRPr lang="zh-CN" altLang="en-US" dirty="0"/>
          </a:p>
        </p:txBody>
      </p:sp>
      <p:sp>
        <p:nvSpPr>
          <p:cNvPr id="22531" name="内容占位符 2"/>
          <p:cNvSpPr>
            <a:spLocks noGrp="1"/>
          </p:cNvSpPr>
          <p:nvPr>
            <p:ph idx="1"/>
          </p:nvPr>
        </p:nvSpPr>
        <p:spPr/>
        <p:txBody>
          <a:bodyPr vert="horz" wrap="square" lIns="91440" tIns="45720" rIns="91440" bIns="45720" anchor="t" anchorCtr="0"/>
          <a:p>
            <a:r>
              <a:rPr lang="en-US" altLang="zh-CN" dirty="0"/>
              <a:t>4.</a:t>
            </a:r>
            <a:r>
              <a:rPr lang="zh-CN" altLang="en-US" dirty="0"/>
              <a:t>是体现商事经营特点的行为</a:t>
            </a:r>
            <a:endParaRPr lang="en-US" altLang="zh-CN" dirty="0"/>
          </a:p>
          <a:p>
            <a:r>
              <a:rPr lang="zh-CN" altLang="en-US" dirty="0"/>
              <a:t>（</a:t>
            </a:r>
            <a:r>
              <a:rPr lang="en-US" altLang="zh-CN" dirty="0"/>
              <a:t>1</a:t>
            </a:r>
            <a:r>
              <a:rPr lang="zh-CN" altLang="en-US" dirty="0"/>
              <a:t>）较高的技术性</a:t>
            </a:r>
            <a:endParaRPr lang="en-US" altLang="zh-CN" dirty="0"/>
          </a:p>
          <a:p>
            <a:r>
              <a:rPr lang="zh-CN" altLang="en-US" dirty="0"/>
              <a:t>（</a:t>
            </a:r>
            <a:r>
              <a:rPr lang="en-US" altLang="zh-CN" dirty="0"/>
              <a:t>2</a:t>
            </a:r>
            <a:r>
              <a:rPr lang="zh-CN" altLang="en-US" dirty="0"/>
              <a:t>）强调公开性（商事登记制度、企业信用信息公示制度、上市公司信息披露制度</a:t>
            </a:r>
            <a:endParaRPr lang="zh-CN" altLang="en-US" dirty="0"/>
          </a:p>
          <a:p>
            <a:r>
              <a:rPr lang="zh-CN" altLang="en-US" dirty="0"/>
              <a:t>（</a:t>
            </a:r>
            <a:r>
              <a:rPr lang="en-US" altLang="zh-CN" dirty="0"/>
              <a:t>3</a:t>
            </a:r>
            <a:r>
              <a:rPr lang="zh-CN" altLang="en-US" dirty="0"/>
              <a:t>）注重商事效率与外观主义</a:t>
            </a:r>
            <a:endParaRPr lang="en-US" altLang="zh-CN" dirty="0"/>
          </a:p>
          <a:p>
            <a:r>
              <a:rPr lang="zh-CN" altLang="en-US" dirty="0"/>
              <a:t>与民法注重“真实意思表示”不同</a:t>
            </a:r>
            <a:endParaRPr lang="en-US" altLang="zh-CN" dirty="0"/>
          </a:p>
          <a:p>
            <a:endParaRPr lang="zh-CN" altLang="en-US" dirty="0"/>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1"/>
          <p:cNvSpPr>
            <a:spLocks noGrp="1"/>
          </p:cNvSpPr>
          <p:nvPr>
            <p:ph type="title"/>
          </p:nvPr>
        </p:nvSpPr>
        <p:spPr/>
        <p:txBody>
          <a:bodyPr vert="horz" wrap="square" lIns="91440" tIns="45720" rIns="91440" bIns="45720" anchor="ctr" anchorCtr="0"/>
          <a:p>
            <a:pPr>
              <a:buNone/>
            </a:pPr>
            <a:endParaRPr lang="zh-CN" altLang="en-US" dirty="0"/>
          </a:p>
        </p:txBody>
      </p:sp>
      <p:sp>
        <p:nvSpPr>
          <p:cNvPr id="23555" name="内容占位符 2"/>
          <p:cNvSpPr>
            <a:spLocks noGrp="1"/>
          </p:cNvSpPr>
          <p:nvPr>
            <p:ph idx="1"/>
          </p:nvPr>
        </p:nvSpPr>
        <p:spPr/>
        <p:txBody>
          <a:bodyPr vert="horz" wrap="square" lIns="91440" tIns="45720" rIns="91440" bIns="45720" anchor="t" anchorCtr="0"/>
          <a:p>
            <a:r>
              <a:rPr lang="en-US" altLang="zh-CN" dirty="0"/>
              <a:t>5.</a:t>
            </a:r>
            <a:r>
              <a:rPr lang="zh-CN" altLang="en-US" dirty="0"/>
              <a:t>是受法律严格规范和约束的行为</a:t>
            </a:r>
            <a:endParaRPr lang="en-US" altLang="zh-CN" dirty="0"/>
          </a:p>
          <a:p>
            <a:r>
              <a:rPr lang="zh-CN" altLang="en-US" dirty="0"/>
              <a:t>商事行为是法律赋予商人的一种特权行为</a:t>
            </a:r>
            <a:endParaRPr lang="en-US" altLang="zh-CN" dirty="0"/>
          </a:p>
          <a:p>
            <a:r>
              <a:rPr lang="zh-CN" altLang="en-US" dirty="0"/>
              <a:t>例如：营利目的、有限责任、风险投资等</a:t>
            </a:r>
            <a:endParaRPr lang="en-US" altLang="zh-CN" dirty="0"/>
          </a:p>
          <a:p>
            <a:r>
              <a:rPr lang="zh-CN" altLang="en-US" dirty="0"/>
              <a:t>特别的义务和责任：</a:t>
            </a:r>
            <a:endParaRPr lang="en-US" altLang="zh-CN" dirty="0"/>
          </a:p>
          <a:p>
            <a:r>
              <a:rPr lang="zh-CN" altLang="en-US" dirty="0"/>
              <a:t>主体法定、信息公开、无过错责任等。</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1"/>
          <p:cNvSpPr>
            <a:spLocks noGrp="1"/>
          </p:cNvSpPr>
          <p:nvPr>
            <p:ph type="title"/>
          </p:nvPr>
        </p:nvSpPr>
        <p:spPr/>
        <p:txBody>
          <a:bodyPr vert="horz" wrap="square" lIns="91440" tIns="45720" rIns="91440" bIns="45720" anchor="ctr" anchorCtr="0"/>
          <a:p>
            <a:r>
              <a:rPr lang="zh-CN" altLang="en-US" dirty="0"/>
              <a:t>第一节 商事主体的概念和特征</a:t>
            </a:r>
            <a:endParaRPr lang="zh-CN" altLang="en-US" dirty="0"/>
          </a:p>
        </p:txBody>
      </p:sp>
      <p:sp>
        <p:nvSpPr>
          <p:cNvPr id="6147" name="内容占位符 2"/>
          <p:cNvSpPr>
            <a:spLocks noGrp="1"/>
          </p:cNvSpPr>
          <p:nvPr>
            <p:ph idx="1"/>
          </p:nvPr>
        </p:nvSpPr>
        <p:spPr/>
        <p:txBody>
          <a:bodyPr vert="horz" wrap="square" lIns="91440" tIns="45720" rIns="91440" bIns="45720" anchor="t" anchorCtr="0"/>
          <a:p>
            <a:r>
              <a:rPr lang="zh-CN" altLang="en-US" dirty="0"/>
              <a:t>一、商事主体的概念</a:t>
            </a:r>
            <a:endParaRPr lang="zh-CN" altLang="en-US" dirty="0"/>
          </a:p>
          <a:p>
            <a:r>
              <a:rPr lang="zh-CN" altLang="en-US" dirty="0"/>
              <a:t>依照商法的规定具有商事权利能力和商事行为能力，能够以自己的名义独立从事商事行为，在商事法律关系中享有权利和承担义务的个人和组织。</a:t>
            </a:r>
            <a:endParaRPr lang="zh-CN" altLang="en-US" dirty="0"/>
          </a:p>
          <a:p>
            <a:endParaRPr lang="en-US" altLang="zh-CN" dirty="0"/>
          </a:p>
          <a:p>
            <a:endParaRPr lang="zh-CN" altLang="en-US" dirty="0"/>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标题 1"/>
          <p:cNvSpPr>
            <a:spLocks noGrp="1"/>
          </p:cNvSpPr>
          <p:nvPr>
            <p:ph type="title"/>
          </p:nvPr>
        </p:nvSpPr>
        <p:spPr/>
        <p:txBody>
          <a:bodyPr vert="horz" wrap="square" lIns="91440" tIns="45720" rIns="91440" bIns="45720" anchor="ctr" anchorCtr="0"/>
          <a:p>
            <a:endParaRPr lang="zh-CN" altLang="en-US" dirty="0"/>
          </a:p>
        </p:txBody>
      </p:sp>
      <p:sp>
        <p:nvSpPr>
          <p:cNvPr id="7171" name="内容占位符 2"/>
          <p:cNvSpPr>
            <a:spLocks noGrp="1"/>
          </p:cNvSpPr>
          <p:nvPr>
            <p:ph idx="1"/>
          </p:nvPr>
        </p:nvSpPr>
        <p:spPr/>
        <p:txBody>
          <a:bodyPr vert="horz" wrap="square" lIns="91440" tIns="45720" rIns="91440" bIns="45720" anchor="t" anchorCtr="0"/>
          <a:p>
            <a:r>
              <a:rPr lang="zh-CN" altLang="en-US" dirty="0"/>
              <a:t>二、商事主体的特征</a:t>
            </a:r>
            <a:endParaRPr lang="zh-CN" altLang="en-US" dirty="0"/>
          </a:p>
          <a:p>
            <a:r>
              <a:rPr lang="en-US" altLang="zh-CN" dirty="0"/>
              <a:t>1. </a:t>
            </a:r>
            <a:r>
              <a:rPr lang="zh-CN" altLang="en-US" dirty="0"/>
              <a:t>商主体法定</a:t>
            </a:r>
            <a:endParaRPr lang="zh-CN" altLang="en-US" dirty="0"/>
          </a:p>
          <a:p>
            <a:r>
              <a:rPr lang="en-US" altLang="zh-CN" dirty="0"/>
              <a:t>2. </a:t>
            </a:r>
            <a:r>
              <a:rPr lang="zh-CN" altLang="en-US" dirty="0"/>
              <a:t>商主体依法具有商事能力</a:t>
            </a:r>
            <a:endParaRPr lang="zh-CN" altLang="en-US" dirty="0"/>
          </a:p>
          <a:p>
            <a:r>
              <a:rPr lang="en-US" altLang="zh-CN" dirty="0"/>
              <a:t>3. </a:t>
            </a:r>
            <a:r>
              <a:rPr lang="zh-CN" altLang="en-US" dirty="0"/>
              <a:t>商事主体的身份或资格经商业登记而取得</a:t>
            </a:r>
            <a:endParaRPr lang="zh-CN" altLang="en-US" dirty="0"/>
          </a:p>
          <a:p>
            <a:r>
              <a:rPr lang="en-US" altLang="zh-CN" dirty="0"/>
              <a:t>4. </a:t>
            </a:r>
            <a:r>
              <a:rPr lang="zh-CN" altLang="en-US" dirty="0"/>
              <a:t>商主体以营利性活动为其营业</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1"/>
          <p:cNvSpPr>
            <a:spLocks noGrp="1"/>
          </p:cNvSpPr>
          <p:nvPr>
            <p:ph type="title"/>
          </p:nvPr>
        </p:nvSpPr>
        <p:spPr/>
        <p:txBody>
          <a:bodyPr vert="horz" wrap="square" lIns="91440" tIns="45720" rIns="91440" bIns="45720" anchor="ctr" anchorCtr="0"/>
          <a:p>
            <a:r>
              <a:rPr lang="zh-CN" altLang="en-US" dirty="0"/>
              <a:t>第二节 商主体的类型和分类</a:t>
            </a:r>
            <a:endParaRPr lang="zh-CN" altLang="en-US" dirty="0"/>
          </a:p>
        </p:txBody>
      </p:sp>
      <p:sp>
        <p:nvSpPr>
          <p:cNvPr id="2" name="内容占位符 2"/>
          <p:cNvSpPr>
            <a:spLocks noGrp="1"/>
          </p:cNvSpPr>
          <p:nvPr>
            <p:ph idx="1"/>
          </p:nvPr>
        </p:nvSpPr>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2" panose="05020102010507070707" pitchFamily="18" charset="2"/>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rPr>
              <a:t>一、民法总则关于民事主体的分类：</a:t>
            </a: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2" panose="05020102010507070707" pitchFamily="18" charset="2"/>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accent1"/>
              </a:buClr>
              <a:buSzPct val="50000"/>
              <a:buFont typeface="Wingdings 2" panose="05020102010507070707" pitchFamily="18" charset="2"/>
              <a:buChar char=""/>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1"/>
          <p:cNvSpPr>
            <a:spLocks noGrp="1"/>
          </p:cNvSpPr>
          <p:nvPr>
            <p:ph type="title"/>
          </p:nvPr>
        </p:nvSpPr>
        <p:spPr/>
        <p:txBody>
          <a:bodyPr vert="horz" wrap="square" lIns="91440" tIns="45720" rIns="91440" bIns="45720" anchor="ctr" anchorCtr="0"/>
          <a:p>
            <a:endParaRPr lang="zh-CN" altLang="en-US" dirty="0"/>
          </a:p>
        </p:txBody>
      </p:sp>
      <p:sp>
        <p:nvSpPr>
          <p:cNvPr id="9219" name="内容占位符 2"/>
          <p:cNvSpPr>
            <a:spLocks noGrp="1"/>
          </p:cNvSpPr>
          <p:nvPr>
            <p:ph idx="1"/>
          </p:nvPr>
        </p:nvSpPr>
        <p:spPr/>
        <p:txBody>
          <a:bodyPr vert="horz" wrap="square" lIns="91440" tIns="45720" rIns="91440" bIns="45720" anchor="t" anchorCtr="0"/>
          <a:p>
            <a:r>
              <a:rPr lang="zh-CN" altLang="en-US" dirty="0"/>
              <a:t>自然人、法人、非法人组织</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
          <p:cNvSpPr>
            <a:spLocks noGrp="1"/>
          </p:cNvSpPr>
          <p:nvPr>
            <p:ph type="title"/>
          </p:nvPr>
        </p:nvSpPr>
        <p:spPr/>
        <p:txBody>
          <a:bodyPr vert="horz" wrap="square" lIns="91440" tIns="45720" rIns="91440" bIns="45720" anchor="ctr" anchorCtr="0"/>
          <a:p>
            <a:endParaRPr lang="zh-CN" altLang="en-US" dirty="0"/>
          </a:p>
        </p:txBody>
      </p:sp>
      <p:sp>
        <p:nvSpPr>
          <p:cNvPr id="10243" name="内容占位符 2"/>
          <p:cNvSpPr>
            <a:spLocks noGrp="1"/>
          </p:cNvSpPr>
          <p:nvPr>
            <p:ph idx="1"/>
          </p:nvPr>
        </p:nvSpPr>
        <p:spPr/>
        <p:txBody>
          <a:bodyPr vert="horz" wrap="square" lIns="91440" tIns="45720" rIns="91440" bIns="45720" anchor="t" anchorCtr="0"/>
          <a:p>
            <a:r>
              <a:rPr lang="zh-CN" altLang="en-US" dirty="0"/>
              <a:t>自然人包括：</a:t>
            </a:r>
            <a:endParaRPr lang="zh-CN" altLang="en-US" dirty="0"/>
          </a:p>
          <a:p>
            <a:r>
              <a:rPr lang="zh-CN" altLang="en-US" dirty="0"/>
              <a:t>1.自然人</a:t>
            </a:r>
            <a:endParaRPr lang="zh-CN" altLang="en-US" dirty="0"/>
          </a:p>
          <a:p>
            <a:r>
              <a:rPr lang="zh-CN" altLang="en-US" dirty="0"/>
              <a:t>2.个体工商户</a:t>
            </a:r>
            <a:endParaRPr lang="zh-CN" altLang="en-US" dirty="0"/>
          </a:p>
          <a:p>
            <a:r>
              <a:rPr lang="zh-CN" altLang="en-US" dirty="0"/>
              <a:t>3.农村承包经营户</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
          <p:cNvSpPr>
            <a:spLocks noGrp="1"/>
          </p:cNvSpPr>
          <p:nvPr>
            <p:ph type="title"/>
          </p:nvPr>
        </p:nvSpPr>
        <p:spPr/>
        <p:txBody>
          <a:bodyPr vert="horz" wrap="square" lIns="91440" tIns="45720" rIns="91440" bIns="45720" anchor="ctr" anchorCtr="0"/>
          <a:p>
            <a:endParaRPr lang="zh-CN" altLang="en-US" dirty="0"/>
          </a:p>
        </p:txBody>
      </p:sp>
      <p:sp>
        <p:nvSpPr>
          <p:cNvPr id="11267" name="内容占位符 2"/>
          <p:cNvSpPr>
            <a:spLocks noGrp="1"/>
          </p:cNvSpPr>
          <p:nvPr>
            <p:ph idx="1"/>
          </p:nvPr>
        </p:nvSpPr>
        <p:spPr/>
        <p:txBody>
          <a:bodyPr vert="horz" wrap="square" lIns="91440" tIns="45720" rIns="91440" bIns="45720" anchor="t" anchorCtr="0"/>
          <a:p>
            <a:r>
              <a:rPr lang="zh-CN" altLang="en-US" dirty="0"/>
              <a:t>法人包括：</a:t>
            </a:r>
            <a:endParaRPr lang="zh-CN" altLang="en-US" dirty="0"/>
          </a:p>
          <a:p>
            <a:r>
              <a:rPr lang="zh-CN" altLang="en-US" dirty="0"/>
              <a:t>1.营利法人（企业法人，主要是公司）、</a:t>
            </a:r>
            <a:endParaRPr lang="zh-CN" altLang="en-US" dirty="0"/>
          </a:p>
          <a:p>
            <a:r>
              <a:rPr lang="zh-CN" altLang="en-US" dirty="0"/>
              <a:t>2.非营利法人（事业单位、社会团体、基金会、社会服务机构）、</a:t>
            </a:r>
            <a:endParaRPr lang="zh-CN" altLang="en-US" dirty="0"/>
          </a:p>
          <a:p>
            <a:r>
              <a:rPr lang="zh-CN" altLang="en-US" dirty="0"/>
              <a:t>3.特别法人（机关法人、农村集体经济组织法人、城镇农村的合作经济组织法人、基层群众性自治组织）</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
          <p:cNvSpPr>
            <a:spLocks noGrp="1"/>
          </p:cNvSpPr>
          <p:nvPr>
            <p:ph type="title"/>
          </p:nvPr>
        </p:nvSpPr>
        <p:spPr/>
        <p:txBody>
          <a:bodyPr vert="horz" wrap="square" lIns="91440" tIns="45720" rIns="91440" bIns="45720" anchor="ctr" anchorCtr="0"/>
          <a:p>
            <a:endParaRPr lang="zh-CN" altLang="en-US" dirty="0"/>
          </a:p>
        </p:txBody>
      </p:sp>
      <p:sp>
        <p:nvSpPr>
          <p:cNvPr id="12291" name="内容占位符 2"/>
          <p:cNvSpPr>
            <a:spLocks noGrp="1"/>
          </p:cNvSpPr>
          <p:nvPr>
            <p:ph idx="1"/>
          </p:nvPr>
        </p:nvSpPr>
        <p:spPr/>
        <p:txBody>
          <a:bodyPr vert="horz" wrap="square" lIns="91440" tIns="45720" rIns="91440" bIns="45720" anchor="t" anchorCtr="0"/>
          <a:p>
            <a:r>
              <a:rPr lang="zh-CN" altLang="en-US" dirty="0"/>
              <a:t>非法人组织包括：</a:t>
            </a:r>
            <a:endParaRPr lang="zh-CN" altLang="en-US" dirty="0"/>
          </a:p>
          <a:p>
            <a:r>
              <a:rPr lang="zh-CN" altLang="en-US" dirty="0"/>
              <a:t>1.个人独资企业</a:t>
            </a:r>
            <a:endParaRPr lang="zh-CN" altLang="en-US" dirty="0"/>
          </a:p>
          <a:p>
            <a:r>
              <a:rPr lang="zh-CN" altLang="en-US" dirty="0"/>
              <a:t>2.合伙企业</a:t>
            </a:r>
            <a:endParaRPr lang="zh-CN" altLang="en-US" dirty="0"/>
          </a:p>
          <a:p>
            <a:r>
              <a:rPr lang="zh-CN" altLang="en-US" dirty="0"/>
              <a:t>3.不具有法人资格的专业服务机构</a:t>
            </a:r>
            <a:endParaRPr lang="zh-CN" altLang="en-US" dirty="0"/>
          </a:p>
        </p:txBody>
      </p:sp>
    </p:spTree>
  </p:cSld>
  <p:clrMapOvr>
    <a:masterClrMapping/>
  </p:clrMapOvr>
</p:sld>
</file>

<file path=ppt/tags/tag1.xml><?xml version="1.0" encoding="utf-8"?>
<p:tagLst xmlns:p="http://schemas.openxmlformats.org/presentationml/2006/main">
  <p:tag name="COMMONDATA" val="eyJoZGlkIjoiMjkzZDYxYmQ2YzFjYjljZWJiMDA5NjhkYTczZjRkMmEifQ=="/>
</p:tagLst>
</file>

<file path=ppt/theme/_rels/them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theme1.xml><?xml version="1.0" encoding="utf-8"?>
<a:theme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Dragon</Template>
  <TotalTime>0</TotalTime>
  <Words>1410</Words>
  <Application>WPS 演示</Application>
  <PresentationFormat>全屏显示(4:3)</PresentationFormat>
  <Paragraphs>118</Paragraphs>
  <Slides>21</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21</vt:i4>
      </vt:variant>
    </vt:vector>
  </HeadingPairs>
  <TitlesOfParts>
    <vt:vector size="35" baseType="lpstr">
      <vt:lpstr>Arial</vt:lpstr>
      <vt:lpstr>宋体</vt:lpstr>
      <vt:lpstr>Wingdings</vt:lpstr>
      <vt:lpstr>Cambria</vt:lpstr>
      <vt:lpstr>华文楷体</vt:lpstr>
      <vt:lpstr>Maiandra GD</vt:lpstr>
      <vt:lpstr>隶书</vt:lpstr>
      <vt:lpstr>Wingdings 2</vt:lpstr>
      <vt:lpstr>Arial</vt:lpstr>
      <vt:lpstr>Wingdings 2</vt:lpstr>
      <vt:lpstr>微软雅黑</vt:lpstr>
      <vt:lpstr>Arial Unicode MS</vt:lpstr>
      <vt:lpstr>Calibri</vt:lpstr>
      <vt:lpstr>龙腾四海</vt:lpstr>
      <vt:lpstr>   第二章 商事主体与商事行为</vt:lpstr>
      <vt:lpstr>PowerPoint 演示文稿</vt:lpstr>
      <vt:lpstr>第一节 商事主体的概念和特征</vt:lpstr>
      <vt:lpstr>PowerPoint 演示文稿</vt:lpstr>
      <vt:lpstr>第二节 商主体的类型和分类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商事能力</vt:lpstr>
      <vt:lpstr>PowerPoint 演示文稿</vt:lpstr>
      <vt:lpstr>PowerPoint 演示文稿</vt:lpstr>
      <vt:lpstr>PowerPoint 演示文稿</vt:lpstr>
      <vt:lpstr>PowerPoint 演示文稿</vt:lpstr>
      <vt:lpstr>第四节 商事行为的概念和特征</vt:lpstr>
      <vt:lpstr>PowerPoint 演示文稿</vt:lpstr>
      <vt:lpstr>PowerPoint 演示文稿</vt:lpstr>
      <vt:lpstr>PowerPoint 演示文稿</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第二章 商主体</dc:title>
  <dc:creator>hong</dc:creator>
  <cp:lastModifiedBy>洪东冬</cp:lastModifiedBy>
  <cp:revision>100</cp:revision>
  <dcterms:created xsi:type="dcterms:W3CDTF">2013-03-03T03:59:00Z</dcterms:created>
  <dcterms:modified xsi:type="dcterms:W3CDTF">2022-09-08T06:00:04Z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2052-11.1.0.12313</vt:lpwstr>
  </property>
  <property fmtid="{D5CDD505-2E9C-101B-9397-08002B2CF9AE}" pid="3" name="ICV">
    <vt:lpwstr>5EAB6A1F26A548538B5A1F83581FA7FC</vt:lpwstr>
  </property>
</Properties>
</file>