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公司债、公司财务会计制度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三、公司税后利润分配</a:t>
            </a:r>
            <a:endParaRPr lang="zh-CN" altLang="en-US"/>
          </a:p>
          <a:p>
            <a:r>
              <a:rPr lang="zh-CN" altLang="en-US"/>
              <a:t>（一）弥补亏损</a:t>
            </a:r>
            <a:endParaRPr lang="zh-CN" altLang="en-US"/>
          </a:p>
          <a:p>
            <a:r>
              <a:rPr lang="zh-CN" altLang="en-US"/>
              <a:t>（二）提留公积金</a:t>
            </a:r>
            <a:endParaRPr lang="zh-CN" altLang="en-US"/>
          </a:p>
          <a:p>
            <a:r>
              <a:rPr lang="zh-CN" altLang="en-US"/>
              <a:t>（三）分配利润</a:t>
            </a:r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（二）公积金</a:t>
            </a:r>
            <a:endParaRPr lang="zh-CN" altLang="en-US"/>
          </a:p>
          <a:p>
            <a:r>
              <a:rPr lang="en-US" altLang="zh-CN"/>
              <a:t>1. </a:t>
            </a:r>
            <a:r>
              <a:rPr lang="zh-CN" altLang="en-US"/>
              <a:t>法定公积金：必须提取的</a:t>
            </a:r>
            <a:endParaRPr lang="zh-CN" altLang="en-US"/>
          </a:p>
          <a:p>
            <a:r>
              <a:rPr lang="en-US" altLang="zh-CN"/>
              <a:t>2. </a:t>
            </a:r>
            <a:r>
              <a:rPr lang="zh-CN" altLang="en-US"/>
              <a:t>任意公积金</a:t>
            </a:r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1. </a:t>
            </a:r>
            <a:r>
              <a:rPr lang="zh-CN" altLang="en-US"/>
              <a:t>法定公积金</a:t>
            </a:r>
            <a:endParaRPr lang="zh-CN" altLang="en-US"/>
          </a:p>
          <a:p>
            <a:r>
              <a:rPr lang="zh-CN" altLang="en-US"/>
              <a:t>法定盈余公积金：税后利润的</a:t>
            </a:r>
            <a:r>
              <a:rPr lang="en-US" altLang="zh-CN"/>
              <a:t>10%</a:t>
            </a:r>
            <a:endParaRPr lang="en-US" altLang="zh-CN"/>
          </a:p>
          <a:p>
            <a:r>
              <a:rPr lang="zh-CN" altLang="en-US"/>
              <a:t>法定资本公积金：股票溢价款、处置公司资产收入、资产重估增值、接受捐赠</a:t>
            </a:r>
            <a:endParaRPr lang="zh-CN" altLang="en-US"/>
          </a:p>
          <a:p>
            <a:r>
              <a:rPr lang="zh-CN" altLang="en-US"/>
              <a:t>用途：弥补亏损、扩大生产、增资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</a:t>
            </a:r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三、股利及其分配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一、概述</a:t>
            </a:r>
            <a:endParaRPr lang="zh-CN" altLang="en-US"/>
          </a:p>
          <a:p>
            <a:r>
              <a:rPr lang="zh-CN" altLang="en-US"/>
              <a:t>二、种类</a:t>
            </a:r>
            <a:endParaRPr lang="zh-CN" altLang="en-US"/>
          </a:p>
          <a:p>
            <a:r>
              <a:rPr lang="zh-CN" altLang="en-US"/>
              <a:t>三、发行</a:t>
            </a:r>
            <a:endParaRPr lang="zh-CN" altLang="en-US"/>
          </a:p>
          <a:p>
            <a:r>
              <a:rPr lang="zh-CN" altLang="en-US"/>
              <a:t>四、转让、偿还与转换</a:t>
            </a:r>
            <a:endParaRPr lang="zh-CN" altLang="en-US"/>
          </a:p>
          <a:p>
            <a:r>
              <a:rPr lang="zh-CN" altLang="en-US"/>
              <a:t>五、持有人保护制度</a:t>
            </a:r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一、概念与特征</a:t>
            </a:r>
            <a:endParaRPr lang="zh-CN" altLang="en-US"/>
          </a:p>
          <a:p>
            <a:r>
              <a:rPr lang="zh-CN" altLang="en-US"/>
              <a:t>（一）概念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公司债券，是指公司依照法定程序发行，约定在一定期限还本付息的有价证券</a:t>
            </a: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（二）特征</a:t>
            </a:r>
            <a:endParaRPr lang="zh-CN" altLang="en-US"/>
          </a:p>
          <a:p>
            <a:r>
              <a:rPr lang="en-US" altLang="zh-CN"/>
              <a:t>1. </a:t>
            </a:r>
            <a:r>
              <a:rPr lang="zh-CN" altLang="en-US"/>
              <a:t>以有价证券的形式表征的债权债务法律关系</a:t>
            </a:r>
            <a:endParaRPr lang="zh-CN" altLang="en-US"/>
          </a:p>
          <a:p>
            <a:r>
              <a:rPr lang="en-US" altLang="zh-CN"/>
              <a:t>2. </a:t>
            </a:r>
            <a:r>
              <a:rPr lang="zh-CN" altLang="en-US"/>
              <a:t>向社会公众募集的债务</a:t>
            </a:r>
            <a:endParaRPr lang="zh-CN" altLang="en-US"/>
          </a:p>
          <a:p>
            <a:r>
              <a:rPr lang="en-US" altLang="zh-CN"/>
              <a:t>3. </a:t>
            </a:r>
            <a:r>
              <a:rPr lang="zh-CN" altLang="en-US"/>
              <a:t>集团债务</a:t>
            </a:r>
            <a:endParaRPr lang="zh-CN" altLang="en-US"/>
          </a:p>
          <a:p>
            <a:r>
              <a:rPr lang="en-US" altLang="zh-CN"/>
              <a:t>4. </a:t>
            </a:r>
            <a:r>
              <a:rPr lang="zh-CN" altLang="en-US"/>
              <a:t>金钱之债</a:t>
            </a:r>
            <a:endParaRPr lang="zh-CN" altLang="en-US"/>
          </a:p>
          <a:p>
            <a:r>
              <a:rPr lang="en-US" altLang="zh-CN"/>
              <a:t>5. </a:t>
            </a:r>
            <a:r>
              <a:rPr lang="zh-CN" altLang="en-US"/>
              <a:t>期限较长</a:t>
            </a: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（三）公司债券与普通公司债务</a:t>
            </a:r>
            <a:endParaRPr lang="zh-CN" altLang="en-US"/>
          </a:p>
          <a:p>
            <a:r>
              <a:rPr lang="zh-CN" altLang="en-US"/>
              <a:t>（四）公司债券与股票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二、种类</a:t>
            </a:r>
            <a:endParaRPr lang="zh-CN" altLang="en-US"/>
          </a:p>
          <a:p>
            <a:r>
              <a:rPr lang="en-US" altLang="zh-CN"/>
              <a:t>1. </a:t>
            </a:r>
            <a:r>
              <a:rPr lang="zh-CN" altLang="en-US"/>
              <a:t>有担保、无担保</a:t>
            </a:r>
            <a:endParaRPr lang="zh-CN" altLang="en-US"/>
          </a:p>
          <a:p>
            <a:r>
              <a:rPr lang="en-US" altLang="zh-CN"/>
              <a:t>2. </a:t>
            </a:r>
            <a:r>
              <a:rPr lang="zh-CN" altLang="en-US"/>
              <a:t>记名、不记名</a:t>
            </a:r>
            <a:endParaRPr lang="zh-CN" altLang="en-US"/>
          </a:p>
          <a:p>
            <a:r>
              <a:rPr lang="en-US" altLang="zh-CN"/>
              <a:t>3. </a:t>
            </a:r>
            <a:r>
              <a:rPr lang="zh-CN" altLang="en-US"/>
              <a:t>可上市、不可上市</a:t>
            </a:r>
            <a:endParaRPr lang="zh-CN" altLang="en-US"/>
          </a:p>
          <a:p>
            <a:r>
              <a:rPr lang="en-US" altLang="zh-CN"/>
              <a:t>4. </a:t>
            </a:r>
            <a:r>
              <a:rPr lang="zh-CN" altLang="en-US"/>
              <a:t>可转换、不可转换</a:t>
            </a:r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三、发行</a:t>
            </a:r>
            <a:endParaRPr lang="zh-CN" altLang="en-US"/>
          </a:p>
          <a:p>
            <a:r>
              <a:rPr lang="zh-CN" altLang="en-US"/>
              <a:t>（一）主体：有限、股份</a:t>
            </a:r>
            <a:endParaRPr lang="zh-CN" altLang="en-US"/>
          </a:p>
          <a:p>
            <a:r>
              <a:rPr lang="zh-CN" altLang="en-US"/>
              <a:t>（二）条件</a:t>
            </a:r>
            <a:endParaRPr lang="zh-CN" altLang="en-US"/>
          </a:p>
          <a:p>
            <a:r>
              <a:rPr lang="zh-CN" altLang="en-US"/>
              <a:t>（三）发行决定权：股东会</a:t>
            </a:r>
            <a:endParaRPr lang="zh-CN" altLang="en-US"/>
          </a:p>
          <a:p>
            <a:r>
              <a:rPr lang="zh-CN" altLang="en-US"/>
              <a:t>（四）发行程序</a:t>
            </a:r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公司财务会计制度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一、财务会计报告的内容</a:t>
            </a:r>
            <a:endParaRPr lang="zh-CN" altLang="en-US"/>
          </a:p>
          <a:p>
            <a:r>
              <a:rPr lang="en-US" altLang="zh-CN"/>
              <a:t>1. </a:t>
            </a:r>
            <a:r>
              <a:rPr lang="zh-CN" altLang="en-US"/>
              <a:t>资产负债表</a:t>
            </a:r>
            <a:endParaRPr lang="zh-CN" altLang="en-US"/>
          </a:p>
          <a:p>
            <a:r>
              <a:rPr lang="en-US" altLang="zh-CN"/>
              <a:t>2. </a:t>
            </a:r>
            <a:r>
              <a:rPr lang="zh-CN" altLang="en-US"/>
              <a:t>利润表</a:t>
            </a:r>
            <a:endParaRPr lang="zh-CN" altLang="en-US"/>
          </a:p>
          <a:p>
            <a:r>
              <a:rPr lang="en-US" altLang="zh-CN"/>
              <a:t>3. </a:t>
            </a:r>
            <a:r>
              <a:rPr lang="zh-CN" altLang="en-US"/>
              <a:t>财产状况变动表</a:t>
            </a:r>
            <a:endParaRPr lang="zh-CN" altLang="en-US"/>
          </a:p>
          <a:p>
            <a:r>
              <a:rPr lang="en-US" altLang="zh-CN"/>
              <a:t>4. </a:t>
            </a:r>
            <a:r>
              <a:rPr lang="zh-CN" altLang="en-US"/>
              <a:t>财务情况说明书</a:t>
            </a:r>
            <a:endParaRPr lang="zh-CN" altLang="en-US"/>
          </a:p>
          <a:p>
            <a:r>
              <a:rPr lang="en-US" altLang="zh-CN"/>
              <a:t>5. </a:t>
            </a:r>
            <a:r>
              <a:rPr lang="zh-CN" altLang="en-US"/>
              <a:t>利润分配表</a:t>
            </a:r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p>
            <a:r>
              <a:rPr lang="zh-CN" altLang="en-US"/>
              <a:t>二、财务会计报告的编制、验证、公示</a:t>
            </a:r>
            <a:endParaRPr lang="zh-CN" altLang="en-US"/>
          </a:p>
          <a:p>
            <a:r>
              <a:rPr lang="en-US" altLang="zh-CN"/>
              <a:t>1. </a:t>
            </a:r>
            <a:r>
              <a:rPr lang="zh-CN" altLang="en-US"/>
              <a:t>编制：董事会</a:t>
            </a:r>
            <a:endParaRPr lang="zh-CN" altLang="en-US"/>
          </a:p>
          <a:p>
            <a:r>
              <a:rPr lang="en-US" altLang="zh-CN"/>
              <a:t>2. </a:t>
            </a:r>
            <a:r>
              <a:rPr lang="zh-CN" altLang="en-US"/>
              <a:t>验证：监事会</a:t>
            </a:r>
            <a:endParaRPr lang="zh-CN" altLang="en-US"/>
          </a:p>
          <a:p>
            <a:r>
              <a:rPr lang="en-US" altLang="zh-CN"/>
              <a:t>3. </a:t>
            </a:r>
            <a:r>
              <a:rPr lang="zh-CN" altLang="en-US"/>
              <a:t>批准：股东会</a:t>
            </a:r>
            <a:endParaRPr lang="zh-CN" altLang="en-US"/>
          </a:p>
          <a:p>
            <a:r>
              <a:rPr lang="en-US" altLang="zh-CN"/>
              <a:t>4. </a:t>
            </a:r>
            <a:r>
              <a:rPr lang="zh-CN" altLang="en-US"/>
              <a:t>公示：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有限公司：送交股东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股份公司：召开股东大会年会</a:t>
            </a:r>
            <a:r>
              <a:rPr lang="en-US" altLang="zh-CN"/>
              <a:t>20</a:t>
            </a:r>
            <a:r>
              <a:rPr lang="zh-CN" altLang="en-US"/>
              <a:t>日前置备于公司供股东查阅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募集设立的股份公司：公告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581</Words>
  <Application>WPS 演示</Application>
  <PresentationFormat/>
  <Paragraphs>72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Arial</vt:lpstr>
      <vt:lpstr>宋体</vt:lpstr>
      <vt:lpstr>Wingdings</vt:lpstr>
      <vt:lpstr>Calibri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公司债、公司财务会计制度</dc:title>
  <dc:creator/>
  <cp:lastModifiedBy>洪东冬</cp:lastModifiedBy>
  <cp:revision>1</cp:revision>
  <dcterms:created xsi:type="dcterms:W3CDTF">2017-12-27T05:10:50Z</dcterms:created>
  <dcterms:modified xsi:type="dcterms:W3CDTF">2017-12-27T05:10:50Z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2052-10.1.0.6156</vt:lpwstr>
  </property>
</Properties>
</file>