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61" r:id="rId5"/>
    <p:sldId id="362" r:id="rId6"/>
    <p:sldId id="258" r:id="rId7"/>
    <p:sldId id="315" r:id="rId8"/>
    <p:sldId id="316" r:id="rId9"/>
    <p:sldId id="317" r:id="rId10"/>
    <p:sldId id="318" r:id="rId11"/>
    <p:sldId id="363" r:id="rId12"/>
    <p:sldId id="364" r:id="rId13"/>
    <p:sldId id="365" r:id="rId14"/>
    <p:sldId id="319" r:id="rId15"/>
    <p:sldId id="320" r:id="rId16"/>
    <p:sldId id="321" r:id="rId17"/>
    <p:sldId id="326" r:id="rId18"/>
    <p:sldId id="322" r:id="rId19"/>
    <p:sldId id="325" r:id="rId20"/>
    <p:sldId id="366" r:id="rId21"/>
    <p:sldId id="442" r:id="rId22"/>
    <p:sldId id="259" r:id="rId23"/>
    <p:sldId id="260" r:id="rId24"/>
    <p:sldId id="273" r:id="rId25"/>
    <p:sldId id="327" r:id="rId26"/>
    <p:sldId id="275" r:id="rId27"/>
    <p:sldId id="276" r:id="rId28"/>
    <p:sldId id="476" r:id="rId29"/>
    <p:sldId id="477" r:id="rId30"/>
    <p:sldId id="478" r:id="rId31"/>
    <p:sldId id="479" r:id="rId32"/>
    <p:sldId id="480" r:id="rId33"/>
    <p:sldId id="481" r:id="rId34"/>
    <p:sldId id="286" r:id="rId35"/>
    <p:sldId id="482" r:id="rId36"/>
    <p:sldId id="287" r:id="rId37"/>
    <p:sldId id="288" r:id="rId38"/>
    <p:sldId id="289" r:id="rId39"/>
    <p:sldId id="483" r:id="rId40"/>
    <p:sldId id="290" r:id="rId41"/>
    <p:sldId id="291" r:id="rId42"/>
    <p:sldId id="293" r:id="rId43"/>
    <p:sldId id="294" r:id="rId44"/>
    <p:sldId id="299" r:id="rId45"/>
    <p:sldId id="300" r:id="rId46"/>
    <p:sldId id="301" r:id="rId47"/>
    <p:sldId id="312" r:id="rId48"/>
    <p:sldId id="485" r:id="rId49"/>
    <p:sldId id="486" r:id="rId50"/>
    <p:sldId id="487" r:id="rId51"/>
    <p:sldId id="490" r:id="rId52"/>
    <p:sldId id="491" r:id="rId53"/>
    <p:sldId id="492" r:id="rId54"/>
    <p:sldId id="488" r:id="rId55"/>
    <p:sldId id="489" r:id="rId56"/>
    <p:sldId id="305" r:id="rId57"/>
    <p:sldId id="306" r:id="rId58"/>
    <p:sldId id="474" r:id="rId59"/>
    <p:sldId id="307" r:id="rId60"/>
    <p:sldId id="313" r:id="rId61"/>
    <p:sldId id="308" r:id="rId62"/>
    <p:sldId id="475" r:id="rId63"/>
  </p:sldIdLst>
  <p:sldSz cx="9144000" cy="6858000" type="screen4x3"/>
  <p:notesSz cx="6858000" cy="9144000"/>
  <p:custDataLst>
    <p:tags r:id="rId6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120"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tags" Target="tags/tag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2050" name="组合 5121"/>
          <p:cNvGrpSpPr/>
          <p:nvPr/>
        </p:nvGrpSpPr>
        <p:grpSpPr>
          <a:xfrm>
            <a:off x="0" y="0"/>
            <a:ext cx="9140825" cy="6850063"/>
            <a:chOff x="0" y="0"/>
            <a:chExt cx="5758" cy="4315"/>
          </a:xfrm>
        </p:grpSpPr>
        <p:grpSp>
          <p:nvGrpSpPr>
            <p:cNvPr id="2051" name="组合 5122"/>
            <p:cNvGrpSpPr/>
            <p:nvPr userDrawn="1"/>
          </p:nvGrpSpPr>
          <p:grpSpPr>
            <a:xfrm>
              <a:off x="1728" y="2230"/>
              <a:ext cx="4027" cy="2085"/>
              <a:chOff x="1728" y="2230"/>
              <a:chExt cx="4027" cy="2085"/>
            </a:xfrm>
          </p:grpSpPr>
          <p:sp>
            <p:nvSpPr>
              <p:cNvPr id="2052" name="任意多边形 5123"/>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rgbClr val="002E8B"/>
                  </a:gs>
                </a:gsLst>
                <a:lin ang="0" scaled="1"/>
                <a:tileRect/>
              </a:gradFill>
              <a:ln w="9525">
                <a:noFill/>
              </a:ln>
            </p:spPr>
            <p:txBody>
              <a:bodyPr/>
              <a:p>
                <a:endParaRPr lang="zh-CN" altLang="en-US"/>
              </a:p>
            </p:txBody>
          </p:sp>
          <p:sp>
            <p:nvSpPr>
              <p:cNvPr id="2053" name="任意多边形 5124"/>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rgbClr val="002E8B"/>
                  </a:gs>
                </a:gsLst>
                <a:lin ang="2700000" scaled="1"/>
                <a:tileRect/>
              </a:gradFill>
              <a:ln w="9525">
                <a:noFill/>
              </a:ln>
            </p:spPr>
            <p:txBody>
              <a:bodyPr/>
              <a:p>
                <a:endParaRPr lang="zh-CN" altLang="en-US"/>
              </a:p>
            </p:txBody>
          </p:sp>
          <p:sp>
            <p:nvSpPr>
              <p:cNvPr id="2054" name="任意多边形 5125"/>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rgbClr val="002A7D"/>
                  </a:gs>
                  <a:gs pos="100000">
                    <a:schemeClr val="bg1"/>
                  </a:gs>
                </a:gsLst>
                <a:lin ang="5400000" scaled="1"/>
                <a:tileRect/>
              </a:gradFill>
              <a:ln w="9525">
                <a:noFill/>
              </a:ln>
            </p:spPr>
            <p:txBody>
              <a:bodyPr/>
              <a:p>
                <a:endParaRPr lang="zh-CN" altLang="en-US"/>
              </a:p>
            </p:txBody>
          </p:sp>
          <p:sp>
            <p:nvSpPr>
              <p:cNvPr id="2055" name="任意多边形 5126"/>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2056" name="任意多边形 5127"/>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rgbClr val="002D86"/>
                  </a:gs>
                  <a:gs pos="100000">
                    <a:schemeClr val="bg1"/>
                  </a:gs>
                </a:gsLst>
                <a:lin ang="2700000" scaled="1"/>
                <a:tileRect/>
              </a:gradFill>
              <a:ln w="9525">
                <a:noFill/>
              </a:ln>
            </p:spPr>
            <p:txBody>
              <a:bodyPr/>
              <a:p>
                <a:endParaRPr lang="zh-CN" altLang="en-US"/>
              </a:p>
            </p:txBody>
          </p:sp>
        </p:grpSp>
        <p:sp>
          <p:nvSpPr>
            <p:cNvPr id="2057" name="任意多边形 5128"/>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2B82"/>
                </a:gs>
                <a:gs pos="100000">
                  <a:schemeClr val="bg1"/>
                </a:gs>
              </a:gsLst>
              <a:lin ang="2700000" scaled="1"/>
              <a:tileRect/>
            </a:gradFill>
            <a:ln w="9525">
              <a:noFill/>
            </a:ln>
          </p:spPr>
          <p:txBody>
            <a:bodyPr/>
            <a:p>
              <a:endParaRPr lang="zh-CN" altLang="en-US"/>
            </a:p>
          </p:txBody>
        </p:sp>
        <p:sp>
          <p:nvSpPr>
            <p:cNvPr id="2058" name="任意多边形 5129"/>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5131" name="标题 5130"/>
          <p:cNvSpPr>
            <a:spLocks noGrp="1"/>
          </p:cNvSpPr>
          <p:nvPr>
            <p:ph type="ctrTitle" sz="quarter"/>
          </p:nvPr>
        </p:nvSpPr>
        <p:spPr>
          <a:xfrm>
            <a:off x="685800" y="1736725"/>
            <a:ext cx="7772400" cy="1920875"/>
          </a:xfrm>
          <a:prstGeom prst="rect">
            <a:avLst/>
          </a:prstGeom>
          <a:noFill/>
          <a:ln w="9525">
            <a:noFill/>
          </a:ln>
        </p:spPr>
        <p:txBody>
          <a:bodyPr anchor="ctr" anchorCtr="0"/>
          <a:lstStyle>
            <a:lvl1pPr lvl="0">
              <a:buClrTx/>
              <a:buSzTx/>
              <a:buFontTx/>
              <a:defRPr sz="6000"/>
            </a:lvl1pPr>
          </a:lstStyle>
          <a:p>
            <a:pPr lvl="0" fontAlgn="base"/>
            <a:r>
              <a:rPr lang="zh-CN" altLang="en-US" strike="noStrike" noProof="1" dirty="0"/>
              <a:t>单击此处编辑母版标题样式</a:t>
            </a:r>
            <a:endParaRPr lang="zh-CN" altLang="en-US" strike="noStrike" noProof="1" dirty="0"/>
          </a:p>
        </p:txBody>
      </p:sp>
      <p:sp>
        <p:nvSpPr>
          <p:cNvPr id="5132" name="副标题 5131"/>
          <p:cNvSpPr>
            <a:spLocks noGrp="1"/>
          </p:cNvSpPr>
          <p:nvPr>
            <p:ph type="subTitle" sz="quarter" idx="1"/>
          </p:nvPr>
        </p:nvSpPr>
        <p:spPr>
          <a:xfrm>
            <a:off x="1371600" y="3886200"/>
            <a:ext cx="6400800" cy="1752600"/>
          </a:xfrm>
          <a:prstGeom prst="rect">
            <a:avLst/>
          </a:prstGeom>
          <a:noFill/>
          <a:ln w="9525">
            <a:noFill/>
          </a:ln>
        </p:spPr>
        <p:txBody>
          <a:bodyPr anchor="t" anchorCtr="0"/>
          <a:lstStyle>
            <a:lvl1pPr marL="0" lvl="0" indent="0" algn="ctr">
              <a:buClr>
                <a:schemeClr val="hlink"/>
              </a:buClr>
              <a:buSzPct val="70000"/>
              <a:buFont typeface="Wingdings" panose="05000000000000000000" pitchFamily="2" charset="2"/>
              <a:buNone/>
              <a:defRPr/>
            </a:lvl1pPr>
            <a:lvl2pPr marL="457200" lvl="1" indent="0" algn="ctr">
              <a:buClr>
                <a:schemeClr val="accent2"/>
              </a:buClr>
              <a:buSzPct val="70000"/>
              <a:buFont typeface="Wingdings" panose="05000000000000000000" pitchFamily="2" charset="2"/>
              <a:buNone/>
              <a:defRPr/>
            </a:lvl2pPr>
            <a:lvl3pPr marL="914400" lvl="2" indent="0" algn="ctr">
              <a:buClr>
                <a:schemeClr val="tx2"/>
              </a:buClr>
              <a:buSzPct val="70000"/>
              <a:buFont typeface="Wingdings" panose="05000000000000000000" pitchFamily="2" charset="2"/>
              <a:buNone/>
              <a:defRPr/>
            </a:lvl3pPr>
            <a:lvl4pPr marL="1371600" lvl="3" indent="0" algn="ctr">
              <a:buClr>
                <a:schemeClr val="accent2"/>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5133" name="日期占位符 5132"/>
          <p:cNvSpPr>
            <a:spLocks noGrp="1"/>
          </p:cNvSpPr>
          <p:nvPr>
            <p:ph type="dt" sz="quarter" idx="2"/>
          </p:nvPr>
        </p:nvSpPr>
        <p:spPr>
          <a:xfrm>
            <a:off x="457200" y="6248400"/>
            <a:ext cx="2133600" cy="476250"/>
          </a:xfrm>
          <a:prstGeom prst="rect">
            <a:avLst/>
          </a:prstGeom>
          <a:noFill/>
          <a:ln w="9525">
            <a:noFill/>
          </a:ln>
        </p:spPr>
        <p:txBody>
          <a:bodyPr anchor="b" anchorCtr="0"/>
          <a:lstStyle>
            <a:lvl1pPr>
              <a:defRPr sz="1200"/>
            </a:lvl1pPr>
          </a:lstStyle>
          <a:p>
            <a:pPr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134" name="页脚占位符 5133"/>
          <p:cNvSpPr>
            <a:spLocks noGrp="1"/>
          </p:cNvSpPr>
          <p:nvPr>
            <p:ph type="ftr" sz="quarter" idx="3"/>
          </p:nvPr>
        </p:nvSpPr>
        <p:spPr>
          <a:xfrm>
            <a:off x="3124200" y="6251575"/>
            <a:ext cx="2895600" cy="476250"/>
          </a:xfrm>
          <a:prstGeom prst="rect">
            <a:avLst/>
          </a:prstGeom>
          <a:noFill/>
          <a:ln w="9525">
            <a:noFill/>
          </a:ln>
        </p:spPr>
        <p:txBody>
          <a:bodyPr anchor="b" anchorCtr="0"/>
          <a:lstStyle>
            <a:lvl1pPr algn="ctr">
              <a:defRPr sz="1200"/>
            </a:lvl1pPr>
          </a:lstStyle>
          <a:p>
            <a:pPr fontAlgn="base"/>
            <a:endParaRPr lang="zh-CN" altLang="en-US" strike="noStrike" noProof="1" dirty="0">
              <a:latin typeface="Arial" panose="020B0604020202020204" pitchFamily="34" charset="0"/>
            </a:endParaRPr>
          </a:p>
        </p:txBody>
      </p:sp>
      <p:sp>
        <p:nvSpPr>
          <p:cNvPr id="5135" name="灯片编号占位符 5134"/>
          <p:cNvSpPr>
            <a:spLocks noGrp="1"/>
          </p:cNvSpPr>
          <p:nvPr>
            <p:ph type="sldNum" sz="quarter" idx="4"/>
          </p:nvPr>
        </p:nvSpPr>
        <p:spPr>
          <a:xfrm>
            <a:off x="6553200" y="6254750"/>
            <a:ext cx="2133600" cy="476250"/>
          </a:xfrm>
          <a:prstGeom prst="rect">
            <a:avLst/>
          </a:prstGeom>
          <a:noFill/>
          <a:ln w="9525">
            <a:noFill/>
          </a:ln>
        </p:spPr>
        <p:txBody>
          <a:bodyPr anchor="b" anchorCtr="0"/>
          <a:lstStyle>
            <a:lvl1pPr algn="r">
              <a:defRPr sz="12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灯片编号占位符 7"/>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9" name="页脚占位符 8"/>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灯片编号占位符 2"/>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日期占位符 4097"/>
          <p:cNvSpPr>
            <a:spLocks noGrp="1"/>
          </p:cNvSpPr>
          <p:nvPr>
            <p:ph type="dt" sz="half" idx="2"/>
          </p:nvPr>
        </p:nvSpPr>
        <p:spPr>
          <a:xfrm>
            <a:off x="457200" y="6251575"/>
            <a:ext cx="2133600" cy="476250"/>
          </a:xfrm>
          <a:prstGeom prst="rect">
            <a:avLst/>
          </a:prstGeom>
          <a:noFill/>
          <a:ln w="9525">
            <a:noFill/>
          </a:ln>
        </p:spPr>
        <p:txBody>
          <a:bodyPr anchor="b" anchorCtr="0"/>
          <a:lstStyle>
            <a:lvl1pPr>
              <a:defRPr sz="1200"/>
            </a:lvl1pPr>
          </a:lstStyle>
          <a:p>
            <a:pPr lvl="0" fontAlgn="base"/>
            <a:endParaRPr lang="zh-CN" altLang="en-US" strike="noStrike" noProof="1" dirty="0">
              <a:latin typeface="Arial" panose="020B0604020202020204" pitchFamily="34" charset="0"/>
            </a:endParaRPr>
          </a:p>
        </p:txBody>
      </p:sp>
      <p:sp>
        <p:nvSpPr>
          <p:cNvPr id="4099" name="灯片编号占位符 4098"/>
          <p:cNvSpPr>
            <a:spLocks noGrp="1"/>
          </p:cNvSpPr>
          <p:nvPr>
            <p:ph type="sldNum" sz="quarter" idx="4"/>
          </p:nvPr>
        </p:nvSpPr>
        <p:spPr>
          <a:xfrm>
            <a:off x="6553200" y="6248400"/>
            <a:ext cx="2133600" cy="476250"/>
          </a:xfrm>
          <a:prstGeom prst="rect">
            <a:avLst/>
          </a:prstGeom>
          <a:noFill/>
          <a:ln w="9525">
            <a:noFill/>
          </a:ln>
        </p:spPr>
        <p:txBody>
          <a:bodyPr anchor="b" anchorCtr="0"/>
          <a:lstStyle>
            <a:lvl1pPr algn="r">
              <a:defRPr sz="12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1028" name="组合 4099"/>
          <p:cNvGrpSpPr/>
          <p:nvPr/>
        </p:nvGrpSpPr>
        <p:grpSpPr>
          <a:xfrm>
            <a:off x="0" y="0"/>
            <a:ext cx="9140825" cy="6850063"/>
            <a:chOff x="0" y="0"/>
            <a:chExt cx="5758" cy="4315"/>
          </a:xfrm>
        </p:grpSpPr>
        <p:grpSp>
          <p:nvGrpSpPr>
            <p:cNvPr id="1029" name="组合 4100"/>
            <p:cNvGrpSpPr/>
            <p:nvPr userDrawn="1"/>
          </p:nvGrpSpPr>
          <p:grpSpPr>
            <a:xfrm>
              <a:off x="1728" y="2230"/>
              <a:ext cx="4027" cy="2085"/>
              <a:chOff x="1728" y="2230"/>
              <a:chExt cx="4027" cy="2085"/>
            </a:xfrm>
          </p:grpSpPr>
          <p:sp>
            <p:nvSpPr>
              <p:cNvPr id="1030" name="任意多边形 4101"/>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rgbClr val="002E8B"/>
                  </a:gs>
                </a:gsLst>
                <a:lin ang="0" scaled="1"/>
                <a:tileRect/>
              </a:gradFill>
              <a:ln w="9525">
                <a:noFill/>
              </a:ln>
            </p:spPr>
            <p:txBody>
              <a:bodyPr/>
              <a:p>
                <a:endParaRPr lang="zh-CN" altLang="en-US"/>
              </a:p>
            </p:txBody>
          </p:sp>
          <p:sp>
            <p:nvSpPr>
              <p:cNvPr id="1031" name="任意多边形 4102"/>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rgbClr val="002E8B"/>
                  </a:gs>
                </a:gsLst>
                <a:lin ang="2700000" scaled="1"/>
                <a:tileRect/>
              </a:gradFill>
              <a:ln w="9525">
                <a:noFill/>
              </a:ln>
            </p:spPr>
            <p:txBody>
              <a:bodyPr/>
              <a:p>
                <a:endParaRPr lang="zh-CN" altLang="en-US"/>
              </a:p>
            </p:txBody>
          </p:sp>
          <p:sp>
            <p:nvSpPr>
              <p:cNvPr id="1032" name="任意多边形 4103"/>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rgbClr val="002A7D"/>
                  </a:gs>
                  <a:gs pos="100000">
                    <a:schemeClr val="bg1"/>
                  </a:gs>
                </a:gsLst>
                <a:lin ang="5400000" scaled="1"/>
                <a:tileRect/>
              </a:gradFill>
              <a:ln w="9525">
                <a:noFill/>
              </a:ln>
            </p:spPr>
            <p:txBody>
              <a:bodyPr/>
              <a:p>
                <a:endParaRPr lang="zh-CN" altLang="en-US"/>
              </a:p>
            </p:txBody>
          </p:sp>
          <p:sp>
            <p:nvSpPr>
              <p:cNvPr id="1033" name="任意多边形 4104"/>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1034" name="任意多边形 4105"/>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rgbClr val="002D86"/>
                  </a:gs>
                  <a:gs pos="100000">
                    <a:schemeClr val="bg1"/>
                  </a:gs>
                </a:gsLst>
                <a:lin ang="2700000" scaled="1"/>
                <a:tileRect/>
              </a:gradFill>
              <a:ln w="9525">
                <a:noFill/>
              </a:ln>
            </p:spPr>
            <p:txBody>
              <a:bodyPr/>
              <a:p>
                <a:endParaRPr lang="zh-CN" altLang="en-US"/>
              </a:p>
            </p:txBody>
          </p:sp>
        </p:grpSp>
        <p:sp>
          <p:nvSpPr>
            <p:cNvPr id="1035" name="任意多边形 4106"/>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2B82"/>
                </a:gs>
                <a:gs pos="100000">
                  <a:schemeClr val="bg1"/>
                </a:gs>
              </a:gsLst>
              <a:lin ang="2700000" scaled="1"/>
              <a:tileRect/>
            </a:gradFill>
            <a:ln w="9525">
              <a:noFill/>
            </a:ln>
          </p:spPr>
          <p:txBody>
            <a:bodyPr/>
            <a:p>
              <a:endParaRPr lang="zh-CN" altLang="en-US"/>
            </a:p>
          </p:txBody>
        </p:sp>
        <p:sp>
          <p:nvSpPr>
            <p:cNvPr id="1036" name="任意多边形 4107"/>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4109" name="标题 4108"/>
          <p:cNvSpPr>
            <a:spLocks noGrp="1" noRot="1"/>
          </p:cNvSpPr>
          <p:nvPr>
            <p:ph type="title"/>
          </p:nvPr>
        </p:nvSpPr>
        <p:spPr>
          <a:xfrm>
            <a:off x="457200" y="274638"/>
            <a:ext cx="8229600" cy="1143000"/>
          </a:xfrm>
          <a:prstGeom prst="rect">
            <a:avLst/>
          </a:prstGeom>
          <a:noFill/>
          <a:ln w="9525">
            <a:noFill/>
          </a:ln>
        </p:spPr>
        <p:txBody>
          <a:bodyPr anchor="ctr" anchorCtr="0"/>
          <a:p>
            <a:pPr lvl="0" fontAlgn="base"/>
            <a:r>
              <a:rPr lang="zh-CN" altLang="en-US" strike="noStrike" noProof="1" dirty="0"/>
              <a:t>单击此处编辑母版标题样式</a:t>
            </a:r>
            <a:endParaRPr lang="zh-CN" altLang="en-US" strike="noStrike" noProof="1" dirty="0"/>
          </a:p>
        </p:txBody>
      </p:sp>
      <p:sp>
        <p:nvSpPr>
          <p:cNvPr id="4110" name="页脚占位符 4109"/>
          <p:cNvSpPr>
            <a:spLocks noGrp="1"/>
          </p:cNvSpPr>
          <p:nvPr>
            <p:ph type="ftr" sz="quarter" idx="3"/>
          </p:nvPr>
        </p:nvSpPr>
        <p:spPr>
          <a:xfrm>
            <a:off x="3124200" y="6248400"/>
            <a:ext cx="2895600" cy="476250"/>
          </a:xfrm>
          <a:prstGeom prst="rect">
            <a:avLst/>
          </a:prstGeom>
          <a:noFill/>
          <a:ln w="9525">
            <a:noFill/>
          </a:ln>
        </p:spPr>
        <p:txBody>
          <a:bodyPr anchor="b" anchorCtr="0"/>
          <a:lstStyle>
            <a:lvl1pPr algn="ctr">
              <a:defRPr sz="1200"/>
            </a:lvl1pPr>
          </a:lstStyle>
          <a:p>
            <a:pPr lvl="0" fontAlgn="base"/>
            <a:endParaRPr lang="zh-CN" altLang="en-US" strike="noStrike" noProof="1" dirty="0">
              <a:latin typeface="Arial" panose="020B0604020202020204" pitchFamily="34" charset="0"/>
            </a:endParaRPr>
          </a:p>
        </p:txBody>
      </p:sp>
      <p:sp>
        <p:nvSpPr>
          <p:cNvPr id="4111" name="文本占位符 4110"/>
          <p:cNvSpPr>
            <a:spLocks noGrp="1"/>
          </p:cNvSpPr>
          <p:nvPr>
            <p:ph type="body" idx="1"/>
          </p:nvPr>
        </p:nvSpPr>
        <p:spPr>
          <a:xfrm>
            <a:off x="457200" y="1600200"/>
            <a:ext cx="8229600" cy="4525963"/>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sz="quarter"/>
          </p:nvPr>
        </p:nvSpPr>
        <p:spPr/>
        <p:txBody>
          <a:bodyPr anchor="ctr" anchorCtr="0"/>
          <a:p>
            <a:pPr marL="0" marR="0" indent="0" algn="ctr" defTabSz="914400" rtl="0" eaLnBrk="1" fontAlgn="base"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a:solidFill>
                  <a:schemeClr val="tx2"/>
                </a:solidFill>
                <a:effectLst>
                  <a:outerShdw blurRad="38100" dist="38100" dir="2700000">
                    <a:srgbClr val="000000"/>
                  </a:outerShdw>
                </a:effectLst>
                <a:latin typeface="Garamond" panose="02020404030301010803" pitchFamily="18" charset="0"/>
                <a:ea typeface="宋体" panose="02010600030101010101" pitchFamily="2" charset="-122"/>
                <a:cs typeface="+mj-cs"/>
              </a:rPr>
              <a:t>公司资本制度</a:t>
            </a:r>
            <a:endParaRPr kumimoji="0" lang="zh-CN" altLang="en-US" sz="6000" b="1" i="0" u="none" strike="noStrike" kern="1200" cap="none" spc="0" normalizeH="0" baseline="0" noProof="1" dirty="0">
              <a:solidFill>
                <a:schemeClr val="tx2"/>
              </a:solidFill>
              <a:effectLst>
                <a:outerShdw blurRad="38100" dist="38100" dir="2700000">
                  <a:srgbClr val="000000"/>
                </a:outerShdw>
              </a:effectLst>
              <a:latin typeface="Garamond" panose="02020404030301010803" pitchFamily="18" charset="0"/>
              <a:ea typeface="宋体" panose="0201060003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539115" y="1417955"/>
            <a:ext cx="8229600" cy="4525963"/>
          </a:xfrm>
        </p:spPr>
        <p:txBody>
          <a:bodyPr/>
          <a:p>
            <a:pPr>
              <a:lnSpc>
                <a:spcPct val="150000"/>
              </a:lnSpc>
            </a:pPr>
            <a:r>
              <a:rPr lang="zh-CN" altLang="en-US" sz="2800" b="1"/>
              <a:t>（三）折中资本制</a:t>
            </a:r>
            <a:endParaRPr lang="zh-CN" altLang="en-US" sz="2800" b="1"/>
          </a:p>
          <a:p>
            <a:pPr>
              <a:lnSpc>
                <a:spcPct val="150000"/>
              </a:lnSpc>
            </a:pPr>
            <a:r>
              <a:rPr lang="en-US" altLang="zh-CN" sz="2800" b="1"/>
              <a:t>1.</a:t>
            </a:r>
            <a:r>
              <a:rPr lang="zh-CN" altLang="en-US" sz="2800" b="1"/>
              <a:t>许可资本制</a:t>
            </a:r>
            <a:endParaRPr lang="zh-CN" altLang="en-US" sz="2800" b="1"/>
          </a:p>
          <a:p>
            <a:pPr>
              <a:lnSpc>
                <a:spcPct val="150000"/>
              </a:lnSpc>
            </a:pPr>
            <a:r>
              <a:rPr lang="zh-CN" altLang="en-US" sz="2800"/>
              <a:t>一次性发行全部认足，授权董事会一定期限内一定比例内增资，无需股东会特别决议。</a:t>
            </a:r>
            <a:endParaRPr lang="zh-CN" altLang="en-US" sz="2800"/>
          </a:p>
          <a:p>
            <a:pPr>
              <a:lnSpc>
                <a:spcPct val="150000"/>
              </a:lnSpc>
            </a:pPr>
            <a:r>
              <a:rPr lang="en-US" altLang="zh-CN" sz="2800" b="1"/>
              <a:t>2.</a:t>
            </a:r>
            <a:r>
              <a:rPr lang="zh-CN" altLang="en-US" sz="2800" b="1"/>
              <a:t>折中授权资本制</a:t>
            </a:r>
            <a:endParaRPr lang="zh-CN" altLang="en-US" sz="2800" b="1"/>
          </a:p>
          <a:p>
            <a:pPr>
              <a:lnSpc>
                <a:spcPct val="150000"/>
              </a:lnSpc>
            </a:pPr>
            <a:r>
              <a:rPr lang="zh-CN" altLang="en-US" sz="2800"/>
              <a:t>只发行部分，授权发行的不饿妇女不得超过公司资本的一定比例。</a:t>
            </a: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nSpc>
                <a:spcPct val="150000"/>
              </a:lnSpc>
            </a:pPr>
            <a:r>
              <a:rPr lang="zh-CN" altLang="en-US" sz="2800" b="1"/>
              <a:t>（</a:t>
            </a:r>
            <a:r>
              <a:rPr lang="zh-CN" altLang="en-US" sz="2800" b="1"/>
              <a:t>四）法定资本制与授权资本制奉行的理念</a:t>
            </a:r>
            <a:r>
              <a:rPr lang="zh-CN" altLang="en-US" sz="2800" b="1"/>
              <a:t>不同</a:t>
            </a:r>
            <a:endParaRPr lang="zh-CN" altLang="en-US" sz="2800" b="1"/>
          </a:p>
          <a:p>
            <a:pPr>
              <a:lnSpc>
                <a:spcPct val="150000"/>
              </a:lnSpc>
            </a:pPr>
            <a:r>
              <a:rPr lang="zh-CN" altLang="en-US" sz="2800"/>
              <a:t>资本制度整体体现的是一种利益冲突之间的平衡。</a:t>
            </a:r>
            <a:endParaRPr lang="zh-CN" altLang="en-US" sz="2800"/>
          </a:p>
          <a:p>
            <a:pPr>
              <a:lnSpc>
                <a:spcPct val="150000"/>
              </a:lnSpc>
            </a:pPr>
            <a:r>
              <a:rPr lang="zh-CN" altLang="en-US" sz="2800"/>
              <a:t>具体为股东和债权人之间的利益冲突。</a:t>
            </a:r>
            <a:endParaRPr lang="zh-CN" altLang="en-US" sz="2800"/>
          </a:p>
          <a:p>
            <a:pPr marL="0" indent="0">
              <a:lnSpc>
                <a:spcPct val="150000"/>
              </a:lnSpc>
              <a:buNone/>
            </a:pPr>
            <a:r>
              <a:rPr lang="en-US" altLang="zh-CN" sz="2800"/>
              <a:t>    </a:t>
            </a:r>
            <a:r>
              <a:rPr lang="zh-CN" altLang="en-US" sz="2800"/>
              <a:t>法定资本制更关注保护债权人</a:t>
            </a:r>
            <a:r>
              <a:rPr lang="zh-CN" altLang="en-US" sz="2800"/>
              <a:t>利益</a:t>
            </a:r>
            <a:endParaRPr lang="zh-CN" altLang="en-US" sz="2800"/>
          </a:p>
          <a:p>
            <a:pPr marL="0" indent="0">
              <a:lnSpc>
                <a:spcPct val="150000"/>
              </a:lnSpc>
              <a:buNone/>
            </a:pPr>
            <a:r>
              <a:rPr lang="en-US" altLang="zh-CN" sz="2800"/>
              <a:t>    </a:t>
            </a:r>
            <a:r>
              <a:rPr lang="zh-CN" altLang="en-US" sz="2800"/>
              <a:t>授权资本制更关注股东利益最大化，认为股东利益最大化，公司利益最大化，最终导致债权人利益</a:t>
            </a:r>
            <a:r>
              <a:rPr lang="zh-CN" altLang="en-US" sz="2800"/>
              <a:t>最大化。</a:t>
            </a:r>
            <a:endParaRPr lang="zh-CN" altLang="en-US" sz="2800"/>
          </a:p>
          <a:p>
            <a:pPr>
              <a:lnSpc>
                <a:spcPct val="150000"/>
              </a:lnSpc>
            </a:pP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740410"/>
            <a:ext cx="8229600" cy="5386070"/>
          </a:xfrm>
        </p:spPr>
        <p:txBody>
          <a:bodyPr/>
          <a:p>
            <a:pPr>
              <a:lnSpc>
                <a:spcPct val="150000"/>
              </a:lnSpc>
            </a:pPr>
            <a:r>
              <a:rPr lang="zh-CN" altLang="en-US"/>
              <a:t>（五）资本信用向资产信用的重心</a:t>
            </a:r>
            <a:r>
              <a:rPr lang="zh-CN" altLang="en-US"/>
              <a:t>转移</a:t>
            </a:r>
            <a:endParaRPr lang="zh-CN" altLang="en-US"/>
          </a:p>
          <a:p>
            <a:pPr>
              <a:lnSpc>
                <a:spcPct val="150000"/>
              </a:lnSpc>
            </a:pPr>
            <a:r>
              <a:rPr lang="zh-CN" altLang="en-US"/>
              <a:t>资本信用：旨在使公司在设立和运营期间保持稳定的注册资本</a:t>
            </a:r>
            <a:r>
              <a:rPr lang="zh-CN" altLang="en-US"/>
              <a:t>额度。</a:t>
            </a:r>
            <a:endParaRPr lang="zh-CN" altLang="en-US"/>
          </a:p>
          <a:p>
            <a:pPr>
              <a:lnSpc>
                <a:spcPct val="150000"/>
              </a:lnSpc>
            </a:pPr>
            <a:r>
              <a:rPr lang="zh-CN" altLang="en-US"/>
              <a:t>资产信用：公司拥有的真实资产才是公司的信用</a:t>
            </a:r>
            <a:r>
              <a:rPr lang="zh-CN" altLang="en-US"/>
              <a:t>基础。</a:t>
            </a:r>
            <a:endParaRPr lang="zh-CN" altLang="en-US"/>
          </a:p>
          <a:p>
            <a:pPr>
              <a:lnSpc>
                <a:spcPct val="150000"/>
              </a:lnSpc>
            </a:pPr>
            <a:r>
              <a:rPr lang="zh-CN" altLang="en-US"/>
              <a:t>真正偿债的是公司资产</a:t>
            </a:r>
            <a:r>
              <a:rPr lang="zh-CN" altLang="en-US"/>
              <a:t>信用。</a:t>
            </a:r>
            <a:endParaRPr lang="zh-CN" altLang="en-US"/>
          </a:p>
          <a:p>
            <a:pPr>
              <a:lnSpc>
                <a:spcPct val="150000"/>
              </a:lnSpc>
            </a:pPr>
            <a:r>
              <a:rPr lang="zh-CN" altLang="en-US"/>
              <a:t>法定资本制奉行的是</a:t>
            </a:r>
            <a:r>
              <a:rPr lang="zh-CN" altLang="en-US"/>
              <a:t>资本信用。</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标题 74753"/>
          <p:cNvSpPr>
            <a:spLocks noGrp="1" noRot="1"/>
          </p:cNvSpPr>
          <p:nvPr>
            <p:ph type="title"/>
          </p:nvPr>
        </p:nvSpPr>
        <p:spPr/>
        <p:txBody>
          <a:bodyPr anchor="ctr" anchorCtr="0"/>
          <a:p>
            <a:pPr fontAlgn="base"/>
            <a:endParaRPr strike="noStrike" noProof="1" dirty="0"/>
          </a:p>
        </p:txBody>
      </p:sp>
      <p:sp>
        <p:nvSpPr>
          <p:cNvPr id="74755" name="文本占位符 74754"/>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六）几个概念的区别</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注册资本：公司成立时，记载于公司章程的，由股东认缴的资本总额</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法定资本制国家使用</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75777"/>
          <p:cNvSpPr>
            <a:spLocks noGrp="1" noRot="1"/>
          </p:cNvSpPr>
          <p:nvPr>
            <p:ph type="title"/>
          </p:nvPr>
        </p:nvSpPr>
        <p:spPr/>
        <p:txBody>
          <a:bodyPr anchor="ctr" anchorCtr="0"/>
          <a:p>
            <a:pPr fontAlgn="base"/>
            <a:endParaRPr strike="noStrike" noProof="1" dirty="0"/>
          </a:p>
        </p:txBody>
      </p:sp>
      <p:sp>
        <p:nvSpPr>
          <p:cNvPr id="75779" name="文本占位符 75778"/>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授权资本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公司根据章程授权可以发行的全部资本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公司设立时不必将授权资本全部发行</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法定资本制下无授权资本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预示着公司目前和今后可能达到的规模</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标题 76801"/>
          <p:cNvSpPr>
            <a:spLocks noGrp="1" noRot="1"/>
          </p:cNvSpPr>
          <p:nvPr>
            <p:ph type="title"/>
          </p:nvPr>
        </p:nvSpPr>
        <p:spPr/>
        <p:txBody>
          <a:bodyPr anchor="ctr" anchorCtr="0"/>
          <a:p>
            <a:pPr fontAlgn="base"/>
            <a:endParaRPr strike="noStrike" noProof="1" dirty="0"/>
          </a:p>
        </p:txBody>
      </p:sp>
      <p:sp>
        <p:nvSpPr>
          <p:cNvPr id="76803" name="文本占位符 76802"/>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3.</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发行资本（认缴资本）</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0" marR="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公司实际发行的，由股东已认购的资本。</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0" marR="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法定资本制国家，发行资本</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注册资本</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认缴资本</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0" marR="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授权资本制国家，发行资本</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授权资本</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4.</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实缴资本</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股东实际缴纳的资本总和</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81921"/>
          <p:cNvSpPr>
            <a:spLocks noGrp="1" noRot="1"/>
          </p:cNvSpPr>
          <p:nvPr>
            <p:ph type="title"/>
          </p:nvPr>
        </p:nvSpPr>
        <p:spPr/>
        <p:txBody>
          <a:bodyPr anchor="ctr" anchorCtr="0"/>
          <a:p>
            <a:pPr fontAlgn="base"/>
            <a:endParaRPr strike="noStrike" noProof="1" dirty="0"/>
          </a:p>
        </p:txBody>
      </p:sp>
      <p:sp>
        <p:nvSpPr>
          <p:cNvPr id="81923" name="文本占位符 81922"/>
          <p:cNvSpPr>
            <a:spLocks noGrp="1"/>
          </p:cNvSpPr>
          <p:nvPr>
            <p:ph idx="1"/>
          </p:nvPr>
        </p:nvSpPr>
        <p:spPr>
          <a:xfrm>
            <a:off x="457200" y="333375"/>
            <a:ext cx="8229600" cy="5792788"/>
          </a:xfrm>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公司资本的形态</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注册资本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公司章程确定的由股东认缴的股本总额。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发行资本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已经发行，股东已认缴的资本额。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3.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认缴资本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股东承诺缴付的资本额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4.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实缴资本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股东实际缴付的资本额。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标题 77825"/>
          <p:cNvSpPr>
            <a:spLocks noGrp="1" noRot="1"/>
          </p:cNvSpPr>
          <p:nvPr>
            <p:ph type="title"/>
          </p:nvPr>
        </p:nvSpPr>
        <p:spPr/>
        <p:txBody>
          <a:bodyPr anchor="ctr" anchorCtr="0"/>
          <a:p>
            <a:pPr fontAlgn="base"/>
            <a:endParaRPr strike="noStrike" noProof="1" dirty="0"/>
          </a:p>
        </p:txBody>
      </p:sp>
      <p:sp>
        <p:nvSpPr>
          <p:cNvPr id="77827" name="文本占位符 77826"/>
          <p:cNvSpPr>
            <a:spLocks noGrp="1"/>
          </p:cNvSpPr>
          <p:nvPr>
            <p:ph idx="1"/>
          </p:nvPr>
        </p:nvSpPr>
        <p:spPr>
          <a:xfrm>
            <a:off x="457200" y="485775"/>
            <a:ext cx="8229600" cy="5640705"/>
          </a:xfrm>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（七）我国的资本制度</a:t>
            </a:r>
            <a:endPar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《公司法》第二十六条　有限责任公司的注册资本为在公司登记机关登记的全体股东认缴的出资额。</a:t>
            </a:r>
            <a:endPar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a:t>
            </a:r>
            <a:r>
              <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公司法》第八十条　股份有限公司采取发起设立方式设立的，注册资本为在公司登记机关登记的全体发起人认购的股本总额</a:t>
            </a:r>
            <a:endPar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股份有限公司采取募集方式设立的，注册资本为在公司登记机关登记的实收股本总额。</a:t>
            </a:r>
            <a:endPar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法律、行政法规以及国务院决定对股份有限公司注册资本实缴、注册资本最低限额另有规定的，从其规定。</a:t>
            </a:r>
            <a:endParaRPr kumimoji="0" lang="zh-CN" altLang="en-US" sz="24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标题 80897"/>
          <p:cNvSpPr>
            <a:spLocks noGrp="1" noRot="1"/>
          </p:cNvSpPr>
          <p:nvPr>
            <p:ph type="title"/>
          </p:nvPr>
        </p:nvSpPr>
        <p:spPr/>
        <p:txBody>
          <a:bodyPr anchor="ctr" anchorCtr="0"/>
          <a:p>
            <a:pPr fontAlgn="base"/>
            <a:endParaRPr strike="noStrike" noProof="1" dirty="0"/>
          </a:p>
        </p:txBody>
      </p:sp>
      <p:sp>
        <p:nvSpPr>
          <p:cNvPr id="80899" name="文本占位符 80898"/>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我国的资本制度：</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较宽松的法定资本制： </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公司成立时资本一次性发行（即由股东全部认缴）。</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51435"/>
            <a:ext cx="8229600" cy="6075045"/>
          </a:xfrm>
        </p:spPr>
        <p:txBody>
          <a:bodyPr/>
          <a:p>
            <a:pPr>
              <a:lnSpc>
                <a:spcPct val="150000"/>
              </a:lnSpc>
            </a:pPr>
            <a:r>
              <a:rPr lang="zh-CN" altLang="en-US" sz="2800"/>
              <a:t>（八）我国资本制度的变革</a:t>
            </a:r>
            <a:endParaRPr lang="zh-CN" altLang="en-US" sz="2800"/>
          </a:p>
          <a:p>
            <a:pPr>
              <a:lnSpc>
                <a:spcPct val="150000"/>
              </a:lnSpc>
            </a:pPr>
            <a:r>
              <a:rPr lang="zh-CN" altLang="en-US" sz="2800"/>
              <a:t>最严苛的法定资本制：最低要求，全部实缴</a:t>
            </a:r>
            <a:endParaRPr lang="zh-CN" altLang="en-US" sz="2800"/>
          </a:p>
          <a:p>
            <a:pPr>
              <a:lnSpc>
                <a:spcPct val="150000"/>
              </a:lnSpc>
            </a:pPr>
            <a:r>
              <a:rPr lang="zh-CN" altLang="en-US" sz="2800"/>
              <a:t>分期实缴</a:t>
            </a:r>
            <a:endParaRPr lang="zh-CN" altLang="en-US" sz="2800"/>
          </a:p>
          <a:p>
            <a:pPr>
              <a:lnSpc>
                <a:spcPct val="150000"/>
              </a:lnSpc>
            </a:pPr>
            <a:r>
              <a:rPr lang="zh-CN" altLang="en-US" sz="2800"/>
              <a:t>全部认缴</a:t>
            </a:r>
            <a:endParaRPr lang="zh-CN" altLang="en-US" sz="2800"/>
          </a:p>
          <a:p>
            <a:pPr>
              <a:lnSpc>
                <a:spcPct val="150000"/>
              </a:lnSpc>
            </a:pPr>
            <a:r>
              <a:rPr lang="en-US" altLang="zh-CN" sz="2800"/>
              <a:t>2021</a:t>
            </a:r>
            <a:r>
              <a:rPr lang="zh-CN" altLang="en-US" sz="2800"/>
              <a:t>年《公司法修订草案》规定股份公司可实行授权</a:t>
            </a:r>
            <a:r>
              <a:rPr lang="zh-CN" altLang="en-US" sz="2800"/>
              <a:t>资本制。</a:t>
            </a:r>
            <a:endParaRPr lang="zh-CN" altLang="en-US" sz="2800"/>
          </a:p>
          <a:p>
            <a:pPr>
              <a:lnSpc>
                <a:spcPct val="150000"/>
              </a:lnSpc>
            </a:pPr>
            <a:r>
              <a:rPr lang="zh-CN" altLang="en-US" sz="2800"/>
              <a:t>《公司法（修订草案）》第97条：公司章程或者股东会可以授权董事会决定发行公司股份总数中设立时应发行股份数之外的部分，并可以对授权发行股份的期限和比例作出限制。</a:t>
            </a:r>
            <a:endParaRPr lang="zh-CN" altLang="en-US" sz="2800"/>
          </a:p>
          <a:p>
            <a:pPr>
              <a:lnSpc>
                <a:spcPct val="150000"/>
              </a:lnSpc>
            </a:pPr>
            <a:endParaRPr lang="zh-CN" altLang="en-US"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noRot="1"/>
          </p:cNvSpPr>
          <p:nvPr>
            <p:ph type="title"/>
          </p:nvPr>
        </p:nvSpPr>
        <p:spPr/>
        <p:txBody>
          <a:bodyPr anchor="ctr" anchorCtr="0"/>
          <a:p>
            <a:pPr fontAlgn="base"/>
            <a:r>
              <a:rPr lang="zh-CN" strike="noStrike" noProof="1" dirty="0"/>
              <a:t>第一节</a:t>
            </a:r>
            <a:r>
              <a:rPr lang="en-US" altLang="zh-CN" strike="noStrike" noProof="1" dirty="0"/>
              <a:t> </a:t>
            </a:r>
            <a:r>
              <a:rPr lang="zh-CN" altLang="en-US" strike="noStrike" noProof="1" dirty="0"/>
              <a:t>公司资本的概念和</a:t>
            </a:r>
            <a:r>
              <a:rPr lang="zh-CN" altLang="en-US" strike="noStrike" noProof="1" dirty="0"/>
              <a:t>意义</a:t>
            </a:r>
            <a:endParaRPr lang="zh-CN" altLang="en-US" strike="noStrike" noProof="1" dirty="0"/>
          </a:p>
        </p:txBody>
      </p:sp>
      <p:sp>
        <p:nvSpPr>
          <p:cNvPr id="7171" name="文本占位符 7170"/>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一、概念</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（一）概念</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又称股本或股份资本，是公司成立时章程规定的，由股东出资构成的财产总额。</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nSpc>
                <a:spcPct val="150000"/>
              </a:lnSpc>
            </a:pPr>
            <a:r>
              <a:rPr lang="zh-CN" altLang="en-US" sz="2800"/>
              <a:t>《公司法（修订草案）》第97条：公司章程或者股东会可以授权董事会决定发行公司股份总数中设立时应发行股份数之外的部分，并可以对授权发行股份的期限和比例作出限制。</a:t>
            </a:r>
            <a:endParaRPr lang="zh-CN" altLang="en-US" sz="2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noRot="1"/>
          </p:cNvSpPr>
          <p:nvPr>
            <p:ph type="title"/>
          </p:nvPr>
        </p:nvSpPr>
        <p:spPr/>
        <p:txBody>
          <a:bodyPr anchor="ctr" anchorCtr="0"/>
          <a:p>
            <a:pPr fontAlgn="base"/>
            <a:endParaRPr strike="noStrike" noProof="1" dirty="0"/>
          </a:p>
        </p:txBody>
      </p:sp>
      <p:sp>
        <p:nvSpPr>
          <p:cNvPr id="9219" name="文本占位符 9218"/>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三、公司资本的原则（资本三原则）</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资本确定原则、维持原则、不变原则</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（一）资本确定原则</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、公司设立时必须在章程中对公司的资本总额做出明确的规定，并必须由股东全部认缴，否则公司不能成立。</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、目的在于保障公司成立时资本的真实可靠</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noRot="1"/>
          </p:cNvSpPr>
          <p:nvPr>
            <p:ph type="title"/>
          </p:nvPr>
        </p:nvSpPr>
        <p:spPr/>
        <p:txBody>
          <a:bodyPr anchor="ctr" anchorCtr="0"/>
          <a:p>
            <a:pPr fontAlgn="base"/>
            <a:endParaRPr strike="noStrike" noProof="1" dirty="0"/>
          </a:p>
        </p:txBody>
      </p:sp>
      <p:sp>
        <p:nvSpPr>
          <p:cNvPr id="10243" name="文本占位符 10242"/>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（二）资本维持原则</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公司存续期间应当保持与注册资本相当的财产</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具体制度：</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、股东不得抽逃出资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noRot="1"/>
          </p:cNvSpPr>
          <p:nvPr>
            <p:ph type="title"/>
          </p:nvPr>
        </p:nvSpPr>
        <p:spPr/>
        <p:txBody>
          <a:bodyPr anchor="ctr" anchorCtr="0"/>
          <a:p>
            <a:pPr fontAlgn="base"/>
            <a:endParaRPr strike="noStrike" noProof="1" dirty="0"/>
          </a:p>
        </p:txBody>
      </p:sp>
      <p:sp>
        <p:nvSpPr>
          <p:cNvPr id="23555" name="文本占位符 23554"/>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2001</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年，关某、刘某和王某各出资</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50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万成立了一家专营数码摄像器材的公司。股东王某另经营一家食品公司。</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2002</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年，王某的食品公司出现资金紧张的情况。为维持生产经营，王某与关某、刘某二人协商，将其在摄像器材公司的出资暂时借出</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40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万。关某刘某同意了王某的意见。后王某迟迟不归还此借款，刘某向王某催讨时，王某认为出资本来就是自己的，自己将出资收回也是理所应当的，拒绝偿还。</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83969"/>
          <p:cNvSpPr>
            <a:spLocks noGrp="1" noRot="1"/>
          </p:cNvSpPr>
          <p:nvPr>
            <p:ph type="title"/>
          </p:nvPr>
        </p:nvSpPr>
        <p:spPr/>
        <p:txBody>
          <a:bodyPr anchor="ctr" anchorCtr="0"/>
          <a:p>
            <a:pPr fontAlgn="base"/>
            <a:endParaRPr strike="noStrike" noProof="1" dirty="0"/>
          </a:p>
        </p:txBody>
      </p:sp>
      <p:sp>
        <p:nvSpPr>
          <p:cNvPr id="83971" name="文本占位符 83970"/>
          <p:cNvSpPr>
            <a:spLocks noGrp="1"/>
          </p:cNvSpPr>
          <p:nvPr>
            <p:ph idx="1"/>
          </p:nvPr>
        </p:nvSpPr>
        <p:spPr>
          <a:xfrm>
            <a:off x="457200" y="260350"/>
            <a:ext cx="8229600" cy="5865813"/>
          </a:xfrm>
        </p:spPr>
        <p:txBody>
          <a:bodyPr/>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甲股份公司是一家上市公司，拟以增发股票的方式从市场融资。公司董事会在讨论股票发行价格时出现了不同意见，下列哪些意见符合法律规定</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A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现股市行情低迷，应以低于票面金额的价格发行，便于快速募集资金</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B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现公司股票的市场价格为</a:t>
            </a: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8</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元，可在高于票面金额低于</a:t>
            </a: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8</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元之间定价，投资者易于接受</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C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以高于票面金额发行股票可以增加公司的资本，故应争取溢价发行。</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BC</a:t>
            </a:r>
            <a:endPar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971">
                                            <p:txEl>
                                              <p:charRg st="0" end="6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971">
                                            <p:txEl>
                                              <p:charRg st="64" end="9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3971">
                                            <p:txEl>
                                              <p:charRg st="97" end="13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3971">
                                            <p:txEl>
                                              <p:charRg st="138" end="17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3971">
                                            <p:txEl>
                                              <p:charRg st="171" end="17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p:txBody>
          <a:bodyPr anchor="ctr" anchorCtr="0"/>
          <a:p>
            <a:pPr fontAlgn="base"/>
            <a:endParaRPr strike="noStrike" noProof="1" dirty="0"/>
          </a:p>
        </p:txBody>
      </p:sp>
      <p:sp>
        <p:nvSpPr>
          <p:cNvPr id="25603" name="文本占位符 25602"/>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、亏损必先弥补</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弥补亏损、提取公积金之前不得向股东分配利润。</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3</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、股票发行价格不得低于票面金额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第一百二十八条　股票发行价格可以按票面金额，也可以超过票面金额，但不得低于票面金额。 </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4</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、公司不得收购本公司的股票</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noRot="1"/>
          </p:cNvSpPr>
          <p:nvPr>
            <p:ph type="title"/>
          </p:nvPr>
        </p:nvSpPr>
        <p:spPr/>
        <p:txBody>
          <a:bodyPr anchor="ctr" anchorCtr="0"/>
          <a:p>
            <a:pPr fontAlgn="base"/>
            <a:endParaRPr strike="noStrike" noProof="1" dirty="0"/>
          </a:p>
        </p:txBody>
      </p:sp>
      <p:sp>
        <p:nvSpPr>
          <p:cNvPr id="26627" name="文本占位符 26626"/>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（三）资本不变原则</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公司资本一经确定，不得随意变更，必须严格以法定程序进行。</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资本变更包括增资和减资，须经过法定的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程序。</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第五节</a:t>
            </a:r>
            <a:r>
              <a:rPr lang="en-US" altLang="zh-CN"/>
              <a:t> </a:t>
            </a:r>
            <a:r>
              <a:rPr lang="zh-CN" altLang="en-US"/>
              <a:t>股东出资</a:t>
            </a:r>
            <a:r>
              <a:rPr lang="zh-CN" altLang="en-US"/>
              <a:t>概述</a:t>
            </a:r>
            <a:endParaRPr lang="zh-CN" altLang="en-US"/>
          </a:p>
        </p:txBody>
      </p:sp>
      <p:sp>
        <p:nvSpPr>
          <p:cNvPr id="3" name="内容占位符 2"/>
          <p:cNvSpPr>
            <a:spLocks noGrp="1"/>
          </p:cNvSpPr>
          <p:nvPr>
            <p:ph idx="1"/>
          </p:nvPr>
        </p:nvSpPr>
        <p:spPr/>
        <p:txBody>
          <a:bodyPr/>
          <a:p>
            <a:r>
              <a:rPr lang="zh-CN" altLang="en-US"/>
              <a:t>一、股东出资与公司</a:t>
            </a:r>
            <a:r>
              <a:rPr lang="zh-CN" altLang="en-US"/>
              <a:t>资本</a:t>
            </a:r>
            <a:endParaRPr lang="zh-CN" altLang="en-US"/>
          </a:p>
          <a:p>
            <a:r>
              <a:rPr lang="zh-CN" altLang="en-US"/>
              <a:t>二、股东出资与有限</a:t>
            </a:r>
            <a:r>
              <a:rPr lang="zh-CN" altLang="en-US"/>
              <a:t>责任</a:t>
            </a:r>
            <a:endParaRPr lang="zh-CN" altLang="en-US"/>
          </a:p>
          <a:p>
            <a:r>
              <a:rPr lang="zh-CN" altLang="en-US"/>
              <a:t>三、股东出资与</a:t>
            </a:r>
            <a:r>
              <a:rPr lang="zh-CN" altLang="en-US"/>
              <a:t>股权</a:t>
            </a:r>
            <a:endParaRPr lang="zh-CN" altLang="en-US"/>
          </a:p>
          <a:p>
            <a:endParaRPr lang="zh-CN" altLang="en-US"/>
          </a:p>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四、股东出资义务</a:t>
            </a:r>
            <a:r>
              <a:rPr lang="zh-CN" altLang="en-US"/>
              <a:t>履行</a:t>
            </a:r>
            <a:endParaRPr lang="zh-CN" altLang="en-US"/>
          </a:p>
          <a:p>
            <a:r>
              <a:rPr lang="en-US" altLang="zh-CN"/>
              <a:t>1.</a:t>
            </a:r>
            <a:r>
              <a:rPr lang="zh-CN" altLang="en-US"/>
              <a:t>完全未</a:t>
            </a:r>
            <a:r>
              <a:rPr lang="zh-CN" altLang="en-US"/>
              <a:t>履行</a:t>
            </a:r>
            <a:endParaRPr lang="zh-CN" altLang="en-US"/>
          </a:p>
          <a:p>
            <a:r>
              <a:rPr lang="en-US" altLang="zh-CN"/>
              <a:t>2.</a:t>
            </a:r>
            <a:r>
              <a:rPr lang="zh-CN" altLang="en-US"/>
              <a:t>未完全</a:t>
            </a:r>
            <a:r>
              <a:rPr lang="zh-CN" altLang="en-US"/>
              <a:t>履行</a:t>
            </a:r>
            <a:endParaRPr lang="zh-CN" altLang="en-US"/>
          </a:p>
          <a:p>
            <a:r>
              <a:rPr lang="en-US" altLang="zh-CN"/>
              <a:t>3.</a:t>
            </a:r>
            <a:r>
              <a:rPr lang="zh-CN" altLang="en-US"/>
              <a:t>不适当履行：迟延履行、瑕疵履行</a:t>
            </a:r>
            <a:r>
              <a:rPr lang="zh-CN" altLang="en-US"/>
              <a:t>等。</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913130"/>
            <a:ext cx="8229600" cy="5213350"/>
          </a:xfrm>
        </p:spPr>
        <p:txBody>
          <a:bodyPr/>
          <a:p>
            <a:pPr>
              <a:lnSpc>
                <a:spcPct val="150000"/>
              </a:lnSpc>
            </a:pPr>
            <a:r>
              <a:rPr lang="zh-CN" altLang="en-US" sz="2800" b="1"/>
              <a:t>五、股东出资责任</a:t>
            </a:r>
            <a:endParaRPr lang="zh-CN" altLang="en-US" sz="2800" b="1"/>
          </a:p>
          <a:p>
            <a:pPr>
              <a:lnSpc>
                <a:spcPct val="150000"/>
              </a:lnSpc>
            </a:pPr>
            <a:r>
              <a:rPr lang="en-US" altLang="zh-CN" sz="2800" b="1"/>
              <a:t>1. </a:t>
            </a:r>
            <a:r>
              <a:rPr lang="zh-CN" altLang="en-US" sz="2800" b="1"/>
              <a:t>补足出资责任</a:t>
            </a:r>
            <a:endParaRPr lang="zh-CN" altLang="en-US" sz="2800" b="1"/>
          </a:p>
          <a:p>
            <a:pPr>
              <a:lnSpc>
                <a:spcPct val="150000"/>
              </a:lnSpc>
            </a:pPr>
            <a:r>
              <a:rPr lang="zh-CN" altLang="en-US" sz="2800"/>
              <a:t>《公司法司法解释三》第十三条　</a:t>
            </a:r>
            <a:endParaRPr lang="zh-CN" altLang="en-US" sz="2800"/>
          </a:p>
          <a:p>
            <a:pPr>
              <a:lnSpc>
                <a:spcPct val="150000"/>
              </a:lnSpc>
            </a:pPr>
            <a:r>
              <a:rPr lang="zh-CN" altLang="en-US" sz="2800"/>
              <a:t>股东未履行或者未全面履行出资义务，公司或者其他股东请求其向公司依法全面履行出资义务的，人民法院应予支持。</a:t>
            </a:r>
            <a:endParaRPr lang="zh-CN" altLang="en-US"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dirty="0">
                <a:sym typeface="+mn-ea"/>
              </a:rPr>
              <a:t> （</a:t>
            </a:r>
            <a:r>
              <a:rPr lang="zh-CN" altLang="en-US" dirty="0">
                <a:sym typeface="+mn-ea"/>
              </a:rPr>
              <a:t>二）与相关概念的区别</a:t>
            </a:r>
            <a:endParaRPr kumimoji="0" lang="zh-CN" altLang="en-US"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dirty="0">
                <a:sym typeface="+mn-ea"/>
              </a:rPr>
              <a:t>   </a:t>
            </a:r>
            <a:r>
              <a:rPr lang="en-US" altLang="zh-CN" dirty="0">
                <a:sym typeface="+mn-ea"/>
              </a:rPr>
              <a:t>1.</a:t>
            </a:r>
            <a:r>
              <a:rPr lang="zh-CN" altLang="en-US" dirty="0">
                <a:sym typeface="+mn-ea"/>
              </a:rPr>
              <a:t>资本与资产</a:t>
            </a:r>
            <a:endParaRPr kumimoji="0" lang="zh-CN" altLang="en-US"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a:sym typeface="+mn-ea"/>
              </a:rPr>
              <a:t>   资产：资本</a:t>
            </a:r>
            <a:r>
              <a:rPr lang="en-US" altLang="zh-CN">
                <a:sym typeface="+mn-ea"/>
              </a:rPr>
              <a:t>+</a:t>
            </a:r>
            <a:r>
              <a:rPr lang="zh-CN" altLang="en-US">
                <a:sym typeface="+mn-ea"/>
              </a:rPr>
              <a:t>负债</a:t>
            </a:r>
            <a:r>
              <a:rPr lang="en-US" altLang="zh-CN">
                <a:sym typeface="+mn-ea"/>
              </a:rPr>
              <a:t>+</a:t>
            </a:r>
            <a:r>
              <a:rPr lang="zh-CN" altLang="en-US">
                <a:sym typeface="+mn-ea"/>
              </a:rPr>
              <a:t>收益</a:t>
            </a:r>
            <a:endParaRPr lang="zh-CN" altLang="en-US">
              <a:sym typeface="+mn-ea"/>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en-US" altLang="zh-CN">
                <a:sym typeface="+mn-ea"/>
              </a:rPr>
              <a:t>   2.</a:t>
            </a:r>
            <a:r>
              <a:rPr lang="zh-CN" altLang="en-US">
                <a:sym typeface="+mn-ea"/>
              </a:rPr>
              <a:t>资本与</a:t>
            </a:r>
            <a:r>
              <a:rPr lang="zh-CN" altLang="en-US">
                <a:sym typeface="+mn-ea"/>
              </a:rPr>
              <a:t>净资产</a:t>
            </a:r>
            <a:endParaRPr lang="zh-CN" altLang="en-US">
              <a:sym typeface="+mn-ea"/>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en-US" altLang="zh-CN">
                <a:sym typeface="+mn-ea"/>
              </a:rPr>
              <a:t>   </a:t>
            </a:r>
            <a:r>
              <a:rPr lang="zh-CN" altLang="en-US">
                <a:sym typeface="+mn-ea"/>
              </a:rPr>
              <a:t>净资产</a:t>
            </a:r>
            <a:r>
              <a:rPr lang="en-US" altLang="zh-CN">
                <a:sym typeface="+mn-ea"/>
              </a:rPr>
              <a:t>=</a:t>
            </a:r>
            <a:r>
              <a:rPr lang="zh-CN" altLang="en-US">
                <a:sym typeface="+mn-ea"/>
              </a:rPr>
              <a:t>全部资产</a:t>
            </a:r>
            <a:r>
              <a:rPr lang="en-US" altLang="zh-CN">
                <a:sym typeface="+mn-ea"/>
              </a:rPr>
              <a:t>-</a:t>
            </a:r>
            <a:r>
              <a:rPr lang="zh-CN" altLang="en-US">
                <a:sym typeface="+mn-ea"/>
              </a:rPr>
              <a:t>负债</a:t>
            </a:r>
            <a:endParaRPr lang="zh-CN" altLang="en-US">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nSpc>
                <a:spcPct val="150000"/>
              </a:lnSpc>
            </a:pPr>
            <a:r>
              <a:rPr lang="zh-CN" altLang="en-US" sz="2800"/>
              <a:t>公司债权人请求未履行或者未全面履行出资义务的股东在未出资本息范围内对公司债务不能清偿的部分承担补充赔偿责任的，人民法院应予支持；未履行或者未全面履行出资义务的股东已经承担上述责任，其他债权人提出相同请求的，人民法院不予支持。</a:t>
            </a:r>
            <a:endParaRPr lang="zh-CN" altLang="en-US" sz="28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nSpc>
                <a:spcPct val="150000"/>
              </a:lnSpc>
            </a:pPr>
            <a:r>
              <a:rPr lang="en-US" altLang="zh-CN" sz="2800" b="1"/>
              <a:t>2.</a:t>
            </a:r>
            <a:r>
              <a:rPr lang="zh-CN" altLang="en-US" sz="2800" b="1"/>
              <a:t>其他发起人的连带责任</a:t>
            </a:r>
            <a:endParaRPr lang="zh-CN" altLang="en-US" sz="2800" b="1"/>
          </a:p>
          <a:p>
            <a:pPr>
              <a:lnSpc>
                <a:spcPct val="150000"/>
              </a:lnSpc>
            </a:pPr>
            <a:r>
              <a:rPr lang="zh-CN" altLang="en-US" sz="2800">
                <a:sym typeface="+mn-ea"/>
              </a:rPr>
              <a:t>《公司法司法解释三》第十三条　</a:t>
            </a:r>
            <a:endParaRPr lang="zh-CN" altLang="en-US" sz="2800"/>
          </a:p>
          <a:p>
            <a:pPr>
              <a:lnSpc>
                <a:spcPct val="150000"/>
              </a:lnSpc>
            </a:pPr>
            <a:r>
              <a:rPr lang="zh-CN" altLang="en-US" sz="2800"/>
              <a:t>股东在公司设立时未履行或者未全面履行出资义务，依照本条第一款或者第二款提起诉讼的原告，请求公司的发起人与被告股东承担连带责任的，人民法院应予支持；公司的发起人承担责任后，可以向被告股东追偿。</a:t>
            </a:r>
            <a:endParaRPr lang="zh-CN" altLang="en-US" sz="2800"/>
          </a:p>
          <a:p>
            <a:pPr>
              <a:lnSpc>
                <a:spcPct val="150000"/>
              </a:lnSpc>
            </a:pPr>
            <a:endParaRPr lang="zh-CN" altLang="en-US" sz="2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271145"/>
            <a:ext cx="8229600" cy="5855335"/>
          </a:xfrm>
        </p:spPr>
        <p:txBody>
          <a:bodyPr/>
          <a:p>
            <a:pPr>
              <a:lnSpc>
                <a:spcPct val="150000"/>
              </a:lnSpc>
            </a:pPr>
            <a:r>
              <a:rPr lang="en-US" altLang="zh-CN" sz="2800" b="1"/>
              <a:t>3.</a:t>
            </a:r>
            <a:r>
              <a:rPr lang="zh-CN" altLang="en-US" sz="2800" b="1"/>
              <a:t>对其他股东的违约赔偿责任</a:t>
            </a:r>
            <a:endParaRPr lang="zh-CN" altLang="en-US" sz="2800" b="1"/>
          </a:p>
          <a:p>
            <a:pPr>
              <a:lnSpc>
                <a:spcPct val="150000"/>
              </a:lnSpc>
            </a:pPr>
            <a:r>
              <a:rPr lang="zh-CN" altLang="en-US" sz="2800"/>
              <a:t>《</a:t>
            </a:r>
            <a:r>
              <a:rPr lang="zh-CN" altLang="en-US" sz="2800"/>
              <a:t>公司法》第二十八条　</a:t>
            </a:r>
            <a:endParaRPr lang="zh-CN" altLang="en-US" sz="2800"/>
          </a:p>
          <a:p>
            <a:pPr>
              <a:lnSpc>
                <a:spcPct val="150000"/>
              </a:lnSpc>
            </a:pPr>
            <a:r>
              <a:rPr lang="zh-CN" altLang="en-US" sz="2800"/>
              <a:t>股东应当按期足额缴纳公司章程中规定的各自所认缴的出资额。股东以货币出资的，应当将货币出资足额存入有限责任公司在银行开设的账户；以非货币财产出资的，应当依法办理其财产权的转移手续。</a:t>
            </a:r>
            <a:endParaRPr lang="zh-CN" altLang="en-US" sz="2800"/>
          </a:p>
          <a:p>
            <a:pPr>
              <a:lnSpc>
                <a:spcPct val="150000"/>
              </a:lnSpc>
            </a:pPr>
            <a:r>
              <a:rPr lang="zh-CN" altLang="en-US" sz="2800"/>
              <a:t>股东不按照前款规定缴纳出资的，除应当向公司足额缴纳外，还应当向已按期足额缴纳出资的股东承担违约责任。</a:t>
            </a:r>
            <a:endParaRPr lang="zh-CN" altLang="en-US" sz="2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noRot="1"/>
          </p:cNvSpPr>
          <p:nvPr>
            <p:ph type="title"/>
          </p:nvPr>
        </p:nvSpPr>
        <p:spPr/>
        <p:txBody>
          <a:bodyPr anchor="ctr" anchorCtr="0"/>
          <a:p>
            <a:pPr marL="0" marR="0" indent="0" algn="ctr" defTabSz="914400" rtl="0" eaLnBrk="1" fontAlgn="base" latinLnBrk="0" hangingPunct="1">
              <a:lnSpc>
                <a:spcPct val="100000"/>
              </a:lnSpc>
              <a:spcBef>
                <a:spcPct val="0"/>
              </a:spcBef>
              <a:spcAft>
                <a:spcPct val="0"/>
              </a:spcAft>
              <a:buClrTx/>
              <a:buSzTx/>
              <a:buFontTx/>
              <a:buNone/>
            </a:pPr>
            <a:r>
              <a:rPr kumimoji="0" lang="zh-CN" altLang="en-US" sz="4400" b="1" i="0" u="none" strike="noStrike" kern="1200" cap="none" spc="0" normalizeH="0" baseline="0" noProof="1" dirty="0">
                <a:solidFill>
                  <a:schemeClr val="tx2"/>
                </a:solidFill>
                <a:effectLst>
                  <a:outerShdw blurRad="38100" dist="38100" dir="2700000">
                    <a:srgbClr val="000000"/>
                  </a:outerShdw>
                </a:effectLst>
                <a:latin typeface="+mj-lt"/>
                <a:ea typeface="+mj-ea"/>
                <a:cs typeface="+mj-cs"/>
              </a:rPr>
              <a:t>第六节</a:t>
            </a:r>
            <a:r>
              <a:rPr kumimoji="0" lang="en-US" altLang="zh-CN" sz="4400" b="1" i="0" u="none" strike="noStrike" kern="1200" cap="none" spc="0" normalizeH="0" baseline="0" noProof="1" dirty="0">
                <a:solidFill>
                  <a:schemeClr val="tx2"/>
                </a:solidFill>
                <a:effectLst>
                  <a:outerShdw blurRad="38100" dist="38100" dir="2700000">
                    <a:srgbClr val="000000"/>
                  </a:outerShdw>
                </a:effectLst>
                <a:latin typeface="+mj-lt"/>
                <a:ea typeface="+mj-ea"/>
                <a:cs typeface="+mj-cs"/>
              </a:rPr>
              <a:t> </a:t>
            </a:r>
            <a:r>
              <a:rPr kumimoji="0" lang="zh-CN" altLang="en-US" sz="4400" b="1" i="0" u="none" strike="noStrike" kern="1200" cap="none" spc="0" normalizeH="0" baseline="0" noProof="1" dirty="0">
                <a:solidFill>
                  <a:schemeClr val="tx2"/>
                </a:solidFill>
                <a:effectLst>
                  <a:outerShdw blurRad="38100" dist="38100" dir="2700000">
                    <a:srgbClr val="000000"/>
                  </a:outerShdw>
                </a:effectLst>
                <a:latin typeface="+mj-lt"/>
                <a:ea typeface="+mj-ea"/>
                <a:cs typeface="+mj-cs"/>
              </a:rPr>
              <a:t>股东出资的</a:t>
            </a:r>
            <a:r>
              <a:rPr kumimoji="0" lang="zh-CN" altLang="en-US" sz="4400" b="1" i="0" u="none" strike="noStrike" kern="1200" cap="none" spc="0" normalizeH="0" baseline="0" noProof="1" dirty="0">
                <a:solidFill>
                  <a:schemeClr val="tx2"/>
                </a:solidFill>
                <a:effectLst>
                  <a:outerShdw blurRad="38100" dist="38100" dir="2700000">
                    <a:srgbClr val="000000"/>
                  </a:outerShdw>
                </a:effectLst>
                <a:latin typeface="+mj-lt"/>
                <a:ea typeface="+mj-ea"/>
                <a:cs typeface="+mj-cs"/>
              </a:rPr>
              <a:t>形式</a:t>
            </a:r>
            <a:endParaRPr kumimoji="0" lang="zh-CN" altLang="en-US" sz="4400" b="1" i="0" u="none" strike="noStrike" kern="1200" cap="none" spc="0" normalizeH="0" baseline="0" noProof="1" dirty="0">
              <a:solidFill>
                <a:schemeClr val="tx2"/>
              </a:solidFill>
              <a:effectLst>
                <a:outerShdw blurRad="38100" dist="38100" dir="2700000">
                  <a:srgbClr val="000000"/>
                </a:outerShdw>
              </a:effectLst>
              <a:latin typeface="+mj-lt"/>
              <a:ea typeface="+mj-ea"/>
              <a:cs typeface="+mj-cs"/>
            </a:endParaRPr>
          </a:p>
        </p:txBody>
      </p:sp>
      <p:sp>
        <p:nvSpPr>
          <p:cNvPr id="38915" name="文本占位符 38914"/>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一、股东出资形式的法定</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性</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法定资本制下关注资本</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信用</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注重股东出资的</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形式</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lang="zh-CN" altLang="en-US" b="1" dirty="0">
                <a:sym typeface="+mn-ea"/>
              </a:rPr>
              <a:t>二、股东的出资形式</a:t>
            </a:r>
            <a:endParaRPr kumimoji="0" lang="zh-CN" altLang="en-US" b="1"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dirty="0">
                <a:sym typeface="+mn-ea"/>
              </a:rPr>
              <a:t>   </a:t>
            </a:r>
            <a:r>
              <a:rPr lang="zh-CN" altLang="en-US" sz="2400" dirty="0">
                <a:sym typeface="+mn-ea"/>
              </a:rPr>
              <a:t>《公司法》第二十七条 </a:t>
            </a:r>
            <a:r>
              <a:rPr lang="en-US" altLang="zh-CN" sz="2400" dirty="0">
                <a:sym typeface="+mn-ea"/>
              </a:rPr>
              <a:t>  </a:t>
            </a:r>
            <a:endParaRPr lang="zh-CN" altLang="en-US" sz="2400" dirty="0">
              <a:sym typeface="+mn-ea"/>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en-US" altLang="zh-CN" sz="2400" dirty="0">
                <a:sym typeface="+mn-ea"/>
              </a:rPr>
              <a:t>     </a:t>
            </a:r>
            <a:r>
              <a:rPr lang="zh-CN" altLang="en-US" sz="2400" dirty="0">
                <a:sym typeface="+mn-ea"/>
              </a:rPr>
              <a:t>股东可以用</a:t>
            </a:r>
            <a:r>
              <a:rPr lang="zh-CN" altLang="en-US" sz="2400" u="sng" dirty="0">
                <a:sym typeface="+mn-ea"/>
              </a:rPr>
              <a:t>货币</a:t>
            </a:r>
            <a:r>
              <a:rPr lang="zh-CN" altLang="en-US" sz="2400" dirty="0">
                <a:sym typeface="+mn-ea"/>
              </a:rPr>
              <a:t>出资，也可以用实物、知识产权、土地使用权等可以用货币估价并可以依法转让的</a:t>
            </a:r>
            <a:r>
              <a:rPr lang="zh-CN" altLang="en-US" sz="2400" u="sng" dirty="0">
                <a:sym typeface="+mn-ea"/>
              </a:rPr>
              <a:t>非货币</a:t>
            </a:r>
            <a:r>
              <a:rPr lang="zh-CN" altLang="en-US" sz="2400" dirty="0">
                <a:sym typeface="+mn-ea"/>
              </a:rPr>
              <a:t>财产作价出资；但是，法律、行政法规规定不得作为出资的财产除外。</a:t>
            </a:r>
            <a:endParaRPr lang="zh-CN" altLang="en-US"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noRot="1"/>
          </p:cNvSpPr>
          <p:nvPr>
            <p:ph type="title"/>
          </p:nvPr>
        </p:nvSpPr>
        <p:spPr/>
        <p:txBody>
          <a:bodyPr anchor="ctr" anchorCtr="0"/>
          <a:p>
            <a:pPr fontAlgn="base"/>
            <a:endParaRPr strike="noStrike" noProof="1" dirty="0"/>
          </a:p>
        </p:txBody>
      </p:sp>
      <p:sp>
        <p:nvSpPr>
          <p:cNvPr id="39939" name="文本占位符 39938"/>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（一）可以作为出资的形式</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货币出资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非货币出资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noRot="1"/>
          </p:cNvSpPr>
          <p:nvPr>
            <p:ph type="title"/>
          </p:nvPr>
        </p:nvSpPr>
        <p:spPr/>
        <p:txBody>
          <a:bodyPr anchor="ctr" anchorCtr="0"/>
          <a:p>
            <a:pPr fontAlgn="base"/>
            <a:endParaRPr strike="noStrike" noProof="1" dirty="0"/>
          </a:p>
        </p:txBody>
      </p:sp>
      <p:sp>
        <p:nvSpPr>
          <p:cNvPr id="40963" name="文本占位符 40962"/>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货币出资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优缺点</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法律关系简单、受股东欢迎</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最安全 、最困难</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公司法不再设置货币出资的</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比例限制。</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noRot="1"/>
          </p:cNvSpPr>
          <p:nvPr>
            <p:ph type="title"/>
          </p:nvPr>
        </p:nvSpPr>
        <p:spPr/>
        <p:txBody>
          <a:bodyPr anchor="ctr" anchorCtr="0"/>
          <a:p>
            <a:pPr fontAlgn="base"/>
            <a:endParaRPr strike="noStrike" noProof="1" dirty="0"/>
          </a:p>
        </p:txBody>
      </p:sp>
      <p:sp>
        <p:nvSpPr>
          <p:cNvPr id="41987" name="文本占位符 41986"/>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非货币出资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可</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估价</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可转让</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不违反法律法规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dirty="0">
                <a:sym typeface="+mn-ea"/>
              </a:rPr>
              <a:t>主要包括</a:t>
            </a:r>
            <a:endParaRPr kumimoji="0" lang="zh-CN" altLang="en-US"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dirty="0">
                <a:sym typeface="+mn-ea"/>
              </a:rPr>
              <a:t>     实物、知识产权、土地使用权、非专利技 </a:t>
            </a:r>
            <a:endParaRPr kumimoji="0" lang="zh-CN" altLang="en-US"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dirty="0">
                <a:sym typeface="+mn-ea"/>
              </a:rPr>
              <a:t>     术、债权、股权等</a:t>
            </a:r>
            <a:endParaRPr kumimoji="0" lang="zh-CN" altLang="en-US"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pPr>
            <a:r>
              <a:rPr lang="zh-CN" altLang="en-US" dirty="0">
                <a:sym typeface="+mn-ea"/>
              </a:rPr>
              <a:t>      </a:t>
            </a:r>
            <a:endParaRPr kumimoji="0" lang="zh-CN" altLang="en-US"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noRot="1"/>
          </p:cNvSpPr>
          <p:nvPr>
            <p:ph type="title"/>
          </p:nvPr>
        </p:nvSpPr>
        <p:spPr/>
        <p:txBody>
          <a:bodyPr anchor="ctr" anchorCtr="0"/>
          <a:p>
            <a:pPr fontAlgn="base"/>
            <a:endParaRPr strike="noStrike" noProof="1" dirty="0"/>
          </a:p>
        </p:txBody>
      </p:sp>
      <p:sp>
        <p:nvSpPr>
          <p:cNvPr id="43011" name="文本占位符 43010"/>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实物出资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实践中主要是办公用房、厂房、设备设施、机器、原材料、仓库、运输工具等</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0" marR="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nSpc>
                <a:spcPct val="150000"/>
              </a:lnSpc>
            </a:pPr>
            <a:r>
              <a:rPr lang="en-US" altLang="zh-CN"/>
              <a:t>3.</a:t>
            </a:r>
            <a:r>
              <a:rPr lang="zh-CN" altLang="en-US"/>
              <a:t>资本与股东</a:t>
            </a:r>
            <a:r>
              <a:rPr lang="zh-CN" altLang="en-US"/>
              <a:t>权益</a:t>
            </a:r>
            <a:endParaRPr lang="zh-CN" altLang="en-US"/>
          </a:p>
          <a:p>
            <a:pPr>
              <a:lnSpc>
                <a:spcPct val="150000"/>
              </a:lnSpc>
            </a:pPr>
            <a:r>
              <a:rPr lang="zh-CN" altLang="en-US"/>
              <a:t>股东权益（所有者</a:t>
            </a:r>
            <a:r>
              <a:rPr lang="zh-CN" altLang="en-US"/>
              <a:t>权益）</a:t>
            </a:r>
            <a:endParaRPr lang="zh-CN" altLang="en-US"/>
          </a:p>
          <a:p>
            <a:pPr marL="0" indent="0">
              <a:lnSpc>
                <a:spcPct val="150000"/>
              </a:lnSpc>
              <a:buNone/>
            </a:pPr>
            <a:r>
              <a:rPr lang="en-US" altLang="zh-CN"/>
              <a:t>   </a:t>
            </a:r>
            <a:r>
              <a:rPr lang="zh-CN" altLang="en-US"/>
              <a:t>是股东对公司净资产享有的</a:t>
            </a:r>
            <a:r>
              <a:rPr lang="zh-CN" altLang="en-US"/>
              <a:t>权益。</a:t>
            </a:r>
            <a:endParaRPr lang="zh-CN" altLang="en-US"/>
          </a:p>
          <a:p>
            <a:pPr marL="0" indent="0">
              <a:lnSpc>
                <a:spcPct val="150000"/>
              </a:lnSpc>
              <a:buNone/>
            </a:pPr>
            <a:r>
              <a:rPr lang="en-US" altLang="zh-CN"/>
              <a:t>    </a:t>
            </a:r>
            <a:r>
              <a:rPr lang="zh-CN" altLang="en-US"/>
              <a:t>资本</a:t>
            </a:r>
            <a:r>
              <a:rPr lang="en-US" altLang="zh-CN"/>
              <a:t>+</a:t>
            </a:r>
            <a:r>
              <a:rPr lang="zh-CN" altLang="en-US"/>
              <a:t>资本公积</a:t>
            </a:r>
            <a:r>
              <a:rPr lang="en-US" altLang="zh-CN"/>
              <a:t>+</a:t>
            </a:r>
            <a:r>
              <a:rPr lang="zh-CN" altLang="en-US"/>
              <a:t>盈余公积</a:t>
            </a:r>
            <a:r>
              <a:rPr lang="en-US" altLang="zh-CN"/>
              <a:t>+</a:t>
            </a:r>
            <a:r>
              <a:rPr lang="zh-CN" altLang="en-US"/>
              <a:t>可分配</a:t>
            </a:r>
            <a:r>
              <a:rPr lang="zh-CN" altLang="en-US"/>
              <a:t>利润</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noRot="1"/>
          </p:cNvSpPr>
          <p:nvPr>
            <p:ph type="title"/>
          </p:nvPr>
        </p:nvSpPr>
        <p:spPr/>
        <p:txBody>
          <a:bodyPr anchor="ctr" anchorCtr="0"/>
          <a:p>
            <a:pPr fontAlgn="base"/>
            <a:endParaRPr strike="noStrike" noProof="1" dirty="0"/>
          </a:p>
        </p:txBody>
      </p:sp>
      <p:sp>
        <p:nvSpPr>
          <p:cNvPr id="44035" name="文本占位符 44034"/>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知识产权出资：</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知识产权主要包括工业产权（商标权和专利权）和著作权</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知识经济时代，必须尊重知识产权（新东方案例，</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KTV</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收取版权费）</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noRot="1"/>
          </p:cNvSpPr>
          <p:nvPr>
            <p:ph type="title"/>
          </p:nvPr>
        </p:nvSpPr>
        <p:spPr/>
        <p:txBody>
          <a:bodyPr anchor="ctr" anchorCtr="0"/>
          <a:p>
            <a:pPr fontAlgn="base"/>
            <a:endParaRPr strike="noStrike" noProof="1" dirty="0"/>
          </a:p>
        </p:txBody>
      </p:sp>
      <p:sp>
        <p:nvSpPr>
          <p:cNvPr id="46083" name="文本占位符 46082"/>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商标权出资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南方中外合资企业中较常见</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典型案例：上海家化“美加净”和美国庄臣公司合资（以商标转让的方式出资）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上海 “中华”牙膏和联合利华合资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专利权出资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著作权出资：</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如计算机软件的版权出资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noRot="1"/>
          </p:cNvSpPr>
          <p:nvPr>
            <p:ph type="title"/>
          </p:nvPr>
        </p:nvSpPr>
        <p:spPr/>
        <p:txBody>
          <a:bodyPr anchor="ctr" anchorCtr="0"/>
          <a:p>
            <a:pPr fontAlgn="base"/>
            <a:endParaRPr strike="noStrike" noProof="1" dirty="0"/>
          </a:p>
        </p:txBody>
      </p:sp>
      <p:sp>
        <p:nvSpPr>
          <p:cNvPr id="47107" name="文本占位符 47106"/>
          <p:cNvSpPr>
            <a:spLocks noGrp="1"/>
          </p:cNvSpPr>
          <p:nvPr>
            <p:ph idx="1"/>
          </p:nvPr>
        </p:nvSpPr>
        <p:spPr>
          <a:xfrm>
            <a:off x="457200" y="1150620"/>
            <a:ext cx="8229600" cy="4975860"/>
          </a:xfrm>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非专利技术出资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未取得专利权的技术成果</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具有实用性、保密性、先进性</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主要是一些高新技术成果</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例如：水培花卉栽培技术</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新型彩色火焰蜡烛</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特色馄饨、水饺技术</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noRot="1"/>
          </p:cNvSpPr>
          <p:nvPr>
            <p:ph type="title"/>
          </p:nvPr>
        </p:nvSpPr>
        <p:spPr/>
        <p:txBody>
          <a:bodyPr anchor="ctr" anchorCtr="0"/>
          <a:p>
            <a:pPr fontAlgn="base"/>
            <a:endParaRPr strike="noStrike" noProof="1" dirty="0"/>
          </a:p>
        </p:txBody>
      </p:sp>
      <p:sp>
        <p:nvSpPr>
          <p:cNvPr id="52227" name="文本占位符 52226"/>
          <p:cNvSpPr>
            <a:spLocks noGrp="1"/>
          </p:cNvSpPr>
          <p:nvPr>
            <p:ph idx="1"/>
          </p:nvPr>
        </p:nvSpPr>
        <p:spPr>
          <a:xfrm>
            <a:off x="457200" y="985520"/>
            <a:ext cx="8229600" cy="5140960"/>
          </a:xfrm>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债权出资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现实中存在以债权出资的现象</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国企改制组建上市公司</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商业银行资产重组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债权出资存在的问题</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债权的真实性</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债务人的清偿力</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债权的期限</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noRot="1"/>
          </p:cNvSpPr>
          <p:nvPr>
            <p:ph type="title"/>
          </p:nvPr>
        </p:nvSpPr>
        <p:spPr/>
        <p:txBody>
          <a:bodyPr anchor="ctr" anchorCtr="0"/>
          <a:p>
            <a:pPr fontAlgn="base"/>
            <a:endParaRPr strike="noStrike" noProof="1" dirty="0"/>
          </a:p>
        </p:txBody>
      </p:sp>
      <p:sp>
        <p:nvSpPr>
          <p:cNvPr id="53251" name="文本占位符 53250"/>
          <p:cNvSpPr>
            <a:spLocks noGrp="1"/>
          </p:cNvSpPr>
          <p:nvPr>
            <p:ph idx="1"/>
          </p:nvPr>
        </p:nvSpPr>
        <p:spPr>
          <a:xfrm>
            <a:off x="457200" y="491490"/>
            <a:ext cx="8229600" cy="5634990"/>
          </a:xfrm>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股权出资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实践中的例子：联通公司以其在香港的股权出资在国内上市</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国企改组上市以股权出资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股权出资需注意的问题</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对股权合理评估</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股权移转手续：股东名册变更登记</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工商局变更登记</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noRot="1"/>
          </p:cNvSpPr>
          <p:nvPr>
            <p:ph type="title"/>
          </p:nvPr>
        </p:nvSpPr>
        <p:spPr/>
        <p:txBody>
          <a:bodyPr anchor="ctr" anchorCtr="0"/>
          <a:p>
            <a:pPr fontAlgn="base"/>
            <a:endParaRPr strike="noStrike" noProof="1" dirty="0"/>
          </a:p>
        </p:txBody>
      </p:sp>
      <p:sp>
        <p:nvSpPr>
          <p:cNvPr id="54275" name="文本占位符 54274"/>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3.</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目前我国禁止的出资形式</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公司注册登记管理规定</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a:t>
            </a:r>
            <a:endPar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不得以劳务、信用、自然人姓名、商誉、特许</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经营</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权、设定担保的财产作价出资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66561"/>
          <p:cNvSpPr>
            <a:spLocks noGrp="1" noRot="1"/>
          </p:cNvSpPr>
          <p:nvPr>
            <p:ph type="title"/>
          </p:nvPr>
        </p:nvSpPr>
        <p:spPr/>
        <p:txBody>
          <a:bodyPr anchor="ctr" anchorCtr="0"/>
          <a:p>
            <a:pPr fontAlgn="base"/>
            <a:endParaRPr strike="noStrike" noProof="1" dirty="0"/>
          </a:p>
        </p:txBody>
      </p:sp>
      <p:sp>
        <p:nvSpPr>
          <p:cNvPr id="66563" name="文本占位符 66562"/>
          <p:cNvSpPr>
            <a:spLocks noGrp="1"/>
          </p:cNvSpPr>
          <p:nvPr>
            <p:ph idx="1"/>
          </p:nvPr>
        </p:nvSpPr>
        <p:spPr>
          <a:xfrm>
            <a:off x="457200" y="333375"/>
            <a:ext cx="8229600" cy="5792788"/>
          </a:xfrm>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甲、乙两公司与刘某、谢某欲共同设立一注册资本为</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200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万元的有限责任公司，他们在拟定公司章程时约定各自以如下方式出资，下列哪些出资是不合法的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A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甲公司以其企业商誉评估作价</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80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万元出资</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B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乙公司以其获得的某知名品牌特许经营权评估作价</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60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万元出资</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C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谢某以其设定了抵押担保的房屋评估作价</a:t>
            </a: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40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万元出资</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D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刘某以其劳务评估作价出资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E </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刘某以其价值</a:t>
            </a: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20</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万元的保险单出资</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ABCDE</a:t>
            </a:r>
            <a:endPar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63">
                                            <p:txEl>
                                              <p:charRg st="0" end="7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563">
                                            <p:txEl>
                                              <p:charRg st="70" end="9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563">
                                            <p:txEl>
                                              <p:charRg st="92" end="12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6563">
                                            <p:txEl>
                                              <p:charRg st="123" end="15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6563">
                                            <p:txEl>
                                              <p:charRg st="150" end="16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563">
                                            <p:txEl>
                                              <p:charRg st="165" end="18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6563">
                                            <p:txEl>
                                              <p:charRg st="184" end="19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第七节</a:t>
            </a:r>
            <a:r>
              <a:rPr lang="en-US" altLang="zh-CN"/>
              <a:t> </a:t>
            </a:r>
            <a:r>
              <a:rPr lang="zh-CN" altLang="en-US"/>
              <a:t>股东出资的法定</a:t>
            </a:r>
            <a:r>
              <a:rPr lang="zh-CN" altLang="en-US"/>
              <a:t>要求</a:t>
            </a:r>
            <a:endParaRPr lang="zh-CN" altLang="en-US"/>
          </a:p>
        </p:txBody>
      </p:sp>
      <p:sp>
        <p:nvSpPr>
          <p:cNvPr id="3" name="内容占位符 2"/>
          <p:cNvSpPr>
            <a:spLocks noGrp="1"/>
          </p:cNvSpPr>
          <p:nvPr>
            <p:ph idx="1"/>
          </p:nvPr>
        </p:nvSpPr>
        <p:spPr/>
        <p:txBody>
          <a:bodyPr/>
          <a:p>
            <a:pPr>
              <a:lnSpc>
                <a:spcPct val="150000"/>
              </a:lnSpc>
            </a:pPr>
            <a:r>
              <a:rPr lang="zh-CN" altLang="en-US" sz="2800" b="1"/>
              <a:t>一、出资的价值评估</a:t>
            </a:r>
            <a:endParaRPr lang="zh-CN" altLang="en-US" sz="2800" b="1"/>
          </a:p>
          <a:p>
            <a:pPr>
              <a:lnSpc>
                <a:spcPct val="150000"/>
              </a:lnSpc>
            </a:pPr>
            <a:r>
              <a:rPr lang="zh-CN" altLang="en-US" sz="2800"/>
              <a:t> 《公司法》第二十七条：</a:t>
            </a:r>
            <a:endParaRPr lang="zh-CN" altLang="en-US" sz="2800"/>
          </a:p>
          <a:p>
            <a:pPr>
              <a:lnSpc>
                <a:spcPct val="150000"/>
              </a:lnSpc>
            </a:pPr>
            <a:r>
              <a:rPr lang="zh-CN" altLang="en-US" sz="2800"/>
              <a:t>对作为出资的非货币财产应当评估作价，核实财产，不得高估或者低估作价。法律、行政法规对评估作价有规定的，从其规定。</a:t>
            </a:r>
            <a:endParaRPr lang="zh-CN" altLang="en-US" sz="28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b="1">
                <a:latin typeface="宋体" panose="02010600030101010101" pitchFamily="2" charset="-122"/>
                <a:ea typeface="宋体" panose="02010600030101010101" pitchFamily="2" charset="-122"/>
              </a:rPr>
              <a:t>未进行价值评估的：</a:t>
            </a:r>
            <a:endParaRPr lang="zh-CN" altLang="en-US" sz="2800" b="1">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《公司法司法解释三》</a:t>
            </a:r>
            <a:r>
              <a:rPr lang="zh-CN" altLang="en-US" sz="2800">
                <a:latin typeface="宋体" panose="02010600030101010101" pitchFamily="2" charset="-122"/>
                <a:ea typeface="宋体" panose="02010600030101010101" pitchFamily="2" charset="-122"/>
                <a:sym typeface="+mn-ea"/>
              </a:rPr>
              <a:t>第九条　</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出资人以非货币财产出资，未依法评估作价，公司、其他股东或者公司债权人请求认定出资人未履行出资义务的，人民法院应当委托具有合法资格的评估机构对该财产评估作价。评估确定的价额显著低于公司章程所定价额的，人民法院应当认定出资人未依法全面履行出资义务。</a:t>
            </a:r>
            <a:endParaRPr lang="zh-CN" altLang="en-US" sz="2800">
              <a:latin typeface="宋体" panose="02010600030101010101" pitchFamily="2" charset="-122"/>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276985"/>
            <a:ext cx="8229600" cy="4849495"/>
          </a:xfrm>
        </p:spPr>
        <p:txBody>
          <a:bodyPr/>
          <a:p>
            <a:r>
              <a:rPr lang="zh-CN" altLang="en-US" sz="2800" b="1"/>
              <a:t>二、出资的履行</a:t>
            </a:r>
            <a:endParaRPr lang="zh-CN" altLang="en-US" sz="2800" b="1"/>
          </a:p>
          <a:p>
            <a:pPr>
              <a:lnSpc>
                <a:spcPct val="150000"/>
              </a:lnSpc>
            </a:pPr>
            <a:r>
              <a:rPr lang="zh-CN" altLang="en-US" sz="2800">
                <a:sym typeface="+mn-ea"/>
              </a:rPr>
              <a:t>《公司法》第二十八条　</a:t>
            </a:r>
            <a:endParaRPr lang="zh-CN" altLang="en-US" sz="2800"/>
          </a:p>
          <a:p>
            <a:pPr>
              <a:lnSpc>
                <a:spcPct val="150000"/>
              </a:lnSpc>
            </a:pPr>
            <a:r>
              <a:rPr lang="zh-CN" altLang="en-US" sz="2800">
                <a:sym typeface="+mn-ea"/>
              </a:rPr>
              <a:t>股东应当按期足额缴纳公司章程中规定的各自所认缴的出资额。股东以货币出资的，应当将货币出资足额存入有限责任公司在银行开设的账户；以非货币财产出资的，应当依法办理其财产权的转移手续。</a:t>
            </a:r>
            <a:endParaRPr lang="zh-CN" altLang="en-US"/>
          </a:p>
          <a:p>
            <a:endParaRPr lang="zh-CN" altLang="en-US"/>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noRot="1"/>
          </p:cNvSpPr>
          <p:nvPr>
            <p:ph type="title"/>
          </p:nvPr>
        </p:nvSpPr>
        <p:spPr/>
        <p:txBody>
          <a:bodyPr anchor="ctr" anchorCtr="0"/>
          <a:p>
            <a:pPr fontAlgn="base"/>
            <a:endParaRPr strike="noStrike" noProof="1" dirty="0"/>
          </a:p>
        </p:txBody>
      </p:sp>
      <p:sp>
        <p:nvSpPr>
          <p:cNvPr id="8195" name="文本占位符 8194"/>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二、公司资本的法律</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意义</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是公司成立的</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基本条件</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是公司进行经营活动的基本</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物质条件</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3.</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是公司承担财产责任的基本</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保障</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4.</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是股东承担责任的</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界限</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712470"/>
            <a:ext cx="8229600" cy="5414010"/>
          </a:xfrm>
        </p:spPr>
        <p:txBody>
          <a:bodyPr/>
          <a:p>
            <a:r>
              <a:rPr lang="zh-CN" altLang="en-US"/>
              <a:t>瑕疵履行的法律</a:t>
            </a:r>
            <a:r>
              <a:rPr lang="zh-CN" altLang="en-US"/>
              <a:t>后果：</a:t>
            </a:r>
            <a:endParaRPr lang="zh-CN" altLang="en-US"/>
          </a:p>
          <a:p>
            <a:r>
              <a:rPr lang="zh-CN" altLang="en-US" sz="2800"/>
              <a:t>《公司法司法解释三》</a:t>
            </a:r>
            <a:r>
              <a:rPr lang="zh-CN" altLang="en-US" sz="2800"/>
              <a:t>第十条：</a:t>
            </a:r>
            <a:endParaRPr lang="zh-CN" altLang="en-US" sz="2800"/>
          </a:p>
          <a:p>
            <a:pPr>
              <a:lnSpc>
                <a:spcPct val="150000"/>
              </a:lnSpc>
            </a:pPr>
            <a:r>
              <a:rPr lang="zh-CN" altLang="en-US" sz="2400"/>
              <a:t>出资人以房屋、土地使用权或者需要办理权属登记的知识产权等财产出资，已经交付公司使用但未办理权属变更手续，公司、其他股东或者公司债权人主张认定出资人未履行出资义务的，人民法院应当责令当事人在指定的合理期间内办理权属变更手续；在前述期间内办理了权属变更手续的，人民法院应当认定其已经履行了出资义务；出资人主张自其</a:t>
            </a:r>
            <a:r>
              <a:rPr lang="zh-CN" altLang="en-US" sz="2400" u="sng"/>
              <a:t>实际交付财产给公司使用时</a:t>
            </a:r>
            <a:r>
              <a:rPr lang="zh-CN" altLang="en-US" sz="2400"/>
              <a:t>享有相应股东权利的，人民法院应予支持。</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nSpc>
                <a:spcPct val="150000"/>
              </a:lnSpc>
            </a:pPr>
            <a:r>
              <a:rPr lang="zh-CN" altLang="en-US" sz="2800"/>
              <a:t>出资人以前款规定的财产出资，已经办理权属变更手续但未交付给公司使用，公司或者其他股东主张其向公司交付、并在实际交付之前不享有相应股东权利的，人民法院应予支持。</a:t>
            </a:r>
            <a:endParaRPr lang="zh-CN" altLang="en-US" sz="28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a:sym typeface="+mn-ea"/>
              </a:rPr>
              <a:t>《公司法司法解释三》</a:t>
            </a:r>
            <a:r>
              <a:rPr lang="zh-CN" altLang="en-US" sz="2800"/>
              <a:t>第八条　</a:t>
            </a:r>
            <a:endParaRPr lang="zh-CN" altLang="en-US" sz="2800"/>
          </a:p>
          <a:p>
            <a:pPr>
              <a:lnSpc>
                <a:spcPct val="150000"/>
              </a:lnSpc>
            </a:pPr>
            <a:r>
              <a:rPr lang="zh-CN" altLang="en-US" sz="2400"/>
              <a:t>出资人以划拨土地使用权出资，或者以设定权利负担的土地使用权出资，公司、其他股东或者公司债权人主张认定出资人未履行出资义务的，人民法院应当责令当事人在指定的合理期间内办理土地变更手续或者解除权利负担；逾期未办理或者未解除的，人民法院应当认定出资人未依法全面履行出资义务</a:t>
            </a:r>
            <a:endParaRPr lang="zh-CN" altLang="en-US" sz="2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b="1"/>
              <a:t>三、出资的验资</a:t>
            </a:r>
            <a:endParaRPr lang="zh-CN" altLang="en-US" sz="2800" b="1"/>
          </a:p>
          <a:p>
            <a:r>
              <a:rPr lang="zh-CN" altLang="en-US" sz="2800"/>
              <a:t>原公司法第二十九条规定，股东缴纳出资后，必须经依法设立的验资机构验资并出具证明。</a:t>
            </a:r>
            <a:endParaRPr lang="zh-CN" altLang="en-US" sz="2800"/>
          </a:p>
          <a:p>
            <a:r>
              <a:rPr lang="en-US" altLang="zh-CN" sz="2800"/>
              <a:t>2014</a:t>
            </a:r>
            <a:r>
              <a:rPr lang="zh-CN" altLang="en-US" sz="2800"/>
              <a:t>年新修订公司法删除上述条款。</a:t>
            </a:r>
            <a:endParaRPr lang="zh-CN" altLang="en-US" sz="2800"/>
          </a:p>
          <a:p>
            <a:r>
              <a:rPr lang="zh-CN" altLang="en-US" sz="2800"/>
              <a:t>除募集设立的股份公司、法律特殊规定的公司外，不需要验资。</a:t>
            </a:r>
            <a:endParaRPr lang="zh-CN" altLang="en-US" sz="28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b="1"/>
              <a:t>验资不实，验资机构的法律责任：</a:t>
            </a:r>
            <a:endParaRPr lang="zh-CN" altLang="en-US" sz="2800" b="1"/>
          </a:p>
          <a:p>
            <a:r>
              <a:rPr lang="zh-CN" altLang="en-US" sz="2800"/>
              <a:t>《公司法》第二百零七</a:t>
            </a:r>
            <a:r>
              <a:rPr lang="zh-CN" altLang="en-US" sz="2800"/>
              <a:t>条：</a:t>
            </a:r>
            <a:endParaRPr lang="zh-CN" altLang="en-US" sz="2800"/>
          </a:p>
          <a:p>
            <a:r>
              <a:rPr lang="zh-CN" altLang="en-US" sz="2800"/>
              <a:t>承担资产评估、验资或者验证的机构因其出具的评估结果、验资或者验证证明不实，给公司债权人造成损失的，除能够证明自己没有过错的外，在其评估或者证明不实的金额范围内承担赔偿责任。</a:t>
            </a:r>
            <a:endParaRPr lang="zh-CN" altLang="en-US" sz="28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noRot="1"/>
          </p:cNvSpPr>
          <p:nvPr>
            <p:ph type="title"/>
          </p:nvPr>
        </p:nvSpPr>
        <p:spPr/>
        <p:txBody>
          <a:bodyPr anchor="ctr" anchorCtr="0"/>
          <a:p>
            <a:pPr marL="0" marR="0" indent="0" algn="ctr" defTabSz="914400" rtl="0" eaLnBrk="1" fontAlgn="base" latinLnBrk="0" hangingPunct="1">
              <a:lnSpc>
                <a:spcPct val="100000"/>
              </a:lnSpc>
              <a:spcBef>
                <a:spcPct val="0"/>
              </a:spcBef>
              <a:spcAft>
                <a:spcPct val="0"/>
              </a:spcAft>
              <a:buClrTx/>
              <a:buSzTx/>
              <a:buFontTx/>
              <a:buNone/>
            </a:pPr>
            <a:r>
              <a:rPr kumimoji="0" lang="zh-CN" altLang="en-US" sz="4400" b="1" i="0" u="none" strike="noStrike" kern="1200" cap="none" spc="0" normalizeH="0" baseline="0" noProof="1" dirty="0">
                <a:solidFill>
                  <a:schemeClr val="tx2"/>
                </a:solidFill>
                <a:effectLst>
                  <a:outerShdw blurRad="38100" dist="38100" dir="2700000">
                    <a:srgbClr val="000000"/>
                  </a:outerShdw>
                </a:effectLst>
                <a:latin typeface="+mj-lt"/>
                <a:ea typeface="+mj-ea"/>
                <a:cs typeface="+mj-cs"/>
              </a:rPr>
              <a:t>增资与减资</a:t>
            </a:r>
            <a:endParaRPr kumimoji="0" lang="zh-CN" altLang="en-US" sz="4400" b="1" i="0" u="none" strike="noStrike" kern="1200" cap="none" spc="0" normalizeH="0" baseline="0" noProof="1">
              <a:solidFill>
                <a:schemeClr val="tx2"/>
              </a:solidFill>
              <a:effectLst>
                <a:outerShdw blurRad="38100" dist="38100" dir="2700000">
                  <a:srgbClr val="000000"/>
                </a:outerShdw>
              </a:effectLst>
              <a:latin typeface="+mj-lt"/>
              <a:ea typeface="+mj-ea"/>
              <a:cs typeface="+mj-cs"/>
            </a:endParaRPr>
          </a:p>
        </p:txBody>
      </p:sp>
      <p:sp>
        <p:nvSpPr>
          <p:cNvPr id="58371" name="文本占位符 58370"/>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一、增加资本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（一）增资方式</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、增加股份数额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、增加股份金额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3</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、公积金转增资本</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noRot="1"/>
          </p:cNvSpPr>
          <p:nvPr>
            <p:ph type="title"/>
          </p:nvPr>
        </p:nvSpPr>
        <p:spPr/>
        <p:txBody>
          <a:bodyPr anchor="ctr" anchorCtr="0"/>
          <a:p>
            <a:pPr fontAlgn="base"/>
            <a:endParaRPr strike="noStrike" noProof="1" dirty="0"/>
          </a:p>
        </p:txBody>
      </p:sp>
      <p:sp>
        <p:nvSpPr>
          <p:cNvPr id="59395" name="文本占位符 59394"/>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（二）增资程序</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、董事会制定方案，股东会决议</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、属于特别决议，需要</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2/3</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以上多数表决权通过</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a:t>
            </a:r>
            <a:r>
              <a:rPr lang="zh-CN" altLang="en-US"/>
              <a:t>公司法》第</a:t>
            </a:r>
            <a:r>
              <a:rPr lang="zh-CN" altLang="en-US"/>
              <a:t>四十三条</a:t>
            </a:r>
            <a:endParaRPr lang="zh-CN" altLang="en-US"/>
          </a:p>
          <a:p>
            <a:r>
              <a:rPr lang="zh-CN" altLang="en-US"/>
              <a:t>股东会会议作出修改公司章程、增加或者减少注册资本的决议，以及公司合并、分立、解散或者变更公司形式的决议，必须经代表三分之二以上表决权的股东通过。</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noRot="1"/>
          </p:cNvSpPr>
          <p:nvPr>
            <p:ph type="title"/>
          </p:nvPr>
        </p:nvSpPr>
        <p:spPr/>
        <p:txBody>
          <a:bodyPr anchor="ctr" anchorCtr="0"/>
          <a:p>
            <a:pPr fontAlgn="base"/>
            <a:endParaRPr strike="noStrike" noProof="1" dirty="0"/>
          </a:p>
        </p:txBody>
      </p:sp>
      <p:sp>
        <p:nvSpPr>
          <p:cNvPr id="60419" name="文本占位符 60418"/>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二、减少资本</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（一）原因</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业务量减少，资本闲置</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亏损严重，注册资本与实有资本不符</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标题 67585"/>
          <p:cNvSpPr>
            <a:spLocks noGrp="1" noRot="1"/>
          </p:cNvSpPr>
          <p:nvPr>
            <p:ph type="title"/>
          </p:nvPr>
        </p:nvSpPr>
        <p:spPr/>
        <p:txBody>
          <a:bodyPr anchor="ctr" anchorCtr="0"/>
          <a:p>
            <a:pPr fontAlgn="base"/>
            <a:endParaRPr strike="noStrike" noProof="1" dirty="0"/>
          </a:p>
        </p:txBody>
      </p:sp>
      <p:sp>
        <p:nvSpPr>
          <p:cNvPr id="67587" name="文本占位符 67586"/>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（二）程序</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董事会制定方案</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股东会决议，须经</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2/3</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以上表决权通过</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3.</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编制资产负债表及财产清单</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4.</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通知和公告</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应当自作出减资决议之日起</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10</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日内通知债权人，并于</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30</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日内在报纸上公告</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70657"/>
          <p:cNvSpPr>
            <a:spLocks noGrp="1" noRot="1"/>
          </p:cNvSpPr>
          <p:nvPr>
            <p:ph type="title"/>
          </p:nvPr>
        </p:nvSpPr>
        <p:spPr/>
        <p:txBody>
          <a:bodyPr anchor="ctr" anchorCtr="0"/>
          <a:p>
            <a:pPr fontAlgn="base"/>
            <a:r>
              <a:rPr lang="zh-CN" sz="3600" strike="noStrike" noProof="1" dirty="0"/>
              <a:t>第二节公司资本原则与资本形成制度</a:t>
            </a:r>
            <a:endParaRPr lang="zh-CN" sz="3600" strike="noStrike" noProof="1" dirty="0"/>
          </a:p>
        </p:txBody>
      </p:sp>
      <p:sp>
        <p:nvSpPr>
          <p:cNvPr id="70659" name="文本占位符 70658"/>
          <p:cNvSpPr>
            <a:spLocks noGrp="1"/>
          </p:cNvSpPr>
          <p:nvPr>
            <p:ph idx="1"/>
          </p:nvPr>
        </p:nvSpPr>
        <p:spPr>
          <a:xfrm>
            <a:off x="457200" y="1339215"/>
            <a:ext cx="8229600" cy="4787265"/>
          </a:xfrm>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一、公司资本制度的类型</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（一）法定资本制</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公司设立时必须在章程中明确规定公司资本总额，并一次性发行，全部认足，否则公司不能成立的</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资本制度。</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1.</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资本总额在章程中明确规定</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2.</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必须将资本全部认缴</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3.</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可分期</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缴纳</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61441"/>
          <p:cNvSpPr>
            <a:spLocks noGrp="1" noRot="1"/>
          </p:cNvSpPr>
          <p:nvPr>
            <p:ph type="title"/>
          </p:nvPr>
        </p:nvSpPr>
        <p:spPr/>
        <p:txBody>
          <a:bodyPr anchor="ctr" anchorCtr="0"/>
          <a:p>
            <a:pPr fontAlgn="base"/>
            <a:endParaRPr strike="noStrike" noProof="1" dirty="0"/>
          </a:p>
        </p:txBody>
      </p:sp>
      <p:sp>
        <p:nvSpPr>
          <p:cNvPr id="61443" name="文本占位符 61442"/>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5</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、清偿与担保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   </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债权人自接到通知之日起</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30</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日内，未接到通知的自公告之日起</a:t>
            </a: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45</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日内，有权要求公司清偿债务或提供相应担保</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en-US" altLang="zh-CN"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6</a:t>
            </a: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、办理变更登记</a:t>
            </a:r>
            <a:endParaRPr kumimoji="0" lang="zh-CN" altLang="en-US" sz="32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a:t>未通知债权人减资的</a:t>
            </a:r>
            <a:r>
              <a:rPr lang="zh-CN" altLang="en-US" sz="2800"/>
              <a:t>效力：</a:t>
            </a:r>
            <a:endParaRPr lang="zh-CN" altLang="en-US" sz="2800"/>
          </a:p>
          <a:p>
            <a:r>
              <a:rPr lang="zh-CN" altLang="en-US" sz="2800"/>
              <a:t>《武汉中化燃油有限公司、岳阳市天裕实业有限公司民间借贷纠纷再审案》【（2019）最高法民申5203号】</a:t>
            </a:r>
            <a:endParaRPr lang="zh-CN" altLang="en-US" sz="2800"/>
          </a:p>
          <a:p>
            <a:r>
              <a:rPr lang="zh-CN" altLang="en-US" sz="2800" b="1"/>
              <a:t>裁判要旨：</a:t>
            </a:r>
            <a:r>
              <a:rPr lang="zh-CN" altLang="en-US" sz="2800"/>
              <a:t>公司减资未通知特定债权人的则不发生减资法律效力，在公司穷尽执行措施无财产可供执行的情况下，公司股东仍应在其认缴但未届期限的出资范围内，对公司不能清偿的债务承担补充赔偿责任。</a:t>
            </a:r>
            <a:endParaRPr lang="zh-CN" altLang="en-US"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71681"/>
          <p:cNvSpPr>
            <a:spLocks noGrp="1" noRot="1"/>
          </p:cNvSpPr>
          <p:nvPr>
            <p:ph type="title"/>
          </p:nvPr>
        </p:nvSpPr>
        <p:spPr/>
        <p:txBody>
          <a:bodyPr anchor="ctr" anchorCtr="0"/>
          <a:p>
            <a:pPr fontAlgn="base"/>
            <a:endParaRPr strike="noStrike" noProof="1" dirty="0"/>
          </a:p>
        </p:txBody>
      </p:sp>
      <p:sp>
        <p:nvSpPr>
          <p:cNvPr id="71683" name="文本占位符 71682"/>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优缺点：</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保证公司资本真实可靠</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增资程序繁琐（股东会决议、变更章程、变更登记）</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标题 72705"/>
          <p:cNvSpPr>
            <a:spLocks noGrp="1" noRot="1"/>
          </p:cNvSpPr>
          <p:nvPr>
            <p:ph type="title"/>
          </p:nvPr>
        </p:nvSpPr>
        <p:spPr/>
        <p:txBody>
          <a:bodyPr anchor="ctr" anchorCtr="0"/>
          <a:p>
            <a:pPr fontAlgn="base"/>
            <a:endParaRPr strike="noStrike" noProof="1" dirty="0"/>
          </a:p>
        </p:txBody>
      </p:sp>
      <p:sp>
        <p:nvSpPr>
          <p:cNvPr id="72707" name="文本占位符 72706"/>
          <p:cNvSpPr>
            <a:spLocks noGrp="1"/>
          </p:cNvSpPr>
          <p:nvPr>
            <p:ph idx="1"/>
          </p:nvPr>
        </p:nvSpPr>
        <p:spPr>
          <a:xfrm>
            <a:off x="467360" y="1417955"/>
            <a:ext cx="8229600" cy="4525963"/>
          </a:xfrm>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（二）授权资本制</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公司在设立时，资本总额记载于公司章程中，但并不要求发起人全部认缴，只认缴一部分公司即可成立。未认缴的部分，授权董事会随时发行。</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1</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、章程中载明资本总额</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2</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、只发行一部分资本公司即可成立</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en-US" altLang="zh-CN"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rPr>
              <a:t>3</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、根据经营需要由董事会决定发行剩余资</a:t>
            </a: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本</a:t>
            </a:r>
            <a:endPar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kumimoji="0" lang="zh-CN" altLang="en-US" sz="28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 </a:t>
            </a:r>
            <a:endParaRPr kumimoji="0" lang="zh-CN" altLang="en-US" sz="2800" b="0" i="0" u="none" strike="noStrike" kern="1200" cap="none" spc="0" normalizeH="0" baseline="0" noProof="1">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noRot="1"/>
          </p:cNvSpPr>
          <p:nvPr>
            <p:ph type="title"/>
          </p:nvPr>
        </p:nvSpPr>
        <p:spPr/>
        <p:txBody>
          <a:bodyPr anchor="ctr" anchorCtr="0"/>
          <a:p>
            <a:pPr fontAlgn="base"/>
            <a:endParaRPr strike="noStrike" noProof="1" dirty="0"/>
          </a:p>
        </p:txBody>
      </p:sp>
      <p:sp>
        <p:nvSpPr>
          <p:cNvPr id="73731" name="文本占位符 73730"/>
          <p:cNvSpPr>
            <a:spLocks noGrp="1"/>
          </p:cNvSpPr>
          <p:nvPr>
            <p:ph idx="1"/>
          </p:nvPr>
        </p:nvSpPr>
        <p:spPr/>
        <p:txBody>
          <a:bodyPr/>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优缺点：</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公司设立方便，增资方便</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pPr>
            <a:r>
              <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rPr>
              <a:t>实收资本少，易被欺诈者利用</a:t>
            </a: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pPr>
            <a:endParaRPr kumimoji="0" lang="zh-CN" altLang="en-US" sz="3200" b="0" i="0" u="none" strike="noStrike" kern="1200" cap="none" spc="0" normalizeH="0" baseline="0" noProof="1" dirty="0">
              <a:solidFill>
                <a:schemeClr val="tx1"/>
              </a:solidFill>
              <a:effectLst>
                <a:outerShdw blurRad="38100" dist="38100" dir="2700000">
                  <a:srgbClr val="000000"/>
                </a:outerShdw>
              </a:effectLst>
              <a:latin typeface="+mn-lt"/>
              <a:ea typeface="+mn-ea"/>
              <a:cs typeface="+mn-cs"/>
            </a:endParaRPr>
          </a:p>
        </p:txBody>
      </p:sp>
    </p:spTree>
  </p:cSld>
  <p:clrMapOvr>
    <a:masterClrMapping/>
  </p:clrMapOvr>
</p:sld>
</file>

<file path=ppt/tags/tag1.xml><?xml version="1.0" encoding="utf-8"?>
<p:tagLst xmlns:p="http://schemas.openxmlformats.org/presentationml/2006/main">
  <p:tag name="KSO_WPP_MARK_KEY" val="6c394dd6-012c-4da4-baef-772aa0ed3ee0"/>
  <p:tag name="COMMONDATA" val="eyJoZGlkIjoiMjkzZDYxYmQ2YzFjYjljZWJiMDA5NjhkYTczZjRkMmEifQ=="/>
</p:tagLst>
</file>

<file path=ppt/theme/theme1.xml><?xml version="1.0" encoding="utf-8"?>
<a:theme xmlns:a="http://schemas.openxmlformats.org/drawingml/2006/main" name="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Stream</Template>
  <TotalTime>0</TotalTime>
  <Words>5493</Words>
  <Application>WPS 演示</Application>
  <PresentationFormat>在屏幕上显示</PresentationFormat>
  <Paragraphs>359</Paragraphs>
  <Slides>61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61</vt:i4>
      </vt:variant>
    </vt:vector>
  </HeadingPairs>
  <TitlesOfParts>
    <vt:vector size="71" baseType="lpstr">
      <vt:lpstr>Arial</vt:lpstr>
      <vt:lpstr>宋体</vt:lpstr>
      <vt:lpstr>Wingdings</vt:lpstr>
      <vt:lpstr>Garamond</vt:lpstr>
      <vt:lpstr>微软雅黑</vt:lpstr>
      <vt:lpstr>Arial Unicode MS</vt:lpstr>
      <vt:lpstr>Calibri</vt:lpstr>
      <vt:lpstr>华文中宋</vt:lpstr>
      <vt:lpstr>黑体</vt:lpstr>
      <vt:lpstr>Stream</vt:lpstr>
      <vt:lpstr>公司资本制度</vt:lpstr>
      <vt:lpstr>第一节 公司资本的概念和意义</vt:lpstr>
      <vt:lpstr>PowerPoint 演示文稿</vt:lpstr>
      <vt:lpstr>PowerPoint 演示文稿</vt:lpstr>
      <vt:lpstr>PowerPoint 演示文稿</vt:lpstr>
      <vt:lpstr>第二节公司资本原则与资本形成制度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公司资本的构成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增资与减资</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公司资本制度</dc:title>
  <dc:creator>H N</dc:creator>
  <cp:lastModifiedBy>洪东冬</cp:lastModifiedBy>
  <cp:revision>81</cp:revision>
  <dcterms:created xsi:type="dcterms:W3CDTF">2007-04-08T08:59:00Z</dcterms:created>
  <dcterms:modified xsi:type="dcterms:W3CDTF">2022-10-20T03:47:46Z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FCD5DAD4EB364AD58A2B27F7EF5F0B4F</vt:lpwstr>
  </property>
  <property fmtid="{D5CDD505-2E9C-101B-9397-08002B2CF9AE}" pid="3" name="KSOProductBuildVer">
    <vt:lpwstr>2052-11.1.0.12358</vt:lpwstr>
  </property>
</Properties>
</file>