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7" r:id="rId23"/>
    <p:sldId id="278" r:id="rId24"/>
    <p:sldId id="279" r:id="rId25"/>
    <p:sldId id="280" r:id="rId26"/>
    <p:sldId id="281" r:id="rId27"/>
    <p:sldId id="282" r:id="rId28"/>
    <p:sldId id="283" r:id="rId29"/>
    <p:sldId id="284" r:id="rId30"/>
    <p:sldId id="276" r:id="rId31"/>
    <p:sldId id="285" r:id="rId32"/>
    <p:sldId id="286" r:id="rId33"/>
    <p:sldId id="287" r:id="rId34"/>
    <p:sldId id="288" r:id="rId35"/>
    <p:sldId id="289" r:id="rId36"/>
    <p:sldId id="290"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6" r:id="rId61"/>
    <p:sldId id="317" r:id="rId62"/>
    <p:sldId id="318" r:id="rId63"/>
    <p:sldId id="319" r:id="rId64"/>
    <p:sldId id="320" r:id="rId65"/>
    <p:sldId id="321" r:id="rId66"/>
    <p:sldId id="322" r:id="rId67"/>
    <p:sldId id="323" r:id="rId68"/>
    <p:sldId id="324" r:id="rId69"/>
    <p:sldId id="315" r:id="rId70"/>
    <p:sldId id="326" r:id="rId71"/>
    <p:sldId id="325" r:id="rId72"/>
    <p:sldId id="327" r:id="rId73"/>
    <p:sldId id="332" r:id="rId74"/>
    <p:sldId id="329" r:id="rId75"/>
    <p:sldId id="330" r:id="rId76"/>
    <p:sldId id="331" r:id="rId77"/>
    <p:sldId id="328"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Lst>
  <p:sldSz cx="12192000" cy="6858000"/>
  <p:notesSz cx="6858000" cy="9144000"/>
  <p:custDataLst>
    <p:tags r:id="rId11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90" d="100"/>
          <a:sy n="90" d="100"/>
        </p:scale>
        <p:origin x="-52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1" Type="http://schemas.openxmlformats.org/officeDocument/2006/relationships/tags" Target="tags/tag1.xml"/><Relationship Id="rId110" Type="http://schemas.openxmlformats.org/officeDocument/2006/relationships/tableStyles" Target="tableStyles.xml"/><Relationship Id="rId11" Type="http://schemas.openxmlformats.org/officeDocument/2006/relationships/slide" Target="slides/slide9.xml"/><Relationship Id="rId109" Type="http://schemas.openxmlformats.org/officeDocument/2006/relationships/viewProps" Target="viewProps.xml"/><Relationship Id="rId108" Type="http://schemas.openxmlformats.org/officeDocument/2006/relationships/presProps" Target="presProps.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050" name="标题 2049"/>
          <p:cNvSpPr>
            <a:spLocks noGrp="1"/>
          </p:cNvSpPr>
          <p:nvPr>
            <p:ph type="ctrTitle"/>
          </p:nvPr>
        </p:nvSpPr>
        <p:spPr>
          <a:xfrm>
            <a:off x="914400" y="2825116"/>
            <a:ext cx="10363200" cy="1036320"/>
          </a:xfrm>
          <a:prstGeom prst="rect">
            <a:avLst/>
          </a:prstGeom>
          <a:noFill/>
          <a:ln w="9525">
            <a:noFill/>
          </a:ln>
        </p:spPr>
        <p:txBody>
          <a:bodyPr anchor="ctr"/>
          <a:lstStyle>
            <a:lvl1pPr lvl="0" algn="ctr">
              <a:defRPr kern="1200">
                <a:solidFill>
                  <a:srgbClr val="157D53"/>
                </a:solidFill>
              </a:defRPr>
            </a:lvl1pPr>
          </a:lstStyle>
          <a:p>
            <a:pPr lvl="0"/>
            <a:r>
              <a:rPr lang="zh-CN" altLang="en-US"/>
              <a:t>单击此处编辑母版标题样式</a:t>
            </a:r>
            <a:endParaRPr lang="zh-CN" altLang="en-US"/>
          </a:p>
        </p:txBody>
      </p:sp>
      <p:sp>
        <p:nvSpPr>
          <p:cNvPr id="2051" name="副标题 2050"/>
          <p:cNvSpPr>
            <a:spLocks noGrp="1"/>
          </p:cNvSpPr>
          <p:nvPr>
            <p:ph type="subTitle" idx="1"/>
          </p:nvPr>
        </p:nvSpPr>
        <p:spPr>
          <a:xfrm>
            <a:off x="1828800" y="4057650"/>
            <a:ext cx="8534400" cy="754380"/>
          </a:xfrm>
          <a:prstGeom prst="rect">
            <a:avLst/>
          </a:prstGeom>
          <a:noFill/>
          <a:ln w="9525">
            <a:noFill/>
          </a:ln>
        </p:spPr>
        <p:txBody>
          <a:bodyPr anchor="t"/>
          <a:lstStyle>
            <a:lvl1pPr marL="0" lvl="0" indent="0" algn="ctr">
              <a:buNone/>
              <a:defRPr sz="2400" kern="1200">
                <a:solidFill>
                  <a:srgbClr val="0F6146"/>
                </a:solidFill>
                <a:ea typeface="微软雅黑" panose="020B0503020204020204" pitchFamily="2" charset="-122"/>
              </a:defRPr>
            </a:lvl1pPr>
            <a:lvl2pPr marL="548640" lvl="1" indent="-548640" algn="ctr">
              <a:buNone/>
              <a:defRPr sz="2400" kern="1200">
                <a:solidFill>
                  <a:schemeClr val="tx1"/>
                </a:solidFill>
                <a:ea typeface="宋体" panose="02010600030101010101" pitchFamily="2" charset="-122"/>
              </a:defRPr>
            </a:lvl2pPr>
            <a:lvl3pPr marL="1097280" lvl="2" indent="-1097280" algn="ctr">
              <a:buNone/>
              <a:defRPr sz="2400" kern="1200">
                <a:solidFill>
                  <a:schemeClr val="tx1"/>
                </a:solidFill>
                <a:ea typeface="宋体" panose="02010600030101010101" pitchFamily="2" charset="-122"/>
              </a:defRPr>
            </a:lvl3pPr>
            <a:lvl4pPr marL="1645920" lvl="3" indent="-1645920" algn="ctr">
              <a:buNone/>
              <a:defRPr sz="2400" kern="1200">
                <a:solidFill>
                  <a:schemeClr val="tx1"/>
                </a:solidFill>
                <a:ea typeface="宋体" panose="02010600030101010101" pitchFamily="2" charset="-122"/>
              </a:defRPr>
            </a:lvl4pPr>
            <a:lvl5pPr marL="2194560" lvl="4" indent="-2194560" algn="ctr">
              <a:buNone/>
              <a:defRPr sz="2400" kern="1200">
                <a:solidFill>
                  <a:schemeClr val="tx1"/>
                </a:solidFill>
                <a:ea typeface="宋体" panose="02010600030101010101" pitchFamily="2" charset="-122"/>
              </a:defRPr>
            </a:lvl5pPr>
          </a:lstStyle>
          <a:p>
            <a:pPr lvl="0"/>
            <a:r>
              <a:rPr lang="zh-CN" altLang="en-US"/>
              <a:t>单击此处编辑母版副标题样式</a:t>
            </a:r>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514350"/>
            <a:ext cx="2743200" cy="561213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514350"/>
            <a:ext cx="8070573" cy="561213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54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160">
                <a:solidFill>
                  <a:schemeClr val="tx1">
                    <a:tint val="75000"/>
                  </a:schemeClr>
                </a:solidFill>
              </a:defRPr>
            </a:lvl1pPr>
            <a:lvl2pPr marL="411480" indent="0">
              <a:buNone/>
              <a:defRPr sz="1800">
                <a:solidFill>
                  <a:schemeClr val="tx1">
                    <a:tint val="75000"/>
                  </a:schemeClr>
                </a:solidFill>
              </a:defRPr>
            </a:lvl2pPr>
            <a:lvl3pPr marL="822960" indent="0">
              <a:buNone/>
              <a:defRPr sz="1620">
                <a:solidFill>
                  <a:schemeClr val="tx1">
                    <a:tint val="75000"/>
                  </a:schemeClr>
                </a:solidFill>
              </a:defRPr>
            </a:lvl3pPr>
            <a:lvl4pPr marL="1234440" indent="0">
              <a:buNone/>
              <a:defRPr sz="1440">
                <a:solidFill>
                  <a:schemeClr val="tx1">
                    <a:tint val="75000"/>
                  </a:schemeClr>
                </a:solidFill>
              </a:defRPr>
            </a:lvl4pPr>
            <a:lvl5pPr marL="1645920" indent="0">
              <a:buNone/>
              <a:defRPr sz="1440">
                <a:solidFill>
                  <a:schemeClr val="tx1">
                    <a:tint val="75000"/>
                  </a:schemeClr>
                </a:solidFill>
              </a:defRPr>
            </a:lvl5pPr>
            <a:lvl6pPr marL="2057400" indent="0">
              <a:buNone/>
              <a:defRPr sz="1440">
                <a:solidFill>
                  <a:schemeClr val="tx1">
                    <a:tint val="75000"/>
                  </a:schemeClr>
                </a:solidFill>
              </a:defRPr>
            </a:lvl6pPr>
            <a:lvl7pPr marL="2468880" indent="0">
              <a:buNone/>
              <a:defRPr sz="1440">
                <a:solidFill>
                  <a:schemeClr val="tx1">
                    <a:tint val="75000"/>
                  </a:schemeClr>
                </a:solidFill>
              </a:defRPr>
            </a:lvl7pPr>
            <a:lvl8pPr marL="2880360" indent="0">
              <a:buNone/>
              <a:defRPr sz="1440">
                <a:solidFill>
                  <a:schemeClr val="tx1">
                    <a:tint val="75000"/>
                  </a:schemeClr>
                </a:solidFill>
              </a:defRPr>
            </a:lvl8pPr>
            <a:lvl9pPr marL="3291840" indent="0">
              <a:buNone/>
              <a:defRPr sz="144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628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628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520"/>
            </a:lvl1pPr>
            <a:lvl2pPr marL="411480" indent="0">
              <a:buNone/>
              <a:defRPr sz="2160"/>
            </a:lvl2pPr>
            <a:lvl3pPr marL="822960" indent="0">
              <a:buNone/>
              <a:defRPr sz="1800"/>
            </a:lvl3pPr>
            <a:lvl4pPr marL="1234440" indent="0">
              <a:buNone/>
              <a:defRPr sz="1620"/>
            </a:lvl4pPr>
            <a:lvl5pPr marL="1645920" indent="0">
              <a:buNone/>
              <a:defRPr sz="1620"/>
            </a:lvl5pPr>
            <a:lvl6pPr marL="2057400" indent="0">
              <a:buNone/>
              <a:defRPr sz="1620"/>
            </a:lvl6pPr>
            <a:lvl7pPr marL="2468880" indent="0">
              <a:buNone/>
              <a:defRPr sz="1620"/>
            </a:lvl7pPr>
            <a:lvl8pPr marL="2880360" indent="0">
              <a:buNone/>
              <a:defRPr sz="1620"/>
            </a:lvl8pPr>
            <a:lvl9pPr marL="3291840" indent="0">
              <a:buNone/>
              <a:defRPr sz="162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520"/>
            </a:lvl1pPr>
            <a:lvl2pPr marL="411480" indent="0">
              <a:buNone/>
              <a:defRPr sz="2160"/>
            </a:lvl2pPr>
            <a:lvl3pPr marL="822960" indent="0">
              <a:buNone/>
              <a:defRPr sz="1800"/>
            </a:lvl3pPr>
            <a:lvl4pPr marL="1234440" indent="0">
              <a:buNone/>
              <a:defRPr sz="1620"/>
            </a:lvl4pPr>
            <a:lvl5pPr marL="1645920" indent="0">
              <a:buNone/>
              <a:defRPr sz="1620"/>
            </a:lvl5pPr>
            <a:lvl6pPr marL="2057400" indent="0">
              <a:buNone/>
              <a:defRPr sz="1620"/>
            </a:lvl6pPr>
            <a:lvl7pPr marL="2468880" indent="0">
              <a:buNone/>
              <a:defRPr sz="1620"/>
            </a:lvl7pPr>
            <a:lvl8pPr marL="2880360" indent="0">
              <a:buNone/>
              <a:defRPr sz="1620"/>
            </a:lvl8pPr>
            <a:lvl9pPr marL="3291840" indent="0">
              <a:buNone/>
              <a:defRPr sz="162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88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880"/>
            </a:lvl1pPr>
            <a:lvl2pPr>
              <a:defRPr sz="2520"/>
            </a:lvl2pPr>
            <a:lvl3pPr>
              <a:defRPr sz="216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440"/>
            </a:lvl1pPr>
            <a:lvl2pPr marL="411480" indent="0">
              <a:buNone/>
              <a:defRPr sz="1260"/>
            </a:lvl2pPr>
            <a:lvl3pPr marL="822960" indent="0">
              <a:buNone/>
              <a:defRPr sz="1080"/>
            </a:lvl3pPr>
            <a:lvl4pPr marL="1234440" indent="0">
              <a:buNone/>
              <a:defRPr sz="900"/>
            </a:lvl4pPr>
            <a:lvl5pPr marL="1645920" indent="0">
              <a:buNone/>
              <a:defRPr sz="900"/>
            </a:lvl5pPr>
            <a:lvl6pPr marL="2057400" indent="0">
              <a:buNone/>
              <a:defRPr sz="900"/>
            </a:lvl6pPr>
            <a:lvl7pPr marL="2468880" indent="0">
              <a:buNone/>
              <a:defRPr sz="900"/>
            </a:lvl7pPr>
            <a:lvl8pPr marL="2880360" indent="0">
              <a:buNone/>
              <a:defRPr sz="900"/>
            </a:lvl8pPr>
            <a:lvl9pPr marL="329184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88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880"/>
            </a:lvl1pPr>
            <a:lvl2pPr marL="411480" indent="0">
              <a:buNone/>
              <a:defRPr sz="2520"/>
            </a:lvl2pPr>
            <a:lvl3pPr marL="822960" indent="0">
              <a:buNone/>
              <a:defRPr sz="216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800"/>
            </a:lvl1pPr>
            <a:lvl2pPr marL="411480" indent="0">
              <a:buNone/>
              <a:defRPr sz="1620"/>
            </a:lvl2pPr>
            <a:lvl3pPr marL="822960" indent="0">
              <a:buNone/>
              <a:defRPr sz="1440"/>
            </a:lvl3pPr>
            <a:lvl4pPr marL="1234440" indent="0">
              <a:buNone/>
              <a:defRPr sz="1260"/>
            </a:lvl4pPr>
            <a:lvl5pPr marL="1645920" indent="0">
              <a:buNone/>
              <a:defRPr sz="1260"/>
            </a:lvl5pPr>
            <a:lvl6pPr marL="2057400" indent="0">
              <a:buNone/>
              <a:defRPr sz="1260"/>
            </a:lvl6pPr>
            <a:lvl7pPr marL="2468880" indent="0">
              <a:buNone/>
              <a:defRPr sz="1260"/>
            </a:lvl7pPr>
            <a:lvl8pPr marL="2880360" indent="0">
              <a:buNone/>
              <a:defRPr sz="1260"/>
            </a:lvl8pPr>
            <a:lvl9pPr marL="3291840" indent="0">
              <a:buNone/>
              <a:defRPr sz="126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609600" y="514350"/>
            <a:ext cx="10972800" cy="101346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文本占位符 2"/>
          <p:cNvSpPr>
            <a:spLocks noGrp="1"/>
          </p:cNvSpPr>
          <p:nvPr>
            <p:ph type="body" idx="1"/>
          </p:nvPr>
        </p:nvSpPr>
        <p:spPr>
          <a:xfrm>
            <a:off x="609600" y="1600200"/>
            <a:ext cx="10972800" cy="452628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1097280" eaLnBrk="0" fontAlgn="base" latinLnBrk="0" hangingPunct="0">
        <a:lnSpc>
          <a:spcPct val="100000"/>
        </a:lnSpc>
        <a:spcBef>
          <a:spcPct val="0"/>
        </a:spcBef>
        <a:spcAft>
          <a:spcPct val="0"/>
        </a:spcAft>
        <a:buClr>
          <a:srgbClr val="000000"/>
        </a:buClr>
        <a:buNone/>
        <a:defRPr sz="3840" b="0" i="0" u="none" kern="1200" baseline="0">
          <a:solidFill>
            <a:schemeClr val="tx1"/>
          </a:solidFill>
          <a:latin typeface="+mj-lt"/>
          <a:ea typeface="+mj-ea"/>
          <a:cs typeface="+mj-cs"/>
        </a:defRPr>
      </a:lvl1pPr>
    </p:titleStyle>
    <p:bodyStyle>
      <a:lvl1pPr marL="411480" lvl="0" indent="-410845" algn="l" defTabSz="1097280" eaLnBrk="0" fontAlgn="base" latinLnBrk="0" hangingPunct="0">
        <a:lnSpc>
          <a:spcPct val="100000"/>
        </a:lnSpc>
        <a:spcBef>
          <a:spcPct val="24000"/>
        </a:spcBef>
        <a:spcAft>
          <a:spcPct val="0"/>
        </a:spcAft>
        <a:buFont typeface="Arial" panose="020B0604020202020204" pitchFamily="34" charset="0"/>
        <a:buChar char="•"/>
        <a:defRPr sz="2880" b="0" i="0" u="none" kern="1200" baseline="0">
          <a:solidFill>
            <a:schemeClr val="tx1"/>
          </a:solidFill>
          <a:latin typeface="+mn-lt"/>
          <a:ea typeface="+mn-ea"/>
          <a:cs typeface="+mn-cs"/>
        </a:defRPr>
      </a:lvl1pPr>
      <a:lvl2pPr marL="891540" lvl="1" indent="-342265" algn="l" defTabSz="1097280" eaLnBrk="0" fontAlgn="base" latinLnBrk="0" hangingPunct="0">
        <a:lnSpc>
          <a:spcPct val="100000"/>
        </a:lnSpc>
        <a:spcBef>
          <a:spcPct val="24000"/>
        </a:spcBef>
        <a:spcAft>
          <a:spcPct val="0"/>
        </a:spcAft>
        <a:buFont typeface="Arial" panose="020B0604020202020204" pitchFamily="34" charset="0"/>
        <a:buChar char="–"/>
        <a:defRPr sz="2400" b="0" i="0" u="none" kern="1200" baseline="0">
          <a:solidFill>
            <a:schemeClr val="tx1"/>
          </a:solidFill>
          <a:latin typeface="+mn-lt"/>
          <a:ea typeface="+mn-ea"/>
          <a:cs typeface="+mn-cs"/>
        </a:defRPr>
      </a:lvl2pPr>
      <a:lvl3pPr marL="1371600" lvl="2" indent="-273685" algn="l" defTabSz="1097280" eaLnBrk="0" fontAlgn="base" latinLnBrk="0" hangingPunct="0">
        <a:lnSpc>
          <a:spcPct val="100000"/>
        </a:lnSpc>
        <a:spcBef>
          <a:spcPct val="24000"/>
        </a:spcBef>
        <a:spcAft>
          <a:spcPct val="0"/>
        </a:spcAft>
        <a:buFont typeface="Arial" panose="020B0604020202020204" pitchFamily="34" charset="0"/>
        <a:buChar char="•"/>
        <a:defRPr sz="2160" b="0" i="0" u="none" kern="1200" baseline="0">
          <a:solidFill>
            <a:schemeClr val="tx1"/>
          </a:solidFill>
          <a:latin typeface="+mn-lt"/>
          <a:ea typeface="+mn-ea"/>
          <a:cs typeface="+mn-cs"/>
        </a:defRPr>
      </a:lvl3pPr>
      <a:lvl4pPr marL="1920240" lvl="3" indent="-273685" algn="l" defTabSz="1097280" eaLnBrk="0" fontAlgn="base" latinLnBrk="0" hangingPunct="0">
        <a:lnSpc>
          <a:spcPct val="100000"/>
        </a:lnSpc>
        <a:spcBef>
          <a:spcPct val="24000"/>
        </a:spcBef>
        <a:spcAft>
          <a:spcPct val="0"/>
        </a:spcAft>
        <a:buFont typeface="Arial" panose="020B0604020202020204" pitchFamily="34" charset="0"/>
        <a:buChar char="–"/>
        <a:defRPr sz="1920" b="0" i="0" u="none" kern="1200" baseline="0">
          <a:solidFill>
            <a:schemeClr val="tx1"/>
          </a:solidFill>
          <a:latin typeface="+mn-lt"/>
          <a:ea typeface="+mn-ea"/>
          <a:cs typeface="+mn-cs"/>
        </a:defRPr>
      </a:lvl4pPr>
      <a:lvl5pPr marL="2468880" lvl="4" indent="-273685" algn="l" defTabSz="1097280" eaLnBrk="0" fontAlgn="base" latinLnBrk="0" hangingPunct="0">
        <a:lnSpc>
          <a:spcPct val="100000"/>
        </a:lnSpc>
        <a:spcBef>
          <a:spcPct val="24000"/>
        </a:spcBef>
        <a:spcAft>
          <a:spcPct val="0"/>
        </a:spcAft>
        <a:buFont typeface="Arial" panose="020B0604020202020204" pitchFamily="34" charset="0"/>
        <a:buChar char="»"/>
        <a:defRPr sz="1440" b="0" i="0" u="none" kern="1200" baseline="0">
          <a:solidFill>
            <a:schemeClr val="tx1"/>
          </a:solidFill>
          <a:latin typeface="+mn-lt"/>
          <a:ea typeface="+mn-ea"/>
          <a:cs typeface="+mn-cs"/>
        </a:defRPr>
      </a:lvl5pPr>
      <a:lvl6pPr marL="3017520" lvl="5" indent="-273685" algn="l" defTabSz="1097280" eaLnBrk="0" fontAlgn="base" latinLnBrk="0" hangingPunct="0">
        <a:lnSpc>
          <a:spcPct val="100000"/>
        </a:lnSpc>
        <a:spcBef>
          <a:spcPct val="24000"/>
        </a:spcBef>
        <a:spcAft>
          <a:spcPct val="0"/>
        </a:spcAft>
        <a:buFont typeface="Arial" panose="020B0604020202020204" pitchFamily="34" charset="0"/>
        <a:buChar char="»"/>
        <a:defRPr sz="1440" b="0" i="0" u="none" kern="1200" baseline="0">
          <a:solidFill>
            <a:schemeClr val="tx1"/>
          </a:solidFill>
          <a:latin typeface="+mn-lt"/>
          <a:ea typeface="+mn-ea"/>
          <a:cs typeface="+mn-cs"/>
        </a:defRPr>
      </a:lvl6pPr>
      <a:lvl7pPr marL="3566160" lvl="6" indent="-273685" algn="l" defTabSz="1097280" eaLnBrk="0" fontAlgn="base" latinLnBrk="0" hangingPunct="0">
        <a:lnSpc>
          <a:spcPct val="100000"/>
        </a:lnSpc>
        <a:spcBef>
          <a:spcPct val="24000"/>
        </a:spcBef>
        <a:spcAft>
          <a:spcPct val="0"/>
        </a:spcAft>
        <a:buFont typeface="Arial" panose="020B0604020202020204" pitchFamily="34" charset="0"/>
        <a:buChar char="»"/>
        <a:defRPr sz="1440" b="0" i="0" u="none" kern="1200" baseline="0">
          <a:solidFill>
            <a:schemeClr val="tx1"/>
          </a:solidFill>
          <a:latin typeface="+mn-lt"/>
          <a:ea typeface="+mn-ea"/>
          <a:cs typeface="+mn-cs"/>
        </a:defRPr>
      </a:lvl7pPr>
      <a:lvl8pPr marL="4114800" lvl="7" indent="-273685" algn="l" defTabSz="1097280" eaLnBrk="0" fontAlgn="base" latinLnBrk="0" hangingPunct="0">
        <a:lnSpc>
          <a:spcPct val="100000"/>
        </a:lnSpc>
        <a:spcBef>
          <a:spcPct val="24000"/>
        </a:spcBef>
        <a:spcAft>
          <a:spcPct val="0"/>
        </a:spcAft>
        <a:buFont typeface="Arial" panose="020B0604020202020204" pitchFamily="34" charset="0"/>
        <a:buChar char="»"/>
        <a:defRPr sz="1440" b="0" i="0" u="none" kern="1200" baseline="0">
          <a:solidFill>
            <a:schemeClr val="tx1"/>
          </a:solidFill>
          <a:latin typeface="+mn-lt"/>
          <a:ea typeface="+mn-ea"/>
          <a:cs typeface="+mn-cs"/>
        </a:defRPr>
      </a:lvl8pPr>
      <a:lvl9pPr marL="4663440" lvl="8" indent="-273685" algn="l" defTabSz="1097280" eaLnBrk="0" fontAlgn="base" latinLnBrk="0" hangingPunct="0">
        <a:lnSpc>
          <a:spcPct val="100000"/>
        </a:lnSpc>
        <a:spcBef>
          <a:spcPct val="24000"/>
        </a:spcBef>
        <a:spcAft>
          <a:spcPct val="0"/>
        </a:spcAft>
        <a:buFont typeface="Arial" panose="020B0604020202020204" pitchFamily="34" charset="0"/>
        <a:buChar char="»"/>
        <a:defRPr sz="1440" b="0" i="0" u="none" kern="1200" baseline="0">
          <a:solidFill>
            <a:schemeClr val="tx1"/>
          </a:solidFill>
          <a:latin typeface="+mn-lt"/>
          <a:ea typeface="+mn-ea"/>
          <a:cs typeface="+mn-cs"/>
        </a:defRPr>
      </a:lvl9pPr>
    </p:bodyStyle>
    <p:otherStyle>
      <a:lvl1pPr marL="0" lvl="0" indent="0" algn="l" defTabSz="1097280" eaLnBrk="0" fontAlgn="base" latinLnBrk="0" hangingPunct="0">
        <a:lnSpc>
          <a:spcPct val="100000"/>
        </a:lnSpc>
        <a:spcBef>
          <a:spcPct val="0"/>
        </a:spcBef>
        <a:spcAft>
          <a:spcPct val="0"/>
        </a:spcAft>
        <a:buNone/>
        <a:defRPr sz="2160" b="0" i="0" u="none" kern="1200" baseline="0">
          <a:solidFill>
            <a:schemeClr val="tx1"/>
          </a:solidFill>
          <a:latin typeface="+mn-lt"/>
          <a:ea typeface="+mn-ea"/>
          <a:cs typeface="+mn-cs"/>
        </a:defRPr>
      </a:lvl1pPr>
      <a:lvl2pPr marL="548640" lvl="1" indent="0" algn="l" defTabSz="1097280" eaLnBrk="1" fontAlgn="base" latinLnBrk="0" hangingPunct="1">
        <a:lnSpc>
          <a:spcPct val="100000"/>
        </a:lnSpc>
        <a:spcBef>
          <a:spcPct val="0"/>
        </a:spcBef>
        <a:spcAft>
          <a:spcPct val="0"/>
        </a:spcAft>
        <a:buNone/>
        <a:defRPr sz="2160" b="0" i="0" u="none" kern="1200" baseline="0">
          <a:solidFill>
            <a:schemeClr val="tx1"/>
          </a:solidFill>
          <a:latin typeface="+mn-lt"/>
          <a:ea typeface="+mn-ea"/>
          <a:cs typeface="+mn-cs"/>
        </a:defRPr>
      </a:lvl2pPr>
      <a:lvl3pPr marL="1097280" lvl="2" indent="0" algn="l" defTabSz="1097280" eaLnBrk="1" fontAlgn="base" latinLnBrk="0" hangingPunct="1">
        <a:lnSpc>
          <a:spcPct val="100000"/>
        </a:lnSpc>
        <a:spcBef>
          <a:spcPct val="0"/>
        </a:spcBef>
        <a:spcAft>
          <a:spcPct val="0"/>
        </a:spcAft>
        <a:buNone/>
        <a:defRPr sz="2160" b="0" i="0" u="none" kern="1200" baseline="0">
          <a:solidFill>
            <a:schemeClr val="tx1"/>
          </a:solidFill>
          <a:latin typeface="+mn-lt"/>
          <a:ea typeface="+mn-ea"/>
          <a:cs typeface="+mn-cs"/>
        </a:defRPr>
      </a:lvl3pPr>
      <a:lvl4pPr marL="1645920" lvl="3" indent="0" algn="l" defTabSz="1097280" eaLnBrk="1" fontAlgn="base" latinLnBrk="0" hangingPunct="1">
        <a:lnSpc>
          <a:spcPct val="100000"/>
        </a:lnSpc>
        <a:spcBef>
          <a:spcPct val="0"/>
        </a:spcBef>
        <a:spcAft>
          <a:spcPct val="0"/>
        </a:spcAft>
        <a:buNone/>
        <a:defRPr sz="2160" b="0" i="0" u="none" kern="1200" baseline="0">
          <a:solidFill>
            <a:schemeClr val="tx1"/>
          </a:solidFill>
          <a:latin typeface="+mn-lt"/>
          <a:ea typeface="+mn-ea"/>
          <a:cs typeface="+mn-cs"/>
        </a:defRPr>
      </a:lvl4pPr>
      <a:lvl5pPr marL="2194560" lvl="4" indent="0" algn="l" defTabSz="1097280" eaLnBrk="1" fontAlgn="base" latinLnBrk="0" hangingPunct="1">
        <a:lnSpc>
          <a:spcPct val="100000"/>
        </a:lnSpc>
        <a:spcBef>
          <a:spcPct val="0"/>
        </a:spcBef>
        <a:spcAft>
          <a:spcPct val="0"/>
        </a:spcAft>
        <a:buNone/>
        <a:defRPr sz="2160" b="0" i="0" u="none" kern="1200" baseline="0">
          <a:solidFill>
            <a:schemeClr val="tx1"/>
          </a:solidFill>
          <a:latin typeface="+mn-lt"/>
          <a:ea typeface="+mn-ea"/>
          <a:cs typeface="+mn-cs"/>
        </a:defRPr>
      </a:lvl5pPr>
      <a:lvl6pPr marL="2743200" lvl="5" indent="0" algn="l" defTabSz="1097280" eaLnBrk="1" fontAlgn="base" latinLnBrk="0" hangingPunct="1">
        <a:lnSpc>
          <a:spcPct val="100000"/>
        </a:lnSpc>
        <a:spcBef>
          <a:spcPct val="0"/>
        </a:spcBef>
        <a:spcAft>
          <a:spcPct val="0"/>
        </a:spcAft>
        <a:buNone/>
        <a:defRPr sz="2160" b="0" i="0" u="none" kern="1200" baseline="0">
          <a:solidFill>
            <a:schemeClr val="tx1"/>
          </a:solidFill>
          <a:latin typeface="+mn-lt"/>
          <a:ea typeface="+mn-ea"/>
          <a:cs typeface="+mn-cs"/>
        </a:defRPr>
      </a:lvl6pPr>
      <a:lvl7pPr marL="3291840" lvl="6" indent="0" algn="l" defTabSz="1097280" eaLnBrk="1" fontAlgn="base" latinLnBrk="0" hangingPunct="1">
        <a:lnSpc>
          <a:spcPct val="100000"/>
        </a:lnSpc>
        <a:spcBef>
          <a:spcPct val="0"/>
        </a:spcBef>
        <a:spcAft>
          <a:spcPct val="0"/>
        </a:spcAft>
        <a:buNone/>
        <a:defRPr sz="2160" b="0" i="0" u="none" kern="1200" baseline="0">
          <a:solidFill>
            <a:schemeClr val="tx1"/>
          </a:solidFill>
          <a:latin typeface="+mn-lt"/>
          <a:ea typeface="+mn-ea"/>
          <a:cs typeface="+mn-cs"/>
        </a:defRPr>
      </a:lvl7pPr>
      <a:lvl8pPr marL="3840480" lvl="7" indent="0" algn="l" defTabSz="1097280" eaLnBrk="1" fontAlgn="base" latinLnBrk="0" hangingPunct="1">
        <a:lnSpc>
          <a:spcPct val="100000"/>
        </a:lnSpc>
        <a:spcBef>
          <a:spcPct val="0"/>
        </a:spcBef>
        <a:spcAft>
          <a:spcPct val="0"/>
        </a:spcAft>
        <a:buNone/>
        <a:defRPr sz="2160" b="0" i="0" u="none" kern="1200" baseline="0">
          <a:solidFill>
            <a:schemeClr val="tx1"/>
          </a:solidFill>
          <a:latin typeface="+mn-lt"/>
          <a:ea typeface="+mn-ea"/>
          <a:cs typeface="+mn-cs"/>
        </a:defRPr>
      </a:lvl8pPr>
      <a:lvl9pPr marL="4389120" lvl="8" indent="0" algn="l" defTabSz="1097280" eaLnBrk="1" fontAlgn="base" latinLnBrk="0" hangingPunct="1">
        <a:lnSpc>
          <a:spcPct val="100000"/>
        </a:lnSpc>
        <a:spcBef>
          <a:spcPct val="0"/>
        </a:spcBef>
        <a:spcAft>
          <a:spcPct val="0"/>
        </a:spcAft>
        <a:buNone/>
        <a:defRPr sz="216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4.jpeg"/><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a:t>第三章 公司设立</a:t>
            </a:r>
            <a:endParaRPr lang="zh-CN" altLang="zh-CN"/>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三、公司设立的方式</a:t>
            </a:r>
            <a:endParaRPr lang="zh-CN" altLang="en-US"/>
          </a:p>
          <a:p>
            <a:r>
              <a:rPr lang="zh-CN" altLang="en-US"/>
              <a:t>（一）发起设立</a:t>
            </a:r>
            <a:endParaRPr lang="zh-CN" altLang="en-US"/>
          </a:p>
          <a:p>
            <a:r>
              <a:rPr lang="zh-CN" altLang="en-US"/>
              <a:t>（二）募集设立</a:t>
            </a:r>
            <a:endParaRPr lang="zh-CN" altLang="en-US"/>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a:t>
            </a:r>
            <a:r>
              <a:rPr lang="en-US" altLang="zh-CN" dirty="0" smtClean="0"/>
              <a:t>3</a:t>
            </a:r>
            <a:r>
              <a:rPr lang="zh-CN" altLang="en-US" dirty="0" smtClean="0"/>
              <a:t>）公司章程的内容</a:t>
            </a:r>
            <a:endParaRPr lang="en-US" altLang="zh-CN" dirty="0" smtClean="0"/>
          </a:p>
          <a:p>
            <a:r>
              <a:rPr lang="zh-CN" altLang="en-US" dirty="0" smtClean="0"/>
              <a:t>绝对必要记载事项：不记载章程不生效。</a:t>
            </a:r>
            <a:endParaRPr lang="en-US" altLang="zh-CN" dirty="0" smtClean="0"/>
          </a:p>
          <a:p>
            <a:r>
              <a:rPr lang="zh-CN" altLang="en-US" dirty="0" smtClean="0"/>
              <a:t>相对必要记载事项：可以记载也可以不记载，但记载即发生效力</a:t>
            </a:r>
            <a:endParaRPr lang="en-US" altLang="zh-CN" dirty="0" smtClean="0"/>
          </a:p>
          <a:p>
            <a:r>
              <a:rPr lang="zh-CN" altLang="en-US" dirty="0" smtClean="0"/>
              <a:t>例如：</a:t>
            </a:r>
            <a:endParaRPr lang="en-US" altLang="zh-CN" dirty="0" smtClean="0"/>
          </a:p>
          <a:p>
            <a:r>
              <a:rPr lang="zh-CN" altLang="en-US" dirty="0" smtClean="0"/>
              <a:t>第七十五条 自然人股东死亡后，其合法继承人可以继承股东资格；但是，公司章程另有规定的除外。</a:t>
            </a:r>
            <a:endParaRPr lang="zh-CN" altLang="en-US" dirty="0" smtClean="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任意记载事项：</a:t>
            </a:r>
            <a:endParaRPr lang="en-US" altLang="zh-CN" dirty="0" smtClean="0"/>
          </a:p>
          <a:p>
            <a:r>
              <a:rPr lang="zh-CN" altLang="en-US" dirty="0" smtClean="0"/>
              <a:t>绝对和相对之外记载在公司章程的事项。</a:t>
            </a:r>
            <a:endParaRPr lang="zh-CN" altLang="en-US"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三、公司章程的效力</a:t>
            </a:r>
            <a:endParaRPr lang="en-US" altLang="zh-CN" dirty="0" smtClean="0"/>
          </a:p>
          <a:p>
            <a:r>
              <a:rPr lang="zh-CN" altLang="en-US" dirty="0" smtClean="0"/>
              <a:t>（一）时间效力</a:t>
            </a:r>
            <a:endParaRPr lang="en-US" altLang="zh-CN" dirty="0" smtClean="0"/>
          </a:p>
          <a:p>
            <a:r>
              <a:rPr lang="en-US" altLang="zh-CN" dirty="0" smtClean="0"/>
              <a:t>1. </a:t>
            </a:r>
            <a:r>
              <a:rPr lang="zh-CN" altLang="en-US" dirty="0" smtClean="0"/>
              <a:t>涉及发起事务的，公司章程自股东签字时生效</a:t>
            </a:r>
            <a:endParaRPr lang="en-US" altLang="zh-CN" dirty="0" smtClean="0"/>
          </a:p>
          <a:p>
            <a:r>
              <a:rPr lang="en-US" altLang="zh-CN" dirty="0" smtClean="0"/>
              <a:t>2. </a:t>
            </a:r>
            <a:r>
              <a:rPr lang="zh-CN" altLang="en-US" dirty="0" smtClean="0"/>
              <a:t>涉及公司成立后事务的，公司章程自公司成立时生效。</a:t>
            </a:r>
            <a:endParaRPr lang="zh-CN" altLang="en-US"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（二）对人的效力</a:t>
            </a:r>
            <a:endParaRPr lang="en-US" altLang="zh-CN" dirty="0" smtClean="0"/>
          </a:p>
          <a:p>
            <a:r>
              <a:rPr lang="en-US" altLang="zh-CN" dirty="0" smtClean="0"/>
              <a:t>1. </a:t>
            </a:r>
            <a:r>
              <a:rPr lang="zh-CN" altLang="en-US" dirty="0" smtClean="0"/>
              <a:t>对公司的效力</a:t>
            </a:r>
            <a:endParaRPr lang="en-US" altLang="zh-CN" dirty="0" smtClean="0"/>
          </a:p>
          <a:p>
            <a:r>
              <a:rPr lang="zh-CN" altLang="en-US" dirty="0" smtClean="0"/>
              <a:t>主要表现为公司经营范围</a:t>
            </a:r>
            <a:endParaRPr lang="en-US" altLang="zh-CN" dirty="0" smtClean="0"/>
          </a:p>
          <a:p>
            <a:r>
              <a:rPr lang="zh-CN" altLang="en-US" dirty="0" smtClean="0"/>
              <a:t>超越经营范围订立的合同效力如何？</a:t>
            </a:r>
            <a:endParaRPr lang="en-US" altLang="zh-CN" dirty="0" smtClean="0"/>
          </a:p>
          <a:p>
            <a:endParaRPr lang="en-US" altLang="zh-CN" dirty="0" smtClean="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第十条　当事人超越经营范围订立合同，人民法院不因此认定合同无效。但违反国家限制经营、特许经营以及法律、行政法规禁止经营规定的除外。</a:t>
            </a:r>
            <a:br>
              <a:rPr lang="zh-CN" altLang="en-US" dirty="0" smtClean="0"/>
            </a:br>
            <a:br>
              <a:rPr lang="zh-CN" altLang="en-US" dirty="0" smtClean="0"/>
            </a:br>
            <a:br>
              <a:rPr lang="zh-CN" altLang="en-US" dirty="0" smtClean="0"/>
            </a:br>
            <a:endParaRPr lang="zh-CN" altLang="en-US" dirty="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2. </a:t>
            </a:r>
            <a:r>
              <a:rPr lang="zh-CN" altLang="en-US" dirty="0" smtClean="0"/>
              <a:t>对股东的效力</a:t>
            </a:r>
            <a:endParaRPr lang="en-US" altLang="zh-CN" dirty="0" smtClean="0"/>
          </a:p>
          <a:p>
            <a:r>
              <a:rPr lang="zh-CN" altLang="en-US" dirty="0" smtClean="0"/>
              <a:t>缴纳出资</a:t>
            </a:r>
            <a:endParaRPr lang="en-US" altLang="zh-CN" dirty="0" smtClean="0"/>
          </a:p>
          <a:p>
            <a:r>
              <a:rPr lang="zh-CN" altLang="en-US" dirty="0" smtClean="0"/>
              <a:t>股东的各项权利</a:t>
            </a:r>
            <a:endParaRPr lang="en-US" altLang="zh-CN" dirty="0" smtClean="0"/>
          </a:p>
          <a:p>
            <a:r>
              <a:rPr lang="en-US" altLang="zh-CN" dirty="0" smtClean="0"/>
              <a:t>3. </a:t>
            </a:r>
            <a:r>
              <a:rPr lang="zh-CN" altLang="en-US" dirty="0" smtClean="0"/>
              <a:t>对董事、监事、高管的效力</a:t>
            </a:r>
            <a:endParaRPr lang="en-US" altLang="zh-CN" dirty="0" smtClean="0"/>
          </a:p>
          <a:p>
            <a:r>
              <a:rPr lang="zh-CN" altLang="en-US" smtClean="0"/>
              <a:t>例如：法定代表人的越权行为的效力</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（一）发起设立</a:t>
            </a:r>
            <a:endParaRPr lang="zh-CN" altLang="en-US"/>
          </a:p>
          <a:p>
            <a:r>
              <a:rPr lang="zh-CN" altLang="en-US"/>
              <a:t>发起人认购公司应发行的全部股份而设立公司。</a:t>
            </a:r>
            <a:endParaRPr lang="zh-CN" altLang="en-US"/>
          </a:p>
          <a:p>
            <a:r>
              <a:rPr lang="zh-CN" altLang="en-US"/>
              <a:t>有限公司只能采取发起设立的方式；股份公司既可以发起设立，也可以募集设立。</a:t>
            </a:r>
            <a:endParaRPr lang="zh-CN" altLang="en-US"/>
          </a:p>
          <a:p>
            <a:r>
              <a:rPr lang="zh-CN" altLang="en-US"/>
              <a:t>（二）募集设立</a:t>
            </a:r>
            <a:endParaRPr lang="zh-CN" altLang="en-US"/>
          </a:p>
          <a:p>
            <a:r>
              <a:rPr lang="en-US" altLang="zh-CN"/>
              <a:t>1. </a:t>
            </a:r>
            <a:r>
              <a:rPr lang="zh-CN" altLang="en-US"/>
              <a:t>由发起人认购公司应发行股份的一部分，其余股份向社会公开募集或者向特定对象募集而设立公司。</a:t>
            </a:r>
            <a:endParaRPr lang="zh-CN" altLang="en-US"/>
          </a:p>
          <a:p>
            <a:r>
              <a:rPr lang="zh-CN" altLang="en-US"/>
              <a:t>有限公司不能采取募集设立。股份公司既可发起设立也可募集设立。</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75">
                <a:sym typeface="+mn-ea"/>
              </a:rPr>
              <a:t>（二）募集设立</a:t>
            </a:r>
            <a:endParaRPr lang="zh-CN" altLang="en-US" sz="2875"/>
          </a:p>
          <a:p>
            <a:r>
              <a:rPr lang="en-US" altLang="zh-CN"/>
              <a:t>2. </a:t>
            </a:r>
            <a:r>
              <a:rPr lang="zh-CN" altLang="en-US"/>
              <a:t>法定形式</a:t>
            </a:r>
            <a:endParaRPr lang="zh-CN" altLang="en-US"/>
          </a:p>
          <a:p>
            <a:r>
              <a:rPr lang="zh-CN" altLang="en-US"/>
              <a:t>（</a:t>
            </a:r>
            <a:r>
              <a:rPr lang="en-US" altLang="zh-CN"/>
              <a:t>1</a:t>
            </a:r>
            <a:r>
              <a:rPr lang="zh-CN" altLang="en-US"/>
              <a:t>）定向募集：除发起人认购外，其余股份不向社会公开发行，向其他特定法人发行，或者经批准也可以向本公司内部职工发行。</a:t>
            </a:r>
            <a:endParaRPr lang="zh-CN" altLang="en-US"/>
          </a:p>
          <a:p>
            <a:r>
              <a:rPr lang="zh-CN" altLang="en-US"/>
              <a:t>（</a:t>
            </a:r>
            <a:r>
              <a:rPr lang="en-US" altLang="zh-CN"/>
              <a:t>2</a:t>
            </a:r>
            <a:r>
              <a:rPr lang="zh-CN" altLang="en-US"/>
              <a:t>）社会募集：除发起人认购外，其余股份向社会公开发行。</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75">
                <a:sym typeface="+mn-ea"/>
              </a:rPr>
              <a:t>（二）募集设立</a:t>
            </a:r>
            <a:endParaRPr lang="zh-CN" altLang="en-US" sz="2875"/>
          </a:p>
          <a:p>
            <a:r>
              <a:rPr lang="en-US" altLang="zh-CN"/>
              <a:t>3. </a:t>
            </a:r>
            <a:r>
              <a:rPr lang="zh-CN" altLang="en-US"/>
              <a:t>法律限制</a:t>
            </a:r>
            <a:endParaRPr lang="zh-CN" altLang="en-US"/>
          </a:p>
          <a:p>
            <a:r>
              <a:rPr lang="zh-CN" altLang="en-US"/>
              <a:t>（</a:t>
            </a:r>
            <a:r>
              <a:rPr lang="en-US" altLang="zh-CN"/>
              <a:t>1</a:t>
            </a:r>
            <a:r>
              <a:rPr lang="zh-CN" altLang="en-US"/>
              <a:t>）弊端</a:t>
            </a:r>
            <a:endParaRPr lang="zh-CN" altLang="en-US"/>
          </a:p>
          <a:p>
            <a:r>
              <a:rPr lang="zh-CN" altLang="en-US"/>
              <a:t>设立程序复杂</a:t>
            </a:r>
            <a:endParaRPr lang="zh-CN" altLang="en-US"/>
          </a:p>
          <a:p>
            <a:r>
              <a:rPr lang="zh-CN" altLang="en-US"/>
              <a:t>股权分散，不利于发起人对公司的控制权</a:t>
            </a:r>
            <a:endParaRPr lang="zh-CN" altLang="en-US"/>
          </a:p>
          <a:p>
            <a:r>
              <a:rPr lang="zh-CN" altLang="en-US"/>
              <a:t>被利用为欺诈手段</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a:t>
            </a:r>
            <a:r>
              <a:rPr lang="en-US" altLang="zh-CN"/>
              <a:t>2</a:t>
            </a:r>
            <a:r>
              <a:rPr lang="zh-CN" altLang="en-US"/>
              <a:t>）法律限制</a:t>
            </a:r>
            <a:endParaRPr lang="zh-CN" altLang="en-US"/>
          </a:p>
          <a:p>
            <a:r>
              <a:rPr lang="zh-CN" altLang="en-US"/>
              <a:t>《公司法》第</a:t>
            </a:r>
            <a:r>
              <a:rPr lang="en-US" altLang="zh-CN"/>
              <a:t>84</a:t>
            </a:r>
            <a:r>
              <a:rPr lang="zh-CN" altLang="en-US"/>
              <a:t>条：以募集设立方式设立股份有限公司的，发起人认购的股份不得少于公司股份总数的百分之三十五；但是，法律行政法规另有规定的从其规定。</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公司设立的条件</a:t>
            </a:r>
            <a:endParaRPr lang="zh-CN" altLang="en-US"/>
          </a:p>
        </p:txBody>
      </p:sp>
      <p:sp>
        <p:nvSpPr>
          <p:cNvPr id="3" name="内容占位符 2"/>
          <p:cNvSpPr>
            <a:spLocks noGrp="1"/>
          </p:cNvSpPr>
          <p:nvPr>
            <p:ph idx="1"/>
          </p:nvPr>
        </p:nvSpPr>
        <p:spPr/>
        <p:txBody>
          <a:bodyPr/>
          <a:lstStyle/>
          <a:p>
            <a:r>
              <a:rPr lang="zh-CN" altLang="en-US"/>
              <a:t>一、有限责任公司设立的条件</a:t>
            </a:r>
            <a:endParaRPr lang="zh-CN" altLang="en-US"/>
          </a:p>
          <a:p>
            <a:r>
              <a:rPr lang="zh-CN" altLang="en-US"/>
              <a:t>二、股份有限公司设立的条件</a:t>
            </a:r>
            <a:endParaRPr lang="zh-CN" altLang="en-US"/>
          </a:p>
          <a:p>
            <a:r>
              <a:rPr lang="zh-CN" altLang="en-US"/>
              <a:t>三、公司的名称与住所</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一、有限责任公司设立的条件</a:t>
            </a:r>
            <a:endParaRPr lang="zh-CN" altLang="en-US"/>
          </a:p>
          <a:p>
            <a:r>
              <a:rPr lang="zh-CN" altLang="en-US"/>
              <a:t>《公司法》第</a:t>
            </a:r>
            <a:r>
              <a:rPr lang="en-US" altLang="zh-CN"/>
              <a:t>23</a:t>
            </a:r>
            <a:r>
              <a:rPr lang="zh-CN" altLang="en-US"/>
              <a:t>条：</a:t>
            </a:r>
            <a:endParaRPr lang="zh-CN" altLang="en-US"/>
          </a:p>
          <a:p>
            <a:r>
              <a:rPr lang="zh-CN" altLang="en-US"/>
              <a:t>设立有限责任公司，应当具备下列条件：</a:t>
            </a:r>
            <a:endParaRPr lang="zh-CN" altLang="en-US"/>
          </a:p>
          <a:p>
            <a:r>
              <a:rPr lang="zh-CN" altLang="en-US"/>
              <a:t>（一）股东符合法定人数</a:t>
            </a:r>
            <a:endParaRPr lang="zh-CN" altLang="en-US"/>
          </a:p>
          <a:p>
            <a:r>
              <a:rPr lang="zh-CN" altLang="en-US"/>
              <a:t>（二）有符合公司章程规定的全体股东认缴的出资额</a:t>
            </a:r>
            <a:endParaRPr lang="zh-CN" altLang="en-US"/>
          </a:p>
          <a:p>
            <a:r>
              <a:rPr lang="zh-CN" altLang="en-US"/>
              <a:t>（三）股东共同制定公司章程</a:t>
            </a:r>
            <a:endParaRPr lang="zh-CN" altLang="en-US"/>
          </a:p>
          <a:p>
            <a:r>
              <a:rPr lang="zh-CN" altLang="en-US"/>
              <a:t>（四）有公司名称，建立符合有限责任公司要求的组织机构</a:t>
            </a:r>
            <a:endParaRPr lang="zh-CN" altLang="en-US"/>
          </a:p>
          <a:p>
            <a:r>
              <a:rPr lang="zh-CN" altLang="en-US"/>
              <a:t>（五）有公司住所</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（一）主体条件</a:t>
            </a:r>
            <a:endParaRPr lang="zh-CN" altLang="en-US"/>
          </a:p>
          <a:p>
            <a:r>
              <a:rPr lang="zh-CN" altLang="en-US"/>
              <a:t>（二）财产条件</a:t>
            </a:r>
            <a:endParaRPr lang="zh-CN" altLang="en-US"/>
          </a:p>
          <a:p>
            <a:r>
              <a:rPr lang="zh-CN" altLang="en-US"/>
              <a:t>（三）组织条件</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（一）主体条件</a:t>
            </a:r>
            <a:endParaRPr lang="zh-CN" altLang="en-US"/>
          </a:p>
          <a:p>
            <a:r>
              <a:rPr lang="en-US" altLang="zh-CN"/>
              <a:t>1. </a:t>
            </a:r>
            <a:r>
              <a:rPr lang="zh-CN" altLang="en-US"/>
              <a:t>股东人数</a:t>
            </a:r>
            <a:endParaRPr lang="zh-CN" altLang="en-US"/>
          </a:p>
          <a:p>
            <a:r>
              <a:rPr lang="zh-CN" altLang="en-US" sz="2875" dirty="0">
                <a:latin typeface="华文楷体" panose="02010600040101010101" pitchFamily="2" charset="-122"/>
                <a:ea typeface="华文楷体" panose="02010600040101010101" pitchFamily="2" charset="-122"/>
                <a:sym typeface="+mn-ea"/>
              </a:rPr>
              <a:t>第二十四条　有限责任公司由五十个以下股东出资设立。</a:t>
            </a:r>
            <a:endParaRPr lang="zh-CN" altLang="en-US" sz="2875" dirty="0">
              <a:latin typeface="华文楷体" panose="02010600040101010101" pitchFamily="2" charset="-122"/>
              <a:ea typeface="华文楷体" panose="02010600040101010101" pitchFamily="2" charset="-122"/>
              <a:sym typeface="+mn-ea"/>
            </a:endParaRPr>
          </a:p>
          <a:p>
            <a:r>
              <a:rPr lang="en-US" altLang="zh-CN" sz="2875" dirty="0">
                <a:latin typeface="华文楷体" panose="02010600040101010101" pitchFamily="2" charset="-122"/>
                <a:ea typeface="华文楷体" panose="02010600040101010101" pitchFamily="2" charset="-122"/>
                <a:sym typeface="+mn-ea"/>
              </a:rPr>
              <a:t>2. </a:t>
            </a:r>
            <a:r>
              <a:rPr lang="zh-CN" altLang="en-US" sz="2875" dirty="0">
                <a:latin typeface="华文楷体" panose="02010600040101010101" pitchFamily="2" charset="-122"/>
                <a:ea typeface="华文楷体" panose="02010600040101010101" pitchFamily="2" charset="-122"/>
                <a:sym typeface="+mn-ea"/>
              </a:rPr>
              <a:t>股东资格</a:t>
            </a:r>
            <a:endParaRPr lang="zh-CN" altLang="en-US" sz="2875" dirty="0">
              <a:latin typeface="华文楷体" panose="02010600040101010101" pitchFamily="2" charset="-122"/>
              <a:ea typeface="华文楷体" panose="02010600040101010101" pitchFamily="2" charset="-122"/>
              <a:sym typeface="+mn-ea"/>
            </a:endParaRPr>
          </a:p>
          <a:p>
            <a:r>
              <a:rPr lang="zh-CN" altLang="en-US" sz="2875" dirty="0">
                <a:latin typeface="华文楷体" panose="02010600040101010101" pitchFamily="2" charset="-122"/>
                <a:ea typeface="华文楷体" panose="02010600040101010101" pitchFamily="2" charset="-122"/>
                <a:sym typeface="+mn-ea"/>
              </a:rPr>
              <a:t>教材</a:t>
            </a:r>
            <a:r>
              <a:rPr lang="en-US" altLang="zh-CN" sz="2875" dirty="0">
                <a:latin typeface="华文楷体" panose="02010600040101010101" pitchFamily="2" charset="-122"/>
                <a:ea typeface="华文楷体" panose="02010600040101010101" pitchFamily="2" charset="-122"/>
                <a:sym typeface="+mn-ea"/>
              </a:rPr>
              <a:t>137</a:t>
            </a:r>
            <a:r>
              <a:rPr lang="zh-CN" altLang="en-US" sz="2875" dirty="0">
                <a:latin typeface="华文楷体" panose="02010600040101010101" pitchFamily="2" charset="-122"/>
                <a:ea typeface="华文楷体" panose="02010600040101010101" pitchFamily="2" charset="-122"/>
                <a:sym typeface="+mn-ea"/>
              </a:rPr>
              <a:t>页</a:t>
            </a:r>
            <a:endParaRPr lang="zh-CN" altLang="en-US" sz="2875" dirty="0">
              <a:latin typeface="华文楷体" panose="02010600040101010101" pitchFamily="2" charset="-122"/>
              <a:ea typeface="华文楷体" panose="02010600040101010101" pitchFamily="2" charset="-122"/>
              <a:sym typeface="+mn-ea"/>
            </a:endParaRPr>
          </a:p>
          <a:p>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a:t>2. </a:t>
            </a:r>
            <a:r>
              <a:rPr lang="zh-CN" altLang="en-US"/>
              <a:t>股东资格的限制</a:t>
            </a:r>
            <a:endParaRPr lang="zh-CN" altLang="en-US"/>
          </a:p>
          <a:p>
            <a:r>
              <a:rPr lang="zh-CN" altLang="en-US"/>
              <a:t>（</a:t>
            </a:r>
            <a:r>
              <a:rPr lang="en-US" altLang="zh-CN"/>
              <a:t>1</a:t>
            </a:r>
            <a:r>
              <a:rPr lang="zh-CN" altLang="en-US"/>
              <a:t>）自然人发起人应当具备完全行为能力</a:t>
            </a:r>
            <a:endParaRPr lang="zh-CN" altLang="en-US"/>
          </a:p>
          <a:p>
            <a:r>
              <a:rPr lang="zh-CN" altLang="en-US"/>
              <a:t>（</a:t>
            </a:r>
            <a:r>
              <a:rPr lang="en-US" altLang="zh-CN"/>
              <a:t>2</a:t>
            </a:r>
            <a:r>
              <a:rPr lang="zh-CN" altLang="en-US"/>
              <a:t>）应是法律上不受限制的法人：党政机关、军队不得为股东</a:t>
            </a:r>
            <a:endParaRPr lang="zh-CN" altLang="en-US"/>
          </a:p>
          <a:p>
            <a:r>
              <a:rPr lang="zh-CN" altLang="en-US"/>
              <a:t>（</a:t>
            </a:r>
            <a:r>
              <a:rPr lang="en-US" altLang="zh-CN"/>
              <a:t>3</a:t>
            </a:r>
            <a:r>
              <a:rPr lang="zh-CN" altLang="en-US"/>
              <a:t>）公司不得自为股东</a:t>
            </a:r>
            <a:endParaRPr lang="zh-CN" altLang="en-US"/>
          </a:p>
          <a:p>
            <a:r>
              <a:rPr lang="zh-CN" altLang="en-US"/>
              <a:t>（</a:t>
            </a:r>
            <a:r>
              <a:rPr lang="en-US" altLang="zh-CN"/>
              <a:t>4</a:t>
            </a:r>
            <a:r>
              <a:rPr lang="zh-CN" altLang="en-US"/>
              <a:t>）公司章程约定不得成为股东的人不得成为公司股东</a:t>
            </a:r>
            <a:endParaRPr lang="zh-CN" altLang="en-US"/>
          </a:p>
          <a:p>
            <a:r>
              <a:rPr lang="zh-CN" altLang="en-US"/>
              <a:t>（</a:t>
            </a:r>
            <a:r>
              <a:rPr lang="en-US" altLang="zh-CN"/>
              <a:t>5</a:t>
            </a:r>
            <a:r>
              <a:rPr lang="zh-CN" altLang="en-US"/>
              <a:t>）对发起人的国籍和住所的限制</a:t>
            </a:r>
            <a:endParaRPr lang="zh-CN" altLang="en-US"/>
          </a:p>
          <a:p>
            <a:r>
              <a:rPr lang="zh-CN" altLang="en-US" sz="2875" dirty="0">
                <a:latin typeface="华文楷体" panose="02010600040101010101" pitchFamily="2" charset="-122"/>
                <a:ea typeface="华文楷体" panose="02010600040101010101" pitchFamily="2" charset="-122"/>
                <a:sym typeface="+mn-ea"/>
              </a:rPr>
              <a:t>第七十九条　设立股份有限公司，应当有二人以上二百人以下为发起人，其中须有半数以上的发起人在中国境内有住所</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目录</a:t>
            </a:r>
            <a:endParaRPr lang="zh-CN" altLang="en-US"/>
          </a:p>
        </p:txBody>
      </p:sp>
      <p:sp>
        <p:nvSpPr>
          <p:cNvPr id="3" name="内容占位符 2"/>
          <p:cNvSpPr>
            <a:spLocks noGrp="1"/>
          </p:cNvSpPr>
          <p:nvPr>
            <p:ph idx="1"/>
          </p:nvPr>
        </p:nvSpPr>
        <p:spPr/>
        <p:txBody>
          <a:bodyPr/>
          <a:lstStyle/>
          <a:p>
            <a:r>
              <a:rPr lang="zh-CN" altLang="en-US"/>
              <a:t>第一节 公司设立概述</a:t>
            </a:r>
            <a:endParaRPr lang="zh-CN" altLang="en-US"/>
          </a:p>
          <a:p>
            <a:r>
              <a:rPr lang="zh-CN" altLang="en-US"/>
              <a:t>第二节 公司设立的条件</a:t>
            </a:r>
            <a:endParaRPr lang="zh-CN" altLang="en-US"/>
          </a:p>
          <a:p>
            <a:r>
              <a:rPr lang="zh-CN" altLang="en-US"/>
              <a:t>第三节 公司设立的程序</a:t>
            </a:r>
            <a:endParaRPr lang="zh-CN" altLang="en-US"/>
          </a:p>
          <a:p>
            <a:r>
              <a:rPr lang="zh-CN" altLang="en-US"/>
              <a:t>第四节 公司设立的效力</a:t>
            </a:r>
            <a:endParaRPr lang="zh-CN" altLang="en-US"/>
          </a:p>
          <a:p>
            <a:r>
              <a:rPr lang="zh-CN" altLang="en-US"/>
              <a:t>第五节 公司章程</a:t>
            </a: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（二）财产条件</a:t>
            </a:r>
            <a:endParaRPr lang="zh-CN" altLang="en-US"/>
          </a:p>
          <a:p>
            <a:r>
              <a:rPr lang="en-US" altLang="zh-CN"/>
              <a:t>1. </a:t>
            </a:r>
            <a:r>
              <a:rPr lang="zh-CN" altLang="en-US"/>
              <a:t>股东认缴出资要求</a:t>
            </a:r>
            <a:endParaRPr lang="zh-CN" altLang="en-US"/>
          </a:p>
          <a:p>
            <a:pPr defTabSz="0" eaLnBrk="1" hangingPunct="1">
              <a:buFont typeface="Arial" panose="020B0604020202020204" pitchFamily="34" charset="0"/>
            </a:pPr>
            <a:r>
              <a:rPr lang="zh-CN" altLang="en-US" sz="2875" dirty="0">
                <a:latin typeface="华文楷体" panose="02010600040101010101" pitchFamily="2" charset="-122"/>
                <a:ea typeface="华文楷体" panose="02010600040101010101" pitchFamily="2" charset="-122"/>
                <a:sym typeface="Calibri" panose="020F0502020204030204" charset="0"/>
              </a:rPr>
              <a:t>第二十三条　设立有限责任公司，应当具备下列条件：</a:t>
            </a:r>
            <a:endParaRPr lang="zh-CN" altLang="en-US" sz="2875" kern="1200" dirty="0">
              <a:latin typeface="华文楷体" panose="02010600040101010101" pitchFamily="2" charset="-122"/>
              <a:ea typeface="华文楷体" panose="02010600040101010101" pitchFamily="2" charset="-122"/>
              <a:cs typeface="+mn-cs"/>
              <a:sym typeface="Calibri" panose="020F0502020204030204" charset="0"/>
            </a:endParaRPr>
          </a:p>
          <a:p>
            <a:pPr defTabSz="0" eaLnBrk="1" hangingPunct="1">
              <a:buFont typeface="Arial" panose="020B0604020202020204" pitchFamily="34" charset="0"/>
            </a:pPr>
            <a:r>
              <a:rPr lang="zh-CN" altLang="en-US" sz="2875" dirty="0">
                <a:latin typeface="华文楷体" panose="02010600040101010101" pitchFamily="2" charset="-122"/>
                <a:ea typeface="华文楷体" panose="02010600040101010101" pitchFamily="2" charset="-122"/>
                <a:sym typeface="Calibri" panose="020F0502020204030204" charset="0"/>
              </a:rPr>
              <a:t>　　（二）有符合公司章程规定的全体股东认缴的出资额；</a:t>
            </a:r>
            <a:endParaRPr lang="zh-CN" altLang="en-US" sz="2875" dirty="0">
              <a:latin typeface="华文楷体" panose="02010600040101010101" pitchFamily="2" charset="-122"/>
              <a:ea typeface="华文楷体" panose="02010600040101010101" pitchFamily="2" charset="-122"/>
              <a:sym typeface="Calibri" panose="020F0502020204030204" charset="0"/>
            </a:endParaRPr>
          </a:p>
          <a:p>
            <a:pPr defTabSz="0" eaLnBrk="1" hangingPunct="1">
              <a:buFont typeface="Arial" panose="020B0604020202020204" pitchFamily="34" charset="0"/>
            </a:pPr>
            <a:r>
              <a:rPr lang="zh-CN" altLang="en-US" sz="2875" dirty="0">
                <a:latin typeface="华文楷体" panose="02010600040101010101" pitchFamily="2" charset="-122"/>
                <a:ea typeface="华文楷体" panose="02010600040101010101" pitchFamily="2" charset="-122"/>
                <a:sym typeface="Calibri" panose="020F0502020204030204" charset="0"/>
              </a:rPr>
              <a:t>（</a:t>
            </a:r>
            <a:r>
              <a:rPr lang="en-US" altLang="zh-CN" sz="2875" dirty="0">
                <a:latin typeface="华文楷体" panose="02010600040101010101" pitchFamily="2" charset="-122"/>
                <a:ea typeface="华文楷体" panose="02010600040101010101" pitchFamily="2" charset="-122"/>
                <a:sym typeface="Calibri" panose="020F0502020204030204" charset="0"/>
              </a:rPr>
              <a:t>1</a:t>
            </a:r>
            <a:r>
              <a:rPr lang="zh-CN" altLang="en-US" sz="2875" dirty="0">
                <a:latin typeface="华文楷体" panose="02010600040101010101" pitchFamily="2" charset="-122"/>
                <a:ea typeface="华文楷体" panose="02010600040101010101" pitchFamily="2" charset="-122"/>
                <a:sym typeface="Calibri" panose="020F0502020204030204" charset="0"/>
              </a:rPr>
              <a:t>）认缴与实缴</a:t>
            </a:r>
            <a:endParaRPr lang="zh-CN" altLang="en-US" sz="2875" dirty="0">
              <a:latin typeface="华文楷体" panose="02010600040101010101" pitchFamily="2" charset="-122"/>
              <a:ea typeface="华文楷体" panose="02010600040101010101" pitchFamily="2" charset="-122"/>
              <a:sym typeface="Calibri" panose="020F0502020204030204" charset="0"/>
            </a:endParaRPr>
          </a:p>
          <a:p>
            <a:pPr defTabSz="0" eaLnBrk="1" hangingPunct="1">
              <a:buFont typeface="Arial" panose="020B0604020202020204" pitchFamily="34" charset="0"/>
            </a:pPr>
            <a:r>
              <a:rPr lang="zh-CN" altLang="en-US" sz="2875" dirty="0">
                <a:latin typeface="华文楷体" panose="02010600040101010101" pitchFamily="2" charset="-122"/>
                <a:ea typeface="华文楷体" panose="02010600040101010101" pitchFamily="2" charset="-122"/>
                <a:sym typeface="Calibri" panose="020F0502020204030204" charset="0"/>
              </a:rPr>
              <a:t>认缴：承诺缴纳</a:t>
            </a:r>
            <a:endParaRPr lang="zh-CN" altLang="en-US" sz="2875" dirty="0">
              <a:latin typeface="华文楷体" panose="02010600040101010101" pitchFamily="2" charset="-122"/>
              <a:ea typeface="华文楷体" panose="02010600040101010101" pitchFamily="2" charset="-122"/>
              <a:sym typeface="Calibri" panose="020F0502020204030204" charset="0"/>
            </a:endParaRPr>
          </a:p>
          <a:p>
            <a:pPr defTabSz="0" eaLnBrk="1" hangingPunct="1">
              <a:buFont typeface="Arial" panose="020B0604020202020204" pitchFamily="34" charset="0"/>
            </a:pPr>
            <a:r>
              <a:rPr lang="zh-CN" altLang="en-US" sz="2875" dirty="0">
                <a:latin typeface="华文楷体" panose="02010600040101010101" pitchFamily="2" charset="-122"/>
                <a:ea typeface="华文楷体" panose="02010600040101010101" pitchFamily="2" charset="-122"/>
                <a:sym typeface="Calibri" panose="020F0502020204030204" charset="0"/>
              </a:rPr>
              <a:t>实缴：实际缴纳</a:t>
            </a:r>
            <a:endParaRPr lang="zh-CN" altLang="en-US" sz="2875" dirty="0">
              <a:latin typeface="华文楷体" panose="02010600040101010101" pitchFamily="2" charset="-122"/>
              <a:ea typeface="华文楷体" panose="02010600040101010101" pitchFamily="2" charset="-122"/>
              <a:sym typeface="Calibri" panose="020F0502020204030204" charset="0"/>
            </a:endParaRPr>
          </a:p>
          <a:p>
            <a:pPr defTabSz="0" eaLnBrk="1" hangingPunct="1">
              <a:buFont typeface="Arial" panose="020B0604020202020204" pitchFamily="34" charset="0"/>
            </a:pPr>
            <a:r>
              <a:rPr lang="zh-CN" altLang="en-US" sz="2875" dirty="0">
                <a:latin typeface="华文楷体" panose="02010600040101010101" pitchFamily="2" charset="-122"/>
                <a:ea typeface="华文楷体" panose="02010600040101010101" pitchFamily="2" charset="-122"/>
                <a:sym typeface="Calibri" panose="020F0502020204030204" charset="0"/>
              </a:rPr>
              <a:t>（</a:t>
            </a:r>
            <a:r>
              <a:rPr lang="en-US" altLang="zh-CN" sz="2875" dirty="0">
                <a:latin typeface="华文楷体" panose="02010600040101010101" pitchFamily="2" charset="-122"/>
                <a:ea typeface="华文楷体" panose="02010600040101010101" pitchFamily="2" charset="-122"/>
                <a:sym typeface="Calibri" panose="020F0502020204030204" charset="0"/>
              </a:rPr>
              <a:t>2</a:t>
            </a:r>
            <a:r>
              <a:rPr lang="zh-CN" altLang="en-US" sz="2875" dirty="0">
                <a:latin typeface="华文楷体" panose="02010600040101010101" pitchFamily="2" charset="-122"/>
                <a:ea typeface="华文楷体" panose="02010600040101010101" pitchFamily="2" charset="-122"/>
                <a:sym typeface="Calibri" panose="020F0502020204030204" charset="0"/>
              </a:rPr>
              <a:t>）公司注册资本只需认缴，无需实缴</a:t>
            </a:r>
            <a:endParaRPr lang="zh-CN" altLang="en-US" sz="2875" dirty="0">
              <a:latin typeface="华文楷体" panose="02010600040101010101" pitchFamily="2" charset="-122"/>
              <a:ea typeface="华文楷体" panose="02010600040101010101" pitchFamily="2" charset="-122"/>
              <a:sym typeface="Calibri" panose="020F0502020204030204" charset="0"/>
            </a:endParaRPr>
          </a:p>
          <a:p>
            <a:pPr defTabSz="0" eaLnBrk="1" hangingPunct="1">
              <a:buFont typeface="Arial" panose="020B0604020202020204" pitchFamily="34" charset="0"/>
            </a:pPr>
            <a:r>
              <a:rPr lang="zh-CN" altLang="en-US" sz="2875" dirty="0">
                <a:latin typeface="华文楷体" panose="02010600040101010101" pitchFamily="2" charset="-122"/>
                <a:ea typeface="华文楷体" panose="02010600040101010101" pitchFamily="2" charset="-122"/>
                <a:sym typeface="Calibri" panose="020F0502020204030204" charset="0"/>
              </a:rPr>
              <a:t>（</a:t>
            </a:r>
            <a:r>
              <a:rPr lang="en-US" altLang="zh-CN" sz="2875" dirty="0">
                <a:latin typeface="华文楷体" panose="02010600040101010101" pitchFamily="2" charset="-122"/>
                <a:ea typeface="华文楷体" panose="02010600040101010101" pitchFamily="2" charset="-122"/>
                <a:sym typeface="Calibri" panose="020F0502020204030204" charset="0"/>
              </a:rPr>
              <a:t>3</a:t>
            </a:r>
            <a:r>
              <a:rPr lang="zh-CN" altLang="en-US" sz="2875" dirty="0">
                <a:latin typeface="华文楷体" panose="02010600040101010101" pitchFamily="2" charset="-122"/>
                <a:ea typeface="华文楷体" panose="02010600040101010101" pitchFamily="2" charset="-122"/>
                <a:sym typeface="Calibri" panose="020F0502020204030204" charset="0"/>
              </a:rPr>
              <a:t>）公司注册资本</a:t>
            </a:r>
            <a:r>
              <a:rPr lang="en-US" altLang="zh-CN" sz="2875" dirty="0">
                <a:latin typeface="华文楷体" panose="02010600040101010101" pitchFamily="2" charset="-122"/>
                <a:ea typeface="华文楷体" panose="02010600040101010101" pitchFamily="2" charset="-122"/>
                <a:sym typeface="Calibri" panose="020F0502020204030204" charset="0"/>
              </a:rPr>
              <a:t>=</a:t>
            </a:r>
            <a:r>
              <a:rPr lang="zh-CN" altLang="en-US" sz="2875" dirty="0">
                <a:latin typeface="华文楷体" panose="02010600040101010101" pitchFamily="2" charset="-122"/>
                <a:ea typeface="华文楷体" panose="02010600040101010101" pitchFamily="2" charset="-122"/>
                <a:sym typeface="Calibri" panose="020F0502020204030204" charset="0"/>
              </a:rPr>
              <a:t>股东认缴的出资额</a:t>
            </a:r>
            <a:endParaRPr lang="zh-CN" altLang="en-US" sz="2875" dirty="0">
              <a:latin typeface="华文楷体" panose="02010600040101010101" pitchFamily="2" charset="-122"/>
              <a:ea typeface="华文楷体" panose="02010600040101010101" pitchFamily="2" charset="-122"/>
              <a:sym typeface="Calibri" panose="020F0502020204030204" charset="0"/>
            </a:endParaRPr>
          </a:p>
          <a:p>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p:txBody>
          <a:bodyPr wrap="square" lIns="109728" tIns="54864" rIns="109728" bIns="54864" anchor="ctr"/>
          <a:lstStyle/>
          <a:p>
            <a:pPr eaLnBrk="1" hangingPunct="1"/>
            <a:r>
              <a:rPr lang="en-US" altLang="zh-CN" dirty="0">
                <a:latin typeface="华文楷体" panose="02010600040101010101" pitchFamily="2" charset="-122"/>
                <a:ea typeface="华文楷体" panose="02010600040101010101" pitchFamily="2" charset="-122"/>
              </a:rPr>
              <a:t>2014</a:t>
            </a:r>
            <a:r>
              <a:rPr lang="zh-CN" altLang="en-US" dirty="0">
                <a:latin typeface="华文楷体" panose="02010600040101010101" pitchFamily="2" charset="-122"/>
                <a:ea typeface="华文楷体" panose="02010600040101010101" pitchFamily="2" charset="-122"/>
              </a:rPr>
              <a:t>版公司法关于注册资本金的修改</a:t>
            </a:r>
            <a:endParaRPr lang="zh-CN" altLang="en-US" dirty="0">
              <a:latin typeface="华文楷体" panose="02010600040101010101" pitchFamily="2" charset="-122"/>
              <a:ea typeface="华文楷体" panose="02010600040101010101" pitchFamily="2" charset="-122"/>
            </a:endParaRPr>
          </a:p>
        </p:txBody>
      </p:sp>
      <p:sp>
        <p:nvSpPr>
          <p:cNvPr id="25602" name="内容占位符 2"/>
          <p:cNvSpPr>
            <a:spLocks noGrp="1"/>
          </p:cNvSpPr>
          <p:nvPr>
            <p:ph idx="1"/>
          </p:nvPr>
        </p:nvSpPr>
        <p:spPr/>
        <p:txBody>
          <a:bodyPr wrap="square" lIns="109728" tIns="54864" rIns="109728" bIns="54864" anchor="t"/>
          <a:lstStyle/>
          <a:p>
            <a:pPr eaLnBrk="1" hangingPunct="1"/>
            <a:r>
              <a:rPr lang="zh-CN" altLang="en-US" dirty="0">
                <a:latin typeface="华文楷体" panose="02010600040101010101" pitchFamily="2" charset="-122"/>
                <a:ea typeface="华文楷体" panose="02010600040101010101" pitchFamily="2" charset="-122"/>
              </a:rPr>
              <a:t>（</a:t>
            </a:r>
            <a:r>
              <a:rPr lang="en-US" altLang="zh-CN" dirty="0">
                <a:latin typeface="华文楷体" panose="02010600040101010101" pitchFamily="2" charset="-122"/>
                <a:ea typeface="华文楷体" panose="02010600040101010101" pitchFamily="2" charset="-122"/>
              </a:rPr>
              <a:t>1</a:t>
            </a:r>
            <a:r>
              <a:rPr lang="zh-CN" altLang="en-US" dirty="0">
                <a:latin typeface="华文楷体" panose="02010600040101010101" pitchFamily="2" charset="-122"/>
                <a:ea typeface="华文楷体" panose="02010600040101010101" pitchFamily="2" charset="-122"/>
              </a:rPr>
              <a:t>）彻底放宽注册资本认缴制</a:t>
            </a:r>
            <a:endParaRPr lang="zh-CN" altLang="en-US" dirty="0">
              <a:latin typeface="华文楷体" panose="02010600040101010101" pitchFamily="2" charset="-122"/>
              <a:ea typeface="华文楷体" panose="02010600040101010101" pitchFamily="2" charset="-122"/>
            </a:endParaRPr>
          </a:p>
          <a:p>
            <a:pPr eaLnBrk="1" hangingPunct="1"/>
            <a:r>
              <a:rPr lang="zh-CN" altLang="en-US" dirty="0">
                <a:latin typeface="华文楷体" panose="02010600040101010101" pitchFamily="2" charset="-122"/>
                <a:ea typeface="华文楷体" panose="02010600040101010101" pitchFamily="2" charset="-122"/>
              </a:rPr>
              <a:t>募集设立的股份公司除外，其他公司均采完全认缴制。</a:t>
            </a:r>
            <a:endParaRPr lang="zh-CN" altLang="en-US" dirty="0">
              <a:latin typeface="华文楷体" panose="02010600040101010101" pitchFamily="2" charset="-122"/>
              <a:ea typeface="华文楷体" panose="02010600040101010101" pitchFamily="2" charset="-122"/>
            </a:endParaRPr>
          </a:p>
          <a:p>
            <a:pPr eaLnBrk="1" hangingPunct="1"/>
            <a:r>
              <a:rPr lang="zh-CN" altLang="en-US" dirty="0">
                <a:latin typeface="华文楷体" panose="02010600040101010101" pitchFamily="2" charset="-122"/>
                <a:ea typeface="华文楷体" panose="02010600040101010101" pitchFamily="2" charset="-122"/>
              </a:rPr>
              <a:t>不再限制首期缴纳比例及最后缴纳期限</a:t>
            </a:r>
            <a:endParaRPr lang="zh-CN" altLang="en-US" dirty="0">
              <a:latin typeface="华文楷体" panose="02010600040101010101" pitchFamily="2" charset="-122"/>
              <a:ea typeface="华文楷体" panose="0201060004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p:txBody>
          <a:bodyPr anchor="ctr"/>
          <a:lstStyle/>
          <a:p>
            <a:endParaRPr lang="zh-CN" altLang="en-US"/>
          </a:p>
        </p:txBody>
      </p:sp>
      <p:sp>
        <p:nvSpPr>
          <p:cNvPr id="26626" name="内容占位符 2"/>
          <p:cNvSpPr>
            <a:spLocks noGrp="1"/>
          </p:cNvSpPr>
          <p:nvPr>
            <p:ph idx="1"/>
          </p:nvPr>
        </p:nvSpPr>
        <p:spPr/>
        <p:txBody>
          <a:bodyPr anchor="t"/>
          <a:lstStyle/>
          <a:p>
            <a:r>
              <a:rPr lang="zh-CN" altLang="en-US"/>
              <a:t>（</a:t>
            </a:r>
            <a:r>
              <a:rPr lang="en-US" altLang="zh-CN"/>
              <a:t>2</a:t>
            </a:r>
            <a:r>
              <a:rPr lang="zh-CN" altLang="en-US"/>
              <a:t>）取消各类公司最低注册资本金限额</a:t>
            </a:r>
            <a:endParaRPr lang="zh-CN" altLang="en-US"/>
          </a:p>
          <a:p>
            <a:r>
              <a:rPr lang="zh-CN" altLang="en-US"/>
              <a:t>无论普通有限公司、一人公司还是股份公司，全部取消最低注册资本金限额</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p:txBody>
          <a:bodyPr anchor="ctr"/>
          <a:lstStyle/>
          <a:p>
            <a:endParaRPr lang="zh-CN" altLang="en-US"/>
          </a:p>
        </p:txBody>
      </p:sp>
      <p:sp>
        <p:nvSpPr>
          <p:cNvPr id="27650" name="内容占位符 2"/>
          <p:cNvSpPr>
            <a:spLocks noGrp="1"/>
          </p:cNvSpPr>
          <p:nvPr>
            <p:ph idx="1"/>
          </p:nvPr>
        </p:nvSpPr>
        <p:spPr/>
        <p:txBody>
          <a:bodyPr anchor="t"/>
          <a:lstStyle/>
          <a:p>
            <a:r>
              <a:rPr lang="zh-CN" altLang="en-US"/>
              <a:t>（</a:t>
            </a:r>
            <a:r>
              <a:rPr lang="en-US" altLang="zh-CN"/>
              <a:t>3</a:t>
            </a:r>
            <a:r>
              <a:rPr lang="zh-CN" altLang="en-US"/>
              <a:t>）工商机关资本登记内容简化</a:t>
            </a:r>
            <a:endParaRPr lang="zh-CN" altLang="en-US"/>
          </a:p>
          <a:p>
            <a:r>
              <a:rPr lang="zh-CN" altLang="en-US"/>
              <a:t>工商登记：不再登记实收资本及股东出资额</a:t>
            </a:r>
            <a:endParaRPr lang="zh-CN" altLang="en-US"/>
          </a:p>
          <a:p>
            <a:r>
              <a:rPr lang="zh-CN" altLang="en-US"/>
              <a:t>营业执照：不再载明实收资本</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p:txBody>
          <a:bodyPr wrap="square" lIns="109728" tIns="54864" rIns="109728" bIns="54864" anchor="ctr"/>
          <a:lstStyle/>
          <a:p>
            <a:pPr eaLnBrk="1" hangingPunct="1"/>
            <a:endParaRPr lang="zh-CN" altLang="en-US" dirty="0">
              <a:latin typeface="华文楷体" panose="02010600040101010101" pitchFamily="2" charset="-122"/>
              <a:ea typeface="华文楷体" panose="02010600040101010101" pitchFamily="2" charset="-122"/>
            </a:endParaRPr>
          </a:p>
        </p:txBody>
      </p:sp>
      <p:sp>
        <p:nvSpPr>
          <p:cNvPr id="28674" name="内容占位符 2"/>
          <p:cNvSpPr>
            <a:spLocks noGrp="1"/>
          </p:cNvSpPr>
          <p:nvPr>
            <p:ph idx="1"/>
          </p:nvPr>
        </p:nvSpPr>
        <p:spPr/>
        <p:txBody>
          <a:bodyPr wrap="square" lIns="109728" tIns="54864" rIns="109728" bIns="54864" anchor="t"/>
          <a:lstStyle/>
          <a:p>
            <a:pPr eaLnBrk="1" hangingPunct="1"/>
            <a:r>
              <a:rPr lang="zh-CN" altLang="en-US" dirty="0">
                <a:latin typeface="华文楷体" panose="02010600040101010101" pitchFamily="2" charset="-122"/>
                <a:ea typeface="华文楷体" panose="02010600040101010101" pitchFamily="2" charset="-122"/>
              </a:rPr>
              <a:t>第七条 依法设立的公司，由公司登记机关发给公司营业执照。公司营业执照签发日期为公司成立日期。</a:t>
            </a:r>
            <a:endParaRPr lang="zh-CN" altLang="en-US" dirty="0">
              <a:latin typeface="华文楷体" panose="02010600040101010101" pitchFamily="2" charset="-122"/>
              <a:ea typeface="华文楷体" panose="02010600040101010101" pitchFamily="2" charset="-122"/>
            </a:endParaRPr>
          </a:p>
          <a:p>
            <a:pPr eaLnBrk="1" hangingPunct="1"/>
            <a:r>
              <a:rPr lang="zh-CN" altLang="en-US" dirty="0">
                <a:latin typeface="华文楷体" panose="02010600040101010101" pitchFamily="2" charset="-122"/>
                <a:ea typeface="华文楷体" panose="02010600040101010101" pitchFamily="2" charset="-122"/>
              </a:rPr>
              <a:t>　　公司营业执照应当载明公司的名称、住所、注册资本、实收资本</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删</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、经营范围、法定代表人姓名等事项。</a:t>
            </a:r>
            <a:endParaRPr lang="zh-CN" altLang="en-US" dirty="0">
              <a:latin typeface="华文楷体" panose="02010600040101010101" pitchFamily="2" charset="-122"/>
              <a:ea typeface="华文楷体" panose="02010600040101010101" pitchFamily="2" charset="-122"/>
            </a:endParaRPr>
          </a:p>
          <a:p>
            <a:pPr eaLnBrk="1" hangingPunct="1"/>
            <a:r>
              <a:rPr lang="zh-CN" altLang="en-US" dirty="0">
                <a:latin typeface="华文楷体" panose="02010600040101010101" pitchFamily="2" charset="-122"/>
                <a:ea typeface="华文楷体" panose="02010600040101010101" pitchFamily="2" charset="-122"/>
              </a:rPr>
              <a:t>　　</a:t>
            </a:r>
            <a:endParaRPr lang="zh-CN" altLang="en-US" dirty="0">
              <a:latin typeface="华文楷体" panose="02010600040101010101" pitchFamily="2" charset="-122"/>
              <a:ea typeface="华文楷体" panose="02010600040101010101" pitchFamily="2" charset="-122"/>
            </a:endParaRPr>
          </a:p>
          <a:p>
            <a:pPr eaLnBrk="1" hangingPunct="1"/>
            <a:endParaRPr lang="zh-CN" altLang="en-US" dirty="0">
              <a:latin typeface="华文楷体" panose="02010600040101010101" pitchFamily="2" charset="-122"/>
              <a:ea typeface="华文楷体" panose="0201060004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3"/>
          <p:cNvSpPr>
            <a:spLocks noGrp="1"/>
          </p:cNvSpPr>
          <p:nvPr>
            <p:ph type="title"/>
          </p:nvPr>
        </p:nvSpPr>
        <p:spPr/>
        <p:txBody>
          <a:bodyPr wrap="square" lIns="109728" tIns="54864" rIns="109728" bIns="54864" anchor="ctr"/>
          <a:lstStyle/>
          <a:p>
            <a:pPr eaLnBrk="1" hangingPunct="1"/>
            <a:r>
              <a:rPr lang="zh-CN" altLang="en-US" dirty="0">
                <a:latin typeface="华文楷体" panose="02010600040101010101" pitchFamily="2" charset="-122"/>
                <a:ea typeface="华文楷体" panose="02010600040101010101" pitchFamily="2" charset="-122"/>
                <a:cs typeface="+mj-cs"/>
                <a:sym typeface="Calibri" panose="020F0502020204030204" charset="0"/>
              </a:rPr>
              <a:t>实收资本不再作为登记事项</a:t>
            </a:r>
            <a:endParaRPr lang="zh-CN" altLang="en-US" dirty="0">
              <a:latin typeface="华文楷体" panose="02010600040101010101" pitchFamily="2" charset="-122"/>
              <a:ea typeface="华文楷体" panose="02010600040101010101" pitchFamily="2" charset="-122"/>
              <a:cs typeface="+mj-cs"/>
              <a:sym typeface="Calibri" panose="020F0502020204030204" charset="0"/>
            </a:endParaRPr>
          </a:p>
        </p:txBody>
      </p:sp>
      <p:sp>
        <p:nvSpPr>
          <p:cNvPr id="29698" name="文本占位符 4"/>
          <p:cNvSpPr>
            <a:spLocks noGrp="1"/>
          </p:cNvSpPr>
          <p:nvPr>
            <p:ph type="body" idx="1"/>
          </p:nvPr>
        </p:nvSpPr>
        <p:spPr/>
        <p:txBody>
          <a:bodyPr wrap="square" lIns="109728" tIns="54864" rIns="109728" bIns="54864" anchor="b"/>
          <a:lstStyle/>
          <a:p>
            <a:pPr defTabSz="0" eaLnBrk="1" hangingPunct="1">
              <a:buFont typeface="Arial" panose="020B0604020202020204" pitchFamily="34" charset="0"/>
              <a:buNone/>
            </a:pPr>
            <a:r>
              <a:rPr lang="zh-CN" altLang="en-US" dirty="0">
                <a:latin typeface="华文楷体" panose="02010600040101010101" pitchFamily="2" charset="-122"/>
                <a:ea typeface="华文楷体" panose="02010600040101010101" pitchFamily="2" charset="-122"/>
                <a:cs typeface="+mn-cs"/>
                <a:sym typeface="Calibri" panose="020F0502020204030204" charset="0"/>
              </a:rPr>
              <a:t>旧版营业执照</a:t>
            </a:r>
            <a:endParaRPr lang="zh-CN" altLang="en-US" dirty="0">
              <a:latin typeface="华文楷体" panose="02010600040101010101" pitchFamily="2" charset="-122"/>
              <a:ea typeface="华文楷体" panose="02010600040101010101" pitchFamily="2" charset="-122"/>
              <a:cs typeface="+mn-cs"/>
              <a:sym typeface="Calibri" panose="020F0502020204030204" charset="0"/>
            </a:endParaRPr>
          </a:p>
        </p:txBody>
      </p:sp>
      <p:pic>
        <p:nvPicPr>
          <p:cNvPr id="29699" name="内容占位符 8" descr="ffd2682f63d49fd11e07f83c8a76e04d.jpg"/>
          <p:cNvPicPr>
            <a:picLocks noGrp="1" noChangeAspect="1"/>
          </p:cNvPicPr>
          <p:nvPr>
            <p:ph sz="half" idx="2"/>
          </p:nvPr>
        </p:nvPicPr>
        <p:blipFill>
          <a:blip r:embed="rId1"/>
          <a:stretch>
            <a:fillRect/>
          </a:stretch>
        </p:blipFill>
        <p:spPr>
          <a:xfrm>
            <a:off x="-55245" y="1398905"/>
            <a:ext cx="6059805" cy="5230495"/>
          </a:xfrm>
        </p:spPr>
      </p:pic>
      <p:sp>
        <p:nvSpPr>
          <p:cNvPr id="29700" name="文本占位符 6"/>
          <p:cNvSpPr>
            <a:spLocks noGrp="1"/>
          </p:cNvSpPr>
          <p:nvPr>
            <p:ph type="body" sz="quarter" idx="3"/>
          </p:nvPr>
        </p:nvSpPr>
        <p:spPr/>
        <p:txBody>
          <a:bodyPr wrap="square" lIns="109728" tIns="54864" rIns="109728" bIns="54864" anchor="b"/>
          <a:lstStyle/>
          <a:p>
            <a:pPr defTabSz="0" eaLnBrk="1" hangingPunct="1">
              <a:buFont typeface="Arial" panose="020B0604020202020204" pitchFamily="34" charset="0"/>
              <a:buNone/>
            </a:pPr>
            <a:r>
              <a:rPr lang="zh-CN" altLang="en-US" kern="1200" dirty="0">
                <a:latin typeface="华文楷体" panose="02010600040101010101" pitchFamily="2" charset="-122"/>
                <a:ea typeface="华文楷体" panose="02010600040101010101" pitchFamily="2" charset="-122"/>
                <a:cs typeface="+mn-cs"/>
                <a:sym typeface="Calibri" panose="020F0502020204030204" charset="0"/>
              </a:rPr>
              <a:t>新版营业执照</a:t>
            </a:r>
            <a:endParaRPr lang="zh-CN" altLang="en-US" kern="1200" dirty="0">
              <a:latin typeface="华文楷体" panose="02010600040101010101" pitchFamily="2" charset="-122"/>
              <a:ea typeface="华文楷体" panose="02010600040101010101" pitchFamily="2" charset="-122"/>
              <a:cs typeface="+mn-cs"/>
              <a:sym typeface="Calibri" panose="020F0502020204030204" charset="0"/>
            </a:endParaRPr>
          </a:p>
        </p:txBody>
      </p:sp>
      <p:pic>
        <p:nvPicPr>
          <p:cNvPr id="29701" name="内容占位符 9" descr="4d08c4f4ae76a4229242c8212350f4ee.jpg"/>
          <p:cNvPicPr>
            <a:picLocks noGrp="1" noChangeAspect="1"/>
          </p:cNvPicPr>
          <p:nvPr>
            <p:ph sz="quarter" idx="4"/>
          </p:nvPr>
        </p:nvPicPr>
        <p:blipFill>
          <a:blip r:embed="rId2"/>
          <a:stretch>
            <a:fillRect/>
          </a:stretch>
        </p:blipFill>
        <p:spPr>
          <a:xfrm>
            <a:off x="6004560" y="1399540"/>
            <a:ext cx="5797550" cy="5229860"/>
          </a:xfr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p:txBody>
          <a:bodyPr wrap="square" lIns="109728" tIns="54864" rIns="109728" bIns="54864" anchor="ctr"/>
          <a:lstStyle/>
          <a:p>
            <a:pPr eaLnBrk="1" hangingPunct="1"/>
            <a:endParaRPr lang="zh-CN" altLang="en-US" dirty="0">
              <a:latin typeface="华文楷体" panose="02010600040101010101" pitchFamily="2" charset="-122"/>
              <a:ea typeface="华文楷体" panose="02010600040101010101" pitchFamily="2" charset="-122"/>
            </a:endParaRPr>
          </a:p>
        </p:txBody>
      </p:sp>
      <p:sp>
        <p:nvSpPr>
          <p:cNvPr id="30722" name="内容占位符 2"/>
          <p:cNvSpPr>
            <a:spLocks noGrp="1"/>
          </p:cNvSpPr>
          <p:nvPr>
            <p:ph idx="1"/>
          </p:nvPr>
        </p:nvSpPr>
        <p:spPr>
          <a:xfrm>
            <a:off x="1158240" y="304800"/>
            <a:ext cx="9875520" cy="5821680"/>
          </a:xfrm>
        </p:spPr>
        <p:txBody>
          <a:bodyPr wrap="square" lIns="109728" tIns="54864" rIns="109728" bIns="54864" anchor="t"/>
          <a:lstStyle/>
          <a:p>
            <a:pPr eaLnBrk="1" hangingPunct="1"/>
            <a:r>
              <a:rPr lang="en-US" altLang="zh-CN" dirty="0">
                <a:latin typeface="华文楷体" panose="02010600040101010101" pitchFamily="2" charset="-122"/>
                <a:ea typeface="华文楷体" panose="02010600040101010101" pitchFamily="2" charset="-122"/>
              </a:rPr>
              <a:t>7</a:t>
            </a:r>
            <a:r>
              <a:rPr lang="zh-CN" altLang="en-US" dirty="0">
                <a:latin typeface="华文楷体" panose="02010600040101010101" pitchFamily="2" charset="-122"/>
                <a:ea typeface="华文楷体" panose="02010600040101010101" pitchFamily="2" charset="-122"/>
              </a:rPr>
              <a:t>、删去第三十二条第三款中的“及其出资额”。</a:t>
            </a:r>
            <a:endParaRPr lang="zh-CN" altLang="en-US" dirty="0">
              <a:latin typeface="华文楷体" panose="02010600040101010101" pitchFamily="2" charset="-122"/>
              <a:ea typeface="华文楷体" panose="02010600040101010101" pitchFamily="2" charset="-122"/>
            </a:endParaRPr>
          </a:p>
          <a:p>
            <a:pPr eaLnBrk="1" hangingPunct="1"/>
            <a:r>
              <a:rPr lang="zh-CN" altLang="en-US" dirty="0">
                <a:latin typeface="华文楷体" panose="02010600040101010101" pitchFamily="2" charset="-122"/>
                <a:ea typeface="华文楷体" panose="02010600040101010101" pitchFamily="2" charset="-122"/>
              </a:rPr>
              <a:t>　　第三十二条　有限责任公司应当置备股东名册，记载下列事项：</a:t>
            </a:r>
            <a:endParaRPr lang="zh-CN" altLang="en-US" dirty="0">
              <a:latin typeface="华文楷体" panose="02010600040101010101" pitchFamily="2" charset="-122"/>
              <a:ea typeface="华文楷体" panose="02010600040101010101" pitchFamily="2" charset="-122"/>
            </a:endParaRPr>
          </a:p>
          <a:p>
            <a:pPr eaLnBrk="1" hangingPunct="1"/>
            <a:r>
              <a:rPr lang="zh-CN" altLang="en-US"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一</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股东的姓名或者名称及住所</a:t>
            </a:r>
            <a:r>
              <a:rPr lang="en-US" altLang="zh-CN" dirty="0">
                <a:latin typeface="华文楷体" panose="02010600040101010101" pitchFamily="2" charset="-122"/>
                <a:ea typeface="华文楷体" panose="02010600040101010101" pitchFamily="2" charset="-122"/>
              </a:rPr>
              <a:t>;</a:t>
            </a:r>
            <a:endParaRPr lang="en-US" altLang="zh-CN" dirty="0">
              <a:latin typeface="华文楷体" panose="02010600040101010101" pitchFamily="2" charset="-122"/>
              <a:ea typeface="华文楷体" panose="02010600040101010101" pitchFamily="2" charset="-122"/>
            </a:endParaRPr>
          </a:p>
          <a:p>
            <a:pPr eaLnBrk="1" hangingPunct="1"/>
            <a:r>
              <a:rPr lang="zh-CN" altLang="en-US"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二</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股东的出资额</a:t>
            </a:r>
            <a:r>
              <a:rPr lang="en-US" altLang="zh-CN" dirty="0">
                <a:latin typeface="华文楷体" panose="02010600040101010101" pitchFamily="2" charset="-122"/>
                <a:ea typeface="华文楷体" panose="02010600040101010101" pitchFamily="2" charset="-122"/>
              </a:rPr>
              <a:t>;</a:t>
            </a:r>
            <a:endParaRPr lang="en-US" altLang="zh-CN" dirty="0">
              <a:latin typeface="华文楷体" panose="02010600040101010101" pitchFamily="2" charset="-122"/>
              <a:ea typeface="华文楷体" panose="02010600040101010101" pitchFamily="2" charset="-122"/>
            </a:endParaRPr>
          </a:p>
          <a:p>
            <a:pPr eaLnBrk="1" hangingPunct="1"/>
            <a:r>
              <a:rPr lang="zh-CN" altLang="en-US"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三</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出资证明书编号。</a:t>
            </a:r>
            <a:endParaRPr lang="zh-CN" altLang="en-US" dirty="0">
              <a:latin typeface="华文楷体" panose="02010600040101010101" pitchFamily="2" charset="-122"/>
              <a:ea typeface="华文楷体" panose="02010600040101010101" pitchFamily="2" charset="-122"/>
            </a:endParaRPr>
          </a:p>
          <a:p>
            <a:pPr eaLnBrk="1" hangingPunct="1"/>
            <a:r>
              <a:rPr lang="zh-CN" altLang="en-US" dirty="0">
                <a:latin typeface="华文楷体" panose="02010600040101010101" pitchFamily="2" charset="-122"/>
                <a:ea typeface="华文楷体" panose="02010600040101010101" pitchFamily="2" charset="-122"/>
              </a:rPr>
              <a:t>　　记载于股东名册的股东，可以依股东名册主张行使股东权利。</a:t>
            </a:r>
            <a:endParaRPr lang="zh-CN" altLang="en-US" dirty="0">
              <a:latin typeface="华文楷体" panose="02010600040101010101" pitchFamily="2" charset="-122"/>
              <a:ea typeface="华文楷体" panose="02010600040101010101" pitchFamily="2" charset="-122"/>
            </a:endParaRPr>
          </a:p>
          <a:p>
            <a:pPr eaLnBrk="1" hangingPunct="1"/>
            <a:r>
              <a:rPr lang="zh-CN" altLang="en-US" dirty="0">
                <a:latin typeface="华文楷体" panose="02010600040101010101" pitchFamily="2" charset="-122"/>
                <a:ea typeface="华文楷体" panose="02010600040101010101" pitchFamily="2" charset="-122"/>
              </a:rPr>
              <a:t>　　公司应当将股东的姓名或者名称</a:t>
            </a:r>
            <a:r>
              <a:rPr lang="zh-CN" altLang="en-US" dirty="0">
                <a:solidFill>
                  <a:srgbClr val="FF0000"/>
                </a:solidFill>
                <a:latin typeface="华文楷体" panose="02010600040101010101" pitchFamily="2" charset="-122"/>
                <a:ea typeface="华文楷体" panose="02010600040101010101" pitchFamily="2" charset="-122"/>
              </a:rPr>
              <a:t>及其出资额</a:t>
            </a:r>
            <a:r>
              <a:rPr lang="en-US" altLang="zh-CN" dirty="0">
                <a:solidFill>
                  <a:srgbClr val="FF0000"/>
                </a:solidFill>
                <a:latin typeface="华文楷体" panose="02010600040101010101" pitchFamily="2" charset="-122"/>
                <a:ea typeface="华文楷体" panose="02010600040101010101" pitchFamily="2" charset="-122"/>
              </a:rPr>
              <a:t>(</a:t>
            </a:r>
            <a:r>
              <a:rPr lang="zh-CN" altLang="en-US" dirty="0">
                <a:solidFill>
                  <a:srgbClr val="FF0000"/>
                </a:solidFill>
                <a:latin typeface="华文楷体" panose="02010600040101010101" pitchFamily="2" charset="-122"/>
                <a:ea typeface="华文楷体" panose="02010600040101010101" pitchFamily="2" charset="-122"/>
              </a:rPr>
              <a:t>删</a:t>
            </a:r>
            <a:r>
              <a:rPr lang="en-US" altLang="zh-CN" dirty="0">
                <a:solidFill>
                  <a:srgbClr val="FF0000"/>
                </a:solidFill>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向公司登记机关登记</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登记事项发生变更的，应当办理变更登记。未经登记或者变更登记的，不得对抗第三人。</a:t>
            </a:r>
            <a:endParaRPr lang="zh-CN" altLang="en-US" dirty="0">
              <a:latin typeface="华文楷体" panose="02010600040101010101" pitchFamily="2" charset="-122"/>
              <a:ea typeface="华文楷体" panose="02010600040101010101" pitchFamily="2" charset="-122"/>
            </a:endParaRPr>
          </a:p>
          <a:p>
            <a:pPr eaLnBrk="1" hangingPunct="1"/>
            <a:endParaRPr lang="zh-CN" altLang="en-US" dirty="0">
              <a:latin typeface="华文楷体" panose="02010600040101010101" pitchFamily="2" charset="-122"/>
              <a:ea typeface="华文楷体" panose="0201060004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p:txBody>
          <a:bodyPr anchor="ctr"/>
          <a:lstStyle/>
          <a:p>
            <a:endParaRPr lang="zh-CN" altLang="en-US"/>
          </a:p>
        </p:txBody>
      </p:sp>
      <p:sp>
        <p:nvSpPr>
          <p:cNvPr id="31746" name="内容占位符 2"/>
          <p:cNvSpPr>
            <a:spLocks noGrp="1"/>
          </p:cNvSpPr>
          <p:nvPr>
            <p:ph idx="1"/>
          </p:nvPr>
        </p:nvSpPr>
        <p:spPr>
          <a:xfrm>
            <a:off x="1158240" y="340996"/>
            <a:ext cx="9875520" cy="5785484"/>
          </a:xfrm>
        </p:spPr>
        <p:txBody>
          <a:bodyPr anchor="t"/>
          <a:lstStyle/>
          <a:p>
            <a:r>
              <a:rPr lang="zh-CN" altLang="en-US"/>
              <a:t>（</a:t>
            </a:r>
            <a:r>
              <a:rPr lang="en-US" altLang="zh-CN"/>
              <a:t>4</a:t>
            </a:r>
            <a:r>
              <a:rPr lang="zh-CN" altLang="en-US"/>
              <a:t>）取消公司设立时的验资证明要求</a:t>
            </a:r>
            <a:endParaRPr lang="zh-CN" altLang="en-US"/>
          </a:p>
          <a:p>
            <a:r>
              <a:rPr lang="zh-CN" altLang="en-US"/>
              <a:t>募集设立的股份公司除外。</a:t>
            </a:r>
            <a:endParaRPr lang="zh-CN" altLang="en-US"/>
          </a:p>
          <a:p>
            <a:r>
              <a:rPr lang="zh-CN" altLang="en-US"/>
              <a:t>第八十九条　发行股份的股款缴足后，必须经依法设立的验资机构验资并出具证明。发起人应当自股款缴足之日起三十日内主持召开公司创立大会。创立大会由发起人、认股人组成。</a:t>
            </a:r>
            <a:endParaRPr lang="zh-CN" altLang="en-US"/>
          </a:p>
          <a:p>
            <a:r>
              <a:rPr lang="zh-CN" altLang="en-US"/>
              <a:t>（</a:t>
            </a:r>
            <a:r>
              <a:rPr lang="en-US" altLang="zh-CN"/>
              <a:t>5</a:t>
            </a:r>
            <a:r>
              <a:rPr lang="zh-CN" altLang="en-US"/>
              <a:t>）取消货币出资最低限额</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a:t>2. </a:t>
            </a:r>
            <a:r>
              <a:rPr lang="zh-CN" altLang="en-US"/>
              <a:t>资本构成要求</a:t>
            </a:r>
            <a:endParaRPr lang="zh-CN" altLang="en-US"/>
          </a:p>
          <a:p>
            <a:r>
              <a:rPr lang="zh-CN" altLang="en-US"/>
              <a:t>有限公司资本不分等额股份，不发行股票。</a:t>
            </a: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（三）组织条件</a:t>
            </a:r>
            <a:endParaRPr lang="zh-CN" altLang="en-US"/>
          </a:p>
          <a:p>
            <a:r>
              <a:rPr lang="zh-CN" altLang="en-US"/>
              <a:t>包括公司的名称、住所、章程及组织机构</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公司设立概述</a:t>
            </a:r>
            <a:endParaRPr lang="zh-CN" altLang="en-US"/>
          </a:p>
        </p:txBody>
      </p:sp>
      <p:sp>
        <p:nvSpPr>
          <p:cNvPr id="3" name="内容占位符 2"/>
          <p:cNvSpPr>
            <a:spLocks noGrp="1"/>
          </p:cNvSpPr>
          <p:nvPr>
            <p:ph idx="1"/>
          </p:nvPr>
        </p:nvSpPr>
        <p:spPr/>
        <p:txBody>
          <a:bodyPr/>
          <a:lstStyle/>
          <a:p>
            <a:r>
              <a:rPr lang="zh-CN" altLang="en-US"/>
              <a:t>一、公司设立的概念和特征</a:t>
            </a:r>
            <a:endParaRPr lang="zh-CN" altLang="en-US"/>
          </a:p>
          <a:p>
            <a:r>
              <a:rPr lang="zh-CN" altLang="en-US"/>
              <a:t>二、公司设立的原则</a:t>
            </a:r>
            <a:endParaRPr lang="zh-CN" altLang="en-US"/>
          </a:p>
          <a:p>
            <a:r>
              <a:rPr lang="zh-CN" altLang="en-US"/>
              <a:t>三、公司设立的方式</a:t>
            </a:r>
            <a:endParaRPr lang="zh-CN" altLang="en-US"/>
          </a:p>
          <a:p>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二、股份有限公司设立的条件</a:t>
            </a:r>
            <a:endParaRPr lang="zh-CN" altLang="en-US"/>
          </a:p>
          <a:p>
            <a:r>
              <a:rPr lang="zh-CN" altLang="en-US"/>
              <a:t>（一）主体条件</a:t>
            </a:r>
            <a:endParaRPr lang="zh-CN" altLang="en-US"/>
          </a:p>
          <a:p>
            <a:r>
              <a:rPr lang="zh-CN" altLang="en-US"/>
              <a:t>（二）财产条件</a:t>
            </a:r>
            <a:endParaRPr lang="zh-CN" altLang="en-US"/>
          </a:p>
          <a:p>
            <a:r>
              <a:rPr lang="zh-CN" altLang="en-US"/>
              <a:t>（三）组织条件</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（一）主体条件</a:t>
            </a:r>
            <a:endParaRPr lang="zh-CN" altLang="en-US"/>
          </a:p>
          <a:p>
            <a:r>
              <a:rPr lang="en-US" altLang="zh-CN"/>
              <a:t>1. </a:t>
            </a:r>
            <a:r>
              <a:rPr lang="zh-CN" altLang="en-US"/>
              <a:t>人数</a:t>
            </a:r>
            <a:endParaRPr lang="zh-CN" altLang="en-US"/>
          </a:p>
          <a:p>
            <a:r>
              <a:rPr lang="zh-CN" altLang="en-US" sz="2875" dirty="0">
                <a:latin typeface="华文楷体" panose="02010600040101010101" pitchFamily="2" charset="-122"/>
                <a:ea typeface="华文楷体" panose="02010600040101010101" pitchFamily="2" charset="-122"/>
                <a:sym typeface="+mn-ea"/>
              </a:rPr>
              <a:t>第七十九条　设立股份有限公司，应当有二人以上二百人以下为发起人，其中须有半数以上的发起人在中国境内有住所</a:t>
            </a:r>
            <a:endParaRPr lang="zh-CN" altLang="en-US" sz="2875"/>
          </a:p>
          <a:p>
            <a:r>
              <a:rPr lang="en-US" altLang="zh-CN"/>
              <a:t>2. </a:t>
            </a:r>
            <a:r>
              <a:rPr lang="zh-CN" altLang="en-US"/>
              <a:t>资格</a:t>
            </a:r>
            <a:endParaRPr lang="zh-CN" altLang="en-US"/>
          </a:p>
          <a:p>
            <a:r>
              <a:rPr lang="zh-CN" altLang="en-US"/>
              <a:t>须有半数以上的发起人在中国境内有住所。</a:t>
            </a:r>
            <a:endParaRPr lang="zh-CN" altLang="en-US"/>
          </a:p>
          <a:p>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（二）财产条件</a:t>
            </a:r>
            <a:endParaRPr lang="zh-CN" altLang="en-US"/>
          </a:p>
          <a:p>
            <a:r>
              <a:rPr lang="en-US" altLang="zh-CN"/>
              <a:t>1. </a:t>
            </a:r>
            <a:r>
              <a:rPr lang="zh-CN" altLang="en-US"/>
              <a:t>全体发起人认购股本或者公司募集实收股本</a:t>
            </a:r>
            <a:endParaRPr lang="zh-CN" altLang="en-US"/>
          </a:p>
          <a:p>
            <a:pPr defTabSz="0" eaLnBrk="1" hangingPunct="1">
              <a:buFont typeface="Arial" panose="020B0604020202020204" pitchFamily="34" charset="0"/>
            </a:pPr>
            <a:r>
              <a:rPr lang="zh-CN" altLang="en-US" sz="2875" dirty="0">
                <a:latin typeface="华文楷体" panose="02010600040101010101" pitchFamily="2" charset="-122"/>
                <a:ea typeface="华文楷体" panose="02010600040101010101" pitchFamily="2" charset="-122"/>
                <a:sym typeface="Calibri" panose="020F0502020204030204" charset="0"/>
              </a:rPr>
              <a:t>第七十六条　设立股份有限公司，应当具备下列条件：</a:t>
            </a:r>
            <a:endParaRPr lang="zh-CN" altLang="en-US" sz="2875" kern="1200" dirty="0">
              <a:latin typeface="华文楷体" panose="02010600040101010101" pitchFamily="2" charset="-122"/>
              <a:ea typeface="华文楷体" panose="02010600040101010101" pitchFamily="2" charset="-122"/>
              <a:cs typeface="+mn-cs"/>
              <a:sym typeface="Calibri" panose="020F0502020204030204" charset="0"/>
            </a:endParaRPr>
          </a:p>
          <a:p>
            <a:pPr defTabSz="0" eaLnBrk="1" hangingPunct="1">
              <a:buFont typeface="Arial" panose="020B0604020202020204" pitchFamily="34" charset="0"/>
            </a:pPr>
            <a:r>
              <a:rPr lang="zh-CN" altLang="en-US" sz="2875" dirty="0">
                <a:latin typeface="华文楷体" panose="02010600040101010101" pitchFamily="2" charset="-122"/>
                <a:ea typeface="华文楷体" panose="02010600040101010101" pitchFamily="2" charset="-122"/>
                <a:sym typeface="Calibri" panose="020F0502020204030204" charset="0"/>
              </a:rPr>
              <a:t>　　（二）有符合公司章程规定的全体发起人认购的股本总额或者募集的实收股本总额；</a:t>
            </a:r>
            <a:endParaRPr lang="zh-CN" altLang="en-US" sz="2875" kern="1200" dirty="0">
              <a:latin typeface="华文楷体" panose="02010600040101010101" pitchFamily="2" charset="-122"/>
              <a:ea typeface="华文楷体" panose="02010600040101010101" pitchFamily="2" charset="-122"/>
              <a:cs typeface="+mn-cs"/>
              <a:sym typeface="Calibri" panose="020F0502020204030204" charset="0"/>
            </a:endParaRPr>
          </a:p>
          <a:p>
            <a:r>
              <a:rPr lang="zh-CN" altLang="en-US"/>
              <a:t>发起设立</a:t>
            </a:r>
            <a:r>
              <a:rPr lang="en-US" altLang="zh-CN"/>
              <a:t>——</a:t>
            </a:r>
            <a:r>
              <a:rPr lang="zh-CN" altLang="en-US"/>
              <a:t>发起人认购的股份总额（认缴资本，分期缴纳）</a:t>
            </a:r>
            <a:endParaRPr lang="zh-CN" altLang="en-US"/>
          </a:p>
          <a:p>
            <a:r>
              <a:rPr lang="zh-CN" altLang="en-US"/>
              <a:t>募集设立</a:t>
            </a:r>
            <a:r>
              <a:rPr lang="en-US" altLang="zh-CN"/>
              <a:t>——</a:t>
            </a:r>
            <a:r>
              <a:rPr lang="zh-CN" altLang="en-US"/>
              <a:t>募集的实收股本总额（实收资本，一次性缴纳）</a:t>
            </a: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a:t>2. </a:t>
            </a:r>
            <a:r>
              <a:rPr lang="zh-CN" altLang="en-US"/>
              <a:t>资本构成</a:t>
            </a:r>
            <a:endParaRPr lang="zh-CN" altLang="en-US"/>
          </a:p>
          <a:p>
            <a:r>
              <a:rPr lang="zh-CN" altLang="en-US"/>
              <a:t>分为等额股份，发行股票。</a:t>
            </a: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（三）组织条件</a:t>
            </a:r>
            <a:endParaRPr lang="zh-CN" altLang="en-US"/>
          </a:p>
          <a:p>
            <a:r>
              <a:rPr lang="zh-CN" altLang="en-US"/>
              <a:t>名称、类别、住所、经营范围、组织机构。</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a:t>三、公司的名称与住所</a:t>
            </a:r>
            <a:endParaRPr lang="zh-CN" altLang="zh-CN"/>
          </a:p>
          <a:p>
            <a:r>
              <a:rPr lang="zh-CN" altLang="zh-CN"/>
              <a:t>（一）公司名称</a:t>
            </a:r>
            <a:endParaRPr lang="zh-CN" altLang="zh-CN"/>
          </a:p>
          <a:p>
            <a:r>
              <a:rPr lang="en-US" altLang="zh-CN"/>
              <a:t>1. </a:t>
            </a:r>
            <a:r>
              <a:rPr lang="zh-CN" altLang="zh-CN"/>
              <a:t>意义</a:t>
            </a:r>
            <a:endParaRPr lang="zh-CN" altLang="zh-CN"/>
          </a:p>
          <a:p>
            <a:r>
              <a:rPr lang="zh-CN" altLang="en-US"/>
              <a:t>（</a:t>
            </a:r>
            <a:r>
              <a:rPr lang="en-US" altLang="zh-CN"/>
              <a:t>1</a:t>
            </a:r>
            <a:r>
              <a:rPr lang="zh-CN" altLang="en-US"/>
              <a:t>）成为独立民事主体的标志</a:t>
            </a:r>
            <a:endParaRPr lang="zh-CN" altLang="en-US"/>
          </a:p>
          <a:p>
            <a:r>
              <a:rPr lang="zh-CN" altLang="en-US"/>
              <a:t>（</a:t>
            </a:r>
            <a:r>
              <a:rPr lang="en-US" altLang="zh-CN"/>
              <a:t>2</a:t>
            </a:r>
            <a:r>
              <a:rPr lang="zh-CN" altLang="en-US"/>
              <a:t>）法人人格特定化的标志</a:t>
            </a:r>
            <a:endParaRPr lang="zh-CN" altLang="en-US"/>
          </a:p>
          <a:p>
            <a:r>
              <a:rPr lang="zh-CN" altLang="en-US"/>
              <a:t>（</a:t>
            </a:r>
            <a:r>
              <a:rPr lang="en-US" altLang="zh-CN"/>
              <a:t>3</a:t>
            </a:r>
            <a:r>
              <a:rPr lang="zh-CN" altLang="en-US"/>
              <a:t>）是企业商业信誉的主要组成部分，是一种无形资产。</a:t>
            </a: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a:t>2. </a:t>
            </a:r>
            <a:r>
              <a:rPr lang="zh-CN" altLang="en-US"/>
              <a:t>公司名称的构成</a:t>
            </a:r>
            <a:endParaRPr lang="zh-CN" altLang="en-US"/>
          </a:p>
          <a:p>
            <a:r>
              <a:rPr lang="zh-CN" altLang="en-US"/>
              <a:t>行政区划</a:t>
            </a:r>
            <a:r>
              <a:rPr lang="en-US" altLang="zh-CN"/>
              <a:t>+</a:t>
            </a:r>
            <a:r>
              <a:rPr lang="zh-CN" altLang="en-US"/>
              <a:t>字号</a:t>
            </a:r>
            <a:r>
              <a:rPr lang="en-US" altLang="zh-CN"/>
              <a:t>+</a:t>
            </a:r>
            <a:r>
              <a:rPr lang="zh-CN" altLang="en-US"/>
              <a:t>行业或营业</a:t>
            </a:r>
            <a:r>
              <a:rPr lang="en-US" altLang="zh-CN"/>
              <a:t>+</a:t>
            </a:r>
            <a:r>
              <a:rPr lang="zh-CN" altLang="en-US"/>
              <a:t>公司的种类</a:t>
            </a:r>
            <a:endParaRPr lang="zh-CN" altLang="en-US"/>
          </a:p>
          <a:p>
            <a:r>
              <a:rPr lang="zh-CN" altLang="en-US"/>
              <a:t>沈阳市宏达房地产开发经营有限责任公司</a:t>
            </a:r>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a:t>3. </a:t>
            </a:r>
            <a:r>
              <a:rPr lang="zh-CN" altLang="en-US"/>
              <a:t>公司的名称权</a:t>
            </a:r>
            <a:endParaRPr lang="zh-CN" altLang="en-US"/>
          </a:p>
          <a:p>
            <a:r>
              <a:rPr lang="zh-CN" altLang="en-US"/>
              <a:t>（</a:t>
            </a:r>
            <a:r>
              <a:rPr lang="en-US" altLang="zh-CN"/>
              <a:t>1</a:t>
            </a:r>
            <a:r>
              <a:rPr lang="zh-CN" altLang="en-US"/>
              <a:t>）公司名称权的排他性</a:t>
            </a:r>
            <a:endParaRPr lang="zh-CN" altLang="en-US"/>
          </a:p>
          <a:p>
            <a:r>
              <a:rPr lang="zh-CN" altLang="en-US"/>
              <a:t>《企业名称登记管理规定》</a:t>
            </a:r>
            <a:endParaRPr lang="zh-CN" altLang="en-US"/>
          </a:p>
          <a:p>
            <a:r>
              <a:rPr lang="zh-CN" altLang="en-US"/>
              <a:t>第六条　企业只准使用一个名称，在登记主管机关辖区内不得与已登记注册的同行业企业名称相同或者近似。</a:t>
            </a:r>
            <a:endParaRPr lang="zh-CN" altLang="en-US"/>
          </a:p>
          <a:p>
            <a:r>
              <a:rPr lang="en-US" altLang="zh-CN"/>
              <a:t>1. </a:t>
            </a:r>
            <a:r>
              <a:rPr lang="zh-CN" altLang="en-US"/>
              <a:t>地域限制：同一登记主管机关辖区</a:t>
            </a:r>
            <a:endParaRPr lang="zh-CN" altLang="en-US"/>
          </a:p>
          <a:p>
            <a:r>
              <a:rPr lang="en-US" altLang="zh-CN"/>
              <a:t>2.</a:t>
            </a:r>
            <a:r>
              <a:rPr lang="zh-CN" altLang="en-US"/>
              <a:t>行业限制：同行业</a:t>
            </a:r>
            <a:endParaRPr lang="zh-CN" altLang="en-US"/>
          </a:p>
          <a:p>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杭州张小泉剪刀厂于1963年在杭州市工商行政管理局注册登记了“杭州张小泉剪刀厂”企业名称。南京张小泉刀具厂于1992年8月24日在南京市工商行政管理局注册登记了“南京张小泉刀具厂”企业名称。杭州张小泉剪刀厂生产的菜刀商标为“张小泉”牌，1989年1月经国家工商行政管理局商标局注册登记，取得“张小泉”商标专用权。南京张小泉刀具厂开办后，未申请使用注册商标，在其菜刀产品上使用非注册商标“小泉”牌，同时，在该产品及其包装盒上刻印有“南京张小泉”和“张小泉”字样。</a:t>
            </a: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 1993年2月，杭州张小泉剪刀厂向南京市中级人民法院起诉，诉称，被告南京张小泉刀具厂使用“张小泉”作为其企业字号，并在其产品菜刀上刻上“南京张小泉”字样，采用与原告同类产品十分相似的产品包装，这一行为侵犯了原告的企业名称权和注册商标专用权。要求判令被告立即停止侵权行为，并赔偿企业名称侵权损失10万元，商标侵权损失1万元。</a:t>
            </a:r>
            <a:endParaRPr lang="zh-CN" altLang="en-US"/>
          </a:p>
          <a:p>
            <a:r>
              <a:rPr lang="zh-CN" altLang="en-US"/>
              <a:t>  被告南京张小泉刀具厂辩称，“南京张小泉刀具厂”系经国家有关部门正式批准的，不构成对原告企业名称权的侵权。至于在产品上打印“南京张小泉”字样，是为了产品进入市场，便于消费者识别。</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一、公司设立的概念和特征</a:t>
            </a:r>
            <a:endParaRPr lang="zh-CN" altLang="en-US"/>
          </a:p>
          <a:p>
            <a:r>
              <a:rPr lang="zh-CN" altLang="en-US"/>
              <a:t>（一）概念</a:t>
            </a:r>
            <a:endParaRPr lang="zh-CN" altLang="en-US"/>
          </a:p>
          <a:p>
            <a:r>
              <a:rPr lang="en-US" altLang="zh-CN"/>
              <a:t>1. </a:t>
            </a:r>
            <a:r>
              <a:rPr lang="zh-CN" altLang="en-US"/>
              <a:t>概念</a:t>
            </a:r>
            <a:endParaRPr lang="zh-CN" altLang="en-US"/>
          </a:p>
          <a:p>
            <a:r>
              <a:rPr lang="zh-CN" altLang="en-US"/>
              <a:t>设立人依《公司法》规定在公司成立之前为组建公司进行的、目的在于取得公司主体资格的活动。</a:t>
            </a:r>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不构成企业名称权侵权</a:t>
            </a:r>
            <a:endParaRPr lang="zh-CN" altLang="en-US"/>
          </a:p>
          <a:p>
            <a:r>
              <a:rPr lang="zh-CN" altLang="en-US"/>
              <a:t>构成商标权侵权</a:t>
            </a:r>
            <a:endParaRPr lang="zh-CN" altLang="en-US"/>
          </a:p>
          <a:p>
            <a:r>
              <a:rPr lang="zh-CN" altLang="en-US"/>
              <a:t>企业名称权具有地域限制，商标权的保护及于全国。</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a:t>
            </a:r>
            <a:r>
              <a:rPr lang="en-US" altLang="zh-CN"/>
              <a:t>2</a:t>
            </a:r>
            <a:r>
              <a:rPr lang="zh-CN" altLang="en-US"/>
              <a:t>）确定公司名称权的原则</a:t>
            </a:r>
            <a:endParaRPr lang="zh-CN" altLang="en-US"/>
          </a:p>
          <a:p>
            <a:r>
              <a:rPr lang="en-US" altLang="zh-CN"/>
              <a:t>1. </a:t>
            </a:r>
            <a:r>
              <a:rPr lang="zh-CN" altLang="en-US"/>
              <a:t>未注册的：</a:t>
            </a:r>
            <a:endParaRPr lang="zh-CN" altLang="en-US"/>
          </a:p>
          <a:p>
            <a:r>
              <a:rPr lang="zh-CN" altLang="en-US"/>
              <a:t>（</a:t>
            </a:r>
            <a:r>
              <a:rPr lang="en-US" altLang="zh-CN"/>
              <a:t>1</a:t>
            </a:r>
            <a:r>
              <a:rPr lang="zh-CN" altLang="en-US"/>
              <a:t>）同一机关：申请在先</a:t>
            </a:r>
            <a:endParaRPr lang="zh-CN" altLang="en-US"/>
          </a:p>
          <a:p>
            <a:r>
              <a:rPr lang="zh-CN" altLang="en-US"/>
              <a:t>（</a:t>
            </a:r>
            <a:r>
              <a:rPr lang="en-US" altLang="zh-CN"/>
              <a:t>2</a:t>
            </a:r>
            <a:r>
              <a:rPr lang="zh-CN" altLang="en-US"/>
              <a:t>）不同机关：受理在先</a:t>
            </a:r>
            <a:endParaRPr lang="zh-CN" altLang="en-US"/>
          </a:p>
          <a:p>
            <a:r>
              <a:rPr lang="en-US" altLang="zh-CN"/>
              <a:t>2. </a:t>
            </a:r>
            <a:r>
              <a:rPr lang="zh-CN" altLang="en-US"/>
              <a:t>已经注册的：</a:t>
            </a:r>
            <a:endParaRPr lang="zh-CN" altLang="en-US"/>
          </a:p>
          <a:p>
            <a:r>
              <a:rPr lang="zh-CN" altLang="en-US"/>
              <a:t>注册在先</a:t>
            </a:r>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a:t>
            </a:r>
            <a:r>
              <a:rPr lang="en-US" altLang="zh-CN"/>
              <a:t>3</a:t>
            </a:r>
            <a:r>
              <a:rPr lang="zh-CN" altLang="en-US"/>
              <a:t>）公司名称的转让：不得单独转让</a:t>
            </a:r>
            <a:endParaRPr lang="zh-CN" altLang="en-US"/>
          </a:p>
          <a:p>
            <a:r>
              <a:rPr lang="zh-CN" altLang="en-US"/>
              <a:t>（</a:t>
            </a:r>
            <a:r>
              <a:rPr lang="en-US" altLang="zh-CN"/>
              <a:t>4</a:t>
            </a:r>
            <a:r>
              <a:rPr lang="zh-CN" altLang="en-US"/>
              <a:t>）公司名称权的效力：排他性（地域和行业的限制）</a:t>
            </a:r>
            <a:endParaRPr lang="en-US" altLang="zh-CN"/>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（二）公司的住所</a:t>
            </a:r>
            <a:endParaRPr lang="zh-CN" altLang="en-US"/>
          </a:p>
          <a:p>
            <a:r>
              <a:rPr lang="en-US" altLang="zh-CN"/>
              <a:t>1. </a:t>
            </a:r>
            <a:r>
              <a:rPr lang="zh-CN" altLang="en-US"/>
              <a:t>公司住所的确定</a:t>
            </a:r>
            <a:endParaRPr lang="zh-CN" altLang="en-US"/>
          </a:p>
          <a:p>
            <a:r>
              <a:rPr lang="zh-CN" altLang="en-US"/>
              <a:t>主要办事机构所在地</a:t>
            </a:r>
            <a:endParaRPr lang="zh-CN" altLang="en-US"/>
          </a:p>
          <a:p>
            <a:r>
              <a:rPr lang="en-US" altLang="zh-CN"/>
              <a:t>2. </a:t>
            </a:r>
            <a:r>
              <a:rPr lang="zh-CN" altLang="en-US"/>
              <a:t>意义</a:t>
            </a:r>
            <a:endParaRPr lang="zh-CN" altLang="en-US"/>
          </a:p>
          <a:p>
            <a:r>
              <a:rPr lang="zh-CN" altLang="en-US"/>
              <a:t>（</a:t>
            </a:r>
            <a:r>
              <a:rPr lang="en-US" altLang="zh-CN"/>
              <a:t>1</a:t>
            </a:r>
            <a:r>
              <a:rPr lang="zh-CN" altLang="en-US"/>
              <a:t>）确定案件管辖</a:t>
            </a:r>
            <a:endParaRPr lang="zh-CN" altLang="en-US"/>
          </a:p>
          <a:p>
            <a:r>
              <a:rPr lang="zh-CN" altLang="en-US"/>
              <a:t>（</a:t>
            </a:r>
            <a:r>
              <a:rPr lang="en-US" altLang="zh-CN"/>
              <a:t>2</a:t>
            </a:r>
            <a:r>
              <a:rPr lang="zh-CN" altLang="en-US"/>
              <a:t>）确定法律文书送达</a:t>
            </a:r>
            <a:endParaRPr lang="zh-CN" altLang="en-US"/>
          </a:p>
          <a:p>
            <a:r>
              <a:rPr lang="zh-CN" altLang="en-US"/>
              <a:t>（</a:t>
            </a:r>
            <a:r>
              <a:rPr lang="en-US" altLang="zh-CN"/>
              <a:t>3</a:t>
            </a:r>
            <a:r>
              <a:rPr lang="zh-CN" altLang="en-US"/>
              <a:t>）确定债务履行地</a:t>
            </a:r>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a:t>3. </a:t>
            </a:r>
            <a:r>
              <a:rPr lang="zh-CN" altLang="en-US"/>
              <a:t>法律对公司住所的规定</a:t>
            </a:r>
            <a:endParaRPr lang="zh-CN" altLang="en-US"/>
          </a:p>
          <a:p>
            <a:r>
              <a:rPr lang="zh-CN" altLang="en-US"/>
              <a:t>（</a:t>
            </a:r>
            <a:r>
              <a:rPr lang="en-US" altLang="zh-CN"/>
              <a:t>1</a:t>
            </a:r>
            <a:r>
              <a:rPr lang="zh-CN" altLang="en-US"/>
              <a:t>）是公司章程的必备条款</a:t>
            </a:r>
            <a:endParaRPr lang="zh-CN" altLang="en-US"/>
          </a:p>
          <a:p>
            <a:r>
              <a:rPr lang="zh-CN" altLang="en-US"/>
              <a:t>（</a:t>
            </a:r>
            <a:r>
              <a:rPr lang="en-US" altLang="zh-CN"/>
              <a:t>2</a:t>
            </a:r>
            <a:r>
              <a:rPr lang="zh-CN" altLang="en-US"/>
              <a:t>）是工商登记的法定事项</a:t>
            </a:r>
            <a:endParaRPr lang="zh-CN" altLang="en-US"/>
          </a:p>
          <a:p>
            <a:r>
              <a:rPr lang="zh-CN" altLang="en-US"/>
              <a:t>（</a:t>
            </a:r>
            <a:r>
              <a:rPr lang="en-US" altLang="zh-CN"/>
              <a:t>3</a:t>
            </a:r>
            <a:r>
              <a:rPr lang="zh-CN" altLang="en-US"/>
              <a:t>）一个公司只能有一个住所</a:t>
            </a:r>
            <a:endParaRPr lang="zh-CN" altLang="en-US"/>
          </a:p>
          <a:p>
            <a:r>
              <a:rPr lang="zh-CN" altLang="en-US"/>
              <a:t>（</a:t>
            </a:r>
            <a:r>
              <a:rPr lang="en-US" altLang="zh-CN"/>
              <a:t>4</a:t>
            </a:r>
            <a:r>
              <a:rPr lang="zh-CN" altLang="en-US"/>
              <a:t>）分公司也应当有营业场所，不同于住所</a:t>
            </a:r>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公司设立的程序</a:t>
            </a:r>
            <a:endParaRPr lang="zh-CN" altLang="en-US"/>
          </a:p>
        </p:txBody>
      </p:sp>
      <p:sp>
        <p:nvSpPr>
          <p:cNvPr id="3" name="内容占位符 2"/>
          <p:cNvSpPr>
            <a:spLocks noGrp="1"/>
          </p:cNvSpPr>
          <p:nvPr>
            <p:ph idx="1"/>
          </p:nvPr>
        </p:nvSpPr>
        <p:spPr/>
        <p:txBody>
          <a:bodyPr/>
          <a:lstStyle/>
          <a:p>
            <a:r>
              <a:rPr lang="zh-CN" altLang="en-US"/>
              <a:t>一、有限责任公司的设立程序</a:t>
            </a:r>
            <a:endParaRPr lang="zh-CN" altLang="en-US"/>
          </a:p>
          <a:p>
            <a:r>
              <a:rPr lang="en-US" altLang="zh-CN"/>
              <a:t>1. </a:t>
            </a:r>
            <a:r>
              <a:rPr lang="zh-CN" altLang="en-US"/>
              <a:t>发起人发起（发起人协议）</a:t>
            </a:r>
            <a:endParaRPr lang="zh-CN" altLang="en-US"/>
          </a:p>
          <a:p>
            <a:r>
              <a:rPr lang="en-US" altLang="zh-CN"/>
              <a:t>2. </a:t>
            </a:r>
            <a:r>
              <a:rPr lang="zh-CN" altLang="en-US"/>
              <a:t>订立公司章程（全体股东同意并签名盖章）</a:t>
            </a:r>
            <a:endParaRPr lang="zh-CN" altLang="en-US"/>
          </a:p>
          <a:p>
            <a:r>
              <a:rPr lang="en-US" altLang="zh-CN"/>
              <a:t>3. </a:t>
            </a:r>
            <a:r>
              <a:rPr lang="zh-CN" altLang="en-US"/>
              <a:t>申请名称预先核准</a:t>
            </a:r>
            <a:endParaRPr lang="zh-CN" altLang="en-US"/>
          </a:p>
          <a:p>
            <a:r>
              <a:rPr lang="en-US" altLang="zh-CN"/>
              <a:t>4. </a:t>
            </a:r>
            <a:r>
              <a:rPr lang="zh-CN" altLang="en-US"/>
              <a:t>审批（非必经程序，法律规定要审批的需审批）</a:t>
            </a:r>
            <a:endParaRPr lang="zh-CN" altLang="en-US"/>
          </a:p>
          <a:p>
            <a:r>
              <a:rPr lang="en-US" altLang="zh-CN"/>
              <a:t>5. </a:t>
            </a:r>
            <a:r>
              <a:rPr lang="zh-CN" altLang="en-US"/>
              <a:t>缴纳出资</a:t>
            </a:r>
            <a:endParaRPr lang="zh-CN" altLang="en-US"/>
          </a:p>
          <a:p>
            <a:r>
              <a:rPr lang="en-US" altLang="zh-CN"/>
              <a:t>6. </a:t>
            </a:r>
            <a:r>
              <a:rPr lang="zh-CN" altLang="en-US"/>
              <a:t>申请设立登记</a:t>
            </a:r>
            <a:endParaRPr lang="zh-CN" altLang="en-US"/>
          </a:p>
          <a:p>
            <a:r>
              <a:rPr lang="en-US" altLang="zh-CN"/>
              <a:t>7. </a:t>
            </a:r>
            <a:r>
              <a:rPr lang="zh-CN" altLang="en-US"/>
              <a:t>登记发照</a:t>
            </a:r>
            <a:endParaRPr lang="zh-CN" altLang="en-US"/>
          </a:p>
          <a:p>
            <a:r>
              <a:rPr lang="en-US" altLang="zh-CN"/>
              <a:t>8. </a:t>
            </a:r>
            <a:r>
              <a:rPr lang="zh-CN" altLang="en-US"/>
              <a:t>公示</a:t>
            </a:r>
            <a:endParaRPr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09600" y="400685"/>
            <a:ext cx="10972800" cy="5725795"/>
          </a:xfrm>
        </p:spPr>
        <p:txBody>
          <a:bodyPr/>
          <a:lstStyle/>
          <a:p>
            <a:r>
              <a:rPr lang="zh-CN" altLang="en-US"/>
              <a:t>二、股份有限公司设立程序</a:t>
            </a:r>
            <a:endParaRPr lang="zh-CN" altLang="en-US"/>
          </a:p>
          <a:p>
            <a:r>
              <a:rPr lang="en-US" altLang="zh-CN"/>
              <a:t>1. </a:t>
            </a:r>
            <a:r>
              <a:rPr lang="zh-CN" altLang="en-US"/>
              <a:t>签订发起人协议</a:t>
            </a:r>
            <a:endParaRPr lang="zh-CN" altLang="en-US"/>
          </a:p>
          <a:p>
            <a:r>
              <a:rPr lang="en-US" altLang="zh-CN"/>
              <a:t>2. </a:t>
            </a:r>
            <a:r>
              <a:rPr lang="zh-CN" altLang="en-US"/>
              <a:t>报有关部门批准（非必经程序）</a:t>
            </a:r>
            <a:endParaRPr lang="zh-CN" altLang="en-US"/>
          </a:p>
          <a:p>
            <a:r>
              <a:rPr lang="en-US" altLang="zh-CN"/>
              <a:t>3. </a:t>
            </a:r>
            <a:r>
              <a:rPr lang="zh-CN" altLang="en-US"/>
              <a:t>制定公司章程</a:t>
            </a:r>
            <a:endParaRPr lang="zh-CN" altLang="en-US"/>
          </a:p>
          <a:p>
            <a:r>
              <a:rPr lang="en-US" altLang="zh-CN"/>
              <a:t>4. </a:t>
            </a:r>
            <a:r>
              <a:rPr lang="zh-CN" altLang="en-US"/>
              <a:t>申请名称预先核准</a:t>
            </a:r>
            <a:endParaRPr lang="zh-CN" altLang="en-US"/>
          </a:p>
          <a:p>
            <a:r>
              <a:rPr lang="en-US" altLang="zh-CN"/>
              <a:t>5. </a:t>
            </a:r>
            <a:r>
              <a:rPr lang="zh-CN" altLang="en-US"/>
              <a:t>认购股份</a:t>
            </a:r>
            <a:endParaRPr lang="zh-CN" altLang="en-US"/>
          </a:p>
          <a:p>
            <a:r>
              <a:rPr lang="zh-CN" altLang="en-US"/>
              <a:t>（</a:t>
            </a:r>
            <a:r>
              <a:rPr lang="en-US" altLang="zh-CN"/>
              <a:t>1</a:t>
            </a:r>
            <a:r>
              <a:rPr lang="zh-CN" altLang="en-US"/>
              <a:t>）发起设立</a:t>
            </a:r>
            <a:endParaRPr lang="zh-CN" altLang="en-US"/>
          </a:p>
          <a:p>
            <a:r>
              <a:rPr lang="zh-CN" altLang="en-US"/>
              <a:t>发起人认购全部股份</a:t>
            </a:r>
            <a:endParaRPr lang="zh-CN" altLang="en-US"/>
          </a:p>
          <a:p>
            <a:r>
              <a:rPr lang="zh-CN" altLang="en-US"/>
              <a:t>缴纳股款（并非必须全额缴纳）</a:t>
            </a:r>
            <a:endParaRPr lang="zh-CN" altLang="en-US"/>
          </a:p>
          <a:p>
            <a:pPr marL="635" indent="0">
              <a:buNone/>
            </a:pPr>
            <a:endParaRPr lang="zh-CN"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a:t>
            </a:r>
            <a:r>
              <a:rPr lang="en-US" altLang="zh-CN"/>
              <a:t>2</a:t>
            </a:r>
            <a:r>
              <a:rPr lang="zh-CN" altLang="en-US"/>
              <a:t>）募集设立</a:t>
            </a:r>
            <a:endParaRPr lang="zh-CN" altLang="en-US"/>
          </a:p>
          <a:p>
            <a:r>
              <a:rPr lang="zh-CN" altLang="en-US"/>
              <a:t>发起人认购：不得少于公司股份总数的百分之三十五</a:t>
            </a:r>
            <a:endParaRPr lang="zh-CN" altLang="en-US"/>
          </a:p>
          <a:p>
            <a:r>
              <a:rPr lang="zh-CN" altLang="en-US"/>
              <a:t>公开募集：报证监会批准、公开信息、证券机构承销、银行代收股款</a:t>
            </a:r>
            <a:endParaRPr lang="zh-CN" altLang="en-US"/>
          </a:p>
          <a:p>
            <a:r>
              <a:rPr lang="zh-CN" altLang="en-US"/>
              <a:t>缴纳股款</a:t>
            </a:r>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a:t>6. </a:t>
            </a:r>
            <a:r>
              <a:rPr lang="zh-CN" altLang="en-US"/>
              <a:t>建立公司组织机构和申请设立登记</a:t>
            </a:r>
            <a:endParaRPr lang="zh-CN" altLang="en-US"/>
          </a:p>
          <a:p>
            <a:r>
              <a:rPr lang="zh-CN" altLang="en-US"/>
              <a:t>（</a:t>
            </a:r>
            <a:r>
              <a:rPr lang="en-US" altLang="zh-CN"/>
              <a:t>1</a:t>
            </a:r>
            <a:r>
              <a:rPr lang="zh-CN" altLang="en-US"/>
              <a:t>）发起设立</a:t>
            </a:r>
            <a:endParaRPr lang="zh-CN" altLang="en-US"/>
          </a:p>
          <a:p>
            <a:r>
              <a:rPr lang="zh-CN" altLang="en-US"/>
              <a:t>选举董事会、监事会，由董事会申请设立登记</a:t>
            </a:r>
            <a:endParaRPr lang="zh-CN" altLang="en-US"/>
          </a:p>
          <a:p>
            <a:r>
              <a:rPr lang="zh-CN" altLang="en-US"/>
              <a:t>（</a:t>
            </a:r>
            <a:r>
              <a:rPr lang="en-US" altLang="zh-CN"/>
              <a:t>2</a:t>
            </a:r>
            <a:r>
              <a:rPr lang="zh-CN" altLang="en-US"/>
              <a:t>）募集设立</a:t>
            </a:r>
            <a:endParaRPr lang="zh-CN" altLang="en-US"/>
          </a:p>
          <a:p>
            <a:r>
              <a:rPr lang="zh-CN" altLang="en-US"/>
              <a:t>发起人应当自股款缴足之日起三十日内主持召开公司创立大会。创立大会由发起人、认股人组成。</a:t>
            </a:r>
            <a:endParaRPr lang="zh-CN" altLang="en-US"/>
          </a:p>
          <a:p>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 创立大会行使下列职权：</a:t>
            </a:r>
            <a:endParaRPr lang="zh-CN" altLang="en-US"/>
          </a:p>
          <a:p>
            <a:r>
              <a:rPr lang="zh-CN" altLang="en-US"/>
              <a:t>    (一)审议发起人关于公司筹办情况的报告；</a:t>
            </a:r>
            <a:endParaRPr lang="zh-CN" altLang="en-US"/>
          </a:p>
          <a:p>
            <a:r>
              <a:rPr lang="zh-CN" altLang="en-US"/>
              <a:t>    (二)通过公司章程；</a:t>
            </a:r>
            <a:endParaRPr lang="zh-CN" altLang="en-US"/>
          </a:p>
          <a:p>
            <a:r>
              <a:rPr lang="zh-CN" altLang="en-US"/>
              <a:t>    (三)选举董事会成员；</a:t>
            </a:r>
            <a:endParaRPr lang="zh-CN" altLang="en-US"/>
          </a:p>
          <a:p>
            <a:r>
              <a:rPr lang="zh-CN" altLang="en-US"/>
              <a:t>    (四)选举监事会成员；</a:t>
            </a:r>
            <a:endParaRPr lang="zh-CN" altLang="en-US"/>
          </a:p>
          <a:p>
            <a:r>
              <a:rPr lang="zh-CN" altLang="en-US"/>
              <a:t>    (五)对公司的设立费用进行审核；</a:t>
            </a:r>
            <a:endParaRPr lang="zh-CN" altLang="en-US"/>
          </a:p>
          <a:p>
            <a:r>
              <a:rPr lang="zh-CN" altLang="en-US"/>
              <a:t>    (六)对发起人用于抵作股款的财产的作价进行审核；</a:t>
            </a:r>
            <a:endParaRPr lang="zh-CN" altLang="en-US"/>
          </a:p>
          <a:p>
            <a:r>
              <a:rPr lang="zh-CN" altLang="en-US"/>
              <a:t>    (七)发生不可抗力或者经营条 件发生重大变化直接影响公司设立的，可以作出不设立公司的决议。</a:t>
            </a:r>
            <a:endParaRPr lang="zh-CN" altLang="en-US"/>
          </a:p>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a:t>2. </a:t>
            </a:r>
            <a:r>
              <a:rPr lang="zh-CN" altLang="en-US"/>
              <a:t>公司设立与公司成立的区别</a:t>
            </a:r>
            <a:endParaRPr lang="zh-CN" altLang="en-US"/>
          </a:p>
          <a:p>
            <a:r>
              <a:rPr lang="zh-CN" altLang="en-US"/>
              <a:t>公司成立：已经具备了法律规定的实质要件，完成设立程序，由主管机关发给营业执照而取得公司法人主体资格的一种法律事实</a:t>
            </a:r>
            <a:endParaRPr lang="zh-CN" altLang="en-US"/>
          </a:p>
          <a:p>
            <a:r>
              <a:rPr lang="zh-CN" altLang="en-US"/>
              <a:t>公司设立是公司成立的前提和必经程序，公司成立是公司设立的法律后果或直接目的。</a:t>
            </a:r>
            <a:endParaRPr lang="zh-CN" altLang="en-US"/>
          </a:p>
          <a:p>
            <a:r>
              <a:rPr lang="zh-CN" altLang="en-US"/>
              <a:t>（</a:t>
            </a:r>
            <a:r>
              <a:rPr lang="en-US" altLang="zh-CN"/>
              <a:t>1</a:t>
            </a:r>
            <a:r>
              <a:rPr lang="zh-CN" altLang="en-US"/>
              <a:t>）发生时间不同</a:t>
            </a:r>
            <a:endParaRPr lang="zh-CN" altLang="en-US"/>
          </a:p>
          <a:p>
            <a:r>
              <a:rPr lang="zh-CN" altLang="en-US"/>
              <a:t>（</a:t>
            </a:r>
            <a:r>
              <a:rPr lang="en-US" altLang="zh-CN"/>
              <a:t>2</a:t>
            </a:r>
            <a:r>
              <a:rPr lang="zh-CN" altLang="en-US"/>
              <a:t>）法律效力不同</a:t>
            </a:r>
            <a:endParaRPr lang="zh-CN"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第九十二条 董事会应于创立大会结束后三十日内，向公司登记机关报送文件，申请设立登记：</a:t>
            </a:r>
            <a:endParaRPr lang="zh-CN"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四、公司的设立登记</a:t>
            </a:r>
            <a:endParaRPr lang="zh-CN" altLang="en-US"/>
          </a:p>
          <a:p>
            <a:r>
              <a:rPr lang="zh-CN" altLang="en-US"/>
              <a:t>详见教材</a:t>
            </a:r>
            <a:endParaRPr lang="zh-CN" altLang="en-US"/>
          </a:p>
          <a:p>
            <a:r>
              <a:rPr lang="zh-CN" altLang="en-US"/>
              <a:t>注意分公司也要进行设立登记，领取营业执照</a:t>
            </a:r>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公司设立的效力</a:t>
            </a:r>
            <a:endParaRPr lang="zh-CN" altLang="en-US"/>
          </a:p>
        </p:txBody>
      </p:sp>
      <p:sp>
        <p:nvSpPr>
          <p:cNvPr id="3" name="内容占位符 2"/>
          <p:cNvSpPr>
            <a:spLocks noGrp="1"/>
          </p:cNvSpPr>
          <p:nvPr>
            <p:ph idx="1"/>
          </p:nvPr>
        </p:nvSpPr>
        <p:spPr/>
        <p:txBody>
          <a:bodyPr/>
          <a:lstStyle/>
          <a:p>
            <a:r>
              <a:rPr lang="zh-CN" altLang="en-US"/>
              <a:t>一、设立完成</a:t>
            </a:r>
            <a:endParaRPr lang="zh-CN" altLang="en-US"/>
          </a:p>
          <a:p>
            <a:r>
              <a:rPr lang="zh-CN" altLang="en-US"/>
              <a:t>二、设立失败</a:t>
            </a:r>
            <a:endParaRPr lang="zh-CN" altLang="en-US"/>
          </a:p>
          <a:p>
            <a:r>
              <a:rPr lang="zh-CN" altLang="en-US"/>
              <a:t>三、设立无效</a:t>
            </a:r>
            <a:endParaRPr lang="zh-CN"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一、设立完成</a:t>
            </a:r>
            <a:endParaRPr lang="zh-CN" altLang="en-US"/>
          </a:p>
          <a:p>
            <a:r>
              <a:rPr lang="zh-CN" altLang="en-US"/>
              <a:t>（一）发起人的资本充实责任</a:t>
            </a:r>
            <a:endParaRPr lang="zh-CN" altLang="en-US"/>
          </a:p>
          <a:p>
            <a:r>
              <a:rPr lang="zh-CN" altLang="en-US"/>
              <a:t>（二）发起人设立行为的责任</a:t>
            </a:r>
            <a:endParaRPr lang="zh-CN" altLang="en-US"/>
          </a:p>
          <a:p>
            <a:r>
              <a:rPr lang="en-US" altLang="zh-CN"/>
              <a:t>1. </a:t>
            </a:r>
            <a:r>
              <a:rPr lang="zh-CN" altLang="en-US"/>
              <a:t>合同责任</a:t>
            </a:r>
            <a:endParaRPr lang="zh-CN" altLang="en-US"/>
          </a:p>
          <a:p>
            <a:r>
              <a:rPr lang="en-US" altLang="zh-CN"/>
              <a:t>2. </a:t>
            </a:r>
            <a:r>
              <a:rPr lang="zh-CN" altLang="en-US"/>
              <a:t>侵权责任</a:t>
            </a:r>
            <a:endParaRPr lang="zh-CN"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（一）发起人的资本充实责任</a:t>
            </a:r>
            <a:endParaRPr lang="zh-CN" altLang="en-US"/>
          </a:p>
          <a:p>
            <a:r>
              <a:rPr lang="zh-CN" altLang="en-US"/>
              <a:t>甲乙丙三人成立公司，约定各出资</a:t>
            </a:r>
            <a:r>
              <a:rPr lang="en-US" altLang="zh-CN"/>
              <a:t>10</a:t>
            </a:r>
            <a:r>
              <a:rPr lang="zh-CN" altLang="en-US"/>
              <a:t>万元。后甲并未出资。公司成立后，公司是否可以向甲主张出资？</a:t>
            </a:r>
            <a:endParaRPr lang="zh-CN" altLang="en-US"/>
          </a:p>
          <a:p>
            <a:r>
              <a:rPr lang="zh-CN" altLang="en-US"/>
              <a:t>公司是否可以向乙丙主张甲的未出资额？</a:t>
            </a:r>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《公司法司法解释三》</a:t>
            </a:r>
            <a:endParaRPr lang="zh-CN" altLang="en-US"/>
          </a:p>
          <a:p>
            <a:r>
              <a:rPr lang="zh-CN" altLang="en-US"/>
              <a:t>第十三条　股东未履行或者未全面履行出资义务，公司或者其他股东请求其向公司依法全面履行出资义务的，人民法院应予支持</a:t>
            </a:r>
            <a:endParaRPr lang="zh-CN" altLang="en-US"/>
          </a:p>
          <a:p>
            <a:r>
              <a:rPr lang="zh-CN" altLang="en-US"/>
              <a:t>股东在公司设立时未履行或者未全面履行出资义务，依照本条第一款提起诉讼的原告，请求公司的发起人与被告股东承担连带责任的，人民法院应予支持;公司的发起人承担责任后，可以向被告股东追偿。</a:t>
            </a:r>
            <a:endParaRPr lang="zh-CN"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法理依据：</a:t>
            </a:r>
            <a:endParaRPr lang="zh-CN" altLang="en-US"/>
          </a:p>
          <a:p>
            <a:r>
              <a:rPr lang="zh-CN" altLang="en-US"/>
              <a:t>设立中的公司性质：合伙</a:t>
            </a:r>
            <a:endParaRPr lang="zh-CN" altLang="en-US"/>
          </a:p>
          <a:p>
            <a:r>
              <a:rPr lang="zh-CN" altLang="en-US"/>
              <a:t>发起人对于发起人对于公司的债务，对外承担连带责任</a:t>
            </a:r>
            <a:endParaRPr lang="zh-CN" alt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75">
                <a:sym typeface="+mn-ea"/>
              </a:rPr>
              <a:t>（二）发起人设立行为的责任</a:t>
            </a:r>
            <a:endParaRPr lang="zh-CN" altLang="en-US" sz="2875"/>
          </a:p>
          <a:p>
            <a:r>
              <a:rPr lang="en-US" altLang="zh-CN" sz="2875">
                <a:sym typeface="+mn-ea"/>
              </a:rPr>
              <a:t>1. </a:t>
            </a:r>
            <a:r>
              <a:rPr lang="zh-CN" altLang="en-US" sz="2875">
                <a:sym typeface="+mn-ea"/>
              </a:rPr>
              <a:t>合同责任</a:t>
            </a:r>
            <a:endParaRPr lang="zh-CN" altLang="en-US" sz="2875"/>
          </a:p>
          <a:p>
            <a:endParaRPr lang="zh-CN" alt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标题 1"/>
          <p:cNvSpPr>
            <a:spLocks noGrp="1"/>
          </p:cNvSpPr>
          <p:nvPr>
            <p:ph type="title"/>
          </p:nvPr>
        </p:nvSpPr>
        <p:spPr/>
        <p:txBody>
          <a:bodyPr wrap="square" lIns="91440" tIns="45720" rIns="91440" bIns="45720" anchor="ctr"/>
          <a:lstStyle/>
          <a:p>
            <a:r>
              <a:rPr lang="zh-CN" altLang="en-US" dirty="0"/>
              <a:t>（一）公司设立成功的责任</a:t>
            </a:r>
            <a:endParaRPr lang="zh-CN" altLang="en-US" dirty="0"/>
          </a:p>
        </p:txBody>
      </p:sp>
      <p:sp>
        <p:nvSpPr>
          <p:cNvPr id="10242" name="内容占位符 2"/>
          <p:cNvSpPr>
            <a:spLocks noGrp="1"/>
          </p:cNvSpPr>
          <p:nvPr>
            <p:ph idx="1"/>
          </p:nvPr>
        </p:nvSpPr>
        <p:spPr>
          <a:xfrm>
            <a:off x="1981200" y="914400"/>
            <a:ext cx="8229600" cy="5211763"/>
          </a:xfrm>
        </p:spPr>
        <p:txBody>
          <a:bodyPr wrap="square" lIns="91440" tIns="45720" rIns="91440" bIns="45720" anchor="t"/>
          <a:lstStyle/>
          <a:p>
            <a:endParaRPr lang="en-US" altLang="zh-CN" dirty="0"/>
          </a:p>
          <a:p>
            <a:r>
              <a:rPr lang="zh-CN" altLang="en-US" dirty="0"/>
              <a:t>刘某等六人准备设立一有限责任公司，在公司申请设立登记期间进行了下列行为：</a:t>
            </a:r>
            <a:endParaRPr lang="en-US" altLang="zh-CN" dirty="0"/>
          </a:p>
          <a:p>
            <a:r>
              <a:rPr lang="en-US" altLang="zh-CN" dirty="0"/>
              <a:t>1. </a:t>
            </a:r>
            <a:r>
              <a:rPr lang="zh-CN" altLang="en-US" dirty="0"/>
              <a:t>刘某以自己的名义与甲公司签订购买办公设备的合同，货款</a:t>
            </a:r>
            <a:r>
              <a:rPr lang="en-US" altLang="zh-CN" dirty="0"/>
              <a:t>10</a:t>
            </a:r>
            <a:r>
              <a:rPr lang="zh-CN" altLang="en-US" dirty="0"/>
              <a:t>万元。</a:t>
            </a:r>
            <a:endParaRPr lang="en-US" altLang="zh-CN" dirty="0"/>
          </a:p>
          <a:p>
            <a:r>
              <a:rPr lang="zh-CN" altLang="en-US" dirty="0"/>
              <a:t>公司成立后该办公设备由公司使用。</a:t>
            </a:r>
            <a:endParaRPr lang="en-US" altLang="zh-CN" dirty="0"/>
          </a:p>
          <a:p>
            <a:r>
              <a:rPr lang="zh-CN" altLang="en-US" dirty="0"/>
              <a:t>货款责任应当由谁承担？</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标题 1"/>
          <p:cNvSpPr>
            <a:spLocks noGrp="1"/>
          </p:cNvSpPr>
          <p:nvPr>
            <p:ph type="title"/>
          </p:nvPr>
        </p:nvSpPr>
        <p:spPr/>
        <p:txBody>
          <a:bodyPr wrap="square" lIns="91440" tIns="45720" rIns="91440" bIns="45720" anchor="ctr"/>
          <a:lstStyle/>
          <a:p>
            <a:endParaRPr lang="zh-CN" altLang="en-US" dirty="0"/>
          </a:p>
        </p:txBody>
      </p:sp>
      <p:sp>
        <p:nvSpPr>
          <p:cNvPr id="11266" name="内容占位符 2"/>
          <p:cNvSpPr>
            <a:spLocks noGrp="1"/>
          </p:cNvSpPr>
          <p:nvPr>
            <p:ph idx="1"/>
          </p:nvPr>
        </p:nvSpPr>
        <p:spPr/>
        <p:txBody>
          <a:bodyPr wrap="square" lIns="91440" tIns="45720" rIns="91440" bIns="45720" anchor="t"/>
          <a:lstStyle/>
          <a:p>
            <a:r>
              <a:rPr lang="en-US" altLang="zh-CN" dirty="0"/>
              <a:t>《</a:t>
            </a:r>
            <a:r>
              <a:rPr lang="zh-CN" altLang="en-US" dirty="0"/>
              <a:t>司法解释三</a:t>
            </a:r>
            <a:r>
              <a:rPr lang="en-US" altLang="zh-CN" dirty="0"/>
              <a:t>》</a:t>
            </a:r>
            <a:r>
              <a:rPr lang="zh-CN" altLang="en-US" dirty="0"/>
              <a:t>第二条 　发起人为设立公司以自己名义对外签订合同，合同相对人请求该发起人承担合同责任的，人民法院应予支持。</a:t>
            </a:r>
            <a:endParaRPr lang="en-US" altLang="zh-CN" dirty="0"/>
          </a:p>
          <a:p>
            <a:r>
              <a:rPr lang="zh-CN" altLang="en-US" dirty="0"/>
              <a:t>公司成立后对前款规定的合同予以确认，或者已经实际享有合同权利或者履行合同义务，合同相对人请求公司承担合同责任的，人民法院应予支持。 </a:t>
            </a:r>
            <a:endParaRPr lang="zh-CN" altLang="en-US" dirty="0"/>
          </a:p>
          <a:p>
            <a:r>
              <a:rPr lang="zh-CN" altLang="en-US" b="1" dirty="0"/>
              <a:t>第二款修改后：</a:t>
            </a:r>
            <a:r>
              <a:rPr lang="zh-CN" altLang="en-US" dirty="0"/>
              <a:t>公司成立后合同相对人请求公司承担合同责任的，人民法院应予</a:t>
            </a:r>
            <a:r>
              <a:rPr lang="zh-CN" altLang="en-US" dirty="0"/>
              <a:t>支持。</a:t>
            </a:r>
            <a:endParaRPr lang="zh-CN" altLang="en-US" dirty="0"/>
          </a:p>
          <a:p>
            <a:endParaRPr lang="zh-CN" altLang="en-US" dirty="0"/>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（二）特征</a:t>
            </a:r>
            <a:endParaRPr lang="zh-CN" altLang="en-US"/>
          </a:p>
          <a:p>
            <a:r>
              <a:rPr lang="en-US" altLang="zh-CN"/>
              <a:t>1. </a:t>
            </a:r>
            <a:r>
              <a:rPr lang="zh-CN" altLang="en-US"/>
              <a:t>设立的主体是发起人</a:t>
            </a:r>
            <a:endParaRPr lang="zh-CN" altLang="en-US"/>
          </a:p>
          <a:p>
            <a:r>
              <a:rPr lang="en-US" altLang="zh-CN"/>
              <a:t>2. </a:t>
            </a:r>
            <a:r>
              <a:rPr lang="zh-CN" altLang="en-US"/>
              <a:t>设立行为只能发生在公司成立之前，并应严格履行法定的条件和程序</a:t>
            </a:r>
            <a:endParaRPr lang="zh-CN" altLang="en-US"/>
          </a:p>
          <a:p>
            <a:r>
              <a:rPr lang="en-US" altLang="zh-CN"/>
              <a:t>3. </a:t>
            </a:r>
            <a:r>
              <a:rPr lang="zh-CN" altLang="en-US"/>
              <a:t>目的在于成立公司，取得主体资格</a:t>
            </a:r>
            <a:endParaRPr lang="zh-CN" altLang="en-US"/>
          </a:p>
          <a:p>
            <a:r>
              <a:rPr lang="en-US" altLang="zh-CN"/>
              <a:t>4. </a:t>
            </a:r>
            <a:r>
              <a:rPr lang="zh-CN" altLang="en-US"/>
              <a:t>公司的种类不同，设立行为的内容也不同</a:t>
            </a:r>
            <a:endParaRPr lang="zh-CN" alt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标题 1"/>
          <p:cNvSpPr>
            <a:spLocks noGrp="1"/>
          </p:cNvSpPr>
          <p:nvPr>
            <p:ph type="title"/>
          </p:nvPr>
        </p:nvSpPr>
        <p:spPr/>
        <p:txBody>
          <a:bodyPr wrap="square" lIns="91440" tIns="45720" rIns="91440" bIns="45720" anchor="ctr"/>
          <a:lstStyle/>
          <a:p>
            <a:endParaRPr lang="zh-CN" altLang="en-US" dirty="0"/>
          </a:p>
        </p:txBody>
      </p:sp>
      <p:sp>
        <p:nvSpPr>
          <p:cNvPr id="12290" name="内容占位符 2"/>
          <p:cNvSpPr>
            <a:spLocks noGrp="1"/>
          </p:cNvSpPr>
          <p:nvPr>
            <p:ph idx="1"/>
          </p:nvPr>
        </p:nvSpPr>
        <p:spPr/>
        <p:txBody>
          <a:bodyPr wrap="square" lIns="91440" tIns="45720" rIns="91440" bIns="45720" anchor="t"/>
          <a:lstStyle/>
          <a:p>
            <a:r>
              <a:rPr lang="zh-CN" altLang="en-US" dirty="0"/>
              <a:t>法条解释：</a:t>
            </a:r>
            <a:endParaRPr lang="en-US" altLang="zh-CN" dirty="0"/>
          </a:p>
          <a:p>
            <a:r>
              <a:rPr lang="zh-CN" altLang="en-US" dirty="0"/>
              <a:t>以发起人名义签订合同的</a:t>
            </a:r>
            <a:endParaRPr lang="en-US" altLang="zh-CN" dirty="0"/>
          </a:p>
          <a:p>
            <a:r>
              <a:rPr lang="zh-CN" altLang="en-US" dirty="0"/>
              <a:t>原则：由发起人负责。</a:t>
            </a:r>
            <a:endParaRPr lang="en-US" altLang="zh-CN" dirty="0"/>
          </a:p>
          <a:p>
            <a:r>
              <a:rPr lang="zh-CN" altLang="en-US" dirty="0"/>
              <a:t>例外：公司负责</a:t>
            </a:r>
            <a:endParaRPr lang="en-US" altLang="zh-CN" dirty="0"/>
          </a:p>
          <a:p>
            <a:r>
              <a:rPr lang="zh-CN" altLang="en-US" dirty="0"/>
              <a:t>需满足的条件：</a:t>
            </a:r>
            <a:endParaRPr lang="en-US" altLang="zh-CN" dirty="0"/>
          </a:p>
          <a:p>
            <a:r>
              <a:rPr lang="en-US" altLang="zh-CN" dirty="0"/>
              <a:t>1.</a:t>
            </a:r>
            <a:r>
              <a:rPr lang="zh-CN" altLang="en-US" dirty="0"/>
              <a:t>公司明示认可，或默示认可（享有权利或履行义务）</a:t>
            </a:r>
            <a:endParaRPr lang="en-US" altLang="zh-CN" dirty="0"/>
          </a:p>
          <a:p>
            <a:r>
              <a:rPr lang="en-US" altLang="zh-CN" dirty="0"/>
              <a:t>2. </a:t>
            </a:r>
            <a:r>
              <a:rPr lang="zh-CN" altLang="en-US" dirty="0"/>
              <a:t>合同相对人选择公司承担责任</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title"/>
          </p:nvPr>
        </p:nvSpPr>
        <p:spPr/>
        <p:txBody>
          <a:bodyPr wrap="square" lIns="91440" tIns="45720" rIns="91440" bIns="45720" anchor="ctr"/>
          <a:lstStyle/>
          <a:p>
            <a:endParaRPr lang="zh-CN" altLang="en-US" dirty="0"/>
          </a:p>
        </p:txBody>
      </p:sp>
      <p:sp>
        <p:nvSpPr>
          <p:cNvPr id="13314" name="内容占位符 2"/>
          <p:cNvSpPr>
            <a:spLocks noGrp="1"/>
          </p:cNvSpPr>
          <p:nvPr>
            <p:ph idx="1"/>
          </p:nvPr>
        </p:nvSpPr>
        <p:spPr/>
        <p:txBody>
          <a:bodyPr wrap="square" lIns="91440" tIns="45720" rIns="91440" bIns="45720" anchor="t"/>
          <a:lstStyle/>
          <a:p>
            <a:r>
              <a:rPr lang="zh-CN" altLang="en-US" dirty="0"/>
              <a:t>刘某以自己的名义与甲公司签订合同购买办公设备，但购买的办公设备并未用于成立后的公司，刘某将其搬到了自己开的另一家公司。</a:t>
            </a:r>
            <a:endParaRPr lang="en-US" altLang="zh-CN" dirty="0"/>
          </a:p>
          <a:p>
            <a:r>
              <a:rPr lang="zh-CN" altLang="en-US" dirty="0"/>
              <a:t>现甲公司起诉要求公司承担责任，是否可以？</a:t>
            </a: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p:cNvSpPr>
          <p:nvPr>
            <p:ph type="title"/>
          </p:nvPr>
        </p:nvSpPr>
        <p:spPr/>
        <p:txBody>
          <a:bodyPr wrap="square" lIns="91440" tIns="45720" rIns="91440" bIns="45720" anchor="ctr"/>
          <a:lstStyle/>
          <a:p>
            <a:endParaRPr lang="zh-CN" altLang="en-US" dirty="0"/>
          </a:p>
        </p:txBody>
      </p:sp>
      <p:sp>
        <p:nvSpPr>
          <p:cNvPr id="14338" name="内容占位符 2"/>
          <p:cNvSpPr>
            <a:spLocks noGrp="1"/>
          </p:cNvSpPr>
          <p:nvPr>
            <p:ph idx="1"/>
          </p:nvPr>
        </p:nvSpPr>
        <p:spPr/>
        <p:txBody>
          <a:bodyPr wrap="square" lIns="91440" tIns="45720" rIns="91440" bIns="45720" anchor="t"/>
          <a:lstStyle/>
          <a:p>
            <a:r>
              <a:rPr lang="zh-CN" altLang="en-US" dirty="0"/>
              <a:t>刘某以公司的名义与甲公司签订购买办公设备的合同，设备款</a:t>
            </a:r>
            <a:r>
              <a:rPr lang="en-US" altLang="zh-CN" dirty="0"/>
              <a:t>10</a:t>
            </a:r>
            <a:r>
              <a:rPr lang="zh-CN" altLang="en-US" dirty="0"/>
              <a:t>万元，办公设备由成立后的公司使用。</a:t>
            </a:r>
            <a:endParaRPr lang="en-US" altLang="zh-CN" dirty="0"/>
          </a:p>
          <a:p>
            <a:r>
              <a:rPr lang="zh-CN" altLang="en-US" dirty="0"/>
              <a:t>后公司成立后经营并不理想，无法偿还甲公司的货款，甲公司便起诉刘某，要求刘某承担责任，是否可以？</a:t>
            </a:r>
            <a:endParaRPr lang="en-US" altLang="zh-CN" dirty="0"/>
          </a:p>
          <a:p>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p:nvPr>
        </p:nvSpPr>
        <p:spPr/>
        <p:txBody>
          <a:bodyPr wrap="square" lIns="91440" tIns="45720" rIns="91440" bIns="45720" anchor="ctr"/>
          <a:lstStyle/>
          <a:p>
            <a:endParaRPr lang="zh-CN" altLang="en-US" dirty="0"/>
          </a:p>
        </p:txBody>
      </p:sp>
      <p:sp>
        <p:nvSpPr>
          <p:cNvPr id="15362" name="内容占位符 2"/>
          <p:cNvSpPr>
            <a:spLocks noGrp="1"/>
          </p:cNvSpPr>
          <p:nvPr>
            <p:ph idx="1"/>
          </p:nvPr>
        </p:nvSpPr>
        <p:spPr/>
        <p:txBody>
          <a:bodyPr wrap="square" lIns="91440" tIns="45720" rIns="91440" bIns="45720" anchor="t"/>
          <a:lstStyle/>
          <a:p>
            <a:r>
              <a:rPr lang="zh-CN" altLang="en-US" dirty="0"/>
              <a:t>《公司法司法解释</a:t>
            </a:r>
            <a:r>
              <a:rPr lang="zh-CN" altLang="en-US" dirty="0"/>
              <a:t>三》</a:t>
            </a:r>
            <a:endParaRPr lang="zh-CN" altLang="en-US" dirty="0"/>
          </a:p>
          <a:p>
            <a:r>
              <a:rPr lang="zh-CN" altLang="en-US" dirty="0"/>
              <a:t>第三条 　发起人以设立中公司名义对外签订合同，公司成立后合同相对人请求公司承担合同责任的，人民法院应予支持。</a:t>
            </a:r>
            <a:endParaRPr lang="zh-CN" altLang="en-US" dirty="0"/>
          </a:p>
          <a:p>
            <a:r>
              <a:rPr lang="zh-CN" altLang="en-US" dirty="0"/>
              <a:t>公司成立后有证据证明发起人利用设立中公司的名义为自己的利益与相对人签订合同，公司以此为由主张不承担合同责任的，人民法院应予支持，但相对人为善意的除外。 </a:t>
            </a:r>
            <a:endParaRPr lang="zh-CN" altLang="en-US" dirty="0"/>
          </a:p>
          <a:p>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p:txBody>
          <a:bodyPr wrap="square" lIns="91440" tIns="45720" rIns="91440" bIns="45720" anchor="ctr"/>
          <a:lstStyle/>
          <a:p>
            <a:endParaRPr lang="zh-CN" altLang="en-US" dirty="0"/>
          </a:p>
        </p:txBody>
      </p:sp>
      <p:sp>
        <p:nvSpPr>
          <p:cNvPr id="16386" name="内容占位符 2"/>
          <p:cNvSpPr>
            <a:spLocks noGrp="1"/>
          </p:cNvSpPr>
          <p:nvPr>
            <p:ph idx="1"/>
          </p:nvPr>
        </p:nvSpPr>
        <p:spPr/>
        <p:txBody>
          <a:bodyPr wrap="square" lIns="91440" tIns="45720" rIns="91440" bIns="45720" anchor="t"/>
          <a:lstStyle/>
          <a:p>
            <a:r>
              <a:rPr lang="zh-CN" altLang="en-US" dirty="0"/>
              <a:t>法条释义：</a:t>
            </a:r>
            <a:endParaRPr lang="en-US" altLang="zh-CN" dirty="0"/>
          </a:p>
          <a:p>
            <a:r>
              <a:rPr lang="zh-CN" altLang="en-US" dirty="0"/>
              <a:t>以公司名义签订合同的</a:t>
            </a:r>
            <a:endParaRPr lang="en-US" altLang="zh-CN" dirty="0"/>
          </a:p>
          <a:p>
            <a:r>
              <a:rPr lang="en-US" altLang="zh-CN" dirty="0"/>
              <a:t>1. </a:t>
            </a:r>
            <a:r>
              <a:rPr lang="zh-CN" altLang="en-US" dirty="0"/>
              <a:t>原则：由公司承担责任。</a:t>
            </a:r>
            <a:endParaRPr lang="en-US" altLang="zh-CN" dirty="0"/>
          </a:p>
          <a:p>
            <a:r>
              <a:rPr lang="en-US" altLang="zh-CN" dirty="0"/>
              <a:t>2.</a:t>
            </a:r>
            <a:r>
              <a:rPr lang="zh-CN" altLang="en-US" dirty="0"/>
              <a:t>例外：由发起人自己担责</a:t>
            </a:r>
            <a:endParaRPr lang="en-US" altLang="zh-CN" dirty="0"/>
          </a:p>
          <a:p>
            <a:r>
              <a:rPr lang="zh-CN" altLang="en-US" dirty="0"/>
              <a:t>条件：</a:t>
            </a:r>
            <a:endParaRPr lang="en-US" altLang="zh-CN" dirty="0"/>
          </a:p>
          <a:p>
            <a:r>
              <a:rPr lang="zh-CN" altLang="en-US" dirty="0"/>
              <a:t>（</a:t>
            </a:r>
            <a:r>
              <a:rPr lang="en-US" altLang="zh-CN" dirty="0"/>
              <a:t>1</a:t>
            </a:r>
            <a:r>
              <a:rPr lang="zh-CN" altLang="en-US" dirty="0"/>
              <a:t>）发起人为自己利益订立合同</a:t>
            </a:r>
            <a:endParaRPr lang="en-US" altLang="zh-CN" dirty="0"/>
          </a:p>
          <a:p>
            <a:r>
              <a:rPr lang="zh-CN" altLang="en-US" dirty="0"/>
              <a:t>（</a:t>
            </a:r>
            <a:r>
              <a:rPr lang="en-US" altLang="zh-CN" dirty="0"/>
              <a:t>2</a:t>
            </a:r>
            <a:r>
              <a:rPr lang="zh-CN" altLang="en-US" dirty="0"/>
              <a:t>）相对人知情</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p:nvPr>
        </p:nvSpPr>
        <p:spPr/>
        <p:txBody>
          <a:bodyPr wrap="square" lIns="91440" tIns="45720" rIns="91440" bIns="45720" anchor="ctr"/>
          <a:lstStyle/>
          <a:p>
            <a:endParaRPr lang="zh-CN" altLang="en-US" dirty="0"/>
          </a:p>
        </p:txBody>
      </p:sp>
      <p:sp>
        <p:nvSpPr>
          <p:cNvPr id="17410" name="内容占位符 2"/>
          <p:cNvSpPr>
            <a:spLocks noGrp="1"/>
          </p:cNvSpPr>
          <p:nvPr>
            <p:ph idx="1"/>
          </p:nvPr>
        </p:nvSpPr>
        <p:spPr/>
        <p:txBody>
          <a:bodyPr wrap="square" lIns="91440" tIns="45720" rIns="91440" bIns="45720" anchor="t"/>
          <a:lstStyle/>
          <a:p>
            <a:r>
              <a:rPr lang="zh-CN" altLang="en-US" dirty="0"/>
              <a:t>刘某以公司的名义与甲公司签订购买办公设备的合同，设备款</a:t>
            </a:r>
            <a:r>
              <a:rPr lang="en-US" altLang="zh-CN" dirty="0"/>
              <a:t>10</a:t>
            </a:r>
            <a:r>
              <a:rPr lang="zh-CN" altLang="en-US" dirty="0"/>
              <a:t>万元。</a:t>
            </a:r>
            <a:endParaRPr lang="en-US" altLang="zh-CN" dirty="0"/>
          </a:p>
          <a:p>
            <a:r>
              <a:rPr lang="zh-CN" altLang="en-US" dirty="0"/>
              <a:t>但该设备并未由成立后的公司使用，刘某将其搬到了自己开的另一家公司里。公司成立后甲公司要求公司承担责任。</a:t>
            </a:r>
            <a:endParaRPr lang="en-US" altLang="zh-CN" dirty="0"/>
          </a:p>
          <a:p>
            <a:r>
              <a:rPr lang="zh-CN" altLang="en-US" dirty="0"/>
              <a:t>公司是否要承担责任？</a:t>
            </a:r>
            <a:endParaRPr lang="en-US" altLang="zh-CN" dirty="0"/>
          </a:p>
          <a:p>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p:nvPr>
        </p:nvSpPr>
        <p:spPr/>
        <p:txBody>
          <a:bodyPr anchor="ctr"/>
          <a:lstStyle/>
          <a:p>
            <a:endParaRPr lang="zh-CN" altLang="en-US"/>
          </a:p>
        </p:txBody>
      </p:sp>
      <p:sp>
        <p:nvSpPr>
          <p:cNvPr id="18434" name="内容占位符 2"/>
          <p:cNvSpPr>
            <a:spLocks noGrp="1"/>
          </p:cNvSpPr>
          <p:nvPr>
            <p:ph idx="1"/>
          </p:nvPr>
        </p:nvSpPr>
        <p:spPr/>
        <p:txBody>
          <a:bodyPr anchor="t"/>
          <a:lstStyle/>
          <a:p>
            <a:r>
              <a:rPr lang="zh-CN" altLang="en-US"/>
              <a:t>总结：</a:t>
            </a:r>
            <a:endParaRPr lang="zh-CN" altLang="en-US"/>
          </a:p>
          <a:p>
            <a:r>
              <a:rPr lang="zh-CN" altLang="en-US"/>
              <a:t>判断公司设立阶段合同责任的承担主体：</a:t>
            </a:r>
            <a:endParaRPr lang="zh-CN" altLang="en-US"/>
          </a:p>
          <a:p>
            <a:r>
              <a:rPr lang="zh-CN" altLang="en-US"/>
              <a:t>以外观主义为原则，利益归属主义为例外。</a:t>
            </a:r>
            <a:endParaRPr lang="zh-CN" alt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nchor="ctr"/>
          <a:lstStyle/>
          <a:p>
            <a:endParaRPr lang="zh-CN" altLang="en-US"/>
          </a:p>
        </p:txBody>
      </p:sp>
      <p:sp>
        <p:nvSpPr>
          <p:cNvPr id="19458" name="内容占位符 2"/>
          <p:cNvSpPr>
            <a:spLocks noGrp="1"/>
          </p:cNvSpPr>
          <p:nvPr>
            <p:ph idx="1"/>
          </p:nvPr>
        </p:nvSpPr>
        <p:spPr>
          <a:xfrm>
            <a:off x="1981200" y="160338"/>
            <a:ext cx="8229600" cy="5965825"/>
          </a:xfrm>
        </p:spPr>
        <p:txBody>
          <a:bodyPr anchor="t"/>
          <a:lstStyle/>
          <a:p>
            <a:endParaRPr lang="zh-CN" altLang="en-US" sz="2800"/>
          </a:p>
          <a:p>
            <a:r>
              <a:rPr lang="zh-CN" altLang="en-US" sz="2800"/>
              <a:t>甲、乙、丙、丁拟设立一家商贸公司，就设立事宜分工负责，其中丙负责租赁公司运营所需仓库。因公司尚未成立，丙为方便签订合同，遂以自己名义与戊签订仓库租赁合同。关于该租金债务及其责任，下列哪些表述是正确的？（　）</a:t>
            </a:r>
            <a:endParaRPr lang="zh-CN" altLang="en-US" sz="2800"/>
          </a:p>
          <a:p>
            <a:r>
              <a:rPr lang="zh-CN" altLang="en-US" sz="2800"/>
              <a:t>A.无论商贸公司是否成立，戊均可请求丙承担清偿责任 </a:t>
            </a:r>
            <a:endParaRPr lang="zh-CN" altLang="en-US" sz="2800"/>
          </a:p>
          <a:p>
            <a:r>
              <a:rPr lang="zh-CN" altLang="en-US" sz="2800"/>
              <a:t>B.商贸公司成立后，如其使用该仓库，戊可请求其承担清偿责任 </a:t>
            </a:r>
            <a:endParaRPr lang="zh-CN" altLang="en-US" sz="2800"/>
          </a:p>
          <a:p>
            <a:r>
              <a:rPr lang="zh-CN" altLang="en-US" sz="2800"/>
              <a:t>C.商贸公司成立后，戊即可请求商贸公司承担清偿责任 </a:t>
            </a:r>
            <a:endParaRPr lang="zh-CN" altLang="en-US" sz="2800"/>
          </a:p>
          <a:p>
            <a:r>
              <a:rPr lang="zh-CN" altLang="en-US" sz="2800"/>
              <a:t>D.商贸公司成立后，戊即可请求丙和商贸公司承担连带清偿责任</a:t>
            </a:r>
            <a:endParaRPr lang="zh-CN" altLang="en-US" sz="280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75">
                <a:sym typeface="+mn-ea"/>
              </a:rPr>
              <a:t>（二）发起人设立行为的责任</a:t>
            </a:r>
            <a:endParaRPr lang="zh-CN" altLang="en-US" sz="2875"/>
          </a:p>
          <a:p>
            <a:r>
              <a:rPr lang="en-US" altLang="zh-CN" sz="2875">
                <a:sym typeface="+mn-ea"/>
              </a:rPr>
              <a:t>1. </a:t>
            </a:r>
            <a:r>
              <a:rPr lang="zh-CN" altLang="en-US" sz="2875">
                <a:sym typeface="+mn-ea"/>
              </a:rPr>
              <a:t>合同责任</a:t>
            </a:r>
            <a:endParaRPr lang="zh-CN" altLang="en-US" sz="2875"/>
          </a:p>
          <a:p>
            <a:r>
              <a:rPr lang="en-US" altLang="zh-CN" sz="2875">
                <a:solidFill>
                  <a:schemeClr val="accent2"/>
                </a:solidFill>
              </a:rPr>
              <a:t>2. </a:t>
            </a:r>
            <a:r>
              <a:rPr lang="zh-CN" altLang="en-US" sz="2875">
                <a:solidFill>
                  <a:schemeClr val="accent2"/>
                </a:solidFill>
              </a:rPr>
              <a:t>侵权责任</a:t>
            </a:r>
            <a:endParaRPr lang="zh-CN" altLang="en-US" sz="2875">
              <a:solidFill>
                <a:schemeClr val="accent2"/>
              </a:solidFill>
            </a:endParaRPr>
          </a:p>
          <a:p>
            <a:endParaRPr lang="zh-CN" altLang="en-US" sz="2875">
              <a:solidFill>
                <a:schemeClr val="accent2"/>
              </a:solidFill>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某公司正处于筹备阶段进行装修，在公司门前挖坑，未设置警示标志，行人夜晚通过该地掉进坑里受伤。</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二、公司设立的原则</a:t>
            </a:r>
            <a:endParaRPr lang="zh-CN" altLang="en-US"/>
          </a:p>
          <a:p>
            <a:r>
              <a:rPr lang="zh-CN" altLang="en-US"/>
              <a:t>（一）国外公司设立原则的沿革</a:t>
            </a:r>
            <a:endParaRPr lang="zh-CN" altLang="en-US"/>
          </a:p>
          <a:p>
            <a:r>
              <a:rPr lang="en-US" altLang="zh-CN"/>
              <a:t>1. </a:t>
            </a:r>
            <a:r>
              <a:rPr lang="zh-CN" altLang="en-US"/>
              <a:t>自由设立主义</a:t>
            </a:r>
            <a:endParaRPr lang="zh-CN" altLang="en-US"/>
          </a:p>
          <a:p>
            <a:r>
              <a:rPr lang="en-US" altLang="zh-CN"/>
              <a:t>2. </a:t>
            </a:r>
            <a:r>
              <a:rPr lang="zh-CN" altLang="en-US"/>
              <a:t>特许设立主义</a:t>
            </a:r>
            <a:endParaRPr lang="zh-CN" altLang="en-US"/>
          </a:p>
          <a:p>
            <a:r>
              <a:rPr lang="en-US" altLang="zh-CN"/>
              <a:t>3. </a:t>
            </a:r>
            <a:r>
              <a:rPr lang="zh-CN" altLang="en-US"/>
              <a:t>核准设立主义</a:t>
            </a:r>
            <a:endParaRPr lang="zh-CN" altLang="en-US"/>
          </a:p>
          <a:p>
            <a:r>
              <a:rPr lang="en-US" altLang="zh-CN"/>
              <a:t>4. </a:t>
            </a:r>
            <a:r>
              <a:rPr lang="zh-CN" altLang="en-US"/>
              <a:t>单纯准则设立主义</a:t>
            </a:r>
            <a:endParaRPr lang="zh-CN" altLang="en-US"/>
          </a:p>
          <a:p>
            <a:r>
              <a:rPr lang="en-US" altLang="zh-CN"/>
              <a:t>5. </a:t>
            </a:r>
            <a:r>
              <a:rPr lang="zh-CN" altLang="en-US"/>
              <a:t>严格准则设立主义</a:t>
            </a:r>
            <a:endParaRPr lang="zh-CN" altLang="en-US"/>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《公司法司法解释三》</a:t>
            </a:r>
            <a:endParaRPr lang="zh-CN" altLang="en-US"/>
          </a:p>
          <a:p>
            <a:r>
              <a:rPr lang="zh-CN" altLang="en-US"/>
              <a:t>第五条　发起人因履行公司设立职责造成他人损害，公司成立后受害人请求公司承担侵权赔偿责任的，人民法院应予支持;</a:t>
            </a:r>
            <a:endParaRPr lang="zh-CN" altLang="en-US"/>
          </a:p>
          <a:p>
            <a:r>
              <a:rPr lang="zh-CN" altLang="en-US"/>
              <a:t>公司承担赔偿责任后，可以向有过错的发起人追偿。</a:t>
            </a:r>
            <a:endParaRPr lang="zh-CN" alt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75" dirty="0">
                <a:sym typeface="+mn-ea"/>
              </a:rPr>
              <a:t>一、设立完成</a:t>
            </a:r>
            <a:endParaRPr lang="zh-CN" altLang="en-US" sz="2875" dirty="0"/>
          </a:p>
          <a:p>
            <a:r>
              <a:rPr lang="zh-CN" altLang="en-US" sz="2875" dirty="0">
                <a:solidFill>
                  <a:schemeClr val="accent2"/>
                </a:solidFill>
                <a:sym typeface="+mn-ea"/>
              </a:rPr>
              <a:t>二、设立失败</a:t>
            </a:r>
            <a:endParaRPr lang="zh-CN" altLang="en-US" sz="2875" dirty="0">
              <a:solidFill>
                <a:schemeClr val="accent2"/>
              </a:solidFill>
              <a:sym typeface="+mn-ea"/>
            </a:endParaRPr>
          </a:p>
          <a:p>
            <a:r>
              <a:rPr lang="zh-CN" altLang="en-US" sz="2875" dirty="0">
                <a:sym typeface="+mn-ea"/>
              </a:rPr>
              <a:t>三、设立无效</a:t>
            </a:r>
            <a:endParaRPr lang="zh-CN" altLang="en-US" sz="2875" dirty="0"/>
          </a:p>
          <a:p>
            <a:endParaRPr lang="zh-CN" alt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二、设立失败</a:t>
            </a:r>
            <a:endParaRPr lang="zh-CN" altLang="en-US"/>
          </a:p>
          <a:p>
            <a:r>
              <a:rPr lang="en-US" altLang="zh-CN">
                <a:solidFill>
                  <a:schemeClr val="accent2"/>
                </a:solidFill>
              </a:rPr>
              <a:t>1. </a:t>
            </a:r>
            <a:r>
              <a:rPr lang="zh-CN" altLang="en-US">
                <a:solidFill>
                  <a:schemeClr val="accent2"/>
                </a:solidFill>
              </a:rPr>
              <a:t>设立费用及债务的责任</a:t>
            </a:r>
            <a:endParaRPr lang="zh-CN" altLang="en-US">
              <a:solidFill>
                <a:schemeClr val="accent2"/>
              </a:solidFill>
            </a:endParaRPr>
          </a:p>
          <a:p>
            <a:r>
              <a:rPr lang="en-US" altLang="zh-CN"/>
              <a:t>2. </a:t>
            </a:r>
            <a:r>
              <a:rPr lang="zh-CN" altLang="en-US"/>
              <a:t>对已收股款的返还责任</a:t>
            </a:r>
            <a:endParaRPr lang="zh-CN" altLang="en-US"/>
          </a:p>
          <a:p>
            <a:r>
              <a:rPr lang="en-US" altLang="zh-CN"/>
              <a:t>3. </a:t>
            </a:r>
            <a:r>
              <a:rPr lang="zh-CN" altLang="en-US"/>
              <a:t>侵权责任</a:t>
            </a:r>
            <a:endParaRPr lang="zh-CN" alt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p:txBody>
          <a:bodyPr wrap="square" lIns="91440" tIns="45720" rIns="91440" bIns="45720" anchor="ctr"/>
          <a:lstStyle/>
          <a:p>
            <a:r>
              <a:rPr lang="en-US" altLang="zh-CN" dirty="0"/>
              <a:t>1. </a:t>
            </a:r>
            <a:r>
              <a:rPr lang="zh-CN" altLang="en-US" dirty="0"/>
              <a:t>设立费用及债务的责任</a:t>
            </a:r>
            <a:endParaRPr lang="zh-CN" altLang="en-US" dirty="0"/>
          </a:p>
        </p:txBody>
      </p:sp>
      <p:sp>
        <p:nvSpPr>
          <p:cNvPr id="20482" name="内容占位符 2"/>
          <p:cNvSpPr>
            <a:spLocks noGrp="1"/>
          </p:cNvSpPr>
          <p:nvPr>
            <p:ph idx="1"/>
          </p:nvPr>
        </p:nvSpPr>
        <p:spPr/>
        <p:txBody>
          <a:bodyPr wrap="square" lIns="91440" tIns="45720" rIns="91440" bIns="45720" anchor="t"/>
          <a:lstStyle/>
          <a:p>
            <a:r>
              <a:rPr lang="zh-CN" altLang="en-US" dirty="0"/>
              <a:t>金鹏公司与其他四家公司共同筹划建立振龙公司，因投资的厂房需要装修，金鹏公司与紫金公司签订了装修合同，并承诺公司一成立立即向紫金公司支付装修款</a:t>
            </a:r>
            <a:r>
              <a:rPr lang="en-US" altLang="zh-CN" dirty="0"/>
              <a:t>10</a:t>
            </a:r>
            <a:r>
              <a:rPr lang="zh-CN" altLang="en-US" dirty="0"/>
              <a:t>万元。后振龙公司未能设立成功。紫金公司将金鹏公司告上法庭要求支付装修款。</a:t>
            </a:r>
            <a:endParaRPr lang="en-US" altLang="zh-CN" dirty="0"/>
          </a:p>
          <a:p>
            <a:r>
              <a:rPr lang="zh-CN" altLang="en-US" dirty="0"/>
              <a:t>金鹏公司抗辩称振龙公司是与其他四家公司合办的，其他四家公司也要承担责任。</a:t>
            </a:r>
            <a:endParaRPr lang="zh-CN" alt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wrap="square" lIns="91440" tIns="45720" rIns="91440" bIns="45720" anchor="ctr"/>
          <a:lstStyle/>
          <a:p>
            <a:endParaRPr lang="zh-CN" altLang="en-US" dirty="0"/>
          </a:p>
        </p:txBody>
      </p:sp>
      <p:sp>
        <p:nvSpPr>
          <p:cNvPr id="21506" name="内容占位符 2"/>
          <p:cNvSpPr>
            <a:spLocks noGrp="1"/>
          </p:cNvSpPr>
          <p:nvPr>
            <p:ph idx="1"/>
          </p:nvPr>
        </p:nvSpPr>
        <p:spPr/>
        <p:txBody>
          <a:bodyPr wrap="square" lIns="91440" tIns="45720" rIns="91440" bIns="45720" anchor="t"/>
          <a:lstStyle/>
          <a:p>
            <a:r>
              <a:rPr lang="en-US" altLang="zh-CN" dirty="0"/>
              <a:t>《</a:t>
            </a:r>
            <a:r>
              <a:rPr lang="zh-CN" altLang="en-US" dirty="0"/>
              <a:t>司法解释三</a:t>
            </a:r>
            <a:r>
              <a:rPr lang="en-US" altLang="zh-CN" dirty="0"/>
              <a:t>》</a:t>
            </a:r>
            <a:r>
              <a:rPr lang="zh-CN" altLang="en-US" dirty="0"/>
              <a:t>第四条　公司因故未成立，债权人请求全体或者部分发起人对设立公司行为所产生的费用和债务承担连带清偿责任的，人民法院应予支持。</a:t>
            </a:r>
            <a:endParaRPr lang="en-US" altLang="zh-CN" dirty="0"/>
          </a:p>
          <a:p>
            <a:r>
              <a:rPr lang="zh-CN" altLang="en-US" dirty="0"/>
              <a:t>部分发起人依照前款规定承担责任后，请求其他发起人分担的，人民法院应当判令其他发起人按照约定的责任承担比例分担责任；没有约定责任承担比例的，按照约定的出资比例分担责任；没有约定出资比例的，按照均等份额分担责任。 </a:t>
            </a:r>
            <a:endParaRPr lang="zh-CN" altLang="en-US" dirty="0"/>
          </a:p>
          <a:p>
            <a:endParaRPr lang="zh-CN" altLang="en-US" dirty="0"/>
          </a:p>
          <a:p>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wrap="square" lIns="91440" tIns="45720" rIns="91440" bIns="45720" anchor="ctr"/>
          <a:lstStyle/>
          <a:p>
            <a:endParaRPr lang="zh-CN" altLang="en-US" dirty="0"/>
          </a:p>
        </p:txBody>
      </p:sp>
      <p:sp>
        <p:nvSpPr>
          <p:cNvPr id="22530" name="内容占位符 2"/>
          <p:cNvSpPr>
            <a:spLocks noGrp="1"/>
          </p:cNvSpPr>
          <p:nvPr>
            <p:ph idx="1"/>
          </p:nvPr>
        </p:nvSpPr>
        <p:spPr/>
        <p:txBody>
          <a:bodyPr wrap="square" lIns="91440" tIns="45720" rIns="91440" bIns="45720" anchor="t"/>
          <a:lstStyle/>
          <a:p>
            <a:r>
              <a:rPr lang="zh-CN" altLang="en-US" dirty="0"/>
              <a:t>金鹏公司作为发起人，与其他发起人对先公司债务承担连带责任，有义务清偿全部债务。</a:t>
            </a:r>
            <a:endParaRPr lang="en-US" altLang="zh-CN" dirty="0"/>
          </a:p>
          <a:p>
            <a:r>
              <a:rPr lang="zh-CN" altLang="en-US" dirty="0"/>
              <a:t>金鹏公司清偿全部债务后，依据发起人协议对债务分担的约定向其他发起人追偿。如无债务分担约定，按约定的出资比例分担，出资比例不清晰的，均分。</a:t>
            </a:r>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75" dirty="0">
                <a:sym typeface="+mn-ea"/>
              </a:rPr>
              <a:t>公司设立失败的，发起人对设立公司债务的责任</a:t>
            </a:r>
            <a:endParaRPr lang="en-US" altLang="zh-CN" sz="2875" dirty="0"/>
          </a:p>
          <a:p>
            <a:r>
              <a:rPr lang="en-US" altLang="zh-CN" sz="2875" dirty="0">
                <a:sym typeface="+mn-ea"/>
              </a:rPr>
              <a:t>1. </a:t>
            </a:r>
            <a:r>
              <a:rPr lang="zh-CN" altLang="en-US" sz="2875" dirty="0">
                <a:sym typeface="+mn-ea"/>
              </a:rPr>
              <a:t>对外：连带责任（合伙）</a:t>
            </a:r>
            <a:endParaRPr lang="en-US" altLang="zh-CN" sz="2875" dirty="0"/>
          </a:p>
          <a:p>
            <a:r>
              <a:rPr lang="en-US" altLang="zh-CN" sz="2875" dirty="0">
                <a:sym typeface="+mn-ea"/>
              </a:rPr>
              <a:t>2. </a:t>
            </a:r>
            <a:r>
              <a:rPr lang="zh-CN" altLang="en-US" sz="2875" dirty="0">
                <a:sym typeface="+mn-ea"/>
              </a:rPr>
              <a:t>对内：发起人协议；约定的出资比例；均分。</a:t>
            </a:r>
            <a:endParaRPr lang="zh-CN" altLang="en-US" sz="2875" dirty="0"/>
          </a:p>
          <a:p>
            <a:endParaRPr lang="zh-CN" alt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75">
                <a:sym typeface="+mn-ea"/>
              </a:rPr>
              <a:t>二、设立失败</a:t>
            </a:r>
            <a:endParaRPr lang="zh-CN" altLang="en-US" sz="2875"/>
          </a:p>
          <a:p>
            <a:r>
              <a:rPr lang="en-US" altLang="zh-CN" sz="2875">
                <a:solidFill>
                  <a:schemeClr val="tx1"/>
                </a:solidFill>
                <a:sym typeface="+mn-ea"/>
              </a:rPr>
              <a:t>1. </a:t>
            </a:r>
            <a:r>
              <a:rPr lang="zh-CN" altLang="en-US" sz="2875">
                <a:solidFill>
                  <a:schemeClr val="tx1"/>
                </a:solidFill>
                <a:sym typeface="+mn-ea"/>
              </a:rPr>
              <a:t>设立费用及债务的责任</a:t>
            </a:r>
            <a:endParaRPr lang="zh-CN" altLang="en-US" sz="2875">
              <a:solidFill>
                <a:schemeClr val="tx1"/>
              </a:solidFill>
              <a:sym typeface="+mn-ea"/>
            </a:endParaRPr>
          </a:p>
          <a:p>
            <a:r>
              <a:rPr lang="en-US" altLang="zh-CN" sz="2875">
                <a:solidFill>
                  <a:schemeClr val="accent2"/>
                </a:solidFill>
                <a:sym typeface="+mn-ea"/>
              </a:rPr>
              <a:t>2. </a:t>
            </a:r>
            <a:r>
              <a:rPr lang="zh-CN" altLang="en-US" sz="2875">
                <a:solidFill>
                  <a:schemeClr val="accent2"/>
                </a:solidFill>
                <a:sym typeface="+mn-ea"/>
              </a:rPr>
              <a:t>对已收股款的返还责任</a:t>
            </a:r>
            <a:endParaRPr lang="zh-CN" altLang="en-US" sz="2875">
              <a:solidFill>
                <a:schemeClr val="accent2"/>
              </a:solidFill>
              <a:sym typeface="+mn-ea"/>
            </a:endParaRPr>
          </a:p>
          <a:p>
            <a:r>
              <a:rPr lang="en-US" altLang="zh-CN" sz="2875">
                <a:sym typeface="+mn-ea"/>
              </a:rPr>
              <a:t>3. </a:t>
            </a:r>
            <a:r>
              <a:rPr lang="zh-CN" altLang="en-US" sz="2875">
                <a:sym typeface="+mn-ea"/>
              </a:rPr>
              <a:t>侵权责任</a:t>
            </a:r>
            <a:endParaRPr lang="zh-CN" altLang="en-US" sz="2875"/>
          </a:p>
          <a:p>
            <a:endParaRPr lang="zh-CN" alt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875">
                <a:solidFill>
                  <a:schemeClr val="accent2"/>
                </a:solidFill>
                <a:sym typeface="+mn-ea"/>
              </a:rPr>
              <a:t>2. </a:t>
            </a:r>
            <a:r>
              <a:rPr lang="zh-CN" altLang="en-US" sz="2875">
                <a:solidFill>
                  <a:schemeClr val="accent2"/>
                </a:solidFill>
                <a:sym typeface="+mn-ea"/>
              </a:rPr>
              <a:t>对已收股款的返还责任</a:t>
            </a:r>
            <a:endParaRPr lang="zh-CN" altLang="en-US" sz="2875">
              <a:solidFill>
                <a:schemeClr val="accent2"/>
              </a:solidFill>
              <a:sym typeface="+mn-ea"/>
            </a:endParaRPr>
          </a:p>
          <a:p>
            <a:r>
              <a:rPr lang="zh-CN" altLang="en-US" sz="2875">
                <a:sym typeface="+mn-ea"/>
              </a:rPr>
              <a:t>《公司法》第九十四条 </a:t>
            </a:r>
            <a:endParaRPr lang="zh-CN" altLang="en-US" sz="2875">
              <a:solidFill>
                <a:schemeClr val="tx1"/>
              </a:solidFill>
              <a:sym typeface="+mn-ea"/>
            </a:endParaRPr>
          </a:p>
          <a:p>
            <a:r>
              <a:rPr lang="zh-CN" altLang="en-US" sz="2875">
                <a:sym typeface="+mn-ea"/>
              </a:rPr>
              <a:t>股份有限公司的发起人应当承担下列责任：</a:t>
            </a:r>
            <a:endParaRPr lang="zh-CN" altLang="en-US" sz="2875">
              <a:solidFill>
                <a:schemeClr val="tx1"/>
              </a:solidFill>
              <a:sym typeface="+mn-ea"/>
            </a:endParaRPr>
          </a:p>
          <a:p>
            <a:r>
              <a:rPr lang="zh-CN" altLang="en-US" sz="2875">
                <a:sym typeface="+mn-ea"/>
              </a:rPr>
              <a:t>(二)公司不能成立时，对认股人已缴纳的股款，负返还股款并加算银行同期存款利息的连带责任；</a:t>
            </a:r>
            <a:endParaRPr lang="zh-CN" altLang="en-US" sz="2875">
              <a:solidFill>
                <a:schemeClr val="tx1"/>
              </a:solidFill>
              <a:sym typeface="+mn-ea"/>
            </a:endParaRPr>
          </a:p>
          <a:p>
            <a:endParaRPr lang="zh-CN" altLang="en-US"/>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75">
                <a:sym typeface="+mn-ea"/>
              </a:rPr>
              <a:t>二、设立失败</a:t>
            </a:r>
            <a:endParaRPr lang="zh-CN" altLang="en-US" sz="2875"/>
          </a:p>
          <a:p>
            <a:r>
              <a:rPr lang="en-US" altLang="zh-CN" sz="2875">
                <a:sym typeface="+mn-ea"/>
              </a:rPr>
              <a:t>1. </a:t>
            </a:r>
            <a:r>
              <a:rPr lang="zh-CN" altLang="en-US" sz="2875">
                <a:sym typeface="+mn-ea"/>
              </a:rPr>
              <a:t>设立费用及债务的责任</a:t>
            </a:r>
            <a:endParaRPr lang="zh-CN" altLang="en-US" sz="2875">
              <a:solidFill>
                <a:schemeClr val="tx1"/>
              </a:solidFill>
              <a:sym typeface="+mn-ea"/>
            </a:endParaRPr>
          </a:p>
          <a:p>
            <a:r>
              <a:rPr lang="en-US" altLang="zh-CN" sz="2875">
                <a:solidFill>
                  <a:schemeClr val="tx1"/>
                </a:solidFill>
                <a:sym typeface="+mn-ea"/>
              </a:rPr>
              <a:t>2. </a:t>
            </a:r>
            <a:r>
              <a:rPr lang="zh-CN" altLang="en-US" sz="2875">
                <a:solidFill>
                  <a:schemeClr val="tx1"/>
                </a:solidFill>
                <a:sym typeface="+mn-ea"/>
              </a:rPr>
              <a:t>对已收股款的返还责任</a:t>
            </a:r>
            <a:endParaRPr lang="zh-CN" altLang="en-US" sz="2875">
              <a:solidFill>
                <a:schemeClr val="tx1"/>
              </a:solidFill>
              <a:sym typeface="+mn-ea"/>
            </a:endParaRPr>
          </a:p>
          <a:p>
            <a:r>
              <a:rPr lang="en-US" altLang="zh-CN" sz="2875">
                <a:solidFill>
                  <a:schemeClr val="accent2"/>
                </a:solidFill>
                <a:sym typeface="+mn-ea"/>
              </a:rPr>
              <a:t>3. </a:t>
            </a:r>
            <a:r>
              <a:rPr lang="zh-CN" altLang="en-US" sz="2875">
                <a:solidFill>
                  <a:schemeClr val="accent2"/>
                </a:solidFill>
                <a:sym typeface="+mn-ea"/>
              </a:rPr>
              <a:t>侵权责任</a:t>
            </a:r>
            <a:endParaRPr lang="zh-CN" altLang="en-US" sz="2875">
              <a:solidFill>
                <a:schemeClr val="accent2"/>
              </a:solidFill>
              <a:sym typeface="+mn-ea"/>
            </a:endParaRPr>
          </a:p>
          <a:p>
            <a:endParaRPr lang="zh-CN" altLang="en-US" sz="2875">
              <a:solidFill>
                <a:schemeClr val="accent2"/>
              </a:solidFill>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（二）我国公司设立的原则</a:t>
            </a:r>
            <a:endParaRPr lang="zh-CN" altLang="en-US"/>
          </a:p>
          <a:p>
            <a:r>
              <a:rPr lang="zh-CN" altLang="en-US"/>
              <a:t>《公司法》第六条：</a:t>
            </a:r>
            <a:endParaRPr lang="zh-CN" altLang="en-US"/>
          </a:p>
          <a:p>
            <a:r>
              <a:rPr lang="zh-CN" altLang="en-US"/>
              <a:t>设立公司，应当依法向公司登记机关申请设立登记。符合本法规定的设立条件的，由公司登记机关本别登记为有限责任公司或者股份有限公司；不符合本法规定的设立条件的，不得登记为有限责任公司或者股份有限公司。</a:t>
            </a:r>
            <a:endParaRPr lang="zh-CN" altLang="en-US"/>
          </a:p>
          <a:p>
            <a:r>
              <a:rPr lang="zh-CN" altLang="en-US"/>
              <a:t>法律、行政法规规定设立公司必须报经批准的，应当在公司登记前依法办理批准手续。</a:t>
            </a:r>
            <a:endParaRPr lang="zh-CN" altLang="en-US"/>
          </a:p>
          <a:p>
            <a:endParaRPr lang="zh-CN" altLang="en-US"/>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75">
                <a:sym typeface="+mn-ea"/>
              </a:rPr>
              <a:t>某公司正处于筹备阶段进行装修，在公司门前挖坑，未设置警示标志，行人夜晚通过该地掉进坑里受伤。</a:t>
            </a:r>
            <a:endParaRPr lang="zh-CN" altLang="en-US" sz="2875"/>
          </a:p>
          <a:p>
            <a:r>
              <a:rPr lang="zh-CN" altLang="en-US"/>
              <a:t>后公司设立失败，责任谁承担？</a:t>
            </a:r>
            <a:endParaRPr lang="zh-CN" alt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第五条　发起人因履行公司设立职责造成他人损害，公司成立后受害人请求公司承担侵权赔偿责任的，人民法院应予支持;公司未成立，受害人请求全体发起人承担连带赔偿责任的，人民法院应予支持。</a:t>
            </a:r>
            <a:endParaRPr lang="zh-CN" altLang="en-US"/>
          </a:p>
          <a:p>
            <a:endParaRPr lang="zh-CN" altLang="en-US"/>
          </a:p>
          <a:p>
            <a:r>
              <a:rPr lang="zh-CN" altLang="en-US"/>
              <a:t>公司或者无过错的发起人承担赔偿责任后，可以向有过错的发起人追偿。</a:t>
            </a:r>
            <a:endParaRPr lang="zh-CN" altLang="en-US"/>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sz="3200" dirty="0" smtClean="0">
                <a:sym typeface="+mn-ea"/>
              </a:rPr>
              <a:t>一、设立完成</a:t>
            </a:r>
            <a:endParaRPr lang="zh-CN" altLang="en-US" sz="3200" dirty="0" smtClean="0"/>
          </a:p>
          <a:p>
            <a:r>
              <a:rPr lang="zh-CN" altLang="en-US" sz="3200" dirty="0" smtClean="0">
                <a:sym typeface="+mn-ea"/>
              </a:rPr>
              <a:t>二、设立失败</a:t>
            </a:r>
            <a:endParaRPr lang="zh-CN" altLang="en-US" sz="3200" dirty="0" smtClean="0">
              <a:sym typeface="+mn-ea"/>
            </a:endParaRPr>
          </a:p>
          <a:p>
            <a:r>
              <a:rPr lang="zh-CN" altLang="en-US" sz="3200" dirty="0" smtClean="0">
                <a:solidFill>
                  <a:schemeClr val="accent2"/>
                </a:solidFill>
                <a:sym typeface="+mn-ea"/>
              </a:rPr>
              <a:t>三、设立无效</a:t>
            </a:r>
            <a:endParaRPr lang="zh-CN" altLang="en-US" sz="3200" dirty="0" smtClean="0">
              <a:solidFill>
                <a:schemeClr val="accent2"/>
              </a:solidFill>
            </a:endParaRPr>
          </a:p>
          <a:p>
            <a:endParaRPr lang="zh-CN" altLang="en-US" dirty="0" smtClean="0"/>
          </a:p>
          <a:p>
            <a:endParaRPr lang="zh-CN" alt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三、公司设立无效</a:t>
            </a:r>
            <a:endParaRPr lang="en-US" altLang="zh-CN" dirty="0" smtClean="0"/>
          </a:p>
          <a:p>
            <a:r>
              <a:rPr lang="zh-CN" altLang="en-US" dirty="0" smtClean="0"/>
              <a:t>（一）含义</a:t>
            </a:r>
            <a:endParaRPr lang="en-US" altLang="zh-CN" dirty="0" smtClean="0"/>
          </a:p>
          <a:p>
            <a:r>
              <a:rPr lang="zh-CN" altLang="en-US" dirty="0" smtClean="0"/>
              <a:t>公司设立虽然在形式上已经完成，公司已经取得营业执照，但实质上却存有条件或程序方面的缺陷，设立上有瑕疵，该公司的设立应当被认定为无效。</a:t>
            </a:r>
            <a:endParaRPr lang="zh-CN" alt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（二）原因</a:t>
            </a:r>
            <a:endParaRPr lang="en-US" altLang="zh-CN" dirty="0" smtClean="0"/>
          </a:p>
          <a:p>
            <a:r>
              <a:rPr lang="en-US" altLang="zh-CN" dirty="0" smtClean="0"/>
              <a:t>1. </a:t>
            </a:r>
            <a:r>
              <a:rPr lang="zh-CN" altLang="en-US" dirty="0" smtClean="0"/>
              <a:t>设立主体有瑕疵</a:t>
            </a:r>
            <a:endParaRPr lang="en-US" altLang="zh-CN" dirty="0" smtClean="0"/>
          </a:p>
          <a:p>
            <a:r>
              <a:rPr lang="zh-CN" altLang="en-US" dirty="0" smtClean="0"/>
              <a:t>主体资格欠缺或意思表示有缺陷</a:t>
            </a:r>
            <a:endParaRPr lang="en-US" altLang="zh-CN" dirty="0" smtClean="0"/>
          </a:p>
          <a:p>
            <a:r>
              <a:rPr lang="en-US" altLang="zh-CN" dirty="0" smtClean="0"/>
              <a:t>2. </a:t>
            </a:r>
            <a:r>
              <a:rPr lang="zh-CN" altLang="en-US" dirty="0" smtClean="0"/>
              <a:t>设立行为本身有瑕疵</a:t>
            </a:r>
            <a:endParaRPr lang="zh-CN" altLang="en-US" dirty="0" smtClean="0"/>
          </a:p>
          <a:p>
            <a:r>
              <a:rPr lang="zh-CN" altLang="en-US" dirty="0"/>
              <a:t>违反法定条件和法定程序（例如：注册资本没有认足，发起人不符合法定人数、没有住所等）</a:t>
            </a:r>
            <a:endParaRPr lang="zh-CN" alt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（三）设立无效的提出</a:t>
            </a:r>
            <a:endParaRPr lang="en-US" altLang="zh-CN" dirty="0" smtClean="0"/>
          </a:p>
          <a:p>
            <a:r>
              <a:rPr lang="zh-CN" altLang="en-US" dirty="0" smtClean="0"/>
              <a:t>公司成立后法定期间内由特定主体提出</a:t>
            </a:r>
            <a:endParaRPr lang="zh-CN" alt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（四）法律后果</a:t>
            </a:r>
            <a:endParaRPr lang="en-US" altLang="zh-CN" dirty="0" smtClean="0"/>
          </a:p>
          <a:p>
            <a:r>
              <a:rPr lang="en-US" altLang="zh-CN" dirty="0" smtClean="0"/>
              <a:t>1. </a:t>
            </a:r>
            <a:r>
              <a:rPr lang="zh-CN" altLang="en-US" dirty="0" smtClean="0"/>
              <a:t>原告胜诉</a:t>
            </a:r>
            <a:endParaRPr lang="en-US" altLang="zh-CN" dirty="0" smtClean="0"/>
          </a:p>
          <a:p>
            <a:r>
              <a:rPr lang="zh-CN" altLang="en-US" dirty="0" smtClean="0"/>
              <a:t>（</a:t>
            </a:r>
            <a:r>
              <a:rPr lang="en-US" altLang="zh-CN" dirty="0" smtClean="0"/>
              <a:t>1</a:t>
            </a:r>
            <a:r>
              <a:rPr lang="zh-CN" altLang="en-US" dirty="0" smtClean="0"/>
              <a:t>）客观瑕疵：公司进入清算程序，清算完结，公司消灭</a:t>
            </a:r>
            <a:endParaRPr lang="en-US" altLang="zh-CN" dirty="0" smtClean="0"/>
          </a:p>
          <a:p>
            <a:r>
              <a:rPr lang="zh-CN" altLang="en-US" dirty="0" smtClean="0"/>
              <a:t>（</a:t>
            </a:r>
            <a:r>
              <a:rPr lang="en-US" altLang="zh-CN" dirty="0" smtClean="0"/>
              <a:t>2</a:t>
            </a:r>
            <a:r>
              <a:rPr lang="zh-CN" altLang="en-US" dirty="0" smtClean="0"/>
              <a:t>）主观瑕疵：可保留公司，存有瑕疵的股东退出公司</a:t>
            </a:r>
            <a:br>
              <a:rPr lang="en-US" altLang="zh-CN" dirty="0" smtClean="0"/>
            </a:br>
            <a:r>
              <a:rPr lang="en-US" altLang="zh-CN" dirty="0" smtClean="0"/>
              <a:t>2. </a:t>
            </a:r>
            <a:r>
              <a:rPr lang="zh-CN" altLang="en-US" dirty="0" smtClean="0"/>
              <a:t>原告败诉</a:t>
            </a:r>
            <a:endParaRPr lang="en-US" altLang="zh-CN" dirty="0" smtClean="0"/>
          </a:p>
          <a:p>
            <a:r>
              <a:rPr lang="zh-CN" altLang="en-US" dirty="0" smtClean="0"/>
              <a:t>其他利害关系人还可再次提起确认无效之诉</a:t>
            </a:r>
            <a:endParaRPr lang="zh-CN" altLang="en-US" dirty="0" smtClean="0"/>
          </a:p>
          <a:p>
            <a:r>
              <a:rPr lang="zh-CN" altLang="en-US" dirty="0" smtClean="0"/>
              <a:t>原告有恶意或重大过失，给公司造成损失的，承担赔偿责任</a:t>
            </a:r>
            <a:endParaRPr lang="zh-CN" alt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我国</a:t>
            </a:r>
            <a:r>
              <a:rPr lang="en-US" altLang="zh-CN" dirty="0" smtClean="0"/>
              <a:t>《</a:t>
            </a:r>
            <a:r>
              <a:rPr lang="zh-CN" altLang="en-US" dirty="0" smtClean="0"/>
              <a:t>公司法</a:t>
            </a:r>
            <a:r>
              <a:rPr lang="en-US" altLang="zh-CN" dirty="0" smtClean="0"/>
              <a:t>》</a:t>
            </a:r>
            <a:r>
              <a:rPr lang="zh-CN" altLang="en-US" dirty="0" smtClean="0"/>
              <a:t>目前对公司设立无效行为的规定：</a:t>
            </a:r>
            <a:endParaRPr lang="en-US" altLang="zh-CN" dirty="0" smtClean="0"/>
          </a:p>
          <a:p>
            <a:r>
              <a:rPr lang="zh-CN" altLang="en-US" dirty="0" smtClean="0"/>
              <a:t>第一百九十八条 违反本法规定，虚报注册资本、提交虚假材料或者采取其他欺诈手段隐瞒重要事实取得公司登记的，由公司登记机关责令改正，对虚报注册资本的公司，处以虚报注册资本金额百分之五以上百分之十五以下的罚款；对提交虚假材料或者采取其他欺诈手段隐瞒重要事实的公司，处以五万元以上五十万元以下的罚款；情节严重的，撤销公司登记或者吊销营业执照。</a:t>
            </a:r>
            <a:endParaRPr lang="en-US" altLang="zh-CN" dirty="0" smtClean="0"/>
          </a:p>
          <a:p>
            <a:r>
              <a:rPr lang="zh-CN" altLang="en-US" dirty="0" smtClean="0"/>
              <a:t>只是行政机关撤销，并无利害关系人提起无效之诉的规定。</a:t>
            </a:r>
            <a:endParaRPr lang="zh-CN" altLang="en-US" dirty="0" smtClean="0"/>
          </a:p>
          <a:p>
            <a:endParaRPr lang="zh-CN" alt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a:t>
            </a:r>
            <a:r>
              <a:rPr lang="zh-CN" altLang="en-US" dirty="0" smtClean="0"/>
              <a:t>公司登记管理条例</a:t>
            </a:r>
            <a:r>
              <a:rPr lang="en-US" altLang="zh-CN" dirty="0" smtClean="0"/>
              <a:t>》</a:t>
            </a:r>
            <a:r>
              <a:rPr lang="zh-CN" altLang="en-US" dirty="0" smtClean="0"/>
              <a:t>第</a:t>
            </a:r>
            <a:r>
              <a:rPr lang="en-US" altLang="zh-CN" dirty="0" smtClean="0"/>
              <a:t>23</a:t>
            </a:r>
            <a:r>
              <a:rPr lang="zh-CN" altLang="en-US" dirty="0" smtClean="0"/>
              <a:t>条：</a:t>
            </a:r>
            <a:endParaRPr lang="en-US" altLang="zh-CN" dirty="0" smtClean="0"/>
          </a:p>
          <a:p>
            <a:r>
              <a:rPr lang="zh-CN" altLang="en-US" dirty="0" smtClean="0"/>
              <a:t>公司章程有违反法律、行政法规的内容的，公司登记机关优选要求公司做相应修改。</a:t>
            </a:r>
            <a:endParaRPr lang="zh-CN" altLang="en-US"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第五节 公司章程</a:t>
            </a:r>
            <a:endParaRPr lang="zh-CN" altLang="en-US" dirty="0"/>
          </a:p>
        </p:txBody>
      </p:sp>
      <p:sp>
        <p:nvSpPr>
          <p:cNvPr id="3" name="内容占位符 2"/>
          <p:cNvSpPr>
            <a:spLocks noGrp="1"/>
          </p:cNvSpPr>
          <p:nvPr>
            <p:ph idx="1"/>
          </p:nvPr>
        </p:nvSpPr>
        <p:spPr/>
        <p:txBody>
          <a:bodyPr/>
          <a:lstStyle/>
          <a:p>
            <a:r>
              <a:rPr lang="zh-CN" altLang="en-US" dirty="0" smtClean="0"/>
              <a:t>一、公司章程的概念和特征</a:t>
            </a:r>
            <a:endParaRPr lang="en-US" altLang="zh-CN" dirty="0" smtClean="0"/>
          </a:p>
          <a:p>
            <a:r>
              <a:rPr lang="zh-CN" altLang="en-US" dirty="0" smtClean="0"/>
              <a:t>（一）概念</a:t>
            </a:r>
            <a:endParaRPr lang="en-US" altLang="zh-CN" dirty="0" smtClean="0"/>
          </a:p>
          <a:p>
            <a:r>
              <a:rPr lang="zh-CN" altLang="en-US" dirty="0" smtClean="0"/>
              <a:t>由设立公司的股东制定并对公司、股东、公司经营管理人员具有约束力的调整公司内部的组织关系和经营行为的自治规则。</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75">
                <a:sym typeface="+mn-ea"/>
              </a:rPr>
              <a:t>（二）我国公司设立的原则</a:t>
            </a:r>
            <a:endParaRPr lang="zh-CN" altLang="en-US" sz="2875"/>
          </a:p>
          <a:p>
            <a:r>
              <a:rPr lang="zh-CN" altLang="en-US"/>
              <a:t>严格准则主义和核准设立主义的结合</a:t>
            </a:r>
            <a:endParaRPr lang="zh-CN" altLang="en-US"/>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（二）性质</a:t>
            </a:r>
            <a:endParaRPr lang="en-US" altLang="zh-CN" dirty="0" smtClean="0"/>
          </a:p>
          <a:p>
            <a:r>
              <a:rPr lang="en-US" altLang="zh-CN" dirty="0" smtClean="0"/>
              <a:t>1. </a:t>
            </a:r>
            <a:r>
              <a:rPr lang="zh-CN" altLang="en-US" dirty="0" smtClean="0"/>
              <a:t>公司自治规则（不同于协议）</a:t>
            </a:r>
            <a:endParaRPr lang="en-US" altLang="zh-CN" dirty="0" smtClean="0"/>
          </a:p>
          <a:p>
            <a:r>
              <a:rPr lang="en-US" altLang="zh-CN" dirty="0" smtClean="0"/>
              <a:t>2. </a:t>
            </a:r>
            <a:r>
              <a:rPr lang="zh-CN" altLang="en-US" dirty="0" smtClean="0"/>
              <a:t>公司设立协议与公司章程的区别</a:t>
            </a:r>
            <a:endParaRPr lang="en-US" altLang="zh-CN" dirty="0" smtClean="0"/>
          </a:p>
          <a:p>
            <a:r>
              <a:rPr lang="zh-CN" altLang="en-US" dirty="0" smtClean="0"/>
              <a:t>（</a:t>
            </a:r>
            <a:r>
              <a:rPr lang="en-US" altLang="zh-CN" dirty="0" smtClean="0"/>
              <a:t>1</a:t>
            </a:r>
            <a:r>
              <a:rPr lang="zh-CN" altLang="en-US" dirty="0" smtClean="0"/>
              <a:t>）是否是法定文件不同</a:t>
            </a:r>
            <a:endParaRPr lang="en-US" altLang="zh-CN" dirty="0" smtClean="0"/>
          </a:p>
          <a:p>
            <a:r>
              <a:rPr lang="zh-CN" altLang="en-US" dirty="0" smtClean="0"/>
              <a:t>（</a:t>
            </a:r>
            <a:r>
              <a:rPr lang="en-US" altLang="zh-CN" dirty="0" smtClean="0"/>
              <a:t>2</a:t>
            </a:r>
            <a:r>
              <a:rPr lang="zh-CN" altLang="en-US" dirty="0" smtClean="0"/>
              <a:t>）内容是否法定不同</a:t>
            </a:r>
            <a:endParaRPr lang="en-US" altLang="zh-CN" dirty="0" smtClean="0"/>
          </a:p>
          <a:p>
            <a:r>
              <a:rPr lang="zh-CN" altLang="en-US" dirty="0" smtClean="0"/>
              <a:t>（</a:t>
            </a:r>
            <a:r>
              <a:rPr lang="en-US" altLang="zh-CN" dirty="0" smtClean="0"/>
              <a:t>3</a:t>
            </a:r>
            <a:r>
              <a:rPr lang="zh-CN" altLang="en-US" dirty="0" smtClean="0"/>
              <a:t>）效力不同</a:t>
            </a:r>
            <a:endParaRPr lang="zh-CN" alt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（三）特征</a:t>
            </a:r>
            <a:endParaRPr lang="en-US" altLang="zh-CN" dirty="0" smtClean="0"/>
          </a:p>
          <a:p>
            <a:r>
              <a:rPr lang="en-US" altLang="zh-CN" dirty="0" smtClean="0"/>
              <a:t>1. </a:t>
            </a:r>
            <a:r>
              <a:rPr lang="zh-CN" altLang="en-US" dirty="0" smtClean="0"/>
              <a:t>法定性</a:t>
            </a:r>
            <a:endParaRPr lang="en-US" altLang="zh-CN" dirty="0" smtClean="0"/>
          </a:p>
          <a:p>
            <a:r>
              <a:rPr lang="zh-CN" altLang="en-US" dirty="0" smtClean="0"/>
              <a:t>（</a:t>
            </a:r>
            <a:r>
              <a:rPr lang="en-US" altLang="zh-CN" dirty="0" smtClean="0"/>
              <a:t>1</a:t>
            </a:r>
            <a:r>
              <a:rPr lang="zh-CN" altLang="en-US" dirty="0" smtClean="0"/>
              <a:t>）制定的法定性：设立公司必须制定公司章程</a:t>
            </a:r>
            <a:endParaRPr lang="en-US" altLang="zh-CN" dirty="0" smtClean="0"/>
          </a:p>
          <a:p>
            <a:r>
              <a:rPr lang="zh-CN" altLang="en-US" dirty="0" smtClean="0"/>
              <a:t>（</a:t>
            </a:r>
            <a:r>
              <a:rPr lang="en-US" altLang="zh-CN" dirty="0" smtClean="0"/>
              <a:t>2</a:t>
            </a:r>
            <a:r>
              <a:rPr lang="zh-CN" altLang="en-US" dirty="0" smtClean="0"/>
              <a:t>）内容的法定性</a:t>
            </a:r>
            <a:endParaRPr lang="en-US" altLang="zh-CN" dirty="0" smtClean="0"/>
          </a:p>
          <a:p>
            <a:endParaRPr lang="zh-CN" alt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dirty="0" smtClean="0">
                <a:latin typeface="+mj-ea"/>
                <a:ea typeface="+mj-ea"/>
              </a:rPr>
              <a:t>第二十五条 有限责任公司章程应当载明下列事项：</a:t>
            </a:r>
            <a:endParaRPr lang="zh-CN" altLang="en-US" sz="2400" dirty="0" smtClean="0">
              <a:latin typeface="+mj-ea"/>
              <a:ea typeface="+mj-ea"/>
            </a:endParaRPr>
          </a:p>
          <a:p>
            <a:r>
              <a:rPr lang="zh-CN" altLang="en-US" sz="2400" dirty="0" smtClean="0">
                <a:latin typeface="+mj-ea"/>
                <a:ea typeface="+mj-ea"/>
              </a:rPr>
              <a:t>    </a:t>
            </a:r>
            <a:r>
              <a:rPr lang="en-US" altLang="zh-CN" sz="2400" dirty="0" smtClean="0">
                <a:latin typeface="+mj-ea"/>
                <a:ea typeface="+mj-ea"/>
              </a:rPr>
              <a:t>(</a:t>
            </a:r>
            <a:r>
              <a:rPr lang="zh-CN" altLang="en-US" sz="2400" dirty="0" smtClean="0">
                <a:latin typeface="+mj-ea"/>
                <a:ea typeface="+mj-ea"/>
              </a:rPr>
              <a:t>一</a:t>
            </a:r>
            <a:r>
              <a:rPr lang="en-US" altLang="zh-CN" sz="2400" dirty="0" smtClean="0">
                <a:latin typeface="+mj-ea"/>
                <a:ea typeface="+mj-ea"/>
              </a:rPr>
              <a:t>)</a:t>
            </a:r>
            <a:r>
              <a:rPr lang="zh-CN" altLang="en-US" sz="2400" dirty="0" smtClean="0">
                <a:latin typeface="+mj-ea"/>
                <a:ea typeface="+mj-ea"/>
              </a:rPr>
              <a:t>公司名称和住所；</a:t>
            </a:r>
            <a:endParaRPr lang="zh-CN" altLang="en-US" sz="2400" dirty="0" smtClean="0">
              <a:latin typeface="+mj-ea"/>
              <a:ea typeface="+mj-ea"/>
            </a:endParaRPr>
          </a:p>
          <a:p>
            <a:r>
              <a:rPr lang="zh-CN" altLang="en-US" sz="2400" dirty="0" smtClean="0">
                <a:latin typeface="+mj-ea"/>
                <a:ea typeface="+mj-ea"/>
              </a:rPr>
              <a:t>    </a:t>
            </a:r>
            <a:r>
              <a:rPr lang="en-US" altLang="zh-CN" sz="2400" dirty="0" smtClean="0">
                <a:latin typeface="+mj-ea"/>
                <a:ea typeface="+mj-ea"/>
              </a:rPr>
              <a:t>(</a:t>
            </a:r>
            <a:r>
              <a:rPr lang="zh-CN" altLang="en-US" sz="2400" dirty="0" smtClean="0">
                <a:latin typeface="+mj-ea"/>
                <a:ea typeface="+mj-ea"/>
              </a:rPr>
              <a:t>二</a:t>
            </a:r>
            <a:r>
              <a:rPr lang="en-US" altLang="zh-CN" sz="2400" dirty="0" smtClean="0">
                <a:latin typeface="+mj-ea"/>
                <a:ea typeface="+mj-ea"/>
              </a:rPr>
              <a:t>)</a:t>
            </a:r>
            <a:r>
              <a:rPr lang="zh-CN" altLang="en-US" sz="2400" dirty="0" smtClean="0">
                <a:latin typeface="+mj-ea"/>
                <a:ea typeface="+mj-ea"/>
              </a:rPr>
              <a:t>公司经营范围；</a:t>
            </a:r>
            <a:endParaRPr lang="zh-CN" altLang="en-US" sz="2400" dirty="0" smtClean="0">
              <a:latin typeface="+mj-ea"/>
              <a:ea typeface="+mj-ea"/>
            </a:endParaRPr>
          </a:p>
          <a:p>
            <a:r>
              <a:rPr lang="zh-CN" altLang="en-US" sz="2400" dirty="0" smtClean="0">
                <a:latin typeface="+mj-ea"/>
                <a:ea typeface="+mj-ea"/>
              </a:rPr>
              <a:t>    </a:t>
            </a:r>
            <a:r>
              <a:rPr lang="en-US" altLang="zh-CN" sz="2400" dirty="0" smtClean="0">
                <a:latin typeface="+mj-ea"/>
                <a:ea typeface="+mj-ea"/>
              </a:rPr>
              <a:t>(</a:t>
            </a:r>
            <a:r>
              <a:rPr lang="zh-CN" altLang="en-US" sz="2400" dirty="0" smtClean="0">
                <a:latin typeface="+mj-ea"/>
                <a:ea typeface="+mj-ea"/>
              </a:rPr>
              <a:t>三</a:t>
            </a:r>
            <a:r>
              <a:rPr lang="en-US" altLang="zh-CN" sz="2400" dirty="0" smtClean="0">
                <a:latin typeface="+mj-ea"/>
                <a:ea typeface="+mj-ea"/>
              </a:rPr>
              <a:t>)</a:t>
            </a:r>
            <a:r>
              <a:rPr lang="zh-CN" altLang="en-US" sz="2400" dirty="0" smtClean="0">
                <a:latin typeface="+mj-ea"/>
                <a:ea typeface="+mj-ea"/>
              </a:rPr>
              <a:t>公司注册资本；</a:t>
            </a:r>
            <a:endParaRPr lang="zh-CN" altLang="en-US" sz="2400" dirty="0" smtClean="0">
              <a:latin typeface="+mj-ea"/>
              <a:ea typeface="+mj-ea"/>
            </a:endParaRPr>
          </a:p>
          <a:p>
            <a:r>
              <a:rPr lang="zh-CN" altLang="en-US" sz="2400" dirty="0" smtClean="0">
                <a:latin typeface="+mj-ea"/>
                <a:ea typeface="+mj-ea"/>
              </a:rPr>
              <a:t>    </a:t>
            </a:r>
            <a:r>
              <a:rPr lang="en-US" altLang="zh-CN" sz="2400" dirty="0" smtClean="0">
                <a:latin typeface="+mj-ea"/>
                <a:ea typeface="+mj-ea"/>
              </a:rPr>
              <a:t>(</a:t>
            </a:r>
            <a:r>
              <a:rPr lang="zh-CN" altLang="en-US" sz="2400" dirty="0" smtClean="0">
                <a:latin typeface="+mj-ea"/>
                <a:ea typeface="+mj-ea"/>
              </a:rPr>
              <a:t>四</a:t>
            </a:r>
            <a:r>
              <a:rPr lang="en-US" altLang="zh-CN" sz="2400" dirty="0" smtClean="0">
                <a:latin typeface="+mj-ea"/>
                <a:ea typeface="+mj-ea"/>
              </a:rPr>
              <a:t>)</a:t>
            </a:r>
            <a:r>
              <a:rPr lang="zh-CN" altLang="en-US" sz="2400" dirty="0" smtClean="0">
                <a:latin typeface="+mj-ea"/>
                <a:ea typeface="+mj-ea"/>
              </a:rPr>
              <a:t>股东的姓名或者名称；</a:t>
            </a:r>
            <a:endParaRPr lang="zh-CN" altLang="en-US" sz="2400" dirty="0" smtClean="0">
              <a:latin typeface="+mj-ea"/>
              <a:ea typeface="+mj-ea"/>
            </a:endParaRPr>
          </a:p>
          <a:p>
            <a:r>
              <a:rPr lang="zh-CN" altLang="en-US" sz="2400" dirty="0" smtClean="0">
                <a:latin typeface="+mj-ea"/>
                <a:ea typeface="+mj-ea"/>
              </a:rPr>
              <a:t>    </a:t>
            </a:r>
            <a:r>
              <a:rPr lang="en-US" altLang="zh-CN" sz="2400" dirty="0" smtClean="0">
                <a:latin typeface="+mj-ea"/>
                <a:ea typeface="+mj-ea"/>
              </a:rPr>
              <a:t>(</a:t>
            </a:r>
            <a:r>
              <a:rPr lang="zh-CN" altLang="en-US" sz="2400" dirty="0" smtClean="0">
                <a:latin typeface="+mj-ea"/>
                <a:ea typeface="+mj-ea"/>
              </a:rPr>
              <a:t>五</a:t>
            </a:r>
            <a:r>
              <a:rPr lang="en-US" altLang="zh-CN" sz="2400" dirty="0" smtClean="0">
                <a:latin typeface="+mj-ea"/>
                <a:ea typeface="+mj-ea"/>
              </a:rPr>
              <a:t>)</a:t>
            </a:r>
            <a:r>
              <a:rPr lang="zh-CN" altLang="en-US" sz="2400" dirty="0" smtClean="0">
                <a:latin typeface="+mj-ea"/>
                <a:ea typeface="+mj-ea"/>
              </a:rPr>
              <a:t>股东的出资方式、出资额和出资时间；</a:t>
            </a:r>
            <a:endParaRPr lang="zh-CN" altLang="en-US" sz="2400" dirty="0" smtClean="0">
              <a:latin typeface="+mj-ea"/>
              <a:ea typeface="+mj-ea"/>
            </a:endParaRPr>
          </a:p>
          <a:p>
            <a:r>
              <a:rPr lang="zh-CN" altLang="en-US" sz="2400" dirty="0" smtClean="0">
                <a:latin typeface="+mj-ea"/>
                <a:ea typeface="+mj-ea"/>
              </a:rPr>
              <a:t>    </a:t>
            </a:r>
            <a:r>
              <a:rPr lang="en-US" altLang="zh-CN" sz="2400" dirty="0" smtClean="0">
                <a:latin typeface="+mj-ea"/>
                <a:ea typeface="+mj-ea"/>
              </a:rPr>
              <a:t>(</a:t>
            </a:r>
            <a:r>
              <a:rPr lang="zh-CN" altLang="en-US" sz="2400" dirty="0" smtClean="0">
                <a:latin typeface="+mj-ea"/>
                <a:ea typeface="+mj-ea"/>
              </a:rPr>
              <a:t>六</a:t>
            </a:r>
            <a:r>
              <a:rPr lang="en-US" altLang="zh-CN" sz="2400" dirty="0" smtClean="0">
                <a:latin typeface="+mj-ea"/>
                <a:ea typeface="+mj-ea"/>
              </a:rPr>
              <a:t>)</a:t>
            </a:r>
            <a:r>
              <a:rPr lang="zh-CN" altLang="en-US" sz="2400" dirty="0" smtClean="0">
                <a:latin typeface="+mj-ea"/>
                <a:ea typeface="+mj-ea"/>
              </a:rPr>
              <a:t>公司的机构及其产生办法、职权、议事规则；</a:t>
            </a:r>
            <a:endParaRPr lang="zh-CN" altLang="en-US" sz="2400" dirty="0" smtClean="0">
              <a:latin typeface="+mj-ea"/>
              <a:ea typeface="+mj-ea"/>
            </a:endParaRPr>
          </a:p>
          <a:p>
            <a:r>
              <a:rPr lang="zh-CN" altLang="en-US" sz="2400" dirty="0" smtClean="0">
                <a:latin typeface="+mj-ea"/>
                <a:ea typeface="+mj-ea"/>
              </a:rPr>
              <a:t>    </a:t>
            </a:r>
            <a:r>
              <a:rPr lang="en-US" altLang="zh-CN" sz="2400" dirty="0" smtClean="0">
                <a:latin typeface="+mj-ea"/>
                <a:ea typeface="+mj-ea"/>
              </a:rPr>
              <a:t>(</a:t>
            </a:r>
            <a:r>
              <a:rPr lang="zh-CN" altLang="en-US" sz="2400" dirty="0" smtClean="0">
                <a:latin typeface="+mj-ea"/>
                <a:ea typeface="+mj-ea"/>
              </a:rPr>
              <a:t>七</a:t>
            </a:r>
            <a:r>
              <a:rPr lang="en-US" altLang="zh-CN" sz="2400" dirty="0" smtClean="0">
                <a:latin typeface="+mj-ea"/>
                <a:ea typeface="+mj-ea"/>
              </a:rPr>
              <a:t>)</a:t>
            </a:r>
            <a:r>
              <a:rPr lang="zh-CN" altLang="en-US" sz="2400" dirty="0" smtClean="0">
                <a:latin typeface="+mj-ea"/>
                <a:ea typeface="+mj-ea"/>
              </a:rPr>
              <a:t>公司法定代表人；</a:t>
            </a:r>
            <a:endParaRPr lang="zh-CN" altLang="en-US" sz="2400" dirty="0" smtClean="0">
              <a:latin typeface="+mj-ea"/>
              <a:ea typeface="+mj-ea"/>
            </a:endParaRPr>
          </a:p>
          <a:p>
            <a:r>
              <a:rPr lang="zh-CN" altLang="en-US" sz="2400" dirty="0" smtClean="0">
                <a:latin typeface="+mj-ea"/>
                <a:ea typeface="+mj-ea"/>
              </a:rPr>
              <a:t>    </a:t>
            </a:r>
            <a:r>
              <a:rPr lang="en-US" altLang="zh-CN" sz="2400" dirty="0" smtClean="0">
                <a:latin typeface="+mj-ea"/>
                <a:ea typeface="+mj-ea"/>
              </a:rPr>
              <a:t>(</a:t>
            </a:r>
            <a:r>
              <a:rPr lang="zh-CN" altLang="en-US" sz="2400" dirty="0" smtClean="0">
                <a:latin typeface="+mj-ea"/>
                <a:ea typeface="+mj-ea"/>
              </a:rPr>
              <a:t>八</a:t>
            </a:r>
            <a:r>
              <a:rPr lang="en-US" altLang="zh-CN" sz="2400" dirty="0" smtClean="0">
                <a:latin typeface="+mj-ea"/>
                <a:ea typeface="+mj-ea"/>
              </a:rPr>
              <a:t>)</a:t>
            </a:r>
            <a:r>
              <a:rPr lang="zh-CN" altLang="en-US" sz="2400" dirty="0" smtClean="0">
                <a:latin typeface="+mj-ea"/>
                <a:ea typeface="+mj-ea"/>
              </a:rPr>
              <a:t>股东会会议认为需要规定的其他事项。</a:t>
            </a:r>
            <a:endParaRPr lang="zh-CN" altLang="en-US" sz="2400" dirty="0" smtClean="0">
              <a:latin typeface="+mj-ea"/>
              <a:ea typeface="+mj-ea"/>
            </a:endParaRPr>
          </a:p>
          <a:p>
            <a:r>
              <a:rPr lang="zh-CN" altLang="en-US" sz="2400" dirty="0" smtClean="0">
                <a:latin typeface="+mj-ea"/>
                <a:ea typeface="+mj-ea"/>
              </a:rPr>
              <a:t>    股东应当在公司章程上签名、盖章。</a:t>
            </a:r>
            <a:endParaRPr lang="zh-CN" altLang="en-US" sz="2400" dirty="0" smtClean="0">
              <a:latin typeface="+mj-ea"/>
              <a:ea typeface="+mj-ea"/>
            </a:endParaRPr>
          </a:p>
          <a:p>
            <a:endParaRPr lang="zh-CN" altLang="en-US" sz="2400" dirty="0">
              <a:latin typeface="+mj-ea"/>
              <a:ea typeface="+mj-ea"/>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a:t>
            </a:r>
            <a:r>
              <a:rPr lang="en-US" altLang="zh-CN" dirty="0" smtClean="0"/>
              <a:t>3</a:t>
            </a:r>
            <a:r>
              <a:rPr lang="zh-CN" altLang="en-US" dirty="0" smtClean="0"/>
              <a:t>）效力的法定性</a:t>
            </a:r>
            <a:endParaRPr lang="en-US" altLang="zh-CN" dirty="0" smtClean="0"/>
          </a:p>
          <a:p>
            <a:r>
              <a:rPr lang="zh-CN" altLang="en-US" dirty="0" smtClean="0"/>
              <a:t>第十一条 设立公司必须依法制定公司章程。公司章程对公司、股东、董事、监事、高级管理人员具有约束力。</a:t>
            </a:r>
            <a:endParaRPr lang="zh-CN" altLang="en-US" dirty="0" smtClean="0"/>
          </a:p>
          <a:p>
            <a:endParaRPr lang="zh-CN" alt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a:t>
            </a:r>
            <a:r>
              <a:rPr lang="en-US" altLang="zh-CN" dirty="0" smtClean="0"/>
              <a:t>4</a:t>
            </a:r>
            <a:r>
              <a:rPr lang="zh-CN" altLang="en-US" dirty="0" smtClean="0"/>
              <a:t>）修改权限和程序的法定性</a:t>
            </a:r>
            <a:endParaRPr lang="en-US" altLang="zh-CN" dirty="0" smtClean="0"/>
          </a:p>
          <a:p>
            <a:r>
              <a:rPr lang="zh-CN" altLang="en-US" dirty="0" smtClean="0"/>
              <a:t>修改权限：股东会</a:t>
            </a:r>
            <a:endParaRPr lang="en-US" altLang="zh-CN" dirty="0" smtClean="0"/>
          </a:p>
          <a:p>
            <a:r>
              <a:rPr lang="zh-CN" altLang="en-US" dirty="0" smtClean="0"/>
              <a:t>程序</a:t>
            </a:r>
            <a:r>
              <a:rPr lang="en-US" altLang="zh-CN" dirty="0" smtClean="0"/>
              <a:t>:</a:t>
            </a:r>
            <a:r>
              <a:rPr lang="zh-CN" altLang="en-US" dirty="0" smtClean="0"/>
              <a:t>特别决议</a:t>
            </a:r>
            <a:endParaRPr lang="en-US" altLang="zh-CN" dirty="0" smtClean="0"/>
          </a:p>
          <a:p>
            <a:r>
              <a:rPr lang="zh-CN" altLang="en-US" dirty="0" smtClean="0"/>
              <a:t>（</a:t>
            </a:r>
            <a:r>
              <a:rPr lang="en-US" altLang="zh-CN" dirty="0" smtClean="0"/>
              <a:t>5</a:t>
            </a:r>
            <a:r>
              <a:rPr lang="zh-CN" altLang="en-US" dirty="0" smtClean="0"/>
              <a:t>）公示的法定性</a:t>
            </a:r>
            <a:r>
              <a:rPr lang="en-US" altLang="zh-CN" dirty="0" smtClean="0"/>
              <a:t>——</a:t>
            </a:r>
            <a:r>
              <a:rPr lang="zh-CN" altLang="en-US" dirty="0" smtClean="0"/>
              <a:t>必须登记</a:t>
            </a:r>
            <a:endParaRPr lang="en-US" altLang="zh-CN" dirty="0" smtClean="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2. </a:t>
            </a:r>
            <a:r>
              <a:rPr lang="zh-CN" altLang="en-US" dirty="0" smtClean="0"/>
              <a:t>自治性</a:t>
            </a:r>
            <a:endParaRPr lang="en-US" altLang="zh-CN" dirty="0" smtClean="0"/>
          </a:p>
          <a:p>
            <a:r>
              <a:rPr lang="zh-CN" altLang="en-US" dirty="0" smtClean="0"/>
              <a:t>“公司章程另有规定的除外”</a:t>
            </a:r>
            <a:endParaRPr lang="en-US" altLang="zh-CN" dirty="0" smtClean="0"/>
          </a:p>
          <a:p>
            <a:r>
              <a:rPr lang="zh-CN" altLang="en-US" dirty="0" smtClean="0"/>
              <a:t>“由公司章程规定”</a:t>
            </a:r>
            <a:endParaRPr lang="en-US" altLang="zh-CN" dirty="0" smtClean="0"/>
          </a:p>
          <a:p>
            <a:r>
              <a:rPr lang="zh-CN" altLang="en-US" dirty="0" smtClean="0"/>
              <a:t>第十六条 公司向其他企业投资或者为他人提供担保，依照公司章程的规定，由董事会或者股东会、股东大会决议；</a:t>
            </a:r>
            <a:endParaRPr lang="en-US" altLang="zh-CN" dirty="0" smtClean="0"/>
          </a:p>
          <a:p>
            <a:endParaRPr lang="zh-CN" altLang="en-US"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3. </a:t>
            </a:r>
            <a:r>
              <a:rPr lang="zh-CN" altLang="en-US" dirty="0" smtClean="0"/>
              <a:t>公开性</a:t>
            </a:r>
            <a:endParaRPr lang="en-US" altLang="zh-CN" dirty="0" smtClean="0"/>
          </a:p>
          <a:p>
            <a:r>
              <a:rPr lang="zh-CN" altLang="en-US" dirty="0" smtClean="0"/>
              <a:t>（</a:t>
            </a:r>
            <a:r>
              <a:rPr lang="en-US" altLang="zh-CN" dirty="0" smtClean="0"/>
              <a:t>1</a:t>
            </a:r>
            <a:r>
              <a:rPr lang="zh-CN" altLang="en-US" dirty="0" smtClean="0"/>
              <a:t>）登记</a:t>
            </a:r>
            <a:endParaRPr lang="en-US" altLang="zh-CN" dirty="0" smtClean="0"/>
          </a:p>
          <a:p>
            <a:r>
              <a:rPr lang="zh-CN" altLang="en-US" dirty="0" smtClean="0"/>
              <a:t>（</a:t>
            </a:r>
            <a:r>
              <a:rPr lang="en-US" altLang="zh-CN" dirty="0" smtClean="0"/>
              <a:t>2</a:t>
            </a:r>
            <a:r>
              <a:rPr lang="zh-CN" altLang="en-US" dirty="0" smtClean="0"/>
              <a:t>）股东有权查阅</a:t>
            </a:r>
            <a:endParaRPr lang="en-US" altLang="zh-CN" dirty="0" smtClean="0"/>
          </a:p>
          <a:p>
            <a:r>
              <a:rPr lang="zh-CN" altLang="en-US" dirty="0" smtClean="0"/>
              <a:t>（</a:t>
            </a:r>
            <a:r>
              <a:rPr lang="en-US" altLang="zh-CN" dirty="0" smtClean="0"/>
              <a:t>3</a:t>
            </a:r>
            <a:r>
              <a:rPr lang="zh-CN" altLang="en-US" dirty="0" smtClean="0"/>
              <a:t>）公司发行股票和债券时必须披露</a:t>
            </a:r>
            <a:endParaRPr lang="zh-CN" altLang="en-US"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二、公司章程的制定和修改</a:t>
            </a:r>
            <a:endParaRPr lang="en-US" altLang="zh-CN" dirty="0" smtClean="0"/>
          </a:p>
          <a:p>
            <a:r>
              <a:rPr lang="zh-CN" altLang="en-US" dirty="0" smtClean="0"/>
              <a:t>（</a:t>
            </a:r>
            <a:r>
              <a:rPr lang="en-US" altLang="zh-CN" dirty="0" smtClean="0"/>
              <a:t>1</a:t>
            </a:r>
            <a:r>
              <a:rPr lang="zh-CN" altLang="en-US" dirty="0" smtClean="0"/>
              <a:t>）制定</a:t>
            </a:r>
            <a:endParaRPr lang="en-US" altLang="zh-CN" dirty="0" smtClean="0"/>
          </a:p>
          <a:p>
            <a:r>
              <a:rPr lang="zh-CN" altLang="en-US" dirty="0" smtClean="0"/>
              <a:t>有限公司、发起设立的股份公司</a:t>
            </a:r>
            <a:r>
              <a:rPr lang="en-US" altLang="zh-CN" dirty="0" smtClean="0"/>
              <a:t>——</a:t>
            </a:r>
            <a:r>
              <a:rPr lang="zh-CN" altLang="en-US" dirty="0" smtClean="0"/>
              <a:t>全体发起人制定</a:t>
            </a:r>
            <a:endParaRPr lang="en-US" altLang="zh-CN" dirty="0" smtClean="0"/>
          </a:p>
          <a:p>
            <a:r>
              <a:rPr lang="zh-CN" altLang="en-US" dirty="0" smtClean="0"/>
              <a:t>募集设立的股份公司</a:t>
            </a:r>
            <a:r>
              <a:rPr lang="en-US" altLang="zh-CN" dirty="0" smtClean="0"/>
              <a:t>——</a:t>
            </a:r>
            <a:r>
              <a:rPr lang="zh-CN" altLang="en-US" dirty="0" smtClean="0"/>
              <a:t>发起人制定，创立大会通过</a:t>
            </a:r>
            <a:endParaRPr lang="zh-CN" altLang="en-US"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a:t>
            </a:r>
            <a:r>
              <a:rPr lang="en-US" altLang="zh-CN" dirty="0" smtClean="0"/>
              <a:t>2</a:t>
            </a:r>
            <a:r>
              <a:rPr lang="zh-CN" altLang="en-US" dirty="0" smtClean="0"/>
              <a:t>）修改</a:t>
            </a:r>
            <a:endParaRPr lang="en-US" altLang="zh-CN" dirty="0" smtClean="0"/>
          </a:p>
          <a:p>
            <a:r>
              <a:rPr lang="zh-CN" altLang="en-US" dirty="0" smtClean="0"/>
              <a:t>有限公司：</a:t>
            </a:r>
            <a:endParaRPr lang="en-US" altLang="zh-CN" dirty="0" smtClean="0"/>
          </a:p>
          <a:p>
            <a:r>
              <a:rPr lang="zh-CN" altLang="en-US" dirty="0" smtClean="0"/>
              <a:t>第四十三条 股东会的议事方式和表决程序，除本法有规定的外，由公司章程规定。</a:t>
            </a:r>
            <a:endParaRPr lang="zh-CN" altLang="en-US" dirty="0" smtClean="0"/>
          </a:p>
          <a:p>
            <a:r>
              <a:rPr lang="zh-CN" altLang="en-US" dirty="0" smtClean="0"/>
              <a:t>    股东会会议作出修改公司章程、增加或者减少注册资本的决议，以及公司合并、分立、解散或者变更公司形式的决议，必须经</a:t>
            </a:r>
            <a:r>
              <a:rPr lang="zh-CN" altLang="en-US" dirty="0" smtClean="0">
                <a:solidFill>
                  <a:srgbClr val="FF0000"/>
                </a:solidFill>
              </a:rPr>
              <a:t>代表三分之二以上表决权</a:t>
            </a:r>
            <a:r>
              <a:rPr lang="zh-CN" altLang="en-US" dirty="0" smtClean="0">
                <a:solidFill>
                  <a:schemeClr val="tx1"/>
                </a:solidFill>
              </a:rPr>
              <a:t>的股东</a:t>
            </a:r>
            <a:r>
              <a:rPr lang="zh-CN" altLang="en-US" dirty="0" smtClean="0"/>
              <a:t>通过。</a:t>
            </a:r>
            <a:endParaRPr lang="zh-CN" altLang="en-US" dirty="0" smtClean="0"/>
          </a:p>
          <a:p>
            <a:endParaRPr lang="zh-CN" altLang="en-US"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股份公司：</a:t>
            </a:r>
            <a:endParaRPr lang="en-US" altLang="zh-CN" dirty="0" smtClean="0"/>
          </a:p>
          <a:p>
            <a:r>
              <a:rPr lang="zh-CN" altLang="en-US" dirty="0" smtClean="0"/>
              <a:t>一百零三条：</a:t>
            </a:r>
            <a:endParaRPr lang="en-US" altLang="zh-CN" dirty="0" smtClean="0"/>
          </a:p>
          <a:p>
            <a:r>
              <a:rPr lang="zh-CN" altLang="en-US" dirty="0" smtClean="0"/>
              <a:t>股东大会作出决议，必须经出席会议的股东所持表决权过半数通过。但是，股东大会作出修改公司章程、增加或者减少注册资本的决议，以及公司合并、分立、解散或者变更公司形式的决议，必须经</a:t>
            </a:r>
            <a:r>
              <a:rPr lang="zh-CN" altLang="en-US" dirty="0" smtClean="0">
                <a:solidFill>
                  <a:schemeClr val="accent2"/>
                </a:solidFill>
              </a:rPr>
              <a:t>出席会议的股东所持表决权的三分之二以上</a:t>
            </a:r>
            <a:r>
              <a:rPr lang="zh-CN" altLang="en-US" dirty="0" smtClean="0"/>
              <a:t>通过。</a:t>
            </a:r>
            <a:endParaRPr lang="zh-CN" altLang="en-US" dirty="0" smtClean="0"/>
          </a:p>
          <a:p>
            <a:endParaRPr lang="zh-CN" altLang="en-US" dirty="0"/>
          </a:p>
        </p:txBody>
      </p:sp>
    </p:spTree>
  </p:cSld>
  <p:clrMapOvr>
    <a:masterClrMapping/>
  </p:clrMapOvr>
</p:sld>
</file>

<file path=ppt/tags/tag1.xml><?xml version="1.0" encoding="utf-8"?>
<p:tagLst xmlns:p="http://schemas.openxmlformats.org/presentationml/2006/main">
  <p:tag name="KSO_WPP_MARK_KEY" val="801ebe60-1a8f-40f3-828c-8f6775cbca6c"/>
  <p:tag name="COMMONDATA" val="eyJoZGlkIjoiOGZjNWZlMWVhYjc5MjMzNmVmNTc2YmFmMzIxNDY5MzcifQ=="/>
</p:tagLst>
</file>

<file path=ppt/theme/theme1.xml><?xml version="1.0" encoding="utf-8"?>
<a:theme xmlns:a="http://schemas.openxmlformats.org/drawingml/2006/main" name="人际关系">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微软雅黑"/>
        <a:cs typeface=""/>
      </a:majorFont>
      <a:minorFont>
        <a:latin typeface="Calibri"/>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8529</Words>
  <Application>WPS 演示</Application>
  <PresentationFormat>自定义</PresentationFormat>
  <Paragraphs>571</Paragraphs>
  <Slides>105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105</vt:i4>
      </vt:variant>
    </vt:vector>
  </HeadingPairs>
  <TitlesOfParts>
    <vt:vector size="113" baseType="lpstr">
      <vt:lpstr>Arial</vt:lpstr>
      <vt:lpstr>宋体</vt:lpstr>
      <vt:lpstr>Wingdings</vt:lpstr>
      <vt:lpstr>微软雅黑</vt:lpstr>
      <vt:lpstr>Calibri</vt:lpstr>
      <vt:lpstr>Arial Unicode MS</vt:lpstr>
      <vt:lpstr>华文楷体</vt:lpstr>
      <vt:lpstr>人际关系</vt:lpstr>
      <vt:lpstr>第三章 公司设立</vt:lpstr>
      <vt:lpstr>目录</vt:lpstr>
      <vt:lpstr>第一节 公司设立概述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公司设立的条件</vt:lpstr>
      <vt:lpstr>PowerPoint 演示文稿</vt:lpstr>
      <vt:lpstr>PowerPoint 演示文稿</vt:lpstr>
      <vt:lpstr>PowerPoint 演示文稿</vt:lpstr>
      <vt:lpstr>PowerPoint 演示文稿</vt:lpstr>
      <vt:lpstr>PowerPoint 演示文稿</vt:lpstr>
      <vt:lpstr>2014版公司法关于注册资本金的修改</vt:lpstr>
      <vt:lpstr>PowerPoint 演示文稿</vt:lpstr>
      <vt:lpstr>PowerPoint 演示文稿</vt:lpstr>
      <vt:lpstr>PowerPoint 演示文稿</vt:lpstr>
      <vt:lpstr>实收资本不再作为登记事项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公司设立的程序</vt:lpstr>
      <vt:lpstr>PowerPoint 演示文稿</vt:lpstr>
      <vt:lpstr>PowerPoint 演示文稿</vt:lpstr>
      <vt:lpstr>PowerPoint 演示文稿</vt:lpstr>
      <vt:lpstr>PowerPoint 演示文稿</vt:lpstr>
      <vt:lpstr>PowerPoint 演示文稿</vt:lpstr>
      <vt:lpstr>PowerPoint 演示文稿</vt:lpstr>
      <vt:lpstr>第四节 公司设立的效力</vt:lpstr>
      <vt:lpstr>PowerPoint 演示文稿</vt:lpstr>
      <vt:lpstr>PowerPoint 演示文稿</vt:lpstr>
      <vt:lpstr>PowerPoint 演示文稿</vt:lpstr>
      <vt:lpstr>PowerPoint 演示文稿</vt:lpstr>
      <vt:lpstr>PowerPoint 演示文稿</vt:lpstr>
      <vt:lpstr>（一）公司设立成功的责任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 设立费用及债务的责任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第五节 公司章程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洪东冬</dc:creator>
  <cp:lastModifiedBy>洪东冬</cp:lastModifiedBy>
  <cp:revision>34</cp:revision>
  <dcterms:created xsi:type="dcterms:W3CDTF">2016-10-20T22:11:00Z</dcterms:created>
  <dcterms:modified xsi:type="dcterms:W3CDTF">2023-09-19T02:06:51Z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7CEBAD2D0B714D92A0DB08FEC856D7F5_12</vt:lpwstr>
  </property>
</Properties>
</file>