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325" r:id="rId3"/>
    <p:sldId id="781" r:id="rId5"/>
    <p:sldId id="783" r:id="rId6"/>
    <p:sldId id="645" r:id="rId7"/>
    <p:sldId id="657" r:id="rId8"/>
    <p:sldId id="661" r:id="rId9"/>
    <p:sldId id="260" r:id="rId10"/>
    <p:sldId id="261" r:id="rId11"/>
    <p:sldId id="642" r:id="rId12"/>
    <p:sldId id="408" r:id="rId13"/>
    <p:sldId id="641" r:id="rId14"/>
    <p:sldId id="409" r:id="rId15"/>
    <p:sldId id="350" r:id="rId16"/>
    <p:sldId id="386" r:id="rId17"/>
    <p:sldId id="385" r:id="rId18"/>
    <p:sldId id="666" r:id="rId19"/>
    <p:sldId id="383" r:id="rId20"/>
    <p:sldId id="389" r:id="rId21"/>
    <p:sldId id="390" r:id="rId22"/>
    <p:sldId id="391" r:id="rId23"/>
    <p:sldId id="400" r:id="rId24"/>
    <p:sldId id="403" r:id="rId25"/>
    <p:sldId id="405" r:id="rId26"/>
    <p:sldId id="407" r:id="rId27"/>
    <p:sldId id="404" r:id="rId28"/>
    <p:sldId id="669" r:id="rId29"/>
    <p:sldId id="326" r:id="rId30"/>
    <p:sldId id="369" r:id="rId31"/>
    <p:sldId id="411" r:id="rId32"/>
    <p:sldId id="431" r:id="rId33"/>
    <p:sldId id="370" r:id="rId34"/>
    <p:sldId id="488" r:id="rId35"/>
    <p:sldId id="327" r:id="rId36"/>
    <p:sldId id="371" r:id="rId37"/>
    <p:sldId id="643" r:id="rId38"/>
    <p:sldId id="418" r:id="rId39"/>
    <p:sldId id="421" r:id="rId40"/>
    <p:sldId id="425" r:id="rId41"/>
    <p:sldId id="329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83E"/>
    <a:srgbClr val="D5A28B"/>
    <a:srgbClr val="904E34"/>
    <a:srgbClr val="3F7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-51" y="-195"/>
      </p:cViewPr>
      <p:guideLst>
        <p:guide orient="horz" pos="224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8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66D04-7BBC-4CDA-A7D9-21D27F8D4C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8BB50-CAF9-47C9-8AD2-E37D41D59C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D5E7A-27AB-4866-91AA-4AFE62AE90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69505-0EC8-4BE4-809F-1062584E86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9050"/>
            <a:ext cx="12199620" cy="6896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18995" y="1280795"/>
            <a:ext cx="4106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网络营销</a:t>
            </a:r>
            <a:endParaRPr lang="en-US" altLang="zh-CN" sz="7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8995" y="2745105"/>
            <a:ext cx="85820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营销基础 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· 网络推广 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· 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营销策划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0983E"/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项目1 认识营销与网络营销</a:t>
            </a:r>
            <a:endParaRPr lang="zh-CN" altLang="en-US" sz="3600" b="1" dirty="0">
              <a:solidFill>
                <a:srgbClr val="F0983E"/>
              </a:solidFill>
              <a:latin typeface="Arial Black" panose="020B0A04020102020204" charset="0"/>
              <a:ea typeface="宋体" panose="02010600030101010101" pitchFamily="2" charset="-122"/>
              <a:cs typeface="Arial Black" panose="020B0A040201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市场营销发展过程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3"/>
          <p:cNvSpPr/>
          <p:nvPr/>
        </p:nvSpPr>
        <p:spPr>
          <a:xfrm>
            <a:off x="1979613" y="1817688"/>
            <a:ext cx="1828800" cy="609600"/>
          </a:xfrm>
          <a:prstGeom prst="ellipse">
            <a:avLst/>
          </a:prstGeom>
          <a:solidFill>
            <a:srgbClr val="FC7608"/>
          </a:solidFill>
          <a:ln w="9525">
            <a:noFill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生产观念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4"/>
          <p:cNvSpPr/>
          <p:nvPr/>
        </p:nvSpPr>
        <p:spPr>
          <a:xfrm>
            <a:off x="2665413" y="2884488"/>
            <a:ext cx="1981200" cy="609600"/>
          </a:xfrm>
          <a:prstGeom prst="ellipse">
            <a:avLst/>
          </a:prstGeom>
          <a:solidFill>
            <a:srgbClr val="FF9B05"/>
          </a:solidFill>
          <a:ln w="9525">
            <a:noFill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产品观念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5"/>
          <p:cNvSpPr/>
          <p:nvPr/>
        </p:nvSpPr>
        <p:spPr>
          <a:xfrm>
            <a:off x="4951413" y="2351088"/>
            <a:ext cx="1752600" cy="685800"/>
          </a:xfrm>
          <a:prstGeom prst="ellipse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推销观念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6"/>
          <p:cNvSpPr/>
          <p:nvPr/>
        </p:nvSpPr>
        <p:spPr>
          <a:xfrm>
            <a:off x="5672138" y="3722688"/>
            <a:ext cx="2174875" cy="849312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市场营销观念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7"/>
          <p:cNvSpPr/>
          <p:nvPr/>
        </p:nvSpPr>
        <p:spPr>
          <a:xfrm>
            <a:off x="7999413" y="3113088"/>
            <a:ext cx="2438400" cy="838200"/>
          </a:xfrm>
          <a:prstGeom prst="ellipse">
            <a:avLst/>
          </a:prstGeom>
          <a:solidFill>
            <a:srgbClr val="00B0F0"/>
          </a:solidFill>
          <a:ln w="9525">
            <a:noFill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</a:pP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8"/>
          <p:cNvSpPr txBox="1"/>
          <p:nvPr/>
        </p:nvSpPr>
        <p:spPr>
          <a:xfrm>
            <a:off x="8245475" y="3302000"/>
            <a:ext cx="20224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社会营销观念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Line 9"/>
          <p:cNvSpPr/>
          <p:nvPr/>
        </p:nvSpPr>
        <p:spPr>
          <a:xfrm>
            <a:off x="2894013" y="2427288"/>
            <a:ext cx="30480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" name="Line 10"/>
          <p:cNvSpPr/>
          <p:nvPr/>
        </p:nvSpPr>
        <p:spPr>
          <a:xfrm flipV="1">
            <a:off x="4570413" y="2884488"/>
            <a:ext cx="4572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" name="Line 11"/>
          <p:cNvSpPr/>
          <p:nvPr/>
        </p:nvSpPr>
        <p:spPr>
          <a:xfrm>
            <a:off x="6094413" y="3036888"/>
            <a:ext cx="228600" cy="685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" name="Line 12"/>
          <p:cNvSpPr/>
          <p:nvPr/>
        </p:nvSpPr>
        <p:spPr>
          <a:xfrm flipV="1">
            <a:off x="7618413" y="3722688"/>
            <a:ext cx="4572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14348" name="组合 18"/>
          <p:cNvGrpSpPr/>
          <p:nvPr/>
        </p:nvGrpSpPr>
        <p:grpSpPr>
          <a:xfrm>
            <a:off x="1979613" y="4789488"/>
            <a:ext cx="8288337" cy="304800"/>
            <a:chOff x="2405063" y="4789488"/>
            <a:chExt cx="7391400" cy="304800"/>
          </a:xfrm>
        </p:grpSpPr>
        <p:sp>
          <p:nvSpPr>
            <p:cNvPr id="14351" name="Line 13"/>
            <p:cNvSpPr/>
            <p:nvPr/>
          </p:nvSpPr>
          <p:spPr>
            <a:xfrm>
              <a:off x="2405063" y="4789488"/>
              <a:ext cx="0" cy="30480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2" name="Line 14"/>
            <p:cNvSpPr/>
            <p:nvPr/>
          </p:nvSpPr>
          <p:spPr>
            <a:xfrm>
              <a:off x="2405063" y="5094288"/>
              <a:ext cx="3200400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3" name="Line 15"/>
            <p:cNvSpPr/>
            <p:nvPr/>
          </p:nvSpPr>
          <p:spPr>
            <a:xfrm>
              <a:off x="5605463" y="4789488"/>
              <a:ext cx="0" cy="30480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4" name="Line 16"/>
            <p:cNvSpPr/>
            <p:nvPr/>
          </p:nvSpPr>
          <p:spPr>
            <a:xfrm>
              <a:off x="7053263" y="4789488"/>
              <a:ext cx="0" cy="30480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5" name="Line 17"/>
            <p:cNvSpPr/>
            <p:nvPr/>
          </p:nvSpPr>
          <p:spPr>
            <a:xfrm>
              <a:off x="7053263" y="5094288"/>
              <a:ext cx="2743200" cy="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6" name="Line 18"/>
            <p:cNvSpPr/>
            <p:nvPr/>
          </p:nvSpPr>
          <p:spPr>
            <a:xfrm>
              <a:off x="9796463" y="4789488"/>
              <a:ext cx="0" cy="304800"/>
            </a:xfrm>
            <a:prstGeom prst="line">
              <a:avLst/>
            </a:prstGeom>
            <a:ln w="317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" name="Text Box 19"/>
          <p:cNvSpPr txBox="1"/>
          <p:nvPr/>
        </p:nvSpPr>
        <p:spPr>
          <a:xfrm>
            <a:off x="3198813" y="5257800"/>
            <a:ext cx="65611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传统                                                  现代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1" grpId="0" bldLvl="0" animBg="1"/>
      <p:bldP spid="24" grpId="0" bldLvl="0" animBg="1"/>
      <p:bldP spid="25" grpId="0" bldLvl="0" animBg="1"/>
      <p:bldP spid="26" grpId="0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市场营销发展过程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970" y="2216809"/>
            <a:ext cx="9951085" cy="3893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19250" y="1064260"/>
            <a:ext cx="75476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6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在未来，（营销）不再需要销售人员，不再需要广告，会怎样呢？</a:t>
            </a:r>
            <a:endParaRPr lang="zh-CN" sz="16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产品导向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→顾客导向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→品牌导向→数字导向→社交与价值观导向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5471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市场营销发展过程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（从粗放到精准）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促销观念的演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1099820"/>
            <a:ext cx="9252585" cy="4967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什么是市场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089" name="组合 42"/>
          <p:cNvGrpSpPr/>
          <p:nvPr/>
        </p:nvGrpSpPr>
        <p:grpSpPr>
          <a:xfrm>
            <a:off x="2038350" y="1828800"/>
            <a:ext cx="7378700" cy="1081088"/>
            <a:chOff x="0" y="0"/>
            <a:chExt cx="7379755" cy="1080000"/>
          </a:xfrm>
        </p:grpSpPr>
        <p:sp>
          <p:nvSpPr>
            <p:cNvPr id="3" name="任意多边形 43"/>
            <p:cNvSpPr>
              <a:spLocks noChangeArrowheads="1"/>
            </p:cNvSpPr>
            <p:nvPr/>
          </p:nvSpPr>
          <p:spPr bwMode="auto">
            <a:xfrm>
              <a:off x="0" y="0"/>
              <a:ext cx="1079654" cy="1080000"/>
            </a:xfrm>
            <a:custGeom>
              <a:avLst/>
              <a:gdLst>
                <a:gd name="T0" fmla="*/ 0 w 1260455"/>
                <a:gd name="T1" fmla="*/ 540000 h 1260455"/>
                <a:gd name="T2" fmla="*/ 540000 w 1260455"/>
                <a:gd name="T3" fmla="*/ 0 h 1260455"/>
                <a:gd name="T4" fmla="*/ 1080001 w 1260455"/>
                <a:gd name="T5" fmla="*/ 540000 h 1260455"/>
                <a:gd name="T6" fmla="*/ 540000 w 1260455"/>
                <a:gd name="T7" fmla="*/ 1080001 h 1260455"/>
                <a:gd name="T8" fmla="*/ 0 w 1260455"/>
                <a:gd name="T9" fmla="*/ 54000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4F81BD"/>
            </a:solidFill>
            <a:ln w="381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L="0" marR="0" lvl="0" indent="0" algn="ctr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市场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9091" name="任意多边形 44"/>
            <p:cNvSpPr/>
            <p:nvPr/>
          </p:nvSpPr>
          <p:spPr>
            <a:xfrm>
              <a:off x="1232076" y="269603"/>
              <a:ext cx="539827" cy="540793"/>
            </a:xfrm>
            <a:custGeom>
              <a:avLst/>
              <a:gdLst/>
              <a:ahLst/>
              <a:cxnLst>
                <a:cxn ang="0">
                  <a:pos x="39015" y="60961"/>
                </a:cxn>
                <a:cxn ang="0">
                  <a:pos x="255328" y="60961"/>
                </a:cxn>
                <a:cxn ang="0">
                  <a:pos x="255328" y="130563"/>
                </a:cxn>
                <a:cxn ang="0">
                  <a:pos x="39015" y="130563"/>
                </a:cxn>
                <a:cxn ang="0">
                  <a:pos x="39015" y="60961"/>
                </a:cxn>
                <a:cxn ang="0">
                  <a:pos x="39015" y="165363"/>
                </a:cxn>
                <a:cxn ang="0">
                  <a:pos x="255328" y="165363"/>
                </a:cxn>
                <a:cxn ang="0">
                  <a:pos x="255328" y="234966"/>
                </a:cxn>
                <a:cxn ang="0">
                  <a:pos x="39015" y="234966"/>
                </a:cxn>
                <a:cxn ang="0">
                  <a:pos x="39015" y="165363"/>
                </a:cxn>
              </a:cxnLst>
              <a:rect l="0" t="0" r="0" b="0"/>
              <a:pathLst>
                <a:path w="731063" h="731063">
                  <a:moveTo>
                    <a:pt x="96902" y="150599"/>
                  </a:moveTo>
                  <a:lnTo>
                    <a:pt x="634161" y="150599"/>
                  </a:lnTo>
                  <a:lnTo>
                    <a:pt x="634161" y="322545"/>
                  </a:lnTo>
                  <a:lnTo>
                    <a:pt x="96902" y="322545"/>
                  </a:lnTo>
                  <a:lnTo>
                    <a:pt x="96902" y="150599"/>
                  </a:lnTo>
                  <a:close/>
                  <a:moveTo>
                    <a:pt x="96902" y="408518"/>
                  </a:moveTo>
                  <a:lnTo>
                    <a:pt x="634161" y="408518"/>
                  </a:lnTo>
                  <a:lnTo>
                    <a:pt x="634161" y="580464"/>
                  </a:lnTo>
                  <a:lnTo>
                    <a:pt x="96902" y="580464"/>
                  </a:lnTo>
                  <a:lnTo>
                    <a:pt x="96902" y="408518"/>
                  </a:lnTo>
                  <a:close/>
                </a:path>
              </a:pathLst>
            </a:custGeom>
            <a:gradFill rotWithShape="1">
              <a:gsLst>
                <a:gs pos="0">
                  <a:srgbClr val="2C5D98">
                    <a:alpha val="100000"/>
                  </a:srgbClr>
                </a:gs>
                <a:gs pos="80000">
                  <a:srgbClr val="3C7BC7">
                    <a:alpha val="100000"/>
                  </a:srgbClr>
                </a:gs>
                <a:gs pos="100000">
                  <a:srgbClr val="3A7CCB">
                    <a:alpha val="100000"/>
                  </a:srgbClr>
                </a:gs>
              </a:gsLst>
              <a:lin ang="5400000"/>
              <a:tileRect/>
            </a:gra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任意多边形 45"/>
            <p:cNvSpPr>
              <a:spLocks noChangeArrowheads="1"/>
            </p:cNvSpPr>
            <p:nvPr/>
          </p:nvSpPr>
          <p:spPr bwMode="auto">
            <a:xfrm>
              <a:off x="2049756" y="0"/>
              <a:ext cx="1079654" cy="1080000"/>
            </a:xfrm>
            <a:custGeom>
              <a:avLst/>
              <a:gdLst>
                <a:gd name="T0" fmla="*/ 0 w 1260455"/>
                <a:gd name="T1" fmla="*/ 540000 h 1260455"/>
                <a:gd name="T2" fmla="*/ 540000 w 1260455"/>
                <a:gd name="T3" fmla="*/ 0 h 1260455"/>
                <a:gd name="T4" fmla="*/ 1080001 w 1260455"/>
                <a:gd name="T5" fmla="*/ 540000 h 1260455"/>
                <a:gd name="T6" fmla="*/ 540000 w 1260455"/>
                <a:gd name="T7" fmla="*/ 1080001 h 1260455"/>
                <a:gd name="T8" fmla="*/ 0 w 1260455"/>
                <a:gd name="T9" fmla="*/ 54000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C0504D"/>
            </a:solidFill>
            <a:ln w="381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L="0" marR="0" lvl="0" indent="0" algn="ctr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人口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9093" name="任意多边形 46"/>
            <p:cNvSpPr/>
            <p:nvPr/>
          </p:nvSpPr>
          <p:spPr>
            <a:xfrm>
              <a:off x="3380271" y="269603"/>
              <a:ext cx="539827" cy="540793"/>
            </a:xfrm>
            <a:custGeom>
              <a:avLst/>
              <a:gdLst/>
              <a:ahLst/>
              <a:cxnLst>
                <a:cxn ang="0">
                  <a:pos x="46217" y="95682"/>
                </a:cxn>
                <a:cxn ang="0">
                  <a:pos x="95170" y="46466"/>
                </a:cxn>
                <a:cxn ang="0">
                  <a:pos x="147172" y="98747"/>
                </a:cxn>
                <a:cxn ang="0">
                  <a:pos x="199173" y="46466"/>
                </a:cxn>
                <a:cxn ang="0">
                  <a:pos x="248126" y="95682"/>
                </a:cxn>
                <a:cxn ang="0">
                  <a:pos x="196124" y="147963"/>
                </a:cxn>
                <a:cxn ang="0">
                  <a:pos x="248126" y="200244"/>
                </a:cxn>
                <a:cxn ang="0">
                  <a:pos x="199173" y="249460"/>
                </a:cxn>
                <a:cxn ang="0">
                  <a:pos x="147172" y="197179"/>
                </a:cxn>
                <a:cxn ang="0">
                  <a:pos x="95170" y="249460"/>
                </a:cxn>
                <a:cxn ang="0">
                  <a:pos x="46217" y="200244"/>
                </a:cxn>
                <a:cxn ang="0">
                  <a:pos x="98219" y="147963"/>
                </a:cxn>
                <a:cxn ang="0">
                  <a:pos x="46217" y="95682"/>
                </a:cxn>
              </a:cxnLst>
              <a:rect l="0" t="0" r="0" b="0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gradFill rotWithShape="1">
              <a:gsLst>
                <a:gs pos="0">
                  <a:srgbClr val="9B2D2A">
                    <a:alpha val="100000"/>
                  </a:srgbClr>
                </a:gs>
                <a:gs pos="80000">
                  <a:srgbClr val="CB3D3A">
                    <a:alpha val="100000"/>
                  </a:srgbClr>
                </a:gs>
                <a:gs pos="100000">
                  <a:srgbClr val="CE3B37">
                    <a:alpha val="100000"/>
                  </a:srgbClr>
                </a:gs>
              </a:gsLst>
              <a:lin ang="5400000"/>
              <a:tileRect/>
            </a:gra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任意多边形 47"/>
            <p:cNvSpPr>
              <a:spLocks noChangeArrowheads="1"/>
            </p:cNvSpPr>
            <p:nvPr/>
          </p:nvSpPr>
          <p:spPr bwMode="auto">
            <a:xfrm>
              <a:off x="4210652" y="0"/>
              <a:ext cx="1079654" cy="1080000"/>
            </a:xfrm>
            <a:custGeom>
              <a:avLst/>
              <a:gdLst>
                <a:gd name="T0" fmla="*/ 0 w 1260455"/>
                <a:gd name="T1" fmla="*/ 540000 h 1260455"/>
                <a:gd name="T2" fmla="*/ 540000 w 1260455"/>
                <a:gd name="T3" fmla="*/ 0 h 1260455"/>
                <a:gd name="T4" fmla="*/ 1080001 w 1260455"/>
                <a:gd name="T5" fmla="*/ 540000 h 1260455"/>
                <a:gd name="T6" fmla="*/ 540000 w 1260455"/>
                <a:gd name="T7" fmla="*/ 1080001 h 1260455"/>
                <a:gd name="T8" fmla="*/ 0 w 1260455"/>
                <a:gd name="T9" fmla="*/ 54000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9BBB59"/>
            </a:solidFill>
            <a:ln w="381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L="0" marR="0" lvl="0" indent="0" algn="ctr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购买力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9095" name="任意多边形 48"/>
            <p:cNvSpPr/>
            <p:nvPr/>
          </p:nvSpPr>
          <p:spPr>
            <a:xfrm>
              <a:off x="5503062" y="269603"/>
              <a:ext cx="539827" cy="540793"/>
            </a:xfrm>
            <a:custGeom>
              <a:avLst/>
              <a:gdLst/>
              <a:ahLst/>
              <a:cxnLst>
                <a:cxn ang="0">
                  <a:pos x="46217" y="95682"/>
                </a:cxn>
                <a:cxn ang="0">
                  <a:pos x="95170" y="46466"/>
                </a:cxn>
                <a:cxn ang="0">
                  <a:pos x="147172" y="98747"/>
                </a:cxn>
                <a:cxn ang="0">
                  <a:pos x="199173" y="46466"/>
                </a:cxn>
                <a:cxn ang="0">
                  <a:pos x="248126" y="95682"/>
                </a:cxn>
                <a:cxn ang="0">
                  <a:pos x="196124" y="147963"/>
                </a:cxn>
                <a:cxn ang="0">
                  <a:pos x="248126" y="200244"/>
                </a:cxn>
                <a:cxn ang="0">
                  <a:pos x="199173" y="249460"/>
                </a:cxn>
                <a:cxn ang="0">
                  <a:pos x="147172" y="197179"/>
                </a:cxn>
                <a:cxn ang="0">
                  <a:pos x="95170" y="249460"/>
                </a:cxn>
                <a:cxn ang="0">
                  <a:pos x="46217" y="200244"/>
                </a:cxn>
                <a:cxn ang="0">
                  <a:pos x="98219" y="147963"/>
                </a:cxn>
                <a:cxn ang="0">
                  <a:pos x="46217" y="95682"/>
                </a:cxn>
              </a:cxnLst>
              <a:rect l="0" t="0" r="0" b="0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gradFill rotWithShape="1">
              <a:gsLst>
                <a:gs pos="0">
                  <a:srgbClr val="769535">
                    <a:alpha val="100000"/>
                  </a:srgbClr>
                </a:gs>
                <a:gs pos="80000">
                  <a:srgbClr val="9BC348">
                    <a:alpha val="100000"/>
                  </a:srgbClr>
                </a:gs>
                <a:gs pos="100000">
                  <a:srgbClr val="9CC746">
                    <a:alpha val="100000"/>
                  </a:srgbClr>
                </a:gs>
              </a:gsLst>
              <a:lin ang="5400000"/>
              <a:tileRect/>
            </a:gradFill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任意多边形 49"/>
            <p:cNvSpPr>
              <a:spLocks noChangeArrowheads="1"/>
            </p:cNvSpPr>
            <p:nvPr/>
          </p:nvSpPr>
          <p:spPr bwMode="auto">
            <a:xfrm>
              <a:off x="6300101" y="0"/>
              <a:ext cx="1079654" cy="1080000"/>
            </a:xfrm>
            <a:custGeom>
              <a:avLst/>
              <a:gdLst>
                <a:gd name="T0" fmla="*/ 0 w 1260455"/>
                <a:gd name="T1" fmla="*/ 540000 h 1260455"/>
                <a:gd name="T2" fmla="*/ 540000 w 1260455"/>
                <a:gd name="T3" fmla="*/ 0 h 1260455"/>
                <a:gd name="T4" fmla="*/ 1080001 w 1260455"/>
                <a:gd name="T5" fmla="*/ 540000 h 1260455"/>
                <a:gd name="T6" fmla="*/ 540000 w 1260455"/>
                <a:gd name="T7" fmla="*/ 1080001 h 1260455"/>
                <a:gd name="T8" fmla="*/ 0 w 1260455"/>
                <a:gd name="T9" fmla="*/ 540000 h 12604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0455"/>
                <a:gd name="T16" fmla="*/ 0 h 1260455"/>
                <a:gd name="T17" fmla="*/ 1260455 w 1260455"/>
                <a:gd name="T18" fmla="*/ 1260455 h 12604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solidFill>
              <a:srgbClr val="8064A2"/>
            </a:solidFill>
            <a:ln w="381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L="0" marR="0" lvl="0" indent="0" algn="ctr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购买意愿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89097" name="组合 50"/>
          <p:cNvGrpSpPr/>
          <p:nvPr/>
        </p:nvGrpSpPr>
        <p:grpSpPr>
          <a:xfrm>
            <a:off x="1677988" y="3119438"/>
            <a:ext cx="1800225" cy="1727200"/>
            <a:chOff x="0" y="0"/>
            <a:chExt cx="1800000" cy="1728191"/>
          </a:xfrm>
        </p:grpSpPr>
        <p:sp>
          <p:nvSpPr>
            <p:cNvPr id="28" name="下箭头 51"/>
            <p:cNvSpPr>
              <a:spLocks noChangeArrowheads="1"/>
            </p:cNvSpPr>
            <p:nvPr/>
          </p:nvSpPr>
          <p:spPr bwMode="auto">
            <a:xfrm>
              <a:off x="666667" y="0"/>
              <a:ext cx="466667" cy="468581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2C5D98"/>
                </a:gs>
                <a:gs pos="80000">
                  <a:srgbClr val="3C7BC7"/>
                </a:gs>
                <a:gs pos="100000">
                  <a:srgbClr val="3A7CCB"/>
                </a:gs>
              </a:gsLst>
              <a:lin ang="5400000"/>
            </a:gradFill>
            <a:ln w="9525" cmpd="sng">
              <a:solidFill>
                <a:srgbClr val="FFFFFF"/>
              </a:solidFill>
              <a:miter lim="800000"/>
            </a:ln>
            <a:effectLst>
              <a:outerShdw blurRad="63500"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lIns="96902" tIns="150599" rIns="96902" bIns="150599" anchor="ctr"/>
            <a:lstStyle/>
            <a:p>
              <a:pPr marL="0" marR="0" lvl="0" indent="0" algn="ctr" defTabSz="1422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TextBox 52"/>
            <p:cNvSpPr txBox="1">
              <a:spLocks noChangeArrowheads="1"/>
            </p:cNvSpPr>
            <p:nvPr/>
          </p:nvSpPr>
          <p:spPr bwMode="auto">
            <a:xfrm>
              <a:off x="0" y="648072"/>
              <a:ext cx="1800000" cy="1080119"/>
            </a:xfrm>
            <a:prstGeom prst="rect">
              <a:avLst/>
            </a:prstGeom>
            <a:solidFill>
              <a:srgbClr val="4F81BD"/>
            </a:solidFill>
            <a:ln w="127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endParaRPr kumimoji="0" lang="zh-CN" altLang="en-US" sz="1400" kern="1200" cap="none" spc="0" normalizeH="0" baseline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9100" name="组合 53"/>
          <p:cNvGrpSpPr/>
          <p:nvPr/>
        </p:nvGrpSpPr>
        <p:grpSpPr>
          <a:xfrm>
            <a:off x="3700463" y="3098800"/>
            <a:ext cx="1800225" cy="1747838"/>
            <a:chOff x="0" y="0"/>
            <a:chExt cx="1800000" cy="1748810"/>
          </a:xfrm>
        </p:grpSpPr>
        <p:sp>
          <p:nvSpPr>
            <p:cNvPr id="30" name="下箭头 54"/>
            <p:cNvSpPr>
              <a:spLocks noChangeArrowheads="1"/>
            </p:cNvSpPr>
            <p:nvPr/>
          </p:nvSpPr>
          <p:spPr bwMode="auto">
            <a:xfrm>
              <a:off x="693650" y="0"/>
              <a:ext cx="468254" cy="468573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2D2A"/>
                </a:gs>
                <a:gs pos="80000">
                  <a:srgbClr val="CB3D3A"/>
                </a:gs>
                <a:gs pos="100000">
                  <a:srgbClr val="CE3B37"/>
                </a:gs>
              </a:gsLst>
              <a:lin ang="5400000"/>
            </a:gradFill>
            <a:ln w="9525" cmpd="sng">
              <a:solidFill>
                <a:srgbClr val="FFFFFF"/>
              </a:solidFill>
              <a:miter lim="800000"/>
            </a:ln>
            <a:effectLst>
              <a:outerShdw blurRad="63500"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lIns="114791" tIns="114791" rIns="114791" bIns="114791" anchor="ctr"/>
            <a:lstStyle/>
            <a:p>
              <a:pPr marL="0" marR="0" lvl="0" indent="0" algn="ctr" defTabSz="16891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TextBox 55"/>
            <p:cNvSpPr txBox="1">
              <a:spLocks noChangeArrowheads="1"/>
            </p:cNvSpPr>
            <p:nvPr/>
          </p:nvSpPr>
          <p:spPr bwMode="auto">
            <a:xfrm>
              <a:off x="0" y="668710"/>
              <a:ext cx="1800000" cy="1080100"/>
            </a:xfrm>
            <a:prstGeom prst="rect">
              <a:avLst/>
            </a:prstGeom>
            <a:solidFill>
              <a:srgbClr val="C0504D"/>
            </a:solidFill>
            <a:ln w="127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r>
                <a:rPr kumimoji="0" lang="zh-CN" altLang="en-US" sz="1400" b="1" kern="1200" cap="none" spc="0" normalizeH="0" baseline="0" noProof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人口是基数</a:t>
              </a:r>
              <a:endParaRPr kumimoji="0" lang="zh-CN" altLang="en-US" sz="1400" b="1" kern="1200" cap="none" spc="0" normalizeH="0" baseline="0" noProof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r>
                <a:rPr kumimoji="0" lang="zh-CN" altLang="en-US" sz="1400" b="1" kern="1200" cap="none" spc="0" normalizeH="0" baseline="0" noProof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人口越多消费需求越大</a:t>
              </a:r>
              <a:endParaRPr kumimoji="0" lang="zh-CN" altLang="en-US" sz="1400" kern="1200" cap="none" spc="0" normalizeH="0" baseline="0" noProof="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9103" name="组合 56"/>
          <p:cNvGrpSpPr/>
          <p:nvPr/>
        </p:nvGrpSpPr>
        <p:grpSpPr>
          <a:xfrm>
            <a:off x="5859463" y="3127375"/>
            <a:ext cx="1800225" cy="1719263"/>
            <a:chOff x="0" y="0"/>
            <a:chExt cx="1800000" cy="1719401"/>
          </a:xfrm>
        </p:grpSpPr>
        <p:sp>
          <p:nvSpPr>
            <p:cNvPr id="32" name="下箭头 57"/>
            <p:cNvSpPr>
              <a:spLocks noChangeArrowheads="1"/>
            </p:cNvSpPr>
            <p:nvPr/>
          </p:nvSpPr>
          <p:spPr bwMode="auto">
            <a:xfrm>
              <a:off x="693650" y="0"/>
              <a:ext cx="468254" cy="468351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769535"/>
                </a:gs>
                <a:gs pos="80000">
                  <a:srgbClr val="9BC348"/>
                </a:gs>
                <a:gs pos="100000">
                  <a:srgbClr val="9CC746"/>
                </a:gs>
              </a:gsLst>
              <a:lin ang="5400000"/>
            </a:gradFill>
            <a:ln w="9525" cmpd="sng">
              <a:solidFill>
                <a:srgbClr val="FFFFFF"/>
              </a:solidFill>
              <a:miter lim="800000"/>
            </a:ln>
            <a:effectLst>
              <a:outerShdw blurRad="63500"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lIns="114791" tIns="114791" rIns="114791" bIns="114791" anchor="ctr"/>
            <a:lstStyle/>
            <a:p>
              <a:pPr marL="0" marR="0" lvl="0" indent="0" algn="ctr" defTabSz="16891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TextBox 58"/>
            <p:cNvSpPr txBox="1">
              <a:spLocks noChangeArrowheads="1"/>
            </p:cNvSpPr>
            <p:nvPr/>
          </p:nvSpPr>
          <p:spPr bwMode="auto">
            <a:xfrm>
              <a:off x="0" y="639814"/>
              <a:ext cx="1800000" cy="1079587"/>
            </a:xfrm>
            <a:prstGeom prst="rect">
              <a:avLst/>
            </a:prstGeom>
            <a:solidFill>
              <a:srgbClr val="9BBB59"/>
            </a:solidFill>
            <a:ln w="127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r>
                <a:rPr kumimoji="0" lang="zh-CN" altLang="en-US" sz="1400" b="1" kern="1200" cap="none" spc="0" normalizeH="0" baseline="0" noProof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购买力水平高低</a:t>
              </a:r>
              <a:endParaRPr kumimoji="0" lang="zh-CN" altLang="en-US" sz="1400" b="1" kern="1200" cap="none" spc="0" normalizeH="0" baseline="0" noProof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r>
                <a:rPr kumimoji="0" lang="zh-CN" altLang="en-US" sz="1400" b="1" kern="1200" cap="none" spc="0" normalizeH="0" baseline="0" noProof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决定市场容量大小</a:t>
              </a:r>
              <a:endParaRPr kumimoji="0" lang="zh-CN" altLang="en-US" sz="1400" kern="1200" cap="none" spc="0" normalizeH="0" baseline="0" noProof="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9106" name="组合 59"/>
          <p:cNvGrpSpPr/>
          <p:nvPr/>
        </p:nvGrpSpPr>
        <p:grpSpPr>
          <a:xfrm>
            <a:off x="7950200" y="3127375"/>
            <a:ext cx="1800225" cy="1719263"/>
            <a:chOff x="0" y="0"/>
            <a:chExt cx="1800000" cy="1719401"/>
          </a:xfrm>
        </p:grpSpPr>
        <p:sp>
          <p:nvSpPr>
            <p:cNvPr id="34" name="下箭头 60"/>
            <p:cNvSpPr>
              <a:spLocks noChangeArrowheads="1"/>
            </p:cNvSpPr>
            <p:nvPr/>
          </p:nvSpPr>
          <p:spPr bwMode="auto">
            <a:xfrm>
              <a:off x="693651" y="0"/>
              <a:ext cx="468253" cy="468351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5D417E"/>
                </a:gs>
                <a:gs pos="80000">
                  <a:srgbClr val="7B58A6"/>
                </a:gs>
                <a:gs pos="100000">
                  <a:srgbClr val="7B57A8"/>
                </a:gs>
              </a:gsLst>
              <a:lin ang="5400000"/>
            </a:gradFill>
            <a:ln w="9525" cmpd="sng">
              <a:solidFill>
                <a:srgbClr val="FFFFFF"/>
              </a:solidFill>
              <a:miter lim="800000"/>
            </a:ln>
            <a:effectLst>
              <a:outerShdw blurRad="63500"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TextBox 61"/>
            <p:cNvSpPr txBox="1">
              <a:spLocks noChangeArrowheads="1"/>
            </p:cNvSpPr>
            <p:nvPr/>
          </p:nvSpPr>
          <p:spPr bwMode="auto">
            <a:xfrm>
              <a:off x="0" y="639814"/>
              <a:ext cx="1800000" cy="1079587"/>
            </a:xfrm>
            <a:prstGeom prst="rect">
              <a:avLst/>
            </a:prstGeom>
            <a:solidFill>
              <a:srgbClr val="8064A2"/>
            </a:solidFill>
            <a:ln w="12700" cmpd="sng">
              <a:solidFill>
                <a:srgbClr val="FFFFFF"/>
              </a:solidFill>
              <a:miter lim="800000"/>
            </a:ln>
            <a:effectLst>
              <a:outerShdw blurRad="63500" dist="20000" dir="5400000" algn="ctr" rotWithShape="0">
                <a:srgbClr val="000000">
                  <a:alpha val="37000"/>
                </a:srgbClr>
              </a:outerShdw>
            </a:effectLst>
          </p:spPr>
          <p:txBody>
            <a:bodyPr lIns="215069" tIns="215069" rIns="215069" bIns="215069" anchor="ctr"/>
            <a:lstStyle/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r>
                <a:rPr kumimoji="0" lang="zh-CN" altLang="en-US" sz="1400" b="1" kern="1200" cap="none" spc="0" normalizeH="0" baseline="0" noProof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购买意愿是将</a:t>
              </a:r>
              <a:endParaRPr kumimoji="0" lang="zh-CN" altLang="en-US" sz="1400" b="1" kern="1200" cap="none" spc="0" normalizeH="0" baseline="0" noProof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1066800">
                <a:lnSpc>
                  <a:spcPct val="90000"/>
                </a:lnSpc>
                <a:spcAft>
                  <a:spcPct val="35000"/>
                </a:spcAft>
                <a:buClrTx/>
                <a:buSzTx/>
                <a:defRPr/>
              </a:pPr>
              <a:r>
                <a:rPr kumimoji="0" lang="zh-CN" altLang="en-US" sz="1400" b="1" kern="1200" cap="none" spc="0" normalizeH="0" baseline="0" noProof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购买力转化为购买行业的催化剂</a:t>
              </a:r>
              <a:endParaRPr kumimoji="0" lang="zh-CN" altLang="en-US" sz="1400" kern="1200" cap="none" spc="0" normalizeH="0" baseline="0" noProof="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什么是市场营销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2" name="Rectangle 5"/>
          <p:cNvSpPr/>
          <p:nvPr/>
        </p:nvSpPr>
        <p:spPr>
          <a:xfrm>
            <a:off x="1854200" y="1544955"/>
            <a:ext cx="7772400" cy="3238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spcBef>
                <a:spcPct val="20000"/>
              </a:spcBef>
            </a:pPr>
            <a:endParaRPr lang="zh-CN" altLang="en-US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市场营销</a:t>
            </a:r>
            <a:r>
              <a:rPr lang="zh-CN" altLang="en-US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（Marketing ）</a:t>
            </a:r>
            <a:endParaRPr lang="zh-CN" altLang="en-US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是创造、传播、传递和交换对顾客、客户、合作者和整个社会有价值的市场供应物的一种活动、制度和过程。</a:t>
            </a:r>
            <a:endParaRPr lang="zh-CN" altLang="en-US" sz="2000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20000"/>
              </a:spcBef>
            </a:pP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en-US" altLang="zh-CN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20000"/>
              </a:spcBef>
            </a:pP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       ——美</a:t>
            </a:r>
            <a:r>
              <a:rPr lang="zh-CN" altLang="en-US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国市场营销协会（</a:t>
            </a: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AMA</a:t>
            </a:r>
            <a:r>
              <a:rPr lang="zh-CN" altLang="en-US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2013</a:t>
            </a:r>
            <a:r>
              <a:rPr lang="zh-CN" altLang="en-US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年审核发布</a:t>
            </a:r>
            <a:endParaRPr lang="en-US" altLang="zh-CN" b="1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5129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什么是市场营销三个要点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1783" y="351155"/>
            <a:ext cx="523875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市场营销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（Marketing ）</a:t>
            </a:r>
            <a:r>
              <a:rPr lang="zh-CN" altLang="en-US" sz="16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是创造、传播、传递和交换对顾客、客户、合作者和整个社会有价值的市场供应物的一种活动、制度和过程。</a:t>
            </a:r>
            <a:endParaRPr lang="zh-CN" altLang="en-US" sz="1600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3426" name="组合 56"/>
          <p:cNvGrpSpPr/>
          <p:nvPr/>
        </p:nvGrpSpPr>
        <p:grpSpPr>
          <a:xfrm>
            <a:off x="1587500" y="1966913"/>
            <a:ext cx="3268663" cy="3265487"/>
            <a:chOff x="0" y="0"/>
            <a:chExt cx="2754000" cy="2754000"/>
          </a:xfrm>
        </p:grpSpPr>
        <p:grpSp>
          <p:nvGrpSpPr>
            <p:cNvPr id="103427" name="组合 28"/>
            <p:cNvGrpSpPr>
              <a:grpSpLocks noChangeAspect="1"/>
            </p:cNvGrpSpPr>
            <p:nvPr/>
          </p:nvGrpSpPr>
          <p:grpSpPr>
            <a:xfrm>
              <a:off x="0" y="0"/>
              <a:ext cx="2754000" cy="2754000"/>
              <a:chOff x="0" y="0"/>
              <a:chExt cx="3060000" cy="3060000"/>
            </a:xfrm>
          </p:grpSpPr>
          <p:sp>
            <p:nvSpPr>
              <p:cNvPr id="103428" name="椭圆 30"/>
              <p:cNvSpPr>
                <a:spLocks noChangeAspect="1"/>
              </p:cNvSpPr>
              <p:nvPr/>
            </p:nvSpPr>
            <p:spPr>
              <a:xfrm>
                <a:off x="234570" y="234706"/>
                <a:ext cx="2590860" cy="2590588"/>
              </a:xfrm>
              <a:prstGeom prst="ellipse">
                <a:avLst/>
              </a:prstGeom>
              <a:solidFill>
                <a:srgbClr val="D9D9D9">
                  <a:alpha val="79999"/>
                </a:srgbClr>
              </a:solidFill>
              <a:ln w="25400" cap="flat" cmpd="sng">
                <a:solidFill>
                  <a:srgbClr val="A6A6A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endParaRPr lang="zh-CN" altLang="en-US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3429" name="椭圆 5"/>
              <p:cNvSpPr>
                <a:spLocks noChangeAspect="1"/>
              </p:cNvSpPr>
              <p:nvPr/>
            </p:nvSpPr>
            <p:spPr>
              <a:xfrm>
                <a:off x="0" y="0"/>
                <a:ext cx="3060000" cy="3060000"/>
              </a:xfrm>
              <a:prstGeom prst="ellipse">
                <a:avLst/>
              </a:prstGeom>
              <a:noFill/>
              <a:ln w="76200" cap="flat" cmpd="sng">
                <a:solidFill>
                  <a:srgbClr val="A6A6A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3430" name="Rectangle 13"/>
            <p:cNvSpPr/>
            <p:nvPr/>
          </p:nvSpPr>
          <p:spPr>
            <a:xfrm>
              <a:off x="690172" y="1024215"/>
              <a:ext cx="1373656" cy="5960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</a:t>
              </a:r>
              <a:endPara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三要点</a:t>
              </a:r>
              <a:endPara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431" name="组合 59"/>
          <p:cNvGrpSpPr/>
          <p:nvPr/>
        </p:nvGrpSpPr>
        <p:grpSpPr>
          <a:xfrm>
            <a:off x="4349750" y="4760913"/>
            <a:ext cx="5187950" cy="461962"/>
            <a:chOff x="0" y="0"/>
            <a:chExt cx="4372005" cy="388285"/>
          </a:xfrm>
        </p:grpSpPr>
        <p:sp>
          <p:nvSpPr>
            <p:cNvPr id="103432" name="矩形 15"/>
            <p:cNvSpPr/>
            <p:nvPr/>
          </p:nvSpPr>
          <p:spPr>
            <a:xfrm>
              <a:off x="0" y="0"/>
              <a:ext cx="4372005" cy="388285"/>
            </a:xfrm>
            <a:prstGeom prst="rect">
              <a:avLst/>
            </a:prstGeom>
            <a:solidFill>
              <a:srgbClr val="FFC000"/>
            </a:solidFill>
            <a:ln w="1587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</a:pPr>
              <a:endParaRPr lang="zh-CN" altLang="en-US" sz="2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3433" name="TextBox 146"/>
            <p:cNvSpPr txBox="1"/>
            <p:nvPr/>
          </p:nvSpPr>
          <p:spPr>
            <a:xfrm>
              <a:off x="214050" y="71486"/>
              <a:ext cx="3844368" cy="283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市场营销是交换有价值的供应物的过程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434" name="组合 55"/>
          <p:cNvGrpSpPr/>
          <p:nvPr/>
        </p:nvGrpSpPr>
        <p:grpSpPr>
          <a:xfrm>
            <a:off x="3551238" y="4554538"/>
            <a:ext cx="879475" cy="877887"/>
            <a:chOff x="0" y="0"/>
            <a:chExt cx="740120" cy="740120"/>
          </a:xfrm>
        </p:grpSpPr>
        <p:grpSp>
          <p:nvGrpSpPr>
            <p:cNvPr id="103435" name="组合 40"/>
            <p:cNvGrpSpPr>
              <a:grpSpLocks noChangeAspect="1"/>
            </p:cNvGrpSpPr>
            <p:nvPr/>
          </p:nvGrpSpPr>
          <p:grpSpPr>
            <a:xfrm>
              <a:off x="0" y="0"/>
              <a:ext cx="740120" cy="740120"/>
              <a:chOff x="0" y="0"/>
              <a:chExt cx="822355" cy="822355"/>
            </a:xfrm>
          </p:grpSpPr>
          <p:sp>
            <p:nvSpPr>
              <p:cNvPr id="103436" name="椭圆 41"/>
              <p:cNvSpPr>
                <a:spLocks noChangeAspect="1"/>
              </p:cNvSpPr>
              <p:nvPr/>
            </p:nvSpPr>
            <p:spPr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437" name="椭圆 32"/>
              <p:cNvSpPr>
                <a:spLocks noChangeAspect="1"/>
              </p:cNvSpPr>
              <p:nvPr/>
            </p:nvSpPr>
            <p:spPr>
              <a:xfrm>
                <a:off x="51066" y="51176"/>
                <a:ext cx="720222" cy="720002"/>
              </a:xfrm>
              <a:prstGeom prst="ellipse">
                <a:avLst/>
              </a:prstGeom>
              <a:solidFill>
                <a:srgbClr val="FFC000"/>
              </a:solidFill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438" name="Rectangle 13"/>
            <p:cNvSpPr/>
            <p:nvPr/>
          </p:nvSpPr>
          <p:spPr>
            <a:xfrm>
              <a:off x="117564" y="169973"/>
              <a:ext cx="504992" cy="334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595959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solidFill>
                  <a:srgbClr val="595959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3440" name="矩形 33"/>
          <p:cNvSpPr/>
          <p:nvPr/>
        </p:nvSpPr>
        <p:spPr>
          <a:xfrm>
            <a:off x="4349750" y="1987550"/>
            <a:ext cx="5187950" cy="460375"/>
          </a:xfrm>
          <a:prstGeom prst="rect">
            <a:avLst/>
          </a:prstGeom>
          <a:solidFill>
            <a:srgbClr val="C00000">
              <a:alpha val="79999"/>
            </a:srgbClr>
          </a:solidFill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buClr>
                <a:srgbClr val="FF0000"/>
              </a:buClr>
              <a:buSzPct val="70000"/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3441" name="组合 58"/>
          <p:cNvGrpSpPr/>
          <p:nvPr/>
        </p:nvGrpSpPr>
        <p:grpSpPr>
          <a:xfrm>
            <a:off x="5111750" y="3370263"/>
            <a:ext cx="4425950" cy="460375"/>
            <a:chOff x="0" y="0"/>
            <a:chExt cx="3729063" cy="388827"/>
          </a:xfrm>
        </p:grpSpPr>
        <p:sp>
          <p:nvSpPr>
            <p:cNvPr id="103442" name="矩形 11"/>
            <p:cNvSpPr/>
            <p:nvPr/>
          </p:nvSpPr>
          <p:spPr>
            <a:xfrm>
              <a:off x="0" y="0"/>
              <a:ext cx="3729063" cy="388827"/>
            </a:xfrm>
            <a:prstGeom prst="rect">
              <a:avLst/>
            </a:prstGeom>
            <a:solidFill>
              <a:srgbClr val="FFC000"/>
            </a:solidFill>
            <a:ln w="1587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</a:pPr>
              <a:endParaRPr lang="zh-CN" altLang="en-US" sz="20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3443" name="TextBox 146"/>
            <p:cNvSpPr txBox="1"/>
            <p:nvPr/>
          </p:nvSpPr>
          <p:spPr>
            <a:xfrm>
              <a:off x="133754" y="40247"/>
              <a:ext cx="3595309" cy="2849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市场营销是创造、传播、传递和交换的过程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444" name="组合 53"/>
          <p:cNvGrpSpPr/>
          <p:nvPr/>
        </p:nvGrpSpPr>
        <p:grpSpPr>
          <a:xfrm>
            <a:off x="3551238" y="1778000"/>
            <a:ext cx="879475" cy="879475"/>
            <a:chOff x="0" y="0"/>
            <a:chExt cx="740914" cy="740914"/>
          </a:xfrm>
        </p:grpSpPr>
        <p:grpSp>
          <p:nvGrpSpPr>
            <p:cNvPr id="103445" name="组合 37"/>
            <p:cNvGrpSpPr>
              <a:grpSpLocks noChangeAspect="1"/>
            </p:cNvGrpSpPr>
            <p:nvPr/>
          </p:nvGrpSpPr>
          <p:grpSpPr>
            <a:xfrm>
              <a:off x="0" y="0"/>
              <a:ext cx="740914" cy="740914"/>
              <a:chOff x="0" y="0"/>
              <a:chExt cx="823237" cy="823237"/>
            </a:xfrm>
          </p:grpSpPr>
          <p:sp>
            <p:nvSpPr>
              <p:cNvPr id="103446" name="椭圆 38"/>
              <p:cNvSpPr>
                <a:spLocks noChangeAspect="1"/>
              </p:cNvSpPr>
              <p:nvPr/>
            </p:nvSpPr>
            <p:spPr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447" name="椭圆 39"/>
              <p:cNvSpPr>
                <a:spLocks noChangeAspect="1"/>
              </p:cNvSpPr>
              <p:nvPr/>
            </p:nvSpPr>
            <p:spPr>
              <a:xfrm>
                <a:off x="51619" y="51622"/>
                <a:ext cx="720000" cy="720000"/>
              </a:xfrm>
              <a:prstGeom prst="ellipse">
                <a:avLst/>
              </a:prstGeom>
              <a:solidFill>
                <a:srgbClr val="C00000">
                  <a:alpha val="79999"/>
                </a:srgbClr>
              </a:solidFill>
              <a:ln w="127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>
                  <a:buClr>
                    <a:srgbClr val="FF0000"/>
                  </a:buClr>
                  <a:buSzPct val="70000"/>
                </a:pPr>
                <a:endParaRPr lang="zh-CN" altLang="en-US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3448" name="Rectangle 13"/>
            <p:cNvSpPr/>
            <p:nvPr/>
          </p:nvSpPr>
          <p:spPr>
            <a:xfrm>
              <a:off x="117690" y="169849"/>
              <a:ext cx="505534" cy="3343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449" name="组合 54"/>
          <p:cNvGrpSpPr/>
          <p:nvPr/>
        </p:nvGrpSpPr>
        <p:grpSpPr>
          <a:xfrm>
            <a:off x="4391025" y="3162300"/>
            <a:ext cx="879475" cy="876300"/>
            <a:chOff x="0" y="0"/>
            <a:chExt cx="739990" cy="739990"/>
          </a:xfrm>
        </p:grpSpPr>
        <p:grpSp>
          <p:nvGrpSpPr>
            <p:cNvPr id="103450" name="组合 34"/>
            <p:cNvGrpSpPr>
              <a:grpSpLocks noChangeAspect="1"/>
            </p:cNvGrpSpPr>
            <p:nvPr/>
          </p:nvGrpSpPr>
          <p:grpSpPr>
            <a:xfrm>
              <a:off x="0" y="0"/>
              <a:ext cx="739990" cy="739990"/>
              <a:chOff x="0" y="0"/>
              <a:chExt cx="822211" cy="822211"/>
            </a:xfrm>
          </p:grpSpPr>
          <p:sp>
            <p:nvSpPr>
              <p:cNvPr id="103451" name="椭圆 35"/>
              <p:cNvSpPr>
                <a:spLocks noChangeAspect="1"/>
              </p:cNvSpPr>
              <p:nvPr/>
            </p:nvSpPr>
            <p:spPr>
              <a:xfrm>
                <a:off x="0" y="0"/>
                <a:ext cx="822211" cy="82221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452" name="椭圆 27"/>
              <p:cNvSpPr>
                <a:spLocks noChangeAspect="1"/>
              </p:cNvSpPr>
              <p:nvPr/>
            </p:nvSpPr>
            <p:spPr>
              <a:xfrm>
                <a:off x="51058" y="51167"/>
                <a:ext cx="720096" cy="719876"/>
              </a:xfrm>
              <a:prstGeom prst="ellipse">
                <a:avLst/>
              </a:prstGeom>
              <a:solidFill>
                <a:srgbClr val="FFC000"/>
              </a:solidFill>
              <a:ln w="158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453" name="Rectangle 13"/>
            <p:cNvSpPr/>
            <p:nvPr/>
          </p:nvSpPr>
          <p:spPr>
            <a:xfrm>
              <a:off x="110865" y="170251"/>
              <a:ext cx="518260" cy="3351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3454" name="TextBox 146"/>
          <p:cNvSpPr txBox="1"/>
          <p:nvPr/>
        </p:nvSpPr>
        <p:spPr>
          <a:xfrm>
            <a:off x="4578350" y="2054225"/>
            <a:ext cx="40005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市场营销是一种活动，一个过程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55" name="TextBox 146"/>
          <p:cNvSpPr txBox="1"/>
          <p:nvPr/>
        </p:nvSpPr>
        <p:spPr>
          <a:xfrm>
            <a:off x="4752975" y="2516188"/>
            <a:ext cx="47847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市场营销是引导货物和劳务从生产者向消费者或用户所进行的一切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商务活动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——AMA1960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年对市场营销的定义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56" name="文本框 18"/>
          <p:cNvSpPr txBox="1"/>
          <p:nvPr/>
        </p:nvSpPr>
        <p:spPr>
          <a:xfrm>
            <a:off x="5216525" y="3895725"/>
            <a:ext cx="4251325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市场营销是对思想、货物和服务进行构思、定价、促销和分销的计划和实施的过程，从而产生能满足个人和组织目标的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交换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——AMA1985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年的定义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457" name="TextBox 146"/>
          <p:cNvSpPr txBox="1"/>
          <p:nvPr/>
        </p:nvSpPr>
        <p:spPr>
          <a:xfrm>
            <a:off x="4578350" y="5291138"/>
            <a:ext cx="478472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市场营销既是一种组织职能，也是为了组织自身及利益相关者的利益而创造、传播、传递客户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，管理客户关系的一系列过程。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——AMA2004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年的定义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4" descr="b_125061544426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972" y="2676665"/>
            <a:ext cx="2088644" cy="27855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627484" y="676910"/>
            <a:ext cx="574163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营销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&amp;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事件？ 什么是营销？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711" y="1555499"/>
            <a:ext cx="2149026" cy="4267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711" y="2230001"/>
            <a:ext cx="2149026" cy="4267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8711" y="2904503"/>
            <a:ext cx="3063505" cy="4953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3941" y="2644699"/>
            <a:ext cx="1973751" cy="7125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2372" y="3636663"/>
            <a:ext cx="3292125" cy="4267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2372" y="4227505"/>
            <a:ext cx="2232853" cy="4496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2372" y="4886094"/>
            <a:ext cx="2994920" cy="48010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92372" y="5574551"/>
            <a:ext cx="2926334" cy="441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什么是市场营销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2" name="Rectangle 5"/>
          <p:cNvSpPr/>
          <p:nvPr/>
        </p:nvSpPr>
        <p:spPr>
          <a:xfrm>
            <a:off x="1838325" y="1376363"/>
            <a:ext cx="5378450" cy="14144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spcBef>
                <a:spcPct val="20000"/>
              </a:spcBef>
            </a:pP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市场营销</a:t>
            </a:r>
            <a:r>
              <a:rPr lang="zh-CN" altLang="en-US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（Marketing ）</a:t>
            </a:r>
            <a:endParaRPr lang="zh-CN" altLang="en-US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20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lang="zh-CN" altLang="en-US" sz="24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是有利可图地满足</a:t>
            </a:r>
            <a:r>
              <a:rPr lang="zh-CN" altLang="en-US" sz="2400"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需求</a:t>
            </a:r>
            <a:endParaRPr lang="en-US" altLang="zh-CN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20000"/>
              </a:spcBef>
            </a:pPr>
            <a:r>
              <a:rPr lang="en-US" alt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——</a:t>
            </a:r>
            <a:r>
              <a:rPr lang="zh-CN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菲利浦</a:t>
            </a:r>
            <a:r>
              <a:rPr lang="zh-CN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·科特勒《营销管理》第</a:t>
            </a:r>
            <a:r>
              <a:rPr lang="en-US" altLang="zh-CN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15</a:t>
            </a:r>
            <a:r>
              <a:rPr lang="zh-CN" altLang="en-US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版第五页</a:t>
            </a:r>
            <a:endParaRPr lang="zh-CN" altLang="en-US" b="1" strike="noStrike" noProof="1">
              <a:latin typeface="宋体" panose="02010600030101010101" pitchFamily="2" charset="-122"/>
            </a:endParaRPr>
          </a:p>
        </p:txBody>
      </p:sp>
      <p:pic>
        <p:nvPicPr>
          <p:cNvPr id="10547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568" y="1376680"/>
            <a:ext cx="2701925" cy="3668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7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263" y="3136900"/>
            <a:ext cx="5762625" cy="241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需要 需求 欲望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75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4425" y="1166813"/>
            <a:ext cx="4402138" cy="427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4" name="文本框 1"/>
          <p:cNvSpPr txBox="1"/>
          <p:nvPr/>
        </p:nvSpPr>
        <p:spPr>
          <a:xfrm>
            <a:off x="1539875" y="2336800"/>
            <a:ext cx="4021138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（Needs）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是指人类没有得到某些满足的感觉状态。需要是人的本能，与经济无关。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如渴了想喝，饿了想吃、困了想睡等，只要这些本能没有得到满足，就会产生需要。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525" name="文本框 1"/>
          <p:cNvSpPr txBox="1"/>
          <p:nvPr/>
        </p:nvSpPr>
        <p:spPr>
          <a:xfrm>
            <a:off x="5502275" y="5448300"/>
            <a:ext cx="34512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Maslow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needs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five levels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需要 需求 欲望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570" name="文本框 1"/>
          <p:cNvSpPr txBox="1"/>
          <p:nvPr/>
        </p:nvSpPr>
        <p:spPr>
          <a:xfrm>
            <a:off x="1295400" y="1504950"/>
            <a:ext cx="8139113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需求（Demand）：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是指人们有能力并且愿意购买某种产品的愿望。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需求就不是人的本能，而是与经济有关，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是企业必须认真研究的消费者的需求。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“有能力”和“愿意”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是构成需求的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（包括现实的和潜在需求）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的必要条件。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95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2385" y="3129280"/>
            <a:ext cx="4786313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9050"/>
            <a:ext cx="12199620" cy="6896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18995" y="1280795"/>
            <a:ext cx="4106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网络营销</a:t>
            </a:r>
            <a:endParaRPr lang="en-US" altLang="zh-CN" sz="7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055" y="2745105"/>
            <a:ext cx="117806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金雪莹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QQ</a:t>
            </a:r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：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986871956    CIB 714</a:t>
            </a:r>
            <a:endParaRPr lang="en-US" altLang="zh-CN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宋体" panose="02010600030101010101" pitchFamily="2" charset="-122"/>
              <a:cs typeface="Arial Black" panose="020B0A04020102020204" charset="0"/>
            </a:endParaRPr>
          </a:p>
          <a:p>
            <a:pPr algn="l"/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平时成绩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60%</a:t>
            </a:r>
            <a:endParaRPr lang="en-US" altLang="zh-CN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宋体" panose="02010600030101010101" pitchFamily="2" charset="-122"/>
              <a:cs typeface="Arial Black" panose="020B0A04020102020204" charset="0"/>
            </a:endParaRPr>
          </a:p>
          <a:p>
            <a:pPr algn="l"/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（签到</a:t>
            </a: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30%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、课堂提问</a:t>
            </a: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10%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、小组作业</a:t>
            </a: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10%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、平时作业</a:t>
            </a:r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10%</a:t>
            </a: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）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charset="0"/>
              <a:ea typeface="宋体" panose="02010600030101010101" pitchFamily="2" charset="-122"/>
              <a:cs typeface="Arial Black" panose="020B0A04020102020204" charset="0"/>
            </a:endParaRPr>
          </a:p>
          <a:p>
            <a:pPr algn="l"/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作业成绩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40%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（期中作业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20%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、期末作业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20%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charset="0"/>
                <a:ea typeface="宋体" panose="02010600030101010101" pitchFamily="2" charset="-122"/>
                <a:cs typeface="Arial Black" panose="020B0A04020102020204" charset="0"/>
              </a:rPr>
              <a:t>）</a:t>
            </a:r>
            <a:endParaRPr lang="zh-CN" altLang="en-US" sz="3600" dirty="0">
              <a:solidFill>
                <a:srgbClr val="F0983E"/>
              </a:solidFill>
              <a:latin typeface="Arial Black" panose="020B0A04020102020204" charset="0"/>
              <a:ea typeface="宋体" panose="02010600030101010101" pitchFamily="2" charset="-122"/>
              <a:cs typeface="Arial Black" panose="020B0A040201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需要 需求 欲望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1618" name="组合 21"/>
          <p:cNvGrpSpPr/>
          <p:nvPr/>
        </p:nvGrpSpPr>
        <p:grpSpPr>
          <a:xfrm>
            <a:off x="2565400" y="1395413"/>
            <a:ext cx="1760538" cy="1722437"/>
            <a:chOff x="1885951" y="1203598"/>
            <a:chExt cx="1761331" cy="1722438"/>
          </a:xfrm>
        </p:grpSpPr>
        <p:sp>
          <p:nvSpPr>
            <p:cNvPr id="23" name="Freeform 5"/>
            <p:cNvSpPr/>
            <p:nvPr/>
          </p:nvSpPr>
          <p:spPr bwMode="auto">
            <a:xfrm>
              <a:off x="1885951" y="1203598"/>
              <a:ext cx="1704975" cy="1722438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rgbClr val="EDAF36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TextBox 692"/>
            <p:cNvSpPr txBox="1"/>
            <p:nvPr/>
          </p:nvSpPr>
          <p:spPr bwMode="auto">
            <a:xfrm>
              <a:off x="2049616" y="1546417"/>
              <a:ext cx="133223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trike="noStrike" spc="3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需要     </a:t>
              </a:r>
              <a:endParaRPr lang="en-US" altLang="zh-CN" sz="1600" b="1" strike="noStrike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1621" name="矩形 1"/>
            <p:cNvSpPr/>
            <p:nvPr/>
          </p:nvSpPr>
          <p:spPr>
            <a:xfrm>
              <a:off x="1950173" y="2021133"/>
              <a:ext cx="1697109" cy="660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need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人的本能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1622" name="直接连接符 25"/>
            <p:cNvCxnSpPr/>
            <p:nvPr/>
          </p:nvCxnSpPr>
          <p:spPr>
            <a:xfrm>
              <a:off x="2034376" y="1965577"/>
              <a:ext cx="138863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1623" name="组合 26"/>
          <p:cNvGrpSpPr/>
          <p:nvPr/>
        </p:nvGrpSpPr>
        <p:grpSpPr>
          <a:xfrm>
            <a:off x="4856163" y="1436688"/>
            <a:ext cx="1709737" cy="1722437"/>
            <a:chOff x="4176714" y="1244873"/>
            <a:chExt cx="1709738" cy="1722438"/>
          </a:xfrm>
        </p:grpSpPr>
        <p:sp>
          <p:nvSpPr>
            <p:cNvPr id="28" name="Freeform 6"/>
            <p:cNvSpPr/>
            <p:nvPr/>
          </p:nvSpPr>
          <p:spPr bwMode="auto">
            <a:xfrm>
              <a:off x="4176714" y="1244873"/>
              <a:ext cx="1709738" cy="1722438"/>
            </a:xfrm>
            <a:custGeom>
              <a:avLst/>
              <a:gdLst>
                <a:gd name="T0" fmla="*/ 226 w 456"/>
                <a:gd name="T1" fmla="*/ 459 h 459"/>
                <a:gd name="T2" fmla="*/ 456 w 456"/>
                <a:gd name="T3" fmla="*/ 229 h 459"/>
                <a:gd name="T4" fmla="*/ 226 w 456"/>
                <a:gd name="T5" fmla="*/ 0 h 459"/>
                <a:gd name="T6" fmla="*/ 0 w 456"/>
                <a:gd name="T7" fmla="*/ 185 h 459"/>
                <a:gd name="T8" fmla="*/ 5 w 456"/>
                <a:gd name="T9" fmla="*/ 459 h 459"/>
                <a:gd name="T10" fmla="*/ 226 w 456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59">
                  <a:moveTo>
                    <a:pt x="226" y="459"/>
                  </a:moveTo>
                  <a:cubicBezTo>
                    <a:pt x="353" y="459"/>
                    <a:pt x="456" y="356"/>
                    <a:pt x="456" y="229"/>
                  </a:cubicBezTo>
                  <a:cubicBezTo>
                    <a:pt x="456" y="102"/>
                    <a:pt x="353" y="0"/>
                    <a:pt x="226" y="0"/>
                  </a:cubicBezTo>
                  <a:cubicBezTo>
                    <a:pt x="114" y="0"/>
                    <a:pt x="21" y="79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6" y="459"/>
                  </a:lnTo>
                  <a:close/>
                </a:path>
              </a:pathLst>
            </a:custGeom>
            <a:solidFill>
              <a:srgbClr val="EF605E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Box 692"/>
            <p:cNvSpPr txBox="1"/>
            <p:nvPr/>
          </p:nvSpPr>
          <p:spPr bwMode="auto">
            <a:xfrm>
              <a:off x="4335616" y="1546417"/>
              <a:ext cx="7670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trike="noStrike" spc="3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欲望</a:t>
              </a:r>
              <a:endParaRPr lang="zh-CN" altLang="en-US" sz="2000" strike="noStrike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1626" name="矩形 1"/>
            <p:cNvSpPr/>
            <p:nvPr/>
          </p:nvSpPr>
          <p:spPr>
            <a:xfrm>
              <a:off x="4236173" y="2021133"/>
              <a:ext cx="1650279" cy="260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1627" name="直接连接符 30"/>
            <p:cNvCxnSpPr/>
            <p:nvPr/>
          </p:nvCxnSpPr>
          <p:spPr>
            <a:xfrm>
              <a:off x="4312756" y="1965577"/>
              <a:ext cx="138863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1628" name="组合 31"/>
          <p:cNvGrpSpPr/>
          <p:nvPr/>
        </p:nvGrpSpPr>
        <p:grpSpPr>
          <a:xfrm>
            <a:off x="7248525" y="1414463"/>
            <a:ext cx="1781175" cy="1725612"/>
            <a:chOff x="6569076" y="1222648"/>
            <a:chExt cx="1781746" cy="1725613"/>
          </a:xfrm>
        </p:grpSpPr>
        <p:sp>
          <p:nvSpPr>
            <p:cNvPr id="33" name="Freeform 7"/>
            <p:cNvSpPr/>
            <p:nvPr/>
          </p:nvSpPr>
          <p:spPr bwMode="auto">
            <a:xfrm>
              <a:off x="6569076" y="1222648"/>
              <a:ext cx="1709738" cy="1725613"/>
            </a:xfrm>
            <a:custGeom>
              <a:avLst/>
              <a:gdLst>
                <a:gd name="T0" fmla="*/ 226 w 456"/>
                <a:gd name="T1" fmla="*/ 460 h 460"/>
                <a:gd name="T2" fmla="*/ 456 w 456"/>
                <a:gd name="T3" fmla="*/ 230 h 460"/>
                <a:gd name="T4" fmla="*/ 226 w 456"/>
                <a:gd name="T5" fmla="*/ 0 h 460"/>
                <a:gd name="T6" fmla="*/ 0 w 456"/>
                <a:gd name="T7" fmla="*/ 186 h 460"/>
                <a:gd name="T8" fmla="*/ 5 w 456"/>
                <a:gd name="T9" fmla="*/ 460 h 460"/>
                <a:gd name="T10" fmla="*/ 226 w 456"/>
                <a:gd name="T11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60">
                  <a:moveTo>
                    <a:pt x="226" y="460"/>
                  </a:moveTo>
                  <a:cubicBezTo>
                    <a:pt x="353" y="460"/>
                    <a:pt x="456" y="357"/>
                    <a:pt x="456" y="230"/>
                  </a:cubicBezTo>
                  <a:cubicBezTo>
                    <a:pt x="456" y="103"/>
                    <a:pt x="353" y="0"/>
                    <a:pt x="226" y="0"/>
                  </a:cubicBezTo>
                  <a:cubicBezTo>
                    <a:pt x="114" y="0"/>
                    <a:pt x="21" y="80"/>
                    <a:pt x="0" y="186"/>
                  </a:cubicBezTo>
                  <a:cubicBezTo>
                    <a:pt x="5" y="460"/>
                    <a:pt x="5" y="460"/>
                    <a:pt x="5" y="460"/>
                  </a:cubicBezTo>
                  <a:lnTo>
                    <a:pt x="226" y="460"/>
                  </a:lnTo>
                  <a:close/>
                </a:path>
              </a:pathLst>
            </a:custGeom>
            <a:solidFill>
              <a:srgbClr val="48AFBA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TextBox 692"/>
            <p:cNvSpPr txBox="1"/>
            <p:nvPr/>
          </p:nvSpPr>
          <p:spPr bwMode="auto">
            <a:xfrm>
              <a:off x="6735916" y="1546417"/>
              <a:ext cx="7670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trike="noStrike" spc="3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需求</a:t>
              </a:r>
              <a:endParaRPr lang="zh-CN" altLang="en-US" sz="2000" strike="noStrike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1631" name="矩形 1"/>
            <p:cNvSpPr/>
            <p:nvPr/>
          </p:nvSpPr>
          <p:spPr>
            <a:xfrm>
              <a:off x="6636473" y="2021133"/>
              <a:ext cx="1714349" cy="3371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Demand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1632" name="直接连接符 35"/>
            <p:cNvCxnSpPr/>
            <p:nvPr/>
          </p:nvCxnSpPr>
          <p:spPr>
            <a:xfrm>
              <a:off x="6697816" y="1965577"/>
              <a:ext cx="138863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1633" name="矩形 1"/>
          <p:cNvSpPr/>
          <p:nvPr/>
        </p:nvSpPr>
        <p:spPr>
          <a:xfrm>
            <a:off x="4891088" y="2217738"/>
            <a:ext cx="1697037" cy="892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能满足需要的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具体物品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1634" name="Picture 4" descr="73c53c42871f7a62bae7c9bd208c88b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913" y="3929063"/>
            <a:ext cx="1585912" cy="158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3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0" y="4560888"/>
            <a:ext cx="1928813" cy="1262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3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138" y="3332163"/>
            <a:ext cx="1857375" cy="1100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3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650" y="3617913"/>
            <a:ext cx="1533525" cy="177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38" name="文本框 7"/>
          <p:cNvSpPr txBox="1"/>
          <p:nvPr/>
        </p:nvSpPr>
        <p:spPr>
          <a:xfrm>
            <a:off x="7388225" y="2511425"/>
            <a:ext cx="99377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有愿望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有能力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营销的本质是需求管理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889635"/>
            <a:ext cx="9660890" cy="542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营销的本质是需求管理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785495"/>
            <a:ext cx="10188575" cy="5713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营销的目的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0" name="组合 1"/>
          <p:cNvGrpSpPr/>
          <p:nvPr/>
        </p:nvGrpSpPr>
        <p:grpSpPr>
          <a:xfrm>
            <a:off x="1912938" y="2039938"/>
            <a:ext cx="7804150" cy="3700462"/>
            <a:chOff x="388938" y="2293938"/>
            <a:chExt cx="7804150" cy="3700462"/>
          </a:xfrm>
        </p:grpSpPr>
        <p:sp>
          <p:nvSpPr>
            <p:cNvPr id="27653" name="箭头: 下 3"/>
            <p:cNvSpPr/>
            <p:nvPr/>
          </p:nvSpPr>
          <p:spPr>
            <a:xfrm>
              <a:off x="947738" y="2578100"/>
              <a:ext cx="339725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4" name="箭头: 下 7"/>
            <p:cNvSpPr/>
            <p:nvPr/>
          </p:nvSpPr>
          <p:spPr>
            <a:xfrm>
              <a:off x="5233988" y="2616200"/>
              <a:ext cx="338137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5" name="箭头: 下 8"/>
            <p:cNvSpPr/>
            <p:nvPr/>
          </p:nvSpPr>
          <p:spPr>
            <a:xfrm>
              <a:off x="7319963" y="2616200"/>
              <a:ext cx="338137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6" name="矩形 1"/>
            <p:cNvSpPr/>
            <p:nvPr/>
          </p:nvSpPr>
          <p:spPr>
            <a:xfrm>
              <a:off x="1028700" y="2430463"/>
              <a:ext cx="6570663" cy="228600"/>
            </a:xfrm>
            <a:prstGeom prst="rect">
              <a:avLst/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7" name="平行四边形 2"/>
            <p:cNvSpPr/>
            <p:nvPr/>
          </p:nvSpPr>
          <p:spPr>
            <a:xfrm>
              <a:off x="569913" y="2303463"/>
              <a:ext cx="1033462" cy="363537"/>
            </a:xfrm>
            <a:prstGeom prst="parallelogram">
              <a:avLst>
                <a:gd name="adj" fmla="val 78347"/>
              </a:avLst>
            </a:prstGeom>
            <a:solidFill>
              <a:srgbClr val="0032C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8" name="平行四边形 4"/>
            <p:cNvSpPr/>
            <p:nvPr/>
          </p:nvSpPr>
          <p:spPr>
            <a:xfrm>
              <a:off x="4886325" y="2293938"/>
              <a:ext cx="1033463" cy="365125"/>
            </a:xfrm>
            <a:prstGeom prst="parallelogram">
              <a:avLst>
                <a:gd name="adj" fmla="val 78006"/>
              </a:avLst>
            </a:prstGeom>
            <a:solidFill>
              <a:srgbClr val="0032C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资产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9" name="平行四边形 5"/>
            <p:cNvSpPr/>
            <p:nvPr/>
          </p:nvSpPr>
          <p:spPr>
            <a:xfrm>
              <a:off x="7024688" y="2303463"/>
              <a:ext cx="1033462" cy="363537"/>
            </a:xfrm>
            <a:prstGeom prst="parallelogram">
              <a:avLst>
                <a:gd name="adj" fmla="val 78347"/>
              </a:avLst>
            </a:prstGeom>
            <a:solidFill>
              <a:srgbClr val="0032C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0" name="矩形 6"/>
            <p:cNvSpPr/>
            <p:nvPr/>
          </p:nvSpPr>
          <p:spPr>
            <a:xfrm>
              <a:off x="738188" y="2786063"/>
              <a:ext cx="735012" cy="2344737"/>
            </a:xfrm>
            <a:prstGeom prst="rect">
              <a:avLst/>
            </a:prstGeom>
            <a:solidFill>
              <a:srgbClr val="FC7608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售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1" name="矩形 10"/>
            <p:cNvSpPr/>
            <p:nvPr/>
          </p:nvSpPr>
          <p:spPr>
            <a:xfrm>
              <a:off x="1554163" y="2773363"/>
              <a:ext cx="1171575" cy="884237"/>
            </a:xfrm>
            <a:prstGeom prst="rect">
              <a:avLst/>
            </a:prstGeom>
            <a:solidFill>
              <a:srgbClr val="FF9B05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直接成本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2" name="矩形 11"/>
            <p:cNvSpPr/>
            <p:nvPr/>
          </p:nvSpPr>
          <p:spPr>
            <a:xfrm>
              <a:off x="1554163" y="3675063"/>
              <a:ext cx="1171575" cy="323850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费用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3" name="矩形 12"/>
            <p:cNvSpPr/>
            <p:nvPr/>
          </p:nvSpPr>
          <p:spPr>
            <a:xfrm>
              <a:off x="1554163" y="4010025"/>
              <a:ext cx="1171575" cy="323850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折旧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4" name="矩形 16"/>
            <p:cNvSpPr/>
            <p:nvPr/>
          </p:nvSpPr>
          <p:spPr>
            <a:xfrm>
              <a:off x="4816475" y="2816225"/>
              <a:ext cx="1173163" cy="1382713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固定资产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5" name="矩形 17"/>
            <p:cNvSpPr/>
            <p:nvPr/>
          </p:nvSpPr>
          <p:spPr>
            <a:xfrm>
              <a:off x="4816475" y="4214813"/>
              <a:ext cx="1173163" cy="931862"/>
            </a:xfrm>
            <a:prstGeom prst="rect">
              <a:avLst/>
            </a:pr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流动资产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6" name="矩形 18"/>
            <p:cNvSpPr/>
            <p:nvPr/>
          </p:nvSpPr>
          <p:spPr>
            <a:xfrm>
              <a:off x="6899275" y="2806700"/>
              <a:ext cx="1173163" cy="1220788"/>
            </a:xfrm>
            <a:prstGeom prst="rect">
              <a:avLst/>
            </a:prstGeom>
            <a:solidFill>
              <a:srgbClr val="0070C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长期负债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7" name="矩形 19"/>
            <p:cNvSpPr/>
            <p:nvPr/>
          </p:nvSpPr>
          <p:spPr>
            <a:xfrm>
              <a:off x="6913563" y="4046538"/>
              <a:ext cx="1171575" cy="628650"/>
            </a:xfrm>
            <a:prstGeom prst="rect">
              <a:avLst/>
            </a:prstGeom>
            <a:solidFill>
              <a:srgbClr val="00206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短期负债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8" name="矩形 20"/>
            <p:cNvSpPr/>
            <p:nvPr/>
          </p:nvSpPr>
          <p:spPr>
            <a:xfrm>
              <a:off x="6913563" y="4695825"/>
              <a:ext cx="1171575" cy="511175"/>
            </a:xfrm>
            <a:prstGeom prst="rect">
              <a:avLst/>
            </a:prstGeom>
            <a:solidFill>
              <a:srgbClr val="7030A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股东权益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9" name="矩形: 圆角 9"/>
            <p:cNvSpPr/>
            <p:nvPr/>
          </p:nvSpPr>
          <p:spPr>
            <a:xfrm>
              <a:off x="2700337" y="4376738"/>
              <a:ext cx="642937" cy="200025"/>
            </a:xfrm>
            <a:prstGeom prst="roundRect">
              <a:avLst>
                <a:gd name="adj" fmla="val 16667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0" name="矩形: 圆角 22"/>
            <p:cNvSpPr/>
            <p:nvPr/>
          </p:nvSpPr>
          <p:spPr>
            <a:xfrm>
              <a:off x="2689225" y="4622800"/>
              <a:ext cx="874713" cy="165100"/>
            </a:xfrm>
            <a:prstGeom prst="roundRect">
              <a:avLst>
                <a:gd name="adj" fmla="val 16667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1" name="矩形: 圆角 23"/>
            <p:cNvSpPr/>
            <p:nvPr/>
          </p:nvSpPr>
          <p:spPr>
            <a:xfrm>
              <a:off x="2690812" y="4886325"/>
              <a:ext cx="642937" cy="200025"/>
            </a:xfrm>
            <a:prstGeom prst="roundRect">
              <a:avLst>
                <a:gd name="adj" fmla="val 16667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2" name="矩形 21"/>
            <p:cNvSpPr/>
            <p:nvPr/>
          </p:nvSpPr>
          <p:spPr>
            <a:xfrm>
              <a:off x="3479270" y="5309129"/>
              <a:ext cx="3708400" cy="228600"/>
            </a:xfrm>
            <a:prstGeom prst="rect">
              <a:avLst/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平行四边形 25"/>
            <p:cNvSpPr/>
            <p:nvPr/>
          </p:nvSpPr>
          <p:spPr>
            <a:xfrm>
              <a:off x="6434138" y="5341938"/>
              <a:ext cx="1758950" cy="374650"/>
            </a:xfrm>
            <a:prstGeom prst="parallelogram">
              <a:avLst>
                <a:gd name="adj" fmla="val 78466"/>
              </a:avLst>
            </a:prstGeom>
            <a:solidFill>
              <a:srgbClr val="0032C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未分配利润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4" name="矩形: 圆角 24"/>
            <p:cNvSpPr/>
            <p:nvPr/>
          </p:nvSpPr>
          <p:spPr>
            <a:xfrm>
              <a:off x="2958308" y="3871913"/>
              <a:ext cx="528638" cy="32543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银行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5" name="矩形: 圆角 27"/>
            <p:cNvSpPr/>
            <p:nvPr/>
          </p:nvSpPr>
          <p:spPr>
            <a:xfrm>
              <a:off x="3729038" y="4576763"/>
              <a:ext cx="530225" cy="32385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6" name="矩形: 圆角 28"/>
            <p:cNvSpPr/>
            <p:nvPr/>
          </p:nvSpPr>
          <p:spPr>
            <a:xfrm>
              <a:off x="2984500" y="5268913"/>
              <a:ext cx="528638" cy="32543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股东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7" name="箭头: 下 29"/>
            <p:cNvSpPr/>
            <p:nvPr/>
          </p:nvSpPr>
          <p:spPr>
            <a:xfrm>
              <a:off x="3079750" y="5002213"/>
              <a:ext cx="338138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8" name="箭头: 下 30"/>
            <p:cNvSpPr/>
            <p:nvPr/>
          </p:nvSpPr>
          <p:spPr>
            <a:xfrm rot="10800000">
              <a:off x="3090069" y="4181475"/>
              <a:ext cx="338138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9" name="箭头: 下 31"/>
            <p:cNvSpPr/>
            <p:nvPr/>
          </p:nvSpPr>
          <p:spPr>
            <a:xfrm rot="-5400000">
              <a:off x="3464720" y="4591628"/>
              <a:ext cx="325436" cy="2286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9933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80" name="矩形 13"/>
            <p:cNvSpPr/>
            <p:nvPr/>
          </p:nvSpPr>
          <p:spPr>
            <a:xfrm>
              <a:off x="1554163" y="4376738"/>
              <a:ext cx="1171575" cy="203200"/>
            </a:xfrm>
            <a:prstGeom prst="rect">
              <a:avLst/>
            </a:pr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利息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81" name="矩形 14"/>
            <p:cNvSpPr/>
            <p:nvPr/>
          </p:nvSpPr>
          <p:spPr>
            <a:xfrm>
              <a:off x="1554163" y="4597400"/>
              <a:ext cx="1171575" cy="204788"/>
            </a:xfrm>
            <a:prstGeom prst="rect">
              <a:avLst/>
            </a:pr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税金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82" name="矩形 15"/>
            <p:cNvSpPr/>
            <p:nvPr/>
          </p:nvSpPr>
          <p:spPr>
            <a:xfrm>
              <a:off x="1554163" y="4822825"/>
              <a:ext cx="1171575" cy="323850"/>
            </a:xfrm>
            <a:prstGeom prst="rect">
              <a:avLst/>
            </a:prstGeom>
            <a:solidFill>
              <a:srgbClr val="0070C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净利润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83" name="思想气泡: 云 26"/>
            <p:cNvSpPr/>
            <p:nvPr/>
          </p:nvSpPr>
          <p:spPr>
            <a:xfrm>
              <a:off x="388938" y="5453063"/>
              <a:ext cx="2041525" cy="541337"/>
            </a:xfrm>
            <a:prstGeom prst="cloudCallout">
              <a:avLst>
                <a:gd name="adj1" fmla="val 33250"/>
                <a:gd name="adj2" fmla="val -111806"/>
              </a:avLst>
            </a:prstGeom>
            <a:solidFill>
              <a:srgbClr val="FF0000"/>
            </a:solidFill>
            <a:ln w="9525">
              <a:noFill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1" name="文本框 43007"/>
          <p:cNvSpPr txBox="1"/>
          <p:nvPr/>
        </p:nvSpPr>
        <p:spPr>
          <a:xfrm>
            <a:off x="7096125" y="1008063"/>
            <a:ext cx="29638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满足需求，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获取利润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1 Título"/>
          <p:cNvSpPr txBox="1"/>
          <p:nvPr/>
        </p:nvSpPr>
        <p:spPr>
          <a:xfrm>
            <a:off x="1843088" y="833438"/>
            <a:ext cx="3389312" cy="696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>
              <a:lnSpc>
                <a:spcPts val="5765"/>
              </a:lnSpc>
            </a:pPr>
            <a:r>
              <a:rPr lang="zh-CN" altLang="en-US" sz="2800" b="1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营销的根本目的</a:t>
            </a:r>
            <a:endParaRPr lang="zh-CN" altLang="en-US" sz="2800" b="1" dirty="0">
              <a:solidFill>
                <a:srgbClr val="00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667" name="AutoShape 69"/>
          <p:cNvSpPr/>
          <p:nvPr/>
        </p:nvSpPr>
        <p:spPr>
          <a:xfrm>
            <a:off x="5756275" y="1619250"/>
            <a:ext cx="3360738" cy="901700"/>
          </a:xfrm>
          <a:prstGeom prst="chevron">
            <a:avLst>
              <a:gd name="adj" fmla="val 53111"/>
            </a:avLst>
          </a:prstGeom>
          <a:solidFill>
            <a:srgbClr val="B8E32F"/>
          </a:solidFill>
          <a:ln w="9525"/>
          <a:scene3d>
            <a:camera prst="legacyPerspectiveBottomLeft">
              <a:rot lat="0" lon="0" rev="0"/>
            </a:camera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8" name="AutoShape 70"/>
          <p:cNvSpPr/>
          <p:nvPr/>
        </p:nvSpPr>
        <p:spPr>
          <a:xfrm>
            <a:off x="3211513" y="1600200"/>
            <a:ext cx="2922587" cy="1131888"/>
          </a:xfrm>
          <a:prstGeom prst="homePlate">
            <a:avLst>
              <a:gd name="adj" fmla="val 51581"/>
            </a:avLst>
          </a:prstGeom>
          <a:gradFill rotWithShape="1">
            <a:gsLst>
              <a:gs pos="0">
                <a:schemeClr val="folHlink"/>
              </a:gs>
              <a:gs pos="100000">
                <a:srgbClr val="D6EB99"/>
              </a:gs>
            </a:gsLst>
            <a:lin ang="0" scaled="1"/>
            <a:tileRect/>
          </a:gradFill>
          <a:ln w="19050"/>
          <a:scene3d>
            <a:camera prst="legacyObliqueBottomLeft">
              <a:rot lat="0" lon="0" rev="0"/>
            </a:camera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3669" name="Group 71"/>
          <p:cNvGrpSpPr/>
          <p:nvPr/>
        </p:nvGrpSpPr>
        <p:grpSpPr>
          <a:xfrm>
            <a:off x="1457325" y="1447800"/>
            <a:ext cx="1476375" cy="1447800"/>
            <a:chOff x="2161" y="696"/>
            <a:chExt cx="1360" cy="1356"/>
          </a:xfrm>
        </p:grpSpPr>
        <p:grpSp>
          <p:nvGrpSpPr>
            <p:cNvPr id="113670" name="Group 72"/>
            <p:cNvGrpSpPr/>
            <p:nvPr/>
          </p:nvGrpSpPr>
          <p:grpSpPr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113671" name="Oval 73"/>
              <p:cNvSpPr/>
              <p:nvPr/>
            </p:nvSpPr>
            <p:spPr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72" name="Oval 74"/>
              <p:cNvSpPr/>
              <p:nvPr/>
            </p:nvSpPr>
            <p:spPr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73" name="Oval 75"/>
              <p:cNvSpPr/>
              <p:nvPr/>
            </p:nvSpPr>
            <p:spPr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74" name="Oval 76"/>
              <p:cNvSpPr/>
              <p:nvPr/>
            </p:nvSpPr>
            <p:spPr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75" name="Oval 77"/>
              <p:cNvSpPr/>
              <p:nvPr/>
            </p:nvSpPr>
            <p:spPr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3676" name="Oval 78"/>
            <p:cNvSpPr/>
            <p:nvPr/>
          </p:nvSpPr>
          <p:spPr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475E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677" name="Rectangle 87"/>
          <p:cNvSpPr/>
          <p:nvPr/>
        </p:nvSpPr>
        <p:spPr>
          <a:xfrm>
            <a:off x="1638300" y="1792288"/>
            <a:ext cx="11144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成功与否</a:t>
            </a:r>
            <a:endParaRPr lang="en-US" altLang="zh-CN" b="1" dirty="0">
              <a:solidFill>
                <a:srgbClr val="F8F8F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看结果</a:t>
            </a:r>
            <a:endParaRPr lang="en-US" altLang="zh-CN" b="1" dirty="0">
              <a:solidFill>
                <a:srgbClr val="F8F8F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8" name="Rectangle 88"/>
          <p:cNvSpPr/>
          <p:nvPr/>
        </p:nvSpPr>
        <p:spPr>
          <a:xfrm>
            <a:off x="3314700" y="1900238"/>
            <a:ext cx="23622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企业营销目的是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679" name="Text Box 89"/>
          <p:cNvSpPr txBox="1"/>
          <p:nvPr/>
        </p:nvSpPr>
        <p:spPr>
          <a:xfrm>
            <a:off x="6169025" y="1824038"/>
            <a:ext cx="2784475" cy="46196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00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赚钱！赚钱！赚钱！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0" name="AutoShape 90"/>
          <p:cNvSpPr/>
          <p:nvPr/>
        </p:nvSpPr>
        <p:spPr>
          <a:xfrm>
            <a:off x="5756275" y="3306763"/>
            <a:ext cx="3360738" cy="901700"/>
          </a:xfrm>
          <a:prstGeom prst="chevron">
            <a:avLst>
              <a:gd name="adj" fmla="val 53111"/>
            </a:avLst>
          </a:prstGeom>
          <a:gradFill rotWithShape="1">
            <a:gsLst>
              <a:gs pos="0">
                <a:srgbClr val="24246B"/>
              </a:gs>
              <a:gs pos="100000">
                <a:schemeClr val="accent2"/>
              </a:gs>
            </a:gsLst>
            <a:lin ang="0" scaled="1"/>
            <a:tileRect/>
          </a:gradFill>
          <a:ln w="19050"/>
          <a:scene3d>
            <a:camera prst="legacyPerspectiveBottomLeft">
              <a:rot lat="0" lon="0" rev="0"/>
            </a:camera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1" name="AutoShape 91"/>
          <p:cNvSpPr/>
          <p:nvPr/>
        </p:nvSpPr>
        <p:spPr>
          <a:xfrm>
            <a:off x="3238500" y="3276600"/>
            <a:ext cx="3043238" cy="1143000"/>
          </a:xfrm>
          <a:prstGeom prst="homePlate">
            <a:avLst>
              <a:gd name="adj" fmla="val 51573"/>
            </a:avLst>
          </a:prstGeom>
          <a:gradFill rotWithShape="1">
            <a:gsLst>
              <a:gs pos="0">
                <a:schemeClr val="accent2"/>
              </a:gs>
              <a:gs pos="100000">
                <a:srgbClr val="ADADD6"/>
              </a:gs>
            </a:gsLst>
            <a:lin ang="0" scaled="1"/>
            <a:tileRect/>
          </a:gradFill>
          <a:ln w="19050"/>
          <a:scene3d>
            <a:camera prst="legacyObliqueBottomLeft">
              <a:rot lat="0" lon="0" rev="0"/>
            </a:camera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3682" name="Group 92"/>
          <p:cNvGrpSpPr/>
          <p:nvPr/>
        </p:nvGrpSpPr>
        <p:grpSpPr>
          <a:xfrm>
            <a:off x="1409700" y="3187700"/>
            <a:ext cx="1508125" cy="1384300"/>
            <a:chOff x="2161" y="696"/>
            <a:chExt cx="1360" cy="1356"/>
          </a:xfrm>
        </p:grpSpPr>
        <p:grpSp>
          <p:nvGrpSpPr>
            <p:cNvPr id="113683" name="Group 93"/>
            <p:cNvGrpSpPr/>
            <p:nvPr/>
          </p:nvGrpSpPr>
          <p:grpSpPr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113684" name="Oval 94"/>
              <p:cNvSpPr/>
              <p:nvPr/>
            </p:nvSpPr>
            <p:spPr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85" name="Oval 95"/>
              <p:cNvSpPr/>
              <p:nvPr/>
            </p:nvSpPr>
            <p:spPr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86" name="Oval 96"/>
              <p:cNvSpPr/>
              <p:nvPr/>
            </p:nvSpPr>
            <p:spPr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87" name="Oval 97"/>
              <p:cNvSpPr/>
              <p:nvPr/>
            </p:nvSpPr>
            <p:spPr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88" name="Oval 98"/>
              <p:cNvSpPr/>
              <p:nvPr/>
            </p:nvSpPr>
            <p:spPr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3689" name="Oval 99"/>
            <p:cNvSpPr/>
            <p:nvPr/>
          </p:nvSpPr>
          <p:spPr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181847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690" name="Rectangle 108"/>
          <p:cNvSpPr/>
          <p:nvPr/>
        </p:nvSpPr>
        <p:spPr>
          <a:xfrm>
            <a:off x="1590675" y="3544888"/>
            <a:ext cx="11144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成功关键</a:t>
            </a:r>
            <a:endParaRPr lang="en-US" altLang="zh-CN" b="1" dirty="0">
              <a:solidFill>
                <a:srgbClr val="F8F8F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在交易</a:t>
            </a:r>
            <a:endParaRPr lang="en-US" altLang="zh-CN" b="1" dirty="0">
              <a:solidFill>
                <a:srgbClr val="F8F8F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91" name="Rectangle 109"/>
          <p:cNvSpPr/>
          <p:nvPr/>
        </p:nvSpPr>
        <p:spPr>
          <a:xfrm>
            <a:off x="3619500" y="3505200"/>
            <a:ext cx="271303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怎么赚钱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692" name="Text Box 110"/>
          <p:cNvSpPr txBox="1"/>
          <p:nvPr/>
        </p:nvSpPr>
        <p:spPr>
          <a:xfrm>
            <a:off x="6083300" y="3429000"/>
            <a:ext cx="2784475" cy="8350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00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pPr algn="ctr" defTabSz="914400">
              <a:spcBef>
                <a:spcPts val="50"/>
              </a:spcBef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创造</a:t>
            </a: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传播</a:t>
            </a: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传递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914400">
              <a:spcBef>
                <a:spcPts val="50"/>
              </a:spcBef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交换</a:t>
            </a:r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93" name="AutoShape 111"/>
          <p:cNvSpPr/>
          <p:nvPr/>
        </p:nvSpPr>
        <p:spPr>
          <a:xfrm>
            <a:off x="5756275" y="4984750"/>
            <a:ext cx="3360738" cy="901700"/>
          </a:xfrm>
          <a:prstGeom prst="chevron">
            <a:avLst>
              <a:gd name="adj" fmla="val 53111"/>
            </a:avLst>
          </a:prstGeom>
          <a:gradFill rotWithShape="1">
            <a:gsLst>
              <a:gs pos="0">
                <a:srgbClr val="839C9E"/>
              </a:gs>
              <a:gs pos="100000">
                <a:schemeClr val="accent1"/>
              </a:gs>
            </a:gsLst>
            <a:lin ang="0" scaled="1"/>
            <a:tileRect/>
          </a:gradFill>
          <a:ln w="19050"/>
          <a:scene3d>
            <a:camera prst="legacyPerspectiveBottomLeft">
              <a:rot lat="0" lon="0" rev="0"/>
            </a:camera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94" name="AutoShape 112"/>
          <p:cNvSpPr/>
          <p:nvPr/>
        </p:nvSpPr>
        <p:spPr>
          <a:xfrm>
            <a:off x="3162300" y="4876800"/>
            <a:ext cx="3119438" cy="1066800"/>
          </a:xfrm>
          <a:prstGeom prst="homePlate">
            <a:avLst>
              <a:gd name="adj" fmla="val 51578"/>
            </a:avLst>
          </a:prstGeom>
          <a:gradFill rotWithShape="1">
            <a:gsLst>
              <a:gs pos="0">
                <a:schemeClr val="accent1"/>
              </a:gs>
              <a:gs pos="100000">
                <a:srgbClr val="E4F3F4"/>
              </a:gs>
            </a:gsLst>
            <a:lin ang="0" scaled="1"/>
            <a:tileRect/>
          </a:gradFill>
          <a:ln w="19050"/>
          <a:scene3d>
            <a:camera prst="legacyObliqueBottomLeft">
              <a:rot lat="0" lon="0" rev="0"/>
            </a:camera>
            <a:lightRig rig="legacyFlat3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3695" name="Group 113"/>
          <p:cNvGrpSpPr/>
          <p:nvPr/>
        </p:nvGrpSpPr>
        <p:grpSpPr>
          <a:xfrm>
            <a:off x="1349375" y="4789488"/>
            <a:ext cx="1508125" cy="1458912"/>
            <a:chOff x="2161" y="696"/>
            <a:chExt cx="1360" cy="1356"/>
          </a:xfrm>
        </p:grpSpPr>
        <p:grpSp>
          <p:nvGrpSpPr>
            <p:cNvPr id="113696" name="Group 114"/>
            <p:cNvGrpSpPr/>
            <p:nvPr/>
          </p:nvGrpSpPr>
          <p:grpSpPr>
            <a:xfrm>
              <a:off x="2161" y="696"/>
              <a:ext cx="1360" cy="1356"/>
              <a:chOff x="2508" y="1231"/>
              <a:chExt cx="1248" cy="1240"/>
            </a:xfrm>
          </p:grpSpPr>
          <p:sp>
            <p:nvSpPr>
              <p:cNvPr id="113697" name="Oval 115"/>
              <p:cNvSpPr/>
              <p:nvPr/>
            </p:nvSpPr>
            <p:spPr>
              <a:xfrm>
                <a:off x="2508" y="1231"/>
                <a:ext cx="1248" cy="1240"/>
              </a:xfrm>
              <a:prstGeom prst="ellipse">
                <a:avLst/>
              </a:prstGeom>
              <a:solidFill>
                <a:srgbClr val="808080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98" name="Oval 116"/>
              <p:cNvSpPr/>
              <p:nvPr/>
            </p:nvSpPr>
            <p:spPr>
              <a:xfrm>
                <a:off x="2541" y="1256"/>
                <a:ext cx="1190" cy="1190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41414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699" name="Oval 117"/>
              <p:cNvSpPr/>
              <p:nvPr/>
            </p:nvSpPr>
            <p:spPr>
              <a:xfrm>
                <a:off x="2590" y="1305"/>
                <a:ext cx="1092" cy="1092"/>
              </a:xfrm>
              <a:prstGeom prst="ellipse">
                <a:avLst/>
              </a:prstGeom>
              <a:solidFill>
                <a:srgbClr val="808080">
                  <a:alpha val="25098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700" name="Oval 118"/>
              <p:cNvSpPr/>
              <p:nvPr/>
            </p:nvSpPr>
            <p:spPr>
              <a:xfrm>
                <a:off x="2623" y="1330"/>
                <a:ext cx="1026" cy="1026"/>
              </a:xfrm>
              <a:prstGeom prst="ellipse">
                <a:avLst/>
              </a:prstGeom>
              <a:solidFill>
                <a:srgbClr val="808080">
                  <a:alpha val="30196"/>
                </a:srgbClr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701" name="Oval 119"/>
              <p:cNvSpPr/>
              <p:nvPr/>
            </p:nvSpPr>
            <p:spPr>
              <a:xfrm>
                <a:off x="2637" y="1346"/>
                <a:ext cx="993" cy="994"/>
              </a:xfrm>
              <a:prstGeom prst="ellipse">
                <a:avLst/>
              </a:prstGeom>
              <a:gradFill rotWithShape="1">
                <a:gsLst>
                  <a:gs pos="0">
                    <a:srgbClr val="5C5C5C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3702" name="Oval 120"/>
            <p:cNvSpPr/>
            <p:nvPr/>
          </p:nvSpPr>
          <p:spPr>
            <a:xfrm>
              <a:off x="2322" y="845"/>
              <a:ext cx="1054" cy="1054"/>
            </a:xfrm>
            <a:prstGeom prst="ellipse">
              <a:avLst/>
            </a:prstGeom>
            <a:gradFill rotWithShape="1">
              <a:gsLst>
                <a:gs pos="0">
                  <a:srgbClr val="576869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57150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703" name="Rectangle 129"/>
          <p:cNvSpPr/>
          <p:nvPr/>
        </p:nvSpPr>
        <p:spPr>
          <a:xfrm>
            <a:off x="1562100" y="5221288"/>
            <a:ext cx="11144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实施要素</a:t>
            </a:r>
            <a:endParaRPr lang="en-US" altLang="zh-CN" b="1" dirty="0">
              <a:solidFill>
                <a:srgbClr val="F8F8F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b="1" dirty="0">
                <a:solidFill>
                  <a:srgbClr val="F8F8F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4P</a:t>
            </a:r>
            <a:endParaRPr lang="en-US" altLang="zh-CN" b="1" dirty="0">
              <a:solidFill>
                <a:srgbClr val="F8F8F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704" name="Rectangle 130"/>
          <p:cNvSpPr/>
          <p:nvPr/>
        </p:nvSpPr>
        <p:spPr>
          <a:xfrm>
            <a:off x="3589338" y="5181600"/>
            <a:ext cx="2163762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 eaLnBrk="0" hangingPunct="0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营销怎么做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705" name="Text Box 131"/>
          <p:cNvSpPr txBox="1"/>
          <p:nvPr/>
        </p:nvSpPr>
        <p:spPr>
          <a:xfrm>
            <a:off x="6083300" y="5037138"/>
            <a:ext cx="2784475" cy="83026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00">
                <a:alpha val="50000"/>
              </a:srgbClr>
            </a:outerShdw>
          </a:effectLst>
        </p:spPr>
        <p:txBody>
          <a:bodyPr anchor="t">
            <a:spAutoFit/>
          </a:bodyPr>
          <a:lstStyle/>
          <a:p>
            <a:pPr algn="ctr" defTabSz="914400"/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找顾客</a:t>
            </a: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定价格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914400"/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建渠道</a:t>
            </a: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做促销</a:t>
            </a:r>
            <a:endParaRPr lang="en-US" altLang="zh-CN" sz="24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营销的目的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8" name="矩形 1"/>
          <p:cNvSpPr/>
          <p:nvPr/>
        </p:nvSpPr>
        <p:spPr>
          <a:xfrm>
            <a:off x="1697038" y="1001713"/>
            <a:ext cx="90106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营销就是A为B创造对方想要的价值，建立与维持关系，以获得回报的思维过程。（思维过程表达式）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4021138" y="1914525"/>
            <a:ext cx="39878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4400" dirty="0">
                <a:solidFill>
                  <a:srgbClr val="FC76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STP</a:t>
            </a:r>
            <a:r>
              <a:rPr lang="zh-CN" altLang="en-US" sz="44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4P</a:t>
            </a:r>
            <a:r>
              <a:rPr lang="zh-CN" altLang="en-US" sz="4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4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CRM</a:t>
            </a:r>
            <a:endParaRPr lang="zh-CN" altLang="en-US" sz="4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0" name="矩形 5"/>
          <p:cNvSpPr/>
          <p:nvPr/>
        </p:nvSpPr>
        <p:spPr>
          <a:xfrm>
            <a:off x="2039938" y="3090863"/>
            <a:ext cx="1735137" cy="2130425"/>
          </a:xfrm>
          <a:prstGeom prst="rect">
            <a:avLst/>
          </a:prstGeom>
          <a:noFill/>
          <a:ln w="31750" cap="flat" cmpd="sng">
            <a:solidFill>
              <a:srgbClr val="FC7608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矩形 6"/>
          <p:cNvSpPr/>
          <p:nvPr/>
        </p:nvSpPr>
        <p:spPr>
          <a:xfrm>
            <a:off x="2187575" y="3238500"/>
            <a:ext cx="1447800" cy="509588"/>
          </a:xfrm>
          <a:prstGeom prst="rect">
            <a:avLst/>
          </a:prstGeom>
          <a:solidFill>
            <a:srgbClr val="FC7608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S市场细分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segment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矩形 8"/>
          <p:cNvSpPr/>
          <p:nvPr/>
        </p:nvSpPr>
        <p:spPr>
          <a:xfrm>
            <a:off x="2187575" y="3902075"/>
            <a:ext cx="1447800" cy="509588"/>
          </a:xfrm>
          <a:prstGeom prst="rect">
            <a:avLst/>
          </a:prstGeom>
          <a:solidFill>
            <a:srgbClr val="FF9B05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T目标市场选择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targeting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3" name="矩形 9"/>
          <p:cNvSpPr/>
          <p:nvPr/>
        </p:nvSpPr>
        <p:spPr>
          <a:xfrm>
            <a:off x="2187575" y="4565650"/>
            <a:ext cx="1447800" cy="5095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P定位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positoning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连接符: 肘形 11"/>
          <p:cNvCxnSpPr>
            <a:stCxn id="29703" idx="3"/>
          </p:cNvCxnSpPr>
          <p:nvPr/>
        </p:nvCxnSpPr>
        <p:spPr bwMode="auto">
          <a:xfrm>
            <a:off x="3629025" y="4820920"/>
            <a:ext cx="1025525" cy="382588"/>
          </a:xfrm>
          <a:prstGeom prst="bentConnector3">
            <a:avLst/>
          </a:prstGeom>
          <a:ln w="25400">
            <a:solidFill>
              <a:srgbClr val="BBE0E3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/>
          <p:cNvCxnSpPr>
            <a:stCxn id="29703" idx="3"/>
          </p:cNvCxnSpPr>
          <p:nvPr/>
        </p:nvCxnSpPr>
        <p:spPr bwMode="auto">
          <a:xfrm flipV="1">
            <a:off x="3629025" y="4412933"/>
            <a:ext cx="1025525" cy="407988"/>
          </a:xfrm>
          <a:prstGeom prst="bentConnector3">
            <a:avLst/>
          </a:prstGeom>
          <a:ln w="25400">
            <a:solidFill>
              <a:srgbClr val="BBE0E3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6" name="矩形 15"/>
          <p:cNvSpPr/>
          <p:nvPr/>
        </p:nvSpPr>
        <p:spPr>
          <a:xfrm>
            <a:off x="4762500" y="4219575"/>
            <a:ext cx="1252538" cy="508000"/>
          </a:xfrm>
          <a:prstGeom prst="rect">
            <a:avLst/>
          </a:prstGeom>
          <a:solidFill>
            <a:srgbClr val="FC7608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Product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7" name="矩形 17"/>
          <p:cNvSpPr/>
          <p:nvPr/>
        </p:nvSpPr>
        <p:spPr>
          <a:xfrm>
            <a:off x="6091238" y="4219575"/>
            <a:ext cx="1254125" cy="508000"/>
          </a:xfrm>
          <a:prstGeom prst="rect">
            <a:avLst/>
          </a:prstGeom>
          <a:solidFill>
            <a:srgbClr val="FF9B05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价格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Price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8" name="矩形 18"/>
          <p:cNvSpPr/>
          <p:nvPr/>
        </p:nvSpPr>
        <p:spPr>
          <a:xfrm>
            <a:off x="7419975" y="4219575"/>
            <a:ext cx="1254125" cy="5080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渠道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Place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9" name="矩形 19"/>
          <p:cNvSpPr/>
          <p:nvPr/>
        </p:nvSpPr>
        <p:spPr>
          <a:xfrm>
            <a:off x="8750300" y="4222750"/>
            <a:ext cx="1387475" cy="509588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促销（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Promotion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0" name="矩形 20"/>
          <p:cNvSpPr/>
          <p:nvPr/>
        </p:nvSpPr>
        <p:spPr>
          <a:xfrm>
            <a:off x="4762500" y="4946650"/>
            <a:ext cx="1252538" cy="509588"/>
          </a:xfrm>
          <a:prstGeom prst="rect">
            <a:avLst/>
          </a:prstGeom>
          <a:solidFill>
            <a:srgbClr val="FC7608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消费者（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Customer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1" name="矩形 21"/>
          <p:cNvSpPr/>
          <p:nvPr/>
        </p:nvSpPr>
        <p:spPr>
          <a:xfrm>
            <a:off x="6091238" y="4946650"/>
            <a:ext cx="1254125" cy="509588"/>
          </a:xfrm>
          <a:prstGeom prst="rect">
            <a:avLst/>
          </a:prstGeom>
          <a:solidFill>
            <a:srgbClr val="FF9B05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成本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Cost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2" name="矩形 22"/>
          <p:cNvSpPr/>
          <p:nvPr/>
        </p:nvSpPr>
        <p:spPr>
          <a:xfrm>
            <a:off x="7419975" y="4946650"/>
            <a:ext cx="1254125" cy="5095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便利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Convenience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3" name="矩形 23"/>
          <p:cNvSpPr/>
          <p:nvPr/>
        </p:nvSpPr>
        <p:spPr>
          <a:xfrm>
            <a:off x="8750300" y="4951413"/>
            <a:ext cx="1387475" cy="509587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沟通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Communication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4" name="矩形 24"/>
          <p:cNvSpPr/>
          <p:nvPr/>
        </p:nvSpPr>
        <p:spPr>
          <a:xfrm>
            <a:off x="4381500" y="4100513"/>
            <a:ext cx="5867400" cy="1473200"/>
          </a:xfrm>
          <a:prstGeom prst="rect">
            <a:avLst/>
          </a:prstGeom>
          <a:noFill/>
          <a:ln w="31750" cap="flat" cmpd="sng">
            <a:solidFill>
              <a:srgbClr val="FC7608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5" name="矩形 25"/>
          <p:cNvSpPr/>
          <p:nvPr/>
        </p:nvSpPr>
        <p:spPr>
          <a:xfrm>
            <a:off x="6811963" y="3105150"/>
            <a:ext cx="3436937" cy="515938"/>
          </a:xfrm>
          <a:prstGeom prst="rect">
            <a:avLst/>
          </a:prstGeom>
          <a:solidFill>
            <a:srgbClr val="00B0F0"/>
          </a:solidFill>
          <a:ln w="34925" cap="flat" cmpd="sng">
            <a:solidFill>
              <a:srgbClr val="FC7608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、客户关系管理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Customer Relationship Management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6" name="文本框 14"/>
          <p:cNvSpPr txBox="1"/>
          <p:nvPr/>
        </p:nvSpPr>
        <p:spPr>
          <a:xfrm>
            <a:off x="2128838" y="5265738"/>
            <a:ext cx="150653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、战略决策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7" name="文本框 27"/>
          <p:cNvSpPr txBox="1"/>
          <p:nvPr/>
        </p:nvSpPr>
        <p:spPr>
          <a:xfrm>
            <a:off x="4713288" y="3714750"/>
            <a:ext cx="15065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、组合定位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营销的实施过程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17447"/>
          <a:stretch>
            <a:fillRect/>
          </a:stretch>
        </p:blipFill>
        <p:spPr>
          <a:xfrm>
            <a:off x="786314" y="2538131"/>
            <a:ext cx="10048240" cy="310578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534880">
            <a:off x="1148794" y="3080158"/>
            <a:ext cx="992271" cy="1148109"/>
            <a:chOff x="450109" y="2513252"/>
            <a:chExt cx="992271" cy="1148109"/>
          </a:xfrm>
        </p:grpSpPr>
        <p:sp>
          <p:nvSpPr>
            <p:cNvPr id="26" name="等腰三角形 2"/>
            <p:cNvSpPr/>
            <p:nvPr/>
          </p:nvSpPr>
          <p:spPr bwMode="auto">
            <a:xfrm rot="9051066">
              <a:off x="450109" y="2513252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rgbClr val="D72B2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4"/>
            <p:cNvSpPr txBox="1"/>
            <p:nvPr/>
          </p:nvSpPr>
          <p:spPr>
            <a:xfrm rot="20065120">
              <a:off x="583442" y="2831758"/>
              <a:ext cx="59690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MR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2270" y="3820071"/>
            <a:ext cx="992271" cy="1148109"/>
            <a:chOff x="2385656" y="3199375"/>
            <a:chExt cx="992271" cy="1148109"/>
          </a:xfrm>
        </p:grpSpPr>
        <p:sp>
          <p:nvSpPr>
            <p:cNvPr id="29" name="等腰三角形 2"/>
            <p:cNvSpPr/>
            <p:nvPr/>
          </p:nvSpPr>
          <p:spPr bwMode="auto">
            <a:xfrm rot="19861646">
              <a:off x="2385656" y="3199375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16"/>
            <p:cNvSpPr txBox="1"/>
            <p:nvPr/>
          </p:nvSpPr>
          <p:spPr>
            <a:xfrm>
              <a:off x="2583128" y="3642553"/>
              <a:ext cx="630555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STP</a:t>
              </a:r>
              <a:endPara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660000">
            <a:off x="10246352" y="1576175"/>
            <a:ext cx="992271" cy="1148109"/>
            <a:chOff x="3132595" y="1372556"/>
            <a:chExt cx="992271" cy="1148109"/>
          </a:xfrm>
        </p:grpSpPr>
        <p:sp>
          <p:nvSpPr>
            <p:cNvPr id="32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7"/>
            <p:cNvSpPr txBox="1"/>
            <p:nvPr/>
          </p:nvSpPr>
          <p:spPr>
            <a:xfrm>
              <a:off x="3442448" y="1631588"/>
              <a:ext cx="35306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46661" y="3092009"/>
            <a:ext cx="992271" cy="1148109"/>
            <a:chOff x="4856942" y="2489243"/>
            <a:chExt cx="992271" cy="1148109"/>
          </a:xfrm>
        </p:grpSpPr>
        <p:sp>
          <p:nvSpPr>
            <p:cNvPr id="35" name="等腰三角形 2"/>
            <p:cNvSpPr/>
            <p:nvPr/>
          </p:nvSpPr>
          <p:spPr bwMode="auto">
            <a:xfrm rot="20624090">
              <a:off x="4856942" y="2489243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18"/>
            <p:cNvSpPr txBox="1"/>
            <p:nvPr/>
          </p:nvSpPr>
          <p:spPr>
            <a:xfrm>
              <a:off x="5122932" y="2941115"/>
              <a:ext cx="51054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VP</a:t>
              </a:r>
              <a:endPara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2761" y="1390009"/>
            <a:ext cx="992271" cy="1148109"/>
            <a:chOff x="6300947" y="940508"/>
            <a:chExt cx="992271" cy="1148109"/>
          </a:xfrm>
        </p:grpSpPr>
        <p:sp>
          <p:nvSpPr>
            <p:cNvPr id="38" name="等腰三角形 2"/>
            <p:cNvSpPr/>
            <p:nvPr/>
          </p:nvSpPr>
          <p:spPr bwMode="auto">
            <a:xfrm rot="10800000">
              <a:off x="6300947" y="940508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rgbClr val="D72B2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19"/>
            <p:cNvSpPr txBox="1"/>
            <p:nvPr/>
          </p:nvSpPr>
          <p:spPr>
            <a:xfrm>
              <a:off x="6463842" y="1227242"/>
              <a:ext cx="58674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MP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43081" y="3068156"/>
            <a:ext cx="992271" cy="1148109"/>
            <a:chOff x="7525082" y="2483320"/>
            <a:chExt cx="992271" cy="1148109"/>
          </a:xfrm>
        </p:grpSpPr>
        <p:sp>
          <p:nvSpPr>
            <p:cNvPr id="41" name="等腰三角形 2"/>
            <p:cNvSpPr/>
            <p:nvPr/>
          </p:nvSpPr>
          <p:spPr bwMode="auto">
            <a:xfrm rot="430599">
              <a:off x="7525082" y="2483320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20"/>
            <p:cNvSpPr txBox="1"/>
            <p:nvPr/>
          </p:nvSpPr>
          <p:spPr>
            <a:xfrm>
              <a:off x="7882212" y="2933985"/>
              <a:ext cx="25781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1632699" y="4555347"/>
            <a:ext cx="216024" cy="216024"/>
          </a:xfrm>
          <a:prstGeom prst="ellipse">
            <a:avLst/>
          </a:prstGeom>
          <a:solidFill>
            <a:srgbClr val="D72B2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/>
          <p:cNvSpPr/>
          <p:nvPr/>
        </p:nvSpPr>
        <p:spPr>
          <a:xfrm>
            <a:off x="3110300" y="3582060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435640" y="3068451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702582" y="2769793"/>
            <a:ext cx="216024" cy="21602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289831" y="2663500"/>
            <a:ext cx="216024" cy="216024"/>
          </a:xfrm>
          <a:prstGeom prst="ellipse">
            <a:avLst/>
          </a:prstGeom>
          <a:solidFill>
            <a:srgbClr val="D72B2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8657146" y="2724141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34"/>
          <p:cNvSpPr txBox="1"/>
          <p:nvPr/>
        </p:nvSpPr>
        <p:spPr>
          <a:xfrm>
            <a:off x="1692210" y="4835124"/>
            <a:ext cx="141981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1400" b="1">
                <a:solidFill>
                  <a:srgbClr val="C00000"/>
                </a:solidFill>
                <a:ea typeface="宋体" panose="02010600030101010101" pitchFamily="2" charset="-122"/>
                <a:sym typeface="+mn-ea"/>
              </a:rPr>
              <a:t>市场研究</a:t>
            </a:r>
            <a:endParaRPr lang="zh-CN" sz="1400" b="1">
              <a:solidFill>
                <a:srgbClr val="C00000"/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sz="1400">
                <a:solidFill>
                  <a:srgbClr val="333333"/>
                </a:solidFill>
                <a:ea typeface="宋体" panose="02010600030101010101" pitchFamily="2" charset="-122"/>
                <a:sym typeface="+mn-ea"/>
              </a:rPr>
              <a:t>Marketing Research</a:t>
            </a:r>
            <a:endParaRPr lang="en-US" altLang="zh-CN" sz="1400" dirty="0">
              <a:solidFill>
                <a:srgbClr val="333333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2175694" y="2166021"/>
            <a:ext cx="17602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市场细分（Segmentation）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选择目标市场（Targeting）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（Positioning）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4098474" y="3441736"/>
            <a:ext cx="1587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选择好目标市场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Target Markets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5162734" y="2247936"/>
            <a:ext cx="1809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提供价值主张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 Proposition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6656889" y="2995966"/>
            <a:ext cx="1755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建立市场营销计划Marketing Plan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8172634" y="2141891"/>
            <a:ext cx="1721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执行Implementation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910322" y="1978765"/>
            <a:ext cx="992271" cy="1148109"/>
            <a:chOff x="3132595" y="1372556"/>
            <a:chExt cx="992271" cy="1148109"/>
          </a:xfrm>
        </p:grpSpPr>
        <p:sp>
          <p:nvSpPr>
            <p:cNvPr id="56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17"/>
            <p:cNvSpPr txBox="1"/>
            <p:nvPr/>
          </p:nvSpPr>
          <p:spPr>
            <a:xfrm>
              <a:off x="3274859" y="1671584"/>
              <a:ext cx="5765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TM</a:t>
              </a:r>
              <a:endPara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10635145" y="2940181"/>
            <a:ext cx="216024" cy="21602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39"/>
          <p:cNvSpPr txBox="1"/>
          <p:nvPr/>
        </p:nvSpPr>
        <p:spPr>
          <a:xfrm>
            <a:off x="10282104" y="3314736"/>
            <a:ext cx="1136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Control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/>
      <p:bldP spid="50" grpId="0"/>
      <p:bldP spid="51" grpId="0"/>
      <p:bldP spid="52" grpId="0"/>
      <p:bldP spid="53" grpId="0"/>
      <p:bldP spid="54" grpId="0"/>
      <p:bldP spid="58" grpId="0" bldLvl="0" animBg="1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9050"/>
            <a:ext cx="12199620" cy="6896100"/>
          </a:xfrm>
          <a:prstGeom prst="rect">
            <a:avLst/>
          </a:prstGeom>
        </p:spPr>
      </p:pic>
      <p:sp>
        <p:nvSpPr>
          <p:cNvPr id="7" name="PA_MH_Title"/>
          <p:cNvSpPr txBox="1"/>
          <p:nvPr>
            <p:custDataLst>
              <p:tags r:id="rId2"/>
            </p:custDataLst>
          </p:nvPr>
        </p:nvSpPr>
        <p:spPr>
          <a:xfrm>
            <a:off x="4607560" y="2694940"/>
            <a:ext cx="6019165" cy="75819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800" spc="6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什么是网络营销</a:t>
            </a:r>
            <a:endParaRPr lang="zh-CN" altLang="en-US" sz="4800" spc="600" dirty="0">
              <a:solidFill>
                <a:srgbClr val="F098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9" name="išľíďè"/>
          <p:cNvSpPr/>
          <p:nvPr/>
        </p:nvSpPr>
        <p:spPr bwMode="auto">
          <a:xfrm>
            <a:off x="4607560" y="3801110"/>
            <a:ext cx="5581015" cy="55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网络营销 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= 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网络</a:t>
            </a:r>
            <a:r>
              <a:rPr lang="en-US" altLang="zh-CN" sz="16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营销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64335" y="2576830"/>
            <a:ext cx="2503805" cy="2420620"/>
            <a:chOff x="1736544" y="1455530"/>
            <a:chExt cx="3448642" cy="3448642"/>
          </a:xfrm>
          <a:solidFill>
            <a:srgbClr val="F0983E"/>
          </a:solidFill>
        </p:grpSpPr>
        <p:sp>
          <p:nvSpPr>
            <p:cNvPr id="15" name="椭圆 14"/>
            <p:cNvSpPr/>
            <p:nvPr/>
          </p:nvSpPr>
          <p:spPr>
            <a:xfrm>
              <a:off x="1840952" y="1556144"/>
              <a:ext cx="3247414" cy="324741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736544" y="1455530"/>
              <a:ext cx="3448642" cy="3448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6615" y="2856865"/>
            <a:ext cx="240855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什么是网络营销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905" name="矩形 3"/>
          <p:cNvSpPr/>
          <p:nvPr/>
        </p:nvSpPr>
        <p:spPr>
          <a:xfrm>
            <a:off x="429260" y="1738313"/>
            <a:ext cx="8229600" cy="3199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网络营销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是企业以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现有营销理论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为基础，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利用因特网</a:t>
            </a:r>
            <a:endParaRPr lang="zh-CN" altLang="en-US" sz="24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（包括企业内部网和外部网）技术和功能，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最大限度地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满足客户需求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以达到开拓市场、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增加盈利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为目标的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经营过程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6543358" y="257493"/>
            <a:ext cx="5051425" cy="5151437"/>
            <a:chOff x="1114261" y="415156"/>
            <a:chExt cx="5051558" cy="5151633"/>
          </a:xfrm>
        </p:grpSpPr>
        <p:sp>
          <p:nvSpPr>
            <p:cNvPr id="5" name="椭圆 4"/>
            <p:cNvSpPr/>
            <p:nvPr/>
          </p:nvSpPr>
          <p:spPr bwMode="auto">
            <a:xfrm>
              <a:off x="3060587" y="4598377"/>
              <a:ext cx="968400" cy="968412"/>
            </a:xfrm>
            <a:prstGeom prst="ellipse">
              <a:avLst/>
            </a:prstGeom>
            <a:solidFill>
              <a:srgbClr val="FCD8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4484612" y="3010817"/>
              <a:ext cx="1444663" cy="1444680"/>
            </a:xfrm>
            <a:prstGeom prst="ellipse">
              <a:avLst/>
            </a:prstGeom>
            <a:solidFill>
              <a:srgbClr val="97C01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3627339" y="3107658"/>
              <a:ext cx="1444663" cy="1444680"/>
            </a:xfrm>
            <a:prstGeom prst="ellipse">
              <a:avLst/>
            </a:prstGeom>
            <a:solidFill>
              <a:srgbClr val="BBD54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3111389" y="3571226"/>
              <a:ext cx="1444663" cy="1444680"/>
            </a:xfrm>
            <a:prstGeom prst="ellipse">
              <a:avLst/>
            </a:prstGeom>
            <a:solidFill>
              <a:srgbClr val="D9D1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114261" y="2974303"/>
              <a:ext cx="1444663" cy="1444680"/>
            </a:xfrm>
            <a:prstGeom prst="ellipse">
              <a:avLst/>
            </a:prstGeom>
            <a:solidFill>
              <a:srgbClr val="E9932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2055673" y="3547412"/>
              <a:ext cx="1444663" cy="1444680"/>
            </a:xfrm>
            <a:prstGeom prst="ellipse">
              <a:avLst/>
            </a:prstGeom>
            <a:solidFill>
              <a:srgbClr val="F6C52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2009635" y="3018755"/>
              <a:ext cx="1444663" cy="1444680"/>
            </a:xfrm>
            <a:prstGeom prst="ellipse">
              <a:avLst/>
            </a:prstGeom>
            <a:solidFill>
              <a:srgbClr val="F0AB0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 bwMode="auto">
            <a:xfrm>
              <a:off x="1650850" y="2507561"/>
              <a:ext cx="1444663" cy="1444680"/>
            </a:xfrm>
            <a:prstGeom prst="ellipse">
              <a:avLst/>
            </a:prstGeom>
            <a:solidFill>
              <a:srgbClr val="EA480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1158712" y="1896349"/>
              <a:ext cx="1444663" cy="1444680"/>
            </a:xfrm>
            <a:prstGeom prst="ellipse">
              <a:avLst/>
            </a:prstGeom>
            <a:solidFill>
              <a:srgbClr val="F9210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1252377" y="1342291"/>
              <a:ext cx="1444663" cy="1444680"/>
            </a:xfrm>
            <a:prstGeom prst="ellipse">
              <a:avLst/>
            </a:prstGeom>
            <a:solidFill>
              <a:srgbClr val="D6030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1722289" y="761244"/>
              <a:ext cx="1443076" cy="1444680"/>
            </a:xfrm>
            <a:prstGeom prst="ellipse">
              <a:avLst/>
            </a:prstGeom>
            <a:solidFill>
              <a:srgbClr val="D401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 bwMode="auto">
            <a:xfrm>
              <a:off x="2381119" y="605663"/>
              <a:ext cx="1444663" cy="1444680"/>
            </a:xfrm>
            <a:prstGeom prst="ellipse">
              <a:avLst/>
            </a:prstGeom>
            <a:solidFill>
              <a:srgbClr val="B4109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 bwMode="auto">
            <a:xfrm>
              <a:off x="2912945" y="415156"/>
              <a:ext cx="1444663" cy="1444680"/>
            </a:xfrm>
            <a:prstGeom prst="ellipse">
              <a:avLst/>
            </a:prstGeom>
            <a:solidFill>
              <a:srgbClr val="8223B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3709891" y="792995"/>
              <a:ext cx="858861" cy="858870"/>
            </a:xfrm>
            <a:prstGeom prst="ellipse">
              <a:avLst/>
            </a:prstGeom>
            <a:solidFill>
              <a:srgbClr val="3567B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4243305" y="669166"/>
              <a:ext cx="1362111" cy="1362127"/>
            </a:xfrm>
            <a:prstGeom prst="ellipse">
              <a:avLst/>
            </a:prstGeom>
            <a:solidFill>
              <a:srgbClr val="5CC6E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4662416" y="1350229"/>
              <a:ext cx="1157318" cy="1157332"/>
            </a:xfrm>
            <a:prstGeom prst="ellipse">
              <a:avLst/>
            </a:prstGeom>
            <a:solidFill>
              <a:srgbClr val="12B2A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4771957" y="2129721"/>
              <a:ext cx="1362111" cy="1362127"/>
            </a:xfrm>
            <a:prstGeom prst="ellipse">
              <a:avLst/>
            </a:prstGeom>
            <a:solidFill>
              <a:srgbClr val="39BF6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89163" y="861260"/>
              <a:ext cx="665180" cy="33973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点评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371594" y="1204173"/>
              <a:ext cx="665180" cy="33815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论坛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709891" y="994615"/>
              <a:ext cx="665181" cy="33973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en-US" altLang="zh-CN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RSS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363959" y="1020016"/>
              <a:ext cx="1130330" cy="33815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电子商务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710043" y="1651865"/>
              <a:ext cx="1130330" cy="33973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视频分享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035489" y="2518673"/>
              <a:ext cx="1130330" cy="58422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社交网络</a:t>
              </a:r>
              <a:endParaRPr kumimoji="0" lang="en-US" altLang="zh-CN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聚合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105341" y="3556938"/>
              <a:ext cx="665180" cy="5858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即时通讯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435398" y="3758558"/>
              <a:ext cx="665180" cy="3381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微博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41597" y="4222126"/>
              <a:ext cx="1128742" cy="3381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论坛聚合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190766" y="4947640"/>
              <a:ext cx="665180" cy="58422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社交网站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212840" y="4474547"/>
              <a:ext cx="1128742" cy="33815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网络书签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466847" y="3914139"/>
              <a:ext cx="665180" cy="3381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音乐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220626" y="3556938"/>
              <a:ext cx="676293" cy="58422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相册图片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011222" y="3393419"/>
              <a:ext cx="665181" cy="3381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博客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71457" y="2815547"/>
              <a:ext cx="665181" cy="3381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问答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352392" y="2172585"/>
              <a:ext cx="1128742" cy="33973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搜索引擎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796904" y="1242274"/>
              <a:ext cx="677880" cy="58422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buFontTx/>
                <a:defRPr/>
              </a:pPr>
              <a:r>
                <a:rPr kumimoji="0" lang="zh-CN" altLang="en-US" sz="1600" kern="1200" cap="none" spc="0" normalizeH="0" baseline="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网络游戏</a:t>
              </a:r>
              <a:endParaRPr kumimoji="0" lang="zh-CN" altLang="en-US" sz="1600" kern="1200" cap="none" spc="0" normalizeH="0" baseline="0" noProof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3" name="椭圆 72"/>
          <p:cNvSpPr/>
          <p:nvPr/>
        </p:nvSpPr>
        <p:spPr bwMode="auto">
          <a:xfrm>
            <a:off x="7988300" y="1409383"/>
            <a:ext cx="2573338" cy="2573338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@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网络营销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什么是网络营销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0" name="矩形 2"/>
          <p:cNvSpPr/>
          <p:nvPr/>
        </p:nvSpPr>
        <p:spPr>
          <a:xfrm>
            <a:off x="2212975" y="1109663"/>
            <a:ext cx="701040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网络营销就是在制定相关网络营销策略的基础上，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以互联网为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传播手段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充分利用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网络营销工具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通过对市场的循环营销传播，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以最低成本实现最大的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营销目标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2212975" y="4368800"/>
            <a:ext cx="736600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dirty="0">
                <a:solidFill>
                  <a:srgbClr val="FC76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 </a:t>
            </a:r>
            <a:r>
              <a:rPr lang="en-US" altLang="zh-CN" sz="5400" dirty="0">
                <a:solidFill>
                  <a:srgbClr val="FF9B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5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sz="5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5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</a:t>
            </a:r>
            <a:endParaRPr lang="zh-CN" altLang="en-US" sz="5400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50"/>
          <p:cNvSpPr>
            <a:spLocks noChangeArrowheads="1"/>
          </p:cNvSpPr>
          <p:nvPr/>
        </p:nvSpPr>
        <p:spPr bwMode="auto">
          <a:xfrm>
            <a:off x="550333" y="493713"/>
            <a:ext cx="55989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altLang="ko-KR" sz="2800" b="1">
                <a:solidFill>
                  <a:srgbClr val="FFFFFF"/>
                </a:solidFill>
                <a:latin typeface="Arial Black" panose="020B0A04020102020204" charset="0"/>
                <a:ea typeface="HY견고딕"/>
                <a:cs typeface="HY견고딕"/>
              </a:rPr>
              <a:t> eOffice Solution Planning</a:t>
            </a:r>
            <a:endParaRPr lang="en-US" altLang="ko-KR" sz="2800" b="1">
              <a:solidFill>
                <a:srgbClr val="FFFFFF"/>
              </a:solidFill>
              <a:latin typeface="Arial Black" panose="020B0A04020102020204" charset="0"/>
              <a:ea typeface="HY견고딕"/>
              <a:cs typeface="HY견고딕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2190751" y="642939"/>
            <a:ext cx="5873749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教学目标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Group 56"/>
          <p:cNvGrpSpPr/>
          <p:nvPr/>
        </p:nvGrpSpPr>
        <p:grpSpPr bwMode="auto">
          <a:xfrm>
            <a:off x="793751" y="500063"/>
            <a:ext cx="1117600" cy="685800"/>
            <a:chOff x="3174" y="2656"/>
            <a:chExt cx="1549" cy="1351"/>
          </a:xfrm>
        </p:grpSpPr>
        <p:sp>
          <p:nvSpPr>
            <p:cNvPr id="40" name="AutoShape 57"/>
            <p:cNvSpPr>
              <a:spLocks noChangeArrowheads="1"/>
            </p:cNvSpPr>
            <p:nvPr/>
          </p:nvSpPr>
          <p:spPr bwMode="gray">
            <a:xfrm>
              <a:off x="3186" y="2678"/>
              <a:ext cx="1537" cy="1329"/>
            </a:xfrm>
            <a:prstGeom prst="hexagon">
              <a:avLst>
                <a:gd name="adj" fmla="val 28916"/>
                <a:gd name="vf" fmla="val 11547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" name="AutoShape 58"/>
            <p:cNvSpPr>
              <a:spLocks noChangeArrowheads="1"/>
            </p:cNvSpPr>
            <p:nvPr/>
          </p:nvSpPr>
          <p:spPr bwMode="gray">
            <a:xfrm>
              <a:off x="3174" y="2656"/>
              <a:ext cx="1537" cy="1329"/>
            </a:xfrm>
            <a:prstGeom prst="hexagon">
              <a:avLst>
                <a:gd name="adj" fmla="val 28916"/>
                <a:gd name="vf" fmla="val 11547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2" name="AutoShape 59"/>
            <p:cNvSpPr>
              <a:spLocks noChangeArrowheads="1"/>
            </p:cNvSpPr>
            <p:nvPr/>
          </p:nvSpPr>
          <p:spPr bwMode="gray">
            <a:xfrm>
              <a:off x="3265" y="2737"/>
              <a:ext cx="1350" cy="1166"/>
            </a:xfrm>
            <a:prstGeom prst="hexagon">
              <a:avLst>
                <a:gd name="adj" fmla="val 28896"/>
                <a:gd name="vf" fmla="val 11547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" name="Text Box 65"/>
          <p:cNvSpPr txBox="1">
            <a:spLocks noChangeArrowheads="1"/>
          </p:cNvSpPr>
          <p:nvPr/>
        </p:nvSpPr>
        <p:spPr bwMode="auto">
          <a:xfrm>
            <a:off x="1073151" y="576264"/>
            <a:ext cx="3850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chemeClr val="bg1"/>
                </a:solidFill>
              </a:rPr>
              <a:t>2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87501" y="1458913"/>
            <a:ext cx="9588500" cy="31700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1600" noProof="1"/>
              <a:t>本课程侧重于网络营销战术层的设计：</a:t>
            </a:r>
            <a:endParaRPr lang="zh-CN" sz="1600" noProof="1"/>
          </a:p>
          <a:p>
            <a:endParaRPr lang="zh-CN" sz="1600" noProof="1"/>
          </a:p>
          <a:p>
            <a:r>
              <a:rPr lang="zh-CN" sz="1600" noProof="1"/>
              <a:t>即培养学生作为一个网络推广（策划）主管或专员，他需要</a:t>
            </a:r>
            <a:endParaRPr lang="zh-CN" sz="1600" noProof="1"/>
          </a:p>
          <a:p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b="1" noProof="1">
                <a:solidFill>
                  <a:srgbClr val="FF0000"/>
                </a:solidFill>
              </a:rPr>
              <a:t>了解</a:t>
            </a:r>
            <a:r>
              <a:rPr lang="zh-CN" sz="1600" noProof="1"/>
              <a:t>网络营销策略懂得为什么这样做（营销基本理论），</a:t>
            </a:r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b="1" noProof="1">
                <a:solidFill>
                  <a:srgbClr val="FF0000"/>
                </a:solidFill>
              </a:rPr>
              <a:t>熟悉</a:t>
            </a:r>
            <a:r>
              <a:rPr lang="zh-CN" sz="1600" noProof="1"/>
              <a:t>网络营销战术（如视频、微博、微信、广告等）的各种打法，知道如何去做；</a:t>
            </a:r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b="1" noProof="1">
                <a:solidFill>
                  <a:srgbClr val="FF0000"/>
                </a:solidFill>
              </a:rPr>
              <a:t>掌握</a:t>
            </a:r>
            <a:r>
              <a:rPr lang="zh-CN" sz="1600" noProof="1"/>
              <a:t>网络营销执行层面（如广告语、关键词、标题、宝贝详情页、硬广文案、软文、新闻稿、</a:t>
            </a:r>
            <a:r>
              <a:rPr lang="en-US" sz="1600" noProof="1">
                <a:latin typeface="宋体" panose="02010600030101010101" pitchFamily="2" charset="-122"/>
              </a:rPr>
              <a:t>H5</a:t>
            </a:r>
            <a:r>
              <a:rPr lang="zh-CN" sz="1600" noProof="1"/>
              <a:t>）的实战作法</a:t>
            </a:r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endParaRPr lang="zh-CN" sz="1600" noProof="1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b="1" noProof="1">
                <a:solidFill>
                  <a:srgbClr val="FF0000"/>
                </a:solidFill>
              </a:rPr>
              <a:t>提交</a:t>
            </a:r>
            <a:r>
              <a:rPr lang="zh-CN" sz="1600" noProof="1"/>
              <a:t>实训成果，并能根据企业目标撰写出网络营销推广策划案。</a:t>
            </a:r>
            <a:endParaRPr lang="zh-CN" altLang="en-US" sz="16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什么是网络营销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1892300" y="2439988"/>
            <a:ext cx="1728788" cy="1279525"/>
            <a:chOff x="521" y="1989"/>
            <a:chExt cx="1089" cy="806"/>
          </a:xfrm>
        </p:grpSpPr>
        <p:sp>
          <p:nvSpPr>
            <p:cNvPr id="39938" name="AutoShape 5"/>
            <p:cNvSpPr/>
            <p:nvPr/>
          </p:nvSpPr>
          <p:spPr>
            <a:xfrm>
              <a:off x="930" y="1989"/>
              <a:ext cx="272" cy="453"/>
            </a:xfrm>
            <a:prstGeom prst="downArrow">
              <a:avLst>
                <a:gd name="adj1" fmla="val 50000"/>
                <a:gd name="adj2" fmla="val 4162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39" name="Text Box 9"/>
            <p:cNvSpPr txBox="1"/>
            <p:nvPr/>
          </p:nvSpPr>
          <p:spPr>
            <a:xfrm>
              <a:off x="521" y="2468"/>
              <a:ext cx="10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00"/>
                  </a:solidFill>
                  <a:latin typeface="Arial" panose="020B0604020202020204" pitchFamily="34" charset="0"/>
                  <a:ea typeface="黑体" panose="02010609060101010101" charset="-122"/>
                </a:rPr>
                <a:t>把握节奏</a:t>
              </a:r>
              <a:endPara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3922713" y="2438400"/>
            <a:ext cx="1641475" cy="1252538"/>
            <a:chOff x="1629" y="1988"/>
            <a:chExt cx="1034" cy="789"/>
          </a:xfrm>
        </p:grpSpPr>
        <p:sp>
          <p:nvSpPr>
            <p:cNvPr id="39941" name="AutoShape 6"/>
            <p:cNvSpPr/>
            <p:nvPr/>
          </p:nvSpPr>
          <p:spPr>
            <a:xfrm>
              <a:off x="2018" y="1988"/>
              <a:ext cx="272" cy="453"/>
            </a:xfrm>
            <a:prstGeom prst="downArrow">
              <a:avLst>
                <a:gd name="adj1" fmla="val 50000"/>
                <a:gd name="adj2" fmla="val 4162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2" name="Text Box 10"/>
            <p:cNvSpPr txBox="1"/>
            <p:nvPr/>
          </p:nvSpPr>
          <p:spPr>
            <a:xfrm>
              <a:off x="1629" y="2450"/>
              <a:ext cx="103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00"/>
                  </a:solidFill>
                  <a:latin typeface="Arial" panose="020B0604020202020204" pitchFamily="34" charset="0"/>
                  <a:ea typeface="黑体" panose="02010609060101010101" charset="-122"/>
                </a:rPr>
                <a:t>创意内容</a:t>
              </a:r>
              <a:endPara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5564188" y="2438400"/>
            <a:ext cx="1873250" cy="1252538"/>
            <a:chOff x="2789" y="1988"/>
            <a:chExt cx="1180" cy="789"/>
          </a:xfrm>
        </p:grpSpPr>
        <p:sp>
          <p:nvSpPr>
            <p:cNvPr id="39944" name="AutoShape 7"/>
            <p:cNvSpPr/>
            <p:nvPr/>
          </p:nvSpPr>
          <p:spPr>
            <a:xfrm>
              <a:off x="3243" y="1988"/>
              <a:ext cx="272" cy="453"/>
            </a:xfrm>
            <a:prstGeom prst="downArrow">
              <a:avLst>
                <a:gd name="adj1" fmla="val 50000"/>
                <a:gd name="adj2" fmla="val 4162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5" name="Text Box 11"/>
            <p:cNvSpPr txBox="1"/>
            <p:nvPr/>
          </p:nvSpPr>
          <p:spPr>
            <a:xfrm>
              <a:off x="2789" y="2450"/>
              <a:ext cx="11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00"/>
                  </a:solidFill>
                  <a:latin typeface="Arial" panose="020B0604020202020204" pitchFamily="34" charset="0"/>
                  <a:ea typeface="黑体" panose="02010609060101010101" charset="-122"/>
                </a:rPr>
                <a:t>工具策略</a:t>
              </a:r>
              <a:endPara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6" name="Group 16"/>
          <p:cNvGrpSpPr/>
          <p:nvPr/>
        </p:nvGrpSpPr>
        <p:grpSpPr>
          <a:xfrm>
            <a:off x="7942263" y="2438400"/>
            <a:ext cx="1727200" cy="1268413"/>
            <a:chOff x="4287" y="1988"/>
            <a:chExt cx="1088" cy="799"/>
          </a:xfrm>
        </p:grpSpPr>
        <p:sp>
          <p:nvSpPr>
            <p:cNvPr id="39947" name="AutoShape 8"/>
            <p:cNvSpPr/>
            <p:nvPr/>
          </p:nvSpPr>
          <p:spPr>
            <a:xfrm>
              <a:off x="4694" y="1988"/>
              <a:ext cx="272" cy="453"/>
            </a:xfrm>
            <a:prstGeom prst="downArrow">
              <a:avLst>
                <a:gd name="adj1" fmla="val 50000"/>
                <a:gd name="adj2" fmla="val 4162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948" name="Text Box 12"/>
            <p:cNvSpPr txBox="1"/>
            <p:nvPr/>
          </p:nvSpPr>
          <p:spPr>
            <a:xfrm>
              <a:off x="4287" y="2460"/>
              <a:ext cx="10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CC0000"/>
                  </a:solidFill>
                  <a:latin typeface="Arial" panose="020B0604020202020204" pitchFamily="34" charset="0"/>
                  <a:ea typeface="黑体" panose="02010609060101010101" charset="-122"/>
                </a:rPr>
                <a:t>目标对象</a:t>
              </a:r>
              <a:endPara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2179638" y="4743450"/>
            <a:ext cx="1728788" cy="12239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品牌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Oval 18"/>
          <p:cNvSpPr/>
          <p:nvPr/>
        </p:nvSpPr>
        <p:spPr>
          <a:xfrm>
            <a:off x="2468563" y="4383088"/>
            <a:ext cx="1223962" cy="72072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产品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Line 19"/>
          <p:cNvSpPr/>
          <p:nvPr/>
        </p:nvSpPr>
        <p:spPr>
          <a:xfrm>
            <a:off x="3908425" y="5391150"/>
            <a:ext cx="25923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</p:spPr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6500813" y="4743450"/>
            <a:ext cx="1728788" cy="12239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目标群体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Oval 21"/>
          <p:cNvSpPr/>
          <p:nvPr/>
        </p:nvSpPr>
        <p:spPr>
          <a:xfrm>
            <a:off x="6716713" y="4310063"/>
            <a:ext cx="1223962" cy="720725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charset="-122"/>
              </a:rPr>
              <a:t>消费者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4268788" y="5462588"/>
            <a:ext cx="19446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cs"/>
              </a:rPr>
              <a:t>网络营销</a:t>
            </a:r>
            <a:endParaRPr kumimoji="0" lang="zh-CN" altLang="en-US" sz="28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  <p:cxnSp>
        <p:nvCxnSpPr>
          <p:cNvPr id="20" name="AutoShape 26"/>
          <p:cNvCxnSpPr>
            <a:stCxn id="15" idx="0"/>
            <a:endCxn id="18" idx="0"/>
          </p:cNvCxnSpPr>
          <p:nvPr/>
        </p:nvCxnSpPr>
        <p:spPr>
          <a:xfrm rot="16200000">
            <a:off x="5174933" y="2222818"/>
            <a:ext cx="73025" cy="4248150"/>
          </a:xfrm>
          <a:prstGeom prst="curvedConnector3">
            <a:avLst>
              <a:gd name="adj1" fmla="val 426522"/>
            </a:avLst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21" name="AutoShape 29"/>
          <p:cNvCxnSpPr>
            <a:stCxn id="18" idx="3"/>
            <a:endCxn id="15" idx="5"/>
          </p:cNvCxnSpPr>
          <p:nvPr/>
        </p:nvCxnSpPr>
        <p:spPr>
          <a:xfrm rot="5400000">
            <a:off x="5174615" y="3270885"/>
            <a:ext cx="73025" cy="3382645"/>
          </a:xfrm>
          <a:prstGeom prst="curvedConnector3">
            <a:avLst>
              <a:gd name="adj1" fmla="val 570435"/>
            </a:avLst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</p:spPr>
      </p:cxnSp>
      <p:sp>
        <p:nvSpPr>
          <p:cNvPr id="22" name="Text Box 30"/>
          <p:cNvSpPr txBox="1">
            <a:spLocks noChangeArrowheads="1"/>
          </p:cNvSpPr>
          <p:nvPr/>
        </p:nvSpPr>
        <p:spPr bwMode="auto">
          <a:xfrm>
            <a:off x="4556125" y="4167188"/>
            <a:ext cx="12969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新宋体" panose="02010609030101010101" charset="-122"/>
                <a:cs typeface="+mn-cs"/>
              </a:rPr>
              <a:t>需求</a:t>
            </a:r>
            <a:endParaRPr kumimoji="0" lang="zh-CN" altLang="en-US" sz="2400" b="1" kern="1200" cap="none" spc="0" normalizeH="0" baseline="0" noProof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新宋体" panose="02010609030101010101" charset="-122"/>
              <a:cs typeface="+mn-cs"/>
            </a:endParaRPr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4556125" y="4743450"/>
            <a:ext cx="12969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新宋体" panose="02010609030101010101" charset="-122"/>
                <a:cs typeface="+mn-cs"/>
              </a:rPr>
              <a:t>利益点</a:t>
            </a:r>
            <a:endParaRPr kumimoji="0" lang="zh-CN" altLang="en-US" sz="2400" b="1" kern="1200" cap="none" spc="0" normalizeH="0" baseline="0" noProof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新宋体" panose="02010609030101010101" charset="-122"/>
              <a:cs typeface="+mn-cs"/>
            </a:endParaRPr>
          </a:p>
        </p:txBody>
      </p:sp>
      <p:sp>
        <p:nvSpPr>
          <p:cNvPr id="39959" name="Rectangle 3"/>
          <p:cNvSpPr txBox="1"/>
          <p:nvPr/>
        </p:nvSpPr>
        <p:spPr>
          <a:xfrm>
            <a:off x="1670050" y="11430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spcBef>
                <a:spcPct val="20000"/>
              </a:spcBef>
              <a:buClr>
                <a:schemeClr val="folHlink"/>
              </a:buClr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什么是网络营销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763905" lvl="1" indent="-584200" eaLnBrk="0" hangingPunct="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2800" u="sng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对的时间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  <a:r>
              <a:rPr lang="zh-CN" altLang="en-US" sz="2800" u="sng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对的信息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u="sng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对的方式</a:t>
            </a:r>
            <a:r>
              <a:rPr lang="zh-CN" altLang="en-US" sz="2800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传递给</a:t>
            </a:r>
            <a:r>
              <a:rPr lang="zh-CN" altLang="en-US" sz="2800" u="sng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对的人</a:t>
            </a:r>
            <a:endParaRPr lang="zh-CN" altLang="en-US" sz="2800" u="sng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2" grpId="0" bldLvl="0" animBg="1"/>
      <p:bldP spid="2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网络营销的目的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003" name="组合 21"/>
          <p:cNvGrpSpPr/>
          <p:nvPr/>
        </p:nvGrpSpPr>
        <p:grpSpPr>
          <a:xfrm>
            <a:off x="1981200" y="2252663"/>
            <a:ext cx="1728788" cy="1722437"/>
            <a:chOff x="1885951" y="1203598"/>
            <a:chExt cx="1729581" cy="1722438"/>
          </a:xfrm>
        </p:grpSpPr>
        <p:sp>
          <p:nvSpPr>
            <p:cNvPr id="23" name="Freeform 5"/>
            <p:cNvSpPr/>
            <p:nvPr/>
          </p:nvSpPr>
          <p:spPr bwMode="auto">
            <a:xfrm>
              <a:off x="1885951" y="1203598"/>
              <a:ext cx="1704975" cy="1722438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rgbClr val="EDAF36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TextBox 692"/>
            <p:cNvSpPr txBox="1"/>
            <p:nvPr/>
          </p:nvSpPr>
          <p:spPr bwMode="auto">
            <a:xfrm>
              <a:off x="2049616" y="1546417"/>
              <a:ext cx="13512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trike="noStrike" spc="3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传递信息</a:t>
              </a:r>
              <a:endParaRPr lang="zh-CN" altLang="en-US" sz="2000" strike="noStrike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8006" name="矩形 1"/>
            <p:cNvSpPr/>
            <p:nvPr/>
          </p:nvSpPr>
          <p:spPr>
            <a:xfrm>
              <a:off x="1918423" y="2021133"/>
              <a:ext cx="1697109" cy="768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服务类产品</a:t>
              </a:r>
              <a:endParaRPr lang="zh-CN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旅游、银行、医院</a:t>
              </a:r>
              <a:endPara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保险、教育培训</a:t>
              </a:r>
              <a:endPara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8007" name="直接连接符 25"/>
            <p:cNvCxnSpPr/>
            <p:nvPr/>
          </p:nvCxnSpPr>
          <p:spPr>
            <a:xfrm>
              <a:off x="2034376" y="1965577"/>
              <a:ext cx="138863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8008" name="组合 26"/>
          <p:cNvGrpSpPr/>
          <p:nvPr/>
        </p:nvGrpSpPr>
        <p:grpSpPr>
          <a:xfrm>
            <a:off x="4271963" y="2293938"/>
            <a:ext cx="1709737" cy="1722437"/>
            <a:chOff x="4176714" y="1244873"/>
            <a:chExt cx="1709738" cy="1722438"/>
          </a:xfrm>
        </p:grpSpPr>
        <p:sp>
          <p:nvSpPr>
            <p:cNvPr id="28" name="Freeform 6"/>
            <p:cNvSpPr/>
            <p:nvPr/>
          </p:nvSpPr>
          <p:spPr bwMode="auto">
            <a:xfrm>
              <a:off x="4176714" y="1244873"/>
              <a:ext cx="1709738" cy="1722438"/>
            </a:xfrm>
            <a:custGeom>
              <a:avLst/>
              <a:gdLst>
                <a:gd name="T0" fmla="*/ 226 w 456"/>
                <a:gd name="T1" fmla="*/ 459 h 459"/>
                <a:gd name="T2" fmla="*/ 456 w 456"/>
                <a:gd name="T3" fmla="*/ 229 h 459"/>
                <a:gd name="T4" fmla="*/ 226 w 456"/>
                <a:gd name="T5" fmla="*/ 0 h 459"/>
                <a:gd name="T6" fmla="*/ 0 w 456"/>
                <a:gd name="T7" fmla="*/ 185 h 459"/>
                <a:gd name="T8" fmla="*/ 5 w 456"/>
                <a:gd name="T9" fmla="*/ 459 h 459"/>
                <a:gd name="T10" fmla="*/ 226 w 456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59">
                  <a:moveTo>
                    <a:pt x="226" y="459"/>
                  </a:moveTo>
                  <a:cubicBezTo>
                    <a:pt x="353" y="459"/>
                    <a:pt x="456" y="356"/>
                    <a:pt x="456" y="229"/>
                  </a:cubicBezTo>
                  <a:cubicBezTo>
                    <a:pt x="456" y="102"/>
                    <a:pt x="353" y="0"/>
                    <a:pt x="226" y="0"/>
                  </a:cubicBezTo>
                  <a:cubicBezTo>
                    <a:pt x="114" y="0"/>
                    <a:pt x="21" y="79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6" y="459"/>
                  </a:lnTo>
                  <a:close/>
                </a:path>
              </a:pathLst>
            </a:custGeom>
            <a:solidFill>
              <a:srgbClr val="EF605E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Box 692"/>
            <p:cNvSpPr txBox="1"/>
            <p:nvPr/>
          </p:nvSpPr>
          <p:spPr bwMode="auto">
            <a:xfrm>
              <a:off x="4335616" y="1546417"/>
              <a:ext cx="13512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trike="noStrike" spc="3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塑造品牌</a:t>
              </a:r>
              <a:endParaRPr lang="zh-CN" altLang="en-US" sz="2000" strike="noStrike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28011" name="直接连接符 30"/>
            <p:cNvCxnSpPr/>
            <p:nvPr/>
          </p:nvCxnSpPr>
          <p:spPr>
            <a:xfrm>
              <a:off x="4312756" y="1965577"/>
              <a:ext cx="138863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8012" name="组合 31"/>
          <p:cNvGrpSpPr/>
          <p:nvPr/>
        </p:nvGrpSpPr>
        <p:grpSpPr>
          <a:xfrm>
            <a:off x="6664325" y="2271713"/>
            <a:ext cx="1709738" cy="1725612"/>
            <a:chOff x="6569076" y="1222648"/>
            <a:chExt cx="1709738" cy="1725613"/>
          </a:xfrm>
        </p:grpSpPr>
        <p:sp>
          <p:nvSpPr>
            <p:cNvPr id="33" name="Freeform 7"/>
            <p:cNvSpPr/>
            <p:nvPr/>
          </p:nvSpPr>
          <p:spPr bwMode="auto">
            <a:xfrm>
              <a:off x="6569076" y="1222648"/>
              <a:ext cx="1709738" cy="1725613"/>
            </a:xfrm>
            <a:custGeom>
              <a:avLst/>
              <a:gdLst>
                <a:gd name="T0" fmla="*/ 226 w 456"/>
                <a:gd name="T1" fmla="*/ 460 h 460"/>
                <a:gd name="T2" fmla="*/ 456 w 456"/>
                <a:gd name="T3" fmla="*/ 230 h 460"/>
                <a:gd name="T4" fmla="*/ 226 w 456"/>
                <a:gd name="T5" fmla="*/ 0 h 460"/>
                <a:gd name="T6" fmla="*/ 0 w 456"/>
                <a:gd name="T7" fmla="*/ 186 h 460"/>
                <a:gd name="T8" fmla="*/ 5 w 456"/>
                <a:gd name="T9" fmla="*/ 460 h 460"/>
                <a:gd name="T10" fmla="*/ 226 w 456"/>
                <a:gd name="T11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60">
                  <a:moveTo>
                    <a:pt x="226" y="460"/>
                  </a:moveTo>
                  <a:cubicBezTo>
                    <a:pt x="353" y="460"/>
                    <a:pt x="456" y="357"/>
                    <a:pt x="456" y="230"/>
                  </a:cubicBezTo>
                  <a:cubicBezTo>
                    <a:pt x="456" y="103"/>
                    <a:pt x="353" y="0"/>
                    <a:pt x="226" y="0"/>
                  </a:cubicBezTo>
                  <a:cubicBezTo>
                    <a:pt x="114" y="0"/>
                    <a:pt x="21" y="80"/>
                    <a:pt x="0" y="186"/>
                  </a:cubicBezTo>
                  <a:cubicBezTo>
                    <a:pt x="5" y="460"/>
                    <a:pt x="5" y="460"/>
                    <a:pt x="5" y="460"/>
                  </a:cubicBezTo>
                  <a:lnTo>
                    <a:pt x="226" y="460"/>
                  </a:lnTo>
                  <a:close/>
                </a:path>
              </a:pathLst>
            </a:custGeom>
            <a:solidFill>
              <a:srgbClr val="48AFBA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TextBox 692"/>
            <p:cNvSpPr txBox="1"/>
            <p:nvPr/>
          </p:nvSpPr>
          <p:spPr bwMode="auto">
            <a:xfrm>
              <a:off x="6735916" y="1546417"/>
              <a:ext cx="1351280" cy="3987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trike="noStrike" spc="300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实现销售</a:t>
              </a:r>
              <a:endParaRPr lang="zh-CN" altLang="en-US" sz="2000" strike="noStrike" spc="3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28015" name="直接连接符 35"/>
            <p:cNvCxnSpPr/>
            <p:nvPr/>
          </p:nvCxnSpPr>
          <p:spPr>
            <a:xfrm>
              <a:off x="6697816" y="1965577"/>
              <a:ext cx="1388637" cy="0"/>
            </a:xfrm>
            <a:prstGeom prst="line">
              <a:avLst/>
            </a:prstGeom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8016" name="矩形 1"/>
          <p:cNvSpPr/>
          <p:nvPr/>
        </p:nvSpPr>
        <p:spPr>
          <a:xfrm>
            <a:off x="4338638" y="3087688"/>
            <a:ext cx="1697037" cy="617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耐用品</a:t>
            </a:r>
            <a:endParaRPr lang="zh-CN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5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房子、汽车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017" name="矩形 2"/>
          <p:cNvSpPr/>
          <p:nvPr/>
        </p:nvSpPr>
        <p:spPr>
          <a:xfrm>
            <a:off x="6677025" y="3100388"/>
            <a:ext cx="1697038" cy="630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消费品</a:t>
            </a:r>
            <a:endParaRPr lang="zh-CN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服饰鞋帽、箱包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网络营销的类型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8295" y="767080"/>
            <a:ext cx="7002145" cy="555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9050"/>
            <a:ext cx="12199620" cy="6896100"/>
          </a:xfrm>
          <a:prstGeom prst="rect">
            <a:avLst/>
          </a:prstGeom>
        </p:spPr>
      </p:pic>
      <p:sp>
        <p:nvSpPr>
          <p:cNvPr id="7" name="PA_MH_Title"/>
          <p:cNvSpPr txBox="1"/>
          <p:nvPr>
            <p:custDataLst>
              <p:tags r:id="rId2"/>
            </p:custDataLst>
          </p:nvPr>
        </p:nvSpPr>
        <p:spPr>
          <a:xfrm>
            <a:off x="4607560" y="2694940"/>
            <a:ext cx="6470650" cy="75819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800" spc="6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电子商务与网络营销</a:t>
            </a:r>
            <a:endParaRPr lang="zh-CN" altLang="en-US" sz="4800" spc="600" dirty="0">
              <a:solidFill>
                <a:srgbClr val="F098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9" name="išľíďè"/>
          <p:cNvSpPr/>
          <p:nvPr/>
        </p:nvSpPr>
        <p:spPr bwMode="auto">
          <a:xfrm>
            <a:off x="4607560" y="3813810"/>
            <a:ext cx="4580255" cy="55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电商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流   营销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4P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64335" y="2576830"/>
            <a:ext cx="2503805" cy="2420620"/>
            <a:chOff x="1736544" y="1455530"/>
            <a:chExt cx="3448642" cy="3448642"/>
          </a:xfrm>
          <a:solidFill>
            <a:srgbClr val="F0983E"/>
          </a:solidFill>
        </p:grpSpPr>
        <p:sp>
          <p:nvSpPr>
            <p:cNvPr id="15" name="椭圆 14"/>
            <p:cNvSpPr/>
            <p:nvPr/>
          </p:nvSpPr>
          <p:spPr>
            <a:xfrm>
              <a:off x="1840952" y="1556144"/>
              <a:ext cx="3247414" cy="324741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736544" y="1455530"/>
              <a:ext cx="3448642" cy="3448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6615" y="2856865"/>
            <a:ext cx="2408555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什么是电子商务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2000" y="1414463"/>
            <a:ext cx="71310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电子商务 </a:t>
            </a:r>
            <a:r>
              <a: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是通过信息发布、平台交易、线上支付和仓储物流四个步骤，实现商品和服务转移的商务活动。</a:t>
            </a:r>
            <a:endParaRPr lang="zh-CN" altLang="en-US" sz="2000" b="1" noProof="1">
              <a:latin typeface="Times New Roman" panose="02020603050405020304" pitchFamily="18" charset="0"/>
            </a:endParaRPr>
          </a:p>
        </p:txBody>
      </p:sp>
      <p:pic>
        <p:nvPicPr>
          <p:cNvPr id="13210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2330450"/>
            <a:ext cx="6338888" cy="341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5451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电子商务流通四要素：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4" descr="b_125061544426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4669" y="1754712"/>
            <a:ext cx="2311098" cy="30822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3889516" y="2309078"/>
            <a:ext cx="5862502" cy="188057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国内最早电商平台（之一）是当当，卖书的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国外最早电商平台是亚马逊，也是从销售图书开始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为什么电商交易产品，是从图书开始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而不是服装、家具、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3C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数码或者农产品？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5451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电子商务流通四要素：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流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3"/>
          <p:cNvGrpSpPr/>
          <p:nvPr/>
        </p:nvGrpSpPr>
        <p:grpSpPr>
          <a:xfrm>
            <a:off x="7854950" y="2801938"/>
            <a:ext cx="1485900" cy="1217612"/>
            <a:chOff x="7647017" y="2699415"/>
            <a:chExt cx="2617944" cy="2145185"/>
          </a:xfrm>
        </p:grpSpPr>
        <p:sp>
          <p:nvSpPr>
            <p:cNvPr id="136194" name="Oval 8"/>
            <p:cNvSpPr/>
            <p:nvPr/>
          </p:nvSpPr>
          <p:spPr>
            <a:xfrm flipV="1">
              <a:off x="7647017" y="4399449"/>
              <a:ext cx="2617944" cy="445151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rot="10800000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195" name="Oval 19"/>
            <p:cNvSpPr/>
            <p:nvPr/>
          </p:nvSpPr>
          <p:spPr>
            <a:xfrm>
              <a:off x="8011516" y="2699415"/>
              <a:ext cx="1931237" cy="1931674"/>
            </a:xfrm>
            <a:prstGeom prst="ellipse">
              <a:avLst/>
            </a:prstGeom>
            <a:solidFill>
              <a:srgbClr val="8DC85C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196" name="未知"/>
            <p:cNvSpPr/>
            <p:nvPr/>
          </p:nvSpPr>
          <p:spPr>
            <a:xfrm>
              <a:off x="8234376" y="2744165"/>
              <a:ext cx="1487977" cy="727182"/>
            </a:xfrm>
            <a:custGeom>
              <a:avLst/>
              <a:gdLst/>
              <a:ahLst/>
              <a:cxnLst>
                <a:cxn ang="0">
                  <a:pos x="821147" y="207328"/>
                </a:cxn>
                <a:cxn ang="0">
                  <a:pos x="831284" y="228776"/>
                </a:cxn>
                <a:cxn ang="0">
                  <a:pos x="833537" y="249202"/>
                </a:cxn>
                <a:cxn ang="0">
                  <a:pos x="830158" y="267586"/>
                </a:cxn>
                <a:cxn ang="0">
                  <a:pos x="818894" y="284949"/>
                </a:cxn>
                <a:cxn ang="0">
                  <a:pos x="803124" y="300268"/>
                </a:cxn>
                <a:cxn ang="0">
                  <a:pos x="781722" y="312524"/>
                </a:cxn>
                <a:cxn ang="0">
                  <a:pos x="754689" y="324780"/>
                </a:cxn>
                <a:cxn ang="0">
                  <a:pos x="724276" y="336015"/>
                </a:cxn>
                <a:cxn ang="0">
                  <a:pos x="689358" y="345207"/>
                </a:cxn>
                <a:cxn ang="0">
                  <a:pos x="651060" y="353377"/>
                </a:cxn>
                <a:cxn ang="0">
                  <a:pos x="610509" y="359505"/>
                </a:cxn>
                <a:cxn ang="0">
                  <a:pos x="565453" y="364612"/>
                </a:cxn>
                <a:cxn ang="0">
                  <a:pos x="520397" y="367676"/>
                </a:cxn>
                <a:cxn ang="0">
                  <a:pos x="501248" y="368697"/>
                </a:cxn>
                <a:cxn ang="0">
                  <a:pos x="300749" y="368697"/>
                </a:cxn>
                <a:cxn ang="0">
                  <a:pos x="297370" y="368697"/>
                </a:cxn>
                <a:cxn ang="0">
                  <a:pos x="257946" y="366654"/>
                </a:cxn>
                <a:cxn ang="0">
                  <a:pos x="219648" y="364612"/>
                </a:cxn>
                <a:cxn ang="0">
                  <a:pos x="182477" y="360527"/>
                </a:cxn>
                <a:cxn ang="0">
                  <a:pos x="148685" y="356441"/>
                </a:cxn>
                <a:cxn ang="0">
                  <a:pos x="117145" y="350313"/>
                </a:cxn>
                <a:cxn ang="0">
                  <a:pos x="88985" y="343164"/>
                </a:cxn>
                <a:cxn ang="0">
                  <a:pos x="64204" y="336015"/>
                </a:cxn>
                <a:cxn ang="0">
                  <a:pos x="42803" y="325802"/>
                </a:cxn>
                <a:cxn ang="0">
                  <a:pos x="24780" y="314567"/>
                </a:cxn>
                <a:cxn ang="0">
                  <a:pos x="11264" y="302311"/>
                </a:cxn>
                <a:cxn ang="0">
                  <a:pos x="3379" y="286991"/>
                </a:cxn>
                <a:cxn ang="0">
                  <a:pos x="0" y="271671"/>
                </a:cxn>
                <a:cxn ang="0">
                  <a:pos x="0" y="269629"/>
                </a:cxn>
                <a:cxn ang="0">
                  <a:pos x="2252" y="252266"/>
                </a:cxn>
                <a:cxn ang="0">
                  <a:pos x="10137" y="230819"/>
                </a:cxn>
                <a:cxn ang="0">
                  <a:pos x="32665" y="192008"/>
                </a:cxn>
                <a:cxn ang="0">
                  <a:pos x="59699" y="155241"/>
                </a:cxn>
                <a:cxn ang="0">
                  <a:pos x="92364" y="121537"/>
                </a:cxn>
                <a:cxn ang="0">
                  <a:pos x="128409" y="90897"/>
                </a:cxn>
                <a:cxn ang="0">
                  <a:pos x="170086" y="64343"/>
                </a:cxn>
                <a:cxn ang="0">
                  <a:pos x="215142" y="42895"/>
                </a:cxn>
                <a:cxn ang="0">
                  <a:pos x="261325" y="24511"/>
                </a:cxn>
                <a:cxn ang="0">
                  <a:pos x="313139" y="11234"/>
                </a:cxn>
                <a:cxn ang="0">
                  <a:pos x="366080" y="3063"/>
                </a:cxn>
                <a:cxn ang="0">
                  <a:pos x="421274" y="0"/>
                </a:cxn>
                <a:cxn ang="0">
                  <a:pos x="421274" y="0"/>
                </a:cxn>
                <a:cxn ang="0">
                  <a:pos x="478720" y="3063"/>
                </a:cxn>
                <a:cxn ang="0">
                  <a:pos x="533914" y="12255"/>
                </a:cxn>
                <a:cxn ang="0">
                  <a:pos x="587981" y="27575"/>
                </a:cxn>
                <a:cxn ang="0">
                  <a:pos x="637543" y="46980"/>
                </a:cxn>
                <a:cxn ang="0">
                  <a:pos x="682599" y="70471"/>
                </a:cxn>
                <a:cxn ang="0">
                  <a:pos x="725402" y="100089"/>
                </a:cxn>
                <a:cxn ang="0">
                  <a:pos x="762574" y="132771"/>
                </a:cxn>
                <a:cxn ang="0">
                  <a:pos x="794113" y="168518"/>
                </a:cxn>
                <a:cxn ang="0">
                  <a:pos x="821147" y="207328"/>
                </a:cxn>
                <a:cxn ang="0">
                  <a:pos x="821147" y="207328"/>
                </a:cxn>
              </a:cxnLst>
              <a:rect l="0" t="0" r="0" b="0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AutoShape 7"/>
          <p:cNvSpPr/>
          <p:nvPr/>
        </p:nvSpPr>
        <p:spPr>
          <a:xfrm>
            <a:off x="1643063" y="2981325"/>
            <a:ext cx="5916612" cy="809625"/>
          </a:xfrm>
          <a:prstGeom prst="homePlate">
            <a:avLst>
              <a:gd name="adj" fmla="val 39753"/>
            </a:avLst>
          </a:prstGeom>
          <a:gradFill rotWithShape="1">
            <a:gsLst>
              <a:gs pos="0">
                <a:srgbClr val="FAFAFA"/>
              </a:gs>
              <a:gs pos="100000">
                <a:srgbClr val="EAEAEA"/>
              </a:gs>
            </a:gsLst>
            <a:lin ang="5400000" scaled="1"/>
            <a:tileRect/>
          </a:gradFill>
          <a:ln w="9525" cap="flat" cmpd="sng">
            <a:solidFill>
              <a:srgbClr val="EAEAE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357505" indent="-357505">
              <a:lnSpc>
                <a:spcPct val="120000"/>
              </a:lnSpc>
            </a:pP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AutoShape 8"/>
          <p:cNvSpPr/>
          <p:nvPr/>
        </p:nvSpPr>
        <p:spPr>
          <a:xfrm>
            <a:off x="5646738" y="2970213"/>
            <a:ext cx="503237" cy="828675"/>
          </a:xfrm>
          <a:prstGeom prst="chevron">
            <a:avLst>
              <a:gd name="adj" fmla="val 55430"/>
            </a:avLst>
          </a:prstGeom>
          <a:solidFill>
            <a:srgbClr val="EDAF36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AutoShape 8"/>
          <p:cNvSpPr/>
          <p:nvPr/>
        </p:nvSpPr>
        <p:spPr>
          <a:xfrm>
            <a:off x="4067175" y="2970213"/>
            <a:ext cx="501650" cy="828675"/>
          </a:xfrm>
          <a:prstGeom prst="chevron">
            <a:avLst>
              <a:gd name="adj" fmla="val 55430"/>
            </a:avLst>
          </a:prstGeom>
          <a:solidFill>
            <a:srgbClr val="48AFBA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AutoShape 8"/>
          <p:cNvSpPr/>
          <p:nvPr/>
        </p:nvSpPr>
        <p:spPr>
          <a:xfrm>
            <a:off x="2486025" y="2970213"/>
            <a:ext cx="503238" cy="828675"/>
          </a:xfrm>
          <a:prstGeom prst="chevron">
            <a:avLst>
              <a:gd name="adj" fmla="val 55430"/>
            </a:avLst>
          </a:prstGeom>
          <a:solidFill>
            <a:srgbClr val="EF605E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AutoShape 8"/>
          <p:cNvSpPr/>
          <p:nvPr/>
        </p:nvSpPr>
        <p:spPr>
          <a:xfrm>
            <a:off x="7227888" y="2970213"/>
            <a:ext cx="501650" cy="828675"/>
          </a:xfrm>
          <a:prstGeom prst="chevron">
            <a:avLst>
              <a:gd name="adj" fmla="val 55430"/>
            </a:avLst>
          </a:prstGeom>
          <a:solidFill>
            <a:srgbClr val="8DC85C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8938" y="3222625"/>
            <a:ext cx="6318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i="1" dirty="0">
                <a:latin typeface="Impact" panose="020B0806030902050204" pitchFamily="34" charset="0"/>
                <a:ea typeface="宋体" panose="02010600030101010101" pitchFamily="2" charset="-122"/>
              </a:rPr>
              <a:t>1994</a:t>
            </a:r>
            <a:endParaRPr lang="en-US" altLang="zh-CN" i="1" dirty="0"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0088" y="3222625"/>
            <a:ext cx="6413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i="1" dirty="0">
                <a:latin typeface="Impact" panose="020B0806030902050204" pitchFamily="34" charset="0"/>
                <a:ea typeface="宋体" panose="02010600030101010101" pitchFamily="2" charset="-122"/>
              </a:rPr>
              <a:t>1999</a:t>
            </a:r>
            <a:endParaRPr lang="en-US" altLang="zh-CN" i="1" dirty="0"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19650" y="3222625"/>
            <a:ext cx="6651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i="1" dirty="0">
                <a:latin typeface="Impact" panose="020B0806030902050204" pitchFamily="34" charset="0"/>
                <a:ea typeface="宋体" panose="02010600030101010101" pitchFamily="2" charset="-122"/>
              </a:rPr>
              <a:t>2000</a:t>
            </a:r>
            <a:endParaRPr lang="en-US" altLang="zh-CN" i="1" dirty="0"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99213" y="3222625"/>
            <a:ext cx="6572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i="1" dirty="0">
                <a:latin typeface="Impact" panose="020B0806030902050204" pitchFamily="34" charset="0"/>
                <a:ea typeface="宋体" panose="02010600030101010101" pitchFamily="2" charset="-122"/>
              </a:rPr>
              <a:t>2004</a:t>
            </a:r>
            <a:endParaRPr lang="en-US" altLang="zh-CN" i="1" dirty="0"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" name="组合 13"/>
          <p:cNvGrpSpPr/>
          <p:nvPr/>
        </p:nvGrpSpPr>
        <p:grpSpPr>
          <a:xfrm>
            <a:off x="1892300" y="3656013"/>
            <a:ext cx="2784475" cy="1516062"/>
            <a:chOff x="941884" y="3983470"/>
            <a:chExt cx="2216590" cy="1714520"/>
          </a:xfrm>
        </p:grpSpPr>
        <p:cxnSp>
          <p:nvCxnSpPr>
            <p:cNvPr id="136207" name="直接连接符 23"/>
            <p:cNvCxnSpPr/>
            <p:nvPr/>
          </p:nvCxnSpPr>
          <p:spPr>
            <a:xfrm>
              <a:off x="941884" y="3983470"/>
              <a:ext cx="0" cy="1358533"/>
            </a:xfrm>
            <a:prstGeom prst="line">
              <a:avLst/>
            </a:prstGeom>
            <a:ln w="9525" cap="flat" cmpd="sng">
              <a:solidFill>
                <a:srgbClr val="888888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36208" name="TextBox 18"/>
            <p:cNvSpPr txBox="1"/>
            <p:nvPr/>
          </p:nvSpPr>
          <p:spPr>
            <a:xfrm>
              <a:off x="941884" y="4394151"/>
              <a:ext cx="2216590" cy="13038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信息流</a:t>
              </a:r>
              <a:endPara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门户网站：新浪、搜狐、网易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BBS论坛：天涯、猫扑、西祠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4"/>
          <p:cNvGrpSpPr/>
          <p:nvPr/>
        </p:nvGrpSpPr>
        <p:grpSpPr>
          <a:xfrm>
            <a:off x="3473450" y="1535113"/>
            <a:ext cx="2573338" cy="1622425"/>
            <a:chOff x="2293144" y="1586920"/>
            <a:chExt cx="2167742" cy="1832461"/>
          </a:xfrm>
        </p:grpSpPr>
        <p:cxnSp>
          <p:nvCxnSpPr>
            <p:cNvPr id="136210" name="直接连接符 21"/>
            <p:cNvCxnSpPr/>
            <p:nvPr/>
          </p:nvCxnSpPr>
          <p:spPr>
            <a:xfrm>
              <a:off x="2293144" y="2060848"/>
              <a:ext cx="0" cy="1358533"/>
            </a:xfrm>
            <a:prstGeom prst="line">
              <a:avLst/>
            </a:prstGeom>
            <a:ln w="9525" cap="flat" cmpd="sng">
              <a:solidFill>
                <a:srgbClr val="888888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36211" name="TextBox 21"/>
            <p:cNvSpPr txBox="1"/>
            <p:nvPr/>
          </p:nvSpPr>
          <p:spPr>
            <a:xfrm>
              <a:off x="2293144" y="1586920"/>
              <a:ext cx="2167742" cy="1667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商流</a:t>
              </a:r>
              <a:endPara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1999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 当当网、卓越网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2003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  淘宝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2004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  京东开始网络零售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15"/>
          <p:cNvGrpSpPr/>
          <p:nvPr/>
        </p:nvGrpSpPr>
        <p:grpSpPr>
          <a:xfrm>
            <a:off x="5021263" y="3675063"/>
            <a:ext cx="2109787" cy="1201737"/>
            <a:chOff x="3641104" y="3980384"/>
            <a:chExt cx="1925931" cy="1358533"/>
          </a:xfrm>
        </p:grpSpPr>
        <p:cxnSp>
          <p:nvCxnSpPr>
            <p:cNvPr id="136213" name="直接连接符 19"/>
            <p:cNvCxnSpPr/>
            <p:nvPr/>
          </p:nvCxnSpPr>
          <p:spPr>
            <a:xfrm>
              <a:off x="3648596" y="3980384"/>
              <a:ext cx="0" cy="1358533"/>
            </a:xfrm>
            <a:prstGeom prst="line">
              <a:avLst/>
            </a:prstGeom>
            <a:ln w="9525" cap="flat" cmpd="sng">
              <a:solidFill>
                <a:srgbClr val="888888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36214" name="TextBox 24"/>
            <p:cNvSpPr txBox="1"/>
            <p:nvPr/>
          </p:nvSpPr>
          <p:spPr>
            <a:xfrm>
              <a:off x="3641104" y="4392804"/>
              <a:ext cx="1925931" cy="9382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电商物流</a:t>
              </a:r>
              <a:endParaRPr lang="zh-CN" altLang="en-US" sz="1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桐庐帮三通一达</a:t>
              </a:r>
              <a:endParaRPr lang="zh-CN" altLang="en-US" sz="1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16"/>
          <p:cNvGrpSpPr/>
          <p:nvPr/>
        </p:nvGrpSpPr>
        <p:grpSpPr>
          <a:xfrm>
            <a:off x="6629400" y="1827213"/>
            <a:ext cx="2178050" cy="1330325"/>
            <a:chOff x="5044092" y="1916832"/>
            <a:chExt cx="1925931" cy="1502549"/>
          </a:xfrm>
        </p:grpSpPr>
        <p:cxnSp>
          <p:nvCxnSpPr>
            <p:cNvPr id="136216" name="直接连接符 17"/>
            <p:cNvCxnSpPr/>
            <p:nvPr/>
          </p:nvCxnSpPr>
          <p:spPr>
            <a:xfrm>
              <a:off x="5044092" y="2060848"/>
              <a:ext cx="0" cy="1358533"/>
            </a:xfrm>
            <a:prstGeom prst="line">
              <a:avLst/>
            </a:prstGeom>
            <a:ln w="9525" cap="flat" cmpd="sng">
              <a:solidFill>
                <a:srgbClr val="888888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36217" name="TextBox 27"/>
            <p:cNvSpPr txBox="1"/>
            <p:nvPr/>
          </p:nvSpPr>
          <p:spPr>
            <a:xfrm>
              <a:off x="5044092" y="1916832"/>
              <a:ext cx="1925931" cy="937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资金流</a:t>
              </a:r>
              <a:endPara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第三方支付： 支付宝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218" name="Group 13"/>
          <p:cNvGrpSpPr/>
          <p:nvPr/>
        </p:nvGrpSpPr>
        <p:grpSpPr>
          <a:xfrm rot="-1693754" flipH="1" flipV="1">
            <a:off x="8320088" y="3670300"/>
            <a:ext cx="904875" cy="195263"/>
            <a:chOff x="1565" y="2568"/>
            <a:chExt cx="1118" cy="279"/>
          </a:xfrm>
        </p:grpSpPr>
        <p:sp>
          <p:nvSpPr>
            <p:cNvPr id="136219" name="AutoShape 14"/>
            <p:cNvSpPr/>
            <p:nvPr/>
          </p:nvSpPr>
          <p:spPr>
            <a:xfrm rot="5263130">
              <a:off x="1850" y="2265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0" name="AutoShape 15"/>
            <p:cNvSpPr/>
            <p:nvPr/>
          </p:nvSpPr>
          <p:spPr>
            <a:xfrm rot="6078281">
              <a:off x="1986" y="2265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1" name="AutoShape 16"/>
            <p:cNvSpPr/>
            <p:nvPr/>
          </p:nvSpPr>
          <p:spPr>
            <a:xfrm rot="6373927">
              <a:off x="2062" y="2287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2" name="AutoShape 17"/>
            <p:cNvSpPr/>
            <p:nvPr/>
          </p:nvSpPr>
          <p:spPr>
            <a:xfrm rot="6906312">
              <a:off x="2152" y="2317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6223" name="Group 18"/>
          <p:cNvGrpSpPr/>
          <p:nvPr/>
        </p:nvGrpSpPr>
        <p:grpSpPr>
          <a:xfrm rot="-340214" flipH="1" flipV="1">
            <a:off x="8128000" y="3700463"/>
            <a:ext cx="903288" cy="196850"/>
            <a:chOff x="1565" y="2568"/>
            <a:chExt cx="1118" cy="279"/>
          </a:xfrm>
        </p:grpSpPr>
        <p:sp>
          <p:nvSpPr>
            <p:cNvPr id="136224" name="AutoShape 19"/>
            <p:cNvSpPr/>
            <p:nvPr/>
          </p:nvSpPr>
          <p:spPr>
            <a:xfrm rot="5263130">
              <a:off x="1850" y="2265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5" name="AutoShape 20"/>
            <p:cNvSpPr/>
            <p:nvPr/>
          </p:nvSpPr>
          <p:spPr>
            <a:xfrm rot="6078281">
              <a:off x="1986" y="2265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6" name="AutoShape 21"/>
            <p:cNvSpPr/>
            <p:nvPr/>
          </p:nvSpPr>
          <p:spPr>
            <a:xfrm rot="6373927">
              <a:off x="2062" y="2287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227" name="AutoShape 22"/>
            <p:cNvSpPr/>
            <p:nvPr/>
          </p:nvSpPr>
          <p:spPr>
            <a:xfrm rot="6906312">
              <a:off x="2152" y="2317"/>
              <a:ext cx="227" cy="816"/>
            </a:xfrm>
            <a:prstGeom prst="moon">
              <a:avLst>
                <a:gd name="adj" fmla="val 49773"/>
              </a:avLst>
            </a:prstGeom>
            <a:solidFill>
              <a:srgbClr val="F8F8F8">
                <a:alpha val="3922"/>
              </a:srgbClr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9" name="Rectangle 162"/>
          <p:cNvSpPr/>
          <p:nvPr/>
        </p:nvSpPr>
        <p:spPr>
          <a:xfrm>
            <a:off x="8089900" y="3041650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发展历程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/>
      <p:bldP spid="3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电子商务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与网络营销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34" name="圆角矩形 9218"/>
          <p:cNvSpPr/>
          <p:nvPr/>
        </p:nvSpPr>
        <p:spPr>
          <a:xfrm>
            <a:off x="6472238" y="2341563"/>
            <a:ext cx="2849562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35" name="圆角矩形 9219"/>
          <p:cNvSpPr/>
          <p:nvPr/>
        </p:nvSpPr>
        <p:spPr>
          <a:xfrm>
            <a:off x="6618288" y="2482850"/>
            <a:ext cx="2703512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rgbClr val="E5F3F4"/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6436" name="组合 9220"/>
          <p:cNvGrpSpPr/>
          <p:nvPr/>
        </p:nvGrpSpPr>
        <p:grpSpPr>
          <a:xfrm>
            <a:off x="1951038" y="1778000"/>
            <a:ext cx="2857500" cy="466725"/>
            <a:chOff x="752" y="1413"/>
            <a:chExt cx="1321" cy="294"/>
          </a:xfrm>
        </p:grpSpPr>
        <p:sp>
          <p:nvSpPr>
            <p:cNvPr id="146437" name="圆角矩形 9221"/>
            <p:cNvSpPr/>
            <p:nvPr/>
          </p:nvSpPr>
          <p:spPr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82879"/>
                </a:gs>
                <a:gs pos="50000">
                  <a:schemeClr val="accent2"/>
                </a:gs>
                <a:gs pos="100000">
                  <a:srgbClr val="282879"/>
                </a:gs>
              </a:gsLst>
              <a:lin ang="0" scaled="1"/>
              <a:tileRect/>
            </a:gradFill>
            <a:ln w="12700">
              <a:noFill/>
            </a:ln>
            <a:effectLst>
              <a:outerShdw dist="53882" dir="2699999" algn="ctr" rotWithShape="0">
                <a:srgbClr val="292929">
                  <a:alpha val="50000"/>
                </a:srgb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38" name="新月形 9222"/>
            <p:cNvSpPr/>
            <p:nvPr/>
          </p:nvSpPr>
          <p:spPr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39" name="新月形 9223"/>
            <p:cNvSpPr/>
            <p:nvPr/>
          </p:nvSpPr>
          <p:spPr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6440" name="组合 9224"/>
          <p:cNvGrpSpPr/>
          <p:nvPr/>
        </p:nvGrpSpPr>
        <p:grpSpPr>
          <a:xfrm>
            <a:off x="6446838" y="1778000"/>
            <a:ext cx="2857500" cy="466725"/>
            <a:chOff x="3623" y="1413"/>
            <a:chExt cx="1321" cy="294"/>
          </a:xfrm>
        </p:grpSpPr>
        <p:sp>
          <p:nvSpPr>
            <p:cNvPr id="146441" name="圆角矩形 9225"/>
            <p:cNvSpPr/>
            <p:nvPr/>
          </p:nvSpPr>
          <p:spPr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6C7CA"/>
                </a:gs>
                <a:gs pos="50000">
                  <a:schemeClr val="accent1"/>
                </a:gs>
                <a:gs pos="100000">
                  <a:srgbClr val="A6C7CA"/>
                </a:gs>
              </a:gsLst>
              <a:lin ang="0" scaled="1"/>
              <a:tileRect/>
            </a:gradFill>
            <a:ln w="127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rgbClr val="292929">
                  <a:alpha val="50000"/>
                </a:srgb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42" name="新月形 9226"/>
            <p:cNvSpPr/>
            <p:nvPr/>
          </p:nvSpPr>
          <p:spPr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43" name="新月形 9227"/>
            <p:cNvSpPr/>
            <p:nvPr/>
          </p:nvSpPr>
          <p:spPr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6444" name="圆角矩形 9228"/>
          <p:cNvSpPr/>
          <p:nvPr/>
        </p:nvSpPr>
        <p:spPr>
          <a:xfrm>
            <a:off x="1951038" y="2341563"/>
            <a:ext cx="2849562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45" name="Text Box 18"/>
          <p:cNvSpPr txBox="1"/>
          <p:nvPr/>
        </p:nvSpPr>
        <p:spPr>
          <a:xfrm>
            <a:off x="2217738" y="1857375"/>
            <a:ext cx="2238375" cy="398463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000000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电子商务</a:t>
            </a:r>
            <a:r>
              <a:rPr lang="en-US" altLang="zh-CN" sz="2000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</a:t>
            </a:r>
            <a:endParaRPr lang="zh-CN" altLang="en-US" sz="2000" b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46" name="Text Box 18"/>
          <p:cNvSpPr txBox="1"/>
          <p:nvPr/>
        </p:nvSpPr>
        <p:spPr>
          <a:xfrm>
            <a:off x="6767513" y="1857375"/>
            <a:ext cx="2238375" cy="398463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000000"/>
            </a:outerShdw>
          </a:effectLst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</a:t>
            </a:r>
            <a:r>
              <a:rPr lang="en-US" altLang="zh-CN" sz="2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4P</a:t>
            </a:r>
            <a:endParaRPr lang="en-US" altLang="zh-CN" sz="2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47" name="右箭头 9231"/>
          <p:cNvSpPr/>
          <p:nvPr/>
        </p:nvSpPr>
        <p:spPr>
          <a:xfrm rot="-10793605" flipH="1" flipV="1">
            <a:off x="4883150" y="2887663"/>
            <a:ext cx="1446213" cy="755650"/>
          </a:xfrm>
          <a:prstGeom prst="rightArrow">
            <a:avLst>
              <a:gd name="adj1" fmla="val 46509"/>
              <a:gd name="adj2" fmla="val 41972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accent2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48" name="矩形 9232"/>
          <p:cNvSpPr/>
          <p:nvPr/>
        </p:nvSpPr>
        <p:spPr>
          <a:xfrm>
            <a:off x="6715125" y="2482850"/>
            <a:ext cx="70167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49" name="矩形 9233"/>
          <p:cNvSpPr/>
          <p:nvPr/>
        </p:nvSpPr>
        <p:spPr>
          <a:xfrm>
            <a:off x="6704013" y="3762375"/>
            <a:ext cx="70167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渠道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6450" name="组合 9236"/>
          <p:cNvGrpSpPr/>
          <p:nvPr/>
        </p:nvGrpSpPr>
        <p:grpSpPr>
          <a:xfrm>
            <a:off x="6604000" y="2552700"/>
            <a:ext cx="168275" cy="168275"/>
            <a:chOff x="2928" y="2208"/>
            <a:chExt cx="262" cy="262"/>
          </a:xfrm>
        </p:grpSpPr>
        <p:sp>
          <p:nvSpPr>
            <p:cNvPr id="146451" name="椭圆 9237"/>
            <p:cNvSpPr/>
            <p:nvPr/>
          </p:nvSpPr>
          <p:spPr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  <a:tileRect/>
            </a:gradFill>
            <a:ln w="12700" cap="flat" cmpd="sng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rgbClr val="1C1C1C">
                  <a:alpha val="50000"/>
                </a:srgb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52" name="椭圆 9238"/>
            <p:cNvSpPr/>
            <p:nvPr/>
          </p:nvSpPr>
          <p:spPr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D4EBED"/>
                </a:gs>
              </a:gsLst>
              <a:lin ang="2700000" scaled="1"/>
              <a:tileRect/>
            </a:gradFill>
            <a:ln w="12700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6453" name="组合 9239"/>
          <p:cNvGrpSpPr/>
          <p:nvPr/>
        </p:nvGrpSpPr>
        <p:grpSpPr>
          <a:xfrm>
            <a:off x="6604000" y="3843338"/>
            <a:ext cx="168275" cy="168275"/>
            <a:chOff x="2928" y="2208"/>
            <a:chExt cx="262" cy="262"/>
          </a:xfrm>
        </p:grpSpPr>
        <p:sp>
          <p:nvSpPr>
            <p:cNvPr id="146454" name="椭圆 9240"/>
            <p:cNvSpPr/>
            <p:nvPr/>
          </p:nvSpPr>
          <p:spPr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  <a:tileRect/>
            </a:gradFill>
            <a:ln w="12700" cap="flat" cmpd="sng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rgbClr val="1C1C1C">
                  <a:alpha val="50000"/>
                </a:srgb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55" name="椭圆 9241"/>
            <p:cNvSpPr/>
            <p:nvPr/>
          </p:nvSpPr>
          <p:spPr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D4EBED"/>
                </a:gs>
              </a:gsLst>
              <a:lin ang="2700000" scaled="1"/>
              <a:tileRect/>
            </a:gradFill>
            <a:ln w="12700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6456" name="文本框 9242"/>
          <p:cNvSpPr txBox="1"/>
          <p:nvPr/>
        </p:nvSpPr>
        <p:spPr>
          <a:xfrm>
            <a:off x="2103438" y="4332288"/>
            <a:ext cx="2632075" cy="263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Char char="•"/>
            </a:pP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资金流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57" name="圆角矩形 9243"/>
          <p:cNvSpPr/>
          <p:nvPr/>
        </p:nvSpPr>
        <p:spPr>
          <a:xfrm>
            <a:off x="2027238" y="25685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 w="5715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58" name="圆角矩形 9244"/>
          <p:cNvSpPr/>
          <p:nvPr/>
        </p:nvSpPr>
        <p:spPr>
          <a:xfrm>
            <a:off x="2027238" y="31527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 w="5715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59" name="圆角矩形 9245"/>
          <p:cNvSpPr/>
          <p:nvPr/>
        </p:nvSpPr>
        <p:spPr>
          <a:xfrm>
            <a:off x="2027238" y="371316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 w="5715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60" name="矩形 9246"/>
          <p:cNvSpPr/>
          <p:nvPr/>
        </p:nvSpPr>
        <p:spPr>
          <a:xfrm>
            <a:off x="2058988" y="2641600"/>
            <a:ext cx="923925" cy="3127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  <a:buClr>
                <a:srgbClr val="FEFEFE"/>
              </a:buClr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信息流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61" name="矩形 9247"/>
          <p:cNvSpPr/>
          <p:nvPr/>
        </p:nvSpPr>
        <p:spPr>
          <a:xfrm>
            <a:off x="2058988" y="3225800"/>
            <a:ext cx="720725" cy="3127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  <a:buClr>
                <a:srgbClr val="FEFEFE"/>
              </a:buClr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商流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62" name="矩形 9248"/>
          <p:cNvSpPr/>
          <p:nvPr/>
        </p:nvSpPr>
        <p:spPr>
          <a:xfrm>
            <a:off x="2058988" y="3784600"/>
            <a:ext cx="720725" cy="3127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  <a:buClr>
                <a:srgbClr val="FEFEFE"/>
              </a:buClr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63" name="右箭头 9249"/>
          <p:cNvSpPr/>
          <p:nvPr/>
        </p:nvSpPr>
        <p:spPr>
          <a:xfrm rot="10793605" flipV="1">
            <a:off x="4851400" y="3492500"/>
            <a:ext cx="1447800" cy="755650"/>
          </a:xfrm>
          <a:prstGeom prst="rightArrow">
            <a:avLst>
              <a:gd name="adj1" fmla="val 46509"/>
              <a:gd name="adj2" fmla="val 42018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accent1"/>
              </a:gs>
            </a:gsLst>
            <a:lin ang="0" scaled="1"/>
            <a:tileRect/>
          </a:gra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64" name="矩形 9251"/>
          <p:cNvSpPr/>
          <p:nvPr/>
        </p:nvSpPr>
        <p:spPr>
          <a:xfrm>
            <a:off x="1874838" y="5143500"/>
            <a:ext cx="284162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电子商务包括的内容更加广泛</a:t>
            </a: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65" name="矩形 9252"/>
          <p:cNvSpPr/>
          <p:nvPr/>
        </p:nvSpPr>
        <p:spPr>
          <a:xfrm>
            <a:off x="6370638" y="5143500"/>
            <a:ext cx="304482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网络营销主要涉及信息流和商流</a:t>
            </a: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466" name="矩形 3"/>
          <p:cNvSpPr/>
          <p:nvPr/>
        </p:nvSpPr>
        <p:spPr>
          <a:xfrm>
            <a:off x="6711950" y="4324350"/>
            <a:ext cx="703263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促销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467" name="矩形 4"/>
          <p:cNvSpPr/>
          <p:nvPr/>
        </p:nvSpPr>
        <p:spPr>
          <a:xfrm>
            <a:off x="6691313" y="3135313"/>
            <a:ext cx="703262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rgbClr val="FF0066"/>
              </a:buClr>
              <a:buSzPct val="75000"/>
            </a:pP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价格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6468" name="组合 5"/>
          <p:cNvGrpSpPr/>
          <p:nvPr/>
        </p:nvGrpSpPr>
        <p:grpSpPr>
          <a:xfrm rot="-10320000">
            <a:off x="6629400" y="3219450"/>
            <a:ext cx="168275" cy="168275"/>
            <a:chOff x="2928" y="2208"/>
            <a:chExt cx="262" cy="262"/>
          </a:xfrm>
        </p:grpSpPr>
        <p:sp>
          <p:nvSpPr>
            <p:cNvPr id="146469" name="椭圆 6"/>
            <p:cNvSpPr/>
            <p:nvPr/>
          </p:nvSpPr>
          <p:spPr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  <a:tileRect/>
            </a:gradFill>
            <a:ln w="12700" cap="flat" cmpd="sng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rgbClr val="1C1C1C">
                  <a:alpha val="50000"/>
                </a:srgb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70" name="椭圆 7"/>
            <p:cNvSpPr/>
            <p:nvPr/>
          </p:nvSpPr>
          <p:spPr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D4EBED"/>
                </a:gs>
              </a:gsLst>
              <a:lin ang="2700000" scaled="1"/>
              <a:tileRect/>
            </a:gradFill>
            <a:ln w="12700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6471" name="组合 8"/>
          <p:cNvGrpSpPr/>
          <p:nvPr/>
        </p:nvGrpSpPr>
        <p:grpSpPr>
          <a:xfrm>
            <a:off x="6642100" y="4408488"/>
            <a:ext cx="168275" cy="168275"/>
            <a:chOff x="2928" y="2208"/>
            <a:chExt cx="262" cy="262"/>
          </a:xfrm>
        </p:grpSpPr>
        <p:sp>
          <p:nvSpPr>
            <p:cNvPr id="146472" name="椭圆 9"/>
            <p:cNvSpPr/>
            <p:nvPr/>
          </p:nvSpPr>
          <p:spPr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  <a:tileRect/>
            </a:gradFill>
            <a:ln w="12700" cap="flat" cmpd="sng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rgbClr val="1C1C1C">
                  <a:alpha val="50000"/>
                </a:srgbClr>
              </a:outerShdw>
            </a:effectLst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73" name="椭圆 10"/>
            <p:cNvSpPr/>
            <p:nvPr/>
          </p:nvSpPr>
          <p:spPr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D4EBED"/>
                </a:gs>
              </a:gsLst>
              <a:lin ang="2700000" scaled="1"/>
              <a:tileRect/>
            </a:gradFill>
            <a:ln w="12700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4360" y="1257935"/>
            <a:ext cx="9083040" cy="42646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4955" y="-83820"/>
            <a:ext cx="12199620" cy="6896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88160" y="1714500"/>
            <a:ext cx="71291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</a:t>
            </a:r>
            <a:endParaRPr lang="zh-CN" altLang="en-US" sz="8000" dirty="0">
              <a:solidFill>
                <a:srgbClr val="F098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80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您的观看！</a:t>
            </a:r>
            <a:endParaRPr lang="zh-CN" altLang="en-US" sz="8000" dirty="0">
              <a:solidFill>
                <a:srgbClr val="F098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915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295" y="-66675"/>
            <a:ext cx="3918585" cy="6878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344" y="838347"/>
            <a:ext cx="3992881" cy="5599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2246" y="221615"/>
            <a:ext cx="3504416" cy="648110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1" y="796088"/>
            <a:ext cx="3578225" cy="542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95" y="1384609"/>
            <a:ext cx="2870853" cy="43872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700" y="1384607"/>
            <a:ext cx="2764113" cy="437450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748" y="1384606"/>
            <a:ext cx="2692057" cy="4374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341" y="1397355"/>
            <a:ext cx="2776859" cy="437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4" descr="b_125061544426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972" y="2676665"/>
            <a:ext cx="2088644" cy="27855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627484" y="676910"/>
            <a:ext cx="5741634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营销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OR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事件？ 什么是营销？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7114" y="2339293"/>
            <a:ext cx="65859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营销的手段？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营销的效果？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营销的目的？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营销的发展？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9620" cy="6896100"/>
          </a:xfrm>
          <a:prstGeom prst="rect">
            <a:avLst/>
          </a:prstGeom>
        </p:spPr>
      </p:pic>
      <p:sp>
        <p:nvSpPr>
          <p:cNvPr id="2" name="MH_Others_1"/>
          <p:cNvSpPr/>
          <p:nvPr>
            <p:custDataLst>
              <p:tags r:id="rId2"/>
            </p:custDataLst>
          </p:nvPr>
        </p:nvSpPr>
        <p:spPr>
          <a:xfrm>
            <a:off x="2650232" y="2764513"/>
            <a:ext cx="1283172" cy="1283172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latin typeface="微软雅黑 Light" panose="020B0502040204020203" pitchFamily="34" charset="-122"/>
              <a:ea typeface="宋体" panose="02010600030101010101" pitchFamily="2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" name="MH_Others_11"/>
          <p:cNvSpPr/>
          <p:nvPr>
            <p:custDataLst>
              <p:tags r:id="rId3"/>
            </p:custDataLst>
          </p:nvPr>
        </p:nvSpPr>
        <p:spPr>
          <a:xfrm>
            <a:off x="1945432" y="1497053"/>
            <a:ext cx="886004" cy="886004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微软雅黑 Light" panose="020B0502040204020203" pitchFamily="34" charset="-122"/>
              <a:ea typeface="宋体" panose="02010600030101010101" pitchFamily="2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4" name="PA_MH_Others_12"/>
          <p:cNvSpPr txBox="1"/>
          <p:nvPr>
            <p:custDataLst>
              <p:tags r:id="rId4"/>
            </p:custDataLst>
          </p:nvPr>
        </p:nvSpPr>
        <p:spPr>
          <a:xfrm>
            <a:off x="1875565" y="1771481"/>
            <a:ext cx="1051574" cy="4951897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r>
              <a:rPr lang="en-US" altLang="zh-CN" sz="6600" spc="100" dirty="0">
                <a:solidFill>
                  <a:schemeClr val="bg1"/>
                </a:solidFill>
                <a:latin typeface="微软雅黑 Light" panose="020B0502040204020203" pitchFamily="34" charset="-122"/>
                <a:ea typeface="宋体" panose="02010600030101010101" pitchFamily="2" charset="-122"/>
                <a:cs typeface="+mn-ea"/>
                <a:sym typeface="微软雅黑 Light" panose="020B0502040204020203" pitchFamily="34" charset="-122"/>
              </a:rPr>
              <a:t>C</a:t>
            </a:r>
            <a:r>
              <a:rPr lang="en-US" altLang="zh-CN" sz="36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宋体" panose="02010600030101010101" pitchFamily="2" charset="-122"/>
                <a:cs typeface="+mn-ea"/>
                <a:sym typeface="微软雅黑 Light" panose="020B0502040204020203" pitchFamily="34" charset="-122"/>
              </a:rPr>
              <a:t>ONTENTS</a:t>
            </a:r>
            <a:endParaRPr lang="zh-CN" altLang="en-US" sz="36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宋体" panose="02010600030101010101" pitchFamily="2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5" name="PA_MH_Others_13"/>
          <p:cNvSpPr txBox="1"/>
          <p:nvPr>
            <p:custDataLst>
              <p:tags r:id="rId5"/>
            </p:custDataLst>
          </p:nvPr>
        </p:nvSpPr>
        <p:spPr>
          <a:xfrm>
            <a:off x="2360034" y="2915546"/>
            <a:ext cx="2006400" cy="2861910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Britannic Bold" panose="020B0903060703020204" pitchFamily="34" charset="0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目</a:t>
            </a:r>
            <a:r>
              <a:rPr lang="zh-CN" altLang="en-US" sz="7200" dirty="0">
                <a:solidFill>
                  <a:schemeClr val="bg2">
                    <a:lumMod val="1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 录</a:t>
            </a:r>
            <a:endParaRPr lang="zh-CN" altLang="en-US" sz="7200" dirty="0">
              <a:solidFill>
                <a:schemeClr val="bg2">
                  <a:lumMod val="1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  <a:cs typeface="+mn-ea"/>
              <a:sym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02530" y="1574165"/>
            <a:ext cx="5831205" cy="553720"/>
            <a:chOff x="5452003" y="1685219"/>
            <a:chExt cx="5831237" cy="553998"/>
          </a:xfrm>
        </p:grpSpPr>
        <p:sp>
          <p:nvSpPr>
            <p:cNvPr id="15" name="流程图: 数据 14"/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rgbClr val="F0983E"/>
            </a:solidFill>
            <a:ln w="28575">
              <a:solidFill>
                <a:srgbClr val="F098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585969" y="1685219"/>
              <a:ext cx="53732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rgbClr val="F098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456510" y="1757154"/>
              <a:ext cx="3059796" cy="39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等线" panose="02010600030101010101" charset="-122"/>
                </a:rPr>
                <a:t>什么是市场营销</a:t>
              </a:r>
              <a:endParaRPr 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02530" y="2644140"/>
            <a:ext cx="5831205" cy="553720"/>
            <a:chOff x="5452003" y="1685219"/>
            <a:chExt cx="5831237" cy="553998"/>
          </a:xfrm>
        </p:grpSpPr>
        <p:sp>
          <p:nvSpPr>
            <p:cNvPr id="10" name="流程图: 数据 9"/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rgbClr val="F0983E"/>
            </a:solidFill>
            <a:ln w="28575">
              <a:solidFill>
                <a:srgbClr val="F098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585969" y="1685219"/>
              <a:ext cx="6982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rgbClr val="F098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56510" y="1757154"/>
              <a:ext cx="3154373" cy="39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等线" panose="02010600030101010101" charset="-122"/>
                </a:rPr>
                <a:t>什么是网络营销</a:t>
              </a:r>
              <a:endParaRPr 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02530" y="3714750"/>
            <a:ext cx="5831205" cy="553720"/>
            <a:chOff x="5452003" y="1685219"/>
            <a:chExt cx="5831237" cy="553998"/>
          </a:xfrm>
        </p:grpSpPr>
        <p:sp>
          <p:nvSpPr>
            <p:cNvPr id="36" name="流程图: 数据 35"/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rgbClr val="F0983E"/>
            </a:solidFill>
            <a:ln w="28575">
              <a:solidFill>
                <a:srgbClr val="F098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585969" y="1685219"/>
              <a:ext cx="6982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rgbClr val="F098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456510" y="1757154"/>
              <a:ext cx="3455129" cy="398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等线" panose="02010600030101010101" charset="-122"/>
                </a:rPr>
                <a:t>电子商务与网络营销</a:t>
              </a:r>
              <a:endParaRPr 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mingpia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9050"/>
            <a:ext cx="12199620" cy="6896100"/>
          </a:xfrm>
          <a:prstGeom prst="rect">
            <a:avLst/>
          </a:prstGeom>
        </p:spPr>
      </p:pic>
      <p:sp>
        <p:nvSpPr>
          <p:cNvPr id="7" name="PA_MH_Title"/>
          <p:cNvSpPr txBox="1"/>
          <p:nvPr>
            <p:custDataLst>
              <p:tags r:id="rId2"/>
            </p:custDataLst>
          </p:nvPr>
        </p:nvSpPr>
        <p:spPr>
          <a:xfrm>
            <a:off x="4607560" y="2694940"/>
            <a:ext cx="6019165" cy="75819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800" spc="600" dirty="0">
                <a:solidFill>
                  <a:srgbClr val="F0983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 Light" panose="020B0502040204020203" pitchFamily="34" charset="-122"/>
              </a:rPr>
              <a:t>什么是市场营销</a:t>
            </a:r>
            <a:endParaRPr lang="zh-CN" altLang="en-US" sz="4800" spc="600" dirty="0">
              <a:solidFill>
                <a:srgbClr val="F0983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9" name="išľíďè"/>
          <p:cNvSpPr/>
          <p:nvPr/>
        </p:nvSpPr>
        <p:spPr bwMode="auto">
          <a:xfrm>
            <a:off x="4607560" y="3801110"/>
            <a:ext cx="5581015" cy="102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l" defTabSz="913765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营销是有利可图地满足需求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defTabSz="913765">
              <a:lnSpc>
                <a:spcPct val="150000"/>
              </a:lnSpc>
              <a:spcBef>
                <a:spcPct val="0"/>
              </a:spcBef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菲利浦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·科特勒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64335" y="2576830"/>
            <a:ext cx="2503805" cy="2420620"/>
            <a:chOff x="1736544" y="1455530"/>
            <a:chExt cx="3448642" cy="3448642"/>
          </a:xfrm>
          <a:solidFill>
            <a:srgbClr val="F0983E"/>
          </a:solidFill>
        </p:grpSpPr>
        <p:sp>
          <p:nvSpPr>
            <p:cNvPr id="15" name="椭圆 14"/>
            <p:cNvSpPr/>
            <p:nvPr/>
          </p:nvSpPr>
          <p:spPr>
            <a:xfrm>
              <a:off x="1840952" y="1556144"/>
              <a:ext cx="3247414" cy="324741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736544" y="1455530"/>
              <a:ext cx="3448642" cy="3448642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6615" y="2856865"/>
            <a:ext cx="240855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6230" y="221615"/>
            <a:ext cx="387985" cy="387985"/>
          </a:xfrm>
          <a:prstGeom prst="ellipse">
            <a:avLst/>
          </a:prstGeom>
          <a:solidFill>
            <a:srgbClr val="F09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5180" y="154940"/>
            <a:ext cx="3992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市场营销发展过程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215" y="1275966"/>
            <a:ext cx="4725863" cy="470235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31148" y="1932657"/>
            <a:ext cx="609452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菲利普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·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科特勒（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1931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年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），</a:t>
            </a:r>
            <a:endParaRPr lang="en-US" altLang="zh-CN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生于美国，经济学教授。</a:t>
            </a:r>
            <a:endParaRPr lang="en-US" altLang="zh-CN" sz="16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是现代营销集大成者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被誉为“现代营销学之父”。</a:t>
            </a:r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美国管理科学联合市场营销学会主席，美国市场营销协会理事</a:t>
            </a:r>
            <a:endParaRPr lang="en-US" altLang="zh-CN" sz="16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是美国和外国大公司在营销战略和计划、营销组织、整合营销上的顾问。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这些企业包括：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IBM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、通用电气（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General Electric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AT&amp;T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、默克（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Merck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）、霍尼韦尔（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Honeywell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）、美洲银行（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Bank of America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）、北欧航空（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SAS Airline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）、米其林（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Michelin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）、环球市场集团（</a:t>
            </a:r>
            <a:r>
              <a:rPr lang="en-US" altLang="zh-CN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GMC</a:t>
            </a:r>
            <a:r>
              <a:rPr lang="zh-CN" altLang="en-US" sz="14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）等等。</a:t>
            </a:r>
            <a:endParaRPr lang="en-US" altLang="zh-CN" sz="14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营销管理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一书更是被奉为营销学的圣经。</a:t>
            </a:r>
            <a:endParaRPr lang="zh-CN" altLang="en-US" sz="16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70816083225"/>
  <p:tag name="MH_LIBRARY" val="CONTENTS"/>
  <p:tag name="MH_TYPE" val="OTHERS"/>
  <p:tag name="ID" val="626773"/>
</p:tagLst>
</file>

<file path=ppt/tags/tag2.xml><?xml version="1.0" encoding="utf-8"?>
<p:tagLst xmlns:p="http://schemas.openxmlformats.org/presentationml/2006/main">
  <p:tag name="MH" val="20170816083225"/>
  <p:tag name="MH_LIBRARY" val="CONTENTS"/>
  <p:tag name="MH_TYPE" val="OTHERS"/>
  <p:tag name="ID" val="626773"/>
</p:tagLst>
</file>

<file path=ppt/tags/tag3.xml><?xml version="1.0" encoding="utf-8"?>
<p:tagLst xmlns:p="http://schemas.openxmlformats.org/presentationml/2006/main">
  <p:tag name="MH" val="20170816083225"/>
  <p:tag name="MH_LIBRARY" val="CONTENTS"/>
  <p:tag name="MH_TYPE" val="OTHERS"/>
  <p:tag name="ID" val="626773"/>
  <p:tag name="PA" val="v3.2.0"/>
</p:tagLst>
</file>

<file path=ppt/tags/tag4.xml><?xml version="1.0" encoding="utf-8"?>
<p:tagLst xmlns:p="http://schemas.openxmlformats.org/presentationml/2006/main">
  <p:tag name="MH" val="20170816083225"/>
  <p:tag name="MH_LIBRARY" val="CONTENTS"/>
  <p:tag name="MH_TYPE" val="OTHERS"/>
  <p:tag name="ID" val="626773"/>
  <p:tag name="PA" val="v3.2.0"/>
</p:tagLst>
</file>

<file path=ppt/tags/tag5.xml><?xml version="1.0" encoding="utf-8"?>
<p:tagLst xmlns:p="http://schemas.openxmlformats.org/presentationml/2006/main">
  <p:tag name="MH" val="20170816083225"/>
  <p:tag name="MH_LIBRARY" val="CONTENTS"/>
  <p:tag name="MH_TYPE" val="TITLE"/>
  <p:tag name="ID" val="626773"/>
  <p:tag name="MH_ORDER" val="NUMBER"/>
  <p:tag name="PA" val="v3.2.0"/>
</p:tagLst>
</file>

<file path=ppt/tags/tag6.xml><?xml version="1.0" encoding="utf-8"?>
<p:tagLst xmlns:p="http://schemas.openxmlformats.org/presentationml/2006/main">
  <p:tag name="MH" val="20170816083225"/>
  <p:tag name="MH_LIBRARY" val="CONTENTS"/>
  <p:tag name="MH_TYPE" val="TITLE"/>
  <p:tag name="ID" val="626773"/>
  <p:tag name="MH_ORDER" val="NUMBER"/>
  <p:tag name="PA" val="v3.2.0"/>
</p:tagLst>
</file>

<file path=ppt/tags/tag7.xml><?xml version="1.0" encoding="utf-8"?>
<p:tagLst xmlns:p="http://schemas.openxmlformats.org/presentationml/2006/main">
  <p:tag name="MH" val="20170816083225"/>
  <p:tag name="MH_LIBRARY" val="CONTENTS"/>
  <p:tag name="MH_TYPE" val="TITLE"/>
  <p:tag name="ID" val="626773"/>
  <p:tag name="MH_ORDER" val="NUMBER"/>
  <p:tag name="PA" val="v3.2.0"/>
</p:tagLst>
</file>

<file path=ppt/tags/tag8.xml><?xml version="1.0" encoding="utf-8"?>
<p:tagLst xmlns:p="http://schemas.openxmlformats.org/presentationml/2006/main">
  <p:tag name="KSO_WM_DOC_GUID" val="{ca5e67ba-95d2-4934-a128-864f71694b90}"/>
  <p:tag name="KSO_WPP_MARK_KEY" val="f1ea9dfe-3f17-4ba9-a6f9-49a489b316d0"/>
  <p:tag name="COMMONDATA" val="eyJoZGlkIjoiOWY3ZWNmZjUzOTk5YmU2ODUyMjQ4NTRjODkyODU3ND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CB49E"/>
      </a:accent1>
      <a:accent2>
        <a:srgbClr val="809F80"/>
      </a:accent2>
      <a:accent3>
        <a:srgbClr val="B6CDCB"/>
      </a:accent3>
      <a:accent4>
        <a:srgbClr val="F7A794"/>
      </a:accent4>
      <a:accent5>
        <a:srgbClr val="F4D1C6"/>
      </a:accent5>
      <a:accent6>
        <a:srgbClr val="EFBD7D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3527</Words>
  <Application>WPS 演示</Application>
  <PresentationFormat>自定义</PresentationFormat>
  <Paragraphs>551</Paragraphs>
  <Slides>39</Slides>
  <Notes>111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黑体</vt:lpstr>
      <vt:lpstr>Arial Black</vt:lpstr>
      <vt:lpstr>Times New Roman</vt:lpstr>
      <vt:lpstr>HY견고딕</vt:lpstr>
      <vt:lpstr>Segoe Print</vt:lpstr>
      <vt:lpstr>Wingdings</vt:lpstr>
      <vt:lpstr>微软雅黑 Light</vt:lpstr>
      <vt:lpstr>Britannic Bold</vt:lpstr>
      <vt:lpstr>Impact</vt:lpstr>
      <vt:lpstr>等线</vt:lpstr>
      <vt:lpstr>Arial Unicode MS</vt:lpstr>
      <vt:lpstr>等线 Light</vt:lpstr>
      <vt:lpstr>Calibri</vt:lpstr>
      <vt:lpstr>新宋体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shangwu231</dc:title>
  <dc:creator/>
  <cp:lastModifiedBy>Sophia</cp:lastModifiedBy>
  <cp:revision>96</cp:revision>
  <dcterms:created xsi:type="dcterms:W3CDTF">2017-09-24T15:35:00Z</dcterms:created>
  <dcterms:modified xsi:type="dcterms:W3CDTF">2023-03-15T18:04:21Z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9F97C4AE22A74F7EB2112BEEAC5E893A</vt:lpwstr>
  </property>
</Properties>
</file>