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4"/>
  </p:notesMasterIdLst>
  <p:sldIdLst>
    <p:sldId id="256" r:id="rId4"/>
    <p:sldId id="293" r:id="rId5"/>
    <p:sldId id="331" r:id="rId6"/>
    <p:sldId id="555" r:id="rId7"/>
    <p:sldId id="365" r:id="rId8"/>
    <p:sldId id="334" r:id="rId9"/>
    <p:sldId id="336" r:id="rId10"/>
    <p:sldId id="355" r:id="rId11"/>
    <p:sldId id="335" r:id="rId12"/>
    <p:sldId id="366" r:id="rId13"/>
    <p:sldId id="309" r:id="rId14"/>
    <p:sldId id="332" r:id="rId15"/>
    <p:sldId id="338" r:id="rId16"/>
    <p:sldId id="340" r:id="rId17"/>
    <p:sldId id="465" r:id="rId18"/>
    <p:sldId id="466" r:id="rId19"/>
    <p:sldId id="384" r:id="rId20"/>
    <p:sldId id="403" r:id="rId21"/>
    <p:sldId id="339" r:id="rId22"/>
    <p:sldId id="341" r:id="rId23"/>
    <p:sldId id="337" r:id="rId24"/>
    <p:sldId id="348" r:id="rId25"/>
    <p:sldId id="347" r:id="rId26"/>
    <p:sldId id="346" r:id="rId27"/>
    <p:sldId id="345" r:id="rId28"/>
    <p:sldId id="354" r:id="rId29"/>
    <p:sldId id="363" r:id="rId30"/>
    <p:sldId id="361" r:id="rId31"/>
    <p:sldId id="374" r:id="rId32"/>
    <p:sldId id="469" r:id="rId33"/>
    <p:sldId id="470" r:id="rId34"/>
    <p:sldId id="380" r:id="rId35"/>
    <p:sldId id="537" r:id="rId36"/>
    <p:sldId id="394" r:id="rId37"/>
    <p:sldId id="393" r:id="rId38"/>
    <p:sldId id="536" r:id="rId39"/>
    <p:sldId id="379" r:id="rId40"/>
    <p:sldId id="377" r:id="rId41"/>
    <p:sldId id="398" r:id="rId42"/>
    <p:sldId id="531" r:id="rId43"/>
    <p:sldId id="535" r:id="rId44"/>
    <p:sldId id="381" r:id="rId45"/>
    <p:sldId id="532" r:id="rId46"/>
    <p:sldId id="538" r:id="rId47"/>
    <p:sldId id="533" r:id="rId48"/>
    <p:sldId id="540" r:id="rId49"/>
    <p:sldId id="541" r:id="rId50"/>
    <p:sldId id="534" r:id="rId51"/>
    <p:sldId id="542" r:id="rId52"/>
    <p:sldId id="280" r:id="rId53"/>
  </p:sldIdLst>
  <p:sldSz cx="9144000" cy="6858000" type="screen4x3"/>
  <p:notesSz cx="6858000" cy="9144000"/>
  <p:custDataLst>
    <p:tags r:id="rId58"/>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9" userDrawn="1">
          <p15:clr>
            <a:srgbClr val="A4A3A4"/>
          </p15:clr>
        </p15:guide>
        <p15:guide id="2" pos="28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6600"/>
    <a:srgbClr val="FFFF00"/>
    <a:srgbClr val="003300"/>
    <a:srgbClr val="CCCC00"/>
    <a:srgbClr val="CC9900"/>
    <a:srgbClr val="FFCC00"/>
    <a:srgbClr val="006600"/>
    <a:srgbClr val="CC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84" d="100"/>
          <a:sy n="84" d="100"/>
        </p:scale>
        <p:origin x="-1554" y="-78"/>
      </p:cViewPr>
      <p:guideLst>
        <p:guide orient="horz" pos="2139"/>
        <p:guide pos="2882"/>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gs" Target="tags/tag1.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notesMaster" Target="notesMasters/notesMaster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Arial" panose="020B0604020202020204" pitchFamily="34" charset="0"/>
                <a:ea typeface="宋体" panose="02010600030101010101" pitchFamily="2" charset="-122"/>
                <a:cs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71684" name="Rectangle 4"/>
          <p:cNvSpPr>
            <a:spLocks noGrp="1" noRot="1" noChangeAspect="1"/>
          </p:cNvSpPr>
          <p:nvPr>
            <p:ph type="sldImg"/>
          </p:nvPr>
        </p:nvSpPr>
        <p:spPr>
          <a:xfrm>
            <a:off x="1143000" y="685800"/>
            <a:ext cx="4572000" cy="3429000"/>
          </a:xfrm>
          <a:prstGeom prst="rect">
            <a:avLst/>
          </a:prstGeom>
          <a:noFill/>
          <a:ln w="9525">
            <a:noFill/>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eaLnBrk="1" hangingPunct="1">
              <a:buFont typeface="Arial" panose="020B0604020202020204" pitchFamily="34" charset="0"/>
              <a:buChar char="•"/>
            </a:pPr>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white">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4" name="日期占位符 29"/>
          <p:cNvSpPr>
            <a:spLocks noGrp="1"/>
          </p:cNvSpPr>
          <p:nvPr>
            <p:ph type="dt" sz="half" idx="2"/>
          </p:nvPr>
        </p:nvSpPr>
        <p:spPr>
          <a:xfrm>
            <a:off x="457200" y="6356350"/>
            <a:ext cx="2133600" cy="365125"/>
          </a:xfrm>
          <a:prstGeom prst="rect">
            <a:avLst/>
          </a:prstGeom>
        </p:spPr>
        <p:txBody>
          <a:bodyPr vert="horz" lIns="0" t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15" name="页脚占位符 18"/>
          <p:cNvSpPr>
            <a:spLocks noGrp="1"/>
          </p:cNvSpPr>
          <p:nvPr>
            <p:ph type="ftr" sz="quarter" idx="3"/>
          </p:nvPr>
        </p:nvSpPr>
        <p:spPr>
          <a:xfrm>
            <a:off x="2667000" y="6356350"/>
            <a:ext cx="3352800" cy="365125"/>
          </a:xfrm>
          <a:prstGeom prst="rect">
            <a:avLst/>
          </a:prstGeom>
        </p:spPr>
        <p:txBody>
          <a:bodyPr vert="horz" lIns="0" t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16" name="灯片编号占位符 26"/>
          <p:cNvSpPr>
            <a:spLocks noGrp="1"/>
          </p:cNvSpPr>
          <p:nvPr>
            <p:ph type="sldNum" sz="quarter" idx="4"/>
          </p:nvPr>
        </p:nvSpPr>
        <p:spPr>
          <a:xfrm>
            <a:off x="7924800" y="6356350"/>
            <a:ext cx="762000" cy="365125"/>
          </a:xfrm>
          <a:prstGeom prst="rect">
            <a:avLst/>
          </a:prstGeom>
        </p:spPr>
        <p:txBody>
          <a:bodyPr vert="horz" lIns="0" tIns="0" rIns="0" bIns="0" anchor="b"/>
          <a:p>
            <a:pPr algn="r">
              <a:buNone/>
            </a:pPr>
            <a:fld id="{9A0DB2DC-4C9A-4742-B13C-FB6460FD3503}" type="slidenum">
              <a:rPr lang="en-US" altLang="zh-CN" dirty="0">
                <a:solidFill>
                  <a:srgbClr val="D1EAEE"/>
                </a:solidFill>
              </a:rPr>
            </a:fld>
            <a:endParaRPr lang="en-US" altLang="zh-CN" dirty="0">
              <a:solidFill>
                <a:srgbClr val="D1EAEE"/>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bwMode="white">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4" name="日期占位符 29"/>
          <p:cNvSpPr>
            <a:spLocks noGrp="1"/>
          </p:cNvSpPr>
          <p:nvPr>
            <p:ph type="dt" sz="half" idx="2"/>
          </p:nvPr>
        </p:nvSpPr>
        <p:spPr>
          <a:xfrm>
            <a:off x="457200" y="6356350"/>
            <a:ext cx="2133600" cy="365125"/>
          </a:xfrm>
          <a:prstGeom prst="rect">
            <a:avLst/>
          </a:prstGeom>
        </p:spPr>
        <p:txBody>
          <a:bodyPr vert="horz" lIns="0" t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15" name="页脚占位符 18"/>
          <p:cNvSpPr>
            <a:spLocks noGrp="1"/>
          </p:cNvSpPr>
          <p:nvPr>
            <p:ph type="ftr" sz="quarter" idx="3"/>
          </p:nvPr>
        </p:nvSpPr>
        <p:spPr>
          <a:xfrm>
            <a:off x="2667000" y="6356350"/>
            <a:ext cx="3352800" cy="365125"/>
          </a:xfrm>
          <a:prstGeom prst="rect">
            <a:avLst/>
          </a:prstGeom>
        </p:spPr>
        <p:txBody>
          <a:bodyPr vert="horz" lIns="0" t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16" name="灯片编号占位符 26"/>
          <p:cNvSpPr>
            <a:spLocks noGrp="1"/>
          </p:cNvSpPr>
          <p:nvPr>
            <p:ph type="sldNum" sz="quarter" idx="4"/>
          </p:nvPr>
        </p:nvSpPr>
        <p:spPr>
          <a:xfrm>
            <a:off x="7924800" y="6356350"/>
            <a:ext cx="762000" cy="365125"/>
          </a:xfrm>
          <a:prstGeom prst="rect">
            <a:avLst/>
          </a:prstGeom>
        </p:spPr>
        <p:txBody>
          <a:bodyPr vert="horz" lIns="0" tIns="0" rIns="0" bIns="0" anchor="b"/>
          <a:p>
            <a:pPr algn="r">
              <a:buNone/>
            </a:pPr>
            <a:fld id="{9A0DB2DC-4C9A-4742-B13C-FB6460FD3503}" type="slidenum">
              <a:rPr lang="en-US" altLang="zh-CN" dirty="0">
                <a:solidFill>
                  <a:srgbClr val="D1EAEE"/>
                </a:solidFill>
              </a:rPr>
            </a:fld>
            <a:endParaRPr lang="en-US" altLang="zh-CN" dirty="0">
              <a:solidFill>
                <a:srgbClr val="D1EAEE"/>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bwMode="white">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14" name="日期占位符 3"/>
          <p:cNvSpPr>
            <a:spLocks noGrp="1"/>
          </p:cNvSpPr>
          <p:nvPr>
            <p:ph type="dt" sz="half" idx="2"/>
          </p:nvPr>
        </p:nvSpPr>
        <p:spPr>
          <a:xfrm>
            <a:off x="457200" y="6356350"/>
            <a:ext cx="2133600" cy="365125"/>
          </a:xfrm>
          <a:prstGeom prst="rect">
            <a:avLst/>
          </a:prstGeom>
        </p:spPr>
        <p:txBody>
          <a:bodyPr vert="horz" lIns="0" t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15" name="页脚占位符 4"/>
          <p:cNvSpPr>
            <a:spLocks noGrp="1"/>
          </p:cNvSpPr>
          <p:nvPr>
            <p:ph type="ftr" sz="quarter" idx="3"/>
          </p:nvPr>
        </p:nvSpPr>
        <p:spPr>
          <a:xfrm>
            <a:off x="2667000" y="6356350"/>
            <a:ext cx="3352800" cy="365125"/>
          </a:xfrm>
          <a:prstGeom prst="rect">
            <a:avLst/>
          </a:prstGeom>
        </p:spPr>
        <p:txBody>
          <a:bodyPr vert="horz" lIns="0" t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16" name="灯片编号占位符 5"/>
          <p:cNvSpPr>
            <a:spLocks noGrp="1"/>
          </p:cNvSpPr>
          <p:nvPr>
            <p:ph type="sldNum" sz="quarter" idx="4"/>
          </p:nvPr>
        </p:nvSpPr>
        <p:spPr>
          <a:xfrm>
            <a:off x="7924800" y="6356350"/>
            <a:ext cx="762000" cy="365125"/>
          </a:xfrm>
          <a:prstGeom prst="rect">
            <a:avLst/>
          </a:prstGeom>
        </p:spPr>
        <p:txBody>
          <a:bodyPr vert="horz" lIns="0" tIns="0" rIns="0" bIns="0" anchor="b"/>
          <a:p>
            <a:pPr algn="r">
              <a:buNone/>
            </a:pPr>
            <a:fld id="{9A0DB2DC-4C9A-4742-B13C-FB6460FD3503}" type="slidenum">
              <a:rPr lang="en-US" altLang="zh-CN" dirty="0">
                <a:solidFill>
                  <a:srgbClr val="D1EAEE"/>
                </a:solidFill>
              </a:rPr>
            </a:fld>
            <a:endParaRPr lang="en-US" altLang="zh-CN" dirty="0">
              <a:solidFill>
                <a:srgbClr val="D1EAEE"/>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4" name="单圆角矩形 13"/>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直角三角形 14"/>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任意多边形 15"/>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任意多边形 16"/>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vert="horz">
            <a:normAutofit/>
          </a:bodyPr>
          <a:lstStyle>
            <a:lvl1pPr marL="0" indent="0">
              <a:buNone/>
              <a:defRPr sz="3200"/>
            </a:lvl1pPr>
          </a:lstStyle>
          <a:p>
            <a:pPr marL="0" marR="0" lvl="0" indent="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9" name="日期占位符 4"/>
          <p:cNvSpPr>
            <a:spLocks noGrp="1"/>
          </p:cNvSpPr>
          <p:nvPr>
            <p:ph type="dt" sz="half" idx="12"/>
          </p:nvPr>
        </p:nvSpPr>
        <p:spPr>
          <a:xfrm>
            <a:off x="457200" y="6356350"/>
            <a:ext cx="2133600" cy="365125"/>
          </a:xfrm>
          <a:prstGeom prst="rect">
            <a:avLst/>
          </a:prstGeom>
        </p:spPr>
        <p:txBody>
          <a:bodyPr vert="horz" lIns="0" t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20" name="页脚占位符 5"/>
          <p:cNvSpPr>
            <a:spLocks noGrp="1"/>
          </p:cNvSpPr>
          <p:nvPr>
            <p:ph type="ftr" sz="quarter" idx="3"/>
          </p:nvPr>
        </p:nvSpPr>
        <p:spPr>
          <a:xfrm>
            <a:off x="2667000" y="6356350"/>
            <a:ext cx="3352800" cy="365125"/>
          </a:xfrm>
          <a:prstGeom prst="rect">
            <a:avLst/>
          </a:prstGeom>
        </p:spPr>
        <p:txBody>
          <a:bodyPr vert="horz" lIns="0" t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21" name="灯片编号占位符 6"/>
          <p:cNvSpPr>
            <a:spLocks noGrp="1"/>
          </p:cNvSpPr>
          <p:nvPr>
            <p:ph type="sldNum" sz="quarter" idx="4"/>
          </p:nvPr>
        </p:nvSpPr>
        <p:spPr>
          <a:xfrm>
            <a:off x="8077200" y="6356350"/>
            <a:ext cx="609600" cy="365125"/>
          </a:xfrm>
          <a:prstGeom prst="rect">
            <a:avLst/>
          </a:prstGeom>
        </p:spPr>
        <p:txBody>
          <a:bodyPr vert="horz" lIns="0" tIns="0" rIns="0" bIns="0" anchor="b"/>
          <a:p>
            <a:pPr algn="r">
              <a:buNone/>
            </a:pPr>
            <a:fld id="{9A0DB2DC-4C9A-4742-B13C-FB6460FD3503}" type="slidenum">
              <a:rPr lang="en-US" altLang="zh-CN" dirty="0"/>
            </a:fld>
            <a:endParaRPr lang="en-US" alt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bwMode="white">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14" name="日期占位符 3"/>
          <p:cNvSpPr>
            <a:spLocks noGrp="1"/>
          </p:cNvSpPr>
          <p:nvPr>
            <p:ph type="dt" sz="half" idx="2"/>
          </p:nvPr>
        </p:nvSpPr>
        <p:spPr>
          <a:xfrm>
            <a:off x="457200" y="6356350"/>
            <a:ext cx="2133600" cy="365125"/>
          </a:xfrm>
          <a:prstGeom prst="rect">
            <a:avLst/>
          </a:prstGeom>
        </p:spPr>
        <p:txBody>
          <a:bodyPr vert="horz" lIns="0" t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15" name="页脚占位符 4"/>
          <p:cNvSpPr>
            <a:spLocks noGrp="1"/>
          </p:cNvSpPr>
          <p:nvPr>
            <p:ph type="ftr" sz="quarter" idx="3"/>
          </p:nvPr>
        </p:nvSpPr>
        <p:spPr>
          <a:xfrm>
            <a:off x="2667000" y="6356350"/>
            <a:ext cx="3352800" cy="365125"/>
          </a:xfrm>
          <a:prstGeom prst="rect">
            <a:avLst/>
          </a:prstGeom>
        </p:spPr>
        <p:txBody>
          <a:bodyPr vert="horz" lIns="0" t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16" name="灯片编号占位符 5"/>
          <p:cNvSpPr>
            <a:spLocks noGrp="1"/>
          </p:cNvSpPr>
          <p:nvPr>
            <p:ph type="sldNum" sz="quarter" idx="4"/>
          </p:nvPr>
        </p:nvSpPr>
        <p:spPr>
          <a:xfrm>
            <a:off x="7924800" y="6356350"/>
            <a:ext cx="762000" cy="365125"/>
          </a:xfrm>
          <a:prstGeom prst="rect">
            <a:avLst/>
          </a:prstGeom>
        </p:spPr>
        <p:txBody>
          <a:bodyPr vert="horz" lIns="0" tIns="0" rIns="0" bIns="0" anchor="b"/>
          <a:p>
            <a:pPr algn="r">
              <a:buNone/>
            </a:pPr>
            <a:fld id="{9A0DB2DC-4C9A-4742-B13C-FB6460FD3503}" type="slidenum">
              <a:rPr lang="en-US" altLang="zh-CN" dirty="0">
                <a:solidFill>
                  <a:srgbClr val="D1EAEE"/>
                </a:solidFill>
              </a:rPr>
            </a:fld>
            <a:endParaRPr lang="en-US" altLang="zh-CN" dirty="0">
              <a:solidFill>
                <a:srgbClr val="D1EAEE"/>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4" name="单圆角矩形 13"/>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直角三角形 14"/>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任意多边形 15"/>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任意多边形 16"/>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vert="horz">
            <a:normAutofit/>
          </a:bodyPr>
          <a:lstStyle>
            <a:lvl1pPr marL="0" indent="0">
              <a:buNone/>
              <a:defRPr sz="3200"/>
            </a:lvl1pPr>
          </a:lstStyle>
          <a:p>
            <a:pPr marL="0" marR="0" lvl="0" indent="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9" name="日期占位符 4"/>
          <p:cNvSpPr>
            <a:spLocks noGrp="1"/>
          </p:cNvSpPr>
          <p:nvPr>
            <p:ph type="dt" sz="half" idx="12"/>
          </p:nvPr>
        </p:nvSpPr>
        <p:spPr>
          <a:xfrm>
            <a:off x="457200" y="6356350"/>
            <a:ext cx="2133600" cy="365125"/>
          </a:xfrm>
          <a:prstGeom prst="rect">
            <a:avLst/>
          </a:prstGeom>
        </p:spPr>
        <p:txBody>
          <a:bodyPr vert="horz" lIns="0" t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20" name="页脚占位符 5"/>
          <p:cNvSpPr>
            <a:spLocks noGrp="1"/>
          </p:cNvSpPr>
          <p:nvPr>
            <p:ph type="ftr" sz="quarter" idx="3"/>
          </p:nvPr>
        </p:nvSpPr>
        <p:spPr>
          <a:xfrm>
            <a:off x="2667000" y="6356350"/>
            <a:ext cx="3352800" cy="365125"/>
          </a:xfrm>
          <a:prstGeom prst="rect">
            <a:avLst/>
          </a:prstGeom>
        </p:spPr>
        <p:txBody>
          <a:bodyPr vert="horz" lIns="0" tIns="0" rIns="0" bIns="0" anchor="b"/>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21" name="灯片编号占位符 6"/>
          <p:cNvSpPr>
            <a:spLocks noGrp="1"/>
          </p:cNvSpPr>
          <p:nvPr>
            <p:ph type="sldNum" sz="quarter" idx="4"/>
          </p:nvPr>
        </p:nvSpPr>
        <p:spPr>
          <a:xfrm>
            <a:off x="8077200" y="6356350"/>
            <a:ext cx="609600" cy="365125"/>
          </a:xfrm>
          <a:prstGeom prst="rect">
            <a:avLst/>
          </a:prstGeom>
        </p:spPr>
        <p:txBody>
          <a:bodyPr vert="horz" lIns="0" tIns="0" rIns="0" bIns="0" anchor="b"/>
          <a:p>
            <a:pPr algn="r">
              <a:buNone/>
            </a:pPr>
            <a:fld id="{9A0DB2DC-4C9A-4742-B13C-FB6460FD3503}" type="slidenum">
              <a:rPr lang="en-US" altLang="zh-CN" dirty="0"/>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white">
      <p:bgRef idx="1003">
        <a:schemeClr val="bg1"/>
      </p:bgRef>
    </p:bg>
    <p:spTree>
      <p:nvGrpSpPr>
        <p:cNvPr id="1" name=""/>
        <p:cNvGrpSpPr/>
        <p:nvPr/>
      </p:nvGrpSpPr>
      <p:grpSpPr/>
      <p:sp>
        <p:nvSpPr>
          <p:cNvPr id="7" name="任意多边形 6"/>
          <p:cNvSpPr/>
          <p:nvPr/>
        </p:nvSpPr>
        <p:spPr bwMode="auto">
          <a:xfrm>
            <a:off x="-9525" y="-7937"/>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4381500" y="-793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28" name="标题占位符 8"/>
          <p:cNvSpPr>
            <a:spLocks noGrp="1"/>
          </p:cNvSpPr>
          <p:nvPr>
            <p:ph type="title"/>
          </p:nvPr>
        </p:nvSpPr>
        <p:spPr>
          <a:xfrm>
            <a:off x="457200" y="704850"/>
            <a:ext cx="8229600" cy="1143000"/>
          </a:xfrm>
          <a:prstGeom prst="rect">
            <a:avLst/>
          </a:prstGeom>
          <a:noFill/>
          <a:ln w="9525">
            <a:noFill/>
          </a:ln>
        </p:spPr>
        <p:txBody>
          <a:bodyPr lIns="0" rIns="0" bIns="0" anchor="b" anchorCtr="0"/>
          <a:p>
            <a:pPr lvl="0"/>
            <a:r>
              <a:rPr lang="zh-CN" altLang="en-US" dirty="0"/>
              <a:t>单击此处编辑母版标题样式</a:t>
            </a:r>
            <a:endParaRPr lang="en-US" altLang="zh-CN" dirty="0"/>
          </a:p>
        </p:txBody>
      </p:sp>
      <p:sp>
        <p:nvSpPr>
          <p:cNvPr id="1029" name="文本占位符 29"/>
          <p:cNvSpPr>
            <a:spLocks noGrp="1"/>
          </p:cNvSpPr>
          <p:nvPr>
            <p:ph type="body" idx="1"/>
          </p:nvPr>
        </p:nvSpPr>
        <p:spPr>
          <a:xfrm>
            <a:off x="457200" y="1935163"/>
            <a:ext cx="82296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a:defRPr sz="1200">
                <a:solidFill>
                  <a:srgbClr val="045C75"/>
                </a:solidFill>
              </a:defRPr>
            </a:lvl1p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grpSp>
        <p:nvGrpSpPr>
          <p:cNvPr id="1033" name="组合 1"/>
          <p:cNvGrpSpPr/>
          <p:nvPr/>
        </p:nvGrpSpPr>
        <p:grpSpPr>
          <a:xfrm>
            <a:off x="-19050" y="203200"/>
            <a:ext cx="9180513"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panose="05020102010507070707"/>
        <a:buChar char=""/>
        <a:defRPr kumimoji="0" sz="2600" kern="1200">
          <a:solidFill>
            <a:schemeClr val="tx1"/>
          </a:solidFill>
          <a:latin typeface="+mn-lt"/>
          <a:ea typeface="+mn-ea"/>
          <a:cs typeface="+mn-cs"/>
        </a:defRPr>
      </a:lvl1pPr>
      <a:lvl2pPr marL="640080" indent="-247015" algn="l" rtl="0" eaLnBrk="1" latinLnBrk="0" hangingPunct="1">
        <a:spcBef>
          <a:spcPct val="20000"/>
        </a:spcBef>
        <a:buClr>
          <a:schemeClr val="accent1"/>
        </a:buClr>
        <a:buSzPct val="85000"/>
        <a:buFont typeface="Wingdings 2" panose="05020102010507070707"/>
        <a:buChar char=""/>
        <a:defRPr kumimoji="0" sz="2400" kern="1200">
          <a:solidFill>
            <a:schemeClr val="tx1"/>
          </a:solidFill>
          <a:latin typeface="+mn-lt"/>
          <a:ea typeface="+mn-ea"/>
          <a:cs typeface="+mn-cs"/>
        </a:defRPr>
      </a:lvl2pPr>
      <a:lvl3pPr marL="914400" indent="-247015" algn="l" rtl="0" eaLnBrk="1" latinLnBrk="0" hangingPunct="1">
        <a:spcBef>
          <a:spcPct val="20000"/>
        </a:spcBef>
        <a:buClr>
          <a:schemeClr val="accent2"/>
        </a:buClr>
        <a:buSzPct val="70000"/>
        <a:buFont typeface="Wingdings 2" panose="05020102010507070707"/>
        <a:buChar char=""/>
        <a:defRPr kumimoji="0" sz="2100" kern="1200">
          <a:solidFill>
            <a:schemeClr val="tx1"/>
          </a:solidFill>
          <a:latin typeface="+mn-lt"/>
          <a:ea typeface="+mn-ea"/>
          <a:cs typeface="+mn-cs"/>
        </a:defRPr>
      </a:lvl3pPr>
      <a:lvl4pPr marL="1188720" indent="-210185" algn="l" rtl="0" eaLnBrk="1" latinLnBrk="0" hangingPunct="1">
        <a:spcBef>
          <a:spcPct val="20000"/>
        </a:spcBef>
        <a:buClr>
          <a:schemeClr val="accent3"/>
        </a:buClr>
        <a:buSzPct val="65000"/>
        <a:buFont typeface="Wingdings 2" panose="05020102010507070707"/>
        <a:buChar char=""/>
        <a:defRPr kumimoji="0" sz="2000" kern="1200">
          <a:solidFill>
            <a:schemeClr val="tx1"/>
          </a:solidFill>
          <a:latin typeface="+mn-lt"/>
          <a:ea typeface="+mn-ea"/>
          <a:cs typeface="+mn-cs"/>
        </a:defRPr>
      </a:lvl4pPr>
      <a:lvl5pPr marL="1463040" indent="-210185" algn="l" rtl="0" eaLnBrk="1" latinLnBrk="0" hangingPunct="1">
        <a:spcBef>
          <a:spcPct val="20000"/>
        </a:spcBef>
        <a:buClr>
          <a:schemeClr val="accent4"/>
        </a:buClr>
        <a:buSzPct val="65000"/>
        <a:buFont typeface="Wingdings 2" panose="05020102010507070707"/>
        <a:buChar char=""/>
        <a:defRPr kumimoji="0"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white">
      <p:bgRef idx="1003">
        <a:schemeClr val="bg1"/>
      </p:bgRef>
    </p:bg>
    <p:spTree>
      <p:nvGrpSpPr>
        <p:cNvPr id="1" name=""/>
        <p:cNvGrpSpPr/>
        <p:nvPr/>
      </p:nvGrpSpPr>
      <p:grpSpPr/>
      <p:sp>
        <p:nvSpPr>
          <p:cNvPr id="7" name="任意多边形 6"/>
          <p:cNvSpPr/>
          <p:nvPr/>
        </p:nvSpPr>
        <p:spPr bwMode="auto">
          <a:xfrm>
            <a:off x="-9525" y="-7937"/>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4381500" y="-793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28" name="标题占位符 8"/>
          <p:cNvSpPr>
            <a:spLocks noGrp="1"/>
          </p:cNvSpPr>
          <p:nvPr>
            <p:ph type="title"/>
          </p:nvPr>
        </p:nvSpPr>
        <p:spPr>
          <a:xfrm>
            <a:off x="457200" y="704850"/>
            <a:ext cx="8229600" cy="1143000"/>
          </a:xfrm>
          <a:prstGeom prst="rect">
            <a:avLst/>
          </a:prstGeom>
          <a:noFill/>
          <a:ln w="9525">
            <a:noFill/>
          </a:ln>
        </p:spPr>
        <p:txBody>
          <a:bodyPr lIns="0" rIns="0" bIns="0" anchor="b" anchorCtr="0"/>
          <a:p>
            <a:pPr lvl="0"/>
            <a:r>
              <a:rPr lang="zh-CN" altLang="en-US" dirty="0"/>
              <a:t>单击此处编辑母版标题样式</a:t>
            </a:r>
            <a:endParaRPr lang="en-US" altLang="zh-CN" dirty="0"/>
          </a:p>
        </p:txBody>
      </p:sp>
      <p:sp>
        <p:nvSpPr>
          <p:cNvPr id="1029" name="文本占位符 29"/>
          <p:cNvSpPr>
            <a:spLocks noGrp="1"/>
          </p:cNvSpPr>
          <p:nvPr>
            <p:ph type="body" idx="1"/>
          </p:nvPr>
        </p:nvSpPr>
        <p:spPr>
          <a:xfrm>
            <a:off x="457200" y="1935163"/>
            <a:ext cx="82296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7C9B81F-C347-4BEF-BFDF-29C42F48304A}" type="datetimeFigureOut">
              <a:rPr kumimoji="0" lang="en-US" sz="1200" b="0" i="0" u="none" strike="noStrike" kern="1200" cap="none" spc="0" normalizeH="0" baseline="0" noProof="0" smtClean="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dirty="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a:defRPr sz="1200">
                <a:solidFill>
                  <a:srgbClr val="045C75"/>
                </a:solidFill>
              </a:defRPr>
            </a:lvl1p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grpSp>
        <p:nvGrpSpPr>
          <p:cNvPr id="1033" name="组合 1"/>
          <p:cNvGrpSpPr/>
          <p:nvPr/>
        </p:nvGrpSpPr>
        <p:grpSpPr>
          <a:xfrm>
            <a:off x="-19050" y="203200"/>
            <a:ext cx="9180513"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panose="05020102010507070707"/>
        <a:buChar char=""/>
        <a:defRPr kumimoji="0" sz="2600" kern="1200">
          <a:solidFill>
            <a:schemeClr val="tx1"/>
          </a:solidFill>
          <a:latin typeface="+mn-lt"/>
          <a:ea typeface="+mn-ea"/>
          <a:cs typeface="+mn-cs"/>
        </a:defRPr>
      </a:lvl1pPr>
      <a:lvl2pPr marL="640080" indent="-247015" algn="l" rtl="0" eaLnBrk="1" latinLnBrk="0" hangingPunct="1">
        <a:spcBef>
          <a:spcPct val="20000"/>
        </a:spcBef>
        <a:buClr>
          <a:schemeClr val="accent1"/>
        </a:buClr>
        <a:buSzPct val="85000"/>
        <a:buFont typeface="Wingdings 2" panose="05020102010507070707"/>
        <a:buChar char=""/>
        <a:defRPr kumimoji="0" sz="2400" kern="1200">
          <a:solidFill>
            <a:schemeClr val="tx1"/>
          </a:solidFill>
          <a:latin typeface="+mn-lt"/>
          <a:ea typeface="+mn-ea"/>
          <a:cs typeface="+mn-cs"/>
        </a:defRPr>
      </a:lvl2pPr>
      <a:lvl3pPr marL="914400" indent="-247015" algn="l" rtl="0" eaLnBrk="1" latinLnBrk="0" hangingPunct="1">
        <a:spcBef>
          <a:spcPct val="20000"/>
        </a:spcBef>
        <a:buClr>
          <a:schemeClr val="accent2"/>
        </a:buClr>
        <a:buSzPct val="70000"/>
        <a:buFont typeface="Wingdings 2" panose="05020102010507070707"/>
        <a:buChar char=""/>
        <a:defRPr kumimoji="0" sz="2100" kern="1200">
          <a:solidFill>
            <a:schemeClr val="tx1"/>
          </a:solidFill>
          <a:latin typeface="+mn-lt"/>
          <a:ea typeface="+mn-ea"/>
          <a:cs typeface="+mn-cs"/>
        </a:defRPr>
      </a:lvl3pPr>
      <a:lvl4pPr marL="1188720" indent="-210185" algn="l" rtl="0" eaLnBrk="1" latinLnBrk="0" hangingPunct="1">
        <a:spcBef>
          <a:spcPct val="20000"/>
        </a:spcBef>
        <a:buClr>
          <a:schemeClr val="accent3"/>
        </a:buClr>
        <a:buSzPct val="65000"/>
        <a:buFont typeface="Wingdings 2" panose="05020102010507070707"/>
        <a:buChar char=""/>
        <a:defRPr kumimoji="0" sz="2000" kern="1200">
          <a:solidFill>
            <a:schemeClr val="tx1"/>
          </a:solidFill>
          <a:latin typeface="+mn-lt"/>
          <a:ea typeface="+mn-ea"/>
          <a:cs typeface="+mn-cs"/>
        </a:defRPr>
      </a:lvl4pPr>
      <a:lvl5pPr marL="1463040" indent="-210185" algn="l" rtl="0" eaLnBrk="1" latinLnBrk="0" hangingPunct="1">
        <a:spcBef>
          <a:spcPct val="20000"/>
        </a:spcBef>
        <a:buClr>
          <a:schemeClr val="accent4"/>
        </a:buClr>
        <a:buSzPct val="65000"/>
        <a:buFont typeface="Wingdings 2" panose="05020102010507070707"/>
        <a:buChar char=""/>
        <a:defRPr kumimoji="0"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9"/>
          <p:cNvSpPr txBox="1"/>
          <p:nvPr/>
        </p:nvSpPr>
        <p:spPr>
          <a:xfrm>
            <a:off x="571500" y="1901825"/>
            <a:ext cx="2646363" cy="830263"/>
          </a:xfrm>
          <a:prstGeom prst="rect">
            <a:avLst/>
          </a:prstGeom>
          <a:noFill/>
          <a:ln w="9525">
            <a:noFill/>
          </a:ln>
        </p:spPr>
        <p:txBody>
          <a:bodyPr wrap="none">
            <a:spAutoFit/>
          </a:bodyPr>
          <a:p>
            <a:r>
              <a:rPr lang="zh-CN" altLang="en-US" sz="4800" b="1" dirty="0">
                <a:solidFill>
                  <a:srgbClr val="008000"/>
                </a:solidFill>
                <a:latin typeface="Hiragino Sans GB W6" charset="-122"/>
                <a:ea typeface="Hiragino Sans GB W6" charset="-122"/>
              </a:rPr>
              <a:t>网络营销</a:t>
            </a:r>
            <a:endParaRPr lang="en-US" altLang="zh-CN" sz="4800" b="1" dirty="0">
              <a:solidFill>
                <a:srgbClr val="008000"/>
              </a:solidFill>
              <a:latin typeface="Hiragino Sans GB W6" charset="-122"/>
              <a:ea typeface="Hiragino Sans GB W6" charset="-122"/>
            </a:endParaRPr>
          </a:p>
        </p:txBody>
      </p:sp>
      <p:sp>
        <p:nvSpPr>
          <p:cNvPr id="5123" name="文本框 9"/>
          <p:cNvSpPr txBox="1"/>
          <p:nvPr/>
        </p:nvSpPr>
        <p:spPr>
          <a:xfrm>
            <a:off x="538163" y="3294063"/>
            <a:ext cx="5108575" cy="584200"/>
          </a:xfrm>
          <a:prstGeom prst="rect">
            <a:avLst/>
          </a:prstGeom>
          <a:noFill/>
          <a:ln w="9525">
            <a:noFill/>
          </a:ln>
        </p:spPr>
        <p:txBody>
          <a:bodyPr wrap="none">
            <a:spAutoFit/>
          </a:bodyPr>
          <a:p>
            <a:r>
              <a:rPr lang="zh-CN" altLang="zh-CN" sz="3200" b="1" dirty="0">
                <a:solidFill>
                  <a:srgbClr val="008000"/>
                </a:solidFill>
                <a:latin typeface="Hiragino Sans GB W6" charset="-122"/>
                <a:ea typeface="Hiragino Sans GB W6" charset="-122"/>
              </a:rPr>
              <a:t>策划案与活动策划案的写作</a:t>
            </a:r>
            <a:endParaRPr lang="zh-CN" altLang="zh-CN" sz="3200" b="1" dirty="0">
              <a:solidFill>
                <a:srgbClr val="008000"/>
              </a:solidFill>
              <a:latin typeface="Hiragino Sans GB W6" charset="-122"/>
              <a:ea typeface="Hiragino Sans GB W6"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
          <p:cNvGrpSpPr/>
          <p:nvPr/>
        </p:nvGrpSpPr>
        <p:grpSpPr>
          <a:xfrm>
            <a:off x="1762125" y="1460500"/>
            <a:ext cx="838200" cy="665163"/>
            <a:chOff x="1110" y="2656"/>
            <a:chExt cx="1549" cy="1351"/>
          </a:xfrm>
        </p:grpSpPr>
        <p:sp>
          <p:nvSpPr>
            <p:cNvPr id="14350" name="AutoShape 4"/>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14351" name="AutoShape 5"/>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20" name="AutoShape 6"/>
            <p:cNvSpPr>
              <a:spLocks noChangeArrowheads="1"/>
            </p:cNvSpPr>
            <p:nvPr/>
          </p:nvSpPr>
          <p:spPr bwMode="gray">
            <a:xfrm>
              <a:off x="1201" y="2737"/>
              <a:ext cx="1350"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 name="Group 7"/>
          <p:cNvGrpSpPr/>
          <p:nvPr/>
        </p:nvGrpSpPr>
        <p:grpSpPr>
          <a:xfrm>
            <a:off x="1762125" y="2374900"/>
            <a:ext cx="838200" cy="685800"/>
            <a:chOff x="3174" y="2656"/>
            <a:chExt cx="1549" cy="1351"/>
          </a:xfrm>
        </p:grpSpPr>
        <p:sp>
          <p:nvSpPr>
            <p:cNvPr id="14347" name="AutoShape 8"/>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14348" name="AutoShape 9"/>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24" name="AutoShape 10"/>
            <p:cNvSpPr>
              <a:spLocks noChangeArrowheads="1"/>
            </p:cNvSpPr>
            <p:nvPr/>
          </p:nvSpPr>
          <p:spPr bwMode="gray">
            <a:xfrm>
              <a:off x="3265" y="2737"/>
              <a:ext cx="1350" cy="1166"/>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5" name="Line 11"/>
          <p:cNvSpPr/>
          <p:nvPr/>
        </p:nvSpPr>
        <p:spPr>
          <a:xfrm>
            <a:off x="2819400" y="2070100"/>
            <a:ext cx="4800600" cy="0"/>
          </a:xfrm>
          <a:prstGeom prst="line">
            <a:avLst/>
          </a:prstGeom>
          <a:ln w="25400" cap="flat" cmpd="sng">
            <a:solidFill>
              <a:schemeClr val="tx1"/>
            </a:solidFill>
            <a:prstDash val="sysDot"/>
            <a:headEnd type="none" w="med" len="med"/>
            <a:tailEnd type="oval" w="med" len="med"/>
          </a:ln>
        </p:spPr>
      </p:sp>
      <p:sp>
        <p:nvSpPr>
          <p:cNvPr id="26" name="Text Box 12"/>
          <p:cNvSpPr txBox="1"/>
          <p:nvPr/>
        </p:nvSpPr>
        <p:spPr>
          <a:xfrm>
            <a:off x="2743200" y="1524000"/>
            <a:ext cx="4638675" cy="519113"/>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策划案的概念</a:t>
            </a:r>
            <a:endParaRPr lang="en-US" altLang="zh-CN" sz="2800" b="1" dirty="0">
              <a:solidFill>
                <a:srgbClr val="000000"/>
              </a:solidFill>
              <a:latin typeface="Times New Roman" panose="02020603050405020304" pitchFamily="18" charset="0"/>
              <a:ea typeface="黑体" panose="02010609060101010101" pitchFamily="49" charset="-122"/>
            </a:endParaRPr>
          </a:p>
        </p:txBody>
      </p:sp>
      <p:sp>
        <p:nvSpPr>
          <p:cNvPr id="27" name="Text Box 13"/>
          <p:cNvSpPr txBox="1"/>
          <p:nvPr/>
        </p:nvSpPr>
        <p:spPr>
          <a:xfrm>
            <a:off x="1838325" y="1582738"/>
            <a:ext cx="715963" cy="398780"/>
          </a:xfrm>
          <a:prstGeom prst="rect">
            <a:avLst/>
          </a:prstGeom>
          <a:noFill/>
          <a:ln w="9525">
            <a:noFill/>
          </a:ln>
        </p:spPr>
        <p:txBody>
          <a:bodyPr>
            <a:spAutoFit/>
          </a:bodyPr>
          <a:p>
            <a:pPr eaLnBrk="0" hangingPunct="0"/>
            <a:r>
              <a:rPr lang="en-US" altLang="zh-CN" sz="2000" b="1" dirty="0">
                <a:solidFill>
                  <a:schemeClr val="bg1"/>
                </a:solidFill>
                <a:latin typeface="Arial" panose="020B0604020202020204" pitchFamily="34" charset="0"/>
              </a:rPr>
              <a:t>2.1</a:t>
            </a:r>
            <a:endParaRPr lang="en-US" altLang="zh-CN" sz="2000" b="1" dirty="0">
              <a:solidFill>
                <a:schemeClr val="bg1"/>
              </a:solidFill>
              <a:latin typeface="Arial" panose="020B0604020202020204" pitchFamily="34" charset="0"/>
            </a:endParaRPr>
          </a:p>
        </p:txBody>
      </p:sp>
      <p:sp>
        <p:nvSpPr>
          <p:cNvPr id="28" name="Line 14"/>
          <p:cNvSpPr/>
          <p:nvPr/>
        </p:nvSpPr>
        <p:spPr>
          <a:xfrm>
            <a:off x="2819400" y="2984500"/>
            <a:ext cx="4800600" cy="0"/>
          </a:xfrm>
          <a:prstGeom prst="line">
            <a:avLst/>
          </a:prstGeom>
          <a:ln w="25400" cap="flat" cmpd="sng">
            <a:solidFill>
              <a:schemeClr val="tx1"/>
            </a:solidFill>
            <a:prstDash val="sysDot"/>
            <a:headEnd type="none" w="med" len="med"/>
            <a:tailEnd type="oval" w="med" len="med"/>
          </a:ln>
        </p:spPr>
      </p:sp>
      <p:sp>
        <p:nvSpPr>
          <p:cNvPr id="29" name="Text Box 16"/>
          <p:cNvSpPr txBox="1"/>
          <p:nvPr/>
        </p:nvSpPr>
        <p:spPr>
          <a:xfrm>
            <a:off x="1831975" y="2516188"/>
            <a:ext cx="535305" cy="398780"/>
          </a:xfrm>
          <a:prstGeom prst="rect">
            <a:avLst/>
          </a:prstGeom>
          <a:noFill/>
          <a:ln w="9525">
            <a:noFill/>
          </a:ln>
        </p:spPr>
        <p:txBody>
          <a:bodyPr wrap="none">
            <a:spAutoFit/>
          </a:bodyPr>
          <a:p>
            <a:pPr eaLnBrk="0" hangingPunct="0"/>
            <a:r>
              <a:rPr lang="en-US" altLang="zh-CN" sz="2000" b="1" dirty="0">
                <a:solidFill>
                  <a:schemeClr val="bg1"/>
                </a:solidFill>
                <a:latin typeface="Arial" panose="020B0604020202020204" pitchFamily="34" charset="0"/>
              </a:rPr>
              <a:t>2.2</a:t>
            </a:r>
            <a:endParaRPr lang="en-US" altLang="zh-CN" sz="2000" b="1" dirty="0">
              <a:solidFill>
                <a:schemeClr val="bg1"/>
              </a:solidFill>
              <a:latin typeface="Arial" panose="020B0604020202020204" pitchFamily="34" charset="0"/>
            </a:endParaRPr>
          </a:p>
        </p:txBody>
      </p:sp>
      <p:pic>
        <p:nvPicPr>
          <p:cNvPr id="30" name="Picture 38" descr="QQ截图未命名11"/>
          <p:cNvPicPr>
            <a:picLocks noChangeAspect="1"/>
          </p:cNvPicPr>
          <p:nvPr/>
        </p:nvPicPr>
        <p:blipFill>
          <a:blip r:embed="rId1">
            <a:clrChange>
              <a:clrFrom>
                <a:srgbClr val="F5FEE3"/>
              </a:clrFrom>
              <a:clrTo>
                <a:srgbClr val="F5FEE3">
                  <a:alpha val="0"/>
                </a:srgbClr>
              </a:clrTo>
            </a:clrChange>
            <a:biLevel thresh="50000"/>
            <a:grayscl/>
            <a:lum contrast="96000"/>
          </a:blip>
          <a:stretch>
            <a:fillRect/>
          </a:stretch>
        </p:blipFill>
        <p:spPr>
          <a:xfrm>
            <a:off x="487363" y="2320925"/>
            <a:ext cx="1143000" cy="617538"/>
          </a:xfrm>
          <a:prstGeom prst="rect">
            <a:avLst/>
          </a:prstGeom>
          <a:noFill/>
          <a:ln w="9525">
            <a:noFill/>
          </a:ln>
        </p:spPr>
      </p:pic>
      <p:sp>
        <p:nvSpPr>
          <p:cNvPr id="31" name="Text Box 71"/>
          <p:cNvSpPr txBox="1"/>
          <p:nvPr/>
        </p:nvSpPr>
        <p:spPr>
          <a:xfrm>
            <a:off x="2705100" y="2341563"/>
            <a:ext cx="4575175" cy="519112"/>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策划案的类型</a:t>
            </a:r>
            <a:endParaRPr lang="zh-CN" altLang="en-US" sz="2800" b="1" dirty="0">
              <a:solidFill>
                <a:srgbClr val="000000"/>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par>
                                <p:cTn id="8" presetID="3" presetClass="entr" presetSubtype="5"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linds(vertical)">
                                      <p:cBhvr>
                                        <p:cTn id="10" dur="500"/>
                                        <p:tgtEl>
                                          <p:spTgt spid="27"/>
                                        </p:tgtEl>
                                      </p:cBhvr>
                                    </p:animEffect>
                                  </p:childTnLst>
                                </p:cTn>
                              </p:par>
                              <p:par>
                                <p:cTn id="11" presetID="3" presetClass="entr" presetSubtype="5"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linds(vertical)">
                                      <p:cBhvr>
                                        <p:cTn id="13" dur="500"/>
                                        <p:tgtEl>
                                          <p:spTgt spid="26"/>
                                        </p:tgtEl>
                                      </p:cBhvr>
                                    </p:animEffect>
                                  </p:childTnLst>
                                </p:cTn>
                              </p:par>
                              <p:par>
                                <p:cTn id="14" presetID="3" presetClass="entr" presetSubtype="5"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linds(vertical)">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5"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vertical)">
                                      <p:cBhvr>
                                        <p:cTn id="21" dur="500"/>
                                        <p:tgtEl>
                                          <p:spTgt spid="3"/>
                                        </p:tgtEl>
                                      </p:cBhvr>
                                    </p:animEffect>
                                  </p:childTnLst>
                                </p:cTn>
                              </p:par>
                              <p:par>
                                <p:cTn id="22" presetID="3" presetClass="entr" presetSubtype="5"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blinds(vertical)">
                                      <p:cBhvr>
                                        <p:cTn id="24" dur="500"/>
                                        <p:tgtEl>
                                          <p:spTgt spid="29"/>
                                        </p:tgtEl>
                                      </p:cBhvr>
                                    </p:animEffect>
                                  </p:childTnLst>
                                </p:cTn>
                              </p:par>
                              <p:par>
                                <p:cTn id="25" presetID="3" presetClass="entr" presetSubtype="5"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linds(vertical)">
                                      <p:cBhvr>
                                        <p:cTn id="27" dur="500"/>
                                        <p:tgtEl>
                                          <p:spTgt spid="28"/>
                                        </p:tgtEl>
                                      </p:cBhvr>
                                    </p:animEffect>
                                  </p:childTnLst>
                                </p:cTn>
                              </p:par>
                              <p:par>
                                <p:cTn id="28" presetID="3" presetClass="entr" presetSubtype="5"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blinds(vertical)">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矩形 1"/>
          <p:cNvSpPr/>
          <p:nvPr/>
        </p:nvSpPr>
        <p:spPr>
          <a:xfrm>
            <a:off x="560388" y="1676400"/>
            <a:ext cx="8061325" cy="3016250"/>
          </a:xfrm>
          <a:prstGeom prst="rect">
            <a:avLst/>
          </a:prstGeom>
          <a:noFill/>
          <a:ln w="9525">
            <a:noFill/>
          </a:ln>
        </p:spPr>
        <p:txBody>
          <a:bodyPr>
            <a:spAutoFit/>
          </a:bodyPr>
          <a:p>
            <a:pPr eaLnBrk="0" hangingPunct="0"/>
            <a:r>
              <a:rPr lang="zh-CN" altLang="en-US" dirty="0">
                <a:latin typeface="Arial" panose="020B0604020202020204" pitchFamily="34" charset="0"/>
              </a:rPr>
              <a:t>从策划是以多快好省创造性地实现目标这个角度来看，策划无处不在：</a:t>
            </a:r>
            <a:endParaRPr lang="en-US" altLang="zh-CN" dirty="0">
              <a:latin typeface="Arial" panose="020B0604020202020204" pitchFamily="34" charset="0"/>
            </a:endParaRPr>
          </a:p>
          <a:p>
            <a:pPr eaLnBrk="0" hangingPunct="0">
              <a:lnSpc>
                <a:spcPct val="150000"/>
              </a:lnSpc>
              <a:spcBef>
                <a:spcPts val="1200"/>
              </a:spcBef>
              <a:buFont typeface="Wingdings" panose="05000000000000000000" pitchFamily="2" charset="2"/>
              <a:buChar char="Ø"/>
            </a:pPr>
            <a:r>
              <a:rPr lang="zh-CN" altLang="en-US" dirty="0">
                <a:latin typeface="Arial" panose="020B0604020202020204" pitchFamily="34" charset="0"/>
              </a:rPr>
              <a:t>营销需要策划、</a:t>
            </a:r>
            <a:endParaRPr lang="en-US" altLang="zh-CN" dirty="0">
              <a:latin typeface="Arial" panose="020B0604020202020204" pitchFamily="34" charset="0"/>
            </a:endParaRPr>
          </a:p>
          <a:p>
            <a:pPr eaLnBrk="0" hangingPunct="0">
              <a:lnSpc>
                <a:spcPct val="150000"/>
              </a:lnSpc>
              <a:buFont typeface="Wingdings" panose="05000000000000000000" pitchFamily="2" charset="2"/>
              <a:buChar char="Ø"/>
            </a:pPr>
            <a:r>
              <a:rPr lang="zh-CN" altLang="en-US" dirty="0">
                <a:latin typeface="Arial" panose="020B0604020202020204" pitchFamily="34" charset="0"/>
              </a:rPr>
              <a:t>企业需要策划、</a:t>
            </a:r>
            <a:endParaRPr lang="en-US" altLang="zh-CN" dirty="0">
              <a:latin typeface="Arial" panose="020B0604020202020204" pitchFamily="34" charset="0"/>
            </a:endParaRPr>
          </a:p>
          <a:p>
            <a:pPr eaLnBrk="0" hangingPunct="0">
              <a:lnSpc>
                <a:spcPct val="150000"/>
              </a:lnSpc>
              <a:buFont typeface="Wingdings" panose="05000000000000000000" pitchFamily="2" charset="2"/>
              <a:buChar char="Ø"/>
            </a:pPr>
            <a:r>
              <a:rPr lang="zh-CN" altLang="en-US" dirty="0">
                <a:latin typeface="Arial" panose="020B0604020202020204" pitchFamily="34" charset="0"/>
              </a:rPr>
              <a:t>企业每个部门都需要策划，</a:t>
            </a:r>
            <a:endParaRPr lang="en-US" altLang="zh-CN" dirty="0">
              <a:latin typeface="Arial" panose="020B0604020202020204" pitchFamily="34" charset="0"/>
            </a:endParaRPr>
          </a:p>
          <a:p>
            <a:pPr eaLnBrk="0" hangingPunct="0">
              <a:lnSpc>
                <a:spcPct val="150000"/>
              </a:lnSpc>
              <a:buFont typeface="Wingdings" panose="05000000000000000000" pitchFamily="2" charset="2"/>
              <a:buChar char="Ø"/>
            </a:pPr>
            <a:r>
              <a:rPr lang="zh-CN" altLang="en-US" dirty="0">
                <a:latin typeface="Arial" panose="020B0604020202020204" pitchFamily="34" charset="0"/>
              </a:rPr>
              <a:t>上至国家及各个行政部门</a:t>
            </a:r>
            <a:r>
              <a:rPr lang="zh-CN" altLang="en-US" sz="1400" dirty="0">
                <a:latin typeface="Arial" panose="020B0604020202020204" pitchFamily="34" charset="0"/>
              </a:rPr>
              <a:t>（十三五规划、各部门行动规划等）</a:t>
            </a:r>
            <a:endParaRPr lang="en-US" altLang="zh-CN" dirty="0">
              <a:latin typeface="Arial" panose="020B0604020202020204" pitchFamily="34" charset="0"/>
            </a:endParaRPr>
          </a:p>
          <a:p>
            <a:pPr eaLnBrk="0" hangingPunct="0">
              <a:lnSpc>
                <a:spcPct val="150000"/>
              </a:lnSpc>
              <a:buFont typeface="Wingdings" panose="05000000000000000000" pitchFamily="2" charset="2"/>
              <a:buChar char="Ø"/>
            </a:pPr>
            <a:r>
              <a:rPr lang="zh-CN" altLang="en-US" dirty="0">
                <a:latin typeface="Arial" panose="020B0604020202020204" pitchFamily="34" charset="0"/>
              </a:rPr>
              <a:t>中至团体</a:t>
            </a:r>
            <a:r>
              <a:rPr lang="zh-CN" altLang="en-US" sz="1400" dirty="0">
                <a:latin typeface="Arial" panose="020B0604020202020204" pitchFamily="34" charset="0"/>
              </a:rPr>
              <a:t>（班会活动策划案、社团活动策划案、企业赞助策划案等）</a:t>
            </a:r>
            <a:endParaRPr lang="en-US" altLang="zh-CN" sz="1400" dirty="0">
              <a:latin typeface="Arial" panose="020B0604020202020204" pitchFamily="34" charset="0"/>
            </a:endParaRPr>
          </a:p>
          <a:p>
            <a:pPr eaLnBrk="0" hangingPunct="0">
              <a:lnSpc>
                <a:spcPct val="150000"/>
              </a:lnSpc>
              <a:buFont typeface="Wingdings" panose="05000000000000000000" pitchFamily="2" charset="2"/>
              <a:buChar char="Ø"/>
            </a:pPr>
            <a:r>
              <a:rPr lang="zh-CN" altLang="en-US" dirty="0">
                <a:latin typeface="Arial" panose="020B0604020202020204" pitchFamily="34" charset="0"/>
              </a:rPr>
              <a:t>下至个人</a:t>
            </a:r>
            <a:r>
              <a:rPr lang="zh-CN" altLang="en-US" sz="1200" dirty="0">
                <a:latin typeface="Arial" panose="020B0604020202020204" pitchFamily="34" charset="0"/>
              </a:rPr>
              <a:t>（职业生涯规划、求职简历策划）</a:t>
            </a:r>
            <a:endParaRPr lang="zh-CN" altLang="en-US" dirty="0">
              <a:latin typeface="Arial" panose="020B0604020202020204"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21"/>
          <p:cNvSpPr/>
          <p:nvPr/>
        </p:nvSpPr>
        <p:spPr>
          <a:xfrm>
            <a:off x="358775" y="911225"/>
            <a:ext cx="4800600" cy="523875"/>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营销策划案分类</a:t>
            </a:r>
            <a:r>
              <a:rPr lang="zh-CN" altLang="en-US" b="1" dirty="0">
                <a:solidFill>
                  <a:srgbClr val="00B050"/>
                </a:solidFill>
                <a:latin typeface="Times New Roman" panose="02020603050405020304" pitchFamily="18" charset="0"/>
                <a:ea typeface="黑体" panose="02010609060101010101" pitchFamily="49" charset="-122"/>
              </a:rPr>
              <a:t>（按职能部门分类）</a:t>
            </a:r>
            <a:endParaRPr lang="zh-CN" altLang="en-US" b="1" dirty="0">
              <a:solidFill>
                <a:srgbClr val="00B050"/>
              </a:solidFill>
              <a:latin typeface="Times New Roman" panose="02020603050405020304" pitchFamily="18" charset="0"/>
              <a:ea typeface="黑体" panose="02010609060101010101" pitchFamily="49" charset="-122"/>
            </a:endParaRPr>
          </a:p>
        </p:txBody>
      </p:sp>
      <p:pic>
        <p:nvPicPr>
          <p:cNvPr id="16387" name="Picture 3"/>
          <p:cNvPicPr>
            <a:picLocks noChangeAspect="1"/>
          </p:cNvPicPr>
          <p:nvPr/>
        </p:nvPicPr>
        <p:blipFill>
          <a:blip r:embed="rId1"/>
          <a:stretch>
            <a:fillRect/>
          </a:stretch>
        </p:blipFill>
        <p:spPr>
          <a:xfrm>
            <a:off x="1387475" y="1484313"/>
            <a:ext cx="6337300" cy="4608512"/>
          </a:xfrm>
          <a:prstGeom prst="rect">
            <a:avLst/>
          </a:prstGeom>
          <a:noFill/>
          <a:ln w="9525">
            <a:noFill/>
          </a:ln>
          <a:effectLst>
            <a:prstShdw prst="shdw17" dist="17961" dir="2699999">
              <a:srgbClr val="708688"/>
            </a:prstShdw>
          </a:effectLst>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21"/>
          <p:cNvSpPr/>
          <p:nvPr/>
        </p:nvSpPr>
        <p:spPr>
          <a:xfrm>
            <a:off x="358775" y="911225"/>
            <a:ext cx="2709863" cy="523875"/>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营销策划案分类</a:t>
            </a:r>
            <a:endParaRPr lang="zh-CN" altLang="en-US" sz="2800" b="1" dirty="0">
              <a:solidFill>
                <a:srgbClr val="00B050"/>
              </a:solidFill>
              <a:latin typeface="Times New Roman" panose="02020603050405020304" pitchFamily="18" charset="0"/>
              <a:ea typeface="黑体" panose="02010609060101010101" pitchFamily="49" charset="-122"/>
            </a:endParaRPr>
          </a:p>
        </p:txBody>
      </p:sp>
      <p:grpSp>
        <p:nvGrpSpPr>
          <p:cNvPr id="17411" name="组合 56"/>
          <p:cNvGrpSpPr/>
          <p:nvPr/>
        </p:nvGrpSpPr>
        <p:grpSpPr>
          <a:xfrm>
            <a:off x="419100" y="1966913"/>
            <a:ext cx="3268663" cy="3265487"/>
            <a:chOff x="0" y="0"/>
            <a:chExt cx="2754000" cy="2754000"/>
          </a:xfrm>
        </p:grpSpPr>
        <p:grpSp>
          <p:nvGrpSpPr>
            <p:cNvPr id="17439" name="组合 28"/>
            <p:cNvGrpSpPr>
              <a:grpSpLocks noChangeAspect="1"/>
            </p:cNvGrpSpPr>
            <p:nvPr/>
          </p:nvGrpSpPr>
          <p:grpSpPr>
            <a:xfrm>
              <a:off x="0" y="0"/>
              <a:ext cx="2754000" cy="2754000"/>
              <a:chOff x="0" y="0"/>
              <a:chExt cx="3060000" cy="3060000"/>
            </a:xfrm>
          </p:grpSpPr>
          <p:sp>
            <p:nvSpPr>
              <p:cNvPr id="17441" name="椭圆 30"/>
              <p:cNvSpPr>
                <a:spLocks noChangeAspect="1"/>
              </p:cNvSpPr>
              <p:nvPr/>
            </p:nvSpPr>
            <p:spPr>
              <a:xfrm>
                <a:off x="234570" y="234706"/>
                <a:ext cx="2590860" cy="2590588"/>
              </a:xfrm>
              <a:prstGeom prst="ellipse">
                <a:avLst/>
              </a:prstGeom>
              <a:solidFill>
                <a:srgbClr val="D9D9D9">
                  <a:alpha val="79999"/>
                </a:srgbClr>
              </a:solidFill>
              <a:ln w="25400" cap="flat" cmpd="sng">
                <a:solidFill>
                  <a:srgbClr val="A6A6A6"/>
                </a:solidFill>
                <a:prstDash val="solid"/>
                <a:headEnd type="none" w="med" len="med"/>
                <a:tailEnd type="none" w="med" len="med"/>
              </a:ln>
            </p:spPr>
            <p:txBody>
              <a:bodyPr anchor="ctr" anchorCtr="0"/>
              <a:p>
                <a:endParaRPr lang="zh-CN" altLang="en-US" dirty="0">
                  <a:latin typeface="Calibri" panose="020F0502020204030204" pitchFamily="34" charset="0"/>
                </a:endParaRPr>
              </a:p>
            </p:txBody>
          </p:sp>
          <p:sp>
            <p:nvSpPr>
              <p:cNvPr id="17442" name="椭圆 5"/>
              <p:cNvSpPr>
                <a:spLocks noChangeAspect="1"/>
              </p:cNvSpPr>
              <p:nvPr/>
            </p:nvSpPr>
            <p:spPr>
              <a:xfrm>
                <a:off x="0" y="0"/>
                <a:ext cx="3060000" cy="3060000"/>
              </a:xfrm>
              <a:prstGeom prst="ellipse">
                <a:avLst/>
              </a:prstGeom>
              <a:noFill/>
              <a:ln w="76200" cap="flat" cmpd="sng">
                <a:solidFill>
                  <a:srgbClr val="A6A6A6"/>
                </a:solidFill>
                <a:prstDash val="solid"/>
                <a:headEnd type="none" w="med" len="med"/>
                <a:tailEnd type="none" w="med" len="med"/>
              </a:ln>
            </p:spPr>
            <p:txBody>
              <a:bodyPr anchor="ctr" anchorCtr="0"/>
              <a:p>
                <a:pPr algn="ctr"/>
                <a:endParaRPr lang="zh-CN" altLang="en-US" dirty="0">
                  <a:solidFill>
                    <a:srgbClr val="FFFFFF"/>
                  </a:solidFill>
                  <a:latin typeface="Calibri" panose="020F0502020204030204" pitchFamily="34" charset="0"/>
                </a:endParaRPr>
              </a:p>
            </p:txBody>
          </p:sp>
        </p:grpSp>
        <p:sp>
          <p:nvSpPr>
            <p:cNvPr id="17440" name="Rectangle 13"/>
            <p:cNvSpPr/>
            <p:nvPr/>
          </p:nvSpPr>
          <p:spPr>
            <a:xfrm>
              <a:off x="690172" y="1024215"/>
              <a:ext cx="1373656" cy="752748"/>
            </a:xfrm>
            <a:prstGeom prst="rect">
              <a:avLst/>
            </a:prstGeom>
            <a:noFill/>
            <a:ln w="9525">
              <a:noFill/>
            </a:ln>
          </p:spPr>
          <p:txBody>
            <a:bodyPr>
              <a:spAutoFit/>
            </a:bodyPr>
            <a:p>
              <a:pPr algn="ctr"/>
              <a:r>
                <a:rPr lang="zh-CN" altLang="en-US" sz="2000" dirty="0">
                  <a:solidFill>
                    <a:srgbClr val="404040"/>
                  </a:solidFill>
                  <a:latin typeface="微软雅黑" panose="020B0503020204020204" pitchFamily="34" charset="-122"/>
                  <a:ea typeface="微软雅黑" panose="020B0503020204020204" pitchFamily="34" charset="-122"/>
                </a:rPr>
                <a:t>营销策划案的分类</a:t>
              </a:r>
              <a:endParaRPr lang="en-US" altLang="zh-CN" sz="2000" dirty="0">
                <a:solidFill>
                  <a:srgbClr val="404040"/>
                </a:solidFill>
                <a:latin typeface="微软雅黑" panose="020B0503020204020204" pitchFamily="34" charset="-122"/>
                <a:ea typeface="微软雅黑" panose="020B0503020204020204" pitchFamily="34" charset="-122"/>
              </a:endParaRPr>
            </a:p>
            <a:p>
              <a:pPr algn="ctr"/>
              <a:r>
                <a:rPr lang="zh-CN" altLang="en-US" sz="1200" dirty="0">
                  <a:solidFill>
                    <a:srgbClr val="404040"/>
                  </a:solidFill>
                  <a:latin typeface="微软雅黑" panose="020B0503020204020204" pitchFamily="34" charset="-122"/>
                  <a:ea typeface="微软雅黑" panose="020B0503020204020204" pitchFamily="34" charset="-122"/>
                </a:rPr>
                <a:t>（按层级分类）</a:t>
              </a:r>
              <a:endParaRPr lang="zh-CN" altLang="en-US" sz="1200" dirty="0">
                <a:solidFill>
                  <a:srgbClr val="404040"/>
                </a:solidFill>
                <a:latin typeface="微软雅黑" panose="020B0503020204020204" pitchFamily="34" charset="-122"/>
                <a:ea typeface="微软雅黑" panose="020B0503020204020204" pitchFamily="34" charset="-122"/>
              </a:endParaRPr>
            </a:p>
          </p:txBody>
        </p:sp>
      </p:grpSp>
      <p:grpSp>
        <p:nvGrpSpPr>
          <p:cNvPr id="17412" name="组合 57"/>
          <p:cNvGrpSpPr/>
          <p:nvPr/>
        </p:nvGrpSpPr>
        <p:grpSpPr>
          <a:xfrm>
            <a:off x="3181350" y="1987550"/>
            <a:ext cx="5187950" cy="1052513"/>
            <a:chOff x="0" y="0"/>
            <a:chExt cx="4372005" cy="886739"/>
          </a:xfrm>
        </p:grpSpPr>
        <p:sp>
          <p:nvSpPr>
            <p:cNvPr id="17436" name="矩形 33"/>
            <p:cNvSpPr/>
            <p:nvPr/>
          </p:nvSpPr>
          <p:spPr>
            <a:xfrm>
              <a:off x="0" y="0"/>
              <a:ext cx="4372005" cy="388800"/>
            </a:xfrm>
            <a:prstGeom prst="rect">
              <a:avLst/>
            </a:prstGeom>
            <a:solidFill>
              <a:srgbClr val="C00000">
                <a:alpha val="79999"/>
              </a:srgbClr>
            </a:solidFill>
            <a:ln w="12700" cap="flat" cmpd="sng">
              <a:solidFill>
                <a:schemeClr val="bg1"/>
              </a:solidFill>
              <a:prstDash val="solid"/>
              <a:bevel/>
              <a:headEnd type="none" w="med" len="med"/>
              <a:tailEnd type="none" w="med" len="med"/>
            </a:ln>
          </p:spPr>
          <p:txBody>
            <a:bodyPr anchor="ctr" anchorCtr="0"/>
            <a:p>
              <a:pPr>
                <a:buClr>
                  <a:srgbClr val="FF0000"/>
                </a:buClr>
                <a:buSzPct val="70000"/>
              </a:pPr>
              <a:endParaRPr lang="zh-CN" altLang="en-US" dirty="0">
                <a:latin typeface="Calibri" panose="020F0502020204030204" pitchFamily="34" charset="0"/>
              </a:endParaRPr>
            </a:p>
          </p:txBody>
        </p:sp>
        <p:sp>
          <p:nvSpPr>
            <p:cNvPr id="17437" name="TextBox 146"/>
            <p:cNvSpPr txBox="1"/>
            <p:nvPr/>
          </p:nvSpPr>
          <p:spPr>
            <a:xfrm>
              <a:off x="192645" y="56208"/>
              <a:ext cx="2371059" cy="259463"/>
            </a:xfrm>
            <a:prstGeom prst="rect">
              <a:avLst/>
            </a:prstGeom>
            <a:noFill/>
            <a:ln w="9525">
              <a:noFill/>
            </a:ln>
          </p:spPr>
          <p:txBody>
            <a:bodyPr>
              <a:spAutoFit/>
            </a:bodyPr>
            <a:p>
              <a:r>
                <a:rPr lang="zh-CN" altLang="en-US" sz="1400" dirty="0">
                  <a:solidFill>
                    <a:schemeClr val="bg1"/>
                  </a:solidFill>
                  <a:latin typeface="微软雅黑" panose="020B0503020204020204" pitchFamily="34" charset="-122"/>
                  <a:ea typeface="微软雅黑" panose="020B0503020204020204" pitchFamily="34" charset="-122"/>
                </a:rPr>
                <a:t>战略级策划案</a:t>
              </a:r>
              <a:endParaRPr lang="en-US" altLang="en-US" sz="1400" dirty="0">
                <a:solidFill>
                  <a:schemeClr val="bg1"/>
                </a:solidFill>
                <a:latin typeface="微软雅黑" panose="020B0503020204020204" pitchFamily="34" charset="-122"/>
                <a:ea typeface="微软雅黑" panose="020B0503020204020204" pitchFamily="34" charset="-122"/>
              </a:endParaRPr>
            </a:p>
          </p:txBody>
        </p:sp>
        <p:sp>
          <p:nvSpPr>
            <p:cNvPr id="17438" name="TextBox 146"/>
            <p:cNvSpPr txBox="1"/>
            <p:nvPr/>
          </p:nvSpPr>
          <p:spPr>
            <a:xfrm>
              <a:off x="339807" y="445653"/>
              <a:ext cx="4032198" cy="441086"/>
            </a:xfrm>
            <a:prstGeom prst="rect">
              <a:avLst/>
            </a:prstGeom>
            <a:noFill/>
            <a:ln w="9525">
              <a:noFill/>
            </a:ln>
          </p:spPr>
          <p:txBody>
            <a:bodyPr>
              <a:spAutoFit/>
            </a:bodyPr>
            <a:p>
              <a:r>
                <a:rPr lang="zh-CN" altLang="en-US" sz="1400" dirty="0">
                  <a:latin typeface="楷体" panose="02010609060101010101" pitchFamily="49" charset="-122"/>
                  <a:ea typeface="楷体" panose="02010609060101010101" pitchFamily="49" charset="-122"/>
                </a:rPr>
                <a:t>比如商业计划书、创业计划书、企业五年规划、年度计划等，一般由</a:t>
              </a:r>
              <a:r>
                <a:rPr lang="zh-CN" altLang="en-US" sz="1400" dirty="0">
                  <a:solidFill>
                    <a:srgbClr val="FF0000"/>
                  </a:solidFill>
                  <a:latin typeface="楷体" panose="02010609060101010101" pitchFamily="49" charset="-122"/>
                  <a:ea typeface="楷体" panose="02010609060101010101" pitchFamily="49" charset="-122"/>
                </a:rPr>
                <a:t>营销总监级</a:t>
              </a:r>
              <a:r>
                <a:rPr lang="zh-CN" altLang="en-US" sz="1400" dirty="0">
                  <a:latin typeface="楷体" panose="02010609060101010101" pitchFamily="49" charset="-122"/>
                  <a:ea typeface="楷体" panose="02010609060101010101" pitchFamily="49" charset="-122"/>
                </a:rPr>
                <a:t>人员来规划制订。</a:t>
              </a:r>
              <a:endParaRPr lang="en-US" altLang="zh-CN" sz="1400" dirty="0">
                <a:latin typeface="楷体" panose="02010609060101010101" pitchFamily="49" charset="-122"/>
                <a:ea typeface="楷体" panose="02010609060101010101" pitchFamily="49" charset="-122"/>
              </a:endParaRPr>
            </a:p>
          </p:txBody>
        </p:sp>
      </p:grpSp>
      <p:grpSp>
        <p:nvGrpSpPr>
          <p:cNvPr id="17413" name="组合 58"/>
          <p:cNvGrpSpPr/>
          <p:nvPr/>
        </p:nvGrpSpPr>
        <p:grpSpPr>
          <a:xfrm>
            <a:off x="3943350" y="3370263"/>
            <a:ext cx="4481513" cy="1390650"/>
            <a:chOff x="0" y="0"/>
            <a:chExt cx="3776450" cy="1175358"/>
          </a:xfrm>
        </p:grpSpPr>
        <p:sp>
          <p:nvSpPr>
            <p:cNvPr id="17433" name="矩形 11"/>
            <p:cNvSpPr/>
            <p:nvPr/>
          </p:nvSpPr>
          <p:spPr>
            <a:xfrm>
              <a:off x="0" y="0"/>
              <a:ext cx="3729063" cy="388827"/>
            </a:xfrm>
            <a:prstGeom prst="rect">
              <a:avLst/>
            </a:prstGeom>
            <a:solidFill>
              <a:srgbClr val="FFC000"/>
            </a:solidFill>
            <a:ln w="15875" cap="flat" cmpd="sng">
              <a:solidFill>
                <a:schemeClr val="bg1"/>
              </a:solidFill>
              <a:prstDash val="solid"/>
              <a:miter/>
              <a:headEnd type="none" w="med" len="med"/>
              <a:tailEnd type="none" w="med" len="med"/>
            </a:ln>
          </p:spPr>
          <p:txBody>
            <a:bodyPr wrap="none" anchor="ctr" anchorCtr="0"/>
            <a:p>
              <a:pPr algn="ctr" eaLnBrk="0" hangingPunct="0">
                <a:buClr>
                  <a:srgbClr val="FF0000"/>
                </a:buClr>
                <a:buSzPct val="70000"/>
              </a:pPr>
              <a:endParaRPr lang="zh-CN" altLang="en-US" sz="2000" dirty="0">
                <a:solidFill>
                  <a:schemeClr val="tx2"/>
                </a:solidFill>
                <a:latin typeface="Calibri" panose="020F0502020204030204" pitchFamily="34" charset="0"/>
                <a:ea typeface="微软雅黑" panose="020B0503020204020204" pitchFamily="34" charset="-122"/>
              </a:endParaRPr>
            </a:p>
          </p:txBody>
        </p:sp>
        <p:sp>
          <p:nvSpPr>
            <p:cNvPr id="17434" name="TextBox 146"/>
            <p:cNvSpPr txBox="1"/>
            <p:nvPr/>
          </p:nvSpPr>
          <p:spPr>
            <a:xfrm>
              <a:off x="255470" y="40247"/>
              <a:ext cx="1911346" cy="260095"/>
            </a:xfrm>
            <a:prstGeom prst="rect">
              <a:avLst/>
            </a:prstGeom>
            <a:noFill/>
            <a:ln w="9525">
              <a:noFill/>
            </a:ln>
          </p:spPr>
          <p:txBody>
            <a:bodyPr>
              <a:spAutoFit/>
            </a:bodyPr>
            <a:p>
              <a:r>
                <a:rPr lang="zh-CN" altLang="en-US" sz="1400" dirty="0">
                  <a:latin typeface="微软雅黑" panose="020B0503020204020204" pitchFamily="34" charset="-122"/>
                  <a:ea typeface="微软雅黑" panose="020B0503020204020204" pitchFamily="34" charset="-122"/>
                </a:rPr>
                <a:t>策略级策划案</a:t>
              </a:r>
              <a:endParaRPr lang="en-US" altLang="en-US" sz="1400" dirty="0">
                <a:latin typeface="微软雅黑" panose="020B0503020204020204" pitchFamily="34" charset="-122"/>
                <a:ea typeface="微软雅黑" panose="020B0503020204020204" pitchFamily="34" charset="-122"/>
              </a:endParaRPr>
            </a:p>
          </p:txBody>
        </p:sp>
        <p:sp>
          <p:nvSpPr>
            <p:cNvPr id="17435" name="TextBox 146"/>
            <p:cNvSpPr txBox="1"/>
            <p:nvPr/>
          </p:nvSpPr>
          <p:spPr>
            <a:xfrm>
              <a:off x="62863" y="369063"/>
              <a:ext cx="3713587" cy="806295"/>
            </a:xfrm>
            <a:prstGeom prst="rect">
              <a:avLst/>
            </a:prstGeom>
            <a:noFill/>
            <a:ln w="9525">
              <a:noFill/>
            </a:ln>
          </p:spPr>
          <p:txBody>
            <a:bodyPr>
              <a:spAutoFit/>
            </a:bodyPr>
            <a:p>
              <a:pPr eaLnBrk="0" hangingPunct="0"/>
              <a:r>
                <a:rPr lang="zh-CN" altLang="en-US" sz="1400" dirty="0">
                  <a:latin typeface="楷体" panose="02010609060101010101" pitchFamily="49" charset="-122"/>
                  <a:ea typeface="楷体" panose="02010609060101010101" pitchFamily="49" charset="-122"/>
                </a:rPr>
                <a:t>比如渠道拓展策划案、产品年度规划、广告投放年度规划、网络推广年度计划、新媒体运营年度计划等，则由部门负责人比如</a:t>
              </a:r>
              <a:r>
                <a:rPr lang="zh-CN" altLang="en-US" sz="1400" dirty="0">
                  <a:solidFill>
                    <a:srgbClr val="FF0000"/>
                  </a:solidFill>
                  <a:latin typeface="楷体" panose="02010609060101010101" pitchFamily="49" charset="-122"/>
                  <a:ea typeface="楷体" panose="02010609060101010101" pitchFamily="49" charset="-122"/>
                </a:rPr>
                <a:t>部门经理或总监</a:t>
              </a:r>
              <a:r>
                <a:rPr lang="zh-CN" altLang="en-US" sz="1400" dirty="0">
                  <a:latin typeface="楷体" panose="02010609060101010101" pitchFamily="49" charset="-122"/>
                  <a:ea typeface="楷体" panose="02010609060101010101" pitchFamily="49" charset="-122"/>
                </a:rPr>
                <a:t>，依据公司整体年度规划来做计划。</a:t>
              </a:r>
              <a:endParaRPr lang="zh-CN" altLang="en-US" sz="1400" dirty="0">
                <a:latin typeface="楷体" panose="02010609060101010101" pitchFamily="49" charset="-122"/>
                <a:ea typeface="楷体" panose="02010609060101010101" pitchFamily="49" charset="-122"/>
              </a:endParaRPr>
            </a:p>
          </p:txBody>
        </p:sp>
      </p:grpSp>
      <p:grpSp>
        <p:nvGrpSpPr>
          <p:cNvPr id="17414" name="组合 59"/>
          <p:cNvGrpSpPr/>
          <p:nvPr/>
        </p:nvGrpSpPr>
        <p:grpSpPr>
          <a:xfrm>
            <a:off x="3181350" y="4760913"/>
            <a:ext cx="5187950" cy="1419225"/>
            <a:chOff x="0" y="0"/>
            <a:chExt cx="4372005" cy="1191660"/>
          </a:xfrm>
        </p:grpSpPr>
        <p:sp>
          <p:nvSpPr>
            <p:cNvPr id="17430" name="矩形 15"/>
            <p:cNvSpPr/>
            <p:nvPr/>
          </p:nvSpPr>
          <p:spPr>
            <a:xfrm>
              <a:off x="0" y="0"/>
              <a:ext cx="4372005" cy="388285"/>
            </a:xfrm>
            <a:prstGeom prst="rect">
              <a:avLst/>
            </a:prstGeom>
            <a:solidFill>
              <a:srgbClr val="FFC000"/>
            </a:solidFill>
            <a:ln w="15875" cap="flat" cmpd="sng">
              <a:solidFill>
                <a:schemeClr val="bg1"/>
              </a:solidFill>
              <a:prstDash val="solid"/>
              <a:miter/>
              <a:headEnd type="none" w="med" len="med"/>
              <a:tailEnd type="none" w="med" len="med"/>
            </a:ln>
          </p:spPr>
          <p:txBody>
            <a:bodyPr wrap="none" anchor="ctr" anchorCtr="0"/>
            <a:p>
              <a:pPr algn="ctr" eaLnBrk="0" hangingPunct="0">
                <a:buClr>
                  <a:srgbClr val="FF0000"/>
                </a:buClr>
                <a:buSzPct val="70000"/>
              </a:pPr>
              <a:endParaRPr lang="zh-CN" altLang="en-US" sz="2000" dirty="0">
                <a:solidFill>
                  <a:schemeClr val="tx2"/>
                </a:solidFill>
                <a:latin typeface="Calibri" panose="020F0502020204030204" pitchFamily="34" charset="0"/>
                <a:ea typeface="微软雅黑" panose="020B0503020204020204" pitchFamily="34" charset="-122"/>
              </a:endParaRPr>
            </a:p>
          </p:txBody>
        </p:sp>
        <p:sp>
          <p:nvSpPr>
            <p:cNvPr id="17431" name="TextBox 146"/>
            <p:cNvSpPr txBox="1"/>
            <p:nvPr/>
          </p:nvSpPr>
          <p:spPr>
            <a:xfrm>
              <a:off x="192646" y="63528"/>
              <a:ext cx="1911749" cy="258571"/>
            </a:xfrm>
            <a:prstGeom prst="rect">
              <a:avLst/>
            </a:prstGeom>
            <a:noFill/>
            <a:ln w="9525">
              <a:noFill/>
            </a:ln>
          </p:spPr>
          <p:txBody>
            <a:bodyPr>
              <a:spAutoFit/>
            </a:bodyPr>
            <a:p>
              <a:r>
                <a:rPr lang="zh-CN" altLang="en-US" sz="1400" dirty="0">
                  <a:latin typeface="微软雅黑" panose="020B0503020204020204" pitchFamily="34" charset="-122"/>
                  <a:ea typeface="微软雅黑" panose="020B0503020204020204" pitchFamily="34" charset="-122"/>
                </a:rPr>
                <a:t>战术级策划案</a:t>
              </a:r>
              <a:endParaRPr lang="en-US" altLang="en-US" sz="1400" dirty="0">
                <a:latin typeface="微软雅黑" panose="020B0503020204020204" pitchFamily="34" charset="-122"/>
                <a:ea typeface="微软雅黑" panose="020B0503020204020204" pitchFamily="34" charset="-122"/>
              </a:endParaRPr>
            </a:p>
          </p:txBody>
        </p:sp>
        <p:sp>
          <p:nvSpPr>
            <p:cNvPr id="17432" name="TextBox 146"/>
            <p:cNvSpPr txBox="1"/>
            <p:nvPr/>
          </p:nvSpPr>
          <p:spPr>
            <a:xfrm>
              <a:off x="192646" y="390092"/>
              <a:ext cx="4163852" cy="801568"/>
            </a:xfrm>
            <a:prstGeom prst="rect">
              <a:avLst/>
            </a:prstGeom>
            <a:noFill/>
            <a:ln w="9525">
              <a:noFill/>
            </a:ln>
          </p:spPr>
          <p:txBody>
            <a:bodyPr>
              <a:spAutoFit/>
            </a:bodyPr>
            <a:p>
              <a:pPr eaLnBrk="0" hangingPunct="0"/>
              <a:r>
                <a:rPr lang="zh-CN" altLang="en-US" sz="1400" dirty="0">
                  <a:latin typeface="楷体" panose="02010609060101010101" pitchFamily="49" charset="-122"/>
                  <a:ea typeface="楷体" panose="02010609060101010101" pitchFamily="49" charset="-122"/>
                </a:rPr>
                <a:t>某一个节日大促策划案、某一款新产品上市策划案、某一场公关路演策划案、某一个订货会展览会策划案、微信公众号运营策划案、微博粉丝通淘宝直通车投放策划案，</a:t>
              </a:r>
              <a:endParaRPr lang="en-US" altLang="zh-CN" sz="1400" dirty="0">
                <a:latin typeface="楷体" panose="02010609060101010101" pitchFamily="49" charset="-122"/>
                <a:ea typeface="楷体" panose="02010609060101010101" pitchFamily="49" charset="-122"/>
              </a:endParaRPr>
            </a:p>
            <a:p>
              <a:pPr eaLnBrk="0" hangingPunct="0"/>
              <a:r>
                <a:rPr lang="zh-CN" altLang="en-US" sz="1400" dirty="0">
                  <a:latin typeface="楷体" panose="02010609060101010101" pitchFamily="49" charset="-122"/>
                  <a:ea typeface="楷体" panose="02010609060101010101" pitchFamily="49" charset="-122"/>
                </a:rPr>
                <a:t>则可能由具体责任人比如营销推广策划</a:t>
              </a:r>
              <a:r>
                <a:rPr lang="zh-CN" altLang="en-US" sz="1400" dirty="0">
                  <a:solidFill>
                    <a:srgbClr val="FF0000"/>
                  </a:solidFill>
                  <a:latin typeface="楷体" panose="02010609060101010101" pitchFamily="49" charset="-122"/>
                  <a:ea typeface="楷体" panose="02010609060101010101" pitchFamily="49" charset="-122"/>
                </a:rPr>
                <a:t>专员或主管</a:t>
              </a:r>
              <a:r>
                <a:rPr lang="zh-CN" altLang="en-US" sz="1400" dirty="0">
                  <a:latin typeface="楷体" panose="02010609060101010101" pitchFamily="49" charset="-122"/>
                  <a:ea typeface="楷体" panose="02010609060101010101" pitchFamily="49" charset="-122"/>
                </a:rPr>
                <a:t>来制定。</a:t>
              </a:r>
              <a:endParaRPr lang="zh-CN" altLang="en-US" sz="1400" dirty="0">
                <a:latin typeface="楷体" panose="02010609060101010101" pitchFamily="49" charset="-122"/>
                <a:ea typeface="楷体" panose="02010609060101010101" pitchFamily="49" charset="-122"/>
              </a:endParaRPr>
            </a:p>
          </p:txBody>
        </p:sp>
      </p:grpSp>
      <p:grpSp>
        <p:nvGrpSpPr>
          <p:cNvPr id="17415" name="组合 53"/>
          <p:cNvGrpSpPr/>
          <p:nvPr/>
        </p:nvGrpSpPr>
        <p:grpSpPr>
          <a:xfrm>
            <a:off x="2382838" y="1778000"/>
            <a:ext cx="879475" cy="879475"/>
            <a:chOff x="0" y="0"/>
            <a:chExt cx="740914" cy="740914"/>
          </a:xfrm>
        </p:grpSpPr>
        <p:grpSp>
          <p:nvGrpSpPr>
            <p:cNvPr id="17426" name="组合 37"/>
            <p:cNvGrpSpPr>
              <a:grpSpLocks noChangeAspect="1"/>
            </p:cNvGrpSpPr>
            <p:nvPr/>
          </p:nvGrpSpPr>
          <p:grpSpPr>
            <a:xfrm>
              <a:off x="0" y="0"/>
              <a:ext cx="740914" cy="740914"/>
              <a:chOff x="0" y="0"/>
              <a:chExt cx="823237" cy="823237"/>
            </a:xfrm>
          </p:grpSpPr>
          <p:sp>
            <p:nvSpPr>
              <p:cNvPr id="17428" name="椭圆 38"/>
              <p:cNvSpPr>
                <a:spLocks noChangeAspect="1"/>
              </p:cNvSpPr>
              <p:nvPr/>
            </p:nvSpPr>
            <p:spPr>
              <a:xfrm>
                <a:off x="0" y="0"/>
                <a:ext cx="823237" cy="823237"/>
              </a:xfrm>
              <a:prstGeom prst="ellipse">
                <a:avLst/>
              </a:prstGeom>
              <a:solidFill>
                <a:schemeClr val="bg1"/>
              </a:solidFill>
              <a:ln w="9525">
                <a:noFill/>
              </a:ln>
            </p:spPr>
            <p:txBody>
              <a:bodyPr wrap="none" anchor="ctr" anchorCtr="0"/>
              <a:p>
                <a:pPr algn="ctr" eaLnBrk="0" fontAlgn="ctr" hangingPunct="0">
                  <a:buClr>
                    <a:srgbClr val="FF0000"/>
                  </a:buClr>
                  <a:buSzPct val="70000"/>
                </a:pPr>
                <a:endParaRPr lang="zh-CN" altLang="en-US" sz="2000" dirty="0">
                  <a:solidFill>
                    <a:schemeClr val="tx2"/>
                  </a:solidFill>
                  <a:latin typeface="Calibri" panose="020F0502020204030204" pitchFamily="34" charset="0"/>
                  <a:ea typeface="微软雅黑" panose="020B0503020204020204" pitchFamily="34" charset="-122"/>
                </a:endParaRPr>
              </a:p>
            </p:txBody>
          </p:sp>
          <p:sp>
            <p:nvSpPr>
              <p:cNvPr id="17429" name="椭圆 39"/>
              <p:cNvSpPr>
                <a:spLocks noChangeAspect="1"/>
              </p:cNvSpPr>
              <p:nvPr/>
            </p:nvSpPr>
            <p:spPr>
              <a:xfrm>
                <a:off x="51619" y="51622"/>
                <a:ext cx="720000" cy="720000"/>
              </a:xfrm>
              <a:prstGeom prst="ellipse">
                <a:avLst/>
              </a:prstGeom>
              <a:solidFill>
                <a:srgbClr val="C00000">
                  <a:alpha val="79999"/>
                </a:srgbClr>
              </a:solidFill>
              <a:ln w="12700" cap="flat" cmpd="sng">
                <a:solidFill>
                  <a:schemeClr val="bg1"/>
                </a:solidFill>
                <a:prstDash val="solid"/>
                <a:headEnd type="none" w="med" len="med"/>
                <a:tailEnd type="none" w="med" len="med"/>
              </a:ln>
            </p:spPr>
            <p:txBody>
              <a:bodyPr anchor="ctr" anchorCtr="0"/>
              <a:p>
                <a:pPr>
                  <a:buClr>
                    <a:srgbClr val="FF0000"/>
                  </a:buClr>
                  <a:buSzPct val="70000"/>
                </a:pPr>
                <a:endParaRPr lang="zh-CN" altLang="en-US" dirty="0">
                  <a:latin typeface="Calibri" panose="020F0502020204030204" pitchFamily="34" charset="0"/>
                </a:endParaRPr>
              </a:p>
            </p:txBody>
          </p:sp>
        </p:grpSp>
        <p:sp>
          <p:nvSpPr>
            <p:cNvPr id="17427" name="Rectangle 13"/>
            <p:cNvSpPr/>
            <p:nvPr/>
          </p:nvSpPr>
          <p:spPr>
            <a:xfrm>
              <a:off x="117690" y="169849"/>
              <a:ext cx="505534" cy="334347"/>
            </a:xfrm>
            <a:prstGeom prst="rect">
              <a:avLst/>
            </a:prstGeom>
            <a:noFill/>
            <a:ln w="9525">
              <a:noFill/>
            </a:ln>
          </p:spPr>
          <p:txBody>
            <a:bodyPr>
              <a:spAutoFit/>
            </a:bodyPr>
            <a:p>
              <a:pPr algn="ctr"/>
              <a:r>
                <a:rPr lang="en-US" altLang="zh-CN" sz="2000" b="1" dirty="0">
                  <a:solidFill>
                    <a:schemeClr val="bg1"/>
                  </a:solidFill>
                  <a:latin typeface="Calibri" panose="020F0502020204030204" pitchFamily="34" charset="0"/>
                  <a:ea typeface="微软雅黑" panose="020B0503020204020204" pitchFamily="34" charset="-122"/>
                </a:rPr>
                <a:t>1</a:t>
              </a:r>
              <a:endParaRPr lang="zh-CN" altLang="en-US" sz="2000" b="1" dirty="0">
                <a:solidFill>
                  <a:schemeClr val="bg1"/>
                </a:solidFill>
                <a:latin typeface="Calibri" panose="020F0502020204030204" pitchFamily="34" charset="0"/>
                <a:ea typeface="微软雅黑" panose="020B0503020204020204" pitchFamily="34" charset="-122"/>
              </a:endParaRPr>
            </a:p>
          </p:txBody>
        </p:sp>
      </p:grpSp>
      <p:grpSp>
        <p:nvGrpSpPr>
          <p:cNvPr id="17416" name="组合 54"/>
          <p:cNvGrpSpPr/>
          <p:nvPr/>
        </p:nvGrpSpPr>
        <p:grpSpPr>
          <a:xfrm>
            <a:off x="3222625" y="3162300"/>
            <a:ext cx="879475" cy="876300"/>
            <a:chOff x="0" y="0"/>
            <a:chExt cx="739990" cy="739990"/>
          </a:xfrm>
        </p:grpSpPr>
        <p:grpSp>
          <p:nvGrpSpPr>
            <p:cNvPr id="17422" name="组合 34"/>
            <p:cNvGrpSpPr>
              <a:grpSpLocks noChangeAspect="1"/>
            </p:cNvGrpSpPr>
            <p:nvPr/>
          </p:nvGrpSpPr>
          <p:grpSpPr>
            <a:xfrm>
              <a:off x="0" y="0"/>
              <a:ext cx="739990" cy="739990"/>
              <a:chOff x="0" y="0"/>
              <a:chExt cx="822211" cy="822211"/>
            </a:xfrm>
          </p:grpSpPr>
          <p:sp>
            <p:nvSpPr>
              <p:cNvPr id="17424" name="椭圆 35"/>
              <p:cNvSpPr>
                <a:spLocks noChangeAspect="1"/>
              </p:cNvSpPr>
              <p:nvPr/>
            </p:nvSpPr>
            <p:spPr>
              <a:xfrm>
                <a:off x="0" y="0"/>
                <a:ext cx="822211" cy="822211"/>
              </a:xfrm>
              <a:prstGeom prst="ellipse">
                <a:avLst/>
              </a:prstGeom>
              <a:solidFill>
                <a:schemeClr val="bg1"/>
              </a:solidFill>
              <a:ln w="9525">
                <a:noFill/>
              </a:ln>
            </p:spPr>
            <p:txBody>
              <a:bodyPr wrap="none" anchor="ctr" anchorCtr="0"/>
              <a:p>
                <a:pPr algn="ctr" eaLnBrk="0" fontAlgn="ctr" hangingPunct="0">
                  <a:buClr>
                    <a:srgbClr val="FF0000"/>
                  </a:buClr>
                  <a:buSzPct val="70000"/>
                </a:pPr>
                <a:endParaRPr lang="zh-CN" altLang="en-US" sz="2000" dirty="0">
                  <a:solidFill>
                    <a:schemeClr val="tx2"/>
                  </a:solidFill>
                  <a:latin typeface="Calibri" panose="020F0502020204030204" pitchFamily="34" charset="0"/>
                  <a:ea typeface="微软雅黑" panose="020B0503020204020204" pitchFamily="34" charset="-122"/>
                </a:endParaRPr>
              </a:p>
            </p:txBody>
          </p:sp>
          <p:sp>
            <p:nvSpPr>
              <p:cNvPr id="17425" name="椭圆 27"/>
              <p:cNvSpPr>
                <a:spLocks noChangeAspect="1"/>
              </p:cNvSpPr>
              <p:nvPr/>
            </p:nvSpPr>
            <p:spPr>
              <a:xfrm>
                <a:off x="51058" y="51167"/>
                <a:ext cx="720096" cy="719876"/>
              </a:xfrm>
              <a:prstGeom prst="ellipse">
                <a:avLst/>
              </a:prstGeom>
              <a:solidFill>
                <a:srgbClr val="FFC000"/>
              </a:solidFill>
              <a:ln w="15875" cap="flat" cmpd="sng">
                <a:solidFill>
                  <a:schemeClr val="bg1"/>
                </a:solidFill>
                <a:prstDash val="solid"/>
                <a:headEnd type="none" w="med" len="med"/>
                <a:tailEnd type="none" w="med" len="med"/>
              </a:ln>
            </p:spPr>
            <p:txBody>
              <a:bodyPr wrap="none" anchor="ctr" anchorCtr="0"/>
              <a:p>
                <a:pPr algn="ctr" eaLnBrk="0" hangingPunct="0">
                  <a:buClr>
                    <a:srgbClr val="FF0000"/>
                  </a:buClr>
                  <a:buSzPct val="70000"/>
                </a:pPr>
                <a:endParaRPr lang="zh-CN" altLang="en-US" sz="2000" dirty="0">
                  <a:solidFill>
                    <a:schemeClr val="tx2"/>
                  </a:solidFill>
                  <a:latin typeface="Calibri" panose="020F0502020204030204" pitchFamily="34" charset="0"/>
                  <a:ea typeface="微软雅黑" panose="020B0503020204020204" pitchFamily="34" charset="-122"/>
                </a:endParaRPr>
              </a:p>
            </p:txBody>
          </p:sp>
        </p:grpSp>
        <p:sp>
          <p:nvSpPr>
            <p:cNvPr id="17423" name="Rectangle 13"/>
            <p:cNvSpPr/>
            <p:nvPr/>
          </p:nvSpPr>
          <p:spPr>
            <a:xfrm>
              <a:off x="110865" y="170251"/>
              <a:ext cx="518260" cy="335141"/>
            </a:xfrm>
            <a:prstGeom prst="rect">
              <a:avLst/>
            </a:prstGeom>
            <a:noFill/>
            <a:ln w="9525">
              <a:noFill/>
            </a:ln>
          </p:spPr>
          <p:txBody>
            <a:bodyPr>
              <a:spAutoFit/>
            </a:bodyPr>
            <a:p>
              <a:pPr algn="ctr"/>
              <a:r>
                <a:rPr lang="en-US" altLang="zh-CN" sz="2000" b="1" dirty="0">
                  <a:solidFill>
                    <a:schemeClr val="bg1"/>
                  </a:solidFill>
                  <a:latin typeface="Calibri" panose="020F0502020204030204" pitchFamily="34" charset="0"/>
                  <a:ea typeface="微软雅黑" panose="020B0503020204020204" pitchFamily="34" charset="-122"/>
                </a:rPr>
                <a:t>2</a:t>
              </a:r>
              <a:endParaRPr lang="zh-CN" altLang="en-US" sz="2000" b="1" dirty="0">
                <a:solidFill>
                  <a:schemeClr val="bg1"/>
                </a:solidFill>
                <a:latin typeface="Calibri" panose="020F0502020204030204" pitchFamily="34" charset="0"/>
                <a:ea typeface="微软雅黑" panose="020B0503020204020204" pitchFamily="34" charset="-122"/>
              </a:endParaRPr>
            </a:p>
          </p:txBody>
        </p:sp>
      </p:grpSp>
      <p:grpSp>
        <p:nvGrpSpPr>
          <p:cNvPr id="17417" name="组合 55"/>
          <p:cNvGrpSpPr/>
          <p:nvPr/>
        </p:nvGrpSpPr>
        <p:grpSpPr>
          <a:xfrm>
            <a:off x="2382838" y="4554538"/>
            <a:ext cx="879475" cy="877887"/>
            <a:chOff x="0" y="0"/>
            <a:chExt cx="740120" cy="740120"/>
          </a:xfrm>
        </p:grpSpPr>
        <p:grpSp>
          <p:nvGrpSpPr>
            <p:cNvPr id="17418" name="组合 40"/>
            <p:cNvGrpSpPr>
              <a:grpSpLocks noChangeAspect="1"/>
            </p:cNvGrpSpPr>
            <p:nvPr/>
          </p:nvGrpSpPr>
          <p:grpSpPr>
            <a:xfrm>
              <a:off x="0" y="0"/>
              <a:ext cx="740120" cy="740120"/>
              <a:chOff x="0" y="0"/>
              <a:chExt cx="822355" cy="822355"/>
            </a:xfrm>
          </p:grpSpPr>
          <p:sp>
            <p:nvSpPr>
              <p:cNvPr id="17420" name="椭圆 41"/>
              <p:cNvSpPr>
                <a:spLocks noChangeAspect="1"/>
              </p:cNvSpPr>
              <p:nvPr/>
            </p:nvSpPr>
            <p:spPr>
              <a:xfrm>
                <a:off x="0" y="0"/>
                <a:ext cx="822355" cy="822355"/>
              </a:xfrm>
              <a:prstGeom prst="ellipse">
                <a:avLst/>
              </a:prstGeom>
              <a:solidFill>
                <a:schemeClr val="bg1"/>
              </a:solidFill>
              <a:ln w="9525">
                <a:noFill/>
              </a:ln>
            </p:spPr>
            <p:txBody>
              <a:bodyPr wrap="none" anchor="ctr" anchorCtr="0"/>
              <a:p>
                <a:pPr algn="ctr" eaLnBrk="0" fontAlgn="ctr" hangingPunct="0">
                  <a:buClr>
                    <a:srgbClr val="FF0000"/>
                  </a:buClr>
                  <a:buSzPct val="70000"/>
                </a:pPr>
                <a:endParaRPr lang="zh-CN" altLang="en-US" sz="2000" dirty="0">
                  <a:solidFill>
                    <a:schemeClr val="tx2"/>
                  </a:solidFill>
                  <a:latin typeface="Calibri" panose="020F0502020204030204" pitchFamily="34" charset="0"/>
                  <a:ea typeface="微软雅黑" panose="020B0503020204020204" pitchFamily="34" charset="-122"/>
                </a:endParaRPr>
              </a:p>
            </p:txBody>
          </p:sp>
          <p:sp>
            <p:nvSpPr>
              <p:cNvPr id="17421" name="椭圆 32"/>
              <p:cNvSpPr>
                <a:spLocks noChangeAspect="1"/>
              </p:cNvSpPr>
              <p:nvPr/>
            </p:nvSpPr>
            <p:spPr>
              <a:xfrm>
                <a:off x="51066" y="51176"/>
                <a:ext cx="720222" cy="720002"/>
              </a:xfrm>
              <a:prstGeom prst="ellipse">
                <a:avLst/>
              </a:prstGeom>
              <a:solidFill>
                <a:srgbClr val="FFC000"/>
              </a:solidFill>
              <a:ln w="15875" cap="flat" cmpd="sng">
                <a:solidFill>
                  <a:schemeClr val="bg1"/>
                </a:solidFill>
                <a:prstDash val="solid"/>
                <a:headEnd type="none" w="med" len="med"/>
                <a:tailEnd type="none" w="med" len="med"/>
              </a:ln>
            </p:spPr>
            <p:txBody>
              <a:bodyPr wrap="none" anchor="ctr" anchorCtr="0"/>
              <a:p>
                <a:pPr algn="ctr" eaLnBrk="0" hangingPunct="0">
                  <a:buClr>
                    <a:srgbClr val="FF0000"/>
                  </a:buClr>
                  <a:buSzPct val="70000"/>
                </a:pPr>
                <a:endParaRPr lang="zh-CN" altLang="en-US" sz="2000" dirty="0">
                  <a:solidFill>
                    <a:schemeClr val="tx2"/>
                  </a:solidFill>
                  <a:latin typeface="Calibri" panose="020F0502020204030204" pitchFamily="34" charset="0"/>
                  <a:ea typeface="微软雅黑" panose="020B0503020204020204" pitchFamily="34" charset="-122"/>
                </a:endParaRPr>
              </a:p>
            </p:txBody>
          </p:sp>
        </p:grpSp>
        <p:sp>
          <p:nvSpPr>
            <p:cNvPr id="17419" name="Rectangle 13"/>
            <p:cNvSpPr/>
            <p:nvPr/>
          </p:nvSpPr>
          <p:spPr>
            <a:xfrm>
              <a:off x="117564" y="169973"/>
              <a:ext cx="504992" cy="334593"/>
            </a:xfrm>
            <a:prstGeom prst="rect">
              <a:avLst/>
            </a:prstGeom>
            <a:noFill/>
            <a:ln w="9525">
              <a:noFill/>
            </a:ln>
          </p:spPr>
          <p:txBody>
            <a:bodyPr>
              <a:spAutoFit/>
            </a:bodyPr>
            <a:p>
              <a:pPr algn="ctr"/>
              <a:r>
                <a:rPr lang="en-US" altLang="zh-CN" sz="2000" b="1" dirty="0">
                  <a:solidFill>
                    <a:srgbClr val="595959"/>
                  </a:solidFill>
                  <a:latin typeface="Calibri" panose="020F0502020204030204" pitchFamily="34" charset="0"/>
                  <a:ea typeface="微软雅黑" panose="020B0503020204020204" pitchFamily="34" charset="-122"/>
                </a:rPr>
                <a:t>3</a:t>
              </a:r>
              <a:endParaRPr lang="zh-CN" altLang="en-US" sz="2000" b="1" dirty="0">
                <a:solidFill>
                  <a:srgbClr val="595959"/>
                </a:solidFill>
                <a:latin typeface="Calibri" panose="020F0502020204030204" pitchFamily="34" charset="0"/>
                <a:ea typeface="微软雅黑" panose="020B0503020204020204" pitchFamily="34" charset="-122"/>
              </a:endParaRPr>
            </a:p>
          </p:txBody>
        </p:sp>
      </p:gr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21"/>
          <p:cNvSpPr/>
          <p:nvPr/>
        </p:nvSpPr>
        <p:spPr>
          <a:xfrm>
            <a:off x="358775" y="911225"/>
            <a:ext cx="4337050" cy="523875"/>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营销策划案分类</a:t>
            </a:r>
            <a:r>
              <a:rPr lang="zh-CN" altLang="en-US" b="1" dirty="0">
                <a:solidFill>
                  <a:srgbClr val="00B050"/>
                </a:solidFill>
                <a:latin typeface="Times New Roman" panose="02020603050405020304" pitchFamily="18" charset="0"/>
                <a:ea typeface="黑体" panose="02010609060101010101" pitchFamily="49" charset="-122"/>
              </a:rPr>
              <a:t>（按内容来分）</a:t>
            </a:r>
            <a:endParaRPr lang="zh-CN" altLang="en-US" b="1" dirty="0">
              <a:solidFill>
                <a:srgbClr val="00B050"/>
              </a:solidFill>
              <a:latin typeface="Times New Roman" panose="02020603050405020304" pitchFamily="18" charset="0"/>
              <a:ea typeface="黑体" panose="02010609060101010101" pitchFamily="49" charset="-122"/>
            </a:endParaRPr>
          </a:p>
        </p:txBody>
      </p:sp>
      <p:grpSp>
        <p:nvGrpSpPr>
          <p:cNvPr id="18435" name="Group 2"/>
          <p:cNvGrpSpPr/>
          <p:nvPr/>
        </p:nvGrpSpPr>
        <p:grpSpPr>
          <a:xfrm>
            <a:off x="741363" y="1922463"/>
            <a:ext cx="4125912" cy="4097337"/>
            <a:chOff x="0" y="0"/>
            <a:chExt cx="2923" cy="2903"/>
          </a:xfrm>
        </p:grpSpPr>
        <p:sp>
          <p:nvSpPr>
            <p:cNvPr id="18444" name="六边形 39"/>
            <p:cNvSpPr/>
            <p:nvPr/>
          </p:nvSpPr>
          <p:spPr>
            <a:xfrm>
              <a:off x="905" y="0"/>
              <a:ext cx="1089" cy="939"/>
            </a:xfrm>
            <a:prstGeom prst="hexagon">
              <a:avLst>
                <a:gd name="adj" fmla="val 24993"/>
                <a:gd name="vf" fmla="val 115470"/>
              </a:avLst>
            </a:prstGeom>
            <a:solidFill>
              <a:srgbClr val="3B79CE"/>
            </a:solidFill>
            <a:ln w="9525">
              <a:noFill/>
            </a:ln>
          </p:spPr>
          <p:txBody>
            <a:bodyPr anchor="ctr" anchorCtr="0"/>
            <a:p>
              <a:pPr algn="ctr"/>
              <a:endParaRPr lang="zh-CN" altLang="en-US" dirty="0">
                <a:solidFill>
                  <a:srgbClr val="FFFFFF"/>
                </a:solidFill>
                <a:latin typeface="Calibri" panose="020F0502020204030204" pitchFamily="34" charset="0"/>
              </a:endParaRPr>
            </a:p>
          </p:txBody>
        </p:sp>
        <p:sp>
          <p:nvSpPr>
            <p:cNvPr id="18445" name="矩形 40"/>
            <p:cNvSpPr/>
            <p:nvPr/>
          </p:nvSpPr>
          <p:spPr>
            <a:xfrm>
              <a:off x="868" y="167"/>
              <a:ext cx="1139" cy="502"/>
            </a:xfrm>
            <a:prstGeom prst="rect">
              <a:avLst/>
            </a:prstGeom>
            <a:noFill/>
            <a:ln w="9525">
              <a:noFill/>
            </a:ln>
          </p:spPr>
          <p:txBody>
            <a:bodyPr>
              <a:spAutoFit/>
            </a:bodyPr>
            <a:p>
              <a:pPr algn="ctr"/>
              <a:r>
                <a:rPr lang="zh-CN" altLang="en-US" sz="2000" b="1" dirty="0">
                  <a:solidFill>
                    <a:schemeClr val="bg1"/>
                  </a:solidFill>
                  <a:latin typeface="黑体" panose="02010609060101010101" pitchFamily="49" charset="-122"/>
                  <a:ea typeface="黑体" panose="02010609060101010101" pitchFamily="49" charset="-122"/>
                </a:rPr>
                <a:t>商业</a:t>
              </a:r>
              <a:endParaRPr lang="en-US" altLang="zh-CN" sz="2000" b="1" dirty="0">
                <a:solidFill>
                  <a:schemeClr val="bg1"/>
                </a:solidFill>
                <a:latin typeface="黑体" panose="02010609060101010101" pitchFamily="49" charset="-122"/>
                <a:ea typeface="黑体" panose="02010609060101010101" pitchFamily="49" charset="-122"/>
              </a:endParaRPr>
            </a:p>
            <a:p>
              <a:pPr algn="ctr"/>
              <a:r>
                <a:rPr lang="zh-CN" altLang="en-US" sz="2000" b="1" dirty="0">
                  <a:solidFill>
                    <a:schemeClr val="bg1"/>
                  </a:solidFill>
                  <a:latin typeface="黑体" panose="02010609060101010101" pitchFamily="49" charset="-122"/>
                  <a:ea typeface="黑体" panose="02010609060101010101" pitchFamily="49" charset="-122"/>
                </a:rPr>
                <a:t>策划案</a:t>
              </a:r>
              <a:endParaRPr lang="zh-CN" altLang="en-US" sz="2000" b="1" dirty="0">
                <a:solidFill>
                  <a:schemeClr val="bg1"/>
                </a:solidFill>
                <a:latin typeface="黑体" panose="02010609060101010101" pitchFamily="49" charset="-122"/>
                <a:ea typeface="黑体" panose="02010609060101010101" pitchFamily="49" charset="-122"/>
              </a:endParaRPr>
            </a:p>
          </p:txBody>
        </p:sp>
        <p:sp>
          <p:nvSpPr>
            <p:cNvPr id="18446" name="六边形 42"/>
            <p:cNvSpPr/>
            <p:nvPr/>
          </p:nvSpPr>
          <p:spPr>
            <a:xfrm>
              <a:off x="4" y="493"/>
              <a:ext cx="1088" cy="938"/>
            </a:xfrm>
            <a:prstGeom prst="hexagon">
              <a:avLst>
                <a:gd name="adj" fmla="val 24997"/>
                <a:gd name="vf" fmla="val 115470"/>
              </a:avLst>
            </a:prstGeom>
            <a:solidFill>
              <a:srgbClr val="7BC143"/>
            </a:solidFill>
            <a:ln w="9525">
              <a:noFill/>
            </a:ln>
          </p:spPr>
          <p:txBody>
            <a:bodyPr anchor="ctr" anchorCtr="0"/>
            <a:p>
              <a:pPr algn="ctr"/>
              <a:endParaRPr lang="zh-CN" altLang="en-US" dirty="0">
                <a:solidFill>
                  <a:srgbClr val="FFFFFF"/>
                </a:solidFill>
                <a:latin typeface="Calibri" panose="020F0502020204030204" pitchFamily="34" charset="0"/>
              </a:endParaRPr>
            </a:p>
          </p:txBody>
        </p:sp>
        <p:sp>
          <p:nvSpPr>
            <p:cNvPr id="18447" name="六边形 45"/>
            <p:cNvSpPr/>
            <p:nvPr/>
          </p:nvSpPr>
          <p:spPr>
            <a:xfrm>
              <a:off x="1807" y="485"/>
              <a:ext cx="1088" cy="938"/>
            </a:xfrm>
            <a:prstGeom prst="hexagon">
              <a:avLst>
                <a:gd name="adj" fmla="val 24997"/>
                <a:gd name="vf" fmla="val 115470"/>
              </a:avLst>
            </a:prstGeom>
            <a:solidFill>
              <a:srgbClr val="8A3CC4"/>
            </a:solidFill>
            <a:ln w="9525">
              <a:noFill/>
            </a:ln>
          </p:spPr>
          <p:txBody>
            <a:bodyPr anchor="ctr" anchorCtr="0"/>
            <a:p>
              <a:pPr algn="ctr"/>
              <a:endParaRPr lang="zh-CN" altLang="en-US" dirty="0">
                <a:solidFill>
                  <a:srgbClr val="FFFFFF"/>
                </a:solidFill>
                <a:latin typeface="Calibri" panose="020F0502020204030204" pitchFamily="34" charset="0"/>
              </a:endParaRPr>
            </a:p>
          </p:txBody>
        </p:sp>
        <p:sp>
          <p:nvSpPr>
            <p:cNvPr id="18448" name="六边形 48"/>
            <p:cNvSpPr/>
            <p:nvPr/>
          </p:nvSpPr>
          <p:spPr>
            <a:xfrm>
              <a:off x="1807" y="1474"/>
              <a:ext cx="1088" cy="938"/>
            </a:xfrm>
            <a:prstGeom prst="hexagon">
              <a:avLst>
                <a:gd name="adj" fmla="val 24997"/>
                <a:gd name="vf" fmla="val 115470"/>
              </a:avLst>
            </a:prstGeom>
            <a:solidFill>
              <a:srgbClr val="FF3399"/>
            </a:solidFill>
            <a:ln w="9525">
              <a:noFill/>
            </a:ln>
          </p:spPr>
          <p:txBody>
            <a:bodyPr anchor="ctr" anchorCtr="0"/>
            <a:p>
              <a:pPr algn="ctr"/>
              <a:endParaRPr lang="zh-CN" altLang="en-US" dirty="0">
                <a:solidFill>
                  <a:srgbClr val="FFFFFF"/>
                </a:solidFill>
                <a:latin typeface="Calibri" panose="020F0502020204030204" pitchFamily="34" charset="0"/>
              </a:endParaRPr>
            </a:p>
          </p:txBody>
        </p:sp>
        <p:sp>
          <p:nvSpPr>
            <p:cNvPr id="18449" name="六边形 51"/>
            <p:cNvSpPr/>
            <p:nvPr/>
          </p:nvSpPr>
          <p:spPr>
            <a:xfrm>
              <a:off x="905" y="983"/>
              <a:ext cx="1089" cy="938"/>
            </a:xfrm>
            <a:prstGeom prst="hexagon">
              <a:avLst>
                <a:gd name="adj" fmla="val 25020"/>
                <a:gd name="vf" fmla="val 115470"/>
              </a:avLst>
            </a:prstGeom>
            <a:solidFill>
              <a:srgbClr val="FF0000"/>
            </a:solidFill>
            <a:ln w="9525">
              <a:noFill/>
            </a:ln>
          </p:spPr>
          <p:txBody>
            <a:bodyPr anchor="ctr" anchorCtr="0"/>
            <a:p>
              <a:pPr algn="ctr"/>
              <a:endParaRPr lang="zh-CN" altLang="en-US" dirty="0">
                <a:solidFill>
                  <a:srgbClr val="FFFFFF"/>
                </a:solidFill>
                <a:latin typeface="Calibri" panose="020F0502020204030204" pitchFamily="34" charset="0"/>
              </a:endParaRPr>
            </a:p>
          </p:txBody>
        </p:sp>
        <p:sp>
          <p:nvSpPr>
            <p:cNvPr id="18450" name="六边形 54"/>
            <p:cNvSpPr/>
            <p:nvPr/>
          </p:nvSpPr>
          <p:spPr>
            <a:xfrm>
              <a:off x="4" y="1474"/>
              <a:ext cx="1088" cy="938"/>
            </a:xfrm>
            <a:prstGeom prst="hexagon">
              <a:avLst>
                <a:gd name="adj" fmla="val 24997"/>
                <a:gd name="vf" fmla="val 115470"/>
              </a:avLst>
            </a:prstGeom>
            <a:solidFill>
              <a:srgbClr val="FFC000"/>
            </a:solidFill>
            <a:ln w="9525">
              <a:noFill/>
            </a:ln>
          </p:spPr>
          <p:txBody>
            <a:bodyPr anchor="ctr" anchorCtr="0"/>
            <a:p>
              <a:pPr algn="ctr"/>
              <a:endParaRPr lang="zh-CN" altLang="en-US" dirty="0">
                <a:solidFill>
                  <a:srgbClr val="FFFFFF"/>
                </a:solidFill>
                <a:latin typeface="Calibri" panose="020F0502020204030204" pitchFamily="34" charset="0"/>
              </a:endParaRPr>
            </a:p>
          </p:txBody>
        </p:sp>
        <p:sp>
          <p:nvSpPr>
            <p:cNvPr id="18451" name="六边形 57"/>
            <p:cNvSpPr/>
            <p:nvPr/>
          </p:nvSpPr>
          <p:spPr>
            <a:xfrm>
              <a:off x="905" y="1965"/>
              <a:ext cx="1089" cy="938"/>
            </a:xfrm>
            <a:prstGeom prst="hexagon">
              <a:avLst>
                <a:gd name="adj" fmla="val 25020"/>
                <a:gd name="vf" fmla="val 115470"/>
              </a:avLst>
            </a:prstGeom>
            <a:solidFill>
              <a:srgbClr val="FD7A2A"/>
            </a:solidFill>
            <a:ln w="9525">
              <a:noFill/>
            </a:ln>
          </p:spPr>
          <p:txBody>
            <a:bodyPr anchor="ctr" anchorCtr="0"/>
            <a:p>
              <a:pPr algn="ctr"/>
              <a:endParaRPr lang="zh-CN" altLang="en-US" dirty="0">
                <a:solidFill>
                  <a:srgbClr val="FFFFFF"/>
                </a:solidFill>
                <a:latin typeface="Calibri" panose="020F0502020204030204" pitchFamily="34" charset="0"/>
              </a:endParaRPr>
            </a:p>
          </p:txBody>
        </p:sp>
        <p:sp>
          <p:nvSpPr>
            <p:cNvPr id="18452" name="矩形 40"/>
            <p:cNvSpPr/>
            <p:nvPr/>
          </p:nvSpPr>
          <p:spPr>
            <a:xfrm>
              <a:off x="1784" y="689"/>
              <a:ext cx="1139" cy="502"/>
            </a:xfrm>
            <a:prstGeom prst="rect">
              <a:avLst/>
            </a:prstGeom>
            <a:noFill/>
            <a:ln w="9525">
              <a:noFill/>
            </a:ln>
          </p:spPr>
          <p:txBody>
            <a:bodyPr>
              <a:spAutoFit/>
            </a:bodyPr>
            <a:p>
              <a:pPr algn="ctr"/>
              <a:r>
                <a:rPr lang="zh-CN" altLang="en-US" sz="2000" b="1" dirty="0">
                  <a:solidFill>
                    <a:schemeClr val="bg1"/>
                  </a:solidFill>
                  <a:latin typeface="黑体" panose="02010609060101010101" pitchFamily="49" charset="-122"/>
                  <a:ea typeface="黑体" panose="02010609060101010101" pitchFamily="49" charset="-122"/>
                </a:rPr>
                <a:t>创业</a:t>
              </a:r>
              <a:endParaRPr lang="en-US" altLang="zh-CN" sz="2000" b="1" dirty="0">
                <a:solidFill>
                  <a:schemeClr val="bg1"/>
                </a:solidFill>
                <a:latin typeface="黑体" panose="02010609060101010101" pitchFamily="49" charset="-122"/>
                <a:ea typeface="黑体" panose="02010609060101010101" pitchFamily="49" charset="-122"/>
              </a:endParaRPr>
            </a:p>
            <a:p>
              <a:pPr algn="ctr"/>
              <a:r>
                <a:rPr lang="zh-CN" altLang="en-US" sz="2000" b="1" dirty="0">
                  <a:solidFill>
                    <a:schemeClr val="bg1"/>
                  </a:solidFill>
                  <a:latin typeface="黑体" panose="02010609060101010101" pitchFamily="49" charset="-122"/>
                  <a:ea typeface="黑体" panose="02010609060101010101" pitchFamily="49" charset="-122"/>
                </a:rPr>
                <a:t>策划案</a:t>
              </a:r>
              <a:endParaRPr lang="zh-CN" altLang="en-US" sz="2000" b="1" dirty="0">
                <a:solidFill>
                  <a:schemeClr val="bg1"/>
                </a:solidFill>
                <a:latin typeface="黑体" panose="02010609060101010101" pitchFamily="49" charset="-122"/>
                <a:ea typeface="黑体" panose="02010609060101010101" pitchFamily="49" charset="-122"/>
              </a:endParaRPr>
            </a:p>
          </p:txBody>
        </p:sp>
        <p:sp>
          <p:nvSpPr>
            <p:cNvPr id="18453" name="矩形 40"/>
            <p:cNvSpPr/>
            <p:nvPr/>
          </p:nvSpPr>
          <p:spPr>
            <a:xfrm>
              <a:off x="1767" y="1607"/>
              <a:ext cx="1139" cy="719"/>
            </a:xfrm>
            <a:prstGeom prst="rect">
              <a:avLst/>
            </a:prstGeom>
            <a:noFill/>
            <a:ln w="9525">
              <a:noFill/>
            </a:ln>
          </p:spPr>
          <p:txBody>
            <a:bodyPr>
              <a:spAutoFit/>
            </a:bodyPr>
            <a:p>
              <a:pPr algn="ctr"/>
              <a:r>
                <a:rPr lang="zh-CN" altLang="en-US" sz="2000" b="1" dirty="0">
                  <a:solidFill>
                    <a:schemeClr val="bg1"/>
                  </a:solidFill>
                  <a:latin typeface="黑体" panose="02010609060101010101" pitchFamily="49" charset="-122"/>
                  <a:ea typeface="黑体" panose="02010609060101010101" pitchFamily="49" charset="-122"/>
                </a:rPr>
                <a:t>营销</a:t>
              </a:r>
              <a:endParaRPr lang="zh-CN" altLang="en-US" sz="2000" b="1" dirty="0">
                <a:solidFill>
                  <a:schemeClr val="bg1"/>
                </a:solidFill>
                <a:latin typeface="黑体" panose="02010609060101010101" pitchFamily="49" charset="-122"/>
                <a:ea typeface="黑体" panose="02010609060101010101" pitchFamily="49" charset="-122"/>
              </a:endParaRPr>
            </a:p>
            <a:p>
              <a:pPr algn="ctr"/>
              <a:r>
                <a:rPr lang="zh-CN" altLang="en-US" sz="2000" b="1" dirty="0">
                  <a:solidFill>
                    <a:schemeClr val="bg1"/>
                  </a:solidFill>
                  <a:latin typeface="黑体" panose="02010609060101010101" pitchFamily="49" charset="-122"/>
                  <a:ea typeface="黑体" panose="02010609060101010101" pitchFamily="49" charset="-122"/>
                </a:rPr>
                <a:t>新产品上市</a:t>
              </a:r>
              <a:endParaRPr lang="en-US" altLang="zh-CN" sz="2000" b="1" dirty="0">
                <a:solidFill>
                  <a:schemeClr val="bg1"/>
                </a:solidFill>
                <a:latin typeface="黑体" panose="02010609060101010101" pitchFamily="49" charset="-122"/>
                <a:ea typeface="黑体" panose="02010609060101010101" pitchFamily="49" charset="-122"/>
              </a:endParaRPr>
            </a:p>
            <a:p>
              <a:pPr algn="ctr"/>
              <a:r>
                <a:rPr lang="zh-CN" altLang="en-US" sz="2000" b="1" dirty="0">
                  <a:solidFill>
                    <a:schemeClr val="bg1"/>
                  </a:solidFill>
                  <a:latin typeface="黑体" panose="02010609060101010101" pitchFamily="49" charset="-122"/>
                  <a:ea typeface="黑体" panose="02010609060101010101" pitchFamily="49" charset="-122"/>
                </a:rPr>
                <a:t>策划案</a:t>
              </a:r>
              <a:endParaRPr lang="zh-CN" altLang="en-US" sz="2000" b="1" dirty="0">
                <a:solidFill>
                  <a:schemeClr val="bg1"/>
                </a:solidFill>
                <a:latin typeface="黑体" panose="02010609060101010101" pitchFamily="49" charset="-122"/>
                <a:ea typeface="黑体" panose="02010609060101010101" pitchFamily="49" charset="-122"/>
              </a:endParaRPr>
            </a:p>
          </p:txBody>
        </p:sp>
        <p:sp>
          <p:nvSpPr>
            <p:cNvPr id="18454" name="矩形 40"/>
            <p:cNvSpPr/>
            <p:nvPr/>
          </p:nvSpPr>
          <p:spPr>
            <a:xfrm>
              <a:off x="912" y="1189"/>
              <a:ext cx="1139" cy="502"/>
            </a:xfrm>
            <a:prstGeom prst="rect">
              <a:avLst/>
            </a:prstGeom>
            <a:noFill/>
            <a:ln w="9525">
              <a:noFill/>
            </a:ln>
          </p:spPr>
          <p:txBody>
            <a:bodyPr>
              <a:spAutoFit/>
            </a:bodyPr>
            <a:p>
              <a:pPr algn="ctr"/>
              <a:r>
                <a:rPr lang="zh-CN" altLang="en-US" sz="2000" b="1" dirty="0">
                  <a:solidFill>
                    <a:schemeClr val="bg1"/>
                  </a:solidFill>
                  <a:latin typeface="黑体" panose="02010609060101010101" pitchFamily="49" charset="-122"/>
                  <a:ea typeface="黑体" panose="02010609060101010101" pitchFamily="49" charset="-122"/>
                </a:rPr>
                <a:t>活动</a:t>
              </a:r>
              <a:endParaRPr lang="en-US" altLang="zh-CN" sz="2000" b="1" dirty="0">
                <a:solidFill>
                  <a:schemeClr val="bg1"/>
                </a:solidFill>
                <a:latin typeface="黑体" panose="02010609060101010101" pitchFamily="49" charset="-122"/>
                <a:ea typeface="黑体" panose="02010609060101010101" pitchFamily="49" charset="-122"/>
              </a:endParaRPr>
            </a:p>
            <a:p>
              <a:pPr algn="ctr"/>
              <a:r>
                <a:rPr lang="zh-CN" altLang="en-US" sz="2000" b="1" dirty="0">
                  <a:solidFill>
                    <a:schemeClr val="bg1"/>
                  </a:solidFill>
                  <a:latin typeface="黑体" panose="02010609060101010101" pitchFamily="49" charset="-122"/>
                  <a:ea typeface="黑体" panose="02010609060101010101" pitchFamily="49" charset="-122"/>
                </a:rPr>
                <a:t>策划案</a:t>
              </a:r>
              <a:endParaRPr lang="zh-CN" altLang="en-US" sz="2000" b="1" dirty="0">
                <a:solidFill>
                  <a:schemeClr val="bg1"/>
                </a:solidFill>
                <a:latin typeface="黑体" panose="02010609060101010101" pitchFamily="49" charset="-122"/>
                <a:ea typeface="黑体" panose="02010609060101010101" pitchFamily="49" charset="-122"/>
              </a:endParaRPr>
            </a:p>
          </p:txBody>
        </p:sp>
        <p:sp>
          <p:nvSpPr>
            <p:cNvPr id="18455" name="矩形 40"/>
            <p:cNvSpPr/>
            <p:nvPr/>
          </p:nvSpPr>
          <p:spPr>
            <a:xfrm>
              <a:off x="0" y="697"/>
              <a:ext cx="1139" cy="502"/>
            </a:xfrm>
            <a:prstGeom prst="rect">
              <a:avLst/>
            </a:prstGeom>
            <a:noFill/>
            <a:ln w="9525">
              <a:noFill/>
            </a:ln>
          </p:spPr>
          <p:txBody>
            <a:bodyPr>
              <a:spAutoFit/>
            </a:bodyPr>
            <a:p>
              <a:pPr algn="ctr"/>
              <a:r>
                <a:rPr lang="zh-CN" altLang="en-US" sz="2000" b="1" dirty="0">
                  <a:solidFill>
                    <a:schemeClr val="bg1"/>
                  </a:solidFill>
                  <a:latin typeface="黑体" panose="02010609060101010101" pitchFamily="49" charset="-122"/>
                  <a:ea typeface="黑体" panose="02010609060101010101" pitchFamily="49" charset="-122"/>
                </a:rPr>
                <a:t>公关</a:t>
              </a:r>
              <a:endParaRPr lang="en-US" altLang="zh-CN" sz="2000" b="1" dirty="0">
                <a:solidFill>
                  <a:schemeClr val="bg1"/>
                </a:solidFill>
                <a:latin typeface="黑体" panose="02010609060101010101" pitchFamily="49" charset="-122"/>
                <a:ea typeface="黑体" panose="02010609060101010101" pitchFamily="49" charset="-122"/>
              </a:endParaRPr>
            </a:p>
            <a:p>
              <a:pPr algn="ctr"/>
              <a:r>
                <a:rPr lang="zh-CN" altLang="en-US" sz="2000" b="1" dirty="0">
                  <a:solidFill>
                    <a:schemeClr val="bg1"/>
                  </a:solidFill>
                  <a:latin typeface="黑体" panose="02010609060101010101" pitchFamily="49" charset="-122"/>
                  <a:ea typeface="黑体" panose="02010609060101010101" pitchFamily="49" charset="-122"/>
                </a:rPr>
                <a:t>策划案</a:t>
              </a:r>
              <a:endParaRPr lang="zh-CN" altLang="en-US" sz="2000" b="1" dirty="0">
                <a:solidFill>
                  <a:schemeClr val="bg1"/>
                </a:solidFill>
                <a:latin typeface="黑体" panose="02010609060101010101" pitchFamily="49" charset="-122"/>
                <a:ea typeface="黑体" panose="02010609060101010101" pitchFamily="49" charset="-122"/>
              </a:endParaRPr>
            </a:p>
          </p:txBody>
        </p:sp>
        <p:sp>
          <p:nvSpPr>
            <p:cNvPr id="18456" name="矩形 40"/>
            <p:cNvSpPr/>
            <p:nvPr/>
          </p:nvSpPr>
          <p:spPr>
            <a:xfrm>
              <a:off x="16" y="1681"/>
              <a:ext cx="1139" cy="502"/>
            </a:xfrm>
            <a:prstGeom prst="rect">
              <a:avLst/>
            </a:prstGeom>
            <a:noFill/>
            <a:ln w="9525">
              <a:noFill/>
            </a:ln>
          </p:spPr>
          <p:txBody>
            <a:bodyPr>
              <a:spAutoFit/>
            </a:bodyPr>
            <a:p>
              <a:pPr algn="ctr"/>
              <a:r>
                <a:rPr lang="zh-CN" altLang="en-US" sz="2000" b="1" dirty="0">
                  <a:solidFill>
                    <a:schemeClr val="bg1"/>
                  </a:solidFill>
                  <a:latin typeface="黑体" panose="02010609060101010101" pitchFamily="49" charset="-122"/>
                  <a:ea typeface="黑体" panose="02010609060101010101" pitchFamily="49" charset="-122"/>
                </a:rPr>
                <a:t>网站</a:t>
              </a:r>
              <a:endParaRPr lang="en-US" altLang="zh-CN" sz="2000" b="1" dirty="0">
                <a:solidFill>
                  <a:schemeClr val="bg1"/>
                </a:solidFill>
                <a:latin typeface="黑体" panose="02010609060101010101" pitchFamily="49" charset="-122"/>
                <a:ea typeface="黑体" panose="02010609060101010101" pitchFamily="49" charset="-122"/>
              </a:endParaRPr>
            </a:p>
            <a:p>
              <a:pPr algn="ctr"/>
              <a:r>
                <a:rPr lang="zh-CN" altLang="en-US" sz="2000" b="1" dirty="0">
                  <a:solidFill>
                    <a:schemeClr val="bg1"/>
                  </a:solidFill>
                  <a:latin typeface="黑体" panose="02010609060101010101" pitchFamily="49" charset="-122"/>
                  <a:ea typeface="黑体" panose="02010609060101010101" pitchFamily="49" charset="-122"/>
                </a:rPr>
                <a:t>策划案</a:t>
              </a:r>
              <a:endParaRPr lang="zh-CN" altLang="en-US" sz="2000" b="1" dirty="0">
                <a:solidFill>
                  <a:schemeClr val="bg1"/>
                </a:solidFill>
                <a:latin typeface="黑体" panose="02010609060101010101" pitchFamily="49" charset="-122"/>
                <a:ea typeface="黑体" panose="02010609060101010101" pitchFamily="49" charset="-122"/>
              </a:endParaRPr>
            </a:p>
          </p:txBody>
        </p:sp>
        <p:sp>
          <p:nvSpPr>
            <p:cNvPr id="18457" name="矩形 40"/>
            <p:cNvSpPr/>
            <p:nvPr/>
          </p:nvSpPr>
          <p:spPr>
            <a:xfrm>
              <a:off x="888" y="2135"/>
              <a:ext cx="1139" cy="502"/>
            </a:xfrm>
            <a:prstGeom prst="rect">
              <a:avLst/>
            </a:prstGeom>
            <a:noFill/>
            <a:ln w="9525">
              <a:noFill/>
            </a:ln>
          </p:spPr>
          <p:txBody>
            <a:bodyPr>
              <a:spAutoFit/>
            </a:bodyPr>
            <a:p>
              <a:pPr algn="ctr"/>
              <a:r>
                <a:rPr lang="zh-CN" altLang="en-US" sz="2000" b="1" dirty="0">
                  <a:solidFill>
                    <a:schemeClr val="bg1"/>
                  </a:solidFill>
                  <a:latin typeface="黑体" panose="02010609060101010101" pitchFamily="49" charset="-122"/>
                  <a:ea typeface="黑体" panose="02010609060101010101" pitchFamily="49" charset="-122"/>
                </a:rPr>
                <a:t>广告</a:t>
              </a:r>
              <a:endParaRPr lang="en-US" altLang="zh-CN" sz="2000" b="1" dirty="0">
                <a:solidFill>
                  <a:schemeClr val="bg1"/>
                </a:solidFill>
                <a:latin typeface="黑体" panose="02010609060101010101" pitchFamily="49" charset="-122"/>
                <a:ea typeface="黑体" panose="02010609060101010101" pitchFamily="49" charset="-122"/>
              </a:endParaRPr>
            </a:p>
            <a:p>
              <a:pPr algn="ctr"/>
              <a:r>
                <a:rPr lang="zh-CN" altLang="en-US" sz="2000" b="1" dirty="0">
                  <a:solidFill>
                    <a:schemeClr val="bg1"/>
                  </a:solidFill>
                  <a:latin typeface="黑体" panose="02010609060101010101" pitchFamily="49" charset="-122"/>
                  <a:ea typeface="黑体" panose="02010609060101010101" pitchFamily="49" charset="-122"/>
                </a:rPr>
                <a:t>策划案</a:t>
              </a:r>
              <a:endParaRPr lang="zh-CN" altLang="en-US" sz="2000" b="1" dirty="0">
                <a:solidFill>
                  <a:schemeClr val="bg1"/>
                </a:solidFill>
                <a:latin typeface="黑体" panose="02010609060101010101" pitchFamily="49" charset="-122"/>
                <a:ea typeface="黑体" panose="02010609060101010101" pitchFamily="49" charset="-122"/>
              </a:endParaRPr>
            </a:p>
          </p:txBody>
        </p:sp>
      </p:grpSp>
      <p:sp>
        <p:nvSpPr>
          <p:cNvPr id="18" name="2 Marcador de contenido"/>
          <p:cNvSpPr txBox="1"/>
          <p:nvPr/>
        </p:nvSpPr>
        <p:spPr>
          <a:xfrm>
            <a:off x="5484813" y="2266950"/>
            <a:ext cx="2427287" cy="714375"/>
          </a:xfrm>
          <a:prstGeom prst="rect">
            <a:avLst/>
          </a:prstGeom>
          <a:noFill/>
          <a:ln w="9525">
            <a:noFill/>
          </a:ln>
        </p:spPr>
        <p:txBody>
          <a:bodyPr/>
          <a:p>
            <a:pPr algn="just">
              <a:lnSpc>
                <a:spcPct val="120000"/>
              </a:lnSpc>
              <a:spcBef>
                <a:spcPct val="20000"/>
              </a:spcBef>
            </a:pPr>
            <a:r>
              <a:rPr lang="zh-CN" altLang="en-US" sz="1100" dirty="0">
                <a:latin typeface="Arial" panose="020B0604020202020204" pitchFamily="34" charset="0"/>
              </a:rPr>
              <a:t>大到城市商业空间的布局调整、现代化商业街区的建设，小到一个店铺的促销活动</a:t>
            </a:r>
            <a:endParaRPr lang="zh-CN" altLang="en-US" sz="1100" dirty="0">
              <a:solidFill>
                <a:srgbClr val="5F5F5F"/>
              </a:solidFill>
              <a:latin typeface="Calibri" panose="020F0502020204030204" pitchFamily="34" charset="0"/>
              <a:ea typeface="微软雅黑" panose="020B0503020204020204" pitchFamily="34" charset="-122"/>
            </a:endParaRPr>
          </a:p>
        </p:txBody>
      </p:sp>
      <p:sp>
        <p:nvSpPr>
          <p:cNvPr id="19" name="2 Marcador de contenido"/>
          <p:cNvSpPr txBox="1"/>
          <p:nvPr/>
        </p:nvSpPr>
        <p:spPr>
          <a:xfrm>
            <a:off x="5484813" y="1973263"/>
            <a:ext cx="2427287" cy="352425"/>
          </a:xfrm>
          <a:prstGeom prst="rect">
            <a:avLst/>
          </a:prstGeom>
          <a:noFill/>
          <a:ln w="9525">
            <a:noFill/>
          </a:ln>
        </p:spPr>
        <p:txBody>
          <a:bodyPr/>
          <a:p>
            <a:pPr>
              <a:lnSpc>
                <a:spcPct val="120000"/>
              </a:lnSpc>
              <a:spcBef>
                <a:spcPct val="20000"/>
              </a:spcBef>
            </a:pPr>
            <a:r>
              <a:rPr lang="zh-CN" altLang="en-US" sz="1600" b="1" dirty="0">
                <a:latin typeface="Arial" panose="020B0604020202020204" pitchFamily="34" charset="0"/>
              </a:rPr>
              <a:t>商业策划案</a:t>
            </a:r>
            <a:endParaRPr lang="zh-CN" altLang="en-US" sz="1600" b="1" dirty="0">
              <a:latin typeface="Arial" panose="020B0604020202020204" pitchFamily="34" charset="0"/>
            </a:endParaRPr>
          </a:p>
        </p:txBody>
      </p:sp>
      <p:sp>
        <p:nvSpPr>
          <p:cNvPr id="20" name="2 Marcador de contenido"/>
          <p:cNvSpPr txBox="1"/>
          <p:nvPr/>
        </p:nvSpPr>
        <p:spPr>
          <a:xfrm>
            <a:off x="5484813" y="3265488"/>
            <a:ext cx="2427287" cy="715962"/>
          </a:xfrm>
          <a:prstGeom prst="rect">
            <a:avLst/>
          </a:prstGeom>
          <a:noFill/>
          <a:ln w="9525">
            <a:noFill/>
          </a:ln>
        </p:spPr>
        <p:txBody>
          <a:bodyPr/>
          <a:p>
            <a:pPr algn="just">
              <a:lnSpc>
                <a:spcPct val="120000"/>
              </a:lnSpc>
              <a:spcBef>
                <a:spcPct val="20000"/>
              </a:spcBef>
            </a:pPr>
            <a:r>
              <a:rPr lang="zh-CN" altLang="en-US" sz="1100" dirty="0">
                <a:latin typeface="Arial" panose="020B0604020202020204" pitchFamily="34" charset="0"/>
              </a:rPr>
              <a:t>创业者叩响投资者大门的</a:t>
            </a:r>
            <a:r>
              <a:rPr lang="en-US" altLang="zh-CN" sz="1100" dirty="0">
                <a:latin typeface="Arial" panose="020B0604020202020204" pitchFamily="34" charset="0"/>
              </a:rPr>
              <a:t>“</a:t>
            </a:r>
            <a:r>
              <a:rPr lang="zh-CN" altLang="en-US" sz="1100" dirty="0">
                <a:latin typeface="Arial" panose="020B0604020202020204" pitchFamily="34" charset="0"/>
              </a:rPr>
              <a:t>敲门砖</a:t>
            </a:r>
            <a:r>
              <a:rPr lang="en-US" altLang="zh-CN" sz="1100" dirty="0">
                <a:latin typeface="Arial" panose="020B0604020202020204" pitchFamily="34" charset="0"/>
              </a:rPr>
              <a:t>”</a:t>
            </a:r>
            <a:endParaRPr lang="zh-CN" altLang="en-US" sz="1100" dirty="0">
              <a:solidFill>
                <a:srgbClr val="5F5F5F"/>
              </a:solidFill>
              <a:latin typeface="Calibri" panose="020F0502020204030204" pitchFamily="34" charset="0"/>
              <a:ea typeface="微软雅黑" panose="020B0503020204020204" pitchFamily="34" charset="-122"/>
            </a:endParaRPr>
          </a:p>
        </p:txBody>
      </p:sp>
      <p:sp>
        <p:nvSpPr>
          <p:cNvPr id="21" name="2 Marcador de contenido"/>
          <p:cNvSpPr txBox="1"/>
          <p:nvPr/>
        </p:nvSpPr>
        <p:spPr>
          <a:xfrm>
            <a:off x="5484813" y="2973388"/>
            <a:ext cx="2427287" cy="350837"/>
          </a:xfrm>
          <a:prstGeom prst="rect">
            <a:avLst/>
          </a:prstGeom>
          <a:noFill/>
          <a:ln w="9525">
            <a:noFill/>
          </a:ln>
        </p:spPr>
        <p:txBody>
          <a:bodyPr/>
          <a:p>
            <a:pPr>
              <a:lnSpc>
                <a:spcPct val="120000"/>
              </a:lnSpc>
              <a:spcBef>
                <a:spcPct val="20000"/>
              </a:spcBef>
            </a:pPr>
            <a:r>
              <a:rPr lang="zh-CN" altLang="en-US" sz="1600" b="1" dirty="0">
                <a:latin typeface="Arial" panose="020B0604020202020204" pitchFamily="34" charset="0"/>
              </a:rPr>
              <a:t>创业策划案</a:t>
            </a:r>
            <a:endParaRPr lang="zh-CN" altLang="en-US" sz="1600" b="1" dirty="0">
              <a:latin typeface="Arial" panose="020B0604020202020204" pitchFamily="34" charset="0"/>
            </a:endParaRPr>
          </a:p>
          <a:p>
            <a:pPr>
              <a:lnSpc>
                <a:spcPct val="120000"/>
              </a:lnSpc>
              <a:spcBef>
                <a:spcPct val="20000"/>
              </a:spcBef>
            </a:pPr>
            <a:endParaRPr lang="zh-CN" altLang="en-US" sz="1600" b="1" dirty="0">
              <a:solidFill>
                <a:srgbClr val="404040"/>
              </a:solidFill>
              <a:latin typeface="Calibri" panose="020F0502020204030204" pitchFamily="34" charset="0"/>
            </a:endParaRPr>
          </a:p>
        </p:txBody>
      </p:sp>
      <p:sp>
        <p:nvSpPr>
          <p:cNvPr id="22" name="2 Marcador de contenido"/>
          <p:cNvSpPr txBox="1"/>
          <p:nvPr/>
        </p:nvSpPr>
        <p:spPr>
          <a:xfrm>
            <a:off x="5484813" y="4022725"/>
            <a:ext cx="2427287" cy="714375"/>
          </a:xfrm>
          <a:prstGeom prst="rect">
            <a:avLst/>
          </a:prstGeom>
          <a:noFill/>
          <a:ln w="9525">
            <a:noFill/>
          </a:ln>
        </p:spPr>
        <p:txBody>
          <a:bodyPr/>
          <a:p>
            <a:pPr eaLnBrk="0" hangingPunct="0"/>
            <a:r>
              <a:rPr lang="zh-CN" altLang="en-US" sz="1100" dirty="0">
                <a:latin typeface="Arial" panose="020B0604020202020204" pitchFamily="34" charset="0"/>
              </a:rPr>
              <a:t>营销策划是根据企业的营销目标，通过企业设计和规划企业产品、服务、创意、价格、渠道、促销，从而实现个人和组织的交换过程的行为。以满足消费者需求和欲望为核心。</a:t>
            </a:r>
            <a:endParaRPr lang="zh-CN" altLang="en-US" sz="1100" dirty="0">
              <a:latin typeface="Arial" panose="020B0604020202020204" pitchFamily="34" charset="0"/>
            </a:endParaRPr>
          </a:p>
        </p:txBody>
      </p:sp>
      <p:sp>
        <p:nvSpPr>
          <p:cNvPr id="23" name="2 Marcador de contenido"/>
          <p:cNvSpPr txBox="1"/>
          <p:nvPr/>
        </p:nvSpPr>
        <p:spPr>
          <a:xfrm>
            <a:off x="5484813" y="3681413"/>
            <a:ext cx="2427287" cy="352425"/>
          </a:xfrm>
          <a:prstGeom prst="rect">
            <a:avLst/>
          </a:prstGeom>
          <a:noFill/>
          <a:ln w="9525">
            <a:noFill/>
          </a:ln>
        </p:spPr>
        <p:txBody>
          <a:bodyPr/>
          <a:p>
            <a:pPr>
              <a:lnSpc>
                <a:spcPct val="120000"/>
              </a:lnSpc>
              <a:spcBef>
                <a:spcPct val="20000"/>
              </a:spcBef>
            </a:pPr>
            <a:r>
              <a:rPr lang="zh-CN" altLang="en-US" sz="1600" b="1" dirty="0">
                <a:latin typeface="Arial" panose="020B0604020202020204" pitchFamily="34" charset="0"/>
              </a:rPr>
              <a:t>营销策划案</a:t>
            </a:r>
            <a:endParaRPr lang="zh-CN" altLang="en-US" sz="1600" b="1" dirty="0">
              <a:latin typeface="Arial" panose="020B0604020202020204" pitchFamily="34" charset="0"/>
            </a:endParaRPr>
          </a:p>
        </p:txBody>
      </p:sp>
      <p:sp>
        <p:nvSpPr>
          <p:cNvPr id="24" name="2 Marcador de contenido"/>
          <p:cNvSpPr txBox="1"/>
          <p:nvPr/>
        </p:nvSpPr>
        <p:spPr>
          <a:xfrm>
            <a:off x="5484813" y="5278438"/>
            <a:ext cx="2427287" cy="715962"/>
          </a:xfrm>
          <a:prstGeom prst="rect">
            <a:avLst/>
          </a:prstGeom>
          <a:noFill/>
          <a:ln w="9525">
            <a:noFill/>
          </a:ln>
        </p:spPr>
        <p:txBody>
          <a:bodyPr/>
          <a:p>
            <a:pPr algn="just">
              <a:lnSpc>
                <a:spcPct val="120000"/>
              </a:lnSpc>
              <a:spcBef>
                <a:spcPct val="20000"/>
              </a:spcBef>
            </a:pPr>
            <a:r>
              <a:rPr lang="zh-CN" altLang="en-US" sz="1100" dirty="0">
                <a:latin typeface="Arial" panose="020B0604020202020204" pitchFamily="34" charset="0"/>
              </a:rPr>
              <a:t>提高市场占有率的有效行为，一份可执行、可操作、创意突出的方案</a:t>
            </a:r>
            <a:endParaRPr lang="zh-CN" altLang="en-US" sz="1100" dirty="0">
              <a:solidFill>
                <a:srgbClr val="5F5F5F"/>
              </a:solidFill>
              <a:latin typeface="Calibri" panose="020F0502020204030204" pitchFamily="34" charset="0"/>
              <a:ea typeface="微软雅黑" panose="020B0503020204020204" pitchFamily="34" charset="-122"/>
            </a:endParaRPr>
          </a:p>
        </p:txBody>
      </p:sp>
      <p:sp>
        <p:nvSpPr>
          <p:cNvPr id="25" name="2 Marcador de contenido"/>
          <p:cNvSpPr txBox="1"/>
          <p:nvPr/>
        </p:nvSpPr>
        <p:spPr>
          <a:xfrm>
            <a:off x="5484813" y="4986338"/>
            <a:ext cx="2427287" cy="350837"/>
          </a:xfrm>
          <a:prstGeom prst="rect">
            <a:avLst/>
          </a:prstGeom>
          <a:noFill/>
          <a:ln w="9525">
            <a:noFill/>
          </a:ln>
        </p:spPr>
        <p:txBody>
          <a:bodyPr/>
          <a:p>
            <a:pPr>
              <a:lnSpc>
                <a:spcPct val="120000"/>
              </a:lnSpc>
              <a:spcBef>
                <a:spcPct val="20000"/>
              </a:spcBef>
            </a:pPr>
            <a:r>
              <a:rPr lang="zh-CN" altLang="en-US" sz="1600" b="1" dirty="0">
                <a:latin typeface="Arial" panose="020B0604020202020204" pitchFamily="34" charset="0"/>
              </a:rPr>
              <a:t>活动策划案</a:t>
            </a:r>
            <a:endParaRPr lang="zh-CN" altLang="en-US" sz="1600" b="1"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箭头7"/>
          <p:cNvSpPr/>
          <p:nvPr/>
        </p:nvSpPr>
        <p:spPr bwMode="auto">
          <a:xfrm>
            <a:off x="5913438" y="2960688"/>
            <a:ext cx="3027363" cy="1687513"/>
          </a:xfrm>
          <a:custGeom>
            <a:avLst/>
            <a:gdLst>
              <a:gd name="T0" fmla="*/ 0 w 936"/>
              <a:gd name="T1" fmla="*/ 338675 h 1151"/>
              <a:gd name="T2" fmla="*/ 1937382 w 936"/>
              <a:gd name="T3" fmla="*/ 338675 h 1151"/>
              <a:gd name="T4" fmla="*/ 1937382 w 936"/>
              <a:gd name="T5" fmla="*/ 0 h 1151"/>
              <a:gd name="T6" fmla="*/ 3024128 w 936"/>
              <a:gd name="T7" fmla="*/ 843023 h 1151"/>
              <a:gd name="T8" fmla="*/ 1937382 w 936"/>
              <a:gd name="T9" fmla="*/ 1686046 h 1151"/>
              <a:gd name="T10" fmla="*/ 1937382 w 936"/>
              <a:gd name="T11" fmla="*/ 1347371 h 1151"/>
              <a:gd name="T12" fmla="*/ 0 w 936"/>
              <a:gd name="T13" fmla="*/ 1347371 h 1151"/>
              <a:gd name="T14" fmla="*/ 0 w 936"/>
              <a:gd name="T15" fmla="*/ 843023 h 1151"/>
              <a:gd name="T16" fmla="*/ 0 w 936"/>
              <a:gd name="T17" fmla="*/ 338675 h 11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36"/>
              <a:gd name="T28" fmla="*/ 0 h 1151"/>
              <a:gd name="T29" fmla="*/ 936 w 936"/>
              <a:gd name="T30" fmla="*/ 1151 h 11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36" h="1151">
                <a:moveTo>
                  <a:pt x="0" y="231"/>
                </a:moveTo>
                <a:lnTo>
                  <a:pt x="599" y="231"/>
                </a:lnTo>
                <a:lnTo>
                  <a:pt x="599" y="0"/>
                </a:lnTo>
                <a:lnTo>
                  <a:pt x="935" y="575"/>
                </a:lnTo>
                <a:lnTo>
                  <a:pt x="599" y="1150"/>
                </a:lnTo>
                <a:lnTo>
                  <a:pt x="599" y="919"/>
                </a:lnTo>
                <a:lnTo>
                  <a:pt x="0" y="919"/>
                </a:lnTo>
                <a:lnTo>
                  <a:pt x="0" y="575"/>
                </a:lnTo>
                <a:lnTo>
                  <a:pt x="0" y="231"/>
                </a:lnTo>
              </a:path>
            </a:pathLst>
          </a:custGeom>
          <a:gradFill rotWithShape="0">
            <a:gsLst>
              <a:gs pos="0">
                <a:srgbClr val="FFB553"/>
              </a:gs>
              <a:gs pos="100000">
                <a:srgbClr val="EA8600"/>
              </a:gs>
            </a:gsLst>
            <a:lin ang="5400000"/>
          </a:gradFill>
          <a:ln w="9525">
            <a:noFill/>
            <a:round/>
          </a:ln>
          <a:effectLst>
            <a:outerShdw dist="38100" dir="5400000" algn="ctr" rotWithShape="0">
              <a:srgbClr val="000000">
                <a:alpha val="39000"/>
              </a:srgbClr>
            </a:outerShdw>
          </a:effectLst>
        </p:spPr>
        <p:txBody>
          <a:bodyPr lIns="93296" tIns="46648" rIns="93296" bIns="46648"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矩形1"/>
          <p:cNvSpPr>
            <a:spLocks noChangeArrowheads="1"/>
          </p:cNvSpPr>
          <p:nvPr/>
        </p:nvSpPr>
        <p:spPr bwMode="auto">
          <a:xfrm>
            <a:off x="5484813" y="2284413"/>
            <a:ext cx="285750" cy="3190875"/>
          </a:xfrm>
          <a:prstGeom prst="rect">
            <a:avLst/>
          </a:prstGeom>
          <a:gradFill rotWithShape="0">
            <a:gsLst>
              <a:gs pos="0">
                <a:srgbClr val="FFB553"/>
              </a:gs>
              <a:gs pos="100000">
                <a:srgbClr val="EA8600"/>
              </a:gs>
            </a:gsLst>
            <a:lin ang="5400000"/>
          </a:gradFill>
          <a:ln>
            <a:noFill/>
          </a:ln>
          <a:effectLst>
            <a:outerShdw blurRad="63500" dist="38100" dir="5400000" algn="ctr" rotWithShape="0">
              <a:srgbClr val="000000">
                <a:alpha val="39000"/>
              </a:srgbClr>
            </a:outerShdw>
          </a:effectLst>
        </p:spPr>
        <p:txBody>
          <a:bodyPr vert="eaVert" lIns="93296" tIns="46648" rIns="93296" bIns="46648"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rPr>
              <a:t>具体实施规划</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mn-ea"/>
            </a:endParaRPr>
          </a:p>
        </p:txBody>
      </p:sp>
      <p:sp>
        <p:nvSpPr>
          <p:cNvPr id="5" name="箭头6"/>
          <p:cNvSpPr/>
          <p:nvPr/>
        </p:nvSpPr>
        <p:spPr bwMode="auto">
          <a:xfrm>
            <a:off x="3208338" y="2384425"/>
            <a:ext cx="2133600" cy="792163"/>
          </a:xfrm>
          <a:custGeom>
            <a:avLst/>
            <a:gdLst>
              <a:gd name="T0" fmla="*/ 0 w 361"/>
              <a:gd name="T1" fmla="*/ 211863 h 360"/>
              <a:gd name="T2" fmla="*/ 2027395 w 361"/>
              <a:gd name="T3" fmla="*/ 211863 h 360"/>
              <a:gd name="T4" fmla="*/ 2027395 w 361"/>
              <a:gd name="T5" fmla="*/ 0 h 360"/>
              <a:gd name="T6" fmla="*/ 2851023 w 361"/>
              <a:gd name="T7" fmla="*/ 541427 h 360"/>
              <a:gd name="T8" fmla="*/ 2027395 w 361"/>
              <a:gd name="T9" fmla="*/ 1056370 h 360"/>
              <a:gd name="T10" fmla="*/ 2027395 w 361"/>
              <a:gd name="T11" fmla="*/ 847450 h 360"/>
              <a:gd name="T12" fmla="*/ 0 w 361"/>
              <a:gd name="T13" fmla="*/ 847450 h 360"/>
              <a:gd name="T14" fmla="*/ 0 w 361"/>
              <a:gd name="T15" fmla="*/ 541427 h 360"/>
              <a:gd name="T16" fmla="*/ 0 w 361"/>
              <a:gd name="T17" fmla="*/ 211863 h 3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1"/>
              <a:gd name="T28" fmla="*/ 0 h 360"/>
              <a:gd name="T29" fmla="*/ 361 w 361"/>
              <a:gd name="T30" fmla="*/ 360 h 3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rotWithShape="0">
            <a:gsLst>
              <a:gs pos="0">
                <a:srgbClr val="FFDBAB"/>
              </a:gs>
              <a:gs pos="33000">
                <a:srgbClr val="FFDBAB"/>
              </a:gs>
              <a:gs pos="100000">
                <a:srgbClr val="FF9300"/>
              </a:gs>
            </a:gsLst>
            <a:lin ang="5400000"/>
          </a:gradFill>
          <a:ln w="3175" cmpd="sng">
            <a:solidFill>
              <a:srgbClr val="D7D7D7"/>
            </a:solidFill>
            <a:miter lim="800000"/>
          </a:ln>
          <a:effectLst>
            <a:outerShdw blurRad="63500" sx="102000" sy="102000" algn="ctr" rotWithShape="0">
              <a:srgbClr val="000000">
                <a:alpha val="18999"/>
              </a:srgbClr>
            </a:outerShdw>
          </a:effectLst>
        </p:spPr>
        <p:txBody>
          <a:bodyPr lIns="93296" tIns="46648" rIns="93296" bIns="46648" anchor="ctr"/>
          <a:lstStyle/>
          <a:p>
            <a:pPr marL="0" marR="0" lvl="0" indent="0" algn="l" defTabSz="914400" rtl="0" eaLnBrk="0" fontAlgn="base" latinLnBrk="0" hangingPunct="0">
              <a:lnSpc>
                <a:spcPct val="12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rPr>
              <a:t>产品规划</a:t>
            </a:r>
            <a:endParaRPr kumimoji="1" lang="zh-CN" altLang="en-US"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endParaRPr>
          </a:p>
        </p:txBody>
      </p:sp>
      <p:sp>
        <p:nvSpPr>
          <p:cNvPr id="6" name="箭头5"/>
          <p:cNvSpPr/>
          <p:nvPr/>
        </p:nvSpPr>
        <p:spPr bwMode="auto">
          <a:xfrm>
            <a:off x="2762250" y="3089275"/>
            <a:ext cx="2128838" cy="792163"/>
          </a:xfrm>
          <a:custGeom>
            <a:avLst/>
            <a:gdLst>
              <a:gd name="T0" fmla="*/ 0 w 361"/>
              <a:gd name="T1" fmla="*/ 211863 h 360"/>
              <a:gd name="T2" fmla="*/ 2024411 w 361"/>
              <a:gd name="T3" fmla="*/ 211863 h 360"/>
              <a:gd name="T4" fmla="*/ 2024411 w 361"/>
              <a:gd name="T5" fmla="*/ 0 h 360"/>
              <a:gd name="T6" fmla="*/ 2846828 w 361"/>
              <a:gd name="T7" fmla="*/ 541427 h 360"/>
              <a:gd name="T8" fmla="*/ 2024411 w 361"/>
              <a:gd name="T9" fmla="*/ 1056370 h 360"/>
              <a:gd name="T10" fmla="*/ 2024411 w 361"/>
              <a:gd name="T11" fmla="*/ 847450 h 360"/>
              <a:gd name="T12" fmla="*/ 0 w 361"/>
              <a:gd name="T13" fmla="*/ 847450 h 360"/>
              <a:gd name="T14" fmla="*/ 0 w 361"/>
              <a:gd name="T15" fmla="*/ 541427 h 360"/>
              <a:gd name="T16" fmla="*/ 0 w 361"/>
              <a:gd name="T17" fmla="*/ 211863 h 3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1"/>
              <a:gd name="T28" fmla="*/ 0 h 360"/>
              <a:gd name="T29" fmla="*/ 361 w 361"/>
              <a:gd name="T30" fmla="*/ 360 h 3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rotWithShape="0">
            <a:gsLst>
              <a:gs pos="0">
                <a:srgbClr val="F9F9F9"/>
              </a:gs>
              <a:gs pos="33000">
                <a:srgbClr val="F9F9F9"/>
              </a:gs>
              <a:gs pos="100000">
                <a:srgbClr val="D7D7D7"/>
              </a:gs>
            </a:gsLst>
            <a:lin ang="5400000"/>
          </a:gradFill>
          <a:ln w="3175" cmpd="sng">
            <a:solidFill>
              <a:srgbClr val="D7D7D7"/>
            </a:solidFill>
            <a:miter lim="800000"/>
          </a:ln>
          <a:effectLst>
            <a:outerShdw blurRad="63500" dist="38100" dir="5400000" algn="ctr" rotWithShape="0">
              <a:srgbClr val="000000">
                <a:alpha val="39000"/>
              </a:srgbClr>
            </a:outerShdw>
          </a:effectLst>
        </p:spPr>
        <p:txBody>
          <a:bodyPr lIns="93296" tIns="46648" rIns="93296" bIns="46648" anchor="ctr"/>
          <a:lstStyle/>
          <a:p>
            <a:pPr marL="0" marR="0" lvl="0" indent="0" algn="l" defTabSz="914400" rtl="0" eaLnBrk="0" fontAlgn="base" latinLnBrk="0" hangingPunct="0">
              <a:lnSpc>
                <a:spcPct val="12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rPr>
              <a:t>价格规划</a:t>
            </a:r>
            <a:endParaRPr kumimoji="1" lang="zh-CN" altLang="en-US"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endParaRPr>
          </a:p>
        </p:txBody>
      </p:sp>
      <p:sp>
        <p:nvSpPr>
          <p:cNvPr id="7" name="箭头4"/>
          <p:cNvSpPr/>
          <p:nvPr/>
        </p:nvSpPr>
        <p:spPr bwMode="auto">
          <a:xfrm>
            <a:off x="2963863" y="3792538"/>
            <a:ext cx="2130425" cy="790575"/>
          </a:xfrm>
          <a:custGeom>
            <a:avLst/>
            <a:gdLst>
              <a:gd name="T0" fmla="*/ 0 w 361"/>
              <a:gd name="T1" fmla="*/ 211863 h 360"/>
              <a:gd name="T2" fmla="*/ 2024411 w 361"/>
              <a:gd name="T3" fmla="*/ 211863 h 360"/>
              <a:gd name="T4" fmla="*/ 2024411 w 361"/>
              <a:gd name="T5" fmla="*/ 0 h 360"/>
              <a:gd name="T6" fmla="*/ 2846828 w 361"/>
              <a:gd name="T7" fmla="*/ 541427 h 360"/>
              <a:gd name="T8" fmla="*/ 2024411 w 361"/>
              <a:gd name="T9" fmla="*/ 1056370 h 360"/>
              <a:gd name="T10" fmla="*/ 2024411 w 361"/>
              <a:gd name="T11" fmla="*/ 847450 h 360"/>
              <a:gd name="T12" fmla="*/ 0 w 361"/>
              <a:gd name="T13" fmla="*/ 847450 h 360"/>
              <a:gd name="T14" fmla="*/ 0 w 361"/>
              <a:gd name="T15" fmla="*/ 541427 h 360"/>
              <a:gd name="T16" fmla="*/ 0 w 361"/>
              <a:gd name="T17" fmla="*/ 211863 h 3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1"/>
              <a:gd name="T28" fmla="*/ 0 h 360"/>
              <a:gd name="T29" fmla="*/ 361 w 361"/>
              <a:gd name="T30" fmla="*/ 360 h 3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rotWithShape="0">
            <a:gsLst>
              <a:gs pos="0">
                <a:srgbClr val="FFDBAB"/>
              </a:gs>
              <a:gs pos="33000">
                <a:srgbClr val="FFDBAB"/>
              </a:gs>
              <a:gs pos="100000">
                <a:srgbClr val="FF9300"/>
              </a:gs>
            </a:gsLst>
            <a:lin ang="5400000"/>
          </a:gradFill>
          <a:ln w="3175" cmpd="sng">
            <a:solidFill>
              <a:srgbClr val="D7D7D7"/>
            </a:solidFill>
            <a:miter lim="800000"/>
          </a:ln>
          <a:effectLst>
            <a:outerShdw blurRad="63500" sx="102000" sy="102000" algn="ctr" rotWithShape="0">
              <a:srgbClr val="000000">
                <a:alpha val="18999"/>
              </a:srgbClr>
            </a:outerShdw>
          </a:effectLst>
        </p:spPr>
        <p:txBody>
          <a:bodyPr lIns="93296" tIns="46648" rIns="93296" bIns="46648" anchor="ctr"/>
          <a:lstStyle/>
          <a:p>
            <a:pPr marL="0" marR="0" lvl="0" indent="0" algn="l" defTabSz="914400" rtl="0" eaLnBrk="0" fontAlgn="base" latinLnBrk="0" hangingPunct="0">
              <a:lnSpc>
                <a:spcPct val="12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rPr>
              <a:t>渠道规划</a:t>
            </a:r>
            <a:endParaRPr kumimoji="1" lang="zh-CN" altLang="en-US"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endParaRPr>
          </a:p>
        </p:txBody>
      </p:sp>
      <p:sp>
        <p:nvSpPr>
          <p:cNvPr id="8" name="箭头3"/>
          <p:cNvSpPr/>
          <p:nvPr/>
        </p:nvSpPr>
        <p:spPr bwMode="auto">
          <a:xfrm>
            <a:off x="3208338" y="4497388"/>
            <a:ext cx="2133600" cy="790575"/>
          </a:xfrm>
          <a:custGeom>
            <a:avLst/>
            <a:gdLst>
              <a:gd name="T0" fmla="*/ 0 w 361"/>
              <a:gd name="T1" fmla="*/ 211863 h 360"/>
              <a:gd name="T2" fmla="*/ 2027395 w 361"/>
              <a:gd name="T3" fmla="*/ 211863 h 360"/>
              <a:gd name="T4" fmla="*/ 2027395 w 361"/>
              <a:gd name="T5" fmla="*/ 0 h 360"/>
              <a:gd name="T6" fmla="*/ 2851023 w 361"/>
              <a:gd name="T7" fmla="*/ 541427 h 360"/>
              <a:gd name="T8" fmla="*/ 2027395 w 361"/>
              <a:gd name="T9" fmla="*/ 1056370 h 360"/>
              <a:gd name="T10" fmla="*/ 2027395 w 361"/>
              <a:gd name="T11" fmla="*/ 847450 h 360"/>
              <a:gd name="T12" fmla="*/ 0 w 361"/>
              <a:gd name="T13" fmla="*/ 847450 h 360"/>
              <a:gd name="T14" fmla="*/ 0 w 361"/>
              <a:gd name="T15" fmla="*/ 541427 h 360"/>
              <a:gd name="T16" fmla="*/ 0 w 361"/>
              <a:gd name="T17" fmla="*/ 211863 h 3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1"/>
              <a:gd name="T28" fmla="*/ 0 h 360"/>
              <a:gd name="T29" fmla="*/ 361 w 361"/>
              <a:gd name="T30" fmla="*/ 360 h 3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rotWithShape="0">
            <a:gsLst>
              <a:gs pos="0">
                <a:srgbClr val="F9F9F9"/>
              </a:gs>
              <a:gs pos="33000">
                <a:srgbClr val="F9F9F9"/>
              </a:gs>
              <a:gs pos="100000">
                <a:srgbClr val="D7D7D7"/>
              </a:gs>
            </a:gsLst>
            <a:lin ang="5400000"/>
          </a:gradFill>
          <a:ln w="3175" cmpd="sng">
            <a:solidFill>
              <a:srgbClr val="D7D7D7"/>
            </a:solidFill>
            <a:miter lim="800000"/>
          </a:ln>
          <a:effectLst>
            <a:outerShdw blurRad="63500" dist="38100" dir="5400000" algn="ctr" rotWithShape="0">
              <a:srgbClr val="000000">
                <a:alpha val="39000"/>
              </a:srgbClr>
            </a:outerShdw>
          </a:effectLst>
        </p:spPr>
        <p:txBody>
          <a:bodyPr lIns="93296" tIns="46648" rIns="93296" bIns="46648" anchor="ctr"/>
          <a:lstStyle/>
          <a:p>
            <a:pPr marL="0" marR="0" lvl="0" indent="0" algn="l" defTabSz="914400" rtl="0" eaLnBrk="0" fontAlgn="base" latinLnBrk="0" hangingPunct="0">
              <a:lnSpc>
                <a:spcPct val="12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rPr>
              <a:t>促销规划</a:t>
            </a:r>
            <a:endParaRPr kumimoji="1" lang="zh-CN" altLang="en-US"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endParaRPr>
          </a:p>
        </p:txBody>
      </p:sp>
      <p:sp>
        <p:nvSpPr>
          <p:cNvPr id="9" name="箭头2"/>
          <p:cNvSpPr/>
          <p:nvPr/>
        </p:nvSpPr>
        <p:spPr bwMode="auto">
          <a:xfrm>
            <a:off x="292100" y="3035300"/>
            <a:ext cx="2128838" cy="790575"/>
          </a:xfrm>
          <a:custGeom>
            <a:avLst/>
            <a:gdLst>
              <a:gd name="T0" fmla="*/ 0 w 361"/>
              <a:gd name="T1" fmla="*/ 211863 h 360"/>
              <a:gd name="T2" fmla="*/ 2024411 w 361"/>
              <a:gd name="T3" fmla="*/ 211863 h 360"/>
              <a:gd name="T4" fmla="*/ 2024411 w 361"/>
              <a:gd name="T5" fmla="*/ 0 h 360"/>
              <a:gd name="T6" fmla="*/ 2846828 w 361"/>
              <a:gd name="T7" fmla="*/ 541427 h 360"/>
              <a:gd name="T8" fmla="*/ 2024411 w 361"/>
              <a:gd name="T9" fmla="*/ 1056370 h 360"/>
              <a:gd name="T10" fmla="*/ 2024411 w 361"/>
              <a:gd name="T11" fmla="*/ 847450 h 360"/>
              <a:gd name="T12" fmla="*/ 0 w 361"/>
              <a:gd name="T13" fmla="*/ 847450 h 360"/>
              <a:gd name="T14" fmla="*/ 0 w 361"/>
              <a:gd name="T15" fmla="*/ 541427 h 360"/>
              <a:gd name="T16" fmla="*/ 0 w 361"/>
              <a:gd name="T17" fmla="*/ 211863 h 3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1"/>
              <a:gd name="T28" fmla="*/ 0 h 360"/>
              <a:gd name="T29" fmla="*/ 361 w 361"/>
              <a:gd name="T30" fmla="*/ 360 h 3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rotWithShape="0">
            <a:gsLst>
              <a:gs pos="0">
                <a:srgbClr val="FFDBAB"/>
              </a:gs>
              <a:gs pos="33000">
                <a:srgbClr val="FFDBAB"/>
              </a:gs>
              <a:gs pos="100000">
                <a:srgbClr val="FF9300"/>
              </a:gs>
            </a:gsLst>
            <a:lin ang="5400000"/>
          </a:gradFill>
          <a:ln w="3175" cmpd="sng">
            <a:solidFill>
              <a:srgbClr val="D7D7D7"/>
            </a:solidFill>
            <a:miter lim="800000"/>
          </a:ln>
          <a:effectLst>
            <a:outerShdw blurRad="63500" sx="102000" sy="102000" algn="ctr" rotWithShape="0">
              <a:srgbClr val="000000">
                <a:alpha val="18999"/>
              </a:srgbClr>
            </a:outerShdw>
          </a:effectLst>
        </p:spPr>
        <p:txBody>
          <a:bodyPr lIns="93296" tIns="46648" rIns="93296" bIns="46648" anchor="ctr"/>
          <a:lstStyle/>
          <a:p>
            <a:pPr marL="0" marR="0" lvl="0" indent="0" algn="l" defTabSz="914400" rtl="0" eaLnBrk="0" fontAlgn="base" latinLnBrk="0" hangingPunct="0">
              <a:lnSpc>
                <a:spcPct val="120000"/>
              </a:lnSpc>
              <a:spcBef>
                <a:spcPct val="0"/>
              </a:spcBef>
              <a:spcAft>
                <a:spcPct val="0"/>
              </a:spcAft>
              <a:buClrTx/>
              <a:buSzTx/>
              <a:buFontTx/>
              <a:buNone/>
              <a:defRPr/>
            </a:pPr>
            <a:r>
              <a:rPr kumimoji="1" lang="en-US" altLang="zh-CN"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rPr>
              <a:t>SWOT</a:t>
            </a:r>
            <a:r>
              <a:rPr kumimoji="1" lang="zh-CN" altLang="en-US"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rPr>
              <a:t>分析</a:t>
            </a:r>
            <a:endParaRPr kumimoji="1" lang="zh-CN" altLang="en-US"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endParaRPr>
          </a:p>
        </p:txBody>
      </p:sp>
      <p:sp>
        <p:nvSpPr>
          <p:cNvPr id="10" name="箭头1"/>
          <p:cNvSpPr/>
          <p:nvPr/>
        </p:nvSpPr>
        <p:spPr bwMode="auto">
          <a:xfrm>
            <a:off x="412750" y="3792538"/>
            <a:ext cx="2378075" cy="790575"/>
          </a:xfrm>
          <a:custGeom>
            <a:avLst/>
            <a:gdLst>
              <a:gd name="T0" fmla="*/ 0 w 361"/>
              <a:gd name="T1" fmla="*/ 211863 h 360"/>
              <a:gd name="T2" fmla="*/ 2027395 w 361"/>
              <a:gd name="T3" fmla="*/ 211863 h 360"/>
              <a:gd name="T4" fmla="*/ 2027395 w 361"/>
              <a:gd name="T5" fmla="*/ 0 h 360"/>
              <a:gd name="T6" fmla="*/ 2851023 w 361"/>
              <a:gd name="T7" fmla="*/ 541427 h 360"/>
              <a:gd name="T8" fmla="*/ 2027395 w 361"/>
              <a:gd name="T9" fmla="*/ 1056370 h 360"/>
              <a:gd name="T10" fmla="*/ 2027395 w 361"/>
              <a:gd name="T11" fmla="*/ 847450 h 360"/>
              <a:gd name="T12" fmla="*/ 0 w 361"/>
              <a:gd name="T13" fmla="*/ 847450 h 360"/>
              <a:gd name="T14" fmla="*/ 0 w 361"/>
              <a:gd name="T15" fmla="*/ 541427 h 360"/>
              <a:gd name="T16" fmla="*/ 0 w 361"/>
              <a:gd name="T17" fmla="*/ 211863 h 3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1"/>
              <a:gd name="T28" fmla="*/ 0 h 360"/>
              <a:gd name="T29" fmla="*/ 361 w 361"/>
              <a:gd name="T30" fmla="*/ 360 h 3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1" h="360">
                <a:moveTo>
                  <a:pt x="0" y="72"/>
                </a:moveTo>
                <a:lnTo>
                  <a:pt x="256" y="72"/>
                </a:lnTo>
                <a:lnTo>
                  <a:pt x="256" y="0"/>
                </a:lnTo>
                <a:lnTo>
                  <a:pt x="360" y="184"/>
                </a:lnTo>
                <a:lnTo>
                  <a:pt x="256" y="359"/>
                </a:lnTo>
                <a:lnTo>
                  <a:pt x="256" y="288"/>
                </a:lnTo>
                <a:lnTo>
                  <a:pt x="0" y="288"/>
                </a:lnTo>
                <a:lnTo>
                  <a:pt x="0" y="184"/>
                </a:lnTo>
                <a:lnTo>
                  <a:pt x="0" y="72"/>
                </a:lnTo>
              </a:path>
            </a:pathLst>
          </a:custGeom>
          <a:gradFill rotWithShape="0">
            <a:gsLst>
              <a:gs pos="0">
                <a:srgbClr val="F9F9F9"/>
              </a:gs>
              <a:gs pos="33000">
                <a:srgbClr val="F9F9F9"/>
              </a:gs>
              <a:gs pos="100000">
                <a:srgbClr val="D7D7D7"/>
              </a:gs>
            </a:gsLst>
            <a:lin ang="5400000"/>
          </a:gradFill>
          <a:ln w="3175" cmpd="sng">
            <a:solidFill>
              <a:srgbClr val="D7D7D7"/>
            </a:solidFill>
            <a:miter lim="800000"/>
          </a:ln>
          <a:effectLst>
            <a:outerShdw blurRad="63500" sx="102000" sy="102000" algn="ctr" rotWithShape="0">
              <a:srgbClr val="000000">
                <a:alpha val="18999"/>
              </a:srgbClr>
            </a:outerShdw>
          </a:effectLst>
        </p:spPr>
        <p:txBody>
          <a:bodyPr lIns="93296" tIns="46648" rIns="93296" bIns="46648" anchor="ctr"/>
          <a:lstStyle/>
          <a:p>
            <a:pPr marL="0" marR="0" lvl="0" indent="0" algn="l" defTabSz="914400" rtl="0" eaLnBrk="0" fontAlgn="base" latinLnBrk="0" hangingPunct="0">
              <a:lnSpc>
                <a:spcPct val="12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rPr>
              <a:t>定位</a:t>
            </a:r>
            <a:endParaRPr kumimoji="1" lang="en-US" altLang="zh-CN" sz="2400" b="1" i="0" u="none" strike="noStrike" kern="1200" cap="none" spc="0" normalizeH="0" baseline="0" noProof="0" dirty="0">
              <a:ln>
                <a:noFill/>
              </a:ln>
              <a:solidFill>
                <a:srgbClr val="008000"/>
              </a:solidFill>
              <a:effectLst/>
              <a:uLnTx/>
              <a:uFillTx/>
              <a:latin typeface="Hiragino Sans GB W6" charset="-122"/>
              <a:ea typeface="Hiragino Sans GB W6" charset="-122"/>
              <a:cs typeface="+mn-cs"/>
              <a:sym typeface="+mn-ea"/>
            </a:endParaRPr>
          </a:p>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ea"/>
              </a:rPr>
              <a:t>(</a:t>
            </a:r>
            <a:r>
              <a:rPr kumimoji="0" lang="zh-CN" altLang="en-US" sz="12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ea"/>
              </a:rPr>
              <a:t>细分市场</a:t>
            </a:r>
            <a:r>
              <a:rPr kumimoji="0" lang="en-US" altLang="zh-CN" sz="12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ea"/>
              </a:rPr>
              <a:t>\</a:t>
            </a:r>
            <a:r>
              <a:rPr kumimoji="0" lang="zh-CN" altLang="en-US" sz="12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ea"/>
              </a:rPr>
              <a:t>目标人群</a:t>
            </a:r>
            <a:r>
              <a:rPr kumimoji="0" lang="en-US" altLang="zh-CN" sz="12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ea"/>
              </a:rPr>
              <a:t>\</a:t>
            </a:r>
            <a:r>
              <a:rPr kumimoji="0" lang="zh-CN" altLang="en-US" sz="12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ea"/>
              </a:rPr>
              <a:t>营销策略</a:t>
            </a:r>
            <a:r>
              <a:rPr kumimoji="0" lang="en-US" altLang="zh-CN" sz="12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ea"/>
              </a:rPr>
              <a:t>)</a:t>
            </a:r>
            <a:endParaRPr kumimoji="0" lang="zh-CN" altLang="en-US" sz="1200" b="0" i="0" u="none" strike="noStrike" kern="1200" cap="none" spc="0" normalizeH="0" baseline="0" noProof="0" dirty="0">
              <a:ln>
                <a:noFill/>
              </a:ln>
              <a:solidFill>
                <a:srgbClr val="595959"/>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9466" name="矩形 18"/>
          <p:cNvSpPr/>
          <p:nvPr/>
        </p:nvSpPr>
        <p:spPr>
          <a:xfrm>
            <a:off x="6040438" y="3543300"/>
            <a:ext cx="2417762" cy="541338"/>
          </a:xfrm>
          <a:prstGeom prst="rect">
            <a:avLst/>
          </a:prstGeom>
          <a:noFill/>
          <a:ln w="9525">
            <a:noFill/>
          </a:ln>
        </p:spPr>
        <p:txBody>
          <a:bodyPr>
            <a:spAutoFit/>
          </a:bodyPr>
          <a:p>
            <a:pPr eaLnBrk="0" hangingPunct="0">
              <a:lnSpc>
                <a:spcPct val="120000"/>
              </a:lnSpc>
            </a:pPr>
            <a:r>
              <a:rPr lang="zh-CN" altLang="en-US" sz="2800" b="1" dirty="0">
                <a:solidFill>
                  <a:srgbClr val="008000"/>
                </a:solidFill>
                <a:latin typeface="Hiragino Sans GB W6" charset="-122"/>
                <a:ea typeface="Hiragino Sans GB W6" charset="-122"/>
              </a:rPr>
              <a:t>运营规划</a:t>
            </a:r>
            <a:endParaRPr lang="zh-CN" altLang="en-US" sz="2800" b="1" dirty="0">
              <a:solidFill>
                <a:srgbClr val="008000"/>
              </a:solidFill>
              <a:latin typeface="Hiragino Sans GB W6" charset="-122"/>
              <a:ea typeface="Hiragino Sans GB W6" charset="-122"/>
            </a:endParaRPr>
          </a:p>
        </p:txBody>
      </p:sp>
      <p:sp>
        <p:nvSpPr>
          <p:cNvPr id="19467" name="矩形 19"/>
          <p:cNvSpPr/>
          <p:nvPr/>
        </p:nvSpPr>
        <p:spPr>
          <a:xfrm>
            <a:off x="6353175" y="4402138"/>
            <a:ext cx="903288" cy="1169987"/>
          </a:xfrm>
          <a:prstGeom prst="rect">
            <a:avLst/>
          </a:prstGeom>
          <a:noFill/>
          <a:ln w="9525">
            <a:noFill/>
          </a:ln>
        </p:spPr>
        <p:txBody>
          <a:bodyPr wrap="none">
            <a:spAutoFit/>
          </a:bodyPr>
          <a:p>
            <a:pPr eaLnBrk="0" hangingPunct="0"/>
            <a:r>
              <a:rPr lang="zh-CN" altLang="en-US" sz="1400" dirty="0">
                <a:solidFill>
                  <a:srgbClr val="595959"/>
                </a:solidFill>
                <a:latin typeface="微软雅黑" panose="020B0503020204020204" pitchFamily="34" charset="-122"/>
                <a:ea typeface="微软雅黑" panose="020B0503020204020204" pitchFamily="34" charset="-122"/>
              </a:rPr>
              <a:t>目标制定</a:t>
            </a:r>
            <a:endParaRPr lang="en-US" altLang="zh-CN" sz="1400" dirty="0">
              <a:solidFill>
                <a:srgbClr val="595959"/>
              </a:solidFill>
              <a:latin typeface="微软雅黑" panose="020B0503020204020204" pitchFamily="34" charset="-122"/>
              <a:ea typeface="微软雅黑" panose="020B0503020204020204" pitchFamily="34" charset="-122"/>
            </a:endParaRPr>
          </a:p>
          <a:p>
            <a:pPr eaLnBrk="0" hangingPunct="0"/>
            <a:r>
              <a:rPr lang="zh-CN" altLang="en-US" sz="1400" dirty="0">
                <a:solidFill>
                  <a:srgbClr val="595959"/>
                </a:solidFill>
                <a:latin typeface="微软雅黑" panose="020B0503020204020204" pitchFamily="34" charset="-122"/>
                <a:ea typeface="微软雅黑" panose="020B0503020204020204" pitchFamily="34" charset="-122"/>
              </a:rPr>
              <a:t>人的规划</a:t>
            </a:r>
            <a:endParaRPr lang="en-US" altLang="zh-CN" sz="1400" dirty="0">
              <a:solidFill>
                <a:srgbClr val="595959"/>
              </a:solidFill>
              <a:latin typeface="微软雅黑" panose="020B0503020204020204" pitchFamily="34" charset="-122"/>
              <a:ea typeface="微软雅黑" panose="020B0503020204020204" pitchFamily="34" charset="-122"/>
            </a:endParaRPr>
          </a:p>
          <a:p>
            <a:pPr eaLnBrk="0" hangingPunct="0"/>
            <a:r>
              <a:rPr lang="zh-CN" altLang="en-US" sz="1400" dirty="0">
                <a:solidFill>
                  <a:srgbClr val="595959"/>
                </a:solidFill>
                <a:latin typeface="微软雅黑" panose="020B0503020204020204" pitchFamily="34" charset="-122"/>
                <a:ea typeface="微软雅黑" panose="020B0503020204020204" pitchFamily="34" charset="-122"/>
              </a:rPr>
              <a:t>资金规划</a:t>
            </a:r>
            <a:endParaRPr lang="en-US" altLang="zh-CN" sz="1400" dirty="0">
              <a:solidFill>
                <a:srgbClr val="595959"/>
              </a:solidFill>
              <a:latin typeface="微软雅黑" panose="020B0503020204020204" pitchFamily="34" charset="-122"/>
              <a:ea typeface="微软雅黑" panose="020B0503020204020204" pitchFamily="34" charset="-122"/>
            </a:endParaRPr>
          </a:p>
          <a:p>
            <a:pPr eaLnBrk="0" hangingPunct="0"/>
            <a:r>
              <a:rPr lang="zh-CN" altLang="en-US" sz="1400" dirty="0">
                <a:solidFill>
                  <a:srgbClr val="595959"/>
                </a:solidFill>
                <a:latin typeface="微软雅黑" panose="020B0503020204020204" pitchFamily="34" charset="-122"/>
                <a:ea typeface="微软雅黑" panose="020B0503020204020204" pitchFamily="34" charset="-122"/>
              </a:rPr>
              <a:t>产品规划</a:t>
            </a:r>
            <a:endParaRPr lang="en-US" altLang="zh-CN" sz="1400" dirty="0">
              <a:solidFill>
                <a:srgbClr val="595959"/>
              </a:solidFill>
              <a:latin typeface="微软雅黑" panose="020B0503020204020204" pitchFamily="34" charset="-122"/>
              <a:ea typeface="微软雅黑" panose="020B0503020204020204" pitchFamily="34" charset="-122"/>
            </a:endParaRPr>
          </a:p>
          <a:p>
            <a:pPr eaLnBrk="0" hangingPunct="0"/>
            <a:r>
              <a:rPr lang="zh-CN" altLang="en-US" sz="1400" dirty="0">
                <a:solidFill>
                  <a:srgbClr val="595959"/>
                </a:solidFill>
                <a:latin typeface="微软雅黑" panose="020B0503020204020204" pitchFamily="34" charset="-122"/>
                <a:ea typeface="微软雅黑" panose="020B0503020204020204" pitchFamily="34" charset="-122"/>
              </a:rPr>
              <a:t>实施节奏</a:t>
            </a:r>
            <a:endParaRPr lang="zh-CN" altLang="en-US" sz="1400" dirty="0">
              <a:solidFill>
                <a:srgbClr val="595959"/>
              </a:solidFill>
              <a:latin typeface="微软雅黑" panose="020B0503020204020204" pitchFamily="34" charset="-122"/>
              <a:ea typeface="微软雅黑" panose="020B0503020204020204" pitchFamily="34" charset="-122"/>
            </a:endParaRPr>
          </a:p>
        </p:txBody>
      </p:sp>
      <p:sp>
        <p:nvSpPr>
          <p:cNvPr id="12" name="1 Título"/>
          <p:cNvSpPr txBox="1"/>
          <p:nvPr/>
        </p:nvSpPr>
        <p:spPr>
          <a:xfrm>
            <a:off x="369888" y="1001713"/>
            <a:ext cx="4521200" cy="476250"/>
          </a:xfrm>
          <a:prstGeom prst="rect">
            <a:avLst/>
          </a:prstGeom>
          <a:noFill/>
          <a:ln w="9525">
            <a:noFill/>
          </a:ln>
        </p:spPr>
        <p:txBody>
          <a:bodyPr anchor="ctr" anchorCtr="0"/>
          <a:p>
            <a:pPr eaLnBrk="0" hangingPunct="0">
              <a:lnSpc>
                <a:spcPts val="5765"/>
              </a:lnSpc>
            </a:pPr>
            <a:r>
              <a:rPr lang="zh-CN" altLang="en-US" sz="2800" b="1" dirty="0">
                <a:solidFill>
                  <a:srgbClr val="000000"/>
                </a:solidFill>
                <a:latin typeface="Times New Roman" panose="02020603050405020304" pitchFamily="18" charset="0"/>
                <a:ea typeface="黑体" panose="02010609060101010101" pitchFamily="49" charset="-122"/>
              </a:rPr>
              <a:t>推广</a:t>
            </a:r>
            <a:r>
              <a:rPr lang="en-US" altLang="zh-CN" sz="2800" b="1" dirty="0">
                <a:solidFill>
                  <a:srgbClr val="000000"/>
                </a:solidFill>
                <a:latin typeface="Times New Roman" panose="02020603050405020304" pitchFamily="18" charset="0"/>
                <a:ea typeface="黑体" panose="02010609060101010101" pitchFamily="49" charset="-122"/>
              </a:rPr>
              <a:t>/</a:t>
            </a:r>
            <a:r>
              <a:rPr lang="zh-CN" altLang="en-US" sz="2800" b="1" dirty="0">
                <a:solidFill>
                  <a:srgbClr val="000000"/>
                </a:solidFill>
                <a:latin typeface="Times New Roman" panose="02020603050405020304" pitchFamily="18" charset="0"/>
                <a:ea typeface="黑体" panose="02010609060101010101" pitchFamily="49" charset="-122"/>
              </a:rPr>
              <a:t>策划案写作  </a:t>
            </a:r>
            <a:r>
              <a:rPr lang="en-US" altLang="zh-CN" sz="3600" b="1" dirty="0">
                <a:solidFill>
                  <a:srgbClr val="FF0000"/>
                </a:solidFill>
                <a:latin typeface="Arial Black" panose="020B0A04020102020204" pitchFamily="34" charset="0"/>
                <a:ea typeface="黑体" panose="02010609060101010101" pitchFamily="49" charset="-122"/>
              </a:rPr>
              <a:t>7</a:t>
            </a:r>
            <a:r>
              <a:rPr lang="en-US" altLang="zh-CN" sz="2800" b="1" dirty="0">
                <a:solidFill>
                  <a:srgbClr val="FF0000"/>
                </a:solidFill>
                <a:latin typeface="Arial Black" panose="020B0A04020102020204" pitchFamily="34" charset="0"/>
                <a:ea typeface="黑体" panose="02010609060101010101" pitchFamily="49" charset="-122"/>
              </a:rPr>
              <a:t> </a:t>
            </a:r>
            <a:r>
              <a:rPr lang="zh-CN" altLang="en-US" sz="2800" b="1" dirty="0">
                <a:solidFill>
                  <a:srgbClr val="000000"/>
                </a:solidFill>
                <a:latin typeface="Times New Roman" panose="02020603050405020304" pitchFamily="18" charset="0"/>
                <a:ea typeface="黑体" panose="02010609060101010101" pitchFamily="49" charset="-122"/>
              </a:rPr>
              <a:t>步法则</a:t>
            </a:r>
            <a:endParaRPr lang="zh-CN" altLang="en-US" sz="2800" b="1" dirty="0">
              <a:solidFill>
                <a:srgbClr val="000000"/>
              </a:solidFill>
              <a:latin typeface="Times New Roman" panose="02020603050405020304" pitchFamily="18" charset="0"/>
              <a:ea typeface="黑体" panose="02010609060101010101" pitchFamily="49" charset="-122"/>
            </a:endParaRPr>
          </a:p>
        </p:txBody>
      </p:sp>
      <p:sp>
        <p:nvSpPr>
          <p:cNvPr id="19469" name="矩形 19"/>
          <p:cNvSpPr/>
          <p:nvPr/>
        </p:nvSpPr>
        <p:spPr>
          <a:xfrm>
            <a:off x="3379788" y="1741488"/>
            <a:ext cx="995362" cy="368300"/>
          </a:xfrm>
          <a:prstGeom prst="rect">
            <a:avLst/>
          </a:prstGeom>
          <a:noFill/>
          <a:ln w="9525">
            <a:noFill/>
          </a:ln>
        </p:spPr>
        <p:txBody>
          <a:bodyPr wrap="none">
            <a:spAutoFit/>
          </a:bodyPr>
          <a:p>
            <a:pPr eaLnBrk="0" hangingPunct="0"/>
            <a:r>
              <a:rPr lang="zh-CN" altLang="en-US" sz="1600" dirty="0">
                <a:solidFill>
                  <a:srgbClr val="595959"/>
                </a:solidFill>
                <a:latin typeface="微软雅黑" panose="020B0503020204020204" pitchFamily="34" charset="-122"/>
                <a:ea typeface="微软雅黑" panose="020B0503020204020204" pitchFamily="34" charset="-122"/>
              </a:rPr>
              <a:t>营销 </a:t>
            </a:r>
            <a:r>
              <a:rPr lang="en-US" altLang="zh-CN" b="1" dirty="0">
                <a:solidFill>
                  <a:srgbClr val="FF0000"/>
                </a:solidFill>
                <a:latin typeface="Arial Black" panose="020B0A04020102020204" pitchFamily="34" charset="0"/>
                <a:ea typeface="黑体" panose="02010609060101010101" pitchFamily="49" charset="-122"/>
              </a:rPr>
              <a:t>4</a:t>
            </a:r>
            <a:r>
              <a:rPr lang="zh-CN" altLang="en-US" sz="1600" b="1" dirty="0">
                <a:solidFill>
                  <a:srgbClr val="595959"/>
                </a:solidFill>
                <a:latin typeface="微软雅黑" panose="020B0503020204020204" pitchFamily="34" charset="-122"/>
                <a:ea typeface="微软雅黑" panose="020B0503020204020204" pitchFamily="34" charset="-122"/>
              </a:rPr>
              <a:t> </a:t>
            </a:r>
            <a:r>
              <a:rPr lang="en-US" altLang="zh-CN" sz="1600" dirty="0">
                <a:solidFill>
                  <a:srgbClr val="595959"/>
                </a:solidFill>
                <a:latin typeface="微软雅黑" panose="020B0503020204020204" pitchFamily="34" charset="-122"/>
                <a:ea typeface="微软雅黑" panose="020B0503020204020204" pitchFamily="34" charset="-122"/>
              </a:rPr>
              <a:t>P</a:t>
            </a:r>
            <a:endParaRPr lang="zh-CN" altLang="en-US" sz="1600" dirty="0">
              <a:solidFill>
                <a:srgbClr val="595959"/>
              </a:solidFill>
              <a:latin typeface="微软雅黑" panose="020B0503020204020204" pitchFamily="34" charset="-122"/>
              <a:ea typeface="微软雅黑" panose="020B0503020204020204" pitchFamily="34" charset="-122"/>
            </a:endParaRPr>
          </a:p>
        </p:txBody>
      </p:sp>
      <p:sp>
        <p:nvSpPr>
          <p:cNvPr id="19470" name="矩形 19"/>
          <p:cNvSpPr/>
          <p:nvPr/>
        </p:nvSpPr>
        <p:spPr>
          <a:xfrm>
            <a:off x="3721100" y="5405438"/>
            <a:ext cx="1638300" cy="369887"/>
          </a:xfrm>
          <a:prstGeom prst="rect">
            <a:avLst/>
          </a:prstGeom>
          <a:noFill/>
          <a:ln w="9525">
            <a:noFill/>
          </a:ln>
        </p:spPr>
        <p:txBody>
          <a:bodyPr wrap="none">
            <a:spAutoFit/>
          </a:bodyPr>
          <a:p>
            <a:pPr eaLnBrk="0" hangingPunct="0"/>
            <a:r>
              <a:rPr lang="zh-CN" altLang="en-US" sz="1600" dirty="0">
                <a:solidFill>
                  <a:srgbClr val="595959"/>
                </a:solidFill>
                <a:latin typeface="微软雅黑" panose="020B0503020204020204" pitchFamily="34" charset="-122"/>
                <a:ea typeface="微软雅黑" panose="020B0503020204020204" pitchFamily="34" charset="-122"/>
              </a:rPr>
              <a:t>网络推广</a:t>
            </a:r>
            <a:r>
              <a:rPr lang="en-US" altLang="zh-CN" b="1" dirty="0">
                <a:solidFill>
                  <a:srgbClr val="FF0000"/>
                </a:solidFill>
                <a:latin typeface="Arial Black" panose="020B0A04020102020204" pitchFamily="34" charset="0"/>
                <a:ea typeface="黑体" panose="02010609060101010101" pitchFamily="49" charset="-122"/>
              </a:rPr>
              <a:t>3</a:t>
            </a:r>
            <a:r>
              <a:rPr lang="zh-CN" altLang="en-US" b="1" dirty="0">
                <a:solidFill>
                  <a:srgbClr val="595959"/>
                </a:solidFill>
                <a:latin typeface="微软雅黑" panose="020B0503020204020204" pitchFamily="34" charset="-122"/>
                <a:ea typeface="微软雅黑" panose="020B0503020204020204" pitchFamily="34" charset="-122"/>
              </a:rPr>
              <a:t> </a:t>
            </a:r>
            <a:r>
              <a:rPr lang="zh-CN" altLang="en-US" sz="1600" dirty="0">
                <a:solidFill>
                  <a:srgbClr val="595959"/>
                </a:solidFill>
                <a:latin typeface="微软雅黑" panose="020B0503020204020204" pitchFamily="34" charset="-122"/>
                <a:ea typeface="微软雅黑" panose="020B0503020204020204" pitchFamily="34" charset="-122"/>
              </a:rPr>
              <a:t>板斧</a:t>
            </a:r>
            <a:endParaRPr lang="zh-CN" altLang="en-US" sz="16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矩形 21"/>
          <p:cNvSpPr/>
          <p:nvPr/>
        </p:nvSpPr>
        <p:spPr>
          <a:xfrm>
            <a:off x="358775" y="911225"/>
            <a:ext cx="3246438"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创业策划案</a:t>
            </a:r>
            <a:r>
              <a:rPr lang="zh-CN" altLang="en-US" sz="2000" b="1" dirty="0">
                <a:solidFill>
                  <a:srgbClr val="00B050"/>
                </a:solidFill>
                <a:latin typeface="Times New Roman" panose="02020603050405020304" pitchFamily="18" charset="0"/>
                <a:ea typeface="黑体" panose="02010609060101010101" pitchFamily="49" charset="-122"/>
              </a:rPr>
              <a:t>（</a:t>
            </a:r>
            <a:r>
              <a:rPr lang="zh-CN" altLang="zh-CN" sz="2000" b="1" dirty="0">
                <a:solidFill>
                  <a:srgbClr val="00B050"/>
                </a:solidFill>
                <a:latin typeface="Times New Roman" panose="02020603050405020304" pitchFamily="18" charset="0"/>
                <a:ea typeface="黑体" panose="02010609060101010101" pitchFamily="49" charset="-122"/>
              </a:rPr>
              <a:t>五步法</a:t>
            </a:r>
            <a:r>
              <a:rPr lang="zh-CN" altLang="en-US" sz="2000" b="1" dirty="0">
                <a:solidFill>
                  <a:srgbClr val="00B050"/>
                </a:solidFill>
                <a:latin typeface="Times New Roman" panose="02020603050405020304" pitchFamily="18" charset="0"/>
                <a:ea typeface="黑体" panose="02010609060101010101" pitchFamily="49" charset="-122"/>
              </a:rPr>
              <a:t>）</a:t>
            </a:r>
            <a:endParaRPr lang="zh-CN" altLang="en-US" sz="2000" b="1" dirty="0">
              <a:solidFill>
                <a:srgbClr val="00B050"/>
              </a:solidFill>
              <a:latin typeface="Times New Roman" panose="02020603050405020304" pitchFamily="18" charset="0"/>
              <a:ea typeface="黑体" panose="02010609060101010101" pitchFamily="49" charset="-122"/>
            </a:endParaRPr>
          </a:p>
        </p:txBody>
      </p:sp>
      <p:pic>
        <p:nvPicPr>
          <p:cNvPr id="20483" name="图片 2"/>
          <p:cNvPicPr>
            <a:picLocks noChangeAspect="1"/>
          </p:cNvPicPr>
          <p:nvPr/>
        </p:nvPicPr>
        <p:blipFill>
          <a:blip r:embed="rId1"/>
          <a:stretch>
            <a:fillRect/>
          </a:stretch>
        </p:blipFill>
        <p:spPr>
          <a:xfrm>
            <a:off x="-3175" y="1585913"/>
            <a:ext cx="9150350" cy="4587875"/>
          </a:xfrm>
          <a:prstGeom prst="rect">
            <a:avLst/>
          </a:prstGeom>
          <a:noFill/>
          <a:ln w="9525">
            <a:no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38"/>
          <p:cNvSpPr/>
          <p:nvPr/>
        </p:nvSpPr>
        <p:spPr>
          <a:xfrm>
            <a:off x="427038" y="1192213"/>
            <a:ext cx="1808162" cy="523875"/>
          </a:xfrm>
          <a:prstGeom prst="rect">
            <a:avLst/>
          </a:prstGeom>
          <a:noFill/>
          <a:ln w="9525">
            <a:noFill/>
          </a:ln>
        </p:spPr>
        <p:txBody>
          <a:bodyPr wrap="none">
            <a:spAutoFit/>
          </a:bodyPr>
          <a:p>
            <a:pPr eaLnBrk="0" hangingPunct="0"/>
            <a:r>
              <a:rPr lang="zh-CN" altLang="en-US" sz="2800" b="1" dirty="0">
                <a:solidFill>
                  <a:srgbClr val="00B050"/>
                </a:solidFill>
                <a:latin typeface="黑体" panose="02010609060101010101" pitchFamily="49" charset="-122"/>
                <a:ea typeface="黑体" panose="02010609060101010101" pitchFamily="49" charset="-122"/>
              </a:rPr>
              <a:t>促销</a:t>
            </a:r>
            <a:r>
              <a:rPr lang="en-US" altLang="zh-CN" sz="2800" b="1" dirty="0">
                <a:solidFill>
                  <a:srgbClr val="00B050"/>
                </a:solidFill>
                <a:latin typeface="黑体" panose="02010609060101010101" pitchFamily="49" charset="-122"/>
                <a:ea typeface="黑体" panose="02010609060101010101" pitchFamily="49" charset="-122"/>
              </a:rPr>
              <a:t>&amp;</a:t>
            </a:r>
            <a:r>
              <a:rPr lang="zh-CN" altLang="en-US" sz="2800" b="1" dirty="0">
                <a:solidFill>
                  <a:srgbClr val="00B050"/>
                </a:solidFill>
                <a:latin typeface="黑体" panose="02010609060101010101" pitchFamily="49" charset="-122"/>
                <a:ea typeface="黑体" panose="02010609060101010101" pitchFamily="49" charset="-122"/>
              </a:rPr>
              <a:t>活动</a:t>
            </a:r>
            <a:endParaRPr lang="zh-CN" altLang="en-US" sz="2800" b="1" dirty="0">
              <a:solidFill>
                <a:srgbClr val="00B050"/>
              </a:solidFill>
              <a:latin typeface="黑体" panose="02010609060101010101" pitchFamily="49" charset="-122"/>
              <a:ea typeface="黑体" panose="02010609060101010101" pitchFamily="49" charset="-122"/>
            </a:endParaRPr>
          </a:p>
        </p:txBody>
      </p:sp>
      <p:sp>
        <p:nvSpPr>
          <p:cNvPr id="3" name="Text Box 44"/>
          <p:cNvSpPr txBox="1"/>
          <p:nvPr/>
        </p:nvSpPr>
        <p:spPr>
          <a:xfrm>
            <a:off x="4225925" y="3800475"/>
            <a:ext cx="3622675" cy="1962150"/>
          </a:xfrm>
          <a:prstGeom prst="rect">
            <a:avLst/>
          </a:prstGeom>
          <a:noFill/>
          <a:ln w="9525">
            <a:noFill/>
          </a:ln>
        </p:spPr>
        <p:txBody>
          <a:bodyPr>
            <a:spAutoFit/>
          </a:bodyPr>
          <a:p>
            <a:pPr indent="457200" defTabSz="720725">
              <a:lnSpc>
                <a:spcPct val="135000"/>
              </a:lnSpc>
            </a:pPr>
            <a:r>
              <a:rPr lang="zh-CN" altLang="en-US" dirty="0">
                <a:solidFill>
                  <a:srgbClr val="CC0000"/>
                </a:solidFill>
                <a:latin typeface="Verdana" panose="020B0604030504040204" pitchFamily="34" charset="0"/>
              </a:rPr>
              <a:t>利用新闻发布会活动进行促销</a:t>
            </a:r>
            <a:endParaRPr lang="zh-CN" altLang="en-US" dirty="0">
              <a:solidFill>
                <a:srgbClr val="CC0000"/>
              </a:solidFill>
              <a:latin typeface="Verdana" panose="020B0604030504040204" pitchFamily="34" charset="0"/>
            </a:endParaRPr>
          </a:p>
          <a:p>
            <a:pPr indent="457200" defTabSz="720725">
              <a:lnSpc>
                <a:spcPct val="135000"/>
              </a:lnSpc>
            </a:pPr>
            <a:r>
              <a:rPr lang="zh-CN" altLang="en-US" dirty="0">
                <a:solidFill>
                  <a:srgbClr val="CC0000"/>
                </a:solidFill>
                <a:latin typeface="Verdana" panose="020B0604030504040204" pitchFamily="34" charset="0"/>
              </a:rPr>
              <a:t>利用商品展示会活动进行促销</a:t>
            </a:r>
            <a:endParaRPr lang="zh-CN" altLang="en-US" dirty="0">
              <a:solidFill>
                <a:srgbClr val="CC0000"/>
              </a:solidFill>
              <a:latin typeface="Verdana" panose="020B0604030504040204" pitchFamily="34" charset="0"/>
            </a:endParaRPr>
          </a:p>
          <a:p>
            <a:pPr indent="457200" defTabSz="720725">
              <a:lnSpc>
                <a:spcPct val="135000"/>
              </a:lnSpc>
            </a:pPr>
            <a:r>
              <a:rPr lang="zh-CN" altLang="en-US" dirty="0">
                <a:solidFill>
                  <a:srgbClr val="CC0000"/>
                </a:solidFill>
                <a:latin typeface="Verdana" panose="020B0604030504040204" pitchFamily="34" charset="0"/>
              </a:rPr>
              <a:t>利用抽奖与摸奖活动进行促销</a:t>
            </a:r>
            <a:endParaRPr lang="en-US" altLang="zh-CN" dirty="0">
              <a:solidFill>
                <a:srgbClr val="CC0000"/>
              </a:solidFill>
              <a:latin typeface="Verdana" panose="020B0604030504040204" pitchFamily="34" charset="0"/>
            </a:endParaRPr>
          </a:p>
          <a:p>
            <a:pPr indent="457200" defTabSz="720725">
              <a:lnSpc>
                <a:spcPct val="135000"/>
              </a:lnSpc>
            </a:pPr>
            <a:r>
              <a:rPr lang="zh-CN" altLang="en-US" dirty="0">
                <a:solidFill>
                  <a:srgbClr val="CC0000"/>
                </a:solidFill>
                <a:latin typeface="Verdana" panose="020B0604030504040204" pitchFamily="34" charset="0"/>
              </a:rPr>
              <a:t>利用娱乐与游戏活动进行促销</a:t>
            </a:r>
            <a:endParaRPr lang="zh-CN" altLang="en-US" dirty="0">
              <a:solidFill>
                <a:srgbClr val="CC0000"/>
              </a:solidFill>
              <a:latin typeface="Verdana" panose="020B0604030504040204" pitchFamily="34" charset="0"/>
            </a:endParaRPr>
          </a:p>
          <a:p>
            <a:pPr indent="457200" defTabSz="720725">
              <a:lnSpc>
                <a:spcPct val="135000"/>
              </a:lnSpc>
            </a:pPr>
            <a:r>
              <a:rPr lang="zh-CN" altLang="en-US" dirty="0">
                <a:solidFill>
                  <a:srgbClr val="CC0000"/>
                </a:solidFill>
                <a:latin typeface="Verdana" panose="020B0604030504040204" pitchFamily="34" charset="0"/>
              </a:rPr>
              <a:t>制造事件进行促销</a:t>
            </a:r>
            <a:endParaRPr lang="zh-CN" altLang="en-US" dirty="0">
              <a:solidFill>
                <a:srgbClr val="CC0000"/>
              </a:solidFill>
              <a:latin typeface="Verdana" panose="020B0604030504040204" pitchFamily="34" charset="0"/>
            </a:endParaRPr>
          </a:p>
        </p:txBody>
      </p:sp>
      <p:sp>
        <p:nvSpPr>
          <p:cNvPr id="21508" name="对角圆角矩形 12"/>
          <p:cNvSpPr/>
          <p:nvPr/>
        </p:nvSpPr>
        <p:spPr>
          <a:xfrm>
            <a:off x="1538288" y="2103438"/>
            <a:ext cx="2895600" cy="1382712"/>
          </a:xfrm>
          <a:custGeom>
            <a:avLst/>
            <a:gdLst>
              <a:gd name="txL" fmla="*/ 0 w 3629135"/>
              <a:gd name="txT" fmla="*/ 0 h 1990170"/>
              <a:gd name="txR" fmla="*/ 3629135 w 3629135"/>
              <a:gd name="txB" fmla="*/ 1990170 h 1990170"/>
            </a:gdLst>
            <a:ahLst/>
            <a:cxnLst>
              <a:cxn ang="0">
                <a:pos x="885805" y="0"/>
              </a:cxn>
              <a:cxn ang="0">
                <a:pos x="3629135" y="0"/>
              </a:cxn>
              <a:cxn ang="0">
                <a:pos x="3629135" y="1104365"/>
              </a:cxn>
              <a:cxn ang="0">
                <a:pos x="2743330" y="1990170"/>
              </a:cxn>
              <a:cxn ang="0">
                <a:pos x="2743329" y="1990169"/>
              </a:cxn>
              <a:cxn ang="0">
                <a:pos x="0" y="1990170"/>
              </a:cxn>
              <a:cxn ang="0">
                <a:pos x="0" y="885805"/>
              </a:cxn>
              <a:cxn ang="0">
                <a:pos x="885805" y="0"/>
              </a:cxn>
              <a:cxn ang="0">
                <a:pos x="885806" y="1"/>
              </a:cxn>
              <a:cxn ang="0">
                <a:pos x="885805" y="0"/>
              </a:cxn>
            </a:cxnLst>
            <a:rect l="txL" t="txT" r="txR" b="txB"/>
            <a:pathLst>
              <a:path w="3629135" h="1990170">
                <a:moveTo>
                  <a:pt x="885805" y="0"/>
                </a:moveTo>
                <a:lnTo>
                  <a:pt x="3629135" y="0"/>
                </a:lnTo>
                <a:lnTo>
                  <a:pt x="3629135" y="1104365"/>
                </a:lnTo>
                <a:cubicBezTo>
                  <a:pt x="3629135" y="1593581"/>
                  <a:pt x="3232546" y="1990170"/>
                  <a:pt x="2743330" y="1990170"/>
                </a:cubicBezTo>
                <a:cubicBezTo>
                  <a:pt x="2743329" y="1990169"/>
                  <a:pt x="2743329" y="1990169"/>
                  <a:pt x="2743329" y="1990169"/>
                </a:cubicBezTo>
                <a:lnTo>
                  <a:pt x="0" y="1990170"/>
                </a:lnTo>
                <a:lnTo>
                  <a:pt x="0" y="885805"/>
                </a:lnTo>
                <a:cubicBezTo>
                  <a:pt x="0" y="396588"/>
                  <a:pt x="396588" y="0"/>
                  <a:pt x="885805" y="0"/>
                </a:cubicBezTo>
                <a:cubicBezTo>
                  <a:pt x="885805" y="0"/>
                  <a:pt x="885806" y="1"/>
                  <a:pt x="885806" y="1"/>
                </a:cubicBezTo>
                <a:lnTo>
                  <a:pt x="885805" y="0"/>
                </a:lnTo>
                <a:close/>
              </a:path>
            </a:pathLst>
          </a:custGeom>
          <a:gradFill rotWithShape="1">
            <a:gsLst>
              <a:gs pos="0">
                <a:srgbClr val="FFFFFF">
                  <a:alpha val="100000"/>
                </a:srgbClr>
              </a:gs>
              <a:gs pos="67000">
                <a:srgbClr val="FFFFFF">
                  <a:alpha val="100000"/>
                </a:srgbClr>
              </a:gs>
              <a:gs pos="100000">
                <a:srgbClr val="D9D9D9">
                  <a:alpha val="100000"/>
                </a:srgbClr>
              </a:gs>
            </a:gsLst>
            <a:lin ang="5400000" scaled="1"/>
            <a:tileRect/>
          </a:gradFill>
          <a:ln w="57150" cap="flat" cmpd="sng">
            <a:solidFill>
              <a:srgbClr val="558ED5"/>
            </a:solidFill>
            <a:prstDash val="solid"/>
            <a:round/>
            <a:headEnd type="none" w="med" len="med"/>
            <a:tailEnd type="none" w="med" len="med"/>
          </a:ln>
        </p:spPr>
        <p:txBody>
          <a:bodyPr/>
          <a:p>
            <a:endParaRPr lang="zh-CN" altLang="en-US" dirty="0">
              <a:latin typeface="Arial" panose="020B0604020202020204" pitchFamily="34" charset="0"/>
            </a:endParaRPr>
          </a:p>
        </p:txBody>
      </p:sp>
      <p:grpSp>
        <p:nvGrpSpPr>
          <p:cNvPr id="21509" name="对角圆角矩形 4"/>
          <p:cNvGrpSpPr/>
          <p:nvPr/>
        </p:nvGrpSpPr>
        <p:grpSpPr>
          <a:xfrm>
            <a:off x="1606550" y="2160588"/>
            <a:ext cx="2762250" cy="822325"/>
            <a:chOff x="0" y="0"/>
            <a:chExt cx="3462528" cy="1182624"/>
          </a:xfrm>
        </p:grpSpPr>
        <p:pic>
          <p:nvPicPr>
            <p:cNvPr id="21531" name="对角圆角矩形 4"/>
            <p:cNvPicPr/>
            <p:nvPr/>
          </p:nvPicPr>
          <p:blipFill>
            <a:blip r:embed="rId1"/>
            <a:stretch>
              <a:fillRect/>
            </a:stretch>
          </p:blipFill>
          <p:spPr>
            <a:xfrm>
              <a:off x="0" y="0"/>
              <a:ext cx="3462528" cy="1182624"/>
            </a:xfrm>
            <a:prstGeom prst="rect">
              <a:avLst/>
            </a:prstGeom>
            <a:noFill/>
            <a:ln w="9525">
              <a:noFill/>
            </a:ln>
          </p:spPr>
        </p:pic>
        <p:sp>
          <p:nvSpPr>
            <p:cNvPr id="21532" name="Text Box 8"/>
            <p:cNvSpPr txBox="1"/>
            <p:nvPr/>
          </p:nvSpPr>
          <p:spPr>
            <a:xfrm>
              <a:off x="4749" y="6075"/>
              <a:ext cx="3449629" cy="1172873"/>
            </a:xfrm>
            <a:prstGeom prst="rect">
              <a:avLst/>
            </a:prstGeom>
            <a:noFill/>
            <a:ln w="9525">
              <a:noFill/>
            </a:ln>
          </p:spPr>
          <p:txBody>
            <a:bodyPr anchor="ctr" anchorCtr="0"/>
            <a:p>
              <a:pPr algn="ctr"/>
              <a:endParaRPr lang="zh-CN" altLang="en-US" dirty="0">
                <a:solidFill>
                  <a:srgbClr val="FFFFFF"/>
                </a:solidFill>
                <a:latin typeface="Calibri" panose="020F0502020204030204" pitchFamily="34" charset="0"/>
                <a:ea typeface="HY견고딕" charset="-122"/>
              </a:endParaRPr>
            </a:p>
          </p:txBody>
        </p:sp>
      </p:grpSp>
      <p:sp>
        <p:nvSpPr>
          <p:cNvPr id="21510" name="对角圆角矩形 4"/>
          <p:cNvSpPr/>
          <p:nvPr/>
        </p:nvSpPr>
        <p:spPr>
          <a:xfrm>
            <a:off x="1619250" y="2165350"/>
            <a:ext cx="2733675" cy="814388"/>
          </a:xfrm>
          <a:custGeom>
            <a:avLst/>
            <a:gdLst>
              <a:gd name="txL" fmla="*/ 0 w 3718474"/>
              <a:gd name="txT" fmla="*/ 0 h 1273101"/>
              <a:gd name="txR" fmla="*/ 3718474 w 3718474"/>
              <a:gd name="txB" fmla="*/ 1273101 h 1273101"/>
            </a:gdLst>
            <a:ahLst/>
            <a:cxnLst>
              <a:cxn ang="0">
                <a:pos x="913943" y="0"/>
              </a:cxn>
              <a:cxn ang="0">
                <a:pos x="3718474" y="0"/>
              </a:cxn>
              <a:cxn ang="0">
                <a:pos x="3288785" y="905598"/>
              </a:cxn>
              <a:cxn ang="0">
                <a:pos x="3287157" y="904791"/>
              </a:cxn>
              <a:cxn ang="0">
                <a:pos x="3104395" y="1273101"/>
              </a:cxn>
              <a:cxn ang="0">
                <a:pos x="0" y="1273101"/>
              </a:cxn>
              <a:cxn ang="0">
                <a:pos x="0" y="913942"/>
              </a:cxn>
              <a:cxn ang="0">
                <a:pos x="913943" y="0"/>
              </a:cxn>
            </a:cxnLst>
            <a:rect l="txL" t="txT" r="txR" b="txB"/>
            <a:pathLst>
              <a:path w="3718474" h="1273101">
                <a:moveTo>
                  <a:pt x="913943" y="0"/>
                </a:moveTo>
                <a:lnTo>
                  <a:pt x="3718474" y="0"/>
                </a:lnTo>
                <a:lnTo>
                  <a:pt x="3288785" y="905598"/>
                </a:lnTo>
                <a:lnTo>
                  <a:pt x="3287157" y="904791"/>
                </a:lnTo>
                <a:lnTo>
                  <a:pt x="3104395" y="1273101"/>
                </a:lnTo>
                <a:lnTo>
                  <a:pt x="0" y="1273101"/>
                </a:lnTo>
                <a:lnTo>
                  <a:pt x="0" y="913942"/>
                </a:lnTo>
                <a:cubicBezTo>
                  <a:pt x="0" y="409186"/>
                  <a:pt x="409186" y="0"/>
                  <a:pt x="913943" y="0"/>
                </a:cubicBezTo>
                <a:close/>
              </a:path>
            </a:pathLst>
          </a:custGeom>
          <a:solidFill>
            <a:srgbClr val="689CDA"/>
          </a:solidFill>
          <a:ln w="9525">
            <a:noFill/>
          </a:ln>
        </p:spPr>
        <p:txBody>
          <a:bodyPr/>
          <a:p>
            <a:endParaRPr lang="zh-CN" altLang="en-US" dirty="0">
              <a:latin typeface="Arial" panose="020B0604020202020204" pitchFamily="34" charset="0"/>
            </a:endParaRPr>
          </a:p>
        </p:txBody>
      </p:sp>
      <p:sp>
        <p:nvSpPr>
          <p:cNvPr id="21511" name="TextBox 15"/>
          <p:cNvSpPr txBox="1"/>
          <p:nvPr/>
        </p:nvSpPr>
        <p:spPr>
          <a:xfrm>
            <a:off x="1828800" y="2206625"/>
            <a:ext cx="2538413" cy="812800"/>
          </a:xfrm>
          <a:prstGeom prst="rect">
            <a:avLst/>
          </a:prstGeom>
          <a:noFill/>
          <a:ln w="9525">
            <a:noFill/>
          </a:ln>
        </p:spPr>
        <p:txBody>
          <a:bodyPr>
            <a:spAutoFit/>
          </a:bodyPr>
          <a:p>
            <a:pPr>
              <a:lnSpc>
                <a:spcPct val="130000"/>
              </a:lnSpc>
            </a:pPr>
            <a:r>
              <a:rPr lang="zh-CN" altLang="en-US" sz="1200" dirty="0">
                <a:solidFill>
                  <a:schemeClr val="bg1"/>
                </a:solidFill>
                <a:latin typeface="Arial" panose="020B0604020202020204" pitchFamily="34" charset="0"/>
              </a:rPr>
              <a:t>销售促进，企业运用各种短期诱因鼓励消费者和中间商购买、经销企业产品和服务的促销活动</a:t>
            </a:r>
            <a:endParaRPr lang="en-US" altLang="en-US" sz="1200" dirty="0">
              <a:solidFill>
                <a:schemeClr val="bg1"/>
              </a:solidFill>
              <a:latin typeface="微软雅黑" panose="020B0503020204020204" pitchFamily="34" charset="-122"/>
              <a:ea typeface="微软雅黑" panose="020B0503020204020204" pitchFamily="34" charset="-122"/>
            </a:endParaRPr>
          </a:p>
        </p:txBody>
      </p:sp>
      <p:sp>
        <p:nvSpPr>
          <p:cNvPr id="21512" name="TextBox 16"/>
          <p:cNvSpPr txBox="1"/>
          <p:nvPr/>
        </p:nvSpPr>
        <p:spPr>
          <a:xfrm>
            <a:off x="1912938" y="3038475"/>
            <a:ext cx="2151062" cy="400050"/>
          </a:xfrm>
          <a:prstGeom prst="rect">
            <a:avLst/>
          </a:prstGeom>
          <a:noFill/>
          <a:ln w="9525">
            <a:noFill/>
          </a:ln>
        </p:spPr>
        <p:txBody>
          <a:bodyPr>
            <a:spAutoFit/>
          </a:bodyPr>
          <a:p>
            <a:pPr algn="ctr"/>
            <a:r>
              <a:rPr lang="zh-CN" altLang="en-US" sz="2000" b="1" dirty="0">
                <a:solidFill>
                  <a:srgbClr val="698335"/>
                </a:solidFill>
                <a:latin typeface="微软雅黑" panose="020B0503020204020204" pitchFamily="34" charset="-122"/>
                <a:ea typeface="微软雅黑" panose="020B0503020204020204" pitchFamily="34" charset="-122"/>
              </a:rPr>
              <a:t>促  销</a:t>
            </a:r>
            <a:endParaRPr lang="zh-CN" altLang="en-US" sz="2000" b="1" dirty="0">
              <a:solidFill>
                <a:srgbClr val="698335"/>
              </a:solidFill>
              <a:latin typeface="微软雅黑" panose="020B0503020204020204" pitchFamily="34" charset="-122"/>
              <a:ea typeface="微软雅黑" panose="020B0503020204020204" pitchFamily="34" charset="-122"/>
            </a:endParaRPr>
          </a:p>
        </p:txBody>
      </p:sp>
      <p:sp>
        <p:nvSpPr>
          <p:cNvPr id="21513" name="TextBox 22"/>
          <p:cNvSpPr txBox="1"/>
          <p:nvPr/>
        </p:nvSpPr>
        <p:spPr>
          <a:xfrm>
            <a:off x="4054475" y="2674938"/>
            <a:ext cx="298450" cy="366712"/>
          </a:xfrm>
          <a:prstGeom prst="rect">
            <a:avLst/>
          </a:prstGeom>
          <a:noFill/>
          <a:ln w="9525">
            <a:noFill/>
          </a:ln>
        </p:spPr>
        <p:txBody>
          <a:bodyPr>
            <a:spAutoFit/>
          </a:bodyPr>
          <a:p>
            <a:pPr algn="r"/>
            <a:r>
              <a:rPr lang="en-US" altLang="zh-CN" b="1" dirty="0">
                <a:solidFill>
                  <a:schemeClr val="bg1"/>
                </a:solidFill>
                <a:latin typeface="Arial" panose="020B0604020202020204" pitchFamily="34" charset="0"/>
              </a:rPr>
              <a:t>1</a:t>
            </a:r>
            <a:endParaRPr lang="zh-CN" altLang="en-US" b="1" dirty="0">
              <a:solidFill>
                <a:schemeClr val="bg1"/>
              </a:solidFill>
              <a:latin typeface="Arial" panose="020B0604020202020204" pitchFamily="34" charset="0"/>
            </a:endParaRPr>
          </a:p>
        </p:txBody>
      </p:sp>
      <p:sp>
        <p:nvSpPr>
          <p:cNvPr id="21514" name="对角圆角矩形 17"/>
          <p:cNvSpPr/>
          <p:nvPr/>
        </p:nvSpPr>
        <p:spPr>
          <a:xfrm>
            <a:off x="1538288" y="4184650"/>
            <a:ext cx="2895600" cy="1384300"/>
          </a:xfrm>
          <a:custGeom>
            <a:avLst/>
            <a:gdLst>
              <a:gd name="txL" fmla="*/ 0 w 3629135"/>
              <a:gd name="txT" fmla="*/ 0 h 1990170"/>
              <a:gd name="txR" fmla="*/ 3629135 w 3629135"/>
              <a:gd name="txB" fmla="*/ 1990170 h 1990170"/>
            </a:gdLst>
            <a:ahLst/>
            <a:cxnLst>
              <a:cxn ang="0">
                <a:pos x="885805" y="0"/>
              </a:cxn>
              <a:cxn ang="0">
                <a:pos x="3629135" y="0"/>
              </a:cxn>
              <a:cxn ang="0">
                <a:pos x="3629135" y="1104365"/>
              </a:cxn>
              <a:cxn ang="0">
                <a:pos x="2743330" y="1990170"/>
              </a:cxn>
              <a:cxn ang="0">
                <a:pos x="2743329" y="1990169"/>
              </a:cxn>
              <a:cxn ang="0">
                <a:pos x="0" y="1990170"/>
              </a:cxn>
              <a:cxn ang="0">
                <a:pos x="0" y="885805"/>
              </a:cxn>
              <a:cxn ang="0">
                <a:pos x="885805" y="0"/>
              </a:cxn>
              <a:cxn ang="0">
                <a:pos x="885806" y="1"/>
              </a:cxn>
              <a:cxn ang="0">
                <a:pos x="885805" y="0"/>
              </a:cxn>
            </a:cxnLst>
            <a:rect l="txL" t="txT" r="txR" b="txB"/>
            <a:pathLst>
              <a:path w="3629135" h="1990170">
                <a:moveTo>
                  <a:pt x="885805" y="0"/>
                </a:moveTo>
                <a:lnTo>
                  <a:pt x="3629135" y="0"/>
                </a:lnTo>
                <a:lnTo>
                  <a:pt x="3629135" y="1104365"/>
                </a:lnTo>
                <a:cubicBezTo>
                  <a:pt x="3629135" y="1593581"/>
                  <a:pt x="3232546" y="1990170"/>
                  <a:pt x="2743330" y="1990170"/>
                </a:cubicBezTo>
                <a:cubicBezTo>
                  <a:pt x="2743329" y="1990169"/>
                  <a:pt x="2743329" y="1990169"/>
                  <a:pt x="2743329" y="1990169"/>
                </a:cubicBezTo>
                <a:lnTo>
                  <a:pt x="0" y="1990170"/>
                </a:lnTo>
                <a:lnTo>
                  <a:pt x="0" y="885805"/>
                </a:lnTo>
                <a:cubicBezTo>
                  <a:pt x="0" y="396588"/>
                  <a:pt x="396588" y="0"/>
                  <a:pt x="885805" y="0"/>
                </a:cubicBezTo>
                <a:cubicBezTo>
                  <a:pt x="885805" y="0"/>
                  <a:pt x="885806" y="1"/>
                  <a:pt x="885806" y="1"/>
                </a:cubicBezTo>
                <a:lnTo>
                  <a:pt x="885805" y="0"/>
                </a:lnTo>
                <a:close/>
              </a:path>
            </a:pathLst>
          </a:custGeom>
          <a:gradFill rotWithShape="1">
            <a:gsLst>
              <a:gs pos="0">
                <a:srgbClr val="FFFFFF">
                  <a:alpha val="100000"/>
                </a:srgbClr>
              </a:gs>
              <a:gs pos="67000">
                <a:srgbClr val="FFFFFF">
                  <a:alpha val="100000"/>
                </a:srgbClr>
              </a:gs>
              <a:gs pos="100000">
                <a:srgbClr val="D9D9D9">
                  <a:alpha val="100000"/>
                </a:srgbClr>
              </a:gs>
            </a:gsLst>
            <a:lin ang="5400000" scaled="1"/>
            <a:tileRect/>
          </a:gradFill>
          <a:ln w="57150" cap="flat" cmpd="sng">
            <a:solidFill>
              <a:srgbClr val="91A52B"/>
            </a:solidFill>
            <a:prstDash val="solid"/>
            <a:round/>
            <a:headEnd type="none" w="med" len="med"/>
            <a:tailEnd type="none" w="med" len="med"/>
          </a:ln>
        </p:spPr>
        <p:txBody>
          <a:bodyPr/>
          <a:p>
            <a:endParaRPr lang="zh-CN" altLang="en-US" dirty="0">
              <a:latin typeface="Arial" panose="020B0604020202020204" pitchFamily="34" charset="0"/>
            </a:endParaRPr>
          </a:p>
        </p:txBody>
      </p:sp>
      <p:grpSp>
        <p:nvGrpSpPr>
          <p:cNvPr id="21515" name="对角圆角矩形 4"/>
          <p:cNvGrpSpPr/>
          <p:nvPr/>
        </p:nvGrpSpPr>
        <p:grpSpPr>
          <a:xfrm>
            <a:off x="1606550" y="4243388"/>
            <a:ext cx="2762250" cy="822325"/>
            <a:chOff x="0" y="0"/>
            <a:chExt cx="3462528" cy="1182624"/>
          </a:xfrm>
        </p:grpSpPr>
        <p:pic>
          <p:nvPicPr>
            <p:cNvPr id="21529" name="对角圆角矩形 4"/>
            <p:cNvPicPr/>
            <p:nvPr/>
          </p:nvPicPr>
          <p:blipFill>
            <a:blip r:embed="rId2"/>
            <a:stretch>
              <a:fillRect/>
            </a:stretch>
          </p:blipFill>
          <p:spPr>
            <a:xfrm>
              <a:off x="0" y="0"/>
              <a:ext cx="3462528" cy="1182624"/>
            </a:xfrm>
            <a:prstGeom prst="rect">
              <a:avLst/>
            </a:prstGeom>
            <a:noFill/>
            <a:ln w="9525">
              <a:noFill/>
            </a:ln>
          </p:spPr>
        </p:pic>
        <p:sp>
          <p:nvSpPr>
            <p:cNvPr id="21530" name="Text Box 16"/>
            <p:cNvSpPr txBox="1"/>
            <p:nvPr/>
          </p:nvSpPr>
          <p:spPr>
            <a:xfrm>
              <a:off x="4749" y="5425"/>
              <a:ext cx="3449629" cy="1172873"/>
            </a:xfrm>
            <a:prstGeom prst="rect">
              <a:avLst/>
            </a:prstGeom>
            <a:noFill/>
            <a:ln w="9525">
              <a:noFill/>
            </a:ln>
          </p:spPr>
          <p:txBody>
            <a:bodyPr anchor="ctr" anchorCtr="0"/>
            <a:p>
              <a:pPr algn="ctr"/>
              <a:endParaRPr lang="zh-CN" altLang="en-US" dirty="0">
                <a:solidFill>
                  <a:srgbClr val="FFFFFF"/>
                </a:solidFill>
                <a:latin typeface="Calibri" panose="020F0502020204030204" pitchFamily="34" charset="0"/>
                <a:ea typeface="HY견고딕" charset="-122"/>
              </a:endParaRPr>
            </a:p>
          </p:txBody>
        </p:sp>
      </p:grpSp>
      <p:sp>
        <p:nvSpPr>
          <p:cNvPr id="21516" name="对角圆角矩形 4"/>
          <p:cNvSpPr/>
          <p:nvPr/>
        </p:nvSpPr>
        <p:spPr>
          <a:xfrm>
            <a:off x="1619250" y="4246563"/>
            <a:ext cx="2733675" cy="815975"/>
          </a:xfrm>
          <a:custGeom>
            <a:avLst/>
            <a:gdLst>
              <a:gd name="txL" fmla="*/ 0 w 3718474"/>
              <a:gd name="txT" fmla="*/ 0 h 1273101"/>
              <a:gd name="txR" fmla="*/ 3718474 w 3718474"/>
              <a:gd name="txB" fmla="*/ 1273101 h 1273101"/>
            </a:gdLst>
            <a:ahLst/>
            <a:cxnLst>
              <a:cxn ang="0">
                <a:pos x="913943" y="0"/>
              </a:cxn>
              <a:cxn ang="0">
                <a:pos x="3718474" y="0"/>
              </a:cxn>
              <a:cxn ang="0">
                <a:pos x="3288785" y="905598"/>
              </a:cxn>
              <a:cxn ang="0">
                <a:pos x="3287157" y="904791"/>
              </a:cxn>
              <a:cxn ang="0">
                <a:pos x="3104395" y="1273101"/>
              </a:cxn>
              <a:cxn ang="0">
                <a:pos x="0" y="1273101"/>
              </a:cxn>
              <a:cxn ang="0">
                <a:pos x="0" y="913942"/>
              </a:cxn>
              <a:cxn ang="0">
                <a:pos x="913943" y="0"/>
              </a:cxn>
            </a:cxnLst>
            <a:rect l="txL" t="txT" r="txR" b="txB"/>
            <a:pathLst>
              <a:path w="3718474" h="1273101">
                <a:moveTo>
                  <a:pt x="913943" y="0"/>
                </a:moveTo>
                <a:lnTo>
                  <a:pt x="3718474" y="0"/>
                </a:lnTo>
                <a:lnTo>
                  <a:pt x="3288785" y="905598"/>
                </a:lnTo>
                <a:lnTo>
                  <a:pt x="3287157" y="904791"/>
                </a:lnTo>
                <a:lnTo>
                  <a:pt x="3104395" y="1273101"/>
                </a:lnTo>
                <a:lnTo>
                  <a:pt x="0" y="1273101"/>
                </a:lnTo>
                <a:lnTo>
                  <a:pt x="0" y="913942"/>
                </a:lnTo>
                <a:cubicBezTo>
                  <a:pt x="0" y="409186"/>
                  <a:pt x="409186" y="0"/>
                  <a:pt x="913943" y="0"/>
                </a:cubicBezTo>
                <a:close/>
              </a:path>
            </a:pathLst>
          </a:custGeom>
          <a:solidFill>
            <a:srgbClr val="9BBB59"/>
          </a:solidFill>
          <a:ln w="9525">
            <a:noFill/>
          </a:ln>
        </p:spPr>
        <p:txBody>
          <a:bodyPr/>
          <a:p>
            <a:endParaRPr lang="zh-CN" altLang="en-US" dirty="0">
              <a:latin typeface="Arial" panose="020B0604020202020204" pitchFamily="34" charset="0"/>
            </a:endParaRPr>
          </a:p>
        </p:txBody>
      </p:sp>
      <p:sp>
        <p:nvSpPr>
          <p:cNvPr id="21517" name="TextBox 21"/>
          <p:cNvSpPr txBox="1"/>
          <p:nvPr/>
        </p:nvSpPr>
        <p:spPr>
          <a:xfrm>
            <a:off x="1628775" y="5095875"/>
            <a:ext cx="2547938" cy="396875"/>
          </a:xfrm>
          <a:prstGeom prst="rect">
            <a:avLst/>
          </a:prstGeom>
          <a:noFill/>
          <a:ln w="9525">
            <a:noFill/>
          </a:ln>
        </p:spPr>
        <p:txBody>
          <a:bodyPr>
            <a:spAutoFit/>
          </a:bodyPr>
          <a:p>
            <a:pPr algn="ctr"/>
            <a:r>
              <a:rPr lang="zh-CN" altLang="en-US" sz="2000" b="1" dirty="0">
                <a:solidFill>
                  <a:srgbClr val="698335"/>
                </a:solidFill>
                <a:latin typeface="微软雅黑" panose="020B0503020204020204" pitchFamily="34" charset="-122"/>
                <a:ea typeface="微软雅黑" panose="020B0503020204020204" pitchFamily="34" charset="-122"/>
              </a:rPr>
              <a:t>活  动</a:t>
            </a:r>
            <a:endParaRPr lang="zh-CN" altLang="en-US" sz="2000" b="1" dirty="0">
              <a:solidFill>
                <a:srgbClr val="698335"/>
              </a:solidFill>
              <a:latin typeface="微软雅黑" panose="020B0503020204020204" pitchFamily="34" charset="-122"/>
              <a:ea typeface="微软雅黑" panose="020B0503020204020204" pitchFamily="34" charset="-122"/>
            </a:endParaRPr>
          </a:p>
        </p:txBody>
      </p:sp>
      <p:sp>
        <p:nvSpPr>
          <p:cNvPr id="21518" name="TextBox 23"/>
          <p:cNvSpPr txBox="1"/>
          <p:nvPr/>
        </p:nvSpPr>
        <p:spPr>
          <a:xfrm>
            <a:off x="4027488" y="4741863"/>
            <a:ext cx="296862" cy="366712"/>
          </a:xfrm>
          <a:prstGeom prst="rect">
            <a:avLst/>
          </a:prstGeom>
          <a:noFill/>
          <a:ln w="9525">
            <a:noFill/>
          </a:ln>
        </p:spPr>
        <p:txBody>
          <a:bodyPr>
            <a:spAutoFit/>
          </a:bodyPr>
          <a:p>
            <a:pPr algn="r"/>
            <a:r>
              <a:rPr lang="en-US" altLang="zh-CN" b="1" dirty="0">
                <a:solidFill>
                  <a:schemeClr val="bg1"/>
                </a:solidFill>
                <a:latin typeface="Arial" panose="020B0604020202020204" pitchFamily="34" charset="0"/>
              </a:rPr>
              <a:t>2</a:t>
            </a:r>
            <a:endParaRPr lang="zh-CN" altLang="en-US" b="1" dirty="0">
              <a:solidFill>
                <a:schemeClr val="bg1"/>
              </a:solidFill>
              <a:latin typeface="Arial" panose="020B0604020202020204" pitchFamily="34" charset="0"/>
            </a:endParaRPr>
          </a:p>
        </p:txBody>
      </p:sp>
      <p:sp>
        <p:nvSpPr>
          <p:cNvPr id="19" name="矩形 24"/>
          <p:cNvSpPr>
            <a:spLocks noChangeArrowheads="1"/>
          </p:cNvSpPr>
          <p:nvPr/>
        </p:nvSpPr>
        <p:spPr bwMode="auto">
          <a:xfrm>
            <a:off x="619125" y="3282950"/>
            <a:ext cx="501650" cy="1365250"/>
          </a:xfrm>
          <a:prstGeom prst="rect">
            <a:avLst/>
          </a:prstGeom>
          <a:gradFill rotWithShape="0">
            <a:gsLst>
              <a:gs pos="0">
                <a:srgbClr val="A8DA73"/>
              </a:gs>
              <a:gs pos="33000">
                <a:srgbClr val="A8DA73"/>
              </a:gs>
              <a:gs pos="100000">
                <a:srgbClr val="6DAA2D"/>
              </a:gs>
            </a:gsLst>
            <a:lin ang="5400000"/>
          </a:gradFill>
          <a:ln w="3175" cmpd="sng">
            <a:solidFill>
              <a:srgbClr val="A8DA73"/>
            </a:solidFill>
            <a:miter lim="800000"/>
          </a:ln>
          <a:effectLst>
            <a:outerShdw blurRad="63500" dist="38100" dir="2700000" algn="ctr" rotWithShape="0">
              <a:srgbClr val="000000">
                <a:alpha val="39000"/>
              </a:srgbClr>
            </a:outerShdw>
          </a:effectLst>
        </p:spPr>
        <p:txBody>
          <a:bodyPr vert="eaVert" lIns="0" rIns="0" anchor="ctr"/>
          <a:lstStyle/>
          <a:p>
            <a:pPr marL="0" marR="0" lvl="0" indent="0" algn="ctr" defTabSz="914400" rtl="0" eaLnBrk="1" fontAlgn="base" latinLnBrk="0" hangingPunct="1">
              <a:lnSpc>
                <a:spcPct val="120000"/>
              </a:lnSpc>
              <a:spcBef>
                <a:spcPts val="600"/>
              </a:spcBef>
              <a:spcAft>
                <a:spcPts val="600"/>
              </a:spcAft>
              <a:buClrTx/>
              <a:buSzTx/>
              <a:buFont typeface="Arial" panose="020B0604020202020204" pitchFamily="34" charset="0"/>
              <a:buNone/>
              <a:defRPr/>
            </a:pPr>
            <a:endParaRPr kumimoji="0" lang="zh-CN" altLang="en-US" sz="1600" b="0" i="0" u="none" strike="noStrike" kern="1200" cap="none" spc="0" normalizeH="0" baseline="0" noProof="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21520" name="椭圆 4"/>
          <p:cNvSpPr/>
          <p:nvPr/>
        </p:nvSpPr>
        <p:spPr>
          <a:xfrm>
            <a:off x="773113" y="3248025"/>
            <a:ext cx="119062" cy="104775"/>
          </a:xfrm>
          <a:prstGeom prst="ellipse">
            <a:avLst/>
          </a:prstGeom>
          <a:solidFill>
            <a:schemeClr val="bg1"/>
          </a:solidFill>
          <a:ln w="25400" cap="flat" cmpd="sng">
            <a:solidFill>
              <a:srgbClr val="92D050"/>
            </a:solidFill>
            <a:prstDash val="solid"/>
            <a:headEnd type="none" w="med" len="med"/>
            <a:tailEnd type="none" w="med" len="med"/>
          </a:ln>
        </p:spPr>
        <p:txBody>
          <a:bodyPr anchor="ctr" anchorCtr="0"/>
          <a:p>
            <a:pPr algn="ctr"/>
            <a:endParaRPr lang="en-US" altLang="en-US" dirty="0">
              <a:solidFill>
                <a:srgbClr val="FFFFFF"/>
              </a:solidFill>
              <a:latin typeface="Calibri" panose="020F0502020204030204" pitchFamily="34" charset="0"/>
              <a:ea typeface="HY견고딕" charset="-122"/>
            </a:endParaRPr>
          </a:p>
        </p:txBody>
      </p:sp>
      <p:sp>
        <p:nvSpPr>
          <p:cNvPr id="21521" name="椭圆 27"/>
          <p:cNvSpPr/>
          <p:nvPr/>
        </p:nvSpPr>
        <p:spPr>
          <a:xfrm>
            <a:off x="844550" y="4618038"/>
            <a:ext cx="119063" cy="104775"/>
          </a:xfrm>
          <a:prstGeom prst="ellipse">
            <a:avLst/>
          </a:prstGeom>
          <a:solidFill>
            <a:schemeClr val="bg1"/>
          </a:solidFill>
          <a:ln w="25400" cap="flat" cmpd="sng">
            <a:solidFill>
              <a:srgbClr val="92D050"/>
            </a:solidFill>
            <a:prstDash val="solid"/>
            <a:headEnd type="none" w="med" len="med"/>
            <a:tailEnd type="none" w="med" len="med"/>
          </a:ln>
        </p:spPr>
        <p:txBody>
          <a:bodyPr anchor="ctr" anchorCtr="0"/>
          <a:p>
            <a:pPr algn="ctr"/>
            <a:endParaRPr lang="en-US" altLang="en-US" dirty="0">
              <a:solidFill>
                <a:srgbClr val="FFFFFF"/>
              </a:solidFill>
              <a:latin typeface="Calibri" panose="020F0502020204030204" pitchFamily="34" charset="0"/>
              <a:ea typeface="HY견고딕" charset="-122"/>
            </a:endParaRPr>
          </a:p>
        </p:txBody>
      </p:sp>
      <p:cxnSp>
        <p:nvCxnSpPr>
          <p:cNvPr id="21522" name="直接连接符 28"/>
          <p:cNvCxnSpPr>
            <a:stCxn id="21520" idx="0"/>
          </p:cNvCxnSpPr>
          <p:nvPr/>
        </p:nvCxnSpPr>
        <p:spPr>
          <a:xfrm flipH="1" flipV="1">
            <a:off x="833438" y="2679700"/>
            <a:ext cx="0" cy="555625"/>
          </a:xfrm>
          <a:prstGeom prst="line">
            <a:avLst/>
          </a:prstGeom>
          <a:ln w="9525" cap="flat" cmpd="sng">
            <a:solidFill>
              <a:srgbClr val="CC0000"/>
            </a:solidFill>
            <a:prstDash val="solid"/>
            <a:headEnd type="none" w="med" len="med"/>
            <a:tailEnd type="none" w="med" len="med"/>
          </a:ln>
        </p:spPr>
      </p:cxnSp>
      <p:cxnSp>
        <p:nvCxnSpPr>
          <p:cNvPr id="21523" name="直接连接符 30"/>
          <p:cNvCxnSpPr>
            <a:stCxn id="21520" idx="0"/>
          </p:cNvCxnSpPr>
          <p:nvPr/>
        </p:nvCxnSpPr>
        <p:spPr>
          <a:xfrm flipV="1">
            <a:off x="871538" y="2474913"/>
            <a:ext cx="639762" cy="152400"/>
          </a:xfrm>
          <a:prstGeom prst="line">
            <a:avLst/>
          </a:prstGeom>
          <a:ln w="9525" cap="flat" cmpd="sng">
            <a:solidFill>
              <a:srgbClr val="CC0000"/>
            </a:solidFill>
            <a:prstDash val="solid"/>
            <a:headEnd type="none" w="med" len="med"/>
            <a:tailEnd type="none" w="med" len="med"/>
          </a:ln>
        </p:spPr>
      </p:cxnSp>
      <p:cxnSp>
        <p:nvCxnSpPr>
          <p:cNvPr id="21524" name="直接连接符 2048"/>
          <p:cNvCxnSpPr>
            <a:stCxn id="21521" idx="4"/>
          </p:cNvCxnSpPr>
          <p:nvPr/>
        </p:nvCxnSpPr>
        <p:spPr>
          <a:xfrm>
            <a:off x="904875" y="4735513"/>
            <a:ext cx="0" cy="539750"/>
          </a:xfrm>
          <a:prstGeom prst="line">
            <a:avLst/>
          </a:prstGeom>
          <a:ln w="9525" cap="flat" cmpd="sng">
            <a:solidFill>
              <a:srgbClr val="CC0000"/>
            </a:solidFill>
            <a:prstDash val="solid"/>
            <a:headEnd type="none" w="med" len="med"/>
            <a:tailEnd type="none" w="med" len="med"/>
          </a:ln>
        </p:spPr>
      </p:cxnSp>
      <p:cxnSp>
        <p:nvCxnSpPr>
          <p:cNvPr id="21525" name="直接连接符 2052"/>
          <p:cNvCxnSpPr>
            <a:stCxn id="21521" idx="4"/>
          </p:cNvCxnSpPr>
          <p:nvPr/>
        </p:nvCxnSpPr>
        <p:spPr>
          <a:xfrm>
            <a:off x="911225" y="5308600"/>
            <a:ext cx="495300" cy="188913"/>
          </a:xfrm>
          <a:prstGeom prst="line">
            <a:avLst/>
          </a:prstGeom>
          <a:ln w="9525" cap="flat" cmpd="sng">
            <a:solidFill>
              <a:srgbClr val="CC0000"/>
            </a:solidFill>
            <a:prstDash val="solid"/>
            <a:headEnd type="none" w="med" len="med"/>
            <a:tailEnd type="none" w="med" len="med"/>
          </a:ln>
        </p:spPr>
      </p:cxnSp>
      <p:sp>
        <p:nvSpPr>
          <p:cNvPr id="21526" name="TextBox 15"/>
          <p:cNvSpPr txBox="1"/>
          <p:nvPr/>
        </p:nvSpPr>
        <p:spPr>
          <a:xfrm>
            <a:off x="1800225" y="4243388"/>
            <a:ext cx="2771775" cy="812800"/>
          </a:xfrm>
          <a:prstGeom prst="rect">
            <a:avLst/>
          </a:prstGeom>
          <a:noFill/>
          <a:ln w="9525">
            <a:noFill/>
          </a:ln>
        </p:spPr>
        <p:txBody>
          <a:bodyPr>
            <a:spAutoFit/>
          </a:bodyPr>
          <a:p>
            <a:pPr>
              <a:lnSpc>
                <a:spcPct val="130000"/>
              </a:lnSpc>
            </a:pPr>
            <a:r>
              <a:rPr lang="zh-CN" altLang="en-US" sz="1200" dirty="0">
                <a:solidFill>
                  <a:schemeClr val="bg1"/>
                </a:solidFill>
                <a:latin typeface="Arial" panose="020B0604020202020204" pitchFamily="34" charset="0"/>
              </a:rPr>
              <a:t>活动营销是指企业通过介入重大的社会活动或整合资源策划大型活动而达到企业目的的一种行为。</a:t>
            </a:r>
            <a:endParaRPr lang="en-US" altLang="en-US" sz="1200" dirty="0">
              <a:solidFill>
                <a:schemeClr val="bg1"/>
              </a:solidFill>
              <a:latin typeface="Arial" panose="020B0604020202020204" pitchFamily="34" charset="0"/>
            </a:endParaRPr>
          </a:p>
        </p:txBody>
      </p:sp>
      <p:sp>
        <p:nvSpPr>
          <p:cNvPr id="21527" name="Text Box 28"/>
          <p:cNvSpPr txBox="1"/>
          <p:nvPr/>
        </p:nvSpPr>
        <p:spPr>
          <a:xfrm>
            <a:off x="617538" y="3340100"/>
            <a:ext cx="430212" cy="1323975"/>
          </a:xfrm>
          <a:prstGeom prst="rect">
            <a:avLst/>
          </a:prstGeom>
          <a:noFill/>
          <a:ln w="9525">
            <a:noFill/>
          </a:ln>
        </p:spPr>
        <p:txBody>
          <a:bodyPr vert="eaVert" wrap="none">
            <a:spAutoFit/>
          </a:bodyPr>
          <a:p>
            <a:r>
              <a:rPr lang="zh-CN" altLang="en-US" sz="1600" dirty="0">
                <a:latin typeface="Verdana" panose="020B0604030504040204" pitchFamily="34" charset="0"/>
              </a:rPr>
              <a:t>两者区别联系</a:t>
            </a:r>
            <a:endParaRPr lang="zh-CN" altLang="en-US" sz="1600" dirty="0">
              <a:latin typeface="Verdana" panose="020B0604030504040204" pitchFamily="34" charset="0"/>
            </a:endParaRPr>
          </a:p>
        </p:txBody>
      </p:sp>
      <p:sp>
        <p:nvSpPr>
          <p:cNvPr id="28" name="Text Box 44"/>
          <p:cNvSpPr txBox="1"/>
          <p:nvPr/>
        </p:nvSpPr>
        <p:spPr>
          <a:xfrm>
            <a:off x="4649788" y="2141538"/>
            <a:ext cx="3622675" cy="923925"/>
          </a:xfrm>
          <a:prstGeom prst="rect">
            <a:avLst/>
          </a:prstGeom>
          <a:noFill/>
          <a:ln w="9525">
            <a:noFill/>
          </a:ln>
        </p:spPr>
        <p:txBody>
          <a:bodyPr>
            <a:spAutoFit/>
          </a:bodyPr>
          <a:p>
            <a:pPr eaLnBrk="0" hangingPunct="0"/>
            <a:r>
              <a:rPr lang="zh-CN" altLang="en-US" dirty="0">
                <a:solidFill>
                  <a:srgbClr val="CC0000"/>
                </a:solidFill>
                <a:latin typeface="Verdana" panose="020B0604030504040204" pitchFamily="34" charset="0"/>
              </a:rPr>
              <a:t>无偿</a:t>
            </a:r>
            <a:r>
              <a:rPr lang="en-US" altLang="en-US" dirty="0">
                <a:solidFill>
                  <a:srgbClr val="CC0000"/>
                </a:solidFill>
                <a:latin typeface="Verdana" panose="020B0604030504040204" pitchFamily="34" charset="0"/>
              </a:rPr>
              <a:t>SP</a:t>
            </a:r>
            <a:r>
              <a:rPr lang="zh-CN" altLang="en-US" dirty="0">
                <a:solidFill>
                  <a:srgbClr val="CC0000"/>
                </a:solidFill>
                <a:latin typeface="Verdana" panose="020B0604030504040204" pitchFamily="34" charset="0"/>
              </a:rPr>
              <a:t>、惠赠</a:t>
            </a:r>
            <a:r>
              <a:rPr lang="en-US" altLang="en-US" dirty="0">
                <a:solidFill>
                  <a:srgbClr val="CC0000"/>
                </a:solidFill>
                <a:latin typeface="Verdana" panose="020B0604030504040204" pitchFamily="34" charset="0"/>
              </a:rPr>
              <a:t>SP</a:t>
            </a:r>
            <a:r>
              <a:rPr lang="zh-CN" altLang="en-US" dirty="0">
                <a:solidFill>
                  <a:srgbClr val="CC0000"/>
                </a:solidFill>
                <a:latin typeface="Verdana" panose="020B0604030504040204" pitchFamily="34" charset="0"/>
              </a:rPr>
              <a:t>、折价</a:t>
            </a:r>
            <a:r>
              <a:rPr lang="en-US" altLang="en-US" dirty="0">
                <a:solidFill>
                  <a:srgbClr val="CC0000"/>
                </a:solidFill>
                <a:latin typeface="Verdana" panose="020B0604030504040204" pitchFamily="34" charset="0"/>
              </a:rPr>
              <a:t>SP</a:t>
            </a:r>
            <a:r>
              <a:rPr lang="zh-CN" altLang="en-US" dirty="0">
                <a:solidFill>
                  <a:srgbClr val="CC0000"/>
                </a:solidFill>
                <a:latin typeface="Verdana" panose="020B0604030504040204" pitchFamily="34" charset="0"/>
              </a:rPr>
              <a:t>、</a:t>
            </a:r>
            <a:endParaRPr lang="en-US" altLang="zh-CN" dirty="0">
              <a:solidFill>
                <a:srgbClr val="CC0000"/>
              </a:solidFill>
              <a:latin typeface="Verdana" panose="020B0604030504040204" pitchFamily="34" charset="0"/>
            </a:endParaRPr>
          </a:p>
          <a:p>
            <a:pPr eaLnBrk="0" hangingPunct="0"/>
            <a:r>
              <a:rPr lang="zh-CN" altLang="en-US" dirty="0">
                <a:solidFill>
                  <a:srgbClr val="CC0000"/>
                </a:solidFill>
                <a:latin typeface="Verdana" panose="020B0604030504040204" pitchFamily="34" charset="0"/>
              </a:rPr>
              <a:t>竞赛</a:t>
            </a:r>
            <a:r>
              <a:rPr lang="en-US" altLang="en-US" dirty="0">
                <a:solidFill>
                  <a:srgbClr val="CC0000"/>
                </a:solidFill>
                <a:latin typeface="Verdana" panose="020B0604030504040204" pitchFamily="34" charset="0"/>
              </a:rPr>
              <a:t>SP</a:t>
            </a:r>
            <a:r>
              <a:rPr lang="zh-CN" altLang="en-US" dirty="0">
                <a:solidFill>
                  <a:srgbClr val="CC0000"/>
                </a:solidFill>
                <a:latin typeface="Verdana" panose="020B0604030504040204" pitchFamily="34" charset="0"/>
              </a:rPr>
              <a:t>、活动</a:t>
            </a:r>
            <a:r>
              <a:rPr lang="en-US" altLang="en-US" dirty="0">
                <a:solidFill>
                  <a:srgbClr val="CC0000"/>
                </a:solidFill>
                <a:latin typeface="Verdana" panose="020B0604030504040204" pitchFamily="34" charset="0"/>
              </a:rPr>
              <a:t>SP</a:t>
            </a:r>
            <a:r>
              <a:rPr lang="zh-CN" altLang="en-US" dirty="0">
                <a:solidFill>
                  <a:srgbClr val="CC0000"/>
                </a:solidFill>
                <a:latin typeface="Verdana" panose="020B0604030504040204" pitchFamily="34" charset="0"/>
              </a:rPr>
              <a:t>、双赢</a:t>
            </a:r>
            <a:r>
              <a:rPr lang="en-US" altLang="en-US" dirty="0">
                <a:solidFill>
                  <a:srgbClr val="CC0000"/>
                </a:solidFill>
                <a:latin typeface="Verdana" panose="020B0604030504040204" pitchFamily="34" charset="0"/>
              </a:rPr>
              <a:t>SP</a:t>
            </a:r>
            <a:r>
              <a:rPr lang="zh-CN" altLang="en-US" dirty="0">
                <a:solidFill>
                  <a:srgbClr val="CC0000"/>
                </a:solidFill>
                <a:latin typeface="Verdana" panose="020B0604030504040204" pitchFamily="34" charset="0"/>
              </a:rPr>
              <a:t>、</a:t>
            </a:r>
            <a:endParaRPr lang="en-US" altLang="zh-CN" dirty="0">
              <a:solidFill>
                <a:srgbClr val="CC0000"/>
              </a:solidFill>
              <a:latin typeface="Verdana" panose="020B0604030504040204" pitchFamily="34" charset="0"/>
            </a:endParaRPr>
          </a:p>
          <a:p>
            <a:pPr eaLnBrk="0" hangingPunct="0"/>
            <a:r>
              <a:rPr lang="zh-CN" altLang="en-US" dirty="0">
                <a:solidFill>
                  <a:srgbClr val="CC0000"/>
                </a:solidFill>
                <a:latin typeface="Verdana" panose="020B0604030504040204" pitchFamily="34" charset="0"/>
              </a:rPr>
              <a:t>直效</a:t>
            </a:r>
            <a:r>
              <a:rPr lang="en-US" altLang="en-US" dirty="0">
                <a:solidFill>
                  <a:srgbClr val="CC0000"/>
                </a:solidFill>
                <a:latin typeface="Verdana" panose="020B0604030504040204" pitchFamily="34" charset="0"/>
              </a:rPr>
              <a:t>SP</a:t>
            </a:r>
            <a:r>
              <a:rPr lang="zh-CN" altLang="en-US" dirty="0">
                <a:solidFill>
                  <a:srgbClr val="CC0000"/>
                </a:solidFill>
                <a:latin typeface="Verdana" panose="020B0604030504040204" pitchFamily="34" charset="0"/>
              </a:rPr>
              <a:t>、服务</a:t>
            </a:r>
            <a:r>
              <a:rPr lang="en-US" altLang="en-US" dirty="0">
                <a:solidFill>
                  <a:srgbClr val="CC0000"/>
                </a:solidFill>
                <a:latin typeface="Verdana" panose="020B0604030504040204" pitchFamily="34" charset="0"/>
              </a:rPr>
              <a:t>SP</a:t>
            </a:r>
            <a:endParaRPr lang="zh-CN" altLang="en-US" dirty="0">
              <a:solidFill>
                <a:srgbClr val="CC0000"/>
              </a:solidFill>
              <a:latin typeface="Verdana" panose="020B060403050404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8"/>
                                        </p:tgtEl>
                                        <p:attrNameLst>
                                          <p:attrName>style.visibility</p:attrName>
                                        </p:attrNameLst>
                                      </p:cBhvr>
                                      <p:to>
                                        <p:strVal val="visible"/>
                                      </p:to>
                                    </p:set>
                                    <p:animScale>
                                      <p:cBhvr>
                                        <p:cTn id="12"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8"/>
                                        </p:tgtEl>
                                        <p:attrNameLst>
                                          <p:attrName>ppt_x</p:attrName>
                                          <p:attrName>ppt_y</p:attrName>
                                        </p:attrNameLst>
                                      </p:cBhvr>
                                    </p:animMotion>
                                    <p:animEffect transition="in" filter="fade">
                                      <p:cBhvr>
                                        <p:cTn id="14"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38"/>
          <p:cNvSpPr/>
          <p:nvPr/>
        </p:nvSpPr>
        <p:spPr>
          <a:xfrm>
            <a:off x="427038" y="1192213"/>
            <a:ext cx="1808162" cy="523875"/>
          </a:xfrm>
          <a:prstGeom prst="rect">
            <a:avLst/>
          </a:prstGeom>
          <a:noFill/>
          <a:ln w="9525">
            <a:noFill/>
          </a:ln>
        </p:spPr>
        <p:txBody>
          <a:bodyPr wrap="none">
            <a:spAutoFit/>
          </a:bodyPr>
          <a:p>
            <a:pPr eaLnBrk="0" hangingPunct="0"/>
            <a:r>
              <a:rPr lang="zh-CN" altLang="en-US" sz="2800" b="1" dirty="0">
                <a:solidFill>
                  <a:srgbClr val="00B050"/>
                </a:solidFill>
                <a:latin typeface="黑体" panose="02010609060101010101" pitchFamily="49" charset="-122"/>
                <a:ea typeface="黑体" panose="02010609060101010101" pitchFamily="49" charset="-122"/>
              </a:rPr>
              <a:t>促销</a:t>
            </a:r>
            <a:r>
              <a:rPr lang="en-US" altLang="zh-CN" sz="2800" b="1" dirty="0">
                <a:solidFill>
                  <a:srgbClr val="00B050"/>
                </a:solidFill>
                <a:latin typeface="黑体" panose="02010609060101010101" pitchFamily="49" charset="-122"/>
                <a:ea typeface="黑体" panose="02010609060101010101" pitchFamily="49" charset="-122"/>
              </a:rPr>
              <a:t>&amp;</a:t>
            </a:r>
            <a:r>
              <a:rPr lang="zh-CN" altLang="en-US" sz="2800" b="1" dirty="0">
                <a:solidFill>
                  <a:srgbClr val="00B050"/>
                </a:solidFill>
                <a:latin typeface="黑体" panose="02010609060101010101" pitchFamily="49" charset="-122"/>
                <a:ea typeface="黑体" panose="02010609060101010101" pitchFamily="49" charset="-122"/>
              </a:rPr>
              <a:t>活动</a:t>
            </a:r>
            <a:endParaRPr lang="zh-CN" altLang="en-US" sz="2800" b="1" dirty="0">
              <a:solidFill>
                <a:srgbClr val="00B050"/>
              </a:solidFill>
              <a:latin typeface="黑体" panose="02010609060101010101" pitchFamily="49" charset="-122"/>
              <a:ea typeface="黑体" panose="02010609060101010101" pitchFamily="49" charset="-122"/>
            </a:endParaRPr>
          </a:p>
        </p:txBody>
      </p:sp>
      <p:pic>
        <p:nvPicPr>
          <p:cNvPr id="22531" name="Picture 2"/>
          <p:cNvPicPr>
            <a:picLocks noChangeAspect="1"/>
          </p:cNvPicPr>
          <p:nvPr/>
        </p:nvPicPr>
        <p:blipFill>
          <a:blip r:embed="rId1"/>
          <a:stretch>
            <a:fillRect/>
          </a:stretch>
        </p:blipFill>
        <p:spPr>
          <a:xfrm>
            <a:off x="307975" y="2155825"/>
            <a:ext cx="2947988" cy="1670050"/>
          </a:xfrm>
          <a:prstGeom prst="rect">
            <a:avLst/>
          </a:prstGeom>
          <a:noFill/>
          <a:ln w="9525">
            <a:noFill/>
          </a:ln>
          <a:effectLst>
            <a:prstShdw prst="shdw17" dist="17961" dir="2699999">
              <a:srgbClr val="708688"/>
            </a:prstShdw>
          </a:effectLst>
        </p:spPr>
      </p:pic>
      <p:pic>
        <p:nvPicPr>
          <p:cNvPr id="22532" name="图片 29"/>
          <p:cNvPicPr>
            <a:picLocks noChangeAspect="1"/>
          </p:cNvPicPr>
          <p:nvPr/>
        </p:nvPicPr>
        <p:blipFill>
          <a:blip r:embed="rId2"/>
          <a:stretch>
            <a:fillRect/>
          </a:stretch>
        </p:blipFill>
        <p:spPr>
          <a:xfrm>
            <a:off x="3576638" y="1352550"/>
            <a:ext cx="4941887" cy="4778375"/>
          </a:xfrm>
          <a:prstGeom prst="rect">
            <a:avLst/>
          </a:prstGeom>
          <a:noFill/>
          <a:ln w="9525">
            <a:noFill/>
          </a:ln>
        </p:spPr>
      </p:pic>
      <p:sp>
        <p:nvSpPr>
          <p:cNvPr id="22533" name="矩形 30"/>
          <p:cNvSpPr/>
          <p:nvPr/>
        </p:nvSpPr>
        <p:spPr>
          <a:xfrm>
            <a:off x="3640138" y="949325"/>
            <a:ext cx="1347787" cy="368300"/>
          </a:xfrm>
          <a:prstGeom prst="rect">
            <a:avLst/>
          </a:prstGeom>
          <a:noFill/>
          <a:ln w="9525">
            <a:noFill/>
          </a:ln>
        </p:spPr>
        <p:txBody>
          <a:bodyPr wrap="none">
            <a:spAutoFit/>
          </a:bodyPr>
          <a:p>
            <a:pPr eaLnBrk="0" hangingPunct="0"/>
            <a:r>
              <a:rPr lang="zh-CN" altLang="en-US" dirty="0">
                <a:solidFill>
                  <a:srgbClr val="000000"/>
                </a:solidFill>
                <a:latin typeface="Times New Roman" panose="02020603050405020304" pitchFamily="18" charset="0"/>
                <a:ea typeface="黑体" panose="02010609060101010101" pitchFamily="49" charset="-122"/>
              </a:rPr>
              <a:t>淘宝的活动</a:t>
            </a:r>
            <a:endParaRPr lang="zh-CN" altLang="en-US" dirty="0">
              <a:latin typeface="Arial" panose="020B0604020202020204" pitchFamily="3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
          <p:cNvGrpSpPr/>
          <p:nvPr/>
        </p:nvGrpSpPr>
        <p:grpSpPr>
          <a:xfrm>
            <a:off x="1762125" y="1460500"/>
            <a:ext cx="838200" cy="665163"/>
            <a:chOff x="1110" y="2656"/>
            <a:chExt cx="1549" cy="1351"/>
          </a:xfrm>
        </p:grpSpPr>
        <p:sp>
          <p:nvSpPr>
            <p:cNvPr id="23573" name="AutoShape 4"/>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23574" name="AutoShape 5"/>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27" name="AutoShape 6"/>
            <p:cNvSpPr>
              <a:spLocks noChangeArrowheads="1"/>
            </p:cNvSpPr>
            <p:nvPr/>
          </p:nvSpPr>
          <p:spPr bwMode="gray">
            <a:xfrm>
              <a:off x="1201" y="2737"/>
              <a:ext cx="1350"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 name="Group 7"/>
          <p:cNvGrpSpPr/>
          <p:nvPr/>
        </p:nvGrpSpPr>
        <p:grpSpPr>
          <a:xfrm>
            <a:off x="1762125" y="2374900"/>
            <a:ext cx="838200" cy="685800"/>
            <a:chOff x="3174" y="2656"/>
            <a:chExt cx="1549" cy="1351"/>
          </a:xfrm>
        </p:grpSpPr>
        <p:sp>
          <p:nvSpPr>
            <p:cNvPr id="23570" name="AutoShape 8"/>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23571" name="AutoShape 9"/>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31" name="AutoShape 10"/>
            <p:cNvSpPr>
              <a:spLocks noChangeArrowheads="1"/>
            </p:cNvSpPr>
            <p:nvPr/>
          </p:nvSpPr>
          <p:spPr bwMode="gray">
            <a:xfrm>
              <a:off x="3265" y="2737"/>
              <a:ext cx="1350" cy="1166"/>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2" name="Line 11"/>
          <p:cNvSpPr/>
          <p:nvPr/>
        </p:nvSpPr>
        <p:spPr>
          <a:xfrm>
            <a:off x="2819400" y="2070100"/>
            <a:ext cx="4800600" cy="0"/>
          </a:xfrm>
          <a:prstGeom prst="line">
            <a:avLst/>
          </a:prstGeom>
          <a:ln w="25400" cap="flat" cmpd="sng">
            <a:solidFill>
              <a:schemeClr val="tx1"/>
            </a:solidFill>
            <a:prstDash val="sysDot"/>
            <a:headEnd type="none" w="med" len="med"/>
            <a:tailEnd type="oval" w="med" len="med"/>
          </a:ln>
        </p:spPr>
      </p:sp>
      <p:sp>
        <p:nvSpPr>
          <p:cNvPr id="33" name="Text Box 12"/>
          <p:cNvSpPr txBox="1"/>
          <p:nvPr/>
        </p:nvSpPr>
        <p:spPr>
          <a:xfrm>
            <a:off x="2743200" y="1524000"/>
            <a:ext cx="4638675" cy="519113"/>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策划案的概念</a:t>
            </a:r>
            <a:endParaRPr lang="en-US" altLang="zh-CN" sz="2800" b="1" dirty="0">
              <a:solidFill>
                <a:srgbClr val="000000"/>
              </a:solidFill>
              <a:latin typeface="Times New Roman" panose="02020603050405020304" pitchFamily="18" charset="0"/>
              <a:ea typeface="黑体" panose="02010609060101010101" pitchFamily="49" charset="-122"/>
            </a:endParaRPr>
          </a:p>
        </p:txBody>
      </p:sp>
      <p:sp>
        <p:nvSpPr>
          <p:cNvPr id="34" name="Text Box 13"/>
          <p:cNvSpPr txBox="1"/>
          <p:nvPr/>
        </p:nvSpPr>
        <p:spPr>
          <a:xfrm>
            <a:off x="1838325" y="1582738"/>
            <a:ext cx="715963" cy="398780"/>
          </a:xfrm>
          <a:prstGeom prst="rect">
            <a:avLst/>
          </a:prstGeom>
          <a:noFill/>
          <a:ln w="9525">
            <a:noFill/>
          </a:ln>
        </p:spPr>
        <p:txBody>
          <a:bodyPr>
            <a:spAutoFit/>
          </a:bodyPr>
          <a:p>
            <a:pPr eaLnBrk="0" hangingPunct="0"/>
            <a:r>
              <a:rPr lang="en-US" altLang="zh-CN" sz="2000" b="1" dirty="0">
                <a:solidFill>
                  <a:schemeClr val="bg1"/>
                </a:solidFill>
                <a:latin typeface="Arial" panose="020B0604020202020204" pitchFamily="34" charset="0"/>
              </a:rPr>
              <a:t>2.1</a:t>
            </a:r>
            <a:endParaRPr lang="en-US" altLang="zh-CN" sz="2000" b="1" dirty="0">
              <a:solidFill>
                <a:schemeClr val="bg1"/>
              </a:solidFill>
              <a:latin typeface="Arial" panose="020B0604020202020204" pitchFamily="34" charset="0"/>
            </a:endParaRPr>
          </a:p>
        </p:txBody>
      </p:sp>
      <p:sp>
        <p:nvSpPr>
          <p:cNvPr id="35" name="Line 14"/>
          <p:cNvSpPr/>
          <p:nvPr/>
        </p:nvSpPr>
        <p:spPr>
          <a:xfrm>
            <a:off x="2819400" y="2984500"/>
            <a:ext cx="4800600" cy="0"/>
          </a:xfrm>
          <a:prstGeom prst="line">
            <a:avLst/>
          </a:prstGeom>
          <a:ln w="25400" cap="flat" cmpd="sng">
            <a:solidFill>
              <a:schemeClr val="tx1"/>
            </a:solidFill>
            <a:prstDash val="sysDot"/>
            <a:headEnd type="none" w="med" len="med"/>
            <a:tailEnd type="oval" w="med" len="med"/>
          </a:ln>
        </p:spPr>
      </p:sp>
      <p:sp>
        <p:nvSpPr>
          <p:cNvPr id="36" name="Text Box 15"/>
          <p:cNvSpPr txBox="1"/>
          <p:nvPr/>
        </p:nvSpPr>
        <p:spPr>
          <a:xfrm>
            <a:off x="2714625" y="3238500"/>
            <a:ext cx="3883025" cy="519113"/>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策划案写作四原则</a:t>
            </a:r>
            <a:endParaRPr lang="zh-CN" altLang="en-US" sz="2800" b="1" dirty="0">
              <a:solidFill>
                <a:srgbClr val="000000"/>
              </a:solidFill>
              <a:latin typeface="Times New Roman" panose="02020603050405020304" pitchFamily="18" charset="0"/>
              <a:ea typeface="黑体" panose="02010609060101010101" pitchFamily="49" charset="-122"/>
            </a:endParaRPr>
          </a:p>
        </p:txBody>
      </p:sp>
      <p:sp>
        <p:nvSpPr>
          <p:cNvPr id="37" name="Text Box 16"/>
          <p:cNvSpPr txBox="1"/>
          <p:nvPr/>
        </p:nvSpPr>
        <p:spPr>
          <a:xfrm>
            <a:off x="1831975" y="2516188"/>
            <a:ext cx="535305" cy="398780"/>
          </a:xfrm>
          <a:prstGeom prst="rect">
            <a:avLst/>
          </a:prstGeom>
          <a:noFill/>
          <a:ln w="9525">
            <a:noFill/>
          </a:ln>
        </p:spPr>
        <p:txBody>
          <a:bodyPr wrap="none">
            <a:spAutoFit/>
          </a:bodyPr>
          <a:p>
            <a:pPr eaLnBrk="0" hangingPunct="0"/>
            <a:r>
              <a:rPr lang="en-US" altLang="zh-CN" sz="2000" b="1" dirty="0">
                <a:solidFill>
                  <a:schemeClr val="bg1"/>
                </a:solidFill>
                <a:latin typeface="Arial" panose="020B0604020202020204" pitchFamily="34" charset="0"/>
              </a:rPr>
              <a:t>2.2</a:t>
            </a:r>
            <a:endParaRPr lang="en-US" altLang="zh-CN" sz="2000" b="1" dirty="0">
              <a:solidFill>
                <a:schemeClr val="bg1"/>
              </a:solidFill>
              <a:latin typeface="Arial" panose="020B0604020202020204" pitchFamily="34" charset="0"/>
            </a:endParaRPr>
          </a:p>
        </p:txBody>
      </p:sp>
      <p:grpSp>
        <p:nvGrpSpPr>
          <p:cNvPr id="4" name="Group 17"/>
          <p:cNvGrpSpPr/>
          <p:nvPr/>
        </p:nvGrpSpPr>
        <p:grpSpPr>
          <a:xfrm>
            <a:off x="1762125" y="3225800"/>
            <a:ext cx="838200" cy="719138"/>
            <a:chOff x="1110" y="2656"/>
            <a:chExt cx="1549" cy="1351"/>
          </a:xfrm>
        </p:grpSpPr>
        <p:sp>
          <p:nvSpPr>
            <p:cNvPr id="23567" name="AutoShape 18"/>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23568" name="AutoShape 19"/>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41" name="AutoShape 20"/>
            <p:cNvSpPr>
              <a:spLocks noChangeArrowheads="1"/>
            </p:cNvSpPr>
            <p:nvPr/>
          </p:nvSpPr>
          <p:spPr bwMode="gray">
            <a:xfrm>
              <a:off x="1201" y="2737"/>
              <a:ext cx="1350" cy="1166"/>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42" name="Line 25"/>
          <p:cNvSpPr/>
          <p:nvPr/>
        </p:nvSpPr>
        <p:spPr>
          <a:xfrm>
            <a:off x="2819400" y="3889375"/>
            <a:ext cx="4800600" cy="0"/>
          </a:xfrm>
          <a:prstGeom prst="line">
            <a:avLst/>
          </a:prstGeom>
          <a:ln w="25400" cap="flat" cmpd="sng">
            <a:solidFill>
              <a:schemeClr val="tx1"/>
            </a:solidFill>
            <a:prstDash val="sysDot"/>
            <a:headEnd type="none" w="med" len="med"/>
            <a:tailEnd type="oval" w="med" len="med"/>
          </a:ln>
        </p:spPr>
      </p:sp>
      <p:sp>
        <p:nvSpPr>
          <p:cNvPr id="43" name="Text Box 27"/>
          <p:cNvSpPr txBox="1"/>
          <p:nvPr/>
        </p:nvSpPr>
        <p:spPr>
          <a:xfrm>
            <a:off x="1819275" y="3395663"/>
            <a:ext cx="535305" cy="398780"/>
          </a:xfrm>
          <a:prstGeom prst="rect">
            <a:avLst/>
          </a:prstGeom>
          <a:noFill/>
          <a:ln w="9525">
            <a:noFill/>
          </a:ln>
        </p:spPr>
        <p:txBody>
          <a:bodyPr wrap="none">
            <a:spAutoFit/>
          </a:bodyPr>
          <a:p>
            <a:pPr eaLnBrk="0" hangingPunct="0"/>
            <a:r>
              <a:rPr lang="en-US" altLang="zh-CN" sz="2000" b="1" dirty="0">
                <a:solidFill>
                  <a:schemeClr val="bg1"/>
                </a:solidFill>
                <a:latin typeface="Arial" panose="020B0604020202020204" pitchFamily="34" charset="0"/>
              </a:rPr>
              <a:t>2.3</a:t>
            </a:r>
            <a:endParaRPr lang="en-US" altLang="zh-CN" sz="2000" b="1" dirty="0">
              <a:solidFill>
                <a:schemeClr val="bg1"/>
              </a:solidFill>
              <a:latin typeface="Arial" panose="020B0604020202020204" pitchFamily="34" charset="0"/>
            </a:endParaRPr>
          </a:p>
        </p:txBody>
      </p:sp>
      <p:pic>
        <p:nvPicPr>
          <p:cNvPr id="44" name="Picture 38" descr="QQ截图未命名11"/>
          <p:cNvPicPr>
            <a:picLocks noChangeAspect="1"/>
          </p:cNvPicPr>
          <p:nvPr/>
        </p:nvPicPr>
        <p:blipFill>
          <a:blip r:embed="rId1">
            <a:clrChange>
              <a:clrFrom>
                <a:srgbClr val="F5FEE3"/>
              </a:clrFrom>
              <a:clrTo>
                <a:srgbClr val="F5FEE3">
                  <a:alpha val="0"/>
                </a:srgbClr>
              </a:clrTo>
            </a:clrChange>
            <a:biLevel thresh="50000"/>
            <a:grayscl/>
            <a:lum contrast="96000"/>
          </a:blip>
          <a:stretch>
            <a:fillRect/>
          </a:stretch>
        </p:blipFill>
        <p:spPr>
          <a:xfrm>
            <a:off x="542925" y="3160713"/>
            <a:ext cx="1143000" cy="617537"/>
          </a:xfrm>
          <a:prstGeom prst="rect">
            <a:avLst/>
          </a:prstGeom>
          <a:noFill/>
          <a:ln w="9525">
            <a:noFill/>
          </a:ln>
        </p:spPr>
      </p:pic>
      <p:sp>
        <p:nvSpPr>
          <p:cNvPr id="45" name="Text Box 71"/>
          <p:cNvSpPr txBox="1"/>
          <p:nvPr/>
        </p:nvSpPr>
        <p:spPr>
          <a:xfrm>
            <a:off x="2705100" y="2341563"/>
            <a:ext cx="4575175" cy="519112"/>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策划案的类型</a:t>
            </a:r>
            <a:endParaRPr lang="zh-CN" altLang="en-US" sz="2800" b="1" dirty="0">
              <a:solidFill>
                <a:srgbClr val="000000"/>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par>
                                <p:cTn id="8" presetID="3" presetClass="entr" presetSubtype="5"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blinds(vertical)">
                                      <p:cBhvr>
                                        <p:cTn id="10" dur="500"/>
                                        <p:tgtEl>
                                          <p:spTgt spid="34"/>
                                        </p:tgtEl>
                                      </p:cBhvr>
                                    </p:animEffect>
                                  </p:childTnLst>
                                </p:cTn>
                              </p:par>
                              <p:par>
                                <p:cTn id="11" presetID="3" presetClass="entr" presetSubtype="5"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linds(vertical)">
                                      <p:cBhvr>
                                        <p:cTn id="13" dur="500"/>
                                        <p:tgtEl>
                                          <p:spTgt spid="33"/>
                                        </p:tgtEl>
                                      </p:cBhvr>
                                    </p:animEffect>
                                  </p:childTnLst>
                                </p:cTn>
                              </p:par>
                              <p:par>
                                <p:cTn id="14" presetID="3" presetClass="entr" presetSubtype="5"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blinds(vertical)">
                                      <p:cBhvr>
                                        <p:cTn id="16" dur="500"/>
                                        <p:tgtEl>
                                          <p:spTgt spid="3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5"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vertical)">
                                      <p:cBhvr>
                                        <p:cTn id="21" dur="500"/>
                                        <p:tgtEl>
                                          <p:spTgt spid="3"/>
                                        </p:tgtEl>
                                      </p:cBhvr>
                                    </p:animEffect>
                                  </p:childTnLst>
                                </p:cTn>
                              </p:par>
                              <p:par>
                                <p:cTn id="22" presetID="3" presetClass="entr" presetSubtype="5"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blinds(vertical)">
                                      <p:cBhvr>
                                        <p:cTn id="24" dur="500"/>
                                        <p:tgtEl>
                                          <p:spTgt spid="37"/>
                                        </p:tgtEl>
                                      </p:cBhvr>
                                    </p:animEffect>
                                  </p:childTnLst>
                                </p:cTn>
                              </p:par>
                              <p:par>
                                <p:cTn id="25" presetID="3" presetClass="entr" presetSubtype="5"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linds(vertical)">
                                      <p:cBhvr>
                                        <p:cTn id="27" dur="500"/>
                                        <p:tgtEl>
                                          <p:spTgt spid="35"/>
                                        </p:tgtEl>
                                      </p:cBhvr>
                                    </p:animEffect>
                                  </p:childTnLst>
                                </p:cTn>
                              </p:par>
                              <p:par>
                                <p:cTn id="28" presetID="3" presetClass="entr" presetSubtype="5"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blinds(vertical)">
                                      <p:cBhvr>
                                        <p:cTn id="30" dur="500"/>
                                        <p:tgtEl>
                                          <p:spTgt spid="36"/>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5"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linds(vertical)">
                                      <p:cBhvr>
                                        <p:cTn id="35" dur="500"/>
                                        <p:tgtEl>
                                          <p:spTgt spid="4"/>
                                        </p:tgtEl>
                                      </p:cBhvr>
                                    </p:animEffect>
                                  </p:childTnLst>
                                </p:cTn>
                              </p:par>
                              <p:par>
                                <p:cTn id="36" presetID="3" presetClass="entr" presetSubtype="5"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blinds(vertical)">
                                      <p:cBhvr>
                                        <p:cTn id="38" dur="500"/>
                                        <p:tgtEl>
                                          <p:spTgt spid="43"/>
                                        </p:tgtEl>
                                      </p:cBhvr>
                                    </p:animEffect>
                                  </p:childTnLst>
                                </p:cTn>
                              </p:par>
                              <p:par>
                                <p:cTn id="39" presetID="3" presetClass="entr" presetSubtype="5"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blinds(vertical)">
                                      <p:cBhvr>
                                        <p:cTn id="41" dur="500"/>
                                        <p:tgtEl>
                                          <p:spTgt spid="42"/>
                                        </p:tgtEl>
                                      </p:cBhvr>
                                    </p:animEffect>
                                  </p:childTnLst>
                                </p:cTn>
                              </p:par>
                              <p:par>
                                <p:cTn id="42" presetID="3" presetClass="entr" presetSubtype="5"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blinds(vertical)">
                                      <p:cBhvr>
                                        <p:cTn id="44" dur="500"/>
                                        <p:tgtEl>
                                          <p:spTgt spid="45"/>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fill="hold"/>
                                        <p:tgtEl>
                                          <p:spTgt spid="44"/>
                                        </p:tgtEl>
                                        <p:attrNameLst>
                                          <p:attrName>ppt_x</p:attrName>
                                        </p:attrNameLst>
                                      </p:cBhvr>
                                      <p:tavLst>
                                        <p:tav tm="0">
                                          <p:val>
                                            <p:strVal val="0-#ppt_w/2"/>
                                          </p:val>
                                        </p:tav>
                                        <p:tav tm="100000">
                                          <p:val>
                                            <p:strVal val="#ppt_x"/>
                                          </p:val>
                                        </p:tav>
                                      </p:tavLst>
                                    </p:anim>
                                    <p:anim calcmode="lin" valueType="num">
                                      <p:cBhvr additive="base">
                                        <p:cTn id="5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6" grpId="0"/>
      <p:bldP spid="37" grpId="0"/>
      <p:bldP spid="43" grpId="0"/>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2"/>
          <p:cNvSpPr>
            <a:spLocks noGrp="1" noChangeArrowheads="1"/>
          </p:cNvSpPr>
          <p:nvPr>
            <p:ph type="title"/>
          </p:nvPr>
        </p:nvSpPr>
        <p:spPr bwMode="auto">
          <a:xfrm>
            <a:off x="3581400" y="934720"/>
            <a:ext cx="2895600" cy="563563"/>
          </a:xfrm>
        </p:spPr>
        <p:txBody>
          <a:bodyPr vert="horz" wrap="square" lIns="91440" tIns="45720" rIns="91440" bIns="45720" numCol="1" anchor="t"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200" b="0" i="0" u="none" strike="noStrike" kern="1200" cap="none" spc="0" normalizeH="0" baseline="0" noProof="0" smtClean="0">
                <a:ln>
                  <a:noFill/>
                </a:ln>
                <a:solidFill>
                  <a:schemeClr val="tx2"/>
                </a:solidFill>
                <a:effectLst/>
                <a:uLnTx/>
                <a:uFillTx/>
                <a:latin typeface="+mj-lt"/>
                <a:ea typeface="黑体" panose="02010609060101010101" pitchFamily="49" charset="-122"/>
                <a:cs typeface="+mj-cs"/>
              </a:rPr>
              <a:t>本章目录</a:t>
            </a:r>
            <a:endParaRPr kumimoji="0" lang="zh-CN" altLang="en-US" sz="3200" b="0" i="0" u="none" strike="noStrike" kern="1200" cap="none" spc="0" normalizeH="0" baseline="0" noProof="0" smtClean="0">
              <a:ln>
                <a:noFill/>
              </a:ln>
              <a:solidFill>
                <a:schemeClr val="tx2"/>
              </a:solidFill>
              <a:effectLst/>
              <a:uLnTx/>
              <a:uFillTx/>
              <a:latin typeface="+mj-lt"/>
              <a:ea typeface="黑体" panose="02010609060101010101" pitchFamily="49" charset="-122"/>
              <a:cs typeface="+mj-cs"/>
            </a:endParaRPr>
          </a:p>
        </p:txBody>
      </p:sp>
      <p:grpSp>
        <p:nvGrpSpPr>
          <p:cNvPr id="2" name="Group 3"/>
          <p:cNvGrpSpPr/>
          <p:nvPr/>
        </p:nvGrpSpPr>
        <p:grpSpPr>
          <a:xfrm>
            <a:off x="1798955" y="2057400"/>
            <a:ext cx="838200" cy="665163"/>
            <a:chOff x="1110" y="2656"/>
            <a:chExt cx="1549" cy="1351"/>
          </a:xfrm>
        </p:grpSpPr>
        <p:sp>
          <p:nvSpPr>
            <p:cNvPr id="6180" name="AutoShape 4"/>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6181" name="AutoShape 5"/>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40" name="AutoShape 6"/>
            <p:cNvSpPr>
              <a:spLocks noChangeArrowheads="1"/>
            </p:cNvSpPr>
            <p:nvPr/>
          </p:nvSpPr>
          <p:spPr bwMode="gray">
            <a:xfrm>
              <a:off x="1201" y="2737"/>
              <a:ext cx="1350"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 name="Group 7"/>
          <p:cNvGrpSpPr/>
          <p:nvPr/>
        </p:nvGrpSpPr>
        <p:grpSpPr>
          <a:xfrm>
            <a:off x="1798955" y="2971800"/>
            <a:ext cx="838200" cy="685800"/>
            <a:chOff x="3174" y="2656"/>
            <a:chExt cx="1549" cy="1351"/>
          </a:xfrm>
        </p:grpSpPr>
        <p:sp>
          <p:nvSpPr>
            <p:cNvPr id="6177" name="AutoShape 8"/>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6178" name="AutoShape 9"/>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44" name="AutoShape 10"/>
            <p:cNvSpPr>
              <a:spLocks noChangeArrowheads="1"/>
            </p:cNvSpPr>
            <p:nvPr/>
          </p:nvSpPr>
          <p:spPr bwMode="gray">
            <a:xfrm>
              <a:off x="3265" y="2737"/>
              <a:ext cx="1350" cy="1166"/>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45" name="Line 11"/>
          <p:cNvSpPr/>
          <p:nvPr/>
        </p:nvSpPr>
        <p:spPr>
          <a:xfrm>
            <a:off x="2856230" y="2667000"/>
            <a:ext cx="4800600" cy="0"/>
          </a:xfrm>
          <a:prstGeom prst="line">
            <a:avLst/>
          </a:prstGeom>
          <a:ln w="25400" cap="flat" cmpd="sng">
            <a:solidFill>
              <a:schemeClr val="tx1"/>
            </a:solidFill>
            <a:prstDash val="sysDot"/>
            <a:headEnd type="none" w="med" len="med"/>
            <a:tailEnd type="oval" w="med" len="med"/>
          </a:ln>
        </p:spPr>
      </p:sp>
      <p:sp>
        <p:nvSpPr>
          <p:cNvPr id="46" name="Text Box 12"/>
          <p:cNvSpPr txBox="1"/>
          <p:nvPr/>
        </p:nvSpPr>
        <p:spPr>
          <a:xfrm>
            <a:off x="2780030" y="2120900"/>
            <a:ext cx="4638675" cy="519113"/>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策划案的概念</a:t>
            </a:r>
            <a:endParaRPr lang="en-US" altLang="zh-CN" sz="2800" b="1" dirty="0">
              <a:solidFill>
                <a:srgbClr val="000000"/>
              </a:solidFill>
              <a:latin typeface="Times New Roman" panose="02020603050405020304" pitchFamily="18" charset="0"/>
              <a:ea typeface="黑体" panose="02010609060101010101" pitchFamily="49" charset="-122"/>
            </a:endParaRPr>
          </a:p>
        </p:txBody>
      </p:sp>
      <p:sp>
        <p:nvSpPr>
          <p:cNvPr id="47" name="Text Box 13"/>
          <p:cNvSpPr txBox="1"/>
          <p:nvPr/>
        </p:nvSpPr>
        <p:spPr>
          <a:xfrm>
            <a:off x="1875155" y="2179638"/>
            <a:ext cx="715963" cy="398780"/>
          </a:xfrm>
          <a:prstGeom prst="rect">
            <a:avLst/>
          </a:prstGeom>
          <a:noFill/>
          <a:ln w="9525">
            <a:noFill/>
          </a:ln>
        </p:spPr>
        <p:txBody>
          <a:bodyPr>
            <a:spAutoFit/>
          </a:bodyPr>
          <a:p>
            <a:pPr eaLnBrk="0" hangingPunct="0"/>
            <a:r>
              <a:rPr lang="en-US" altLang="zh-CN" sz="2000" b="1" dirty="0">
                <a:solidFill>
                  <a:schemeClr val="bg1"/>
                </a:solidFill>
                <a:latin typeface="Arial" panose="020B0604020202020204" pitchFamily="34" charset="0"/>
              </a:rPr>
              <a:t>2.1</a:t>
            </a:r>
            <a:endParaRPr lang="en-US" altLang="zh-CN" sz="2000" b="1" dirty="0">
              <a:solidFill>
                <a:schemeClr val="bg1"/>
              </a:solidFill>
              <a:latin typeface="Arial" panose="020B0604020202020204" pitchFamily="34" charset="0"/>
            </a:endParaRPr>
          </a:p>
        </p:txBody>
      </p:sp>
      <p:sp>
        <p:nvSpPr>
          <p:cNvPr id="48" name="Line 14"/>
          <p:cNvSpPr/>
          <p:nvPr/>
        </p:nvSpPr>
        <p:spPr>
          <a:xfrm>
            <a:off x="2856230" y="3581400"/>
            <a:ext cx="4800600" cy="0"/>
          </a:xfrm>
          <a:prstGeom prst="line">
            <a:avLst/>
          </a:prstGeom>
          <a:ln w="25400" cap="flat" cmpd="sng">
            <a:solidFill>
              <a:schemeClr val="tx1"/>
            </a:solidFill>
            <a:prstDash val="sysDot"/>
            <a:headEnd type="none" w="med" len="med"/>
            <a:tailEnd type="oval" w="med" len="med"/>
          </a:ln>
        </p:spPr>
      </p:sp>
      <p:sp>
        <p:nvSpPr>
          <p:cNvPr id="49" name="Text Box 15"/>
          <p:cNvSpPr txBox="1"/>
          <p:nvPr/>
        </p:nvSpPr>
        <p:spPr>
          <a:xfrm>
            <a:off x="2751455" y="3835400"/>
            <a:ext cx="3883025" cy="519113"/>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策划案写作四原则</a:t>
            </a:r>
            <a:endParaRPr lang="zh-CN" altLang="en-US" sz="2800" b="1" dirty="0">
              <a:solidFill>
                <a:srgbClr val="000000"/>
              </a:solidFill>
              <a:latin typeface="Times New Roman" panose="02020603050405020304" pitchFamily="18" charset="0"/>
              <a:ea typeface="黑体" panose="02010609060101010101" pitchFamily="49" charset="-122"/>
            </a:endParaRPr>
          </a:p>
        </p:txBody>
      </p:sp>
      <p:sp>
        <p:nvSpPr>
          <p:cNvPr id="50" name="Text Box 16"/>
          <p:cNvSpPr txBox="1"/>
          <p:nvPr/>
        </p:nvSpPr>
        <p:spPr>
          <a:xfrm>
            <a:off x="1868805" y="3113088"/>
            <a:ext cx="535305" cy="398780"/>
          </a:xfrm>
          <a:prstGeom prst="rect">
            <a:avLst/>
          </a:prstGeom>
          <a:noFill/>
          <a:ln w="9525">
            <a:noFill/>
          </a:ln>
        </p:spPr>
        <p:txBody>
          <a:bodyPr wrap="none">
            <a:spAutoFit/>
          </a:bodyPr>
          <a:p>
            <a:pPr eaLnBrk="0" hangingPunct="0"/>
            <a:r>
              <a:rPr lang="en-US" altLang="zh-CN" sz="2000" b="1" dirty="0">
                <a:solidFill>
                  <a:schemeClr val="bg1"/>
                </a:solidFill>
                <a:latin typeface="Arial" panose="020B0604020202020204" pitchFamily="34" charset="0"/>
              </a:rPr>
              <a:t>2.2</a:t>
            </a:r>
            <a:endParaRPr lang="en-US" altLang="zh-CN" sz="2000" b="1" dirty="0">
              <a:solidFill>
                <a:schemeClr val="bg1"/>
              </a:solidFill>
              <a:latin typeface="Arial" panose="020B0604020202020204" pitchFamily="34" charset="0"/>
            </a:endParaRPr>
          </a:p>
        </p:txBody>
      </p:sp>
      <p:grpSp>
        <p:nvGrpSpPr>
          <p:cNvPr id="4" name="Group 17"/>
          <p:cNvGrpSpPr/>
          <p:nvPr/>
        </p:nvGrpSpPr>
        <p:grpSpPr>
          <a:xfrm>
            <a:off x="1798955" y="3822700"/>
            <a:ext cx="838200" cy="719138"/>
            <a:chOff x="1110" y="2656"/>
            <a:chExt cx="1549" cy="1351"/>
          </a:xfrm>
        </p:grpSpPr>
        <p:sp>
          <p:nvSpPr>
            <p:cNvPr id="6174" name="AutoShape 18"/>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6175" name="AutoShape 19"/>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4" name="AutoShape 20"/>
            <p:cNvSpPr>
              <a:spLocks noChangeArrowheads="1"/>
            </p:cNvSpPr>
            <p:nvPr/>
          </p:nvSpPr>
          <p:spPr bwMode="gray">
            <a:xfrm>
              <a:off x="1201" y="2737"/>
              <a:ext cx="1350" cy="1166"/>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5" name="Line 25"/>
          <p:cNvSpPr/>
          <p:nvPr/>
        </p:nvSpPr>
        <p:spPr>
          <a:xfrm>
            <a:off x="2856230" y="4486275"/>
            <a:ext cx="4800600" cy="0"/>
          </a:xfrm>
          <a:prstGeom prst="line">
            <a:avLst/>
          </a:prstGeom>
          <a:ln w="25400" cap="flat" cmpd="sng">
            <a:solidFill>
              <a:schemeClr val="tx1"/>
            </a:solidFill>
            <a:prstDash val="sysDot"/>
            <a:headEnd type="none" w="med" len="med"/>
            <a:tailEnd type="oval" w="med" len="med"/>
          </a:ln>
        </p:spPr>
      </p:sp>
      <p:sp>
        <p:nvSpPr>
          <p:cNvPr id="56" name="Text Box 26"/>
          <p:cNvSpPr txBox="1"/>
          <p:nvPr/>
        </p:nvSpPr>
        <p:spPr>
          <a:xfrm>
            <a:off x="2816543" y="4733925"/>
            <a:ext cx="4797425" cy="522288"/>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策划案写作</a:t>
            </a:r>
            <a:r>
              <a:rPr lang="en-US" altLang="zh-CN" sz="2800" b="1" dirty="0">
                <a:solidFill>
                  <a:srgbClr val="000000"/>
                </a:solidFill>
                <a:latin typeface="Times New Roman" panose="02020603050405020304" pitchFamily="18" charset="0"/>
                <a:ea typeface="黑体" panose="02010609060101010101" pitchFamily="49" charset="-122"/>
              </a:rPr>
              <a:t>5W2H</a:t>
            </a:r>
            <a:r>
              <a:rPr lang="zh-CN" altLang="en-US" sz="2800" b="1" dirty="0">
                <a:solidFill>
                  <a:srgbClr val="000000"/>
                </a:solidFill>
                <a:latin typeface="Times New Roman" panose="02020603050405020304" pitchFamily="18" charset="0"/>
                <a:ea typeface="黑体" panose="02010609060101010101" pitchFamily="49" charset="-122"/>
              </a:rPr>
              <a:t>法</a:t>
            </a:r>
            <a:endParaRPr lang="zh-CN" altLang="en-US" sz="2800" b="1" dirty="0">
              <a:solidFill>
                <a:srgbClr val="000000"/>
              </a:solidFill>
              <a:latin typeface="Times New Roman" panose="02020603050405020304" pitchFamily="18" charset="0"/>
              <a:ea typeface="黑体" panose="02010609060101010101" pitchFamily="49" charset="-122"/>
            </a:endParaRPr>
          </a:p>
        </p:txBody>
      </p:sp>
      <p:sp>
        <p:nvSpPr>
          <p:cNvPr id="57" name="Text Box 27"/>
          <p:cNvSpPr txBox="1"/>
          <p:nvPr/>
        </p:nvSpPr>
        <p:spPr>
          <a:xfrm>
            <a:off x="1856105" y="3992563"/>
            <a:ext cx="535305" cy="398780"/>
          </a:xfrm>
          <a:prstGeom prst="rect">
            <a:avLst/>
          </a:prstGeom>
          <a:noFill/>
          <a:ln w="9525">
            <a:noFill/>
          </a:ln>
        </p:spPr>
        <p:txBody>
          <a:bodyPr wrap="none">
            <a:spAutoFit/>
          </a:bodyPr>
          <a:p>
            <a:pPr eaLnBrk="0" hangingPunct="0"/>
            <a:r>
              <a:rPr lang="en-US" altLang="zh-CN" sz="2000" b="1" dirty="0">
                <a:solidFill>
                  <a:schemeClr val="bg1"/>
                </a:solidFill>
                <a:latin typeface="Arial" panose="020B0604020202020204" pitchFamily="34" charset="0"/>
              </a:rPr>
              <a:t>2.3</a:t>
            </a:r>
            <a:endParaRPr lang="en-US" altLang="zh-CN" sz="2000" b="1" dirty="0">
              <a:solidFill>
                <a:schemeClr val="bg1"/>
              </a:solidFill>
              <a:latin typeface="Arial" panose="020B0604020202020204" pitchFamily="34" charset="0"/>
            </a:endParaRPr>
          </a:p>
        </p:txBody>
      </p:sp>
      <p:pic>
        <p:nvPicPr>
          <p:cNvPr id="58" name="Picture 38" descr="QQ截图未命名11"/>
          <p:cNvPicPr>
            <a:picLocks noChangeAspect="1"/>
          </p:cNvPicPr>
          <p:nvPr/>
        </p:nvPicPr>
        <p:blipFill>
          <a:blip r:embed="rId1">
            <a:clrChange>
              <a:clrFrom>
                <a:srgbClr val="F5FEE3"/>
              </a:clrFrom>
              <a:clrTo>
                <a:srgbClr val="F5FEE3">
                  <a:alpha val="0"/>
                </a:srgbClr>
              </a:clrTo>
            </a:clrChange>
            <a:biLevel thresh="50000"/>
            <a:grayscl/>
            <a:lum contrast="96000"/>
          </a:blip>
          <a:stretch>
            <a:fillRect/>
          </a:stretch>
        </p:blipFill>
        <p:spPr>
          <a:xfrm>
            <a:off x="570230" y="2087563"/>
            <a:ext cx="1143000" cy="617537"/>
          </a:xfrm>
          <a:prstGeom prst="rect">
            <a:avLst/>
          </a:prstGeom>
          <a:noFill/>
          <a:ln w="9525">
            <a:noFill/>
          </a:ln>
        </p:spPr>
      </p:pic>
      <p:grpSp>
        <p:nvGrpSpPr>
          <p:cNvPr id="5" name="Group 56"/>
          <p:cNvGrpSpPr/>
          <p:nvPr/>
        </p:nvGrpSpPr>
        <p:grpSpPr>
          <a:xfrm>
            <a:off x="1798955" y="4711700"/>
            <a:ext cx="838200" cy="685800"/>
            <a:chOff x="3174" y="2656"/>
            <a:chExt cx="1549" cy="1351"/>
          </a:xfrm>
        </p:grpSpPr>
        <p:sp>
          <p:nvSpPr>
            <p:cNvPr id="6171" name="AutoShape 57"/>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6172" name="AutoShape 58"/>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62" name="AutoShape 59"/>
            <p:cNvSpPr>
              <a:spLocks noChangeArrowheads="1"/>
            </p:cNvSpPr>
            <p:nvPr/>
          </p:nvSpPr>
          <p:spPr bwMode="gray">
            <a:xfrm>
              <a:off x="3265" y="2737"/>
              <a:ext cx="1350" cy="1166"/>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3" name="Line 63"/>
          <p:cNvSpPr/>
          <p:nvPr/>
        </p:nvSpPr>
        <p:spPr>
          <a:xfrm>
            <a:off x="2856230" y="5335588"/>
            <a:ext cx="4800600" cy="0"/>
          </a:xfrm>
          <a:prstGeom prst="line">
            <a:avLst/>
          </a:prstGeom>
          <a:ln w="25400" cap="flat" cmpd="sng">
            <a:solidFill>
              <a:schemeClr val="tx1"/>
            </a:solidFill>
            <a:prstDash val="sysDot"/>
            <a:headEnd type="none" w="med" len="med"/>
            <a:tailEnd type="oval" w="med" len="med"/>
          </a:ln>
        </p:spPr>
      </p:sp>
      <p:sp>
        <p:nvSpPr>
          <p:cNvPr id="65" name="Text Box 65"/>
          <p:cNvSpPr txBox="1"/>
          <p:nvPr/>
        </p:nvSpPr>
        <p:spPr>
          <a:xfrm>
            <a:off x="1868805" y="4843463"/>
            <a:ext cx="535305" cy="398780"/>
          </a:xfrm>
          <a:prstGeom prst="rect">
            <a:avLst/>
          </a:prstGeom>
          <a:noFill/>
          <a:ln w="9525">
            <a:noFill/>
          </a:ln>
        </p:spPr>
        <p:txBody>
          <a:bodyPr wrap="none">
            <a:spAutoFit/>
          </a:bodyPr>
          <a:p>
            <a:pPr eaLnBrk="0" hangingPunct="0"/>
            <a:r>
              <a:rPr lang="en-US" altLang="zh-CN" sz="2000" b="1" dirty="0">
                <a:solidFill>
                  <a:schemeClr val="bg1"/>
                </a:solidFill>
                <a:latin typeface="Arial" panose="020B0604020202020204" pitchFamily="34" charset="0"/>
              </a:rPr>
              <a:t>2.4</a:t>
            </a:r>
            <a:endParaRPr lang="en-US" altLang="zh-CN" sz="2000" b="1" dirty="0">
              <a:solidFill>
                <a:schemeClr val="bg1"/>
              </a:solidFill>
              <a:latin typeface="Arial" panose="020B0604020202020204" pitchFamily="34" charset="0"/>
            </a:endParaRPr>
          </a:p>
        </p:txBody>
      </p:sp>
      <p:sp>
        <p:nvSpPr>
          <p:cNvPr id="71" name="Text Box 71"/>
          <p:cNvSpPr txBox="1"/>
          <p:nvPr/>
        </p:nvSpPr>
        <p:spPr>
          <a:xfrm>
            <a:off x="2741930" y="2938463"/>
            <a:ext cx="4575175" cy="519112"/>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策划案的类型</a:t>
            </a:r>
            <a:endParaRPr lang="zh-CN" altLang="en-US" sz="2800" b="1" dirty="0">
              <a:solidFill>
                <a:srgbClr val="000000"/>
              </a:solidFill>
              <a:latin typeface="Times New Roman" panose="02020603050405020304" pitchFamily="18" charset="0"/>
              <a:ea typeface="黑体" panose="02010609060101010101" pitchFamily="49" charset="-122"/>
            </a:endParaRPr>
          </a:p>
        </p:txBody>
      </p:sp>
      <p:sp>
        <p:nvSpPr>
          <p:cNvPr id="72" name="Text Box 72"/>
          <p:cNvSpPr txBox="1"/>
          <p:nvPr/>
        </p:nvSpPr>
        <p:spPr>
          <a:xfrm>
            <a:off x="1819275" y="5173663"/>
            <a:ext cx="676275" cy="398462"/>
          </a:xfrm>
          <a:prstGeom prst="rect">
            <a:avLst/>
          </a:prstGeom>
          <a:noFill/>
          <a:ln w="9525">
            <a:noFill/>
          </a:ln>
        </p:spPr>
        <p:txBody>
          <a:bodyPr wrap="none">
            <a:spAutoFit/>
          </a:bodyPr>
          <a:p>
            <a:pPr eaLnBrk="0" hangingPunct="0"/>
            <a:r>
              <a:rPr lang="en-US" altLang="zh-CN" sz="2000" b="1" dirty="0">
                <a:solidFill>
                  <a:schemeClr val="bg1"/>
                </a:solidFill>
                <a:latin typeface="Arial" panose="020B0604020202020204" pitchFamily="34" charset="0"/>
              </a:rPr>
              <a:t>15.5</a:t>
            </a:r>
            <a:endParaRPr lang="en-US" altLang="zh-CN" sz="2000" b="1" dirty="0">
              <a:solidFill>
                <a:schemeClr val="bg1"/>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par>
                                <p:cTn id="8" presetID="3" presetClass="entr" presetSubtype="5"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blinds(vertical)">
                                      <p:cBhvr>
                                        <p:cTn id="10" dur="500"/>
                                        <p:tgtEl>
                                          <p:spTgt spid="47"/>
                                        </p:tgtEl>
                                      </p:cBhvr>
                                    </p:animEffect>
                                  </p:childTnLst>
                                </p:cTn>
                              </p:par>
                              <p:par>
                                <p:cTn id="11" presetID="3" presetClass="entr" presetSubtype="5"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blinds(vertical)">
                                      <p:cBhvr>
                                        <p:cTn id="13" dur="500"/>
                                        <p:tgtEl>
                                          <p:spTgt spid="46"/>
                                        </p:tgtEl>
                                      </p:cBhvr>
                                    </p:animEffect>
                                  </p:childTnLst>
                                </p:cTn>
                              </p:par>
                              <p:par>
                                <p:cTn id="14" presetID="3" presetClass="entr" presetSubtype="5"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blinds(vertical)">
                                      <p:cBhvr>
                                        <p:cTn id="16" dur="500"/>
                                        <p:tgtEl>
                                          <p:spTgt spid="4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5"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vertical)">
                                      <p:cBhvr>
                                        <p:cTn id="21" dur="500"/>
                                        <p:tgtEl>
                                          <p:spTgt spid="3"/>
                                        </p:tgtEl>
                                      </p:cBhvr>
                                    </p:animEffect>
                                  </p:childTnLst>
                                </p:cTn>
                              </p:par>
                              <p:par>
                                <p:cTn id="22" presetID="3" presetClass="entr" presetSubtype="5"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blinds(vertical)">
                                      <p:cBhvr>
                                        <p:cTn id="24" dur="500"/>
                                        <p:tgtEl>
                                          <p:spTgt spid="50"/>
                                        </p:tgtEl>
                                      </p:cBhvr>
                                    </p:animEffect>
                                  </p:childTnLst>
                                </p:cTn>
                              </p:par>
                              <p:par>
                                <p:cTn id="25" presetID="3" presetClass="entr" presetSubtype="5"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blinds(vertical)">
                                      <p:cBhvr>
                                        <p:cTn id="27" dur="500"/>
                                        <p:tgtEl>
                                          <p:spTgt spid="48"/>
                                        </p:tgtEl>
                                      </p:cBhvr>
                                    </p:animEffect>
                                  </p:childTnLst>
                                </p:cTn>
                              </p:par>
                              <p:par>
                                <p:cTn id="28" presetID="3" presetClass="entr" presetSubtype="5" fill="hold" grpId="0"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blinds(vertical)">
                                      <p:cBhvr>
                                        <p:cTn id="30" dur="500"/>
                                        <p:tgtEl>
                                          <p:spTgt spid="49"/>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5"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linds(vertical)">
                                      <p:cBhvr>
                                        <p:cTn id="35" dur="500"/>
                                        <p:tgtEl>
                                          <p:spTgt spid="4"/>
                                        </p:tgtEl>
                                      </p:cBhvr>
                                    </p:animEffect>
                                  </p:childTnLst>
                                </p:cTn>
                              </p:par>
                              <p:par>
                                <p:cTn id="36" presetID="3" presetClass="entr" presetSubtype="5"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blinds(vertical)">
                                      <p:cBhvr>
                                        <p:cTn id="38" dur="500"/>
                                        <p:tgtEl>
                                          <p:spTgt spid="57"/>
                                        </p:tgtEl>
                                      </p:cBhvr>
                                    </p:animEffect>
                                  </p:childTnLst>
                                </p:cTn>
                              </p:par>
                              <p:par>
                                <p:cTn id="39" presetID="3" presetClass="entr" presetSubtype="5" fill="hold" nodeType="with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blinds(vertical)">
                                      <p:cBhvr>
                                        <p:cTn id="41" dur="500"/>
                                        <p:tgtEl>
                                          <p:spTgt spid="55"/>
                                        </p:tgtEl>
                                      </p:cBhvr>
                                    </p:animEffect>
                                  </p:childTnLst>
                                </p:cTn>
                              </p:par>
                              <p:par>
                                <p:cTn id="42" presetID="3" presetClass="entr" presetSubtype="5"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blinds(vertical)">
                                      <p:cBhvr>
                                        <p:cTn id="44" dur="500"/>
                                        <p:tgtEl>
                                          <p:spTgt spid="56"/>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5"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blinds(vertical)">
                                      <p:cBhvr>
                                        <p:cTn id="49" dur="500"/>
                                        <p:tgtEl>
                                          <p:spTgt spid="5"/>
                                        </p:tgtEl>
                                      </p:cBhvr>
                                    </p:animEffect>
                                  </p:childTnLst>
                                </p:cTn>
                              </p:par>
                              <p:par>
                                <p:cTn id="50" presetID="3" presetClass="entr" presetSubtype="5" fill="hold" grpId="0"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blinds(vertical)">
                                      <p:cBhvr>
                                        <p:cTn id="52" dur="500"/>
                                        <p:tgtEl>
                                          <p:spTgt spid="65"/>
                                        </p:tgtEl>
                                      </p:cBhvr>
                                    </p:animEffect>
                                  </p:childTnLst>
                                </p:cTn>
                              </p:par>
                              <p:par>
                                <p:cTn id="53" presetID="3" presetClass="entr" presetSubtype="5" fill="hold"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blinds(vertical)">
                                      <p:cBhvr>
                                        <p:cTn id="55" dur="500"/>
                                        <p:tgtEl>
                                          <p:spTgt spid="63"/>
                                        </p:tgtEl>
                                      </p:cBhvr>
                                    </p:animEffect>
                                  </p:childTnLst>
                                </p:cTn>
                              </p:par>
                              <p:par>
                                <p:cTn id="56" presetID="3" presetClass="entr" presetSubtype="5"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blinds(vertical)">
                                      <p:cBhvr>
                                        <p:cTn id="58" dur="500"/>
                                        <p:tgtEl>
                                          <p:spTgt spid="72"/>
                                        </p:tgtEl>
                                      </p:cBhvr>
                                    </p:animEffect>
                                  </p:childTnLst>
                                </p:cTn>
                              </p:par>
                              <p:par>
                                <p:cTn id="59" presetID="3" presetClass="entr" presetSubtype="5"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blinds(vertical)">
                                      <p:cBhvr>
                                        <p:cTn id="61" dur="500"/>
                                        <p:tgtEl>
                                          <p:spTgt spid="71"/>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58"/>
                                        </p:tgtEl>
                                        <p:attrNameLst>
                                          <p:attrName>style.visibility</p:attrName>
                                        </p:attrNameLst>
                                      </p:cBhvr>
                                      <p:to>
                                        <p:strVal val="visible"/>
                                      </p:to>
                                    </p:set>
                                    <p:anim calcmode="lin" valueType="num">
                                      <p:cBhvr additive="base">
                                        <p:cTn id="66" dur="500" fill="hold"/>
                                        <p:tgtEl>
                                          <p:spTgt spid="58"/>
                                        </p:tgtEl>
                                        <p:attrNameLst>
                                          <p:attrName>ppt_x</p:attrName>
                                        </p:attrNameLst>
                                      </p:cBhvr>
                                      <p:tavLst>
                                        <p:tav tm="0">
                                          <p:val>
                                            <p:strVal val="0-#ppt_w/2"/>
                                          </p:val>
                                        </p:tav>
                                        <p:tav tm="100000">
                                          <p:val>
                                            <p:strVal val="#ppt_x"/>
                                          </p:val>
                                        </p:tav>
                                      </p:tavLst>
                                    </p:anim>
                                    <p:anim calcmode="lin" valueType="num">
                                      <p:cBhvr additive="base">
                                        <p:cTn id="67"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9" grpId="0"/>
      <p:bldP spid="50" grpId="0"/>
      <p:bldP spid="56" grpId="0"/>
      <p:bldP spid="57" grpId="0"/>
      <p:bldP spid="65" grpId="0"/>
      <p:bldP spid="71" grpId="0"/>
      <p:bldP spid="7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2"/>
          <p:cNvPicPr>
            <a:picLocks noChangeAspect="1"/>
          </p:cNvPicPr>
          <p:nvPr/>
        </p:nvPicPr>
        <p:blipFill>
          <a:blip r:embed="rId1"/>
          <a:stretch>
            <a:fillRect/>
          </a:stretch>
        </p:blipFill>
        <p:spPr>
          <a:xfrm>
            <a:off x="5019675" y="5376863"/>
            <a:ext cx="4124325" cy="862012"/>
          </a:xfrm>
          <a:prstGeom prst="rect">
            <a:avLst/>
          </a:prstGeom>
          <a:noFill/>
          <a:ln w="9525">
            <a:noFill/>
          </a:ln>
          <a:effectLst>
            <a:prstShdw prst="shdw17" dist="17961" dir="2699999">
              <a:srgbClr val="708688"/>
            </a:prstShdw>
          </a:effectLst>
        </p:spPr>
      </p:pic>
      <p:sp>
        <p:nvSpPr>
          <p:cNvPr id="24579" name="矩形 2"/>
          <p:cNvSpPr/>
          <p:nvPr/>
        </p:nvSpPr>
        <p:spPr>
          <a:xfrm>
            <a:off x="915988" y="901700"/>
            <a:ext cx="3878262" cy="369888"/>
          </a:xfrm>
          <a:prstGeom prst="rect">
            <a:avLst/>
          </a:prstGeom>
          <a:noFill/>
          <a:ln w="9525">
            <a:noFill/>
          </a:ln>
        </p:spPr>
        <p:txBody>
          <a:bodyPr wrap="none">
            <a:spAutoFit/>
          </a:bodyPr>
          <a:p>
            <a:pPr eaLnBrk="0" hangingPunct="0"/>
            <a:r>
              <a:rPr lang="zh-CN" altLang="en-US" dirty="0">
                <a:latin typeface="Arial" panose="020B0604020202020204" pitchFamily="34" charset="0"/>
              </a:rPr>
              <a:t>比如北京某商场的周年庆营销计划：</a:t>
            </a:r>
            <a:endParaRPr lang="zh-CN" altLang="en-US" dirty="0">
              <a:latin typeface="Arial" panose="020B0604020202020204" pitchFamily="34" charset="0"/>
            </a:endParaRPr>
          </a:p>
        </p:txBody>
      </p:sp>
      <p:sp>
        <p:nvSpPr>
          <p:cNvPr id="24580" name="矩形 3"/>
          <p:cNvSpPr/>
          <p:nvPr/>
        </p:nvSpPr>
        <p:spPr>
          <a:xfrm>
            <a:off x="2108200" y="1655763"/>
            <a:ext cx="6597650" cy="3416300"/>
          </a:xfrm>
          <a:prstGeom prst="rect">
            <a:avLst/>
          </a:prstGeom>
          <a:noFill/>
          <a:ln w="9525">
            <a:noFill/>
          </a:ln>
        </p:spPr>
        <p:txBody>
          <a:bodyPr>
            <a:spAutoFit/>
          </a:bodyPr>
          <a:p>
            <a:pPr eaLnBrk="0" hangingPunct="0"/>
            <a:r>
              <a:rPr lang="en-US" altLang="zh-CN" dirty="0">
                <a:latin typeface="Arial" panose="020B0604020202020204" pitchFamily="34" charset="0"/>
              </a:rPr>
              <a:t>1.</a:t>
            </a:r>
            <a:r>
              <a:rPr lang="zh-CN" altLang="en-US" dirty="0">
                <a:latin typeface="Arial" panose="020B0604020202020204" pitchFamily="34" charset="0"/>
              </a:rPr>
              <a:t>以“周年大促”为核心构思创意，吸引目标顾客到来；</a:t>
            </a:r>
            <a:endParaRPr lang="zh-CN" altLang="en-US" dirty="0">
              <a:latin typeface="Arial" panose="020B0604020202020204" pitchFamily="34" charset="0"/>
            </a:endParaRPr>
          </a:p>
          <a:p>
            <a:pPr eaLnBrk="0" hangingPunct="0"/>
            <a:br>
              <a:rPr lang="zh-CN" altLang="en-US" dirty="0">
                <a:latin typeface="Arial" panose="020B0604020202020204" pitchFamily="34" charset="0"/>
              </a:rPr>
            </a:br>
            <a:r>
              <a:rPr lang="en-US" altLang="zh-CN" dirty="0">
                <a:latin typeface="Arial" panose="020B0604020202020204" pitchFamily="34" charset="0"/>
              </a:rPr>
              <a:t>2.</a:t>
            </a:r>
            <a:r>
              <a:rPr lang="zh-CN" altLang="en-US" dirty="0">
                <a:latin typeface="Arial" panose="020B0604020202020204" pitchFamily="34" charset="0"/>
              </a:rPr>
              <a:t>线下传播：地铁、公交、楼宇框架等，目标覆盖人群</a:t>
            </a:r>
            <a:r>
              <a:rPr lang="en-US" altLang="zh-CN" dirty="0">
                <a:latin typeface="Arial" panose="020B0604020202020204" pitchFamily="34" charset="0"/>
              </a:rPr>
              <a:t>500W</a:t>
            </a:r>
            <a:r>
              <a:rPr lang="zh-CN" altLang="en-US" dirty="0">
                <a:latin typeface="Arial" panose="020B0604020202020204" pitchFamily="34" charset="0"/>
              </a:rPr>
              <a:t>，吸引数万客流量；</a:t>
            </a:r>
            <a:endParaRPr lang="zh-CN" altLang="en-US" dirty="0">
              <a:latin typeface="Arial" panose="020B0604020202020204" pitchFamily="34" charset="0"/>
            </a:endParaRPr>
          </a:p>
          <a:p>
            <a:pPr eaLnBrk="0" hangingPunct="0"/>
            <a:br>
              <a:rPr lang="zh-CN" altLang="en-US" dirty="0">
                <a:latin typeface="Arial" panose="020B0604020202020204" pitchFamily="34" charset="0"/>
              </a:rPr>
            </a:br>
            <a:r>
              <a:rPr lang="en-US" altLang="zh-CN" dirty="0">
                <a:latin typeface="Arial" panose="020B0604020202020204" pitchFamily="34" charset="0"/>
              </a:rPr>
              <a:t>3.</a:t>
            </a:r>
            <a:r>
              <a:rPr lang="zh-CN" altLang="en-US" dirty="0">
                <a:latin typeface="Arial" panose="020B0604020202020204" pitchFamily="34" charset="0"/>
              </a:rPr>
              <a:t>线上传播：制作病毒视频、</a:t>
            </a:r>
            <a:r>
              <a:rPr lang="en-US" altLang="zh-CN" dirty="0">
                <a:latin typeface="Arial" panose="020B0604020202020204" pitchFamily="34" charset="0"/>
              </a:rPr>
              <a:t>H5</a:t>
            </a:r>
            <a:r>
              <a:rPr lang="zh-CN" altLang="en-US" dirty="0">
                <a:latin typeface="Arial" panose="020B0604020202020204" pitchFamily="34" charset="0"/>
              </a:rPr>
              <a:t>互动页面、公众号文章等，通过微信、微博扩散，并且联系</a:t>
            </a:r>
            <a:r>
              <a:rPr lang="en-US" altLang="zh-CN" dirty="0">
                <a:latin typeface="Arial" panose="020B0604020202020204" pitchFamily="34" charset="0"/>
              </a:rPr>
              <a:t>100</a:t>
            </a:r>
            <a:r>
              <a:rPr lang="zh-CN" altLang="en-US" dirty="0">
                <a:latin typeface="Arial" panose="020B0604020202020204" pitchFamily="34" charset="0"/>
              </a:rPr>
              <a:t>个</a:t>
            </a:r>
            <a:r>
              <a:rPr lang="en-US" altLang="zh-CN" dirty="0">
                <a:latin typeface="Arial" panose="020B0604020202020204" pitchFamily="34" charset="0"/>
              </a:rPr>
              <a:t>KOL</a:t>
            </a:r>
            <a:r>
              <a:rPr lang="zh-CN" altLang="en-US" dirty="0">
                <a:latin typeface="Arial" panose="020B0604020202020204" pitchFamily="34" charset="0"/>
              </a:rPr>
              <a:t>（关键意见领袖），形成千万级传播；</a:t>
            </a:r>
            <a:endParaRPr lang="zh-CN" altLang="en-US" dirty="0">
              <a:latin typeface="Arial" panose="020B0604020202020204" pitchFamily="34" charset="0"/>
            </a:endParaRPr>
          </a:p>
          <a:p>
            <a:pPr eaLnBrk="0" hangingPunct="0"/>
            <a:br>
              <a:rPr lang="zh-CN" altLang="en-US" dirty="0">
                <a:latin typeface="Arial" panose="020B0604020202020204" pitchFamily="34" charset="0"/>
              </a:rPr>
            </a:br>
            <a:r>
              <a:rPr lang="en-US" altLang="zh-CN" dirty="0">
                <a:latin typeface="Arial" panose="020B0604020202020204" pitchFamily="34" charset="0"/>
              </a:rPr>
              <a:t>4.</a:t>
            </a:r>
            <a:r>
              <a:rPr lang="zh-CN" altLang="en-US" dirty="0">
                <a:latin typeface="Arial" panose="020B0604020202020204" pitchFamily="34" charset="0"/>
              </a:rPr>
              <a:t>媒体公关：</a:t>
            </a:r>
            <a:r>
              <a:rPr lang="en-US" altLang="zh-CN" dirty="0">
                <a:latin typeface="Arial" panose="020B0604020202020204" pitchFamily="34" charset="0"/>
              </a:rPr>
              <a:t>XXXX</a:t>
            </a:r>
            <a:r>
              <a:rPr lang="zh-CN" altLang="en-US" dirty="0">
                <a:latin typeface="Arial" panose="020B0604020202020204" pitchFamily="34" charset="0"/>
              </a:rPr>
              <a:t>等多家媒体，全方位覆盖报道；</a:t>
            </a:r>
            <a:endParaRPr lang="zh-CN" altLang="en-US" dirty="0">
              <a:latin typeface="Arial" panose="020B0604020202020204" pitchFamily="34" charset="0"/>
            </a:endParaRPr>
          </a:p>
          <a:p>
            <a:pPr eaLnBrk="0" hangingPunct="0"/>
            <a:br>
              <a:rPr lang="zh-CN" altLang="en-US" dirty="0">
                <a:latin typeface="Arial" panose="020B0604020202020204" pitchFamily="34" charset="0"/>
              </a:rPr>
            </a:br>
            <a:r>
              <a:rPr lang="en-US" altLang="zh-CN" dirty="0">
                <a:latin typeface="Arial" panose="020B0604020202020204" pitchFamily="34" charset="0"/>
              </a:rPr>
              <a:t>5.</a:t>
            </a:r>
            <a:r>
              <a:rPr lang="zh-CN" altLang="en-US" dirty="0">
                <a:latin typeface="Arial" panose="020B0604020202020204" pitchFamily="34" charset="0"/>
              </a:rPr>
              <a:t>微信粉丝提升</a:t>
            </a:r>
            <a:r>
              <a:rPr lang="en-US" altLang="zh-CN" dirty="0">
                <a:latin typeface="Arial" panose="020B0604020202020204" pitchFamily="34" charset="0"/>
              </a:rPr>
              <a:t>5W</a:t>
            </a:r>
            <a:r>
              <a:rPr lang="zh-CN" altLang="en-US" dirty="0">
                <a:latin typeface="Arial" panose="020B0604020202020204" pitchFamily="34" charset="0"/>
              </a:rPr>
              <a:t>以上</a:t>
            </a:r>
            <a:endParaRPr lang="zh-CN" altLang="en-US" dirty="0">
              <a:latin typeface="Arial" panose="020B0604020202020204" pitchFamily="34" charset="0"/>
            </a:endParaRPr>
          </a:p>
        </p:txBody>
      </p:sp>
      <p:pic>
        <p:nvPicPr>
          <p:cNvPr id="5" name="Picture 2"/>
          <p:cNvPicPr>
            <a:picLocks noChangeAspect="1"/>
          </p:cNvPicPr>
          <p:nvPr/>
        </p:nvPicPr>
        <p:blipFill>
          <a:blip r:embed="rId2"/>
          <a:stretch>
            <a:fillRect/>
          </a:stretch>
        </p:blipFill>
        <p:spPr>
          <a:xfrm>
            <a:off x="341313" y="3001963"/>
            <a:ext cx="1627187" cy="2773362"/>
          </a:xfrm>
          <a:prstGeom prst="rect">
            <a:avLst/>
          </a:prstGeom>
          <a:noFill/>
          <a:ln w="9525">
            <a:noFill/>
          </a:ln>
        </p:spPr>
      </p:pic>
      <p:sp>
        <p:nvSpPr>
          <p:cNvPr id="24582" name="Rectangle 5"/>
          <p:cNvSpPr/>
          <p:nvPr/>
        </p:nvSpPr>
        <p:spPr>
          <a:xfrm rot="-238110">
            <a:off x="354013" y="2060575"/>
            <a:ext cx="1417637" cy="830263"/>
          </a:xfrm>
          <a:prstGeom prst="rect">
            <a:avLst/>
          </a:prstGeom>
          <a:noFill/>
          <a:ln w="9525">
            <a:noFill/>
          </a:ln>
        </p:spPr>
        <p:txBody>
          <a:bodyPr>
            <a:spAutoFit/>
          </a:bodyPr>
          <a:p>
            <a:pPr eaLnBrk="0" hangingPunct="0">
              <a:lnSpc>
                <a:spcPct val="150000"/>
              </a:lnSpc>
            </a:pPr>
            <a:r>
              <a:rPr lang="zh-CN" altLang="en-US" sz="1600" dirty="0">
                <a:latin typeface="微软雅黑" panose="020B0503020204020204" pitchFamily="34" charset="-122"/>
                <a:ea typeface="微软雅黑" panose="020B0503020204020204" pitchFamily="34" charset="-122"/>
              </a:rPr>
              <a:t>这是不是个</a:t>
            </a:r>
            <a:endParaRPr lang="en-US" altLang="zh-CN" sz="16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600" dirty="0">
                <a:latin typeface="微软雅黑" panose="020B0503020204020204" pitchFamily="34" charset="-122"/>
                <a:ea typeface="微软雅黑" panose="020B0503020204020204" pitchFamily="34" charset="-122"/>
              </a:rPr>
              <a:t>好的策划案？</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矩形 1"/>
          <p:cNvSpPr/>
          <p:nvPr/>
        </p:nvSpPr>
        <p:spPr>
          <a:xfrm>
            <a:off x="214313" y="944563"/>
            <a:ext cx="8434387" cy="5170487"/>
          </a:xfrm>
          <a:prstGeom prst="rect">
            <a:avLst/>
          </a:prstGeom>
          <a:noFill/>
          <a:ln w="9525">
            <a:noFill/>
          </a:ln>
        </p:spPr>
        <p:txBody>
          <a:bodyPr>
            <a:spAutoFit/>
          </a:bodyPr>
          <a:p>
            <a:pPr eaLnBrk="0" hangingPunct="0"/>
            <a:r>
              <a:rPr lang="zh-CN" altLang="en-US" dirty="0">
                <a:latin typeface="Arial" panose="020B0604020202020204" pitchFamily="34" charset="0"/>
              </a:rPr>
              <a:t>这种“</a:t>
            </a:r>
            <a:r>
              <a:rPr lang="zh-CN" altLang="en-US" sz="2400" b="1" dirty="0">
                <a:solidFill>
                  <a:srgbClr val="FF0000"/>
                </a:solidFill>
                <a:latin typeface="黑体" panose="02010609060101010101" pitchFamily="49" charset="-122"/>
                <a:ea typeface="黑体" panose="02010609060101010101" pitchFamily="49" charset="-122"/>
              </a:rPr>
              <a:t>大纲式计划</a:t>
            </a:r>
            <a:r>
              <a:rPr lang="zh-CN" altLang="en-US" dirty="0">
                <a:latin typeface="Arial" panose="020B0604020202020204" pitchFamily="34" charset="0"/>
              </a:rPr>
              <a:t>”最大的问题就是：没有解决任何问题。</a:t>
            </a:r>
            <a:endParaRPr lang="zh-CN" altLang="en-US" dirty="0">
              <a:latin typeface="Arial" panose="020B0604020202020204" pitchFamily="34" charset="0"/>
            </a:endParaRPr>
          </a:p>
          <a:p>
            <a:pPr eaLnBrk="0" hangingPunct="0"/>
            <a:r>
              <a:rPr lang="zh-CN" altLang="en-US" dirty="0">
                <a:latin typeface="Arial" panose="020B0604020202020204" pitchFamily="34" charset="0"/>
              </a:rPr>
              <a:t> </a:t>
            </a:r>
            <a:endParaRPr lang="zh-CN" altLang="en-US" dirty="0">
              <a:latin typeface="Arial" panose="020B0604020202020204" pitchFamily="34" charset="0"/>
            </a:endParaRPr>
          </a:p>
          <a:p>
            <a:pPr eaLnBrk="0" hangingPunct="0"/>
            <a:r>
              <a:rPr lang="zh-CN" altLang="en-US" b="1" dirty="0">
                <a:latin typeface="Arial" panose="020B0604020202020204" pitchFamily="34" charset="0"/>
              </a:rPr>
              <a:t>这个计划，仅仅是</a:t>
            </a:r>
            <a:r>
              <a:rPr lang="zh-CN" altLang="en-US" b="1" dirty="0">
                <a:solidFill>
                  <a:srgbClr val="FF0000"/>
                </a:solidFill>
                <a:latin typeface="Arial" panose="020B0604020202020204" pitchFamily="34" charset="0"/>
              </a:rPr>
              <a:t>把“市场计划一般都需要做哪些事”列了一遍，但丝毫不提及我们的关键问题是什么以及问题如何解决</a:t>
            </a:r>
            <a:r>
              <a:rPr lang="zh-CN" altLang="en-US" b="1" dirty="0">
                <a:latin typeface="Arial" panose="020B0604020202020204" pitchFamily="34" charset="0"/>
              </a:rPr>
              <a:t>。</a:t>
            </a:r>
            <a:r>
              <a:rPr lang="zh-CN" altLang="en-US" dirty="0">
                <a:latin typeface="Arial" panose="020B0604020202020204" pitchFamily="34" charset="0"/>
              </a:rPr>
              <a:t>与其说这是一个“营销计划”，不如说是一篇“拘泥于目标细节和任务模板的轮廓大纲”，几乎无法有效指导任何一个人的具体工作。</a:t>
            </a:r>
            <a:br>
              <a:rPr lang="zh-CN" altLang="en-US" dirty="0">
                <a:latin typeface="Arial" panose="020B0604020202020204" pitchFamily="34" charset="0"/>
              </a:rPr>
            </a:br>
            <a:endParaRPr lang="zh-CN" altLang="en-US" dirty="0">
              <a:latin typeface="Arial" panose="020B0604020202020204" pitchFamily="34" charset="0"/>
            </a:endParaRPr>
          </a:p>
          <a:p>
            <a:pPr eaLnBrk="0" hangingPunct="0"/>
            <a:r>
              <a:rPr lang="zh-CN" altLang="en-US" dirty="0">
                <a:latin typeface="Arial" panose="020B0604020202020204" pitchFamily="34" charset="0"/>
              </a:rPr>
              <a:t>比如，计划的重要部分有一个“病毒视频”，那么请问：所有的病毒视频都行吗？病毒视频在整个计划里扮演什么角色？要契合什么主题？为什么需要视频？</a:t>
            </a:r>
            <a:endParaRPr lang="zh-CN" altLang="en-US" dirty="0">
              <a:latin typeface="Arial" panose="020B0604020202020204" pitchFamily="34" charset="0"/>
            </a:endParaRPr>
          </a:p>
          <a:p>
            <a:pPr eaLnBrk="0" hangingPunct="0"/>
            <a:r>
              <a:rPr lang="zh-CN" altLang="en-US" dirty="0">
                <a:latin typeface="Arial" panose="020B0604020202020204" pitchFamily="34" charset="0"/>
              </a:rPr>
              <a:t> </a:t>
            </a:r>
            <a:endParaRPr lang="zh-CN" altLang="en-US" dirty="0">
              <a:latin typeface="Arial" panose="020B0604020202020204" pitchFamily="34" charset="0"/>
            </a:endParaRPr>
          </a:p>
          <a:p>
            <a:pPr eaLnBrk="0" hangingPunct="0"/>
            <a:r>
              <a:rPr lang="zh-CN" altLang="en-US" dirty="0">
                <a:latin typeface="Arial" panose="020B0604020202020204" pitchFamily="34" charset="0"/>
              </a:rPr>
              <a:t>实际上，把整个计划修改一下日期和公司名，几乎可以完整地套用在任何一个产品的任何一次营销行为中。 </a:t>
            </a:r>
            <a:r>
              <a:rPr lang="zh-CN" altLang="en-US" b="1" dirty="0">
                <a:latin typeface="Arial" panose="020B0604020202020204" pitchFamily="34" charset="0"/>
              </a:rPr>
              <a:t>智能硬件上众筹计划、新手机发布计划、脑白金换包装计划、电影发行计划甚至炒作凤姐计划，都可以完整地套用这样的大纲模板：</a:t>
            </a:r>
            <a:r>
              <a:rPr lang="zh-CN" altLang="en-US" dirty="0">
                <a:latin typeface="Arial" panose="020B0604020202020204" pitchFamily="34" charset="0"/>
              </a:rPr>
              <a:t>吸引目标顾客、线上线下联动、公交地铁广告覆盖、</a:t>
            </a:r>
            <a:r>
              <a:rPr lang="en-US" altLang="zh-CN" dirty="0">
                <a:latin typeface="Arial" panose="020B0604020202020204" pitchFamily="34" charset="0"/>
              </a:rPr>
              <a:t>H5+</a:t>
            </a:r>
            <a:r>
              <a:rPr lang="zh-CN" altLang="en-US" dirty="0">
                <a:latin typeface="Arial" panose="020B0604020202020204" pitchFamily="34" charset="0"/>
              </a:rPr>
              <a:t>视频病毒传播、</a:t>
            </a:r>
            <a:r>
              <a:rPr lang="en-US" altLang="zh-CN" dirty="0">
                <a:latin typeface="Arial" panose="020B0604020202020204" pitchFamily="34" charset="0"/>
              </a:rPr>
              <a:t>KOL</a:t>
            </a:r>
            <a:r>
              <a:rPr lang="zh-CN" altLang="en-US" dirty="0">
                <a:latin typeface="Arial" panose="020B0604020202020204" pitchFamily="34" charset="0"/>
              </a:rPr>
              <a:t>转发、微博千万级讨论</a:t>
            </a:r>
            <a:r>
              <a:rPr lang="en-US" altLang="zh-CN" dirty="0">
                <a:latin typeface="Arial" panose="020B0604020202020204" pitchFamily="34" charset="0"/>
              </a:rPr>
              <a:t>……</a:t>
            </a:r>
            <a:endParaRPr lang="en-US" altLang="zh-CN" dirty="0">
              <a:latin typeface="Arial" panose="020B0604020202020204" pitchFamily="34" charset="0"/>
            </a:endParaRPr>
          </a:p>
          <a:p>
            <a:pPr eaLnBrk="0" hangingPunct="0"/>
            <a:r>
              <a:rPr lang="en-US" altLang="zh-CN" dirty="0">
                <a:latin typeface="Arial" panose="020B0604020202020204" pitchFamily="34" charset="0"/>
              </a:rPr>
              <a:t> </a:t>
            </a:r>
            <a:endParaRPr lang="en-US" altLang="zh-CN" dirty="0">
              <a:latin typeface="Arial" panose="020B0604020202020204" pitchFamily="34" charset="0"/>
            </a:endParaRPr>
          </a:p>
          <a:p>
            <a:pPr eaLnBrk="0" hangingPunct="0"/>
            <a:r>
              <a:rPr lang="zh-CN" altLang="en-US" dirty="0">
                <a:latin typeface="Arial" panose="020B0604020202020204" pitchFamily="34" charset="0"/>
              </a:rPr>
              <a:t>可是，这有什么用呢？当你把“千万级传播”加入</a:t>
            </a:r>
            <a:r>
              <a:rPr lang="en-US" altLang="zh-CN" dirty="0">
                <a:latin typeface="Arial" panose="020B0604020202020204" pitchFamily="34" charset="0"/>
              </a:rPr>
              <a:t>PPT</a:t>
            </a:r>
            <a:r>
              <a:rPr lang="zh-CN" altLang="en-US" dirty="0">
                <a:latin typeface="Arial" panose="020B0604020202020204" pitchFamily="34" charset="0"/>
              </a:rPr>
              <a:t>，就能帮助整个活动千万级传播了吗？</a:t>
            </a:r>
            <a:endParaRPr lang="zh-CN" altLang="en-US" dirty="0">
              <a:latin typeface="Arial" panose="020B0604020202020204" pitchFamily="34"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矩形 1"/>
          <p:cNvSpPr/>
          <p:nvPr/>
        </p:nvSpPr>
        <p:spPr>
          <a:xfrm>
            <a:off x="476250" y="1081088"/>
            <a:ext cx="5821363" cy="369887"/>
          </a:xfrm>
          <a:prstGeom prst="rect">
            <a:avLst/>
          </a:prstGeom>
          <a:noFill/>
          <a:ln w="9525">
            <a:noFill/>
          </a:ln>
        </p:spPr>
        <p:txBody>
          <a:bodyPr>
            <a:spAutoFit/>
          </a:bodyPr>
          <a:p>
            <a:pPr eaLnBrk="0" hangingPunct="0"/>
            <a:r>
              <a:rPr lang="zh-CN" altLang="en-US" b="1" dirty="0">
                <a:latin typeface="Arial" panose="020B0604020202020204" pitchFamily="34" charset="0"/>
              </a:rPr>
              <a:t>比如同样是前面的商场周年庆计划，有的会这样写：</a:t>
            </a:r>
            <a:endParaRPr lang="zh-CN" altLang="en-US" dirty="0">
              <a:latin typeface="Arial" panose="020B0604020202020204" pitchFamily="34" charset="0"/>
            </a:endParaRPr>
          </a:p>
        </p:txBody>
      </p:sp>
      <p:sp>
        <p:nvSpPr>
          <p:cNvPr id="26627" name="矩形 2"/>
          <p:cNvSpPr/>
          <p:nvPr/>
        </p:nvSpPr>
        <p:spPr>
          <a:xfrm>
            <a:off x="615950" y="1738313"/>
            <a:ext cx="7127875" cy="3694112"/>
          </a:xfrm>
          <a:prstGeom prst="rect">
            <a:avLst/>
          </a:prstGeom>
          <a:noFill/>
          <a:ln w="9525">
            <a:noFill/>
          </a:ln>
        </p:spPr>
        <p:txBody>
          <a:bodyPr>
            <a:spAutoFit/>
          </a:bodyPr>
          <a:p>
            <a:pPr eaLnBrk="0" hangingPunct="0"/>
            <a:r>
              <a:rPr lang="zh-CN" altLang="en-US" dirty="0">
                <a:latin typeface="Arial" panose="020B0604020202020204" pitchFamily="34" charset="0"/>
              </a:rPr>
              <a:t>作为本地最有影响力且历史悠久的商城，我们承载了当地人很多关于过去逛街的记忆，但现在大家更多地关注电商促销信息，导致我们的促销活动一年不如一年。</a:t>
            </a:r>
            <a:endParaRPr lang="zh-CN" altLang="en-US" dirty="0">
              <a:latin typeface="Arial" panose="020B0604020202020204" pitchFamily="34" charset="0"/>
            </a:endParaRPr>
          </a:p>
          <a:p>
            <a:pPr eaLnBrk="0" hangingPunct="0"/>
            <a:r>
              <a:rPr lang="zh-CN" altLang="en-US" dirty="0">
                <a:latin typeface="Arial" panose="020B0604020202020204" pitchFamily="34" charset="0"/>
              </a:rPr>
              <a:t> </a:t>
            </a:r>
            <a:endParaRPr lang="zh-CN" altLang="en-US" dirty="0">
              <a:latin typeface="Arial" panose="020B0604020202020204" pitchFamily="34" charset="0"/>
            </a:endParaRPr>
          </a:p>
          <a:p>
            <a:pPr eaLnBrk="0" hangingPunct="0"/>
            <a:r>
              <a:rPr lang="zh-CN" altLang="en-US" dirty="0">
                <a:latin typeface="Arial" panose="020B0604020202020204" pitchFamily="34" charset="0"/>
              </a:rPr>
              <a:t>所以我认为，这次活动我们面临的</a:t>
            </a:r>
            <a:r>
              <a:rPr lang="zh-CN" altLang="en-US" dirty="0">
                <a:solidFill>
                  <a:srgbClr val="FF0000"/>
                </a:solidFill>
                <a:latin typeface="Arial" panose="020B0604020202020204" pitchFamily="34" charset="0"/>
              </a:rPr>
              <a:t>关键挑战</a:t>
            </a:r>
            <a:r>
              <a:rPr lang="zh-CN" altLang="en-US" dirty="0">
                <a:latin typeface="Arial" panose="020B0604020202020204" pitchFamily="34" charset="0"/>
              </a:rPr>
              <a:t>是：如何刺激消费者跑来关注我们的促销活动，而不是全被京东天猫的广告吸引走了。</a:t>
            </a:r>
            <a:endParaRPr lang="zh-CN" altLang="en-US" dirty="0">
              <a:latin typeface="Arial" panose="020B0604020202020204" pitchFamily="34" charset="0"/>
            </a:endParaRPr>
          </a:p>
          <a:p>
            <a:pPr eaLnBrk="0" hangingPunct="0"/>
            <a:r>
              <a:rPr lang="zh-CN" altLang="en-US" dirty="0">
                <a:latin typeface="Arial" panose="020B0604020202020204" pitchFamily="34" charset="0"/>
              </a:rPr>
              <a:t> </a:t>
            </a:r>
            <a:endParaRPr lang="zh-CN" altLang="en-US" dirty="0">
              <a:latin typeface="Arial" panose="020B0604020202020204" pitchFamily="34" charset="0"/>
            </a:endParaRPr>
          </a:p>
          <a:p>
            <a:pPr eaLnBrk="0" hangingPunct="0"/>
            <a:r>
              <a:rPr lang="zh-CN" altLang="en-US" dirty="0">
                <a:latin typeface="Arial" panose="020B0604020202020204" pitchFamily="34" charset="0"/>
              </a:rPr>
              <a:t>为了解决这个问题，我认为这次再只强调“</a:t>
            </a:r>
            <a:r>
              <a:rPr lang="en-US" altLang="zh-CN" dirty="0">
                <a:latin typeface="Arial" panose="020B0604020202020204" pitchFamily="34" charset="0"/>
              </a:rPr>
              <a:t>XX</a:t>
            </a:r>
            <a:r>
              <a:rPr lang="zh-CN" altLang="en-US" dirty="0">
                <a:latin typeface="Arial" panose="020B0604020202020204" pitchFamily="34" charset="0"/>
              </a:rPr>
              <a:t>大促”这样信息是没用的，因为同样是“大促销”，我们本身的促销额度和广告投放量不可能超过天猫，这就无法扭转我们的不利局势。</a:t>
            </a:r>
            <a:endParaRPr lang="zh-CN" altLang="en-US" dirty="0">
              <a:latin typeface="Arial" panose="020B0604020202020204" pitchFamily="34" charset="0"/>
            </a:endParaRPr>
          </a:p>
          <a:p>
            <a:pPr eaLnBrk="0" hangingPunct="0"/>
            <a:r>
              <a:rPr lang="zh-CN" altLang="en-US" dirty="0">
                <a:latin typeface="Arial" panose="020B0604020202020204" pitchFamily="34" charset="0"/>
              </a:rPr>
              <a:t> </a:t>
            </a:r>
            <a:endParaRPr lang="zh-CN" altLang="en-US" dirty="0">
              <a:latin typeface="Arial" panose="020B0604020202020204" pitchFamily="34" charset="0"/>
            </a:endParaRPr>
          </a:p>
          <a:p>
            <a:pPr eaLnBrk="0" hangingPunct="0"/>
            <a:r>
              <a:rPr lang="zh-CN" altLang="en-US" dirty="0">
                <a:latin typeface="Arial" panose="020B0604020202020204" pitchFamily="34" charset="0"/>
              </a:rPr>
              <a:t>而我们真正的优势其实是“</a:t>
            </a:r>
            <a:r>
              <a:rPr lang="zh-CN" altLang="en-US" dirty="0">
                <a:solidFill>
                  <a:srgbClr val="FF0000"/>
                </a:solidFill>
                <a:latin typeface="Arial" panose="020B0604020202020204" pitchFamily="34" charset="0"/>
              </a:rPr>
              <a:t>逛街体验</a:t>
            </a:r>
            <a:r>
              <a:rPr lang="zh-CN" altLang="en-US" dirty="0">
                <a:latin typeface="Arial" panose="020B0604020202020204" pitchFamily="34" charset="0"/>
              </a:rPr>
              <a:t>”，所以应该促使消费者更多关注逛街体验本身，以对抗狂轰滥炸的电商广告。</a:t>
            </a:r>
            <a:endParaRPr lang="zh-CN" altLang="en-US" dirty="0">
              <a:latin typeface="Arial" panose="020B0604020202020204"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7" name="Rectangle 1"/>
          <p:cNvSpPr>
            <a:spLocks noChangeArrowheads="1"/>
          </p:cNvSpPr>
          <p:nvPr/>
        </p:nvSpPr>
        <p:spPr bwMode="auto">
          <a:xfrm>
            <a:off x="285750" y="1262063"/>
            <a:ext cx="8316913" cy="4430713"/>
          </a:xfrm>
          <a:prstGeom prst="rect">
            <a:avLst/>
          </a:prstGeom>
          <a:noFill/>
          <a:ln w="9525" cmpd="sng">
            <a:noFill/>
            <a:miter lim="800000"/>
          </a:ln>
          <a:effectLst>
            <a:prstShdw prst="shdw17" dist="17961" dir="2700000">
              <a:schemeClr val="accent1">
                <a:gamma/>
                <a:shade val="60000"/>
                <a:invGamma/>
              </a:schemeClr>
            </a:prstShdw>
          </a:effec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所以我建议，这次我们以“</a:t>
            </a:r>
            <a:r>
              <a:rPr kumimoji="0" lang="zh-CN" sz="1800" b="1"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逛街就逛真正街”为主题</a:t>
            </a:r>
            <a:r>
              <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，通过线上线下各种渠道的协同，号召消费者周末休息出来逛真正的街，以吸引他们来参加周年庆活动。</a:t>
            </a:r>
            <a:endPar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 </a:t>
            </a:r>
            <a:endPar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为此各部门需紧密配合，目标是让本市更多消费者想要逛线下店，而不是网购：</a:t>
            </a:r>
            <a:endPar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sz="1200" b="0" i="0" u="none" strike="noStrike" kern="1200" cap="none" spc="0" normalizeH="0" baseline="0" noProof="0" dirty="0">
                <a:ln>
                  <a:noFill/>
                </a:ln>
                <a:solidFill>
                  <a:srgbClr val="3E3E3E"/>
                </a:solidFill>
                <a:effectLst/>
                <a:uLnTx/>
                <a:uFillTx/>
                <a:latin typeface="Arial" panose="020B0604020202020204" pitchFamily="34" charset="0"/>
                <a:ea typeface="宋体" panose="02010600030101010101" pitchFamily="2" charset="-122"/>
                <a:cs typeface="+mn-cs"/>
                <a:sym typeface="+mn-ea"/>
              </a:rPr>
              <a:t> </a:t>
            </a:r>
            <a:endParaRPr kumimoji="0" lang="zh-CN" sz="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1</a:t>
            </a:r>
            <a:r>
              <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 文案小张：</a:t>
            </a:r>
            <a:r>
              <a:rPr kumimoji="0" 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继续优化“要逛就逛真正街”这个主题文案，并且寻找用户网购的痛点（比如无法试穿、比如不能出门过个好周末等），以制作主文案；</a:t>
            </a:r>
            <a:br>
              <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br>
            <a:endPar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2</a:t>
            </a:r>
            <a:r>
              <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 视频创意小刘：</a:t>
            </a:r>
            <a:r>
              <a:rPr kumimoji="0" 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根据文案部门提供的主文案和用户痛点，策划以传播性为优先目的的短视频；</a:t>
            </a:r>
            <a:br>
              <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br>
            <a:endPar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3</a:t>
            </a:r>
            <a:r>
              <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 媒介部门老王：</a:t>
            </a:r>
            <a:r>
              <a:rPr kumimoji="0" 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为了形成反差和撕逼效果，确保我们的广告跟电商广告在一起出现（比如公交站牌左边是“上天猫，逛街享巨惠”，我们在右边就是“要逛就逛真正街，同享巨惠”等）；</a:t>
            </a:r>
            <a:br>
              <a:rPr kumimoji="0" 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br>
            <a:endParaRPr kumimoji="0" 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4</a:t>
            </a:r>
            <a:r>
              <a:rPr kumimoji="0" 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 新媒体部门小莉：</a:t>
            </a:r>
            <a:r>
              <a:rPr kumimoji="0" 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联合其他线下品牌发起公关活动，跟电商撕逼。</a:t>
            </a:r>
            <a:endParaRPr kumimoji="0" 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矩形 1"/>
          <p:cNvSpPr/>
          <p:nvPr/>
        </p:nvSpPr>
        <p:spPr>
          <a:xfrm>
            <a:off x="2286000" y="2062163"/>
            <a:ext cx="5664200" cy="2462212"/>
          </a:xfrm>
          <a:prstGeom prst="rect">
            <a:avLst/>
          </a:prstGeom>
          <a:noFill/>
          <a:ln w="9525">
            <a:noFill/>
          </a:ln>
        </p:spPr>
        <p:txBody>
          <a:bodyPr>
            <a:spAutoFit/>
          </a:bodyPr>
          <a:p>
            <a:pPr eaLnBrk="0" hangingPunct="0"/>
            <a:r>
              <a:rPr lang="zh-CN" altLang="en-US" dirty="0">
                <a:latin typeface="Arial" panose="020B0604020202020204" pitchFamily="34" charset="0"/>
              </a:rPr>
              <a:t>所以，什么是“策划”？</a:t>
            </a:r>
            <a:endParaRPr lang="zh-CN" altLang="en-US" dirty="0">
              <a:latin typeface="Arial" panose="020B0604020202020204" pitchFamily="34" charset="0"/>
            </a:endParaRPr>
          </a:p>
          <a:p>
            <a:pPr eaLnBrk="0" hangingPunct="0"/>
            <a:r>
              <a:rPr lang="zh-CN" altLang="en-US" dirty="0">
                <a:latin typeface="Arial" panose="020B0604020202020204" pitchFamily="34" charset="0"/>
              </a:rPr>
              <a:t> </a:t>
            </a:r>
            <a:endParaRPr lang="zh-CN" altLang="en-US" dirty="0">
              <a:latin typeface="Arial" panose="020B0604020202020204" pitchFamily="34" charset="0"/>
            </a:endParaRPr>
          </a:p>
          <a:p>
            <a:pPr eaLnBrk="0" hangingPunct="0"/>
            <a:r>
              <a:rPr lang="zh-CN" altLang="en-US" sz="2800" b="1" dirty="0">
                <a:solidFill>
                  <a:srgbClr val="FF0000"/>
                </a:solidFill>
                <a:latin typeface="Arial" panose="020B0604020202020204" pitchFamily="34" charset="0"/>
              </a:rPr>
              <a:t>“策划</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计划”</a:t>
            </a:r>
            <a:endParaRPr lang="en-US" altLang="zh-CN" sz="2800" b="1" dirty="0">
              <a:solidFill>
                <a:srgbClr val="FF0000"/>
              </a:solidFill>
              <a:latin typeface="Arial" panose="020B0604020202020204" pitchFamily="34" charset="0"/>
            </a:endParaRPr>
          </a:p>
          <a:p>
            <a:pPr eaLnBrk="0" hangingPunct="0"/>
            <a:r>
              <a:rPr lang="zh-CN" altLang="en-US" b="1" dirty="0">
                <a:latin typeface="Arial" panose="020B0604020202020204" pitchFamily="34" charset="0"/>
              </a:rPr>
              <a:t>就是“设计一连串关键行动，来解决某些问题。”</a:t>
            </a:r>
            <a:endParaRPr lang="zh-CN" altLang="en-US" dirty="0">
              <a:latin typeface="Arial" panose="020B0604020202020204" pitchFamily="34" charset="0"/>
            </a:endParaRPr>
          </a:p>
          <a:p>
            <a:pPr eaLnBrk="0" hangingPunct="0"/>
            <a:r>
              <a:rPr lang="zh-CN" altLang="en-US" dirty="0">
                <a:latin typeface="Arial" panose="020B0604020202020204" pitchFamily="34" charset="0"/>
              </a:rPr>
              <a:t> </a:t>
            </a:r>
            <a:endParaRPr lang="zh-CN" altLang="en-US" dirty="0">
              <a:latin typeface="Arial" panose="020B0604020202020204" pitchFamily="34" charset="0"/>
            </a:endParaRPr>
          </a:p>
          <a:p>
            <a:pPr eaLnBrk="0" hangingPunct="0"/>
            <a:r>
              <a:rPr lang="zh-CN" altLang="en-US" dirty="0">
                <a:latin typeface="Arial" panose="020B0604020202020204" pitchFamily="34" charset="0"/>
              </a:rPr>
              <a:t>与其说是“计划”，不如说是“解决方案”。</a:t>
            </a:r>
            <a:endParaRPr lang="en-US" altLang="zh-CN" dirty="0">
              <a:latin typeface="Arial" panose="020B0604020202020204" pitchFamily="34" charset="0"/>
            </a:endParaRPr>
          </a:p>
          <a:p>
            <a:pPr eaLnBrk="0" hangingPunct="0"/>
            <a:r>
              <a:rPr lang="zh-CN" altLang="en-US" dirty="0">
                <a:latin typeface="Arial" panose="020B0604020202020204" pitchFamily="34" charset="0"/>
              </a:rPr>
              <a:t>（为什么大纲式计划不靠谱，因为他不是针对某些问题的解决方案，甚至，它连问题是什么都不知道。） </a:t>
            </a:r>
            <a:endParaRPr lang="zh-CN" altLang="en-US" dirty="0">
              <a:latin typeface="Arial" panose="020B0604020202020204" pitchFamily="34" charset="0"/>
            </a:endParaRPr>
          </a:p>
        </p:txBody>
      </p:sp>
      <p:pic>
        <p:nvPicPr>
          <p:cNvPr id="3" name="Picture 2"/>
          <p:cNvPicPr>
            <a:picLocks noChangeAspect="1"/>
          </p:cNvPicPr>
          <p:nvPr/>
        </p:nvPicPr>
        <p:blipFill>
          <a:blip r:embed="rId1"/>
          <a:stretch>
            <a:fillRect/>
          </a:stretch>
        </p:blipFill>
        <p:spPr>
          <a:xfrm>
            <a:off x="341313" y="3001963"/>
            <a:ext cx="1627187" cy="2773362"/>
          </a:xfrm>
          <a:prstGeom prst="rect">
            <a:avLst/>
          </a:prstGeom>
          <a:noFill/>
          <a:ln w="9525">
            <a:noFill/>
          </a:ln>
        </p:spPr>
      </p:pic>
      <p:sp>
        <p:nvSpPr>
          <p:cNvPr id="28676" name="Rectangle 5"/>
          <p:cNvSpPr/>
          <p:nvPr/>
        </p:nvSpPr>
        <p:spPr>
          <a:xfrm rot="-238110">
            <a:off x="354013" y="2060575"/>
            <a:ext cx="1417637" cy="831850"/>
          </a:xfrm>
          <a:prstGeom prst="rect">
            <a:avLst/>
          </a:prstGeom>
          <a:noFill/>
          <a:ln w="9525">
            <a:noFill/>
          </a:ln>
        </p:spPr>
        <p:txBody>
          <a:bodyPr>
            <a:spAutoFit/>
          </a:bodyPr>
          <a:p>
            <a:pPr eaLnBrk="0" hangingPunct="0">
              <a:lnSpc>
                <a:spcPct val="150000"/>
              </a:lnSpc>
            </a:pPr>
            <a:r>
              <a:rPr lang="zh-CN" altLang="en-US" sz="1600" dirty="0">
                <a:latin typeface="微软雅黑" panose="020B0503020204020204" pitchFamily="34" charset="-122"/>
                <a:ea typeface="微软雅黑" panose="020B0503020204020204" pitchFamily="34" charset="-122"/>
              </a:rPr>
              <a:t>什么是</a:t>
            </a:r>
            <a:endParaRPr lang="en-US" altLang="zh-CN" sz="16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600" dirty="0">
                <a:latin typeface="微软雅黑" panose="020B0503020204020204" pitchFamily="34" charset="-122"/>
                <a:ea typeface="微软雅黑" panose="020B0503020204020204" pitchFamily="34" charset="-122"/>
              </a:rPr>
              <a:t>策划案？</a:t>
            </a:r>
            <a:endParaRPr lang="zh-CN" altLang="en-US" sz="1600" dirty="0">
              <a:latin typeface="微软雅黑" panose="020B0503020204020204" pitchFamily="34" charset="-122"/>
              <a:ea typeface="微软雅黑" panose="020B0503020204020204" pitchFamily="34" charset="-122"/>
            </a:endParaRPr>
          </a:p>
        </p:txBody>
      </p:sp>
      <p:pic>
        <p:nvPicPr>
          <p:cNvPr id="28677" name="Picture 1"/>
          <p:cNvPicPr>
            <a:picLocks noChangeAspect="1"/>
          </p:cNvPicPr>
          <p:nvPr/>
        </p:nvPicPr>
        <p:blipFill>
          <a:blip r:embed="rId2"/>
          <a:stretch>
            <a:fillRect/>
          </a:stretch>
        </p:blipFill>
        <p:spPr>
          <a:xfrm>
            <a:off x="4035425" y="4886325"/>
            <a:ext cx="4076700" cy="892175"/>
          </a:xfrm>
          <a:prstGeom prst="rect">
            <a:avLst/>
          </a:prstGeom>
          <a:noFill/>
          <a:ln w="9525">
            <a:noFill/>
          </a:ln>
          <a:effectLst>
            <a:prstShdw prst="shdw17" dist="17961" dir="2699999">
              <a:srgbClr val="708688"/>
            </a:prst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2"/>
          <p:cNvPicPr>
            <a:picLocks noChangeAspect="1"/>
          </p:cNvPicPr>
          <p:nvPr/>
        </p:nvPicPr>
        <p:blipFill>
          <a:blip r:embed="rId1"/>
          <a:stretch>
            <a:fillRect/>
          </a:stretch>
        </p:blipFill>
        <p:spPr>
          <a:xfrm>
            <a:off x="341313" y="3001963"/>
            <a:ext cx="1627187" cy="2773362"/>
          </a:xfrm>
          <a:prstGeom prst="rect">
            <a:avLst/>
          </a:prstGeom>
          <a:noFill/>
          <a:ln w="9525">
            <a:noFill/>
          </a:ln>
        </p:spPr>
      </p:pic>
      <p:sp>
        <p:nvSpPr>
          <p:cNvPr id="29699" name="Rectangle 5"/>
          <p:cNvSpPr/>
          <p:nvPr/>
        </p:nvSpPr>
        <p:spPr>
          <a:xfrm rot="-238110">
            <a:off x="354013" y="2060575"/>
            <a:ext cx="1417637" cy="830263"/>
          </a:xfrm>
          <a:prstGeom prst="rect">
            <a:avLst/>
          </a:prstGeom>
          <a:noFill/>
          <a:ln w="9525">
            <a:noFill/>
          </a:ln>
        </p:spPr>
        <p:txBody>
          <a:bodyPr>
            <a:spAutoFit/>
          </a:bodyPr>
          <a:p>
            <a:pPr eaLnBrk="0" hangingPunct="0">
              <a:lnSpc>
                <a:spcPct val="150000"/>
              </a:lnSpc>
            </a:pPr>
            <a:r>
              <a:rPr lang="zh-CN" altLang="en-US" sz="1600" dirty="0">
                <a:latin typeface="微软雅黑" panose="020B0503020204020204" pitchFamily="34" charset="-122"/>
                <a:ea typeface="微软雅黑" panose="020B0503020204020204" pitchFamily="34" charset="-122"/>
              </a:rPr>
              <a:t>什么是</a:t>
            </a:r>
            <a:endParaRPr lang="en-US" altLang="zh-CN" sz="1600"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600" dirty="0">
                <a:latin typeface="微软雅黑" panose="020B0503020204020204" pitchFamily="34" charset="-122"/>
                <a:ea typeface="微软雅黑" panose="020B0503020204020204" pitchFamily="34" charset="-122"/>
              </a:rPr>
              <a:t>营销计划？</a:t>
            </a:r>
            <a:endParaRPr lang="zh-CN" altLang="en-US" sz="1600" dirty="0">
              <a:latin typeface="微软雅黑" panose="020B0503020204020204" pitchFamily="34" charset="-122"/>
              <a:ea typeface="微软雅黑" panose="020B0503020204020204" pitchFamily="34" charset="-122"/>
            </a:endParaRPr>
          </a:p>
        </p:txBody>
      </p:sp>
      <p:sp>
        <p:nvSpPr>
          <p:cNvPr id="29700" name="矩形 3"/>
          <p:cNvSpPr/>
          <p:nvPr/>
        </p:nvSpPr>
        <p:spPr>
          <a:xfrm>
            <a:off x="2295525" y="1677988"/>
            <a:ext cx="5895975" cy="1570037"/>
          </a:xfrm>
          <a:prstGeom prst="rect">
            <a:avLst/>
          </a:prstGeom>
          <a:noFill/>
          <a:ln w="9525">
            <a:noFill/>
          </a:ln>
        </p:spPr>
        <p:txBody>
          <a:bodyPr>
            <a:spAutoFit/>
          </a:bodyPr>
          <a:p>
            <a:pPr eaLnBrk="0" hangingPunct="0"/>
            <a:r>
              <a:rPr lang="zh-CN" altLang="en-US" sz="2800" b="1" dirty="0">
                <a:solidFill>
                  <a:srgbClr val="FF0000"/>
                </a:solidFill>
                <a:latin typeface="Arial" panose="020B0604020202020204" pitchFamily="34" charset="0"/>
              </a:rPr>
              <a:t>市场营销 计划</a:t>
            </a:r>
            <a:r>
              <a:rPr lang="en-US"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策划案</a:t>
            </a:r>
            <a:endParaRPr lang="en-US" altLang="zh-CN" sz="2800" b="1" dirty="0">
              <a:solidFill>
                <a:srgbClr val="FF0000"/>
              </a:solidFill>
              <a:latin typeface="Arial" panose="020B0604020202020204" pitchFamily="34" charset="0"/>
            </a:endParaRPr>
          </a:p>
          <a:p>
            <a:pPr eaLnBrk="0" hangingPunct="0"/>
            <a:r>
              <a:rPr lang="zh-CN" altLang="en-US" dirty="0">
                <a:latin typeface="Arial" panose="020B0604020202020204" pitchFamily="34" charset="0"/>
              </a:rPr>
              <a:t>    </a:t>
            </a:r>
            <a:endParaRPr lang="en-US" altLang="zh-CN" dirty="0">
              <a:latin typeface="Arial" panose="020B0604020202020204" pitchFamily="34" charset="0"/>
            </a:endParaRPr>
          </a:p>
          <a:p>
            <a:pPr eaLnBrk="0" hangingPunct="0"/>
            <a:r>
              <a:rPr lang="zh-CN" altLang="en-US" dirty="0">
                <a:latin typeface="Arial" panose="020B0604020202020204" pitchFamily="34" charset="0"/>
              </a:rPr>
              <a:t>是“针对顾客认知问题的解决方案”。</a:t>
            </a:r>
            <a:endParaRPr lang="en-US" altLang="zh-CN" dirty="0">
              <a:latin typeface="Arial" panose="020B0604020202020204" pitchFamily="34" charset="0"/>
            </a:endParaRPr>
          </a:p>
          <a:p>
            <a:pPr eaLnBrk="0" hangingPunct="0"/>
            <a:r>
              <a:rPr lang="zh-CN" altLang="en-US" sz="1600" dirty="0">
                <a:latin typeface="Arial" panose="020B0604020202020204" pitchFamily="34" charset="0"/>
              </a:rPr>
              <a:t> </a:t>
            </a:r>
            <a:endParaRPr lang="en-US" altLang="zh-CN" sz="1600" dirty="0">
              <a:latin typeface="Arial" panose="020B0604020202020204" pitchFamily="34" charset="0"/>
            </a:endParaRPr>
          </a:p>
          <a:p>
            <a:pPr eaLnBrk="0" hangingPunct="0"/>
            <a:r>
              <a:rPr lang="zh-CN" altLang="en-US" sz="1600" dirty="0">
                <a:latin typeface="Arial" panose="020B0604020202020204" pitchFamily="34" charset="0"/>
              </a:rPr>
              <a:t>改变一些消费者的想法、态度和行为，从而让情况对你更加有力</a:t>
            </a:r>
            <a:endParaRPr lang="en-US" altLang="zh-CN" sz="1600" dirty="0">
              <a:latin typeface="Arial" panose="020B0604020202020204" pitchFamily="34" charset="0"/>
            </a:endParaRPr>
          </a:p>
        </p:txBody>
      </p:sp>
      <p:sp>
        <p:nvSpPr>
          <p:cNvPr id="29701" name="矩形 4"/>
          <p:cNvSpPr/>
          <p:nvPr/>
        </p:nvSpPr>
        <p:spPr>
          <a:xfrm>
            <a:off x="2332038" y="3548063"/>
            <a:ext cx="6242050" cy="1816100"/>
          </a:xfrm>
          <a:prstGeom prst="rect">
            <a:avLst/>
          </a:prstGeom>
          <a:noFill/>
          <a:ln w="9525">
            <a:noFill/>
          </a:ln>
        </p:spPr>
        <p:txBody>
          <a:bodyPr>
            <a:spAutoFit/>
          </a:bodyPr>
          <a:p>
            <a:pPr eaLnBrk="0" hangingPunct="0"/>
            <a:r>
              <a:rPr lang="zh-CN" altLang="en-US" sz="1600" dirty="0">
                <a:latin typeface="楷体" panose="02010609060101010101" pitchFamily="49" charset="-122"/>
                <a:ea typeface="楷体" panose="02010609060101010101" pitchFamily="49" charset="-122"/>
              </a:rPr>
              <a:t>“本市消费者越来越倾向于去电商，我要扭转他们的态度。”</a:t>
            </a:r>
            <a:endParaRPr lang="zh-CN" altLang="en-US" sz="1600" dirty="0">
              <a:latin typeface="楷体" panose="02010609060101010101" pitchFamily="49" charset="-122"/>
              <a:ea typeface="楷体" panose="02010609060101010101" pitchFamily="49" charset="-122"/>
            </a:endParaRPr>
          </a:p>
          <a:p>
            <a:pPr eaLnBrk="0" hangingPunct="0"/>
            <a:endParaRPr lang="zh-CN" altLang="en-US" sz="1600" dirty="0">
              <a:latin typeface="楷体" panose="02010609060101010101" pitchFamily="49" charset="-122"/>
              <a:ea typeface="楷体" panose="02010609060101010101" pitchFamily="49" charset="-122"/>
            </a:endParaRPr>
          </a:p>
          <a:p>
            <a:pPr eaLnBrk="0" hangingPunct="0"/>
            <a:r>
              <a:rPr lang="zh-CN" altLang="en-US" sz="1600" dirty="0">
                <a:latin typeface="楷体" panose="02010609060101010101" pitchFamily="49" charset="-122"/>
                <a:ea typeface="楷体" panose="02010609060101010101" pitchFamily="49" charset="-122"/>
              </a:rPr>
              <a:t> “消费者现在倾向于去实体店购买我们的化妆品，我要让他们习惯微信购买。”</a:t>
            </a:r>
            <a:br>
              <a:rPr lang="zh-CN" altLang="en-US" sz="1600" dirty="0">
                <a:latin typeface="楷体" panose="02010609060101010101" pitchFamily="49" charset="-122"/>
                <a:ea typeface="楷体" panose="02010609060101010101" pitchFamily="49" charset="-122"/>
              </a:rPr>
            </a:br>
            <a:endParaRPr lang="zh-CN" altLang="en-US" sz="1600" dirty="0">
              <a:latin typeface="楷体" panose="02010609060101010101" pitchFamily="49" charset="-122"/>
              <a:ea typeface="楷体" panose="02010609060101010101" pitchFamily="49" charset="-122"/>
            </a:endParaRPr>
          </a:p>
          <a:p>
            <a:pPr eaLnBrk="0" hangingPunct="0"/>
            <a:r>
              <a:rPr lang="zh-CN" altLang="en-US" sz="1600" dirty="0">
                <a:latin typeface="楷体" panose="02010609060101010101" pitchFamily="49" charset="-122"/>
                <a:ea typeface="楷体" panose="02010609060101010101" pitchFamily="49" charset="-122"/>
              </a:rPr>
              <a:t> “消费者并不认为自己需要一个智能水杯，我需要让他们意识到普通水杯不行，要换智能水杯。”</a:t>
            </a:r>
            <a:endParaRPr lang="zh-CN" altLang="en-US" sz="1600"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矩形 1"/>
          <p:cNvSpPr/>
          <p:nvPr/>
        </p:nvSpPr>
        <p:spPr>
          <a:xfrm>
            <a:off x="328613" y="949325"/>
            <a:ext cx="4513262" cy="523875"/>
          </a:xfrm>
          <a:prstGeom prst="rect">
            <a:avLst/>
          </a:prstGeom>
          <a:noFill/>
          <a:ln w="9525">
            <a:noFill/>
          </a:ln>
        </p:spPr>
        <p:txBody>
          <a:bodyPr wrap="none">
            <a:spAutoFit/>
          </a:bodyPr>
          <a:p>
            <a:pPr eaLnBrk="0" hangingPunct="0"/>
            <a:r>
              <a:rPr lang="zh-CN" altLang="en-US" sz="2800" b="1" dirty="0">
                <a:solidFill>
                  <a:srgbClr val="00B050"/>
                </a:solidFill>
                <a:latin typeface="黑体" panose="02010609060101010101" pitchFamily="49" charset="-122"/>
                <a:ea typeface="黑体" panose="02010609060101010101" pitchFamily="49" charset="-122"/>
              </a:rPr>
              <a:t>策划案写作的四个基本原则</a:t>
            </a:r>
            <a:endParaRPr lang="zh-CN" altLang="en-US" sz="2800" b="1" dirty="0">
              <a:solidFill>
                <a:srgbClr val="00B050"/>
              </a:solidFill>
              <a:latin typeface="黑体" panose="02010609060101010101" pitchFamily="49" charset="-122"/>
              <a:ea typeface="黑体" panose="02010609060101010101" pitchFamily="49" charset="-122"/>
            </a:endParaRPr>
          </a:p>
        </p:txBody>
      </p:sp>
      <p:pic>
        <p:nvPicPr>
          <p:cNvPr id="30723" name="Picture 2"/>
          <p:cNvPicPr>
            <a:picLocks noChangeAspect="1"/>
          </p:cNvPicPr>
          <p:nvPr/>
        </p:nvPicPr>
        <p:blipFill>
          <a:blip r:embed="rId1"/>
          <a:stretch>
            <a:fillRect/>
          </a:stretch>
        </p:blipFill>
        <p:spPr>
          <a:xfrm>
            <a:off x="66675" y="1971675"/>
            <a:ext cx="9110663" cy="4144963"/>
          </a:xfrm>
          <a:prstGeom prst="rect">
            <a:avLst/>
          </a:prstGeom>
          <a:noFill/>
          <a:ln w="9525">
            <a:noFill/>
          </a:ln>
          <a:effectLst>
            <a:prstShdw prst="shdw17" dist="17961" dir="2699999">
              <a:srgbClr val="708688"/>
            </a:prstShdw>
          </a:effectLst>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8849" name="直接连接符 1"/>
          <p:cNvCxnSpPr>
            <a:cxnSpLocks noChangeShapeType="1"/>
          </p:cNvCxnSpPr>
          <p:nvPr/>
        </p:nvCxnSpPr>
        <p:spPr bwMode="auto">
          <a:xfrm>
            <a:off x="0" y="1366838"/>
            <a:ext cx="4859338" cy="0"/>
          </a:xfrm>
          <a:prstGeom prst="line">
            <a:avLst/>
          </a:prstGeom>
          <a:noFill/>
          <a:ln w="9525">
            <a:solidFill>
              <a:schemeClr val="tx1"/>
            </a:solidFill>
            <a:round/>
          </a:ln>
          <a:effectLst>
            <a:outerShdw dist="17961" dir="2700000" algn="ctr" rotWithShape="0">
              <a:srgbClr val="000000"/>
            </a:outerShdw>
          </a:effectLst>
        </p:spPr>
      </p:cxnSp>
      <p:pic>
        <p:nvPicPr>
          <p:cNvPr id="47107" name="Picture 2"/>
          <p:cNvPicPr>
            <a:picLocks noChangeAspect="1"/>
          </p:cNvPicPr>
          <p:nvPr/>
        </p:nvPicPr>
        <p:blipFill>
          <a:blip r:embed="rId1"/>
          <a:stretch>
            <a:fillRect/>
          </a:stretch>
        </p:blipFill>
        <p:spPr>
          <a:xfrm>
            <a:off x="3786188" y="1214438"/>
            <a:ext cx="5286375" cy="4310062"/>
          </a:xfrm>
          <a:prstGeom prst="rect">
            <a:avLst/>
          </a:prstGeom>
          <a:noFill/>
          <a:ln w="9525">
            <a:noFill/>
          </a:ln>
        </p:spPr>
      </p:pic>
      <p:pic>
        <p:nvPicPr>
          <p:cNvPr id="47108" name="Picture 3"/>
          <p:cNvPicPr>
            <a:picLocks noChangeAspect="1"/>
          </p:cNvPicPr>
          <p:nvPr/>
        </p:nvPicPr>
        <p:blipFill>
          <a:blip r:embed="rId2"/>
          <a:stretch>
            <a:fillRect/>
          </a:stretch>
        </p:blipFill>
        <p:spPr>
          <a:xfrm>
            <a:off x="0" y="1595438"/>
            <a:ext cx="3643313" cy="771525"/>
          </a:xfrm>
          <a:prstGeom prst="rect">
            <a:avLst/>
          </a:prstGeom>
          <a:noFill/>
          <a:ln w="9525">
            <a:noFill/>
          </a:ln>
        </p:spPr>
      </p:pic>
      <p:pic>
        <p:nvPicPr>
          <p:cNvPr id="47109" name="Picture 4"/>
          <p:cNvPicPr>
            <a:picLocks noChangeAspect="1"/>
          </p:cNvPicPr>
          <p:nvPr/>
        </p:nvPicPr>
        <p:blipFill>
          <a:blip r:embed="rId3"/>
          <a:stretch>
            <a:fillRect/>
          </a:stretch>
        </p:blipFill>
        <p:spPr>
          <a:xfrm>
            <a:off x="71438" y="2595563"/>
            <a:ext cx="3714750" cy="1643062"/>
          </a:xfrm>
          <a:prstGeom prst="rect">
            <a:avLst/>
          </a:prstGeom>
          <a:noFill/>
          <a:ln w="9525">
            <a:noFill/>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0" name="图片 3" descr="01.jpg"/>
          <p:cNvPicPr>
            <a:picLocks noChangeAspect="1"/>
          </p:cNvPicPr>
          <p:nvPr/>
        </p:nvPicPr>
        <p:blipFill>
          <a:blip r:embed="rId1"/>
          <a:stretch>
            <a:fillRect/>
          </a:stretch>
        </p:blipFill>
        <p:spPr>
          <a:xfrm>
            <a:off x="0" y="0"/>
            <a:ext cx="9144000" cy="6896100"/>
          </a:xfrm>
          <a:prstGeom prst="rect">
            <a:avLst/>
          </a:prstGeom>
          <a:noFill/>
          <a:ln w="9525">
            <a:noFill/>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
          <p:cNvGrpSpPr/>
          <p:nvPr/>
        </p:nvGrpSpPr>
        <p:grpSpPr>
          <a:xfrm>
            <a:off x="1762125" y="1460500"/>
            <a:ext cx="838200" cy="665163"/>
            <a:chOff x="1110" y="2656"/>
            <a:chExt cx="1549" cy="1351"/>
          </a:xfrm>
        </p:grpSpPr>
        <p:sp>
          <p:nvSpPr>
            <p:cNvPr id="49180" name="AutoShape 4"/>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49181" name="AutoShape 5"/>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36" name="AutoShape 6"/>
            <p:cNvSpPr>
              <a:spLocks noChangeArrowheads="1"/>
            </p:cNvSpPr>
            <p:nvPr/>
          </p:nvSpPr>
          <p:spPr bwMode="gray">
            <a:xfrm>
              <a:off x="1201" y="2737"/>
              <a:ext cx="1350"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 name="Group 7"/>
          <p:cNvGrpSpPr/>
          <p:nvPr/>
        </p:nvGrpSpPr>
        <p:grpSpPr>
          <a:xfrm>
            <a:off x="1762125" y="2374900"/>
            <a:ext cx="838200" cy="685800"/>
            <a:chOff x="3174" y="2656"/>
            <a:chExt cx="1549" cy="1351"/>
          </a:xfrm>
        </p:grpSpPr>
        <p:sp>
          <p:nvSpPr>
            <p:cNvPr id="49177" name="AutoShape 8"/>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49178" name="AutoShape 9"/>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40" name="AutoShape 10"/>
            <p:cNvSpPr>
              <a:spLocks noChangeArrowheads="1"/>
            </p:cNvSpPr>
            <p:nvPr/>
          </p:nvSpPr>
          <p:spPr bwMode="gray">
            <a:xfrm>
              <a:off x="3265" y="2737"/>
              <a:ext cx="1350" cy="1166"/>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41" name="Line 11"/>
          <p:cNvSpPr/>
          <p:nvPr/>
        </p:nvSpPr>
        <p:spPr>
          <a:xfrm>
            <a:off x="2819400" y="2070100"/>
            <a:ext cx="4800600" cy="0"/>
          </a:xfrm>
          <a:prstGeom prst="line">
            <a:avLst/>
          </a:prstGeom>
          <a:ln w="25400" cap="flat" cmpd="sng">
            <a:solidFill>
              <a:schemeClr val="tx1"/>
            </a:solidFill>
            <a:prstDash val="sysDot"/>
            <a:headEnd type="none" w="med" len="med"/>
            <a:tailEnd type="oval" w="med" len="med"/>
          </a:ln>
        </p:spPr>
      </p:sp>
      <p:sp>
        <p:nvSpPr>
          <p:cNvPr id="42" name="Text Box 12"/>
          <p:cNvSpPr txBox="1"/>
          <p:nvPr/>
        </p:nvSpPr>
        <p:spPr>
          <a:xfrm>
            <a:off x="2743200" y="1524000"/>
            <a:ext cx="4638675" cy="519113"/>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策划案的概念</a:t>
            </a:r>
            <a:endParaRPr lang="en-US" altLang="zh-CN" sz="2800" b="1" dirty="0">
              <a:solidFill>
                <a:srgbClr val="000000"/>
              </a:solidFill>
              <a:latin typeface="Times New Roman" panose="02020603050405020304" pitchFamily="18" charset="0"/>
              <a:ea typeface="黑体" panose="02010609060101010101" pitchFamily="49" charset="-122"/>
            </a:endParaRPr>
          </a:p>
        </p:txBody>
      </p:sp>
      <p:sp>
        <p:nvSpPr>
          <p:cNvPr id="43" name="Text Box 13"/>
          <p:cNvSpPr txBox="1"/>
          <p:nvPr/>
        </p:nvSpPr>
        <p:spPr>
          <a:xfrm>
            <a:off x="1838325" y="1582738"/>
            <a:ext cx="715963" cy="398780"/>
          </a:xfrm>
          <a:prstGeom prst="rect">
            <a:avLst/>
          </a:prstGeom>
          <a:noFill/>
          <a:ln w="9525">
            <a:noFill/>
          </a:ln>
        </p:spPr>
        <p:txBody>
          <a:bodyPr>
            <a:spAutoFit/>
          </a:bodyPr>
          <a:p>
            <a:pPr eaLnBrk="0" hangingPunct="0"/>
            <a:r>
              <a:rPr lang="en-US" altLang="zh-CN" sz="2000" b="1" dirty="0">
                <a:solidFill>
                  <a:schemeClr val="bg1"/>
                </a:solidFill>
                <a:latin typeface="Arial" panose="020B0604020202020204" pitchFamily="34" charset="0"/>
              </a:rPr>
              <a:t>2.1</a:t>
            </a:r>
            <a:endParaRPr lang="en-US" altLang="zh-CN" sz="2000" b="1" dirty="0">
              <a:solidFill>
                <a:schemeClr val="bg1"/>
              </a:solidFill>
              <a:latin typeface="Arial" panose="020B0604020202020204" pitchFamily="34" charset="0"/>
            </a:endParaRPr>
          </a:p>
        </p:txBody>
      </p:sp>
      <p:sp>
        <p:nvSpPr>
          <p:cNvPr id="44" name="Line 14"/>
          <p:cNvSpPr/>
          <p:nvPr/>
        </p:nvSpPr>
        <p:spPr>
          <a:xfrm>
            <a:off x="2819400" y="2984500"/>
            <a:ext cx="4800600" cy="0"/>
          </a:xfrm>
          <a:prstGeom prst="line">
            <a:avLst/>
          </a:prstGeom>
          <a:ln w="25400" cap="flat" cmpd="sng">
            <a:solidFill>
              <a:schemeClr val="tx1"/>
            </a:solidFill>
            <a:prstDash val="sysDot"/>
            <a:headEnd type="none" w="med" len="med"/>
            <a:tailEnd type="oval" w="med" len="med"/>
          </a:ln>
        </p:spPr>
      </p:sp>
      <p:sp>
        <p:nvSpPr>
          <p:cNvPr id="45" name="Text Box 15"/>
          <p:cNvSpPr txBox="1"/>
          <p:nvPr/>
        </p:nvSpPr>
        <p:spPr>
          <a:xfrm>
            <a:off x="2714625" y="3238500"/>
            <a:ext cx="3883025" cy="519113"/>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策划案写作四原则</a:t>
            </a:r>
            <a:endParaRPr lang="zh-CN" altLang="en-US" sz="2800" b="1" dirty="0">
              <a:solidFill>
                <a:srgbClr val="000000"/>
              </a:solidFill>
              <a:latin typeface="Times New Roman" panose="02020603050405020304" pitchFamily="18" charset="0"/>
              <a:ea typeface="黑体" panose="02010609060101010101" pitchFamily="49" charset="-122"/>
            </a:endParaRPr>
          </a:p>
        </p:txBody>
      </p:sp>
      <p:sp>
        <p:nvSpPr>
          <p:cNvPr id="46" name="Text Box 16"/>
          <p:cNvSpPr txBox="1"/>
          <p:nvPr/>
        </p:nvSpPr>
        <p:spPr>
          <a:xfrm>
            <a:off x="1831975" y="2516188"/>
            <a:ext cx="535305" cy="398780"/>
          </a:xfrm>
          <a:prstGeom prst="rect">
            <a:avLst/>
          </a:prstGeom>
          <a:noFill/>
          <a:ln w="9525">
            <a:noFill/>
          </a:ln>
        </p:spPr>
        <p:txBody>
          <a:bodyPr wrap="none">
            <a:spAutoFit/>
          </a:bodyPr>
          <a:p>
            <a:pPr eaLnBrk="0" hangingPunct="0"/>
            <a:r>
              <a:rPr lang="en-US" altLang="zh-CN" sz="2000" b="1" dirty="0">
                <a:solidFill>
                  <a:schemeClr val="bg1"/>
                </a:solidFill>
                <a:latin typeface="Arial" panose="020B0604020202020204" pitchFamily="34" charset="0"/>
              </a:rPr>
              <a:t>2.2</a:t>
            </a:r>
            <a:endParaRPr lang="en-US" altLang="zh-CN" sz="2000" b="1" dirty="0">
              <a:solidFill>
                <a:schemeClr val="bg1"/>
              </a:solidFill>
              <a:latin typeface="Arial" panose="020B0604020202020204" pitchFamily="34" charset="0"/>
            </a:endParaRPr>
          </a:p>
        </p:txBody>
      </p:sp>
      <p:grpSp>
        <p:nvGrpSpPr>
          <p:cNvPr id="4" name="Group 17"/>
          <p:cNvGrpSpPr/>
          <p:nvPr/>
        </p:nvGrpSpPr>
        <p:grpSpPr>
          <a:xfrm>
            <a:off x="1762125" y="3225800"/>
            <a:ext cx="838200" cy="719138"/>
            <a:chOff x="1110" y="2656"/>
            <a:chExt cx="1549" cy="1351"/>
          </a:xfrm>
        </p:grpSpPr>
        <p:sp>
          <p:nvSpPr>
            <p:cNvPr id="49174" name="AutoShape 18"/>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49175" name="AutoShape 19"/>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0" name="AutoShape 20"/>
            <p:cNvSpPr>
              <a:spLocks noChangeArrowheads="1"/>
            </p:cNvSpPr>
            <p:nvPr/>
          </p:nvSpPr>
          <p:spPr bwMode="gray">
            <a:xfrm>
              <a:off x="1201" y="2737"/>
              <a:ext cx="1350" cy="1166"/>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1" name="Line 25"/>
          <p:cNvSpPr/>
          <p:nvPr/>
        </p:nvSpPr>
        <p:spPr>
          <a:xfrm>
            <a:off x="2819400" y="3889375"/>
            <a:ext cx="4800600" cy="0"/>
          </a:xfrm>
          <a:prstGeom prst="line">
            <a:avLst/>
          </a:prstGeom>
          <a:ln w="25400" cap="flat" cmpd="sng">
            <a:solidFill>
              <a:schemeClr val="tx1"/>
            </a:solidFill>
            <a:prstDash val="sysDot"/>
            <a:headEnd type="none" w="med" len="med"/>
            <a:tailEnd type="oval" w="med" len="med"/>
          </a:ln>
        </p:spPr>
      </p:sp>
      <p:sp>
        <p:nvSpPr>
          <p:cNvPr id="52" name="Text Box 26"/>
          <p:cNvSpPr txBox="1"/>
          <p:nvPr/>
        </p:nvSpPr>
        <p:spPr>
          <a:xfrm>
            <a:off x="2779713" y="4137025"/>
            <a:ext cx="4797425" cy="522288"/>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策划案写作思路</a:t>
            </a:r>
            <a:r>
              <a:rPr lang="en-US" altLang="zh-CN" sz="2800" b="1" dirty="0">
                <a:solidFill>
                  <a:srgbClr val="000000"/>
                </a:solidFill>
                <a:latin typeface="Times New Roman" panose="02020603050405020304" pitchFamily="18" charset="0"/>
                <a:ea typeface="黑体" panose="02010609060101010101" pitchFamily="49" charset="-122"/>
              </a:rPr>
              <a:t>5W2H</a:t>
            </a:r>
            <a:r>
              <a:rPr lang="zh-CN" altLang="en-US" sz="2800" b="1" dirty="0">
                <a:solidFill>
                  <a:srgbClr val="000000"/>
                </a:solidFill>
                <a:latin typeface="Times New Roman" panose="02020603050405020304" pitchFamily="18" charset="0"/>
                <a:ea typeface="黑体" panose="02010609060101010101" pitchFamily="49" charset="-122"/>
              </a:rPr>
              <a:t>法</a:t>
            </a:r>
            <a:endParaRPr lang="zh-CN" altLang="en-US" sz="2800" b="1" dirty="0">
              <a:solidFill>
                <a:srgbClr val="000000"/>
              </a:solidFill>
              <a:latin typeface="Times New Roman" panose="02020603050405020304" pitchFamily="18" charset="0"/>
              <a:ea typeface="黑体" panose="02010609060101010101" pitchFamily="49" charset="-122"/>
            </a:endParaRPr>
          </a:p>
        </p:txBody>
      </p:sp>
      <p:sp>
        <p:nvSpPr>
          <p:cNvPr id="53" name="Text Box 27"/>
          <p:cNvSpPr txBox="1"/>
          <p:nvPr/>
        </p:nvSpPr>
        <p:spPr>
          <a:xfrm>
            <a:off x="1819275" y="3395663"/>
            <a:ext cx="535305" cy="398780"/>
          </a:xfrm>
          <a:prstGeom prst="rect">
            <a:avLst/>
          </a:prstGeom>
          <a:noFill/>
          <a:ln w="9525">
            <a:noFill/>
          </a:ln>
        </p:spPr>
        <p:txBody>
          <a:bodyPr wrap="none">
            <a:spAutoFit/>
          </a:bodyPr>
          <a:p>
            <a:pPr eaLnBrk="0" hangingPunct="0"/>
            <a:r>
              <a:rPr lang="en-US" altLang="zh-CN" sz="2000" b="1" dirty="0">
                <a:solidFill>
                  <a:schemeClr val="bg1"/>
                </a:solidFill>
                <a:latin typeface="Arial" panose="020B0604020202020204" pitchFamily="34" charset="0"/>
              </a:rPr>
              <a:t>2.3</a:t>
            </a:r>
            <a:endParaRPr lang="en-US" altLang="zh-CN" sz="2000" b="1" dirty="0">
              <a:solidFill>
                <a:schemeClr val="bg1"/>
              </a:solidFill>
              <a:latin typeface="Arial" panose="020B0604020202020204" pitchFamily="34" charset="0"/>
            </a:endParaRPr>
          </a:p>
        </p:txBody>
      </p:sp>
      <p:pic>
        <p:nvPicPr>
          <p:cNvPr id="54" name="Picture 38" descr="QQ截图未命名11"/>
          <p:cNvPicPr>
            <a:picLocks noChangeAspect="1"/>
          </p:cNvPicPr>
          <p:nvPr/>
        </p:nvPicPr>
        <p:blipFill>
          <a:blip r:embed="rId1">
            <a:clrChange>
              <a:clrFrom>
                <a:srgbClr val="F5FEE3"/>
              </a:clrFrom>
              <a:clrTo>
                <a:srgbClr val="F5FEE3">
                  <a:alpha val="0"/>
                </a:srgbClr>
              </a:clrTo>
            </a:clrChange>
            <a:biLevel thresh="50000"/>
            <a:grayscl/>
            <a:lum contrast="96000"/>
          </a:blip>
          <a:stretch>
            <a:fillRect/>
          </a:stretch>
        </p:blipFill>
        <p:spPr>
          <a:xfrm>
            <a:off x="504825" y="4019550"/>
            <a:ext cx="1143000" cy="617538"/>
          </a:xfrm>
          <a:prstGeom prst="rect">
            <a:avLst/>
          </a:prstGeom>
          <a:noFill/>
          <a:ln w="9525">
            <a:noFill/>
          </a:ln>
        </p:spPr>
      </p:pic>
      <p:grpSp>
        <p:nvGrpSpPr>
          <p:cNvPr id="5" name="Group 56"/>
          <p:cNvGrpSpPr/>
          <p:nvPr/>
        </p:nvGrpSpPr>
        <p:grpSpPr>
          <a:xfrm>
            <a:off x="1762125" y="4114800"/>
            <a:ext cx="838200" cy="685800"/>
            <a:chOff x="3174" y="2656"/>
            <a:chExt cx="1549" cy="1351"/>
          </a:xfrm>
        </p:grpSpPr>
        <p:sp>
          <p:nvSpPr>
            <p:cNvPr id="49171" name="AutoShape 57"/>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49172" name="AutoShape 58"/>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58" name="AutoShape 59"/>
            <p:cNvSpPr>
              <a:spLocks noChangeArrowheads="1"/>
            </p:cNvSpPr>
            <p:nvPr/>
          </p:nvSpPr>
          <p:spPr bwMode="gray">
            <a:xfrm>
              <a:off x="3265" y="2737"/>
              <a:ext cx="1350" cy="1166"/>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Line 63"/>
          <p:cNvSpPr/>
          <p:nvPr/>
        </p:nvSpPr>
        <p:spPr>
          <a:xfrm>
            <a:off x="2819400" y="4738688"/>
            <a:ext cx="4800600" cy="0"/>
          </a:xfrm>
          <a:prstGeom prst="line">
            <a:avLst/>
          </a:prstGeom>
          <a:ln w="25400" cap="flat" cmpd="sng">
            <a:solidFill>
              <a:schemeClr val="tx1"/>
            </a:solidFill>
            <a:prstDash val="sysDot"/>
            <a:headEnd type="none" w="med" len="med"/>
            <a:tailEnd type="oval" w="med" len="med"/>
          </a:ln>
        </p:spPr>
      </p:sp>
      <p:sp>
        <p:nvSpPr>
          <p:cNvPr id="60" name="Text Box 65"/>
          <p:cNvSpPr txBox="1"/>
          <p:nvPr/>
        </p:nvSpPr>
        <p:spPr>
          <a:xfrm>
            <a:off x="1831975" y="4246563"/>
            <a:ext cx="535305" cy="398780"/>
          </a:xfrm>
          <a:prstGeom prst="rect">
            <a:avLst/>
          </a:prstGeom>
          <a:noFill/>
          <a:ln w="9525">
            <a:noFill/>
          </a:ln>
        </p:spPr>
        <p:txBody>
          <a:bodyPr wrap="none">
            <a:spAutoFit/>
          </a:bodyPr>
          <a:p>
            <a:pPr eaLnBrk="0" hangingPunct="0"/>
            <a:r>
              <a:rPr lang="en-US" altLang="zh-CN" sz="2000" b="1" dirty="0">
                <a:solidFill>
                  <a:schemeClr val="bg1"/>
                </a:solidFill>
                <a:latin typeface="Arial" panose="020B0604020202020204" pitchFamily="34" charset="0"/>
              </a:rPr>
              <a:t>2.4</a:t>
            </a:r>
            <a:endParaRPr lang="en-US" altLang="zh-CN" sz="2000" b="1" dirty="0">
              <a:solidFill>
                <a:schemeClr val="bg1"/>
              </a:solidFill>
              <a:latin typeface="Arial" panose="020B0604020202020204" pitchFamily="34" charset="0"/>
            </a:endParaRPr>
          </a:p>
        </p:txBody>
      </p:sp>
      <p:sp>
        <p:nvSpPr>
          <p:cNvPr id="61" name="Text Box 71"/>
          <p:cNvSpPr txBox="1"/>
          <p:nvPr/>
        </p:nvSpPr>
        <p:spPr>
          <a:xfrm>
            <a:off x="2705100" y="2341563"/>
            <a:ext cx="4575175" cy="519112"/>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策划案的类型</a:t>
            </a:r>
            <a:endParaRPr lang="zh-CN" altLang="en-US" sz="2800" b="1" dirty="0">
              <a:solidFill>
                <a:srgbClr val="000000"/>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par>
                                <p:cTn id="8" presetID="3" presetClass="entr" presetSubtype="5"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blinds(vertical)">
                                      <p:cBhvr>
                                        <p:cTn id="10" dur="500"/>
                                        <p:tgtEl>
                                          <p:spTgt spid="43"/>
                                        </p:tgtEl>
                                      </p:cBhvr>
                                    </p:animEffect>
                                  </p:childTnLst>
                                </p:cTn>
                              </p:par>
                              <p:par>
                                <p:cTn id="11" presetID="3" presetClass="entr" presetSubtype="5"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blinds(vertical)">
                                      <p:cBhvr>
                                        <p:cTn id="13" dur="500"/>
                                        <p:tgtEl>
                                          <p:spTgt spid="42"/>
                                        </p:tgtEl>
                                      </p:cBhvr>
                                    </p:animEffect>
                                  </p:childTnLst>
                                </p:cTn>
                              </p:par>
                              <p:par>
                                <p:cTn id="14" presetID="3" presetClass="entr" presetSubtype="5"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blinds(vertical)">
                                      <p:cBhvr>
                                        <p:cTn id="16" dur="500"/>
                                        <p:tgtEl>
                                          <p:spTgt spid="4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5"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vertical)">
                                      <p:cBhvr>
                                        <p:cTn id="21" dur="500"/>
                                        <p:tgtEl>
                                          <p:spTgt spid="3"/>
                                        </p:tgtEl>
                                      </p:cBhvr>
                                    </p:animEffect>
                                  </p:childTnLst>
                                </p:cTn>
                              </p:par>
                              <p:par>
                                <p:cTn id="22" presetID="3" presetClass="entr" presetSubtype="5"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blinds(vertical)">
                                      <p:cBhvr>
                                        <p:cTn id="24" dur="500"/>
                                        <p:tgtEl>
                                          <p:spTgt spid="46"/>
                                        </p:tgtEl>
                                      </p:cBhvr>
                                    </p:animEffect>
                                  </p:childTnLst>
                                </p:cTn>
                              </p:par>
                              <p:par>
                                <p:cTn id="25" presetID="3" presetClass="entr" presetSubtype="5" fill="hold"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blinds(vertical)">
                                      <p:cBhvr>
                                        <p:cTn id="27" dur="500"/>
                                        <p:tgtEl>
                                          <p:spTgt spid="44"/>
                                        </p:tgtEl>
                                      </p:cBhvr>
                                    </p:animEffect>
                                  </p:childTnLst>
                                </p:cTn>
                              </p:par>
                              <p:par>
                                <p:cTn id="28" presetID="3" presetClass="entr" presetSubtype="5"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blinds(vertical)">
                                      <p:cBhvr>
                                        <p:cTn id="30" dur="500"/>
                                        <p:tgtEl>
                                          <p:spTgt spid="4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5"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linds(vertical)">
                                      <p:cBhvr>
                                        <p:cTn id="35" dur="500"/>
                                        <p:tgtEl>
                                          <p:spTgt spid="4"/>
                                        </p:tgtEl>
                                      </p:cBhvr>
                                    </p:animEffect>
                                  </p:childTnLst>
                                </p:cTn>
                              </p:par>
                              <p:par>
                                <p:cTn id="36" presetID="3" presetClass="entr" presetSubtype="5"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blinds(vertical)">
                                      <p:cBhvr>
                                        <p:cTn id="38" dur="500"/>
                                        <p:tgtEl>
                                          <p:spTgt spid="53"/>
                                        </p:tgtEl>
                                      </p:cBhvr>
                                    </p:animEffect>
                                  </p:childTnLst>
                                </p:cTn>
                              </p:par>
                              <p:par>
                                <p:cTn id="39" presetID="3" presetClass="entr" presetSubtype="5"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blinds(vertical)">
                                      <p:cBhvr>
                                        <p:cTn id="41" dur="500"/>
                                        <p:tgtEl>
                                          <p:spTgt spid="51"/>
                                        </p:tgtEl>
                                      </p:cBhvr>
                                    </p:animEffect>
                                  </p:childTnLst>
                                </p:cTn>
                              </p:par>
                              <p:par>
                                <p:cTn id="42" presetID="3" presetClass="entr" presetSubtype="5"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linds(vertical)">
                                      <p:cBhvr>
                                        <p:cTn id="44" dur="500"/>
                                        <p:tgtEl>
                                          <p:spTgt spid="52"/>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5"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blinds(vertical)">
                                      <p:cBhvr>
                                        <p:cTn id="49" dur="500"/>
                                        <p:tgtEl>
                                          <p:spTgt spid="5"/>
                                        </p:tgtEl>
                                      </p:cBhvr>
                                    </p:animEffect>
                                  </p:childTnLst>
                                </p:cTn>
                              </p:par>
                              <p:par>
                                <p:cTn id="50" presetID="3" presetClass="entr" presetSubtype="5" fill="hold" grpId="0" nodeType="with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blinds(vertical)">
                                      <p:cBhvr>
                                        <p:cTn id="52" dur="500"/>
                                        <p:tgtEl>
                                          <p:spTgt spid="60"/>
                                        </p:tgtEl>
                                      </p:cBhvr>
                                    </p:animEffect>
                                  </p:childTnLst>
                                </p:cTn>
                              </p:par>
                              <p:par>
                                <p:cTn id="53" presetID="3" presetClass="entr" presetSubtype="5" fill="hold" nodeType="with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blinds(vertical)">
                                      <p:cBhvr>
                                        <p:cTn id="55" dur="500"/>
                                        <p:tgtEl>
                                          <p:spTgt spid="59"/>
                                        </p:tgtEl>
                                      </p:cBhvr>
                                    </p:animEffect>
                                  </p:childTnLst>
                                </p:cTn>
                              </p:par>
                              <p:par>
                                <p:cTn id="56" presetID="3" presetClass="entr" presetSubtype="5" fill="hold" grpId="0" nodeType="with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blinds(vertical)">
                                      <p:cBhvr>
                                        <p:cTn id="58" dur="500"/>
                                        <p:tgtEl>
                                          <p:spTgt spid="61"/>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nodeType="click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500" fill="hold"/>
                                        <p:tgtEl>
                                          <p:spTgt spid="54"/>
                                        </p:tgtEl>
                                        <p:attrNameLst>
                                          <p:attrName>ppt_x</p:attrName>
                                        </p:attrNameLst>
                                      </p:cBhvr>
                                      <p:tavLst>
                                        <p:tav tm="0">
                                          <p:val>
                                            <p:strVal val="0-#ppt_w/2"/>
                                          </p:val>
                                        </p:tav>
                                        <p:tav tm="100000">
                                          <p:val>
                                            <p:strVal val="#ppt_x"/>
                                          </p:val>
                                        </p:tav>
                                      </p:tavLst>
                                    </p:anim>
                                    <p:anim calcmode="lin" valueType="num">
                                      <p:cBhvr additive="base">
                                        <p:cTn id="64"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5" grpId="0"/>
      <p:bldP spid="46" grpId="0"/>
      <p:bldP spid="52" grpId="0"/>
      <p:bldP spid="53" grpId="0"/>
      <p:bldP spid="60" grpId="0"/>
      <p:bldP spid="6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 name="Picture 2"/>
          <p:cNvPicPr>
            <a:picLocks noChangeAspect="1"/>
          </p:cNvPicPr>
          <p:nvPr/>
        </p:nvPicPr>
        <p:blipFill>
          <a:blip r:embed="rId1"/>
          <a:stretch>
            <a:fillRect/>
          </a:stretch>
        </p:blipFill>
        <p:spPr>
          <a:xfrm>
            <a:off x="723900" y="2451100"/>
            <a:ext cx="1627188" cy="2773363"/>
          </a:xfrm>
          <a:prstGeom prst="rect">
            <a:avLst/>
          </a:prstGeom>
          <a:noFill/>
          <a:ln w="9525">
            <a:noFill/>
          </a:ln>
        </p:spPr>
      </p:pic>
      <p:sp>
        <p:nvSpPr>
          <p:cNvPr id="8195" name="矩形 18"/>
          <p:cNvSpPr/>
          <p:nvPr/>
        </p:nvSpPr>
        <p:spPr>
          <a:xfrm>
            <a:off x="2789238" y="1470025"/>
            <a:ext cx="5822950" cy="2184400"/>
          </a:xfrm>
          <a:prstGeom prst="rect">
            <a:avLst/>
          </a:prstGeom>
          <a:noFill/>
          <a:ln w="9525">
            <a:noFill/>
          </a:ln>
        </p:spPr>
        <p:txBody>
          <a:bodyPr>
            <a:spAutoFit/>
          </a:bodyPr>
          <a:p>
            <a:pPr eaLnBrk="0" hangingPunct="0"/>
            <a:r>
              <a:rPr lang="zh-CN" altLang="en-US" sz="2800" b="1" dirty="0">
                <a:solidFill>
                  <a:srgbClr val="FF0000"/>
                </a:solidFill>
                <a:latin typeface="Arial" panose="020B0604020202020204" pitchFamily="34" charset="0"/>
              </a:rPr>
              <a:t>策划</a:t>
            </a:r>
            <a:endParaRPr lang="en-US" altLang="zh-CN" sz="2800" b="1" dirty="0">
              <a:solidFill>
                <a:srgbClr val="FF0000"/>
              </a:solidFill>
              <a:latin typeface="Arial" panose="020B0604020202020204" pitchFamily="34" charset="0"/>
            </a:endParaRPr>
          </a:p>
          <a:p>
            <a:pPr eaLnBrk="0" hangingPunct="0"/>
            <a:r>
              <a:rPr lang="zh-CN" altLang="en-US" dirty="0">
                <a:latin typeface="Arial" panose="020B0604020202020204" pitchFamily="34" charset="0"/>
              </a:rPr>
              <a:t>是一种策略、筹划、谋划或者计划、打算，</a:t>
            </a:r>
            <a:endParaRPr lang="en-US" altLang="zh-CN" dirty="0">
              <a:latin typeface="Arial" panose="020B0604020202020204" pitchFamily="34" charset="0"/>
            </a:endParaRPr>
          </a:p>
          <a:p>
            <a:pPr eaLnBrk="0" hangingPunct="0"/>
            <a:r>
              <a:rPr lang="zh-CN" altLang="en-US" dirty="0">
                <a:latin typeface="Arial" panose="020B0604020202020204" pitchFamily="34" charset="0"/>
              </a:rPr>
              <a:t>它是个人、企业、组织结构为了达到一定的目的，</a:t>
            </a:r>
            <a:endParaRPr lang="en-US" altLang="zh-CN" dirty="0">
              <a:latin typeface="Arial" panose="020B0604020202020204" pitchFamily="34" charset="0"/>
            </a:endParaRPr>
          </a:p>
          <a:p>
            <a:pPr eaLnBrk="0" hangingPunct="0"/>
            <a:r>
              <a:rPr lang="zh-CN" altLang="en-US" dirty="0">
                <a:latin typeface="Arial" panose="020B0604020202020204" pitchFamily="34" charset="0"/>
              </a:rPr>
              <a:t>充分调查市场环境及相关联的环境的基础之上，</a:t>
            </a:r>
            <a:endParaRPr lang="en-US" altLang="zh-CN" dirty="0">
              <a:latin typeface="Arial" panose="020B0604020202020204" pitchFamily="34" charset="0"/>
            </a:endParaRPr>
          </a:p>
          <a:p>
            <a:pPr eaLnBrk="0" hangingPunct="0"/>
            <a:r>
              <a:rPr lang="zh-CN" altLang="en-US" dirty="0">
                <a:latin typeface="Arial" panose="020B0604020202020204" pitchFamily="34" charset="0"/>
              </a:rPr>
              <a:t>遵循一定的方法或者规则，</a:t>
            </a:r>
            <a:endParaRPr lang="en-US" altLang="zh-CN" dirty="0">
              <a:latin typeface="Arial" panose="020B0604020202020204" pitchFamily="34" charset="0"/>
            </a:endParaRPr>
          </a:p>
          <a:p>
            <a:pPr eaLnBrk="0" hangingPunct="0"/>
            <a:r>
              <a:rPr lang="zh-CN" altLang="en-US" dirty="0">
                <a:latin typeface="Arial" panose="020B0604020202020204" pitchFamily="34" charset="0"/>
              </a:rPr>
              <a:t>对未来即将发生的事情进行系统、周密、科学的预测</a:t>
            </a:r>
            <a:endParaRPr lang="en-US" altLang="zh-CN" dirty="0">
              <a:latin typeface="Arial" panose="020B0604020202020204" pitchFamily="34" charset="0"/>
            </a:endParaRPr>
          </a:p>
          <a:p>
            <a:pPr eaLnBrk="0" hangingPunct="0"/>
            <a:r>
              <a:rPr lang="zh-CN" altLang="en-US" dirty="0">
                <a:latin typeface="Arial" panose="020B0604020202020204" pitchFamily="34" charset="0"/>
              </a:rPr>
              <a:t>并制订科学的可行性的方案。</a:t>
            </a:r>
            <a:endParaRPr lang="zh-CN" altLang="en-US" dirty="0">
              <a:latin typeface="Arial" panose="020B0604020202020204" pitchFamily="34" charset="0"/>
            </a:endParaRPr>
          </a:p>
        </p:txBody>
      </p:sp>
      <p:sp>
        <p:nvSpPr>
          <p:cNvPr id="8196" name="Rectangle 5"/>
          <p:cNvSpPr/>
          <p:nvPr/>
        </p:nvSpPr>
        <p:spPr>
          <a:xfrm rot="-238110">
            <a:off x="438150" y="1425575"/>
            <a:ext cx="1417638" cy="831850"/>
          </a:xfrm>
          <a:prstGeom prst="rect">
            <a:avLst/>
          </a:prstGeom>
          <a:noFill/>
          <a:ln w="9525">
            <a:noFill/>
          </a:ln>
        </p:spPr>
        <p:txBody>
          <a:bodyPr>
            <a:spAutoFit/>
          </a:bodyPr>
          <a:p>
            <a:pPr eaLnBrk="0" hangingPunct="0">
              <a:lnSpc>
                <a:spcPct val="150000"/>
              </a:lnSpc>
            </a:pPr>
            <a:r>
              <a:rPr lang="zh-CN" altLang="en-US" sz="1600" b="1" dirty="0">
                <a:latin typeface="微软雅黑" panose="020B0503020204020204" pitchFamily="34" charset="-122"/>
                <a:ea typeface="微软雅黑" panose="020B0503020204020204" pitchFamily="34" charset="-122"/>
              </a:rPr>
              <a:t>什么是</a:t>
            </a:r>
            <a:endParaRPr lang="en-US" altLang="zh-CN" sz="1600" b="1"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600" b="1" dirty="0">
                <a:latin typeface="微软雅黑" panose="020B0503020204020204" pitchFamily="34" charset="-122"/>
                <a:ea typeface="微软雅黑" panose="020B0503020204020204" pitchFamily="34" charset="-122"/>
              </a:rPr>
              <a:t>策划案</a:t>
            </a:r>
            <a:endParaRPr lang="zh-CN" altLang="en-US" sz="1600" dirty="0">
              <a:latin typeface="微软雅黑" panose="020B0503020204020204" pitchFamily="34" charset="-122"/>
              <a:ea typeface="微软雅黑" panose="020B0503020204020204" pitchFamily="34" charset="-122"/>
            </a:endParaRPr>
          </a:p>
        </p:txBody>
      </p:sp>
      <p:sp>
        <p:nvSpPr>
          <p:cNvPr id="8197" name="矩形 20"/>
          <p:cNvSpPr/>
          <p:nvPr/>
        </p:nvSpPr>
        <p:spPr>
          <a:xfrm>
            <a:off x="2798763" y="3917950"/>
            <a:ext cx="5767387" cy="1076325"/>
          </a:xfrm>
          <a:prstGeom prst="rect">
            <a:avLst/>
          </a:prstGeom>
          <a:noFill/>
          <a:ln w="9525">
            <a:noFill/>
          </a:ln>
        </p:spPr>
        <p:txBody>
          <a:bodyPr>
            <a:spAutoFit/>
          </a:bodyPr>
          <a:p>
            <a:pPr eaLnBrk="0" hangingPunct="0"/>
            <a:r>
              <a:rPr lang="zh-CN" altLang="en-US" sz="2800" b="1" dirty="0">
                <a:solidFill>
                  <a:srgbClr val="FF0000"/>
                </a:solidFill>
                <a:latin typeface="Arial" panose="020B0604020202020204" pitchFamily="34" charset="0"/>
              </a:rPr>
              <a:t>策划案，</a:t>
            </a:r>
            <a:endParaRPr lang="en-US" altLang="zh-CN" sz="2800" b="1" dirty="0">
              <a:solidFill>
                <a:srgbClr val="FF0000"/>
              </a:solidFill>
              <a:latin typeface="Arial" panose="020B0604020202020204" pitchFamily="34" charset="0"/>
            </a:endParaRPr>
          </a:p>
          <a:p>
            <a:pPr eaLnBrk="0" hangingPunct="0"/>
            <a:r>
              <a:rPr lang="zh-CN" altLang="en-US" dirty="0">
                <a:latin typeface="Arial" panose="020B0604020202020204" pitchFamily="34" charset="0"/>
              </a:rPr>
              <a:t>也称策划书，即对某个未来的活动或者事件进行策划，</a:t>
            </a:r>
            <a:endParaRPr lang="en-US" altLang="zh-CN" dirty="0">
              <a:latin typeface="Arial" panose="020B0604020202020204" pitchFamily="34" charset="0"/>
            </a:endParaRPr>
          </a:p>
          <a:p>
            <a:pPr eaLnBrk="0" hangingPunct="0"/>
            <a:r>
              <a:rPr lang="zh-CN" altLang="en-US" dirty="0">
                <a:latin typeface="Arial" panose="020B0604020202020204" pitchFamily="34" charset="0"/>
              </a:rPr>
              <a:t>并展现给读者的文本；</a:t>
            </a:r>
            <a:endParaRPr lang="zh-CN" altLang="en-US"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文本框 1"/>
          <p:cNvSpPr txBox="1"/>
          <p:nvPr/>
        </p:nvSpPr>
        <p:spPr>
          <a:xfrm>
            <a:off x="201613" y="877888"/>
            <a:ext cx="5929312" cy="798512"/>
          </a:xfrm>
          <a:prstGeom prst="rect">
            <a:avLst/>
          </a:prstGeom>
          <a:noFill/>
          <a:ln w="9525">
            <a:noFill/>
          </a:ln>
        </p:spPr>
        <p:txBody>
          <a:bodyPr>
            <a:spAutoFit/>
          </a:bodyPr>
          <a:p>
            <a:pPr eaLnBrk="0" hangingPunct="0"/>
            <a:r>
              <a:rPr lang="zh-CN" altLang="en-US" sz="2800" b="1" dirty="0">
                <a:solidFill>
                  <a:srgbClr val="C00000"/>
                </a:solidFill>
                <a:latin typeface="Times New Roman" panose="02020603050405020304" pitchFamily="18" charset="0"/>
                <a:ea typeface="黑体" panose="02010609060101010101" pitchFamily="49" charset="-122"/>
              </a:rPr>
              <a:t>5W1H</a:t>
            </a:r>
            <a:r>
              <a:rPr lang="zh-CN" altLang="en-US" dirty="0">
                <a:latin typeface="Arial" panose="020B0604020202020204" pitchFamily="34" charset="0"/>
              </a:rPr>
              <a:t>分析法也叫六何分析法，</a:t>
            </a:r>
            <a:endParaRPr lang="zh-CN" altLang="en-US" dirty="0">
              <a:latin typeface="Arial" panose="020B0604020202020204" pitchFamily="34" charset="0"/>
            </a:endParaRPr>
          </a:p>
          <a:p>
            <a:pPr eaLnBrk="0" hangingPunct="0"/>
            <a:r>
              <a:rPr lang="zh-CN" altLang="en-US" dirty="0">
                <a:latin typeface="Arial" panose="020B0604020202020204" pitchFamily="34" charset="0"/>
              </a:rPr>
              <a:t>           是一种思考方法，也可以说是一种创造技法。</a:t>
            </a:r>
            <a:endParaRPr lang="zh-CN" altLang="en-US" dirty="0">
              <a:latin typeface="Arial" panose="020B0604020202020204" pitchFamily="34" charset="0"/>
            </a:endParaRPr>
          </a:p>
        </p:txBody>
      </p:sp>
      <p:pic>
        <p:nvPicPr>
          <p:cNvPr id="50179" name="图片 2"/>
          <p:cNvPicPr>
            <a:picLocks noChangeAspect="1"/>
          </p:cNvPicPr>
          <p:nvPr/>
        </p:nvPicPr>
        <p:blipFill>
          <a:blip r:embed="rId1"/>
          <a:stretch>
            <a:fillRect/>
          </a:stretch>
        </p:blipFill>
        <p:spPr>
          <a:xfrm>
            <a:off x="201613" y="1676400"/>
            <a:ext cx="8678862" cy="4556125"/>
          </a:xfrm>
          <a:prstGeom prst="rect">
            <a:avLst/>
          </a:prstGeom>
          <a:noFill/>
          <a:ln w="9525">
            <a:noFill/>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文本框 1"/>
          <p:cNvSpPr txBox="1"/>
          <p:nvPr/>
        </p:nvSpPr>
        <p:spPr>
          <a:xfrm>
            <a:off x="201613" y="877888"/>
            <a:ext cx="5929312" cy="522287"/>
          </a:xfrm>
          <a:prstGeom prst="rect">
            <a:avLst/>
          </a:prstGeom>
          <a:noFill/>
          <a:ln w="9525">
            <a:noFill/>
          </a:ln>
        </p:spPr>
        <p:txBody>
          <a:bodyPr>
            <a:spAutoFit/>
          </a:bodyPr>
          <a:p>
            <a:pPr eaLnBrk="0" hangingPunct="0"/>
            <a:r>
              <a:rPr lang="zh-CN" altLang="en-US" sz="2800" b="1" dirty="0">
                <a:solidFill>
                  <a:srgbClr val="C00000"/>
                </a:solidFill>
                <a:latin typeface="Times New Roman" panose="02020603050405020304" pitchFamily="18" charset="0"/>
                <a:ea typeface="黑体" panose="02010609060101010101" pitchFamily="49" charset="-122"/>
              </a:rPr>
              <a:t>5W</a:t>
            </a:r>
            <a:r>
              <a:rPr lang="en-US" altLang="zh-CN" sz="2800" b="1" dirty="0">
                <a:solidFill>
                  <a:srgbClr val="C00000"/>
                </a:solidFill>
                <a:latin typeface="Times New Roman" panose="02020603050405020304" pitchFamily="18" charset="0"/>
                <a:ea typeface="黑体" panose="02010609060101010101" pitchFamily="49" charset="-122"/>
              </a:rPr>
              <a:t>2</a:t>
            </a:r>
            <a:r>
              <a:rPr lang="zh-CN" altLang="en-US" sz="2800" b="1" dirty="0">
                <a:solidFill>
                  <a:srgbClr val="C00000"/>
                </a:solidFill>
                <a:latin typeface="Times New Roman" panose="02020603050405020304" pitchFamily="18" charset="0"/>
                <a:ea typeface="黑体" panose="02010609060101010101" pitchFamily="49" charset="-122"/>
              </a:rPr>
              <a:t>H</a:t>
            </a:r>
            <a:endParaRPr lang="zh-CN" altLang="en-US" dirty="0">
              <a:latin typeface="Arial" panose="020B0604020202020204" pitchFamily="34" charset="0"/>
            </a:endParaRPr>
          </a:p>
        </p:txBody>
      </p:sp>
      <p:pic>
        <p:nvPicPr>
          <p:cNvPr id="51203" name="图片 3"/>
          <p:cNvPicPr>
            <a:picLocks noChangeAspect="1"/>
          </p:cNvPicPr>
          <p:nvPr/>
        </p:nvPicPr>
        <p:blipFill>
          <a:blip r:embed="rId1"/>
          <a:stretch>
            <a:fillRect/>
          </a:stretch>
        </p:blipFill>
        <p:spPr>
          <a:xfrm>
            <a:off x="-7937" y="1646238"/>
            <a:ext cx="9120187" cy="4090987"/>
          </a:xfrm>
          <a:prstGeom prst="rect">
            <a:avLst/>
          </a:prstGeom>
          <a:noFill/>
          <a:ln w="9525">
            <a:noFill/>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矩形 21"/>
          <p:cNvSpPr/>
          <p:nvPr/>
        </p:nvSpPr>
        <p:spPr>
          <a:xfrm>
            <a:off x="358775" y="911225"/>
            <a:ext cx="6076950"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策划案写作第一步：</a:t>
            </a:r>
            <a:r>
              <a:rPr lang="en-US" altLang="zh-CN" sz="2800" b="1" dirty="0">
                <a:solidFill>
                  <a:srgbClr val="00B050"/>
                </a:solidFill>
                <a:latin typeface="Times New Roman" panose="02020603050405020304" pitchFamily="18" charset="0"/>
                <a:ea typeface="黑体" panose="02010609060101010101" pitchFamily="49" charset="-122"/>
              </a:rPr>
              <a:t>WHY</a:t>
            </a:r>
            <a:r>
              <a:rPr lang="zh-CN" altLang="en-US" sz="2800" b="1" dirty="0">
                <a:solidFill>
                  <a:srgbClr val="00B050"/>
                </a:solidFill>
                <a:latin typeface="Times New Roman" panose="02020603050405020304" pitchFamily="18" charset="0"/>
                <a:ea typeface="黑体" panose="02010609060101010101" pitchFamily="49" charset="-122"/>
              </a:rPr>
              <a:t>为什么要做</a:t>
            </a:r>
            <a:endParaRPr lang="zh-CN" altLang="en-US" b="1" dirty="0">
              <a:solidFill>
                <a:srgbClr val="00B050"/>
              </a:solidFill>
              <a:latin typeface="Times New Roman" panose="02020603050405020304" pitchFamily="18" charset="0"/>
              <a:ea typeface="黑体" panose="02010609060101010101" pitchFamily="49" charset="-122"/>
            </a:endParaRPr>
          </a:p>
        </p:txBody>
      </p:sp>
      <p:sp>
        <p:nvSpPr>
          <p:cNvPr id="52227" name="矩形 2"/>
          <p:cNvSpPr/>
          <p:nvPr/>
        </p:nvSpPr>
        <p:spPr>
          <a:xfrm>
            <a:off x="866775" y="1695450"/>
            <a:ext cx="1570038" cy="369888"/>
          </a:xfrm>
          <a:prstGeom prst="rect">
            <a:avLst/>
          </a:prstGeom>
          <a:noFill/>
          <a:ln w="9525">
            <a:noFill/>
          </a:ln>
        </p:spPr>
        <p:txBody>
          <a:bodyPr wrap="none">
            <a:spAutoFit/>
          </a:bodyPr>
          <a:p>
            <a:pPr eaLnBrk="0" hangingPunct="0"/>
            <a:r>
              <a:rPr lang="zh-CN" altLang="en-US" dirty="0">
                <a:latin typeface="Arial" panose="020B0604020202020204" pitchFamily="34" charset="0"/>
              </a:rPr>
              <a:t>设置合理目标</a:t>
            </a:r>
            <a:endParaRPr lang="zh-CN" altLang="en-US" dirty="0">
              <a:latin typeface="Arial" panose="020B0604020202020204" pitchFamily="34" charset="0"/>
            </a:endParaRPr>
          </a:p>
        </p:txBody>
      </p:sp>
      <p:graphicFrame>
        <p:nvGraphicFramePr>
          <p:cNvPr id="4" name="表格 3"/>
          <p:cNvGraphicFramePr>
            <a:graphicFrameLocks noGrp="1"/>
          </p:cNvGraphicFramePr>
          <p:nvPr/>
        </p:nvGraphicFramePr>
        <p:xfrm>
          <a:off x="981075" y="2351088"/>
          <a:ext cx="7090060" cy="3521075"/>
        </p:xfrm>
        <a:graphic>
          <a:graphicData uri="http://schemas.openxmlformats.org/drawingml/2006/table">
            <a:tbl>
              <a:tblPr/>
              <a:tblGrid>
                <a:gridCol w="1777259"/>
                <a:gridCol w="5312801"/>
              </a:tblGrid>
              <a:tr h="501404">
                <a:tc>
                  <a:txBody>
                    <a:bodyPr/>
                    <a:lstStyle/>
                    <a:p>
                      <a:pPr indent="266700" algn="ctr">
                        <a:lnSpc>
                          <a:spcPct val="150000"/>
                        </a:lnSpc>
                        <a:spcAft>
                          <a:spcPts val="0"/>
                        </a:spcAft>
                      </a:pPr>
                      <a:r>
                        <a:rPr lang="zh-CN" sz="1600" kern="100" dirty="0">
                          <a:solidFill>
                            <a:srgbClr val="FF0000"/>
                          </a:solidFill>
                          <a:latin typeface="Calibri" panose="020F0502020204030204"/>
                          <a:ea typeface="宋体" panose="02010600030101010101" pitchFamily="2" charset="-122"/>
                          <a:cs typeface="Times New Roman" panose="02020603050405020304"/>
                        </a:rPr>
                        <a:t>上级拟定</a:t>
                      </a:r>
                      <a:endParaRPr lang="zh-CN" sz="1600" kern="100" dirty="0">
                        <a:solidFill>
                          <a:srgbClr val="FF0000"/>
                        </a:solidFill>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50000"/>
                        </a:lnSpc>
                        <a:spcAft>
                          <a:spcPts val="0"/>
                        </a:spcAft>
                      </a:pPr>
                      <a:r>
                        <a:rPr lang="zh-CN" sz="1400" kern="100" dirty="0">
                          <a:solidFill>
                            <a:srgbClr val="000000"/>
                          </a:solidFill>
                          <a:latin typeface="Calibri" panose="020F0502020204030204"/>
                          <a:ea typeface="宋体" panose="02010600030101010101" pitchFamily="2" charset="-122"/>
                          <a:cs typeface="Times New Roman" panose="02020603050405020304"/>
                        </a:rPr>
                        <a:t>即领导已经给予了明确目标，那我们只需根据此目标进行反推，推算达成目标需要的资源和投入。</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indent="266700" algn="ctr" defTabSz="457200" rtl="0" eaLnBrk="1" latinLnBrk="0" hangingPunct="1">
                        <a:lnSpc>
                          <a:spcPct val="150000"/>
                        </a:lnSpc>
                        <a:spcAft>
                          <a:spcPts val="0"/>
                        </a:spcAft>
                      </a:pPr>
                      <a:r>
                        <a:rPr lang="zh-CN" sz="1600" kern="100" dirty="0">
                          <a:solidFill>
                            <a:srgbClr val="FF0000"/>
                          </a:solidFill>
                          <a:latin typeface="Calibri" panose="020F0502020204030204"/>
                          <a:ea typeface="宋体" panose="02010600030101010101" pitchFamily="2" charset="-122"/>
                          <a:cs typeface="Times New Roman" panose="02020603050405020304"/>
                        </a:rPr>
                        <a:t>历史数据</a:t>
                      </a:r>
                      <a:endParaRPr lang="zh-CN" sz="1600" kern="100" dirty="0">
                        <a:solidFill>
                          <a:srgbClr val="FF0000"/>
                        </a:solidFill>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50000"/>
                        </a:lnSpc>
                        <a:spcAft>
                          <a:spcPts val="0"/>
                        </a:spcAft>
                      </a:pPr>
                      <a:r>
                        <a:rPr lang="zh-CN" sz="1400" kern="100" dirty="0">
                          <a:solidFill>
                            <a:srgbClr val="000000"/>
                          </a:solidFill>
                          <a:latin typeface="Calibri" panose="020F0502020204030204"/>
                          <a:ea typeface="宋体" panose="02010600030101010101" pitchFamily="2" charset="-122"/>
                          <a:cs typeface="Times New Roman" panose="02020603050405020304"/>
                        </a:rPr>
                        <a:t>我们可翻阅过往的活动记录，以历史目标设定与达成数据来确定活动目标</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6700" algn="ctr">
                        <a:lnSpc>
                          <a:spcPct val="150000"/>
                        </a:lnSpc>
                        <a:spcAft>
                          <a:spcPts val="0"/>
                        </a:spcAft>
                      </a:pPr>
                      <a:r>
                        <a:rPr lang="zh-CN" sz="1600" kern="100" dirty="0">
                          <a:solidFill>
                            <a:srgbClr val="FF0000"/>
                          </a:solidFill>
                          <a:latin typeface="Calibri" panose="020F0502020204030204"/>
                          <a:ea typeface="宋体" panose="02010600030101010101" pitchFamily="2" charset="-122"/>
                          <a:cs typeface="Times New Roman" panose="02020603050405020304"/>
                        </a:rPr>
                        <a:t>资源估算</a:t>
                      </a:r>
                      <a:endParaRPr lang="zh-CN" sz="1600" kern="100" dirty="0">
                        <a:solidFill>
                          <a:srgbClr val="FF0000"/>
                        </a:solidFill>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50000"/>
                        </a:lnSpc>
                        <a:spcAft>
                          <a:spcPts val="0"/>
                        </a:spcAft>
                      </a:pPr>
                      <a:r>
                        <a:rPr lang="zh-CN" sz="1400" kern="100" dirty="0">
                          <a:solidFill>
                            <a:srgbClr val="000000"/>
                          </a:solidFill>
                          <a:latin typeface="Calibri" panose="020F0502020204030204"/>
                          <a:ea typeface="宋体" panose="02010600030101010101" pitchFamily="2" charset="-122"/>
                          <a:cs typeface="Times New Roman" panose="02020603050405020304"/>
                        </a:rPr>
                        <a:t>在策划活动前，我们可以统计公众号现状（粉丝数、阅读量、转发量等）与可争取资源情况（活动预算、其他渠道接入情况等）来推算目标设定区间。</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6700" algn="ctr">
                        <a:lnSpc>
                          <a:spcPct val="150000"/>
                        </a:lnSpc>
                        <a:spcAft>
                          <a:spcPts val="0"/>
                        </a:spcAft>
                      </a:pPr>
                      <a:r>
                        <a:rPr lang="zh-CN" sz="1600" kern="100" dirty="0">
                          <a:solidFill>
                            <a:srgbClr val="FF0000"/>
                          </a:solidFill>
                          <a:latin typeface="Calibri" panose="020F0502020204030204"/>
                          <a:ea typeface="宋体" panose="02010600030101010101" pitchFamily="2" charset="-122"/>
                          <a:cs typeface="Times New Roman" panose="02020603050405020304"/>
                        </a:rPr>
                        <a:t>由低入高</a:t>
                      </a:r>
                      <a:endParaRPr lang="zh-CN" sz="1600" kern="100" dirty="0">
                        <a:solidFill>
                          <a:srgbClr val="FF0000"/>
                        </a:solidFill>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lnSpc>
                          <a:spcPct val="150000"/>
                        </a:lnSpc>
                        <a:spcAft>
                          <a:spcPts val="0"/>
                        </a:spcAft>
                      </a:pPr>
                      <a:r>
                        <a:rPr lang="zh-CN" sz="1400" kern="100" dirty="0">
                          <a:solidFill>
                            <a:srgbClr val="000000"/>
                          </a:solidFill>
                          <a:latin typeface="Calibri" panose="020F0502020204030204"/>
                          <a:ea typeface="宋体" panose="02010600030101010101" pitchFamily="2" charset="-122"/>
                          <a:cs typeface="Times New Roman" panose="02020603050405020304"/>
                        </a:rPr>
                        <a:t>为了维系运营期望值（即上司对你的期望大小），建议运营设定目标时，可以先设置低目标（即保持最低增量），再通过活动执行，达成目标以上结果，下次活动再根据此次活动结果进行设置（目标从低向高设定）</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矩形 21"/>
          <p:cNvSpPr/>
          <p:nvPr/>
        </p:nvSpPr>
        <p:spPr>
          <a:xfrm>
            <a:off x="358775" y="911225"/>
            <a:ext cx="6076950"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策划案写作第一步：</a:t>
            </a:r>
            <a:r>
              <a:rPr lang="en-US" altLang="zh-CN" sz="2800" b="1" dirty="0">
                <a:solidFill>
                  <a:srgbClr val="00B050"/>
                </a:solidFill>
                <a:latin typeface="Times New Roman" panose="02020603050405020304" pitchFamily="18" charset="0"/>
                <a:ea typeface="黑体" panose="02010609060101010101" pitchFamily="49" charset="-122"/>
              </a:rPr>
              <a:t>WHY</a:t>
            </a:r>
            <a:r>
              <a:rPr lang="zh-CN" altLang="en-US" sz="2800" b="1" dirty="0">
                <a:solidFill>
                  <a:srgbClr val="00B050"/>
                </a:solidFill>
                <a:latin typeface="Times New Roman" panose="02020603050405020304" pitchFamily="18" charset="0"/>
                <a:ea typeface="黑体" panose="02010609060101010101" pitchFamily="49" charset="-122"/>
              </a:rPr>
              <a:t>为什么要做</a:t>
            </a:r>
            <a:endParaRPr lang="zh-CN" altLang="en-US" b="1" dirty="0">
              <a:solidFill>
                <a:srgbClr val="00B050"/>
              </a:solidFill>
              <a:latin typeface="Times New Roman" panose="02020603050405020304" pitchFamily="18" charset="0"/>
              <a:ea typeface="黑体" panose="02010609060101010101" pitchFamily="49" charset="-122"/>
            </a:endParaRPr>
          </a:p>
        </p:txBody>
      </p:sp>
      <p:pic>
        <p:nvPicPr>
          <p:cNvPr id="53251" name="图片 1"/>
          <p:cNvPicPr>
            <a:picLocks noChangeAspect="1"/>
          </p:cNvPicPr>
          <p:nvPr/>
        </p:nvPicPr>
        <p:blipFill>
          <a:blip r:embed="rId1"/>
          <a:stretch>
            <a:fillRect/>
          </a:stretch>
        </p:blipFill>
        <p:spPr>
          <a:xfrm>
            <a:off x="123825" y="1473200"/>
            <a:ext cx="8896350" cy="5005388"/>
          </a:xfrm>
          <a:prstGeom prst="rect">
            <a:avLst/>
          </a:prstGeom>
          <a:noFill/>
          <a:ln w="9525">
            <a:no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矩形 21"/>
          <p:cNvSpPr/>
          <p:nvPr/>
        </p:nvSpPr>
        <p:spPr>
          <a:xfrm>
            <a:off x="358775" y="911225"/>
            <a:ext cx="5572125"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策划案写作第二步：</a:t>
            </a:r>
            <a:r>
              <a:rPr lang="en-US" altLang="zh-CN" sz="2800" b="1" dirty="0">
                <a:solidFill>
                  <a:srgbClr val="00B050"/>
                </a:solidFill>
                <a:latin typeface="Times New Roman" panose="02020603050405020304" pitchFamily="18" charset="0"/>
                <a:ea typeface="黑体" panose="02010609060101010101" pitchFamily="49" charset="-122"/>
              </a:rPr>
              <a:t>WHAT</a:t>
            </a:r>
            <a:r>
              <a:rPr lang="zh-CN" altLang="en-US" sz="2800" b="1" dirty="0">
                <a:solidFill>
                  <a:srgbClr val="00B050"/>
                </a:solidFill>
                <a:latin typeface="Times New Roman" panose="02020603050405020304" pitchFamily="18" charset="0"/>
                <a:ea typeface="黑体" panose="02010609060101010101" pitchFamily="49" charset="-122"/>
              </a:rPr>
              <a:t>做什么</a:t>
            </a:r>
            <a:endParaRPr lang="zh-CN" altLang="en-US" b="1" dirty="0">
              <a:solidFill>
                <a:srgbClr val="00B050"/>
              </a:solidFill>
              <a:latin typeface="Times New Roman" panose="02020603050405020304" pitchFamily="18" charset="0"/>
              <a:ea typeface="黑体" panose="02010609060101010101" pitchFamily="49" charset="-122"/>
            </a:endParaRPr>
          </a:p>
        </p:txBody>
      </p:sp>
      <p:pic>
        <p:nvPicPr>
          <p:cNvPr id="54275" name="图片 2"/>
          <p:cNvPicPr>
            <a:picLocks noChangeAspect="1"/>
          </p:cNvPicPr>
          <p:nvPr/>
        </p:nvPicPr>
        <p:blipFill>
          <a:blip r:embed="rId1"/>
          <a:stretch>
            <a:fillRect/>
          </a:stretch>
        </p:blipFill>
        <p:spPr>
          <a:xfrm>
            <a:off x="1555750" y="2012950"/>
            <a:ext cx="4965700" cy="2014538"/>
          </a:xfrm>
          <a:prstGeom prst="rect">
            <a:avLst/>
          </a:prstGeom>
          <a:noFill/>
          <a:ln w="9525">
            <a:noFill/>
          </a:ln>
        </p:spPr>
      </p:pic>
      <p:sp>
        <p:nvSpPr>
          <p:cNvPr id="54276" name="矩形 2"/>
          <p:cNvSpPr/>
          <p:nvPr/>
        </p:nvSpPr>
        <p:spPr>
          <a:xfrm>
            <a:off x="1165225" y="1508125"/>
            <a:ext cx="1570038" cy="369888"/>
          </a:xfrm>
          <a:prstGeom prst="rect">
            <a:avLst/>
          </a:prstGeom>
          <a:noFill/>
          <a:ln w="9525">
            <a:noFill/>
          </a:ln>
        </p:spPr>
        <p:txBody>
          <a:bodyPr wrap="none">
            <a:spAutoFit/>
          </a:bodyPr>
          <a:p>
            <a:pPr eaLnBrk="0" hangingPunct="0"/>
            <a:r>
              <a:rPr lang="zh-CN" altLang="en-US" dirty="0">
                <a:latin typeface="Arial" panose="020B0604020202020204" pitchFamily="34" charset="0"/>
              </a:rPr>
              <a:t>确定目标客户</a:t>
            </a:r>
            <a:endParaRPr lang="zh-CN" altLang="en-US" dirty="0">
              <a:latin typeface="Arial" panose="020B0604020202020204" pitchFamily="34"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矩形 21"/>
          <p:cNvSpPr/>
          <p:nvPr/>
        </p:nvSpPr>
        <p:spPr>
          <a:xfrm>
            <a:off x="358775" y="911225"/>
            <a:ext cx="5572125"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策划案写作第二步：</a:t>
            </a:r>
            <a:r>
              <a:rPr lang="en-US" altLang="zh-CN" sz="2800" b="1" dirty="0">
                <a:solidFill>
                  <a:srgbClr val="00B050"/>
                </a:solidFill>
                <a:latin typeface="Times New Roman" panose="02020603050405020304" pitchFamily="18" charset="0"/>
                <a:ea typeface="黑体" panose="02010609060101010101" pitchFamily="49" charset="-122"/>
              </a:rPr>
              <a:t>WHAT</a:t>
            </a:r>
            <a:r>
              <a:rPr lang="zh-CN" altLang="en-US" sz="2800" b="1" dirty="0">
                <a:solidFill>
                  <a:srgbClr val="00B050"/>
                </a:solidFill>
                <a:latin typeface="Times New Roman" panose="02020603050405020304" pitchFamily="18" charset="0"/>
                <a:ea typeface="黑体" panose="02010609060101010101" pitchFamily="49" charset="-122"/>
              </a:rPr>
              <a:t>做什么</a:t>
            </a:r>
            <a:endParaRPr lang="zh-CN" altLang="en-US" b="1" dirty="0">
              <a:solidFill>
                <a:srgbClr val="00B050"/>
              </a:solidFill>
              <a:latin typeface="Times New Roman" panose="02020603050405020304" pitchFamily="18" charset="0"/>
              <a:ea typeface="黑体" panose="02010609060101010101" pitchFamily="49" charset="-122"/>
            </a:endParaRPr>
          </a:p>
        </p:txBody>
      </p:sp>
      <p:sp>
        <p:nvSpPr>
          <p:cNvPr id="55299" name="矩形 2"/>
          <p:cNvSpPr/>
          <p:nvPr/>
        </p:nvSpPr>
        <p:spPr>
          <a:xfrm>
            <a:off x="754063" y="1527175"/>
            <a:ext cx="1570037" cy="369888"/>
          </a:xfrm>
          <a:prstGeom prst="rect">
            <a:avLst/>
          </a:prstGeom>
          <a:noFill/>
          <a:ln w="9525">
            <a:noFill/>
          </a:ln>
        </p:spPr>
        <p:txBody>
          <a:bodyPr wrap="none">
            <a:spAutoFit/>
          </a:bodyPr>
          <a:p>
            <a:pPr eaLnBrk="0" hangingPunct="0"/>
            <a:r>
              <a:rPr lang="zh-CN" altLang="en-US" dirty="0">
                <a:latin typeface="Arial" panose="020B0604020202020204" pitchFamily="34" charset="0"/>
              </a:rPr>
              <a:t>制定活动主题</a:t>
            </a:r>
            <a:endParaRPr lang="zh-CN" altLang="en-US" dirty="0">
              <a:latin typeface="Arial" panose="020B0604020202020204" pitchFamily="34" charset="0"/>
            </a:endParaRPr>
          </a:p>
        </p:txBody>
      </p:sp>
      <p:sp>
        <p:nvSpPr>
          <p:cNvPr id="55300" name="矩形 2"/>
          <p:cNvSpPr/>
          <p:nvPr/>
        </p:nvSpPr>
        <p:spPr>
          <a:xfrm>
            <a:off x="2406650" y="1454150"/>
            <a:ext cx="5411788" cy="646113"/>
          </a:xfrm>
          <a:prstGeom prst="rect">
            <a:avLst/>
          </a:prstGeom>
          <a:noFill/>
          <a:ln w="9525">
            <a:noFill/>
          </a:ln>
        </p:spPr>
        <p:txBody>
          <a:bodyPr>
            <a:spAutoFit/>
          </a:bodyPr>
          <a:p>
            <a:pPr eaLnBrk="0" hangingPunct="0"/>
            <a:r>
              <a:rPr lang="zh-CN" altLang="en-US" dirty="0">
                <a:latin typeface="Arial" panose="020B0604020202020204" pitchFamily="34" charset="0"/>
              </a:rPr>
              <a:t>最让人头疼的版块，</a:t>
            </a:r>
            <a:endParaRPr lang="en-US" altLang="zh-CN" dirty="0">
              <a:latin typeface="Arial" panose="020B0604020202020204" pitchFamily="34" charset="0"/>
            </a:endParaRPr>
          </a:p>
          <a:p>
            <a:pPr eaLnBrk="0" hangingPunct="0"/>
            <a:r>
              <a:rPr lang="zh-CN" altLang="en-US" dirty="0">
                <a:latin typeface="Arial" panose="020B0604020202020204" pitchFamily="34" charset="0"/>
              </a:rPr>
              <a:t>它一般由一个绝妙的创意与一句出色的短文案组成</a:t>
            </a:r>
            <a:endParaRPr lang="zh-CN" altLang="en-US" dirty="0">
              <a:latin typeface="Arial" panose="020B0604020202020204" pitchFamily="34" charset="0"/>
            </a:endParaRPr>
          </a:p>
        </p:txBody>
      </p:sp>
      <p:grpSp>
        <p:nvGrpSpPr>
          <p:cNvPr id="55301" name="组合 81"/>
          <p:cNvGrpSpPr/>
          <p:nvPr/>
        </p:nvGrpSpPr>
        <p:grpSpPr>
          <a:xfrm>
            <a:off x="915988" y="2190750"/>
            <a:ext cx="1185862" cy="1185863"/>
            <a:chOff x="0" y="0"/>
            <a:chExt cx="1036800" cy="1036800"/>
          </a:xfrm>
        </p:grpSpPr>
        <p:sp>
          <p:nvSpPr>
            <p:cNvPr id="55345" name="空心弧 7"/>
            <p:cNvSpPr>
              <a:spLocks noChangeAspect="1"/>
            </p:cNvSpPr>
            <p:nvPr/>
          </p:nvSpPr>
          <p:spPr>
            <a:xfrm>
              <a:off x="0" y="0"/>
              <a:ext cx="1036800" cy="1036800"/>
            </a:xfrm>
            <a:custGeom>
              <a:avLst/>
              <a:gdLst>
                <a:gd name="txL" fmla="*/ 0 w 1036800"/>
                <a:gd name="txT" fmla="*/ 0 h 1036800"/>
                <a:gd name="txR" fmla="*/ 1036800 w 1036800"/>
                <a:gd name="txB" fmla="*/ 1036800 h 1036800"/>
              </a:gdLst>
              <a:ahLst/>
              <a:cxnLst>
                <a:cxn ang="0">
                  <a:pos x="1036799" y="519147"/>
                </a:cxn>
                <a:cxn ang="0">
                  <a:pos x="1036799" y="519147"/>
                </a:cxn>
                <a:cxn ang="0">
                  <a:pos x="518400" y="1036799"/>
                </a:cxn>
                <a:cxn ang="0">
                  <a:pos x="0" y="518400"/>
                </a:cxn>
                <a:cxn ang="0">
                  <a:pos x="518206" y="0"/>
                </a:cxn>
                <a:cxn ang="0">
                  <a:pos x="518304" y="261066"/>
                </a:cxn>
                <a:cxn ang="0">
                  <a:pos x="261065" y="518399"/>
                </a:cxn>
                <a:cxn ang="0">
                  <a:pos x="518400" y="775734"/>
                </a:cxn>
                <a:cxn ang="0">
                  <a:pos x="775733" y="518770"/>
                </a:cxn>
                <a:cxn ang="0">
                  <a:pos x="1036799" y="519147"/>
                </a:cxn>
              </a:cxnLst>
              <a:rect l="txL" t="txT" r="txR" b="txB"/>
              <a:pathLst>
                <a:path w="1036800" h="1036800">
                  <a:moveTo>
                    <a:pt x="1036799" y="519147"/>
                  </a:moveTo>
                  <a:lnTo>
                    <a:pt x="1036799" y="519147"/>
                  </a:lnTo>
                  <a:cubicBezTo>
                    <a:pt x="1036387" y="805159"/>
                    <a:pt x="804412" y="1036799"/>
                    <a:pt x="518400" y="1036799"/>
                  </a:cubicBezTo>
                  <a:cubicBezTo>
                    <a:pt x="232095" y="1036800"/>
                    <a:pt x="0" y="804704"/>
                    <a:pt x="0" y="518400"/>
                  </a:cubicBezTo>
                  <a:cubicBezTo>
                    <a:pt x="0" y="232171"/>
                    <a:pt x="231977" y="107"/>
                    <a:pt x="518206" y="0"/>
                  </a:cubicBezTo>
                  <a:lnTo>
                    <a:pt x="518304" y="261066"/>
                  </a:lnTo>
                  <a:cubicBezTo>
                    <a:pt x="376219" y="261119"/>
                    <a:pt x="261065" y="376315"/>
                    <a:pt x="261065" y="518399"/>
                  </a:cubicBezTo>
                  <a:cubicBezTo>
                    <a:pt x="261066" y="660521"/>
                    <a:pt x="376278" y="775734"/>
                    <a:pt x="518400" y="775734"/>
                  </a:cubicBezTo>
                  <a:cubicBezTo>
                    <a:pt x="660376" y="775734"/>
                    <a:pt x="775529" y="660747"/>
                    <a:pt x="775733" y="518770"/>
                  </a:cubicBezTo>
                  <a:lnTo>
                    <a:pt x="1036799" y="519147"/>
                  </a:lnTo>
                  <a:close/>
                </a:path>
              </a:pathLst>
            </a:custGeom>
            <a:solidFill>
              <a:srgbClr val="BFBFBF">
                <a:alpha val="79999"/>
              </a:srgbClr>
            </a:solidFill>
            <a:ln w="15875" cap="flat" cmpd="sng">
              <a:solidFill>
                <a:schemeClr val="bg1"/>
              </a:solidFill>
              <a:prstDash val="solid"/>
              <a:bevel/>
              <a:headEnd type="none" w="med" len="med"/>
              <a:tailEnd type="none" w="med" len="med"/>
            </a:ln>
          </p:spPr>
          <p:txBody>
            <a:bodyPr/>
            <a:p>
              <a:endParaRPr lang="zh-CN" altLang="en-US" dirty="0">
                <a:latin typeface="Arial" panose="020B0604020202020204" pitchFamily="34" charset="0"/>
              </a:endParaRPr>
            </a:p>
          </p:txBody>
        </p:sp>
        <p:sp>
          <p:nvSpPr>
            <p:cNvPr id="55346" name="空心弧 8"/>
            <p:cNvSpPr>
              <a:spLocks noChangeAspect="1"/>
            </p:cNvSpPr>
            <p:nvPr/>
          </p:nvSpPr>
          <p:spPr>
            <a:xfrm>
              <a:off x="0" y="0"/>
              <a:ext cx="1036800" cy="1036800"/>
            </a:xfrm>
            <a:custGeom>
              <a:avLst/>
              <a:gdLst>
                <a:gd name="txL" fmla="*/ 0 w 1036800"/>
                <a:gd name="txT" fmla="*/ 0 h 1036800"/>
                <a:gd name="txR" fmla="*/ 1036800 w 1036800"/>
                <a:gd name="txB" fmla="*/ 1036800 h 1036800"/>
              </a:gdLst>
              <a:ahLst/>
              <a:cxnLst>
                <a:cxn ang="0">
                  <a:pos x="519636" y="1"/>
                </a:cxn>
                <a:cxn ang="0">
                  <a:pos x="519635" y="1"/>
                </a:cxn>
                <a:cxn ang="0">
                  <a:pos x="1036800" y="518400"/>
                </a:cxn>
                <a:cxn ang="0">
                  <a:pos x="1036799" y="518400"/>
                </a:cxn>
                <a:cxn ang="0">
                  <a:pos x="777600" y="518400"/>
                </a:cxn>
                <a:cxn ang="0">
                  <a:pos x="519017" y="259200"/>
                </a:cxn>
                <a:cxn ang="0">
                  <a:pos x="519636" y="1"/>
                </a:cxn>
              </a:cxnLst>
              <a:rect l="txL" t="txT" r="txR" b="txB"/>
              <a:pathLst>
                <a:path w="1036800" h="1036800">
                  <a:moveTo>
                    <a:pt x="519636" y="1"/>
                  </a:moveTo>
                  <a:lnTo>
                    <a:pt x="519635" y="1"/>
                  </a:lnTo>
                  <a:cubicBezTo>
                    <a:pt x="805457" y="682"/>
                    <a:pt x="1036800" y="232578"/>
                    <a:pt x="1036800" y="518400"/>
                  </a:cubicBezTo>
                  <a:cubicBezTo>
                    <a:pt x="1036800" y="518400"/>
                    <a:pt x="1036799" y="518400"/>
                    <a:pt x="1036799" y="518400"/>
                  </a:cubicBezTo>
                  <a:lnTo>
                    <a:pt x="777600" y="518400"/>
                  </a:lnTo>
                  <a:cubicBezTo>
                    <a:pt x="777600" y="375488"/>
                    <a:pt x="661927" y="259540"/>
                    <a:pt x="519017" y="259200"/>
                  </a:cubicBezTo>
                  <a:lnTo>
                    <a:pt x="519636" y="1"/>
                  </a:lnTo>
                  <a:close/>
                </a:path>
              </a:pathLst>
            </a:custGeom>
            <a:solidFill>
              <a:srgbClr val="C00000"/>
            </a:solidFill>
            <a:ln w="15875" cap="flat" cmpd="sng">
              <a:solidFill>
                <a:schemeClr val="bg1"/>
              </a:solidFill>
              <a:prstDash val="solid"/>
              <a:round/>
              <a:headEnd type="none" w="med" len="med"/>
              <a:tailEnd type="none" w="med" len="med"/>
            </a:ln>
          </p:spPr>
          <p:txBody>
            <a:bodyPr/>
            <a:p>
              <a:endParaRPr lang="zh-CN" altLang="en-US" dirty="0">
                <a:latin typeface="Arial" panose="020B0604020202020204" pitchFamily="34" charset="0"/>
              </a:endParaRPr>
            </a:p>
          </p:txBody>
        </p:sp>
        <p:sp>
          <p:nvSpPr>
            <p:cNvPr id="55347" name="Rectangle 13"/>
            <p:cNvSpPr/>
            <p:nvPr/>
          </p:nvSpPr>
          <p:spPr>
            <a:xfrm>
              <a:off x="231788" y="351152"/>
              <a:ext cx="642622" cy="346988"/>
            </a:xfrm>
            <a:prstGeom prst="rect">
              <a:avLst/>
            </a:prstGeom>
            <a:noFill/>
            <a:ln w="9525">
              <a:noFill/>
            </a:ln>
          </p:spPr>
          <p:txBody>
            <a:bodyPr>
              <a:spAutoFit/>
            </a:bodyPr>
            <a:p>
              <a:pPr algn="ctr"/>
              <a:r>
                <a:rPr lang="en-US" altLang="zh-CN" sz="2000" dirty="0">
                  <a:latin typeface="Calibri" panose="020F0502020204030204" pitchFamily="34" charset="0"/>
                  <a:ea typeface="微软雅黑" panose="020B0503020204020204" pitchFamily="34" charset="-122"/>
                </a:rPr>
                <a:t>1.</a:t>
              </a:r>
              <a:endParaRPr lang="zh-CN" altLang="en-US" sz="2000" dirty="0">
                <a:latin typeface="Calibri" panose="020F0502020204030204" pitchFamily="34" charset="0"/>
                <a:ea typeface="微软雅黑" panose="020B0503020204020204" pitchFamily="34" charset="-122"/>
              </a:endParaRPr>
            </a:p>
          </p:txBody>
        </p:sp>
      </p:grpSp>
      <p:grpSp>
        <p:nvGrpSpPr>
          <p:cNvPr id="55302" name="组合 82"/>
          <p:cNvGrpSpPr/>
          <p:nvPr/>
        </p:nvGrpSpPr>
        <p:grpSpPr>
          <a:xfrm>
            <a:off x="2868613" y="2190750"/>
            <a:ext cx="1185862" cy="1185863"/>
            <a:chOff x="0" y="0"/>
            <a:chExt cx="1036800" cy="1036800"/>
          </a:xfrm>
        </p:grpSpPr>
        <p:sp>
          <p:nvSpPr>
            <p:cNvPr id="55342" name="空心弧 11"/>
            <p:cNvSpPr>
              <a:spLocks noChangeAspect="1"/>
            </p:cNvSpPr>
            <p:nvPr/>
          </p:nvSpPr>
          <p:spPr>
            <a:xfrm>
              <a:off x="0" y="0"/>
              <a:ext cx="1036800" cy="1036800"/>
            </a:xfrm>
            <a:custGeom>
              <a:avLst/>
              <a:gdLst>
                <a:gd name="txL" fmla="*/ 0 w 1036800"/>
                <a:gd name="txT" fmla="*/ 0 h 1036800"/>
                <a:gd name="txR" fmla="*/ 1036800 w 1036800"/>
                <a:gd name="txB" fmla="*/ 1036800 h 1036800"/>
              </a:gdLst>
              <a:ahLst/>
              <a:cxnLst>
                <a:cxn ang="0">
                  <a:pos x="517906" y="1036800"/>
                </a:cxn>
                <a:cxn ang="0">
                  <a:pos x="517906" y="1036799"/>
                </a:cxn>
                <a:cxn ang="0">
                  <a:pos x="0" y="518400"/>
                </a:cxn>
                <a:cxn ang="0">
                  <a:pos x="518206" y="0"/>
                </a:cxn>
                <a:cxn ang="0">
                  <a:pos x="518304" y="261066"/>
                </a:cxn>
                <a:cxn ang="0">
                  <a:pos x="261065" y="518399"/>
                </a:cxn>
                <a:cxn ang="0">
                  <a:pos x="518155" y="775733"/>
                </a:cxn>
                <a:cxn ang="0">
                  <a:pos x="517906" y="1036800"/>
                </a:cxn>
              </a:cxnLst>
              <a:rect l="txL" t="txT" r="txR" b="txB"/>
              <a:pathLst>
                <a:path w="1036800" h="1036800">
                  <a:moveTo>
                    <a:pt x="517906" y="1036800"/>
                  </a:moveTo>
                  <a:lnTo>
                    <a:pt x="517906" y="1036799"/>
                  </a:lnTo>
                  <a:cubicBezTo>
                    <a:pt x="231794" y="1036527"/>
                    <a:pt x="0" y="804511"/>
                    <a:pt x="0" y="518400"/>
                  </a:cubicBezTo>
                  <a:cubicBezTo>
                    <a:pt x="0" y="232171"/>
                    <a:pt x="231977" y="107"/>
                    <a:pt x="518206" y="0"/>
                  </a:cubicBezTo>
                  <a:lnTo>
                    <a:pt x="518304" y="261066"/>
                  </a:lnTo>
                  <a:cubicBezTo>
                    <a:pt x="376219" y="261119"/>
                    <a:pt x="261065" y="376315"/>
                    <a:pt x="261065" y="518399"/>
                  </a:cubicBezTo>
                  <a:cubicBezTo>
                    <a:pt x="261065" y="660425"/>
                    <a:pt x="376129" y="775598"/>
                    <a:pt x="518155" y="775733"/>
                  </a:cubicBezTo>
                  <a:lnTo>
                    <a:pt x="517906" y="1036800"/>
                  </a:lnTo>
                  <a:close/>
                </a:path>
              </a:pathLst>
            </a:custGeom>
            <a:solidFill>
              <a:srgbClr val="BFBFBF">
                <a:alpha val="79999"/>
              </a:srgbClr>
            </a:solidFill>
            <a:ln w="15875" cap="flat" cmpd="sng">
              <a:solidFill>
                <a:schemeClr val="bg1"/>
              </a:solidFill>
              <a:prstDash val="solid"/>
              <a:bevel/>
              <a:headEnd type="none" w="med" len="med"/>
              <a:tailEnd type="none" w="med" len="med"/>
            </a:ln>
          </p:spPr>
          <p:txBody>
            <a:bodyPr/>
            <a:p>
              <a:endParaRPr lang="zh-CN" altLang="en-US" dirty="0">
                <a:latin typeface="Arial" panose="020B0604020202020204" pitchFamily="34" charset="0"/>
              </a:endParaRPr>
            </a:p>
          </p:txBody>
        </p:sp>
        <p:sp>
          <p:nvSpPr>
            <p:cNvPr id="55343" name="空心弧 12"/>
            <p:cNvSpPr>
              <a:spLocks noChangeAspect="1"/>
            </p:cNvSpPr>
            <p:nvPr/>
          </p:nvSpPr>
          <p:spPr>
            <a:xfrm>
              <a:off x="0" y="0"/>
              <a:ext cx="1036800" cy="1036800"/>
            </a:xfrm>
            <a:custGeom>
              <a:avLst/>
              <a:gdLst>
                <a:gd name="txL" fmla="*/ 0 w 1036800"/>
                <a:gd name="txT" fmla="*/ 0 h 1036800"/>
                <a:gd name="txR" fmla="*/ 1036800 w 1036800"/>
                <a:gd name="txB" fmla="*/ 1036800 h 1036800"/>
              </a:gdLst>
              <a:ahLst/>
              <a:cxnLst>
                <a:cxn ang="0">
                  <a:pos x="519636" y="1"/>
                </a:cxn>
                <a:cxn ang="0">
                  <a:pos x="519635" y="1"/>
                </a:cxn>
                <a:cxn ang="0">
                  <a:pos x="1036800" y="518400"/>
                </a:cxn>
                <a:cxn ang="0">
                  <a:pos x="520185" y="1036796"/>
                </a:cxn>
                <a:cxn ang="0">
                  <a:pos x="519282" y="774436"/>
                </a:cxn>
                <a:cxn ang="0">
                  <a:pos x="774438" y="518400"/>
                </a:cxn>
                <a:cxn ang="0">
                  <a:pos x="519009" y="262362"/>
                </a:cxn>
                <a:cxn ang="0">
                  <a:pos x="519636" y="1"/>
                </a:cxn>
              </a:cxnLst>
              <a:rect l="txL" t="txT" r="txR" b="txB"/>
              <a:pathLst>
                <a:path w="1036800" h="1036800">
                  <a:moveTo>
                    <a:pt x="519636" y="1"/>
                  </a:moveTo>
                  <a:lnTo>
                    <a:pt x="519635" y="1"/>
                  </a:lnTo>
                  <a:cubicBezTo>
                    <a:pt x="805457" y="682"/>
                    <a:pt x="1036800" y="232578"/>
                    <a:pt x="1036800" y="518400"/>
                  </a:cubicBezTo>
                  <a:cubicBezTo>
                    <a:pt x="1036800" y="804007"/>
                    <a:pt x="805790" y="1035813"/>
                    <a:pt x="520185" y="1036796"/>
                  </a:cubicBezTo>
                  <a:lnTo>
                    <a:pt x="519282" y="774436"/>
                  </a:lnTo>
                  <a:cubicBezTo>
                    <a:pt x="660342" y="773950"/>
                    <a:pt x="774438" y="659461"/>
                    <a:pt x="774438" y="518400"/>
                  </a:cubicBezTo>
                  <a:cubicBezTo>
                    <a:pt x="774438" y="377232"/>
                    <a:pt x="660177" y="262699"/>
                    <a:pt x="519009" y="262362"/>
                  </a:cubicBezTo>
                  <a:lnTo>
                    <a:pt x="519636" y="1"/>
                  </a:lnTo>
                  <a:close/>
                </a:path>
              </a:pathLst>
            </a:custGeom>
            <a:solidFill>
              <a:srgbClr val="C00000"/>
            </a:solidFill>
            <a:ln w="15875" cap="flat" cmpd="sng">
              <a:solidFill>
                <a:schemeClr val="bg1"/>
              </a:solidFill>
              <a:prstDash val="solid"/>
              <a:round/>
              <a:headEnd type="none" w="med" len="med"/>
              <a:tailEnd type="none" w="med" len="med"/>
            </a:ln>
          </p:spPr>
          <p:txBody>
            <a:bodyPr/>
            <a:p>
              <a:endParaRPr lang="zh-CN" altLang="en-US" dirty="0">
                <a:latin typeface="Arial" panose="020B0604020202020204" pitchFamily="34" charset="0"/>
              </a:endParaRPr>
            </a:p>
          </p:txBody>
        </p:sp>
        <p:sp>
          <p:nvSpPr>
            <p:cNvPr id="55344" name="Rectangle 13"/>
            <p:cNvSpPr/>
            <p:nvPr/>
          </p:nvSpPr>
          <p:spPr>
            <a:xfrm>
              <a:off x="231788" y="351152"/>
              <a:ext cx="642622" cy="346988"/>
            </a:xfrm>
            <a:prstGeom prst="rect">
              <a:avLst/>
            </a:prstGeom>
            <a:noFill/>
            <a:ln w="9525">
              <a:noFill/>
            </a:ln>
          </p:spPr>
          <p:txBody>
            <a:bodyPr>
              <a:spAutoFit/>
            </a:bodyPr>
            <a:p>
              <a:pPr algn="ctr"/>
              <a:r>
                <a:rPr lang="en-US" altLang="zh-CN" sz="2000" dirty="0">
                  <a:latin typeface="Calibri" panose="020F0502020204030204" pitchFamily="34" charset="0"/>
                  <a:ea typeface="微软雅黑" panose="020B0503020204020204" pitchFamily="34" charset="-122"/>
                </a:rPr>
                <a:t>2.</a:t>
              </a:r>
              <a:endParaRPr lang="zh-CN" altLang="en-US" sz="2000" dirty="0">
                <a:latin typeface="Calibri" panose="020F0502020204030204" pitchFamily="34" charset="0"/>
                <a:ea typeface="微软雅黑" panose="020B0503020204020204" pitchFamily="34" charset="-122"/>
              </a:endParaRPr>
            </a:p>
          </p:txBody>
        </p:sp>
      </p:grpSp>
      <p:grpSp>
        <p:nvGrpSpPr>
          <p:cNvPr id="55303" name="组合 83"/>
          <p:cNvGrpSpPr/>
          <p:nvPr/>
        </p:nvGrpSpPr>
        <p:grpSpPr>
          <a:xfrm>
            <a:off x="4926013" y="2190750"/>
            <a:ext cx="1184275" cy="1185863"/>
            <a:chOff x="0" y="0"/>
            <a:chExt cx="1036800" cy="1036800"/>
          </a:xfrm>
        </p:grpSpPr>
        <p:sp>
          <p:nvSpPr>
            <p:cNvPr id="55339" name="空心弧 15"/>
            <p:cNvSpPr>
              <a:spLocks noChangeAspect="1"/>
            </p:cNvSpPr>
            <p:nvPr/>
          </p:nvSpPr>
          <p:spPr>
            <a:xfrm>
              <a:off x="0" y="0"/>
              <a:ext cx="1036800" cy="1036800"/>
            </a:xfrm>
            <a:custGeom>
              <a:avLst/>
              <a:gdLst>
                <a:gd name="txL" fmla="*/ 0 w 1036800"/>
                <a:gd name="txT" fmla="*/ 0 h 1036800"/>
                <a:gd name="txR" fmla="*/ 1036800 w 1036800"/>
                <a:gd name="txB" fmla="*/ 1036800 h 1036800"/>
              </a:gdLst>
              <a:ahLst/>
              <a:cxnLst>
                <a:cxn ang="0">
                  <a:pos x="1" y="519500"/>
                </a:cxn>
                <a:cxn ang="0">
                  <a:pos x="1" y="519499"/>
                </a:cxn>
                <a:cxn ang="0">
                  <a:pos x="0" y="518400"/>
                </a:cxn>
                <a:cxn ang="0">
                  <a:pos x="518206" y="0"/>
                </a:cxn>
                <a:cxn ang="0">
                  <a:pos x="518304" y="261066"/>
                </a:cxn>
                <a:cxn ang="0">
                  <a:pos x="261065" y="518399"/>
                </a:cxn>
                <a:cxn ang="0">
                  <a:pos x="261066" y="518946"/>
                </a:cxn>
                <a:cxn ang="0">
                  <a:pos x="1" y="519500"/>
                </a:cxn>
              </a:cxnLst>
              <a:rect l="txL" t="txT" r="txR" b="txB"/>
              <a:pathLst>
                <a:path w="1036800" h="1036800">
                  <a:moveTo>
                    <a:pt x="1" y="519500"/>
                  </a:moveTo>
                  <a:lnTo>
                    <a:pt x="1" y="519499"/>
                  </a:lnTo>
                  <a:cubicBezTo>
                    <a:pt x="0" y="519133"/>
                    <a:pt x="0" y="518766"/>
                    <a:pt x="0" y="518400"/>
                  </a:cubicBezTo>
                  <a:cubicBezTo>
                    <a:pt x="0" y="232171"/>
                    <a:pt x="231977" y="107"/>
                    <a:pt x="518206" y="0"/>
                  </a:cubicBezTo>
                  <a:lnTo>
                    <a:pt x="518304" y="261066"/>
                  </a:lnTo>
                  <a:cubicBezTo>
                    <a:pt x="376219" y="261119"/>
                    <a:pt x="261065" y="376315"/>
                    <a:pt x="261065" y="518399"/>
                  </a:cubicBezTo>
                  <a:cubicBezTo>
                    <a:pt x="261065" y="518582"/>
                    <a:pt x="261066" y="518764"/>
                    <a:pt x="261066" y="518946"/>
                  </a:cubicBezTo>
                  <a:lnTo>
                    <a:pt x="1" y="519500"/>
                  </a:lnTo>
                  <a:close/>
                </a:path>
              </a:pathLst>
            </a:custGeom>
            <a:solidFill>
              <a:srgbClr val="BFBFBF">
                <a:alpha val="79999"/>
              </a:srgbClr>
            </a:solidFill>
            <a:ln w="15875" cap="flat" cmpd="sng">
              <a:solidFill>
                <a:schemeClr val="bg1"/>
              </a:solidFill>
              <a:prstDash val="solid"/>
              <a:bevel/>
              <a:headEnd type="none" w="med" len="med"/>
              <a:tailEnd type="none" w="med" len="med"/>
            </a:ln>
          </p:spPr>
          <p:txBody>
            <a:bodyPr/>
            <a:p>
              <a:endParaRPr lang="zh-CN" altLang="en-US" dirty="0">
                <a:latin typeface="Arial" panose="020B0604020202020204" pitchFamily="34" charset="0"/>
              </a:endParaRPr>
            </a:p>
          </p:txBody>
        </p:sp>
        <p:sp>
          <p:nvSpPr>
            <p:cNvPr id="55340" name="空心弧 16"/>
            <p:cNvSpPr>
              <a:spLocks noChangeAspect="1"/>
            </p:cNvSpPr>
            <p:nvPr/>
          </p:nvSpPr>
          <p:spPr>
            <a:xfrm>
              <a:off x="0" y="0"/>
              <a:ext cx="1036800" cy="1036800"/>
            </a:xfrm>
            <a:custGeom>
              <a:avLst/>
              <a:gdLst>
                <a:gd name="txL" fmla="*/ 0 w 1036800"/>
                <a:gd name="txT" fmla="*/ 0 h 1036800"/>
                <a:gd name="txR" fmla="*/ 1036800 w 1036800"/>
                <a:gd name="txB" fmla="*/ 1036800 h 1036800"/>
              </a:gdLst>
              <a:ahLst/>
              <a:cxnLst>
                <a:cxn ang="0">
                  <a:pos x="519636" y="1"/>
                </a:cxn>
                <a:cxn ang="0">
                  <a:pos x="519635" y="1"/>
                </a:cxn>
                <a:cxn ang="0">
                  <a:pos x="1036800" y="518400"/>
                </a:cxn>
                <a:cxn ang="0">
                  <a:pos x="518400" y="1036800"/>
                </a:cxn>
                <a:cxn ang="0">
                  <a:pos x="0" y="518400"/>
                </a:cxn>
                <a:cxn ang="0">
                  <a:pos x="0" y="518398"/>
                </a:cxn>
                <a:cxn ang="0">
                  <a:pos x="260963" y="518400"/>
                </a:cxn>
                <a:cxn ang="0">
                  <a:pos x="260962" y="518399"/>
                </a:cxn>
                <a:cxn ang="0">
                  <a:pos x="518399" y="775837"/>
                </a:cxn>
                <a:cxn ang="0">
                  <a:pos x="775837" y="518400"/>
                </a:cxn>
                <a:cxn ang="0">
                  <a:pos x="519013" y="260963"/>
                </a:cxn>
                <a:cxn ang="0">
                  <a:pos x="519636" y="1"/>
                </a:cxn>
              </a:cxnLst>
              <a:rect l="txL" t="txT" r="txR" b="txB"/>
              <a:pathLst>
                <a:path w="1036800" h="1036800">
                  <a:moveTo>
                    <a:pt x="519636" y="1"/>
                  </a:moveTo>
                  <a:lnTo>
                    <a:pt x="519635" y="1"/>
                  </a:lnTo>
                  <a:cubicBezTo>
                    <a:pt x="805457" y="682"/>
                    <a:pt x="1036800" y="232578"/>
                    <a:pt x="1036800" y="518400"/>
                  </a:cubicBezTo>
                  <a:cubicBezTo>
                    <a:pt x="1036800" y="804704"/>
                    <a:pt x="804704" y="1036800"/>
                    <a:pt x="518400" y="1036800"/>
                  </a:cubicBezTo>
                  <a:cubicBezTo>
                    <a:pt x="232095" y="1036800"/>
                    <a:pt x="0" y="804704"/>
                    <a:pt x="0" y="518400"/>
                  </a:cubicBezTo>
                  <a:cubicBezTo>
                    <a:pt x="0" y="518399"/>
                    <a:pt x="0" y="518398"/>
                    <a:pt x="0" y="518398"/>
                  </a:cubicBezTo>
                  <a:lnTo>
                    <a:pt x="260963" y="518400"/>
                  </a:lnTo>
                  <a:lnTo>
                    <a:pt x="260962" y="518399"/>
                  </a:lnTo>
                  <a:cubicBezTo>
                    <a:pt x="260962" y="660578"/>
                    <a:pt x="376221" y="775837"/>
                    <a:pt x="518399" y="775837"/>
                  </a:cubicBezTo>
                  <a:cubicBezTo>
                    <a:pt x="660578" y="775837"/>
                    <a:pt x="775837" y="660578"/>
                    <a:pt x="775837" y="518400"/>
                  </a:cubicBezTo>
                  <a:cubicBezTo>
                    <a:pt x="775837" y="376460"/>
                    <a:pt x="660951" y="261301"/>
                    <a:pt x="519013" y="260963"/>
                  </a:cubicBezTo>
                  <a:lnTo>
                    <a:pt x="519636" y="1"/>
                  </a:lnTo>
                  <a:close/>
                </a:path>
              </a:pathLst>
            </a:custGeom>
            <a:solidFill>
              <a:srgbClr val="C00000"/>
            </a:solidFill>
            <a:ln w="15875" cap="flat" cmpd="sng">
              <a:solidFill>
                <a:schemeClr val="bg1"/>
              </a:solidFill>
              <a:prstDash val="solid"/>
              <a:round/>
              <a:headEnd type="none" w="med" len="med"/>
              <a:tailEnd type="none" w="med" len="med"/>
            </a:ln>
          </p:spPr>
          <p:txBody>
            <a:bodyPr/>
            <a:p>
              <a:endParaRPr lang="zh-CN" altLang="en-US" dirty="0">
                <a:latin typeface="Arial" panose="020B0604020202020204" pitchFamily="34" charset="0"/>
              </a:endParaRPr>
            </a:p>
          </p:txBody>
        </p:sp>
        <p:sp>
          <p:nvSpPr>
            <p:cNvPr id="55341" name="Rectangle 13"/>
            <p:cNvSpPr/>
            <p:nvPr/>
          </p:nvSpPr>
          <p:spPr>
            <a:xfrm>
              <a:off x="232099" y="351152"/>
              <a:ext cx="642093" cy="346988"/>
            </a:xfrm>
            <a:prstGeom prst="rect">
              <a:avLst/>
            </a:prstGeom>
            <a:noFill/>
            <a:ln w="9525">
              <a:noFill/>
            </a:ln>
          </p:spPr>
          <p:txBody>
            <a:bodyPr>
              <a:spAutoFit/>
            </a:bodyPr>
            <a:p>
              <a:pPr algn="ctr"/>
              <a:r>
                <a:rPr lang="en-US" altLang="zh-CN" sz="2000" dirty="0">
                  <a:latin typeface="Calibri" panose="020F0502020204030204" pitchFamily="34" charset="0"/>
                  <a:ea typeface="微软雅黑" panose="020B0503020204020204" pitchFamily="34" charset="-122"/>
                </a:rPr>
                <a:t>3.</a:t>
              </a:r>
              <a:endParaRPr lang="zh-CN" altLang="en-US" sz="2000" dirty="0">
                <a:latin typeface="Calibri" panose="020F0502020204030204" pitchFamily="34" charset="0"/>
                <a:ea typeface="微软雅黑" panose="020B0503020204020204" pitchFamily="34" charset="-122"/>
              </a:endParaRPr>
            </a:p>
          </p:txBody>
        </p:sp>
      </p:grpSp>
      <p:grpSp>
        <p:nvGrpSpPr>
          <p:cNvPr id="55304" name="组合 84"/>
          <p:cNvGrpSpPr/>
          <p:nvPr/>
        </p:nvGrpSpPr>
        <p:grpSpPr>
          <a:xfrm>
            <a:off x="6980238" y="2190750"/>
            <a:ext cx="1185862" cy="1185863"/>
            <a:chOff x="0" y="0"/>
            <a:chExt cx="1036800" cy="1036800"/>
          </a:xfrm>
        </p:grpSpPr>
        <p:sp>
          <p:nvSpPr>
            <p:cNvPr id="55337" name="同心圆 19"/>
            <p:cNvSpPr>
              <a:spLocks noChangeAspect="1"/>
            </p:cNvSpPr>
            <p:nvPr/>
          </p:nvSpPr>
          <p:spPr>
            <a:xfrm>
              <a:off x="0" y="0"/>
              <a:ext cx="1036800" cy="1036800"/>
            </a:xfrm>
            <a:custGeom>
              <a:avLst/>
              <a:gdLst>
                <a:gd name="txL" fmla="*/ 0 w 1036800"/>
                <a:gd name="txT" fmla="*/ 0 h 1036800"/>
                <a:gd name="txR" fmla="*/ 1036800 w 1036800"/>
                <a:gd name="txB" fmla="*/ 1036800 h 1036800"/>
              </a:gdLst>
              <a:ahLst/>
              <a:cxnLst>
                <a:cxn ang="0">
                  <a:pos x="0" y="518400"/>
                </a:cxn>
                <a:cxn ang="0">
                  <a:pos x="0" y="518400"/>
                </a:cxn>
                <a:cxn ang="0">
                  <a:pos x="518400" y="0"/>
                </a:cxn>
                <a:cxn ang="0">
                  <a:pos x="518400" y="1"/>
                </a:cxn>
                <a:cxn ang="0">
                  <a:pos x="1036800" y="518401"/>
                </a:cxn>
                <a:cxn ang="0">
                  <a:pos x="1036799" y="518401"/>
                </a:cxn>
                <a:cxn ang="0">
                  <a:pos x="1036800" y="518402"/>
                </a:cxn>
                <a:cxn ang="0">
                  <a:pos x="518400" y="1036801"/>
                </a:cxn>
                <a:cxn ang="0">
                  <a:pos x="0" y="518402"/>
                </a:cxn>
                <a:cxn ang="0">
                  <a:pos x="0" y="518401"/>
                </a:cxn>
                <a:cxn ang="0">
                  <a:pos x="0" y="518400"/>
                </a:cxn>
                <a:cxn ang="0">
                  <a:pos x="259200" y="518400"/>
                </a:cxn>
                <a:cxn ang="0">
                  <a:pos x="259199" y="518399"/>
                </a:cxn>
                <a:cxn ang="0">
                  <a:pos x="518399" y="777600"/>
                </a:cxn>
                <a:cxn ang="0">
                  <a:pos x="518400" y="777599"/>
                </a:cxn>
                <a:cxn ang="0">
                  <a:pos x="777600" y="518400"/>
                </a:cxn>
                <a:cxn ang="0">
                  <a:pos x="518400" y="259200"/>
                </a:cxn>
                <a:cxn ang="0">
                  <a:pos x="518400" y="259199"/>
                </a:cxn>
                <a:cxn ang="0">
                  <a:pos x="259199" y="518399"/>
                </a:cxn>
                <a:cxn ang="0">
                  <a:pos x="259200" y="518400"/>
                </a:cxn>
              </a:cxnLst>
              <a:rect l="txL" t="txT" r="txR" b="txB"/>
              <a:pathLst>
                <a:path w="1036800" h="1036800">
                  <a:moveTo>
                    <a:pt x="0" y="518400"/>
                  </a:moveTo>
                  <a:lnTo>
                    <a:pt x="0" y="518400"/>
                  </a:lnTo>
                  <a:cubicBezTo>
                    <a:pt x="0" y="232095"/>
                    <a:pt x="232095" y="0"/>
                    <a:pt x="518400" y="0"/>
                  </a:cubicBezTo>
                  <a:cubicBezTo>
                    <a:pt x="518400" y="0"/>
                    <a:pt x="518400" y="1"/>
                    <a:pt x="518400" y="1"/>
                  </a:cubicBezTo>
                  <a:cubicBezTo>
                    <a:pt x="804705" y="1"/>
                    <a:pt x="1036800" y="232096"/>
                    <a:pt x="1036800" y="518401"/>
                  </a:cubicBezTo>
                  <a:cubicBezTo>
                    <a:pt x="1036800" y="518401"/>
                    <a:pt x="1036799" y="518401"/>
                    <a:pt x="1036799" y="518401"/>
                  </a:cubicBezTo>
                  <a:lnTo>
                    <a:pt x="1036800" y="518402"/>
                  </a:lnTo>
                  <a:cubicBezTo>
                    <a:pt x="1036800" y="804706"/>
                    <a:pt x="804704" y="1036801"/>
                    <a:pt x="518400" y="1036801"/>
                  </a:cubicBezTo>
                  <a:cubicBezTo>
                    <a:pt x="232095" y="1036802"/>
                    <a:pt x="0" y="804706"/>
                    <a:pt x="0" y="518402"/>
                  </a:cubicBezTo>
                  <a:cubicBezTo>
                    <a:pt x="0" y="518401"/>
                    <a:pt x="0" y="518401"/>
                    <a:pt x="0" y="518401"/>
                  </a:cubicBezTo>
                  <a:lnTo>
                    <a:pt x="0" y="518400"/>
                  </a:lnTo>
                  <a:close/>
                  <a:moveTo>
                    <a:pt x="259200" y="518400"/>
                  </a:moveTo>
                  <a:lnTo>
                    <a:pt x="259199" y="518399"/>
                  </a:lnTo>
                  <a:cubicBezTo>
                    <a:pt x="259199" y="661552"/>
                    <a:pt x="375247" y="777600"/>
                    <a:pt x="518399" y="777600"/>
                  </a:cubicBezTo>
                  <a:lnTo>
                    <a:pt x="518400" y="777599"/>
                  </a:lnTo>
                  <a:cubicBezTo>
                    <a:pt x="661552" y="777599"/>
                    <a:pt x="777600" y="661552"/>
                    <a:pt x="777600" y="518400"/>
                  </a:cubicBezTo>
                  <a:cubicBezTo>
                    <a:pt x="777600" y="375247"/>
                    <a:pt x="661552" y="259200"/>
                    <a:pt x="518400" y="259200"/>
                  </a:cubicBezTo>
                  <a:lnTo>
                    <a:pt x="518400" y="259199"/>
                  </a:lnTo>
                  <a:cubicBezTo>
                    <a:pt x="375247" y="259199"/>
                    <a:pt x="259199" y="375247"/>
                    <a:pt x="259199" y="518399"/>
                  </a:cubicBezTo>
                  <a:lnTo>
                    <a:pt x="259200" y="518400"/>
                  </a:lnTo>
                  <a:close/>
                </a:path>
              </a:pathLst>
            </a:custGeom>
            <a:solidFill>
              <a:srgbClr val="C00000"/>
            </a:solidFill>
            <a:ln w="15875" cap="flat" cmpd="sng">
              <a:solidFill>
                <a:schemeClr val="bg1"/>
              </a:solidFill>
              <a:prstDash val="solid"/>
              <a:round/>
              <a:headEnd type="none" w="med" len="med"/>
              <a:tailEnd type="none" w="med" len="med"/>
            </a:ln>
          </p:spPr>
          <p:txBody>
            <a:bodyPr/>
            <a:p>
              <a:endParaRPr lang="zh-CN" altLang="en-US" dirty="0">
                <a:latin typeface="Arial" panose="020B0604020202020204" pitchFamily="34" charset="0"/>
              </a:endParaRPr>
            </a:p>
          </p:txBody>
        </p:sp>
        <p:sp>
          <p:nvSpPr>
            <p:cNvPr id="55338" name="Rectangle 13"/>
            <p:cNvSpPr/>
            <p:nvPr/>
          </p:nvSpPr>
          <p:spPr>
            <a:xfrm>
              <a:off x="231788" y="351152"/>
              <a:ext cx="642622" cy="346988"/>
            </a:xfrm>
            <a:prstGeom prst="rect">
              <a:avLst/>
            </a:prstGeom>
            <a:noFill/>
            <a:ln w="9525">
              <a:noFill/>
            </a:ln>
          </p:spPr>
          <p:txBody>
            <a:bodyPr>
              <a:spAutoFit/>
            </a:bodyPr>
            <a:p>
              <a:pPr algn="ctr"/>
              <a:r>
                <a:rPr lang="en-US" altLang="zh-CN" sz="2000" dirty="0">
                  <a:latin typeface="Calibri" panose="020F0502020204030204" pitchFamily="34" charset="0"/>
                  <a:ea typeface="微软雅黑" panose="020B0503020204020204" pitchFamily="34" charset="-122"/>
                </a:rPr>
                <a:t>4.</a:t>
              </a:r>
              <a:endParaRPr lang="zh-CN" altLang="en-US" sz="2000" dirty="0">
                <a:latin typeface="Calibri" panose="020F0502020204030204" pitchFamily="34" charset="0"/>
                <a:ea typeface="微软雅黑" panose="020B0503020204020204" pitchFamily="34" charset="-122"/>
              </a:endParaRPr>
            </a:p>
          </p:txBody>
        </p:sp>
      </p:grpSp>
      <p:grpSp>
        <p:nvGrpSpPr>
          <p:cNvPr id="55305" name="组合 66"/>
          <p:cNvGrpSpPr/>
          <p:nvPr/>
        </p:nvGrpSpPr>
        <p:grpSpPr>
          <a:xfrm>
            <a:off x="7277100" y="3429000"/>
            <a:ext cx="592138" cy="395288"/>
            <a:chOff x="0" y="0"/>
            <a:chExt cx="576000" cy="385071"/>
          </a:xfrm>
        </p:grpSpPr>
        <p:sp>
          <p:nvSpPr>
            <p:cNvPr id="55335" name="燕尾形 35"/>
            <p:cNvSpPr/>
            <p:nvPr/>
          </p:nvSpPr>
          <p:spPr>
            <a:xfrm rot="5400000">
              <a:off x="180250" y="-180250"/>
              <a:ext cx="215498" cy="576000"/>
            </a:xfrm>
            <a:prstGeom prst="chevron">
              <a:avLst>
                <a:gd name="adj" fmla="val 63212"/>
              </a:avLst>
            </a:prstGeom>
            <a:noFill/>
            <a:ln w="15875" cap="flat" cmpd="sng">
              <a:solidFill>
                <a:srgbClr val="7F7F7F">
                  <a:alpha val="78822"/>
                </a:srgbClr>
              </a:solidFill>
              <a:prstDash val="solid"/>
              <a:miter/>
              <a:headEnd type="none" w="med" len="med"/>
              <a:tailEnd type="none" w="med" len="med"/>
            </a:ln>
          </p:spPr>
          <p:txBody>
            <a:bodyPr rot="10800000" vert="eaVert" anchor="ctr" anchorCtr="0"/>
            <a:p>
              <a:pPr algn="ctr"/>
              <a:endParaRPr lang="zh-CN" altLang="en-US" dirty="0">
                <a:solidFill>
                  <a:srgbClr val="FFFFFF"/>
                </a:solidFill>
                <a:latin typeface="Calibri" panose="020F0502020204030204" pitchFamily="34" charset="0"/>
              </a:endParaRPr>
            </a:p>
          </p:txBody>
        </p:sp>
        <p:sp>
          <p:nvSpPr>
            <p:cNvPr id="55336" name="燕尾形 36"/>
            <p:cNvSpPr/>
            <p:nvPr/>
          </p:nvSpPr>
          <p:spPr>
            <a:xfrm rot="5400000">
              <a:off x="180250" y="-10678"/>
              <a:ext cx="215498" cy="576000"/>
            </a:xfrm>
            <a:prstGeom prst="chevron">
              <a:avLst>
                <a:gd name="adj" fmla="val 63212"/>
              </a:avLst>
            </a:prstGeom>
            <a:noFill/>
            <a:ln w="15875" cap="flat" cmpd="sng">
              <a:solidFill>
                <a:srgbClr val="7F7F7F">
                  <a:alpha val="78822"/>
                </a:srgbClr>
              </a:solidFill>
              <a:prstDash val="solid"/>
              <a:miter/>
              <a:headEnd type="none" w="med" len="med"/>
              <a:tailEnd type="none" w="med" len="med"/>
            </a:ln>
          </p:spPr>
          <p:txBody>
            <a:bodyPr rot="10800000" vert="eaVert" anchor="ctr" anchorCtr="0"/>
            <a:p>
              <a:pPr algn="ctr"/>
              <a:endParaRPr lang="zh-CN" altLang="en-US" dirty="0">
                <a:solidFill>
                  <a:srgbClr val="FFFFFF"/>
                </a:solidFill>
                <a:latin typeface="Calibri" panose="020F0502020204030204" pitchFamily="34" charset="0"/>
              </a:endParaRPr>
            </a:p>
          </p:txBody>
        </p:sp>
      </p:grpSp>
      <p:grpSp>
        <p:nvGrpSpPr>
          <p:cNvPr id="55306" name="组合 88"/>
          <p:cNvGrpSpPr/>
          <p:nvPr/>
        </p:nvGrpSpPr>
        <p:grpSpPr>
          <a:xfrm>
            <a:off x="6610350" y="3930650"/>
            <a:ext cx="1925638" cy="2212975"/>
            <a:chOff x="0" y="0"/>
            <a:chExt cx="1684800" cy="2411541"/>
          </a:xfrm>
        </p:grpSpPr>
        <p:sp>
          <p:nvSpPr>
            <p:cNvPr id="55331" name="矩形 53"/>
            <p:cNvSpPr/>
            <p:nvPr/>
          </p:nvSpPr>
          <p:spPr>
            <a:xfrm>
              <a:off x="0" y="0"/>
              <a:ext cx="1684800" cy="2411541"/>
            </a:xfrm>
            <a:prstGeom prst="rect">
              <a:avLst/>
            </a:prstGeom>
            <a:solidFill>
              <a:srgbClr val="F2F2F2"/>
            </a:solidFill>
            <a:ln w="15875" cap="flat" cmpd="sng">
              <a:solidFill>
                <a:srgbClr val="A6A6A6">
                  <a:alpha val="78822"/>
                </a:srgbClr>
              </a:solidFill>
              <a:prstDash val="solid"/>
              <a:miter/>
              <a:headEnd type="none" w="med" len="med"/>
              <a:tailEnd type="none" w="med" len="med"/>
            </a:ln>
          </p:spPr>
          <p:txBody>
            <a:bodyPr anchor="ctr" anchorCtr="0"/>
            <a:p>
              <a:pPr algn="ctr"/>
              <a:endParaRPr lang="zh-CN" altLang="en-US" dirty="0">
                <a:latin typeface="Calibri" panose="020F0502020204030204" pitchFamily="34" charset="0"/>
              </a:endParaRPr>
            </a:p>
          </p:txBody>
        </p:sp>
        <p:sp>
          <p:nvSpPr>
            <p:cNvPr id="55332" name="TextBox 146"/>
            <p:cNvSpPr txBox="1"/>
            <p:nvPr/>
          </p:nvSpPr>
          <p:spPr>
            <a:xfrm>
              <a:off x="22223" y="662568"/>
              <a:ext cx="1620908" cy="804943"/>
            </a:xfrm>
            <a:prstGeom prst="rect">
              <a:avLst/>
            </a:prstGeom>
            <a:noFill/>
            <a:ln w="9525">
              <a:noFill/>
            </a:ln>
          </p:spPr>
          <p:txBody>
            <a:bodyPr>
              <a:spAutoFit/>
            </a:bodyPr>
            <a:p>
              <a:pPr algn="ctr"/>
              <a:r>
                <a:rPr lang="zh-CN" altLang="en-US" sz="1400" dirty="0">
                  <a:latin typeface="Arial" panose="020B0604020202020204" pitchFamily="34" charset="0"/>
                </a:rPr>
                <a:t>讲究逼格十足，</a:t>
              </a:r>
              <a:endParaRPr lang="en-US" altLang="zh-CN" sz="1400" dirty="0">
                <a:latin typeface="Arial" panose="020B0604020202020204" pitchFamily="34" charset="0"/>
              </a:endParaRPr>
            </a:p>
            <a:p>
              <a:pPr algn="ctr"/>
              <a:r>
                <a:rPr lang="zh-CN" altLang="en-US" sz="1400" dirty="0">
                  <a:latin typeface="Arial" panose="020B0604020202020204" pitchFamily="34" charset="0"/>
                </a:rPr>
                <a:t>让用户感觉参加就是幸运与荣耀</a:t>
              </a:r>
              <a:endParaRPr lang="en-US" altLang="zh-CN" sz="1400" dirty="0">
                <a:latin typeface="微软雅黑" panose="020B0503020204020204" pitchFamily="34" charset="-122"/>
                <a:ea typeface="微软雅黑" panose="020B0503020204020204" pitchFamily="34" charset="-122"/>
              </a:endParaRPr>
            </a:p>
          </p:txBody>
        </p:sp>
        <p:cxnSp>
          <p:nvCxnSpPr>
            <p:cNvPr id="55333" name="直接连接符 55"/>
            <p:cNvCxnSpPr/>
            <p:nvPr/>
          </p:nvCxnSpPr>
          <p:spPr>
            <a:xfrm>
              <a:off x="65106" y="536117"/>
              <a:ext cx="1554588" cy="0"/>
            </a:xfrm>
            <a:prstGeom prst="line">
              <a:avLst/>
            </a:prstGeom>
            <a:ln w="12700" cap="flat" cmpd="sng">
              <a:solidFill>
                <a:schemeClr val="bg1"/>
              </a:solidFill>
              <a:prstDash val="dash"/>
              <a:headEnd type="none" w="med" len="med"/>
              <a:tailEnd type="none" w="med" len="med"/>
            </a:ln>
          </p:spPr>
        </p:cxnSp>
        <p:sp>
          <p:nvSpPr>
            <p:cNvPr id="55334" name="TextBox 146"/>
            <p:cNvSpPr txBox="1"/>
            <p:nvPr/>
          </p:nvSpPr>
          <p:spPr>
            <a:xfrm>
              <a:off x="31946" y="126286"/>
              <a:ext cx="1620908" cy="402471"/>
            </a:xfrm>
            <a:prstGeom prst="rect">
              <a:avLst/>
            </a:prstGeom>
            <a:noFill/>
            <a:ln w="9525">
              <a:noFill/>
            </a:ln>
          </p:spPr>
          <p:txBody>
            <a:bodyPr>
              <a:spAutoFit/>
            </a:bodyPr>
            <a:p>
              <a:pPr algn="ctr"/>
              <a:r>
                <a:rPr lang="zh-CN" altLang="en-US" b="1" dirty="0">
                  <a:latin typeface="黑体" panose="02010609060101010101" pitchFamily="49" charset="-122"/>
                  <a:ea typeface="黑体" panose="02010609060101010101" pitchFamily="49" charset="-122"/>
                </a:rPr>
                <a:t>格调型</a:t>
              </a:r>
              <a:endParaRPr lang="en-US" altLang="en-US" b="1" dirty="0">
                <a:latin typeface="黑体" panose="02010609060101010101" pitchFamily="49" charset="-122"/>
                <a:ea typeface="黑体" panose="02010609060101010101" pitchFamily="49" charset="-122"/>
              </a:endParaRPr>
            </a:p>
          </p:txBody>
        </p:sp>
      </p:grpSp>
      <p:grpSp>
        <p:nvGrpSpPr>
          <p:cNvPr id="55307" name="组合 66"/>
          <p:cNvGrpSpPr/>
          <p:nvPr/>
        </p:nvGrpSpPr>
        <p:grpSpPr>
          <a:xfrm>
            <a:off x="5156200" y="3429000"/>
            <a:ext cx="593725" cy="395288"/>
            <a:chOff x="0" y="0"/>
            <a:chExt cx="576000" cy="385071"/>
          </a:xfrm>
        </p:grpSpPr>
        <p:sp>
          <p:nvSpPr>
            <p:cNvPr id="55329" name="燕尾形 54"/>
            <p:cNvSpPr/>
            <p:nvPr/>
          </p:nvSpPr>
          <p:spPr>
            <a:xfrm rot="5400000">
              <a:off x="180250" y="-180250"/>
              <a:ext cx="215498" cy="576000"/>
            </a:xfrm>
            <a:prstGeom prst="chevron">
              <a:avLst>
                <a:gd name="adj" fmla="val 63212"/>
              </a:avLst>
            </a:prstGeom>
            <a:noFill/>
            <a:ln w="15875" cap="flat" cmpd="sng">
              <a:solidFill>
                <a:srgbClr val="7F7F7F">
                  <a:alpha val="78822"/>
                </a:srgbClr>
              </a:solidFill>
              <a:prstDash val="solid"/>
              <a:miter/>
              <a:headEnd type="none" w="med" len="med"/>
              <a:tailEnd type="none" w="med" len="med"/>
            </a:ln>
          </p:spPr>
          <p:txBody>
            <a:bodyPr rot="10800000" vert="eaVert" anchor="ctr" anchorCtr="0"/>
            <a:p>
              <a:pPr algn="ctr"/>
              <a:endParaRPr lang="zh-CN" altLang="en-US" dirty="0">
                <a:solidFill>
                  <a:srgbClr val="FFFFFF"/>
                </a:solidFill>
                <a:latin typeface="Calibri" panose="020F0502020204030204" pitchFamily="34" charset="0"/>
              </a:endParaRPr>
            </a:p>
          </p:txBody>
        </p:sp>
        <p:sp>
          <p:nvSpPr>
            <p:cNvPr id="55330" name="燕尾形 56"/>
            <p:cNvSpPr/>
            <p:nvPr/>
          </p:nvSpPr>
          <p:spPr>
            <a:xfrm rot="5400000">
              <a:off x="180250" y="-10678"/>
              <a:ext cx="215498" cy="576000"/>
            </a:xfrm>
            <a:prstGeom prst="chevron">
              <a:avLst>
                <a:gd name="adj" fmla="val 63212"/>
              </a:avLst>
            </a:prstGeom>
            <a:noFill/>
            <a:ln w="15875" cap="flat" cmpd="sng">
              <a:solidFill>
                <a:srgbClr val="7F7F7F">
                  <a:alpha val="78822"/>
                </a:srgbClr>
              </a:solidFill>
              <a:prstDash val="solid"/>
              <a:miter/>
              <a:headEnd type="none" w="med" len="med"/>
              <a:tailEnd type="none" w="med" len="med"/>
            </a:ln>
          </p:spPr>
          <p:txBody>
            <a:bodyPr rot="10800000" vert="eaVert" anchor="ctr" anchorCtr="0"/>
            <a:p>
              <a:pPr algn="ctr"/>
              <a:endParaRPr lang="zh-CN" altLang="en-US" dirty="0">
                <a:solidFill>
                  <a:srgbClr val="FFFFFF"/>
                </a:solidFill>
                <a:latin typeface="Calibri" panose="020F0502020204030204" pitchFamily="34" charset="0"/>
              </a:endParaRPr>
            </a:p>
          </p:txBody>
        </p:sp>
      </p:grpSp>
      <p:grpSp>
        <p:nvGrpSpPr>
          <p:cNvPr id="55308" name="组合 88"/>
          <p:cNvGrpSpPr/>
          <p:nvPr/>
        </p:nvGrpSpPr>
        <p:grpSpPr>
          <a:xfrm>
            <a:off x="4576763" y="3930650"/>
            <a:ext cx="1925637" cy="2212975"/>
            <a:chOff x="0" y="0"/>
            <a:chExt cx="1684800" cy="2411541"/>
          </a:xfrm>
        </p:grpSpPr>
        <p:sp>
          <p:nvSpPr>
            <p:cNvPr id="55325" name="矩形 59"/>
            <p:cNvSpPr/>
            <p:nvPr/>
          </p:nvSpPr>
          <p:spPr>
            <a:xfrm>
              <a:off x="0" y="0"/>
              <a:ext cx="1684800" cy="2411541"/>
            </a:xfrm>
            <a:prstGeom prst="rect">
              <a:avLst/>
            </a:prstGeom>
            <a:solidFill>
              <a:srgbClr val="F2F2F2"/>
            </a:solidFill>
            <a:ln w="15875" cap="flat" cmpd="sng">
              <a:solidFill>
                <a:srgbClr val="A6A6A6">
                  <a:alpha val="78822"/>
                </a:srgbClr>
              </a:solidFill>
              <a:prstDash val="solid"/>
              <a:miter/>
              <a:headEnd type="none" w="med" len="med"/>
              <a:tailEnd type="none" w="med" len="med"/>
            </a:ln>
          </p:spPr>
          <p:txBody>
            <a:bodyPr anchor="ctr" anchorCtr="0"/>
            <a:p>
              <a:pPr algn="ctr"/>
              <a:endParaRPr lang="zh-CN" altLang="en-US" dirty="0">
                <a:latin typeface="Calibri" panose="020F0502020204030204" pitchFamily="34" charset="0"/>
              </a:endParaRPr>
            </a:p>
          </p:txBody>
        </p:sp>
        <p:sp>
          <p:nvSpPr>
            <p:cNvPr id="55326" name="TextBox 146"/>
            <p:cNvSpPr txBox="1"/>
            <p:nvPr/>
          </p:nvSpPr>
          <p:spPr>
            <a:xfrm>
              <a:off x="22223" y="662568"/>
              <a:ext cx="1620908" cy="804943"/>
            </a:xfrm>
            <a:prstGeom prst="rect">
              <a:avLst/>
            </a:prstGeom>
            <a:noFill/>
            <a:ln w="9525">
              <a:noFill/>
            </a:ln>
          </p:spPr>
          <p:txBody>
            <a:bodyPr>
              <a:spAutoFit/>
            </a:bodyPr>
            <a:p>
              <a:pPr algn="ctr"/>
              <a:r>
                <a:rPr lang="zh-CN" altLang="en-US" sz="1400" dirty="0">
                  <a:latin typeface="Arial" panose="020B0604020202020204" pitchFamily="34" charset="0"/>
                </a:rPr>
                <a:t>通过主题表达情感，与用户共鸣，</a:t>
              </a:r>
              <a:endParaRPr lang="en-US" altLang="zh-CN" sz="1400" dirty="0">
                <a:latin typeface="Arial" panose="020B0604020202020204" pitchFamily="34" charset="0"/>
              </a:endParaRPr>
            </a:p>
            <a:p>
              <a:pPr algn="ctr"/>
              <a:r>
                <a:rPr lang="zh-CN" altLang="en-US" sz="1400" dirty="0">
                  <a:latin typeface="Arial" panose="020B0604020202020204" pitchFamily="34" charset="0"/>
                </a:rPr>
                <a:t>以情动人</a:t>
              </a:r>
              <a:endParaRPr lang="en-US" altLang="zh-CN" sz="1400" dirty="0">
                <a:latin typeface="微软雅黑" panose="020B0503020204020204" pitchFamily="34" charset="-122"/>
                <a:ea typeface="微软雅黑" panose="020B0503020204020204" pitchFamily="34" charset="-122"/>
              </a:endParaRPr>
            </a:p>
          </p:txBody>
        </p:sp>
        <p:cxnSp>
          <p:nvCxnSpPr>
            <p:cNvPr id="55327" name="直接连接符 61"/>
            <p:cNvCxnSpPr/>
            <p:nvPr/>
          </p:nvCxnSpPr>
          <p:spPr>
            <a:xfrm>
              <a:off x="65106" y="536117"/>
              <a:ext cx="1554588" cy="0"/>
            </a:xfrm>
            <a:prstGeom prst="line">
              <a:avLst/>
            </a:prstGeom>
            <a:ln w="12700" cap="flat" cmpd="sng">
              <a:solidFill>
                <a:schemeClr val="bg1"/>
              </a:solidFill>
              <a:prstDash val="dash"/>
              <a:headEnd type="none" w="med" len="med"/>
              <a:tailEnd type="none" w="med" len="med"/>
            </a:ln>
          </p:spPr>
        </p:cxnSp>
        <p:sp>
          <p:nvSpPr>
            <p:cNvPr id="55328" name="TextBox 146"/>
            <p:cNvSpPr txBox="1"/>
            <p:nvPr/>
          </p:nvSpPr>
          <p:spPr>
            <a:xfrm>
              <a:off x="31946" y="126286"/>
              <a:ext cx="1620908" cy="402471"/>
            </a:xfrm>
            <a:prstGeom prst="rect">
              <a:avLst/>
            </a:prstGeom>
            <a:noFill/>
            <a:ln w="9525">
              <a:noFill/>
            </a:ln>
          </p:spPr>
          <p:txBody>
            <a:bodyPr>
              <a:spAutoFit/>
            </a:bodyPr>
            <a:p>
              <a:pPr algn="ctr"/>
              <a:r>
                <a:rPr lang="zh-CN" altLang="en-US" b="1" dirty="0">
                  <a:latin typeface="黑体" panose="02010609060101010101" pitchFamily="49" charset="-122"/>
                  <a:ea typeface="黑体" panose="02010609060101010101" pitchFamily="49" charset="-122"/>
                </a:rPr>
                <a:t>情感型</a:t>
              </a:r>
              <a:endParaRPr lang="en-US" altLang="en-US" b="1" dirty="0">
                <a:latin typeface="黑体" panose="02010609060101010101" pitchFamily="49" charset="-122"/>
                <a:ea typeface="黑体" panose="02010609060101010101" pitchFamily="49" charset="-122"/>
              </a:endParaRPr>
            </a:p>
          </p:txBody>
        </p:sp>
      </p:grpSp>
      <p:grpSp>
        <p:nvGrpSpPr>
          <p:cNvPr id="55309" name="组合 66"/>
          <p:cNvGrpSpPr/>
          <p:nvPr/>
        </p:nvGrpSpPr>
        <p:grpSpPr>
          <a:xfrm>
            <a:off x="3230563" y="3429000"/>
            <a:ext cx="593725" cy="395288"/>
            <a:chOff x="0" y="0"/>
            <a:chExt cx="576000" cy="385071"/>
          </a:xfrm>
        </p:grpSpPr>
        <p:sp>
          <p:nvSpPr>
            <p:cNvPr id="55323" name="燕尾形 64"/>
            <p:cNvSpPr/>
            <p:nvPr/>
          </p:nvSpPr>
          <p:spPr>
            <a:xfrm rot="5400000">
              <a:off x="180251" y="-180251"/>
              <a:ext cx="215498" cy="576000"/>
            </a:xfrm>
            <a:prstGeom prst="chevron">
              <a:avLst>
                <a:gd name="adj" fmla="val 63212"/>
              </a:avLst>
            </a:prstGeom>
            <a:noFill/>
            <a:ln w="15875" cap="flat" cmpd="sng">
              <a:solidFill>
                <a:srgbClr val="7F7F7F">
                  <a:alpha val="78822"/>
                </a:srgbClr>
              </a:solidFill>
              <a:prstDash val="solid"/>
              <a:miter/>
              <a:headEnd type="none" w="med" len="med"/>
              <a:tailEnd type="none" w="med" len="med"/>
            </a:ln>
          </p:spPr>
          <p:txBody>
            <a:bodyPr rot="10800000" vert="eaVert" anchor="ctr" anchorCtr="0"/>
            <a:p>
              <a:pPr algn="ctr"/>
              <a:endParaRPr lang="zh-CN" altLang="en-US" dirty="0">
                <a:solidFill>
                  <a:srgbClr val="FFFFFF"/>
                </a:solidFill>
                <a:latin typeface="Calibri" panose="020F0502020204030204" pitchFamily="34" charset="0"/>
              </a:endParaRPr>
            </a:p>
          </p:txBody>
        </p:sp>
        <p:sp>
          <p:nvSpPr>
            <p:cNvPr id="55324" name="燕尾形 65"/>
            <p:cNvSpPr/>
            <p:nvPr/>
          </p:nvSpPr>
          <p:spPr>
            <a:xfrm rot="5400000">
              <a:off x="180251" y="-10678"/>
              <a:ext cx="215498" cy="576000"/>
            </a:xfrm>
            <a:prstGeom prst="chevron">
              <a:avLst>
                <a:gd name="adj" fmla="val 63212"/>
              </a:avLst>
            </a:prstGeom>
            <a:noFill/>
            <a:ln w="15875" cap="flat" cmpd="sng">
              <a:solidFill>
                <a:srgbClr val="7F7F7F">
                  <a:alpha val="78822"/>
                </a:srgbClr>
              </a:solidFill>
              <a:prstDash val="solid"/>
              <a:miter/>
              <a:headEnd type="none" w="med" len="med"/>
              <a:tailEnd type="none" w="med" len="med"/>
            </a:ln>
          </p:spPr>
          <p:txBody>
            <a:bodyPr rot="10800000" vert="eaVert" anchor="ctr" anchorCtr="0"/>
            <a:p>
              <a:pPr algn="ctr"/>
              <a:endParaRPr lang="zh-CN" altLang="en-US" dirty="0">
                <a:solidFill>
                  <a:srgbClr val="FFFFFF"/>
                </a:solidFill>
                <a:latin typeface="Calibri" panose="020F0502020204030204" pitchFamily="34" charset="0"/>
              </a:endParaRPr>
            </a:p>
          </p:txBody>
        </p:sp>
      </p:grpSp>
      <p:grpSp>
        <p:nvGrpSpPr>
          <p:cNvPr id="55310" name="组合 88"/>
          <p:cNvGrpSpPr/>
          <p:nvPr/>
        </p:nvGrpSpPr>
        <p:grpSpPr>
          <a:xfrm>
            <a:off x="2563813" y="3930650"/>
            <a:ext cx="1925637" cy="2212975"/>
            <a:chOff x="0" y="0"/>
            <a:chExt cx="1684800" cy="2411541"/>
          </a:xfrm>
        </p:grpSpPr>
        <p:sp>
          <p:nvSpPr>
            <p:cNvPr id="55319" name="矩形 67"/>
            <p:cNvSpPr/>
            <p:nvPr/>
          </p:nvSpPr>
          <p:spPr>
            <a:xfrm>
              <a:off x="0" y="0"/>
              <a:ext cx="1684800" cy="2411541"/>
            </a:xfrm>
            <a:prstGeom prst="rect">
              <a:avLst/>
            </a:prstGeom>
            <a:solidFill>
              <a:srgbClr val="F2F2F2"/>
            </a:solidFill>
            <a:ln w="15875" cap="flat" cmpd="sng">
              <a:solidFill>
                <a:srgbClr val="A6A6A6">
                  <a:alpha val="78822"/>
                </a:srgbClr>
              </a:solidFill>
              <a:prstDash val="solid"/>
              <a:miter/>
              <a:headEnd type="none" w="med" len="med"/>
              <a:tailEnd type="none" w="med" len="med"/>
            </a:ln>
          </p:spPr>
          <p:txBody>
            <a:bodyPr anchor="ctr" anchorCtr="0"/>
            <a:p>
              <a:pPr algn="ctr"/>
              <a:endParaRPr lang="zh-CN" altLang="en-US" dirty="0">
                <a:latin typeface="Calibri" panose="020F0502020204030204" pitchFamily="34" charset="0"/>
              </a:endParaRPr>
            </a:p>
          </p:txBody>
        </p:sp>
        <p:sp>
          <p:nvSpPr>
            <p:cNvPr id="55320" name="TextBox 146"/>
            <p:cNvSpPr txBox="1"/>
            <p:nvPr/>
          </p:nvSpPr>
          <p:spPr>
            <a:xfrm>
              <a:off x="22223" y="662568"/>
              <a:ext cx="1620908" cy="1039717"/>
            </a:xfrm>
            <a:prstGeom prst="rect">
              <a:avLst/>
            </a:prstGeom>
            <a:noFill/>
            <a:ln w="9525">
              <a:noFill/>
            </a:ln>
          </p:spPr>
          <p:txBody>
            <a:bodyPr>
              <a:spAutoFit/>
            </a:bodyPr>
            <a:p>
              <a:pPr algn="ctr"/>
              <a:r>
                <a:rPr lang="zh-CN" altLang="en-US" sz="1400" dirty="0">
                  <a:latin typeface="Arial" panose="020B0604020202020204" pitchFamily="34" charset="0"/>
                </a:rPr>
                <a:t>借势而起，</a:t>
              </a:r>
              <a:endParaRPr lang="en-US" altLang="zh-CN" sz="1400" dirty="0">
                <a:latin typeface="Arial" panose="020B0604020202020204" pitchFamily="34" charset="0"/>
              </a:endParaRPr>
            </a:p>
            <a:p>
              <a:pPr algn="ctr"/>
              <a:r>
                <a:rPr lang="zh-CN" altLang="en-US" sz="1400" dirty="0">
                  <a:latin typeface="Arial" panose="020B0604020202020204" pitchFamily="34" charset="0"/>
                </a:rPr>
                <a:t>植入当前热点信息以吸引用户注意力与参加意愿</a:t>
              </a:r>
              <a:endParaRPr lang="en-US" altLang="zh-CN" sz="1400" dirty="0">
                <a:latin typeface="微软雅黑" panose="020B0503020204020204" pitchFamily="34" charset="-122"/>
                <a:ea typeface="微软雅黑" panose="020B0503020204020204" pitchFamily="34" charset="-122"/>
              </a:endParaRPr>
            </a:p>
          </p:txBody>
        </p:sp>
        <p:cxnSp>
          <p:nvCxnSpPr>
            <p:cNvPr id="55321" name="直接连接符 69"/>
            <p:cNvCxnSpPr/>
            <p:nvPr/>
          </p:nvCxnSpPr>
          <p:spPr>
            <a:xfrm>
              <a:off x="65105" y="536117"/>
              <a:ext cx="1554590" cy="0"/>
            </a:xfrm>
            <a:prstGeom prst="line">
              <a:avLst/>
            </a:prstGeom>
            <a:ln w="12700" cap="flat" cmpd="sng">
              <a:solidFill>
                <a:schemeClr val="bg1"/>
              </a:solidFill>
              <a:prstDash val="dash"/>
              <a:headEnd type="none" w="med" len="med"/>
              <a:tailEnd type="none" w="med" len="med"/>
            </a:ln>
          </p:spPr>
        </p:cxnSp>
        <p:sp>
          <p:nvSpPr>
            <p:cNvPr id="55322" name="TextBox 146"/>
            <p:cNvSpPr txBox="1"/>
            <p:nvPr/>
          </p:nvSpPr>
          <p:spPr>
            <a:xfrm>
              <a:off x="31946" y="126286"/>
              <a:ext cx="1620908" cy="402471"/>
            </a:xfrm>
            <a:prstGeom prst="rect">
              <a:avLst/>
            </a:prstGeom>
            <a:noFill/>
            <a:ln w="9525">
              <a:noFill/>
            </a:ln>
          </p:spPr>
          <p:txBody>
            <a:bodyPr>
              <a:spAutoFit/>
            </a:bodyPr>
            <a:p>
              <a:pPr algn="ctr"/>
              <a:r>
                <a:rPr lang="zh-CN" altLang="en-US" b="1" dirty="0">
                  <a:latin typeface="黑体" panose="02010609060101010101" pitchFamily="49" charset="-122"/>
                  <a:ea typeface="黑体" panose="02010609060101010101" pitchFamily="49" charset="-122"/>
                </a:rPr>
                <a:t>热点型</a:t>
              </a:r>
              <a:endParaRPr lang="en-US" altLang="en-US" b="1" dirty="0">
                <a:latin typeface="黑体" panose="02010609060101010101" pitchFamily="49" charset="-122"/>
                <a:ea typeface="黑体" panose="02010609060101010101" pitchFamily="49" charset="-122"/>
              </a:endParaRPr>
            </a:p>
          </p:txBody>
        </p:sp>
      </p:grpSp>
      <p:grpSp>
        <p:nvGrpSpPr>
          <p:cNvPr id="55311" name="组合 66"/>
          <p:cNvGrpSpPr/>
          <p:nvPr/>
        </p:nvGrpSpPr>
        <p:grpSpPr>
          <a:xfrm>
            <a:off x="1212850" y="3429000"/>
            <a:ext cx="592138" cy="395288"/>
            <a:chOff x="0" y="0"/>
            <a:chExt cx="576000" cy="385071"/>
          </a:xfrm>
        </p:grpSpPr>
        <p:sp>
          <p:nvSpPr>
            <p:cNvPr id="55317" name="燕尾形 72"/>
            <p:cNvSpPr/>
            <p:nvPr/>
          </p:nvSpPr>
          <p:spPr>
            <a:xfrm rot="5400000">
              <a:off x="180251" y="-180251"/>
              <a:ext cx="215498" cy="576000"/>
            </a:xfrm>
            <a:prstGeom prst="chevron">
              <a:avLst>
                <a:gd name="adj" fmla="val 63212"/>
              </a:avLst>
            </a:prstGeom>
            <a:noFill/>
            <a:ln w="15875" cap="flat" cmpd="sng">
              <a:solidFill>
                <a:srgbClr val="7F7F7F">
                  <a:alpha val="78822"/>
                </a:srgbClr>
              </a:solidFill>
              <a:prstDash val="solid"/>
              <a:miter/>
              <a:headEnd type="none" w="med" len="med"/>
              <a:tailEnd type="none" w="med" len="med"/>
            </a:ln>
          </p:spPr>
          <p:txBody>
            <a:bodyPr rot="10800000" vert="eaVert" anchor="ctr" anchorCtr="0"/>
            <a:p>
              <a:pPr algn="ctr"/>
              <a:endParaRPr lang="zh-CN" altLang="en-US" dirty="0">
                <a:solidFill>
                  <a:srgbClr val="FFFFFF"/>
                </a:solidFill>
                <a:latin typeface="Calibri" panose="020F0502020204030204" pitchFamily="34" charset="0"/>
              </a:endParaRPr>
            </a:p>
          </p:txBody>
        </p:sp>
        <p:sp>
          <p:nvSpPr>
            <p:cNvPr id="55318" name="燕尾形 73"/>
            <p:cNvSpPr/>
            <p:nvPr/>
          </p:nvSpPr>
          <p:spPr>
            <a:xfrm rot="5400000">
              <a:off x="180251" y="-10678"/>
              <a:ext cx="215498" cy="576000"/>
            </a:xfrm>
            <a:prstGeom prst="chevron">
              <a:avLst>
                <a:gd name="adj" fmla="val 63212"/>
              </a:avLst>
            </a:prstGeom>
            <a:noFill/>
            <a:ln w="15875" cap="flat" cmpd="sng">
              <a:solidFill>
                <a:srgbClr val="7F7F7F">
                  <a:alpha val="78822"/>
                </a:srgbClr>
              </a:solidFill>
              <a:prstDash val="solid"/>
              <a:miter/>
              <a:headEnd type="none" w="med" len="med"/>
              <a:tailEnd type="none" w="med" len="med"/>
            </a:ln>
          </p:spPr>
          <p:txBody>
            <a:bodyPr rot="10800000" vert="eaVert" anchor="ctr" anchorCtr="0"/>
            <a:p>
              <a:pPr algn="ctr"/>
              <a:endParaRPr lang="zh-CN" altLang="en-US" dirty="0">
                <a:solidFill>
                  <a:srgbClr val="FFFFFF"/>
                </a:solidFill>
                <a:latin typeface="Calibri" panose="020F0502020204030204" pitchFamily="34" charset="0"/>
              </a:endParaRPr>
            </a:p>
          </p:txBody>
        </p:sp>
      </p:grpSp>
      <p:grpSp>
        <p:nvGrpSpPr>
          <p:cNvPr id="55312" name="组合 88"/>
          <p:cNvGrpSpPr/>
          <p:nvPr/>
        </p:nvGrpSpPr>
        <p:grpSpPr>
          <a:xfrm>
            <a:off x="546100" y="3930650"/>
            <a:ext cx="1925638" cy="2212975"/>
            <a:chOff x="0" y="0"/>
            <a:chExt cx="1684800" cy="2411541"/>
          </a:xfrm>
        </p:grpSpPr>
        <p:sp>
          <p:nvSpPr>
            <p:cNvPr id="55313" name="矩形 75"/>
            <p:cNvSpPr/>
            <p:nvPr/>
          </p:nvSpPr>
          <p:spPr>
            <a:xfrm>
              <a:off x="0" y="0"/>
              <a:ext cx="1684800" cy="2411541"/>
            </a:xfrm>
            <a:prstGeom prst="rect">
              <a:avLst/>
            </a:prstGeom>
            <a:solidFill>
              <a:srgbClr val="F2F2F2"/>
            </a:solidFill>
            <a:ln w="15875" cap="flat" cmpd="sng">
              <a:solidFill>
                <a:srgbClr val="A6A6A6">
                  <a:alpha val="78822"/>
                </a:srgbClr>
              </a:solidFill>
              <a:prstDash val="solid"/>
              <a:miter/>
              <a:headEnd type="none" w="med" len="med"/>
              <a:tailEnd type="none" w="med" len="med"/>
            </a:ln>
          </p:spPr>
          <p:txBody>
            <a:bodyPr anchor="ctr" anchorCtr="0"/>
            <a:p>
              <a:pPr algn="ctr"/>
              <a:endParaRPr lang="zh-CN" altLang="en-US" dirty="0">
                <a:latin typeface="Calibri" panose="020F0502020204030204" pitchFamily="34" charset="0"/>
              </a:endParaRPr>
            </a:p>
          </p:txBody>
        </p:sp>
        <p:sp>
          <p:nvSpPr>
            <p:cNvPr id="55314" name="TextBox 146"/>
            <p:cNvSpPr txBox="1"/>
            <p:nvPr/>
          </p:nvSpPr>
          <p:spPr>
            <a:xfrm>
              <a:off x="22223" y="662568"/>
              <a:ext cx="1620908" cy="804943"/>
            </a:xfrm>
            <a:prstGeom prst="rect">
              <a:avLst/>
            </a:prstGeom>
            <a:noFill/>
            <a:ln w="9525">
              <a:noFill/>
            </a:ln>
          </p:spPr>
          <p:txBody>
            <a:bodyPr>
              <a:spAutoFit/>
            </a:bodyPr>
            <a:p>
              <a:pPr algn="ctr"/>
              <a:r>
                <a:rPr lang="zh-CN" altLang="en-US" sz="1400" dirty="0">
                  <a:latin typeface="Arial" panose="020B0604020202020204" pitchFamily="34" charset="0"/>
                </a:rPr>
                <a:t>开门见山，</a:t>
              </a:r>
              <a:endParaRPr lang="en-US" altLang="zh-CN" sz="1400" dirty="0">
                <a:latin typeface="Arial" panose="020B0604020202020204" pitchFamily="34" charset="0"/>
              </a:endParaRPr>
            </a:p>
            <a:p>
              <a:pPr algn="ctr"/>
              <a:r>
                <a:rPr lang="zh-CN" altLang="en-US" sz="1400" dirty="0">
                  <a:latin typeface="Arial" panose="020B0604020202020204" pitchFamily="34" charset="0"/>
                </a:rPr>
                <a:t>直接告诉用户能得到什么</a:t>
              </a:r>
              <a:endParaRPr lang="en-US" altLang="zh-CN" sz="1400" dirty="0">
                <a:latin typeface="微软雅黑" panose="020B0503020204020204" pitchFamily="34" charset="-122"/>
                <a:ea typeface="微软雅黑" panose="020B0503020204020204" pitchFamily="34" charset="-122"/>
              </a:endParaRPr>
            </a:p>
          </p:txBody>
        </p:sp>
        <p:cxnSp>
          <p:nvCxnSpPr>
            <p:cNvPr id="55315" name="直接连接符 77"/>
            <p:cNvCxnSpPr/>
            <p:nvPr/>
          </p:nvCxnSpPr>
          <p:spPr>
            <a:xfrm>
              <a:off x="65105" y="536117"/>
              <a:ext cx="1554590" cy="0"/>
            </a:xfrm>
            <a:prstGeom prst="line">
              <a:avLst/>
            </a:prstGeom>
            <a:ln w="12700" cap="flat" cmpd="sng">
              <a:solidFill>
                <a:schemeClr val="bg1"/>
              </a:solidFill>
              <a:prstDash val="dash"/>
              <a:headEnd type="none" w="med" len="med"/>
              <a:tailEnd type="none" w="med" len="med"/>
            </a:ln>
          </p:spPr>
        </p:cxnSp>
        <p:sp>
          <p:nvSpPr>
            <p:cNvPr id="55316" name="TextBox 146"/>
            <p:cNvSpPr txBox="1"/>
            <p:nvPr/>
          </p:nvSpPr>
          <p:spPr>
            <a:xfrm>
              <a:off x="31946" y="126286"/>
              <a:ext cx="1620908" cy="402471"/>
            </a:xfrm>
            <a:prstGeom prst="rect">
              <a:avLst/>
            </a:prstGeom>
            <a:noFill/>
            <a:ln w="9525">
              <a:noFill/>
            </a:ln>
          </p:spPr>
          <p:txBody>
            <a:bodyPr>
              <a:spAutoFit/>
            </a:bodyPr>
            <a:p>
              <a:pPr algn="ctr"/>
              <a:r>
                <a:rPr lang="zh-CN" altLang="en-US" b="1" dirty="0">
                  <a:latin typeface="黑体" panose="02010609060101010101" pitchFamily="49" charset="-122"/>
                  <a:ea typeface="黑体" panose="02010609060101010101" pitchFamily="49" charset="-122"/>
                </a:rPr>
                <a:t>优惠型</a:t>
              </a:r>
              <a:endParaRPr lang="en-US" altLang="en-US" b="1" dirty="0">
                <a:latin typeface="黑体" panose="02010609060101010101" pitchFamily="49" charset="-122"/>
                <a:ea typeface="黑体" panose="02010609060101010101" pitchFamily="49" charset="-122"/>
              </a:endParaRPr>
            </a:p>
          </p:txBody>
        </p:sp>
      </p:gr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322" name="图片 1"/>
          <p:cNvPicPr>
            <a:picLocks noChangeAspect="1"/>
          </p:cNvPicPr>
          <p:nvPr/>
        </p:nvPicPr>
        <p:blipFill>
          <a:blip r:embed="rId1"/>
          <a:stretch>
            <a:fillRect/>
          </a:stretch>
        </p:blipFill>
        <p:spPr>
          <a:xfrm>
            <a:off x="-6350" y="957263"/>
            <a:ext cx="9137650" cy="5138737"/>
          </a:xfrm>
          <a:prstGeom prst="rect">
            <a:avLst/>
          </a:prstGeom>
          <a:noFill/>
          <a:ln w="9525">
            <a:noFill/>
          </a:ln>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矩形 21"/>
          <p:cNvSpPr/>
          <p:nvPr/>
        </p:nvSpPr>
        <p:spPr>
          <a:xfrm>
            <a:off x="1477963" y="2651125"/>
            <a:ext cx="4545012" cy="9540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策划案写作第三步：</a:t>
            </a:r>
            <a:r>
              <a:rPr lang="en-US" altLang="zh-CN" sz="2800" b="1" dirty="0">
                <a:solidFill>
                  <a:srgbClr val="00B050"/>
                </a:solidFill>
                <a:latin typeface="Times New Roman" panose="02020603050405020304" pitchFamily="18" charset="0"/>
                <a:ea typeface="黑体" panose="02010609060101010101" pitchFamily="49" charset="-122"/>
              </a:rPr>
              <a:t>WHO</a:t>
            </a:r>
            <a:endParaRPr lang="en-US" altLang="zh-CN" sz="2800" b="1" dirty="0">
              <a:solidFill>
                <a:srgbClr val="00B050"/>
              </a:solidFill>
              <a:latin typeface="Times New Roman" panose="02020603050405020304" pitchFamily="18" charset="0"/>
              <a:ea typeface="黑体" panose="02010609060101010101" pitchFamily="49" charset="-122"/>
            </a:endParaRPr>
          </a:p>
          <a:p>
            <a:pPr eaLnBrk="0" hangingPunct="0"/>
            <a:r>
              <a:rPr lang="en-US" altLang="zh-CN" sz="2800" b="1" dirty="0">
                <a:solidFill>
                  <a:srgbClr val="00B050"/>
                </a:solidFill>
                <a:latin typeface="Times New Roman" panose="02020603050405020304" pitchFamily="18" charset="0"/>
                <a:ea typeface="黑体" panose="02010609060101010101" pitchFamily="49" charset="-122"/>
              </a:rPr>
              <a:t>                                     </a:t>
            </a:r>
            <a:r>
              <a:rPr lang="zh-CN" altLang="en-US" sz="2800" b="1" dirty="0">
                <a:solidFill>
                  <a:srgbClr val="00B050"/>
                </a:solidFill>
                <a:latin typeface="Times New Roman" panose="02020603050405020304" pitchFamily="18" charset="0"/>
                <a:ea typeface="黑体" panose="02010609060101010101" pitchFamily="49" charset="-122"/>
              </a:rPr>
              <a:t>谁去做</a:t>
            </a:r>
            <a:endParaRPr lang="zh-CN" altLang="en-US" sz="2800" b="1" dirty="0">
              <a:solidFill>
                <a:srgbClr val="00B050"/>
              </a:solidFill>
              <a:latin typeface="Times New Roman" panose="02020603050405020304" pitchFamily="18" charset="0"/>
              <a:ea typeface="黑体" panose="02010609060101010101" pitchFamily="49"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矩形 21"/>
          <p:cNvSpPr/>
          <p:nvPr/>
        </p:nvSpPr>
        <p:spPr>
          <a:xfrm>
            <a:off x="358775" y="911225"/>
            <a:ext cx="4473575"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策划案写作第三步：谁去做</a:t>
            </a:r>
            <a:endParaRPr lang="zh-CN" altLang="en-US" b="1" dirty="0">
              <a:solidFill>
                <a:srgbClr val="00B050"/>
              </a:solidFill>
              <a:latin typeface="Times New Roman" panose="02020603050405020304" pitchFamily="18" charset="0"/>
              <a:ea typeface="黑体" panose="02010609060101010101" pitchFamily="49" charset="-122"/>
            </a:endParaRPr>
          </a:p>
        </p:txBody>
      </p:sp>
      <p:pic>
        <p:nvPicPr>
          <p:cNvPr id="58371" name="图片 2"/>
          <p:cNvPicPr>
            <a:picLocks noChangeAspect="1"/>
          </p:cNvPicPr>
          <p:nvPr/>
        </p:nvPicPr>
        <p:blipFill>
          <a:blip r:embed="rId1"/>
          <a:stretch>
            <a:fillRect/>
          </a:stretch>
        </p:blipFill>
        <p:spPr>
          <a:xfrm>
            <a:off x="130175" y="2144713"/>
            <a:ext cx="4314825" cy="2719387"/>
          </a:xfrm>
          <a:prstGeom prst="rect">
            <a:avLst/>
          </a:prstGeom>
          <a:noFill/>
          <a:ln w="9525">
            <a:noFill/>
          </a:ln>
        </p:spPr>
      </p:pic>
      <p:pic>
        <p:nvPicPr>
          <p:cNvPr id="4" name="图片 3"/>
          <p:cNvPicPr/>
          <p:nvPr/>
        </p:nvPicPr>
        <p:blipFill rotWithShape="1">
          <a:blip r:embed="rId2"/>
          <a:srcRect b="830"/>
          <a:stretch>
            <a:fillRect/>
          </a:stretch>
        </p:blipFill>
        <p:spPr>
          <a:xfrm>
            <a:off x="4595584" y="2747671"/>
            <a:ext cx="4296488" cy="2762250"/>
          </a:xfrm>
          <a:prstGeom prst="roundRect">
            <a:avLst>
              <a:gd name="adj" fmla="val 8594"/>
            </a:avLst>
          </a:prstGeom>
          <a:solidFill>
            <a:srgbClr val="FFFFFF">
              <a:shade val="85000"/>
            </a:srgbClr>
          </a:solidFill>
          <a:ln>
            <a:noFill/>
          </a:ln>
          <a:effectLst/>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矩形 21"/>
          <p:cNvSpPr/>
          <p:nvPr/>
        </p:nvSpPr>
        <p:spPr>
          <a:xfrm>
            <a:off x="358775" y="911225"/>
            <a:ext cx="5381625"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策划案写作第三步：</a:t>
            </a:r>
            <a:r>
              <a:rPr lang="en-US" altLang="zh-CN" sz="2800" b="1" dirty="0">
                <a:solidFill>
                  <a:srgbClr val="00B050"/>
                </a:solidFill>
                <a:latin typeface="Times New Roman" panose="02020603050405020304" pitchFamily="18" charset="0"/>
                <a:ea typeface="黑体" panose="02010609060101010101" pitchFamily="49" charset="-122"/>
              </a:rPr>
              <a:t>WHO</a:t>
            </a:r>
            <a:r>
              <a:rPr lang="zh-CN" altLang="en-US" sz="2800" b="1" dirty="0">
                <a:solidFill>
                  <a:srgbClr val="00B050"/>
                </a:solidFill>
                <a:latin typeface="Times New Roman" panose="02020603050405020304" pitchFamily="18" charset="0"/>
                <a:ea typeface="黑体" panose="02010609060101010101" pitchFamily="49" charset="-122"/>
              </a:rPr>
              <a:t>谁去做</a:t>
            </a:r>
            <a:endParaRPr lang="zh-CN" altLang="en-US" b="1" dirty="0">
              <a:solidFill>
                <a:srgbClr val="00B050"/>
              </a:solidFill>
              <a:latin typeface="Times New Roman" panose="02020603050405020304" pitchFamily="18" charset="0"/>
              <a:ea typeface="黑体" panose="02010609060101010101" pitchFamily="49" charset="-122"/>
            </a:endParaRPr>
          </a:p>
        </p:txBody>
      </p:sp>
      <p:sp>
        <p:nvSpPr>
          <p:cNvPr id="59395" name="矩形 4"/>
          <p:cNvSpPr/>
          <p:nvPr/>
        </p:nvSpPr>
        <p:spPr>
          <a:xfrm>
            <a:off x="1252538" y="1965325"/>
            <a:ext cx="4056062" cy="400050"/>
          </a:xfrm>
          <a:prstGeom prst="rect">
            <a:avLst/>
          </a:prstGeom>
          <a:noFill/>
          <a:ln w="9525">
            <a:noFill/>
          </a:ln>
        </p:spPr>
        <p:txBody>
          <a:bodyPr wrap="none">
            <a:spAutoFit/>
          </a:bodyPr>
          <a:p>
            <a:pPr eaLnBrk="0" hangingPunct="0"/>
            <a:r>
              <a:rPr lang="en-US" altLang="zh-CN" sz="2000" b="1" dirty="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某房地产中介线下活动策划案</a:t>
            </a:r>
            <a:r>
              <a:rPr lang="en-US" altLang="zh-CN" sz="2000" b="1" dirty="0">
                <a:solidFill>
                  <a:srgbClr val="FF0000"/>
                </a:solidFill>
                <a:latin typeface="楷体" panose="02010609060101010101" pitchFamily="49" charset="-122"/>
                <a:ea typeface="楷体" panose="02010609060101010101" pitchFamily="49" charset="-122"/>
              </a:rPr>
              <a:t>】</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59396" name="矩形 5"/>
          <p:cNvSpPr/>
          <p:nvPr/>
        </p:nvSpPr>
        <p:spPr>
          <a:xfrm>
            <a:off x="1773238" y="2722563"/>
            <a:ext cx="1520825" cy="2168525"/>
          </a:xfrm>
          <a:prstGeom prst="rect">
            <a:avLst/>
          </a:prstGeom>
          <a:noFill/>
          <a:ln w="9525">
            <a:noFill/>
          </a:ln>
        </p:spPr>
        <p:txBody>
          <a:bodyPr wrap="none">
            <a:spAutoFit/>
          </a:bodyPr>
          <a:p>
            <a:pPr eaLnBrk="0" hangingPunct="0">
              <a:lnSpc>
                <a:spcPct val="150000"/>
              </a:lnSpc>
              <a:buFont typeface="Wingdings" panose="05000000000000000000" pitchFamily="2" charset="2"/>
              <a:buChar char="Ø"/>
            </a:pPr>
            <a:r>
              <a:rPr lang="zh-CN" altLang="en-US" dirty="0">
                <a:solidFill>
                  <a:srgbClr val="222222"/>
                </a:solidFill>
                <a:latin typeface="楷体" panose="02010609060101010101" pitchFamily="49" charset="-122"/>
                <a:ea typeface="楷体" panose="02010609060101010101" pitchFamily="49" charset="-122"/>
              </a:rPr>
              <a:t>中介顾问</a:t>
            </a:r>
            <a:endParaRPr lang="en-US" altLang="zh-CN" dirty="0">
              <a:solidFill>
                <a:srgbClr val="222222"/>
              </a:solidFill>
              <a:latin typeface="楷体" panose="02010609060101010101" pitchFamily="49" charset="-122"/>
              <a:ea typeface="楷体" panose="02010609060101010101" pitchFamily="49" charset="-122"/>
            </a:endParaRPr>
          </a:p>
          <a:p>
            <a:pPr eaLnBrk="0" hangingPunct="0">
              <a:lnSpc>
                <a:spcPct val="150000"/>
              </a:lnSpc>
              <a:buFont typeface="Wingdings" panose="05000000000000000000" pitchFamily="2" charset="2"/>
              <a:buChar char="Ø"/>
            </a:pPr>
            <a:r>
              <a:rPr lang="zh-CN" altLang="en-US" dirty="0">
                <a:solidFill>
                  <a:srgbClr val="222222"/>
                </a:solidFill>
                <a:latin typeface="楷体" panose="02010609060101010101" pitchFamily="49" charset="-122"/>
                <a:ea typeface="楷体" panose="02010609060101010101" pitchFamily="49" charset="-122"/>
              </a:rPr>
              <a:t>文案策划</a:t>
            </a:r>
            <a:endParaRPr lang="en-US" altLang="zh-CN" dirty="0">
              <a:solidFill>
                <a:srgbClr val="222222"/>
              </a:solidFill>
              <a:latin typeface="楷体" panose="02010609060101010101" pitchFamily="49" charset="-122"/>
              <a:ea typeface="楷体" panose="02010609060101010101" pitchFamily="49" charset="-122"/>
            </a:endParaRPr>
          </a:p>
          <a:p>
            <a:pPr eaLnBrk="0" hangingPunct="0">
              <a:lnSpc>
                <a:spcPct val="150000"/>
              </a:lnSpc>
              <a:buFont typeface="Wingdings" panose="05000000000000000000" pitchFamily="2" charset="2"/>
              <a:buChar char="Ø"/>
            </a:pPr>
            <a:r>
              <a:rPr lang="zh-CN" altLang="en-US" dirty="0">
                <a:solidFill>
                  <a:srgbClr val="222222"/>
                </a:solidFill>
                <a:latin typeface="楷体" panose="02010609060101010101" pitchFamily="49" charset="-122"/>
                <a:ea typeface="楷体" panose="02010609060101010101" pitchFamily="49" charset="-122"/>
              </a:rPr>
              <a:t>美工设计 </a:t>
            </a:r>
            <a:endParaRPr lang="en-US" altLang="zh-CN" dirty="0">
              <a:solidFill>
                <a:srgbClr val="222222"/>
              </a:solidFill>
              <a:latin typeface="楷体" panose="02010609060101010101" pitchFamily="49" charset="-122"/>
              <a:ea typeface="楷体" panose="02010609060101010101" pitchFamily="49" charset="-122"/>
            </a:endParaRPr>
          </a:p>
          <a:p>
            <a:pPr eaLnBrk="0" hangingPunct="0">
              <a:lnSpc>
                <a:spcPct val="150000"/>
              </a:lnSpc>
              <a:buFont typeface="Wingdings" panose="05000000000000000000" pitchFamily="2" charset="2"/>
              <a:buChar char="Ø"/>
            </a:pPr>
            <a:r>
              <a:rPr lang="zh-CN" altLang="en-US" dirty="0">
                <a:solidFill>
                  <a:srgbClr val="222222"/>
                </a:solidFill>
                <a:latin typeface="楷体" panose="02010609060101010101" pitchFamily="49" charset="-122"/>
                <a:ea typeface="楷体" panose="02010609060101010101" pitchFamily="49" charset="-122"/>
              </a:rPr>
              <a:t>网络</a:t>
            </a:r>
            <a:r>
              <a:rPr lang="en-US" altLang="zh-CN" dirty="0">
                <a:solidFill>
                  <a:srgbClr val="222222"/>
                </a:solidFill>
                <a:latin typeface="楷体" panose="02010609060101010101" pitchFamily="49" charset="-122"/>
                <a:ea typeface="楷体" panose="02010609060101010101" pitchFamily="49" charset="-122"/>
              </a:rPr>
              <a:t>IT</a:t>
            </a:r>
            <a:r>
              <a:rPr lang="zh-CN" altLang="en-US" dirty="0">
                <a:solidFill>
                  <a:srgbClr val="222222"/>
                </a:solidFill>
                <a:latin typeface="楷体" panose="02010609060101010101" pitchFamily="49" charset="-122"/>
                <a:ea typeface="楷体" panose="02010609060101010101" pitchFamily="49" charset="-122"/>
              </a:rPr>
              <a:t>人员</a:t>
            </a:r>
            <a:endParaRPr lang="en-US" altLang="zh-CN" dirty="0">
              <a:solidFill>
                <a:srgbClr val="222222"/>
              </a:solidFill>
              <a:latin typeface="楷体" panose="02010609060101010101" pitchFamily="49" charset="-122"/>
              <a:ea typeface="楷体" panose="02010609060101010101" pitchFamily="49" charset="-122"/>
            </a:endParaRPr>
          </a:p>
          <a:p>
            <a:pPr eaLnBrk="0" hangingPunct="0">
              <a:lnSpc>
                <a:spcPct val="150000"/>
              </a:lnSpc>
              <a:buFont typeface="Wingdings" panose="05000000000000000000" pitchFamily="2" charset="2"/>
              <a:buChar char="Ø"/>
            </a:pPr>
            <a:r>
              <a:rPr lang="zh-CN" altLang="en-US" dirty="0">
                <a:solidFill>
                  <a:srgbClr val="222222"/>
                </a:solidFill>
                <a:latin typeface="楷体" panose="02010609060101010101" pitchFamily="49" charset="-122"/>
                <a:ea typeface="楷体" panose="02010609060101010101" pitchFamily="49" charset="-122"/>
              </a:rPr>
              <a:t>财务人员</a:t>
            </a:r>
            <a:endParaRPr lang="zh-CN" altLang="en-US" dirty="0">
              <a:latin typeface="Arial" panose="020B0604020202020204" pitchFamily="34"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
          <p:cNvGrpSpPr/>
          <p:nvPr/>
        </p:nvGrpSpPr>
        <p:grpSpPr>
          <a:xfrm>
            <a:off x="1762125" y="1460500"/>
            <a:ext cx="838200" cy="665163"/>
            <a:chOff x="1110" y="2656"/>
            <a:chExt cx="1549" cy="1351"/>
          </a:xfrm>
        </p:grpSpPr>
        <p:sp>
          <p:nvSpPr>
            <p:cNvPr id="14350" name="AutoShape 4"/>
            <p:cNvSpPr/>
            <p:nvPr/>
          </p:nvSpPr>
          <p:spPr>
            <a:xfrm>
              <a:off x="1123"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14351" name="AutoShape 5"/>
            <p:cNvSpPr/>
            <p:nvPr/>
          </p:nvSpPr>
          <p:spPr>
            <a:xfrm>
              <a:off x="1110"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20" name="AutoShape 6"/>
            <p:cNvSpPr>
              <a:spLocks noChangeArrowheads="1"/>
            </p:cNvSpPr>
            <p:nvPr/>
          </p:nvSpPr>
          <p:spPr bwMode="gray">
            <a:xfrm>
              <a:off x="1201" y="2737"/>
              <a:ext cx="1350" cy="1167"/>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 name="Group 7"/>
          <p:cNvGrpSpPr/>
          <p:nvPr/>
        </p:nvGrpSpPr>
        <p:grpSpPr>
          <a:xfrm>
            <a:off x="1762125" y="2374900"/>
            <a:ext cx="838200" cy="685800"/>
            <a:chOff x="3174" y="2656"/>
            <a:chExt cx="1549" cy="1351"/>
          </a:xfrm>
        </p:grpSpPr>
        <p:sp>
          <p:nvSpPr>
            <p:cNvPr id="14347" name="AutoShape 8"/>
            <p:cNvSpPr/>
            <p:nvPr/>
          </p:nvSpPr>
          <p:spPr>
            <a:xfrm>
              <a:off x="3187" y="2679"/>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Arial" panose="020B0604020202020204" pitchFamily="34" charset="0"/>
              </a:endParaRPr>
            </a:p>
          </p:txBody>
        </p:sp>
        <p:sp>
          <p:nvSpPr>
            <p:cNvPr id="14348" name="AutoShape 9"/>
            <p:cNvSpPr/>
            <p:nvPr/>
          </p:nvSpPr>
          <p:spPr>
            <a:xfrm>
              <a:off x="3174" y="2656"/>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24" name="AutoShape 10"/>
            <p:cNvSpPr>
              <a:spLocks noChangeArrowheads="1"/>
            </p:cNvSpPr>
            <p:nvPr/>
          </p:nvSpPr>
          <p:spPr bwMode="gray">
            <a:xfrm>
              <a:off x="3265" y="2737"/>
              <a:ext cx="1350" cy="1166"/>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25" name="Line 11"/>
          <p:cNvSpPr/>
          <p:nvPr/>
        </p:nvSpPr>
        <p:spPr>
          <a:xfrm>
            <a:off x="2819400" y="2070100"/>
            <a:ext cx="4800600" cy="0"/>
          </a:xfrm>
          <a:prstGeom prst="line">
            <a:avLst/>
          </a:prstGeom>
          <a:ln w="25400" cap="flat" cmpd="sng">
            <a:solidFill>
              <a:schemeClr val="tx1"/>
            </a:solidFill>
            <a:prstDash val="sysDot"/>
            <a:headEnd type="none" w="med" len="med"/>
            <a:tailEnd type="oval" w="med" len="med"/>
          </a:ln>
        </p:spPr>
      </p:sp>
      <p:sp>
        <p:nvSpPr>
          <p:cNvPr id="26" name="Text Box 12"/>
          <p:cNvSpPr txBox="1"/>
          <p:nvPr/>
        </p:nvSpPr>
        <p:spPr>
          <a:xfrm>
            <a:off x="2743200" y="1524000"/>
            <a:ext cx="4638675" cy="519113"/>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策划案的概念</a:t>
            </a:r>
            <a:endParaRPr lang="en-US" altLang="zh-CN" sz="2800" b="1" dirty="0">
              <a:solidFill>
                <a:srgbClr val="000000"/>
              </a:solidFill>
              <a:latin typeface="Times New Roman" panose="02020603050405020304" pitchFamily="18" charset="0"/>
              <a:ea typeface="黑体" panose="02010609060101010101" pitchFamily="49" charset="-122"/>
            </a:endParaRPr>
          </a:p>
        </p:txBody>
      </p:sp>
      <p:sp>
        <p:nvSpPr>
          <p:cNvPr id="27" name="Text Box 13"/>
          <p:cNvSpPr txBox="1"/>
          <p:nvPr/>
        </p:nvSpPr>
        <p:spPr>
          <a:xfrm>
            <a:off x="1838325" y="1582738"/>
            <a:ext cx="715963" cy="398780"/>
          </a:xfrm>
          <a:prstGeom prst="rect">
            <a:avLst/>
          </a:prstGeom>
          <a:noFill/>
          <a:ln w="9525">
            <a:noFill/>
          </a:ln>
        </p:spPr>
        <p:txBody>
          <a:bodyPr>
            <a:spAutoFit/>
          </a:bodyPr>
          <a:p>
            <a:pPr eaLnBrk="0" hangingPunct="0"/>
            <a:r>
              <a:rPr lang="en-US" altLang="zh-CN" sz="2000" b="1" dirty="0">
                <a:solidFill>
                  <a:schemeClr val="bg1"/>
                </a:solidFill>
                <a:latin typeface="Arial" panose="020B0604020202020204" pitchFamily="34" charset="0"/>
              </a:rPr>
              <a:t>2.1</a:t>
            </a:r>
            <a:endParaRPr lang="en-US" altLang="zh-CN" sz="2000" b="1" dirty="0">
              <a:solidFill>
                <a:schemeClr val="bg1"/>
              </a:solidFill>
              <a:latin typeface="Arial" panose="020B0604020202020204" pitchFamily="34" charset="0"/>
            </a:endParaRPr>
          </a:p>
        </p:txBody>
      </p:sp>
      <p:sp>
        <p:nvSpPr>
          <p:cNvPr id="28" name="Line 14"/>
          <p:cNvSpPr/>
          <p:nvPr/>
        </p:nvSpPr>
        <p:spPr>
          <a:xfrm>
            <a:off x="2819400" y="2984500"/>
            <a:ext cx="4800600" cy="0"/>
          </a:xfrm>
          <a:prstGeom prst="line">
            <a:avLst/>
          </a:prstGeom>
          <a:ln w="25400" cap="flat" cmpd="sng">
            <a:solidFill>
              <a:schemeClr val="tx1"/>
            </a:solidFill>
            <a:prstDash val="sysDot"/>
            <a:headEnd type="none" w="med" len="med"/>
            <a:tailEnd type="oval" w="med" len="med"/>
          </a:ln>
        </p:spPr>
      </p:sp>
      <p:sp>
        <p:nvSpPr>
          <p:cNvPr id="29" name="Text Box 16"/>
          <p:cNvSpPr txBox="1"/>
          <p:nvPr/>
        </p:nvSpPr>
        <p:spPr>
          <a:xfrm>
            <a:off x="1831975" y="2516188"/>
            <a:ext cx="535305" cy="398780"/>
          </a:xfrm>
          <a:prstGeom prst="rect">
            <a:avLst/>
          </a:prstGeom>
          <a:noFill/>
          <a:ln w="9525">
            <a:noFill/>
          </a:ln>
        </p:spPr>
        <p:txBody>
          <a:bodyPr wrap="none">
            <a:spAutoFit/>
          </a:bodyPr>
          <a:p>
            <a:pPr eaLnBrk="0" hangingPunct="0"/>
            <a:r>
              <a:rPr lang="en-US" altLang="zh-CN" sz="2000" b="1" dirty="0">
                <a:solidFill>
                  <a:schemeClr val="bg1"/>
                </a:solidFill>
                <a:latin typeface="Arial" panose="020B0604020202020204" pitchFamily="34" charset="0"/>
              </a:rPr>
              <a:t>2.2</a:t>
            </a:r>
            <a:endParaRPr lang="en-US" altLang="zh-CN" sz="2000" b="1" dirty="0">
              <a:solidFill>
                <a:schemeClr val="bg1"/>
              </a:solidFill>
              <a:latin typeface="Arial" panose="020B0604020202020204" pitchFamily="34" charset="0"/>
            </a:endParaRPr>
          </a:p>
        </p:txBody>
      </p:sp>
      <p:pic>
        <p:nvPicPr>
          <p:cNvPr id="30" name="Picture 38" descr="QQ截图未命名11"/>
          <p:cNvPicPr>
            <a:picLocks noChangeAspect="1"/>
          </p:cNvPicPr>
          <p:nvPr/>
        </p:nvPicPr>
        <p:blipFill>
          <a:blip r:embed="rId1">
            <a:clrChange>
              <a:clrFrom>
                <a:srgbClr val="F5FEE3"/>
              </a:clrFrom>
              <a:clrTo>
                <a:srgbClr val="F5FEE3">
                  <a:alpha val="0"/>
                </a:srgbClr>
              </a:clrTo>
            </a:clrChange>
            <a:biLevel thresh="50000"/>
            <a:grayscl/>
            <a:lum contrast="96000"/>
          </a:blip>
          <a:stretch>
            <a:fillRect/>
          </a:stretch>
        </p:blipFill>
        <p:spPr>
          <a:xfrm>
            <a:off x="468948" y="1583055"/>
            <a:ext cx="1143000" cy="617538"/>
          </a:xfrm>
          <a:prstGeom prst="rect">
            <a:avLst/>
          </a:prstGeom>
          <a:noFill/>
          <a:ln w="9525">
            <a:noFill/>
          </a:ln>
        </p:spPr>
      </p:pic>
      <p:sp>
        <p:nvSpPr>
          <p:cNvPr id="31" name="Text Box 71"/>
          <p:cNvSpPr txBox="1"/>
          <p:nvPr/>
        </p:nvSpPr>
        <p:spPr>
          <a:xfrm>
            <a:off x="2705100" y="2341563"/>
            <a:ext cx="4575175" cy="519112"/>
          </a:xfrm>
          <a:prstGeom prst="rect">
            <a:avLst/>
          </a:prstGeom>
          <a:noFill/>
          <a:ln w="9525">
            <a:noFill/>
          </a:ln>
        </p:spPr>
        <p:txBody>
          <a:bodyPr>
            <a:spAutoFit/>
          </a:bodyPr>
          <a:p>
            <a:pPr eaLnBrk="0" hangingPunct="0"/>
            <a:r>
              <a:rPr lang="zh-CN" altLang="en-US" sz="2800" b="1" dirty="0">
                <a:solidFill>
                  <a:srgbClr val="000000"/>
                </a:solidFill>
                <a:latin typeface="Times New Roman" panose="02020603050405020304" pitchFamily="18" charset="0"/>
                <a:ea typeface="黑体" panose="02010609060101010101" pitchFamily="49" charset="-122"/>
              </a:rPr>
              <a:t>策划案的类型</a:t>
            </a:r>
            <a:endParaRPr lang="zh-CN" altLang="en-US" sz="2800" b="1" dirty="0">
              <a:solidFill>
                <a:srgbClr val="000000"/>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par>
                                <p:cTn id="8" presetID="3" presetClass="entr" presetSubtype="5"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linds(vertical)">
                                      <p:cBhvr>
                                        <p:cTn id="10" dur="500"/>
                                        <p:tgtEl>
                                          <p:spTgt spid="27"/>
                                        </p:tgtEl>
                                      </p:cBhvr>
                                    </p:animEffect>
                                  </p:childTnLst>
                                </p:cTn>
                              </p:par>
                              <p:par>
                                <p:cTn id="11" presetID="3" presetClass="entr" presetSubtype="5"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linds(vertical)">
                                      <p:cBhvr>
                                        <p:cTn id="13" dur="500"/>
                                        <p:tgtEl>
                                          <p:spTgt spid="26"/>
                                        </p:tgtEl>
                                      </p:cBhvr>
                                    </p:animEffect>
                                  </p:childTnLst>
                                </p:cTn>
                              </p:par>
                              <p:par>
                                <p:cTn id="14" presetID="3" presetClass="entr" presetSubtype="5"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linds(vertical)">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5"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vertical)">
                                      <p:cBhvr>
                                        <p:cTn id="21" dur="500"/>
                                        <p:tgtEl>
                                          <p:spTgt spid="3"/>
                                        </p:tgtEl>
                                      </p:cBhvr>
                                    </p:animEffect>
                                  </p:childTnLst>
                                </p:cTn>
                              </p:par>
                              <p:par>
                                <p:cTn id="22" presetID="3" presetClass="entr" presetSubtype="5"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blinds(vertical)">
                                      <p:cBhvr>
                                        <p:cTn id="24" dur="500"/>
                                        <p:tgtEl>
                                          <p:spTgt spid="29"/>
                                        </p:tgtEl>
                                      </p:cBhvr>
                                    </p:animEffect>
                                  </p:childTnLst>
                                </p:cTn>
                              </p:par>
                              <p:par>
                                <p:cTn id="25" presetID="3" presetClass="entr" presetSubtype="5"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linds(vertical)">
                                      <p:cBhvr>
                                        <p:cTn id="27" dur="500"/>
                                        <p:tgtEl>
                                          <p:spTgt spid="28"/>
                                        </p:tgtEl>
                                      </p:cBhvr>
                                    </p:animEffect>
                                  </p:childTnLst>
                                </p:cTn>
                              </p:par>
                              <p:par>
                                <p:cTn id="28" presetID="3" presetClass="entr" presetSubtype="5"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blinds(vertical)">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P spid="3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矩形 21"/>
          <p:cNvSpPr/>
          <p:nvPr/>
        </p:nvSpPr>
        <p:spPr>
          <a:xfrm>
            <a:off x="1477963" y="2651125"/>
            <a:ext cx="5527675" cy="9540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策划案写作第四步：</a:t>
            </a:r>
            <a:r>
              <a:rPr lang="en-US" altLang="zh-CN" sz="2800" b="1" dirty="0">
                <a:solidFill>
                  <a:srgbClr val="00B050"/>
                </a:solidFill>
                <a:latin typeface="Times New Roman" panose="02020603050405020304" pitchFamily="18" charset="0"/>
                <a:ea typeface="黑体" panose="02010609060101010101" pitchFamily="49" charset="-122"/>
              </a:rPr>
              <a:t>WHEN</a:t>
            </a:r>
            <a:endParaRPr lang="en-US" altLang="zh-CN" sz="2800" b="1" dirty="0">
              <a:solidFill>
                <a:srgbClr val="00B050"/>
              </a:solidFill>
              <a:latin typeface="Times New Roman" panose="02020603050405020304" pitchFamily="18" charset="0"/>
              <a:ea typeface="黑体" panose="02010609060101010101" pitchFamily="49" charset="-122"/>
            </a:endParaRPr>
          </a:p>
          <a:p>
            <a:pPr eaLnBrk="0" hangingPunct="0"/>
            <a:r>
              <a:rPr lang="en-US" altLang="zh-CN" sz="2800" b="1" dirty="0">
                <a:solidFill>
                  <a:srgbClr val="00B050"/>
                </a:solidFill>
                <a:latin typeface="Times New Roman" panose="02020603050405020304" pitchFamily="18" charset="0"/>
                <a:ea typeface="黑体" panose="02010609060101010101" pitchFamily="49" charset="-122"/>
              </a:rPr>
              <a:t>                                    </a:t>
            </a:r>
            <a:r>
              <a:rPr lang="zh-CN" altLang="en-US" sz="2800" b="1" dirty="0">
                <a:solidFill>
                  <a:srgbClr val="00B050"/>
                </a:solidFill>
                <a:latin typeface="Times New Roman" panose="02020603050405020304" pitchFamily="18" charset="0"/>
                <a:ea typeface="黑体" panose="02010609060101010101" pitchFamily="49" charset="-122"/>
              </a:rPr>
              <a:t>什么时候去做</a:t>
            </a:r>
            <a:endParaRPr lang="zh-CN" altLang="en-US" sz="2800" b="1" dirty="0">
              <a:solidFill>
                <a:srgbClr val="00B050"/>
              </a:solidFill>
              <a:latin typeface="Times New Roman" panose="02020603050405020304" pitchFamily="18" charset="0"/>
              <a:ea typeface="黑体" panose="02010609060101010101" pitchFamily="49"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矩形 21"/>
          <p:cNvSpPr/>
          <p:nvPr/>
        </p:nvSpPr>
        <p:spPr>
          <a:xfrm>
            <a:off x="358775" y="911225"/>
            <a:ext cx="6315075"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策划案写作第四步：</a:t>
            </a:r>
            <a:r>
              <a:rPr lang="en-US" altLang="zh-CN" sz="2800" b="1" dirty="0">
                <a:solidFill>
                  <a:srgbClr val="00B050"/>
                </a:solidFill>
                <a:latin typeface="Times New Roman" panose="02020603050405020304" pitchFamily="18" charset="0"/>
                <a:ea typeface="黑体" panose="02010609060101010101" pitchFamily="49" charset="-122"/>
              </a:rPr>
              <a:t>WHEN</a:t>
            </a:r>
            <a:r>
              <a:rPr lang="zh-CN" altLang="en-US" sz="2800" b="1" dirty="0">
                <a:solidFill>
                  <a:srgbClr val="00B050"/>
                </a:solidFill>
                <a:latin typeface="Times New Roman" panose="02020603050405020304" pitchFamily="18" charset="0"/>
                <a:ea typeface="黑体" panose="02010609060101010101" pitchFamily="49" charset="-122"/>
              </a:rPr>
              <a:t>什么时候做</a:t>
            </a:r>
            <a:endParaRPr lang="zh-CN" altLang="en-US" sz="2800" b="1" dirty="0">
              <a:solidFill>
                <a:srgbClr val="00B050"/>
              </a:solidFill>
              <a:latin typeface="Times New Roman" panose="02020603050405020304" pitchFamily="18" charset="0"/>
              <a:ea typeface="黑体" panose="02010609060101010101" pitchFamily="49" charset="-122"/>
            </a:endParaRPr>
          </a:p>
        </p:txBody>
      </p:sp>
      <p:pic>
        <p:nvPicPr>
          <p:cNvPr id="61443" name="图片 1"/>
          <p:cNvPicPr>
            <a:picLocks noChangeAspect="1"/>
          </p:cNvPicPr>
          <p:nvPr/>
        </p:nvPicPr>
        <p:blipFill>
          <a:blip r:embed="rId1"/>
          <a:stretch>
            <a:fillRect/>
          </a:stretch>
        </p:blipFill>
        <p:spPr>
          <a:xfrm>
            <a:off x="6350" y="1511300"/>
            <a:ext cx="9131300" cy="5019675"/>
          </a:xfrm>
          <a:prstGeom prst="rect">
            <a:avLst/>
          </a:prstGeom>
          <a:noFill/>
          <a:ln w="9525">
            <a:noFill/>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6" name="图片 3"/>
          <p:cNvPicPr>
            <a:picLocks noChangeAspect="1"/>
          </p:cNvPicPr>
          <p:nvPr/>
        </p:nvPicPr>
        <p:blipFill>
          <a:blip r:embed="rId1"/>
          <a:stretch>
            <a:fillRect/>
          </a:stretch>
        </p:blipFill>
        <p:spPr>
          <a:xfrm>
            <a:off x="442913" y="1911350"/>
            <a:ext cx="8313737" cy="4354513"/>
          </a:xfrm>
          <a:prstGeom prst="rect">
            <a:avLst/>
          </a:prstGeom>
          <a:noFill/>
          <a:ln w="9525">
            <a:noFill/>
          </a:ln>
        </p:spPr>
      </p:pic>
      <p:sp>
        <p:nvSpPr>
          <p:cNvPr id="62467" name="矩形 21"/>
          <p:cNvSpPr/>
          <p:nvPr/>
        </p:nvSpPr>
        <p:spPr>
          <a:xfrm>
            <a:off x="358775" y="911225"/>
            <a:ext cx="6315075"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策划案写作第四步：</a:t>
            </a:r>
            <a:r>
              <a:rPr lang="en-US" altLang="zh-CN" sz="2800" b="1" dirty="0">
                <a:solidFill>
                  <a:srgbClr val="00B050"/>
                </a:solidFill>
                <a:latin typeface="Times New Roman" panose="02020603050405020304" pitchFamily="18" charset="0"/>
                <a:ea typeface="黑体" panose="02010609060101010101" pitchFamily="49" charset="-122"/>
              </a:rPr>
              <a:t>WHEN</a:t>
            </a:r>
            <a:r>
              <a:rPr lang="zh-CN" altLang="en-US" sz="2800" b="1" dirty="0">
                <a:solidFill>
                  <a:srgbClr val="00B050"/>
                </a:solidFill>
                <a:latin typeface="Times New Roman" panose="02020603050405020304" pitchFamily="18" charset="0"/>
                <a:ea typeface="黑体" panose="02010609060101010101" pitchFamily="49" charset="-122"/>
              </a:rPr>
              <a:t>什么时候做</a:t>
            </a:r>
            <a:endParaRPr lang="zh-CN" altLang="en-US" sz="2800" b="1" dirty="0">
              <a:solidFill>
                <a:srgbClr val="00B050"/>
              </a:solidFill>
              <a:latin typeface="Times New Roman" panose="02020603050405020304" pitchFamily="18" charset="0"/>
              <a:ea typeface="黑体" panose="02010609060101010101" pitchFamily="49" charset="-122"/>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矩形 21"/>
          <p:cNvSpPr/>
          <p:nvPr/>
        </p:nvSpPr>
        <p:spPr>
          <a:xfrm>
            <a:off x="1477963" y="2651125"/>
            <a:ext cx="4813300" cy="9540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策划案写作第五步：</a:t>
            </a:r>
            <a:r>
              <a:rPr lang="en-US" altLang="zh-CN" sz="2800" b="1" dirty="0">
                <a:solidFill>
                  <a:srgbClr val="00B050"/>
                </a:solidFill>
                <a:latin typeface="Times New Roman" panose="02020603050405020304" pitchFamily="18" charset="0"/>
                <a:ea typeface="黑体" panose="02010609060101010101" pitchFamily="49" charset="-122"/>
              </a:rPr>
              <a:t>WHERE</a:t>
            </a:r>
            <a:endParaRPr lang="en-US" altLang="zh-CN" sz="2800" b="1" dirty="0">
              <a:solidFill>
                <a:srgbClr val="00B050"/>
              </a:solidFill>
              <a:latin typeface="Times New Roman" panose="02020603050405020304" pitchFamily="18" charset="0"/>
              <a:ea typeface="黑体" panose="02010609060101010101" pitchFamily="49" charset="-122"/>
            </a:endParaRPr>
          </a:p>
          <a:p>
            <a:pPr eaLnBrk="0" hangingPunct="0"/>
            <a:r>
              <a:rPr lang="en-US" altLang="zh-CN" sz="2800" b="1" dirty="0">
                <a:solidFill>
                  <a:srgbClr val="00B050"/>
                </a:solidFill>
                <a:latin typeface="Times New Roman" panose="02020603050405020304" pitchFamily="18" charset="0"/>
                <a:ea typeface="黑体" panose="02010609060101010101" pitchFamily="49" charset="-122"/>
              </a:rPr>
              <a:t>                                    </a:t>
            </a:r>
            <a:r>
              <a:rPr lang="zh-CN" altLang="en-US" sz="2800" b="1" dirty="0">
                <a:solidFill>
                  <a:srgbClr val="00B050"/>
                </a:solidFill>
                <a:latin typeface="Times New Roman" panose="02020603050405020304" pitchFamily="18" charset="0"/>
                <a:ea typeface="黑体" panose="02010609060101010101" pitchFamily="49" charset="-122"/>
              </a:rPr>
              <a:t>在哪里做</a:t>
            </a:r>
            <a:endParaRPr lang="zh-CN" altLang="en-US" sz="2800" b="1" dirty="0">
              <a:solidFill>
                <a:srgbClr val="00B050"/>
              </a:solidFill>
              <a:latin typeface="Times New Roman" panose="02020603050405020304" pitchFamily="18" charset="0"/>
              <a:ea typeface="黑体" panose="02010609060101010101" pitchFamily="49" charset="-122"/>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矩形 21"/>
          <p:cNvSpPr/>
          <p:nvPr/>
        </p:nvSpPr>
        <p:spPr>
          <a:xfrm>
            <a:off x="358775" y="911225"/>
            <a:ext cx="6194425"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策划案写作第五步：</a:t>
            </a:r>
            <a:r>
              <a:rPr lang="en-US" altLang="zh-CN" sz="2800" b="1" dirty="0">
                <a:solidFill>
                  <a:srgbClr val="00B050"/>
                </a:solidFill>
                <a:latin typeface="Times New Roman" panose="02020603050405020304" pitchFamily="18" charset="0"/>
                <a:ea typeface="黑体" panose="02010609060101010101" pitchFamily="49" charset="-122"/>
              </a:rPr>
              <a:t>WHERE</a:t>
            </a:r>
            <a:r>
              <a:rPr lang="zh-CN" altLang="en-US" sz="2800" b="1" dirty="0">
                <a:solidFill>
                  <a:srgbClr val="00B050"/>
                </a:solidFill>
                <a:latin typeface="Times New Roman" panose="02020603050405020304" pitchFamily="18" charset="0"/>
                <a:ea typeface="黑体" panose="02010609060101010101" pitchFamily="49" charset="-122"/>
              </a:rPr>
              <a:t>在哪里做</a:t>
            </a:r>
            <a:endParaRPr lang="zh-CN" altLang="en-US" sz="2800" b="1" dirty="0">
              <a:solidFill>
                <a:srgbClr val="00B050"/>
              </a:solidFill>
              <a:latin typeface="Times New Roman" panose="02020603050405020304" pitchFamily="18" charset="0"/>
              <a:ea typeface="黑体" panose="02010609060101010101" pitchFamily="49" charset="-122"/>
            </a:endParaRPr>
          </a:p>
        </p:txBody>
      </p:sp>
      <p:pic>
        <p:nvPicPr>
          <p:cNvPr id="64515" name="图片 1"/>
          <p:cNvPicPr>
            <a:picLocks noChangeAspect="1"/>
          </p:cNvPicPr>
          <p:nvPr/>
        </p:nvPicPr>
        <p:blipFill>
          <a:blip r:embed="rId1"/>
          <a:stretch>
            <a:fillRect/>
          </a:stretch>
        </p:blipFill>
        <p:spPr>
          <a:xfrm>
            <a:off x="90488" y="1490663"/>
            <a:ext cx="8963025" cy="4995862"/>
          </a:xfrm>
          <a:prstGeom prst="rect">
            <a:avLst/>
          </a:prstGeom>
          <a:noFill/>
          <a:ln w="9525">
            <a:noFill/>
          </a:ln>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矩形 21"/>
          <p:cNvSpPr/>
          <p:nvPr/>
        </p:nvSpPr>
        <p:spPr>
          <a:xfrm>
            <a:off x="1477963" y="2651125"/>
            <a:ext cx="4813300" cy="9540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策划案写作第六步：</a:t>
            </a:r>
            <a:r>
              <a:rPr lang="en-US" altLang="zh-CN" sz="2800" b="1" dirty="0">
                <a:solidFill>
                  <a:srgbClr val="00B050"/>
                </a:solidFill>
                <a:latin typeface="Times New Roman" panose="02020603050405020304" pitchFamily="18" charset="0"/>
                <a:ea typeface="黑体" panose="02010609060101010101" pitchFamily="49" charset="-122"/>
              </a:rPr>
              <a:t>HOW</a:t>
            </a:r>
            <a:endParaRPr lang="en-US" altLang="zh-CN" sz="2800" b="1" dirty="0">
              <a:solidFill>
                <a:srgbClr val="00B050"/>
              </a:solidFill>
              <a:latin typeface="Times New Roman" panose="02020603050405020304" pitchFamily="18" charset="0"/>
              <a:ea typeface="黑体" panose="02010609060101010101" pitchFamily="49" charset="-122"/>
            </a:endParaRPr>
          </a:p>
          <a:p>
            <a:pPr eaLnBrk="0" hangingPunct="0"/>
            <a:r>
              <a:rPr lang="en-US" altLang="zh-CN" sz="2800" b="1" dirty="0">
                <a:solidFill>
                  <a:srgbClr val="00B050"/>
                </a:solidFill>
                <a:latin typeface="Times New Roman" panose="02020603050405020304" pitchFamily="18" charset="0"/>
                <a:ea typeface="黑体" panose="02010609060101010101" pitchFamily="49" charset="-122"/>
              </a:rPr>
              <a:t>                                    </a:t>
            </a:r>
            <a:r>
              <a:rPr lang="zh-CN" altLang="en-US" sz="2800" b="1" dirty="0">
                <a:solidFill>
                  <a:srgbClr val="00B050"/>
                </a:solidFill>
                <a:latin typeface="Times New Roman" panose="02020603050405020304" pitchFamily="18" charset="0"/>
                <a:ea typeface="黑体" panose="02010609060101010101" pitchFamily="49" charset="-122"/>
              </a:rPr>
              <a:t>如何去做</a:t>
            </a:r>
            <a:endParaRPr lang="zh-CN" altLang="en-US" sz="2800" b="1" dirty="0">
              <a:solidFill>
                <a:srgbClr val="00B050"/>
              </a:solidFill>
              <a:latin typeface="Times New Roman" panose="02020603050405020304" pitchFamily="18" charset="0"/>
              <a:ea typeface="黑体" panose="02010609060101010101" pitchFamily="49"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矩形 21"/>
          <p:cNvSpPr/>
          <p:nvPr/>
        </p:nvSpPr>
        <p:spPr>
          <a:xfrm>
            <a:off x="358775" y="911225"/>
            <a:ext cx="5740400"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策划案写作第六步：</a:t>
            </a:r>
            <a:r>
              <a:rPr lang="en-US" altLang="zh-CN" sz="2800" b="1" dirty="0">
                <a:solidFill>
                  <a:srgbClr val="00B050"/>
                </a:solidFill>
                <a:latin typeface="Times New Roman" panose="02020603050405020304" pitchFamily="18" charset="0"/>
                <a:ea typeface="黑体" panose="02010609060101010101" pitchFamily="49" charset="-122"/>
              </a:rPr>
              <a:t>HOW</a:t>
            </a:r>
            <a:r>
              <a:rPr lang="zh-CN" altLang="en-US" sz="2800" b="1" dirty="0">
                <a:solidFill>
                  <a:srgbClr val="00B050"/>
                </a:solidFill>
                <a:latin typeface="Times New Roman" panose="02020603050405020304" pitchFamily="18" charset="0"/>
                <a:ea typeface="黑体" panose="02010609060101010101" pitchFamily="49" charset="-122"/>
              </a:rPr>
              <a:t>如何去做</a:t>
            </a:r>
            <a:endParaRPr lang="zh-CN" altLang="en-US" sz="2800" b="1" dirty="0">
              <a:solidFill>
                <a:srgbClr val="00B050"/>
              </a:solidFill>
              <a:latin typeface="Times New Roman" panose="02020603050405020304" pitchFamily="18" charset="0"/>
              <a:ea typeface="黑体" panose="02010609060101010101" pitchFamily="49" charset="-122"/>
            </a:endParaRPr>
          </a:p>
        </p:txBody>
      </p:sp>
      <p:pic>
        <p:nvPicPr>
          <p:cNvPr id="66563" name="图片 3"/>
          <p:cNvPicPr>
            <a:picLocks noChangeAspect="1"/>
          </p:cNvPicPr>
          <p:nvPr/>
        </p:nvPicPr>
        <p:blipFill>
          <a:blip r:embed="rId1"/>
          <a:stretch>
            <a:fillRect/>
          </a:stretch>
        </p:blipFill>
        <p:spPr>
          <a:xfrm>
            <a:off x="620713" y="1927225"/>
            <a:ext cx="8139112" cy="3230563"/>
          </a:xfrm>
          <a:prstGeom prst="rect">
            <a:avLst/>
          </a:prstGeom>
          <a:noFill/>
          <a:ln w="9525">
            <a:noFill/>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矩形 21"/>
          <p:cNvSpPr/>
          <p:nvPr/>
        </p:nvSpPr>
        <p:spPr>
          <a:xfrm>
            <a:off x="358775" y="911225"/>
            <a:ext cx="5740400"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策划案写作第六步：</a:t>
            </a:r>
            <a:r>
              <a:rPr lang="en-US" altLang="zh-CN" sz="2800" b="1" dirty="0">
                <a:solidFill>
                  <a:srgbClr val="00B050"/>
                </a:solidFill>
                <a:latin typeface="Times New Roman" panose="02020603050405020304" pitchFamily="18" charset="0"/>
                <a:ea typeface="黑体" panose="02010609060101010101" pitchFamily="49" charset="-122"/>
              </a:rPr>
              <a:t>HOW</a:t>
            </a:r>
            <a:r>
              <a:rPr lang="zh-CN" altLang="en-US" sz="2800" b="1" dirty="0">
                <a:solidFill>
                  <a:srgbClr val="00B050"/>
                </a:solidFill>
                <a:latin typeface="Times New Roman" panose="02020603050405020304" pitchFamily="18" charset="0"/>
                <a:ea typeface="黑体" panose="02010609060101010101" pitchFamily="49" charset="-122"/>
              </a:rPr>
              <a:t>如何去做</a:t>
            </a:r>
            <a:endParaRPr lang="zh-CN" altLang="en-US" sz="2800" b="1" dirty="0">
              <a:solidFill>
                <a:srgbClr val="00B050"/>
              </a:solidFill>
              <a:latin typeface="Times New Roman" panose="02020603050405020304" pitchFamily="18" charset="0"/>
              <a:ea typeface="黑体" panose="02010609060101010101" pitchFamily="49" charset="-122"/>
            </a:endParaRPr>
          </a:p>
        </p:txBody>
      </p:sp>
      <p:pic>
        <p:nvPicPr>
          <p:cNvPr id="67587" name="图片 1"/>
          <p:cNvPicPr>
            <a:picLocks noChangeAspect="1"/>
          </p:cNvPicPr>
          <p:nvPr/>
        </p:nvPicPr>
        <p:blipFill>
          <a:blip r:embed="rId1"/>
          <a:stretch>
            <a:fillRect/>
          </a:stretch>
        </p:blipFill>
        <p:spPr>
          <a:xfrm>
            <a:off x="152400" y="1476375"/>
            <a:ext cx="8837613" cy="4911725"/>
          </a:xfrm>
          <a:prstGeom prst="rect">
            <a:avLst/>
          </a:prstGeom>
          <a:noFill/>
          <a:ln w="9525">
            <a:noFill/>
          </a:ln>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矩形 21"/>
          <p:cNvSpPr/>
          <p:nvPr/>
        </p:nvSpPr>
        <p:spPr>
          <a:xfrm>
            <a:off x="1477963" y="2651125"/>
            <a:ext cx="5527675" cy="9540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策划案写作第七步：</a:t>
            </a:r>
            <a:r>
              <a:rPr lang="en-US" altLang="zh-CN" sz="2800" b="1" dirty="0">
                <a:solidFill>
                  <a:srgbClr val="00B050"/>
                </a:solidFill>
                <a:latin typeface="Times New Roman" panose="02020603050405020304" pitchFamily="18" charset="0"/>
                <a:ea typeface="黑体" panose="02010609060101010101" pitchFamily="49" charset="-122"/>
              </a:rPr>
              <a:t>HOW MUCH</a:t>
            </a:r>
            <a:endParaRPr lang="en-US" altLang="zh-CN" sz="2800" b="1" dirty="0">
              <a:solidFill>
                <a:srgbClr val="00B050"/>
              </a:solidFill>
              <a:latin typeface="Times New Roman" panose="02020603050405020304" pitchFamily="18" charset="0"/>
              <a:ea typeface="黑体" panose="02010609060101010101" pitchFamily="49" charset="-122"/>
            </a:endParaRPr>
          </a:p>
          <a:p>
            <a:pPr eaLnBrk="0" hangingPunct="0"/>
            <a:r>
              <a:rPr lang="en-US" altLang="zh-CN" sz="2800" b="1" dirty="0">
                <a:solidFill>
                  <a:srgbClr val="00B050"/>
                </a:solidFill>
                <a:latin typeface="Times New Roman" panose="02020603050405020304" pitchFamily="18" charset="0"/>
                <a:ea typeface="黑体" panose="02010609060101010101" pitchFamily="49" charset="-122"/>
              </a:rPr>
              <a:t>                                    </a:t>
            </a:r>
            <a:r>
              <a:rPr lang="zh-CN" altLang="en-US" sz="2800" b="1" dirty="0">
                <a:solidFill>
                  <a:srgbClr val="00B050"/>
                </a:solidFill>
                <a:latin typeface="Times New Roman" panose="02020603050405020304" pitchFamily="18" charset="0"/>
                <a:ea typeface="黑体" panose="02010609060101010101" pitchFamily="49" charset="-122"/>
              </a:rPr>
              <a:t>投入产出预估</a:t>
            </a:r>
            <a:endParaRPr lang="zh-CN" altLang="en-US" sz="2800" b="1" dirty="0">
              <a:solidFill>
                <a:srgbClr val="00B050"/>
              </a:solidFill>
              <a:latin typeface="Times New Roman" panose="02020603050405020304" pitchFamily="18" charset="0"/>
              <a:ea typeface="黑体" panose="02010609060101010101" pitchFamily="49"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矩形 21"/>
          <p:cNvSpPr/>
          <p:nvPr/>
        </p:nvSpPr>
        <p:spPr>
          <a:xfrm>
            <a:off x="358775" y="911225"/>
            <a:ext cx="7751763" cy="522288"/>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策划案写作第七步：</a:t>
            </a:r>
            <a:r>
              <a:rPr lang="en-US" altLang="zh-CN" sz="2800" b="1" dirty="0">
                <a:solidFill>
                  <a:srgbClr val="00B050"/>
                </a:solidFill>
                <a:latin typeface="Times New Roman" panose="02020603050405020304" pitchFamily="18" charset="0"/>
                <a:ea typeface="黑体" panose="02010609060101010101" pitchFamily="49" charset="-122"/>
              </a:rPr>
              <a:t>HOW MUCH </a:t>
            </a:r>
            <a:r>
              <a:rPr lang="zh-CN" altLang="en-US" sz="2800" b="1" dirty="0">
                <a:solidFill>
                  <a:srgbClr val="00B050"/>
                </a:solidFill>
                <a:latin typeface="Times New Roman" panose="02020603050405020304" pitchFamily="18" charset="0"/>
                <a:ea typeface="黑体" panose="02010609060101010101" pitchFamily="49" charset="-122"/>
              </a:rPr>
              <a:t>投入产出预估</a:t>
            </a:r>
            <a:endParaRPr lang="zh-CN" altLang="en-US" sz="2800" b="1" dirty="0">
              <a:solidFill>
                <a:srgbClr val="00B050"/>
              </a:solidFill>
              <a:latin typeface="Times New Roman" panose="02020603050405020304" pitchFamily="18" charset="0"/>
              <a:ea typeface="黑体" panose="02010609060101010101" pitchFamily="49" charset="-122"/>
            </a:endParaRPr>
          </a:p>
        </p:txBody>
      </p:sp>
      <p:pic>
        <p:nvPicPr>
          <p:cNvPr id="69635" name="图片 3"/>
          <p:cNvPicPr>
            <a:picLocks noChangeAspect="1"/>
          </p:cNvPicPr>
          <p:nvPr/>
        </p:nvPicPr>
        <p:blipFill>
          <a:blip r:embed="rId1"/>
          <a:stretch>
            <a:fillRect/>
          </a:stretch>
        </p:blipFill>
        <p:spPr>
          <a:xfrm>
            <a:off x="1284288" y="2908300"/>
            <a:ext cx="5648325" cy="1250950"/>
          </a:xfrm>
          <a:prstGeom prst="rect">
            <a:avLst/>
          </a:prstGeom>
          <a:noFill/>
          <a:ln w="9525">
            <a:noFill/>
          </a:ln>
        </p:spPr>
      </p:pic>
      <p:sp>
        <p:nvSpPr>
          <p:cNvPr id="2" name="Rectangle 1"/>
          <p:cNvSpPr>
            <a:spLocks noChangeArrowheads="1"/>
          </p:cNvSpPr>
          <p:nvPr/>
        </p:nvSpPr>
        <p:spPr bwMode="auto">
          <a:xfrm>
            <a:off x="279400" y="1724025"/>
            <a:ext cx="7413625" cy="922338"/>
          </a:xfrm>
          <a:prstGeom prst="rect">
            <a:avLst/>
          </a:prstGeom>
          <a:noFill/>
          <a:ln w="9525" cmpd="sng">
            <a:noFill/>
            <a:miter lim="800000"/>
          </a:ln>
          <a:effectLst>
            <a:prstShdw prst="shdw17" dist="17961" dir="2700000">
              <a:schemeClr val="accent1">
                <a:gamma/>
                <a:shade val="60000"/>
                <a:invGamma/>
              </a:schemeClr>
            </a:prstShdw>
          </a:effectLst>
        </p:spPr>
        <p:txBody>
          <a:bodyPr anchor="ctr">
            <a:spAutoFit/>
          </a:bodyPr>
          <a:lstStyle/>
          <a:p>
            <a:pPr marL="0" marR="0" lvl="0" indent="304800" algn="l" defTabSz="914400" rtl="0" eaLnBrk="0" fontAlgn="base" latinLnBrk="0" hangingPunct="0">
              <a:lnSpc>
                <a:spcPct val="100000"/>
              </a:lnSpc>
              <a:spcBef>
                <a:spcPct val="0"/>
              </a:spcBef>
              <a:spcAft>
                <a:spcPct val="0"/>
              </a:spcAft>
              <a:buClrTx/>
              <a:buSzTx/>
              <a:buFontTx/>
              <a:buNone/>
              <a:defRPr/>
            </a:pPr>
            <a:r>
              <a:rPr kumimoji="0" lang="zh-CN" sz="1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活动方案中我们必须将活动成本明细罗列出来，以方便他人查阅审核活动，也让我们清晰此活动</a:t>
            </a:r>
            <a:r>
              <a:rPr kumimoji="0" lang="en-US" altLang="zh-CN" sz="1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ROI</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（投资回报率），营销策划人员必须要有成本意识。</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5" name="Rectangle 1"/>
          <p:cNvSpPr>
            <a:spLocks noChangeArrowheads="1"/>
          </p:cNvSpPr>
          <p:nvPr/>
        </p:nvSpPr>
        <p:spPr bwMode="auto">
          <a:xfrm>
            <a:off x="1146175" y="4098925"/>
            <a:ext cx="4365625" cy="2030413"/>
          </a:xfrm>
          <a:prstGeom prst="rect">
            <a:avLst/>
          </a:prstGeom>
          <a:noFill/>
          <a:ln w="9525" cmpd="sng">
            <a:noFill/>
            <a:miter lim="800000"/>
          </a:ln>
          <a:effectLst>
            <a:prstShdw prst="shdw17" dist="17961" dir="2700000">
              <a:schemeClr val="accent1">
                <a:gamma/>
                <a:shade val="60000"/>
                <a:invGamma/>
              </a:schemeClr>
            </a:prstShdw>
          </a:effectLst>
        </p:spPr>
        <p:txBody>
          <a:bodyPr anchor="ctr">
            <a:spAutoFit/>
          </a:bodyPr>
          <a:lstStyle/>
          <a:p>
            <a:pPr marL="0" marR="0" lvl="0" indent="30480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rPr>
              <a:t>钱、人、传播渠道、传播物料</a:t>
            </a:r>
            <a:endParaRPr kumimoji="0" lang="en-US" altLang="zh-CN"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endParaRPr>
          </a:p>
          <a:p>
            <a:pPr marL="0" marR="0" lvl="0" indent="304800" algn="l" defTabSz="914400" rtl="0" eaLnBrk="0" fontAlgn="base" latinLnBrk="0" hangingPunct="0">
              <a:lnSpc>
                <a:spcPct val="100000"/>
              </a:lnSpc>
              <a:spcBef>
                <a:spcPct val="0"/>
              </a:spcBef>
              <a:spcAft>
                <a:spcPct val="0"/>
              </a:spcAft>
              <a:buClrTx/>
              <a:buSzTx/>
              <a:buFontTx/>
              <a:buNone/>
              <a:defRPr/>
            </a:pPr>
            <a:endParaRPr kumimoji="0" lang="en-US" altLang="zh-CN"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endParaRPr>
          </a:p>
          <a:p>
            <a:pPr marL="0" marR="0" lvl="0" indent="30480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en-US"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rPr>
              <a:t>要花多少钱？</a:t>
            </a:r>
            <a:endParaRPr kumimoji="0" lang="en-US" altLang="zh-CN"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endParaRPr>
          </a:p>
          <a:p>
            <a:pPr marL="0" marR="0" lvl="0" indent="30480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en-US"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rPr>
              <a:t>要哪些部门配合？</a:t>
            </a:r>
            <a:endParaRPr kumimoji="0" lang="en-US" altLang="zh-CN"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endParaRPr>
          </a:p>
          <a:p>
            <a:pPr marL="0" marR="0" lvl="0" indent="30480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en-US"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rPr>
              <a:t>用哪些传播渠道？</a:t>
            </a:r>
            <a:endParaRPr kumimoji="0" lang="en-US" altLang="zh-CN"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endParaRPr>
          </a:p>
          <a:p>
            <a:pPr marL="0" marR="0" lvl="0" indent="30480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en-US"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rPr>
              <a:t>做哪些宣传物料？</a:t>
            </a:r>
            <a:endParaRPr kumimoji="0" lang="en-US" altLang="zh-CN"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endParaRPr>
          </a:p>
          <a:p>
            <a:pPr marL="0" marR="0" lvl="0" indent="30480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en-US"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rPr>
              <a:t>时间节点？</a:t>
            </a:r>
            <a:endParaRPr kumimoji="0" lang="en-US" altLang="zh-CN" sz="1800" b="0" i="0" u="none" strike="noStrike" kern="1200" cap="none" spc="0" normalizeH="0" baseline="0" noProof="0" dirty="0">
              <a:ln>
                <a:noFill/>
              </a:ln>
              <a:solidFill>
                <a:srgbClr val="222222"/>
              </a:solidFill>
              <a:effectLst/>
              <a:uLnTx/>
              <a:uFillTx/>
              <a:latin typeface="楷体" panose="02010609060101010101" pitchFamily="49" charset="-122"/>
              <a:ea typeface="楷体" panose="02010609060101010101" pitchFamily="49" charset="-122"/>
              <a:cs typeface="+mn-cs"/>
              <a:sym typeface="+mn-ea"/>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Picture 2"/>
          <p:cNvPicPr>
            <a:picLocks noChangeAspect="1"/>
          </p:cNvPicPr>
          <p:nvPr/>
        </p:nvPicPr>
        <p:blipFill>
          <a:blip r:embed="rId1"/>
          <a:stretch>
            <a:fillRect/>
          </a:stretch>
        </p:blipFill>
        <p:spPr>
          <a:xfrm>
            <a:off x="0" y="0"/>
            <a:ext cx="9144000" cy="6870700"/>
          </a:xfrm>
          <a:prstGeom prst="rect">
            <a:avLst/>
          </a:prstGeom>
          <a:noFill/>
          <a:ln w="9525">
            <a:noFill/>
          </a:ln>
          <a:effectLst>
            <a:prstShdw prst="shdw17" dist="17961" dir="2699999">
              <a:srgbClr val="708688"/>
            </a:prstShdw>
          </a:effectLst>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8" name="图片 2" descr="未标题-1.png"/>
          <p:cNvPicPr>
            <a:picLocks noChangeAspect="1"/>
          </p:cNvPicPr>
          <p:nvPr/>
        </p:nvPicPr>
        <p:blipFill>
          <a:blip r:embed="rId1"/>
          <a:stretch>
            <a:fillRect/>
          </a:stretch>
        </p:blipFill>
        <p:spPr>
          <a:xfrm>
            <a:off x="1104900" y="2116138"/>
            <a:ext cx="2178050" cy="1541462"/>
          </a:xfrm>
          <a:prstGeom prst="rect">
            <a:avLst/>
          </a:prstGeom>
          <a:noFill/>
          <a:ln w="9525">
            <a:noFill/>
          </a:ln>
        </p:spPr>
      </p:pic>
      <p:sp>
        <p:nvSpPr>
          <p:cNvPr id="70659" name="文本框 6"/>
          <p:cNvSpPr txBox="1"/>
          <p:nvPr/>
        </p:nvSpPr>
        <p:spPr>
          <a:xfrm>
            <a:off x="820738" y="3681413"/>
            <a:ext cx="3262312" cy="830262"/>
          </a:xfrm>
          <a:prstGeom prst="rect">
            <a:avLst/>
          </a:prstGeom>
          <a:noFill/>
          <a:ln w="9525">
            <a:noFill/>
          </a:ln>
        </p:spPr>
        <p:txBody>
          <a:bodyPr wrap="none">
            <a:spAutoFit/>
          </a:bodyPr>
          <a:p>
            <a:r>
              <a:rPr lang="zh-CN" altLang="en-US" sz="4800" b="1" dirty="0">
                <a:solidFill>
                  <a:srgbClr val="008000"/>
                </a:solidFill>
                <a:latin typeface="Hiragino Sans GB W6" charset="-122"/>
                <a:ea typeface="Hiragino Sans GB W6" charset="-122"/>
              </a:rPr>
              <a:t>谢谢观看！</a:t>
            </a:r>
            <a:endParaRPr lang="zh-CN" altLang="en-US" sz="4800" b="1" dirty="0">
              <a:solidFill>
                <a:srgbClr val="008000"/>
              </a:solidFill>
              <a:latin typeface="Hiragino Sans GB W6" charset="-122"/>
              <a:ea typeface="Hiragino Sans GB W6"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矩形 21"/>
          <p:cNvSpPr/>
          <p:nvPr/>
        </p:nvSpPr>
        <p:spPr>
          <a:xfrm>
            <a:off x="358775" y="1014413"/>
            <a:ext cx="2709863" cy="954087"/>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策划案要点二：</a:t>
            </a:r>
            <a:endParaRPr lang="en-US" altLang="zh-CN" sz="2800" b="1" dirty="0">
              <a:solidFill>
                <a:srgbClr val="00B050"/>
              </a:solidFill>
              <a:latin typeface="Times New Roman" panose="02020603050405020304" pitchFamily="18" charset="0"/>
              <a:ea typeface="黑体" panose="02010609060101010101" pitchFamily="49" charset="-122"/>
            </a:endParaRPr>
          </a:p>
          <a:p>
            <a:pPr eaLnBrk="0" hangingPunct="0"/>
            <a:r>
              <a:rPr lang="en-US" altLang="zh-CN" sz="2800" b="1" dirty="0">
                <a:solidFill>
                  <a:srgbClr val="00B050"/>
                </a:solidFill>
                <a:latin typeface="Times New Roman" panose="02020603050405020304" pitchFamily="18" charset="0"/>
                <a:ea typeface="黑体" panose="02010609060101010101" pitchFamily="49" charset="-122"/>
              </a:rPr>
              <a:t>    </a:t>
            </a:r>
            <a:endParaRPr lang="zh-CN" altLang="en-US" sz="2800" b="1" dirty="0">
              <a:solidFill>
                <a:srgbClr val="00B050"/>
              </a:solidFill>
              <a:latin typeface="Times New Roman" panose="02020603050405020304" pitchFamily="18" charset="0"/>
              <a:ea typeface="黑体" panose="02010609060101010101" pitchFamily="49" charset="-122"/>
            </a:endParaRPr>
          </a:p>
        </p:txBody>
      </p:sp>
      <p:sp>
        <p:nvSpPr>
          <p:cNvPr id="10243" name="矩形 3"/>
          <p:cNvSpPr/>
          <p:nvPr/>
        </p:nvSpPr>
        <p:spPr>
          <a:xfrm>
            <a:off x="1027113" y="1809750"/>
            <a:ext cx="5718175" cy="368300"/>
          </a:xfrm>
          <a:prstGeom prst="rect">
            <a:avLst/>
          </a:prstGeom>
          <a:noFill/>
          <a:ln w="9525">
            <a:noFill/>
          </a:ln>
        </p:spPr>
        <p:txBody>
          <a:bodyPr>
            <a:spAutoFit/>
          </a:bodyPr>
          <a:p>
            <a:pPr eaLnBrk="0" hangingPunct="0"/>
            <a:r>
              <a:rPr lang="zh-CN" altLang="en-US" dirty="0">
                <a:latin typeface="Arial" panose="020B0604020202020204" pitchFamily="34" charset="0"/>
              </a:rPr>
              <a:t>不能只停留在脑海里，是需要以</a:t>
            </a:r>
            <a:r>
              <a:rPr lang="zh-CN" altLang="en-US" b="1" dirty="0">
                <a:solidFill>
                  <a:srgbClr val="FF0000"/>
                </a:solidFill>
                <a:latin typeface="Arial" panose="020B0604020202020204" pitchFamily="34" charset="0"/>
              </a:rPr>
              <a:t>文字来固化和表现</a:t>
            </a:r>
            <a:endParaRPr lang="zh-CN" altLang="en-US" b="1" dirty="0">
              <a:solidFill>
                <a:srgbClr val="FF0000"/>
              </a:solidFill>
              <a:latin typeface="Arial" panose="020B0604020202020204" pitchFamily="34" charset="0"/>
            </a:endParaRPr>
          </a:p>
        </p:txBody>
      </p:sp>
      <p:sp>
        <p:nvSpPr>
          <p:cNvPr id="4" name="Text Box 44"/>
          <p:cNvSpPr txBox="1"/>
          <p:nvPr/>
        </p:nvSpPr>
        <p:spPr>
          <a:xfrm>
            <a:off x="4235450" y="4370388"/>
            <a:ext cx="4367213" cy="954087"/>
          </a:xfrm>
          <a:prstGeom prst="rect">
            <a:avLst/>
          </a:prstGeom>
          <a:noFill/>
          <a:ln w="9525">
            <a:noFill/>
          </a:ln>
        </p:spPr>
        <p:txBody>
          <a:bodyPr>
            <a:spAutoFit/>
          </a:bodyPr>
          <a:p>
            <a:pPr indent="457200" defTabSz="720725"/>
            <a:r>
              <a:rPr lang="en-US" altLang="zh-CN" sz="1400" dirty="0">
                <a:latin typeface="宋体" panose="02010600030101010101" pitchFamily="2" charset="-122"/>
              </a:rPr>
              <a:t>1.</a:t>
            </a:r>
            <a:r>
              <a:rPr lang="zh-CN" altLang="en-US" sz="1400" dirty="0">
                <a:latin typeface="宋体" panose="02010600030101010101" pitchFamily="2" charset="-122"/>
              </a:rPr>
              <a:t>分为对内和对外两个版本</a:t>
            </a:r>
            <a:endParaRPr lang="en-US" altLang="zh-CN" sz="1400" dirty="0">
              <a:latin typeface="宋体" panose="02010600030101010101" pitchFamily="2" charset="-122"/>
            </a:endParaRPr>
          </a:p>
          <a:p>
            <a:pPr indent="457200" defTabSz="720725"/>
            <a:r>
              <a:rPr lang="en-US" altLang="zh-CN" sz="1400" dirty="0">
                <a:latin typeface="宋体" panose="02010600030101010101" pitchFamily="2" charset="-122"/>
              </a:rPr>
              <a:t>2.</a:t>
            </a:r>
            <a:r>
              <a:rPr lang="zh-CN" altLang="en-US" sz="1400" dirty="0">
                <a:latin typeface="宋体" panose="02010600030101010101" pitchFamily="2" charset="-122"/>
              </a:rPr>
              <a:t>对内版本，获得认可，愿意配合，分工明确</a:t>
            </a:r>
            <a:endParaRPr lang="en-US" altLang="zh-CN" sz="1400" dirty="0">
              <a:latin typeface="宋体" panose="02010600030101010101" pitchFamily="2" charset="-122"/>
            </a:endParaRPr>
          </a:p>
          <a:p>
            <a:pPr indent="457200" defTabSz="720725"/>
            <a:r>
              <a:rPr lang="en-US" altLang="zh-CN" sz="1400" dirty="0">
                <a:latin typeface="宋体" panose="02010600030101010101" pitchFamily="2" charset="-122"/>
              </a:rPr>
              <a:t>3.</a:t>
            </a:r>
            <a:r>
              <a:rPr lang="zh-CN" altLang="en-US" sz="1400" dirty="0">
                <a:latin typeface="宋体" panose="02010600030101010101" pitchFamily="2" charset="-122"/>
              </a:rPr>
              <a:t>对外版本，讲明给对方的好处，获得支持</a:t>
            </a:r>
            <a:endParaRPr lang="en-US" altLang="zh-CN" sz="1400" dirty="0">
              <a:latin typeface="宋体" panose="02010600030101010101" pitchFamily="2" charset="-122"/>
            </a:endParaRPr>
          </a:p>
          <a:p>
            <a:pPr indent="457200" defTabSz="720725"/>
            <a:r>
              <a:rPr lang="en-US" altLang="zh-CN" sz="1400" dirty="0">
                <a:latin typeface="宋体" panose="02010600030101010101" pitchFamily="2" charset="-122"/>
              </a:rPr>
              <a:t>4.</a:t>
            </a:r>
            <a:r>
              <a:rPr lang="zh-CN" altLang="en-US" sz="1400" dirty="0">
                <a:latin typeface="宋体" panose="02010600030101010101" pitchFamily="2" charset="-122"/>
              </a:rPr>
              <a:t>需要提供给对方的</a:t>
            </a:r>
            <a:r>
              <a:rPr lang="en-US" altLang="zh-CN" sz="1400" dirty="0">
                <a:latin typeface="宋体" panose="02010600030101010101" pitchFamily="2" charset="-122"/>
              </a:rPr>
              <a:t>PPT</a:t>
            </a:r>
            <a:r>
              <a:rPr lang="zh-CN" altLang="en-US" sz="1400" dirty="0">
                <a:latin typeface="宋体" panose="02010600030101010101" pitchFamily="2" charset="-122"/>
              </a:rPr>
              <a:t>，转成</a:t>
            </a:r>
            <a:r>
              <a:rPr lang="en-US" altLang="zh-CN" sz="1400" dirty="0">
                <a:latin typeface="宋体" panose="02010600030101010101" pitchFamily="2" charset="-122"/>
              </a:rPr>
              <a:t>PDF</a:t>
            </a:r>
            <a:r>
              <a:rPr lang="zh-CN" altLang="en-US" sz="1400" dirty="0">
                <a:latin typeface="宋体" panose="02010600030101010101" pitchFamily="2" charset="-122"/>
              </a:rPr>
              <a:t>后再发送</a:t>
            </a:r>
            <a:endParaRPr lang="zh-CN" altLang="en-US" sz="1400" dirty="0">
              <a:latin typeface="宋体" panose="02010600030101010101" pitchFamily="2" charset="-122"/>
            </a:endParaRPr>
          </a:p>
        </p:txBody>
      </p:sp>
      <p:sp>
        <p:nvSpPr>
          <p:cNvPr id="10245" name="对角圆角矩形 12"/>
          <p:cNvSpPr/>
          <p:nvPr/>
        </p:nvSpPr>
        <p:spPr>
          <a:xfrm>
            <a:off x="1509713" y="2373313"/>
            <a:ext cx="2895600" cy="1382712"/>
          </a:xfrm>
          <a:custGeom>
            <a:avLst/>
            <a:gdLst>
              <a:gd name="txL" fmla="*/ 0 w 3629135"/>
              <a:gd name="txT" fmla="*/ 0 h 1990170"/>
              <a:gd name="txR" fmla="*/ 3629135 w 3629135"/>
              <a:gd name="txB" fmla="*/ 1990170 h 1990170"/>
            </a:gdLst>
            <a:ahLst/>
            <a:cxnLst>
              <a:cxn ang="0">
                <a:pos x="885805" y="0"/>
              </a:cxn>
              <a:cxn ang="0">
                <a:pos x="3629135" y="0"/>
              </a:cxn>
              <a:cxn ang="0">
                <a:pos x="3629135" y="1104365"/>
              </a:cxn>
              <a:cxn ang="0">
                <a:pos x="2743330" y="1990170"/>
              </a:cxn>
              <a:cxn ang="0">
                <a:pos x="2743329" y="1990169"/>
              </a:cxn>
              <a:cxn ang="0">
                <a:pos x="0" y="1990170"/>
              </a:cxn>
              <a:cxn ang="0">
                <a:pos x="0" y="885805"/>
              </a:cxn>
              <a:cxn ang="0">
                <a:pos x="885805" y="0"/>
              </a:cxn>
              <a:cxn ang="0">
                <a:pos x="885806" y="1"/>
              </a:cxn>
              <a:cxn ang="0">
                <a:pos x="885805" y="0"/>
              </a:cxn>
            </a:cxnLst>
            <a:rect l="txL" t="txT" r="txR" b="txB"/>
            <a:pathLst>
              <a:path w="3629135" h="1990170">
                <a:moveTo>
                  <a:pt x="885805" y="0"/>
                </a:moveTo>
                <a:lnTo>
                  <a:pt x="3629135" y="0"/>
                </a:lnTo>
                <a:lnTo>
                  <a:pt x="3629135" y="1104365"/>
                </a:lnTo>
                <a:cubicBezTo>
                  <a:pt x="3629135" y="1593581"/>
                  <a:pt x="3232546" y="1990170"/>
                  <a:pt x="2743330" y="1990170"/>
                </a:cubicBezTo>
                <a:cubicBezTo>
                  <a:pt x="2743329" y="1990169"/>
                  <a:pt x="2743329" y="1990169"/>
                  <a:pt x="2743329" y="1990169"/>
                </a:cubicBezTo>
                <a:lnTo>
                  <a:pt x="0" y="1990170"/>
                </a:lnTo>
                <a:lnTo>
                  <a:pt x="0" y="885805"/>
                </a:lnTo>
                <a:cubicBezTo>
                  <a:pt x="0" y="396588"/>
                  <a:pt x="396588" y="0"/>
                  <a:pt x="885805" y="0"/>
                </a:cubicBezTo>
                <a:cubicBezTo>
                  <a:pt x="885805" y="0"/>
                  <a:pt x="885806" y="1"/>
                  <a:pt x="885806" y="1"/>
                </a:cubicBezTo>
                <a:lnTo>
                  <a:pt x="885805" y="0"/>
                </a:lnTo>
                <a:close/>
              </a:path>
            </a:pathLst>
          </a:custGeom>
          <a:gradFill rotWithShape="1">
            <a:gsLst>
              <a:gs pos="0">
                <a:srgbClr val="FFFFFF">
                  <a:alpha val="100000"/>
                </a:srgbClr>
              </a:gs>
              <a:gs pos="67000">
                <a:srgbClr val="FFFFFF">
                  <a:alpha val="100000"/>
                </a:srgbClr>
              </a:gs>
              <a:gs pos="100000">
                <a:srgbClr val="D9D9D9">
                  <a:alpha val="100000"/>
                </a:srgbClr>
              </a:gs>
            </a:gsLst>
            <a:lin ang="5400000" scaled="1"/>
            <a:tileRect/>
          </a:gradFill>
          <a:ln w="57150" cap="flat" cmpd="sng">
            <a:solidFill>
              <a:srgbClr val="558ED5"/>
            </a:solidFill>
            <a:prstDash val="solid"/>
            <a:round/>
            <a:headEnd type="none" w="med" len="med"/>
            <a:tailEnd type="none" w="med" len="med"/>
          </a:ln>
        </p:spPr>
        <p:txBody>
          <a:bodyPr/>
          <a:p>
            <a:endParaRPr lang="zh-CN" altLang="en-US" dirty="0">
              <a:latin typeface="Arial" panose="020B0604020202020204" pitchFamily="34" charset="0"/>
            </a:endParaRPr>
          </a:p>
        </p:txBody>
      </p:sp>
      <p:grpSp>
        <p:nvGrpSpPr>
          <p:cNvPr id="10246" name="对角圆角矩形 4"/>
          <p:cNvGrpSpPr/>
          <p:nvPr/>
        </p:nvGrpSpPr>
        <p:grpSpPr>
          <a:xfrm>
            <a:off x="1577975" y="2430463"/>
            <a:ext cx="2762250" cy="822325"/>
            <a:chOff x="0" y="0"/>
            <a:chExt cx="3462528" cy="1182624"/>
          </a:xfrm>
        </p:grpSpPr>
        <p:pic>
          <p:nvPicPr>
            <p:cNvPr id="10268" name="对角圆角矩形 4"/>
            <p:cNvPicPr/>
            <p:nvPr/>
          </p:nvPicPr>
          <p:blipFill>
            <a:blip r:embed="rId1"/>
            <a:stretch>
              <a:fillRect/>
            </a:stretch>
          </p:blipFill>
          <p:spPr>
            <a:xfrm>
              <a:off x="0" y="0"/>
              <a:ext cx="3462528" cy="1182624"/>
            </a:xfrm>
            <a:prstGeom prst="rect">
              <a:avLst/>
            </a:prstGeom>
            <a:noFill/>
            <a:ln w="9525">
              <a:noFill/>
            </a:ln>
          </p:spPr>
        </p:pic>
        <p:sp>
          <p:nvSpPr>
            <p:cNvPr id="10269" name="Text Box 8"/>
            <p:cNvSpPr txBox="1"/>
            <p:nvPr/>
          </p:nvSpPr>
          <p:spPr>
            <a:xfrm>
              <a:off x="4749" y="6075"/>
              <a:ext cx="3449629" cy="1172873"/>
            </a:xfrm>
            <a:prstGeom prst="rect">
              <a:avLst/>
            </a:prstGeom>
            <a:noFill/>
            <a:ln w="9525">
              <a:noFill/>
            </a:ln>
          </p:spPr>
          <p:txBody>
            <a:bodyPr anchor="ctr" anchorCtr="0"/>
            <a:p>
              <a:pPr algn="ctr"/>
              <a:endParaRPr lang="zh-CN" altLang="en-US" dirty="0">
                <a:solidFill>
                  <a:srgbClr val="FFFFFF"/>
                </a:solidFill>
                <a:latin typeface="Calibri" panose="020F0502020204030204" pitchFamily="34" charset="0"/>
                <a:ea typeface="HY견고딕" charset="-122"/>
              </a:endParaRPr>
            </a:p>
          </p:txBody>
        </p:sp>
      </p:grpSp>
      <p:sp>
        <p:nvSpPr>
          <p:cNvPr id="10247" name="对角圆角矩形 4"/>
          <p:cNvSpPr/>
          <p:nvPr/>
        </p:nvSpPr>
        <p:spPr>
          <a:xfrm>
            <a:off x="1590675" y="2435225"/>
            <a:ext cx="2733675" cy="814388"/>
          </a:xfrm>
          <a:custGeom>
            <a:avLst/>
            <a:gdLst>
              <a:gd name="txL" fmla="*/ 0 w 3718474"/>
              <a:gd name="txT" fmla="*/ 0 h 1273101"/>
              <a:gd name="txR" fmla="*/ 3718474 w 3718474"/>
              <a:gd name="txB" fmla="*/ 1273101 h 1273101"/>
            </a:gdLst>
            <a:ahLst/>
            <a:cxnLst>
              <a:cxn ang="0">
                <a:pos x="913943" y="0"/>
              </a:cxn>
              <a:cxn ang="0">
                <a:pos x="3718474" y="0"/>
              </a:cxn>
              <a:cxn ang="0">
                <a:pos x="3288785" y="905598"/>
              </a:cxn>
              <a:cxn ang="0">
                <a:pos x="3287157" y="904791"/>
              </a:cxn>
              <a:cxn ang="0">
                <a:pos x="3104395" y="1273101"/>
              </a:cxn>
              <a:cxn ang="0">
                <a:pos x="0" y="1273101"/>
              </a:cxn>
              <a:cxn ang="0">
                <a:pos x="0" y="913942"/>
              </a:cxn>
              <a:cxn ang="0">
                <a:pos x="913943" y="0"/>
              </a:cxn>
            </a:cxnLst>
            <a:rect l="txL" t="txT" r="txR" b="txB"/>
            <a:pathLst>
              <a:path w="3718474" h="1273101">
                <a:moveTo>
                  <a:pt x="913943" y="0"/>
                </a:moveTo>
                <a:lnTo>
                  <a:pt x="3718474" y="0"/>
                </a:lnTo>
                <a:lnTo>
                  <a:pt x="3288785" y="905598"/>
                </a:lnTo>
                <a:lnTo>
                  <a:pt x="3287157" y="904791"/>
                </a:lnTo>
                <a:lnTo>
                  <a:pt x="3104395" y="1273101"/>
                </a:lnTo>
                <a:lnTo>
                  <a:pt x="0" y="1273101"/>
                </a:lnTo>
                <a:lnTo>
                  <a:pt x="0" y="913942"/>
                </a:lnTo>
                <a:cubicBezTo>
                  <a:pt x="0" y="409186"/>
                  <a:pt x="409186" y="0"/>
                  <a:pt x="913943" y="0"/>
                </a:cubicBezTo>
                <a:close/>
              </a:path>
            </a:pathLst>
          </a:custGeom>
          <a:solidFill>
            <a:srgbClr val="689CDA"/>
          </a:solidFill>
          <a:ln w="9525">
            <a:noFill/>
          </a:ln>
        </p:spPr>
        <p:txBody>
          <a:bodyPr/>
          <a:p>
            <a:endParaRPr lang="zh-CN" altLang="en-US" dirty="0">
              <a:latin typeface="Arial" panose="020B0604020202020204" pitchFamily="34" charset="0"/>
            </a:endParaRPr>
          </a:p>
        </p:txBody>
      </p:sp>
      <p:sp>
        <p:nvSpPr>
          <p:cNvPr id="10248" name="TextBox 15"/>
          <p:cNvSpPr txBox="1"/>
          <p:nvPr/>
        </p:nvSpPr>
        <p:spPr>
          <a:xfrm>
            <a:off x="1795463" y="2524125"/>
            <a:ext cx="2279650" cy="573088"/>
          </a:xfrm>
          <a:prstGeom prst="rect">
            <a:avLst/>
          </a:prstGeom>
          <a:noFill/>
          <a:ln w="9525">
            <a:noFill/>
          </a:ln>
        </p:spPr>
        <p:txBody>
          <a:bodyPr>
            <a:spAutoFit/>
          </a:bodyPr>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以申请报告形式出现</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老板签字，财务付款依据</a:t>
            </a:r>
            <a:endParaRPr lang="en-US" altLang="en-US" sz="1200" dirty="0">
              <a:solidFill>
                <a:schemeClr val="bg1"/>
              </a:solidFill>
              <a:latin typeface="微软雅黑" panose="020B0503020204020204" pitchFamily="34" charset="-122"/>
              <a:ea typeface="微软雅黑" panose="020B0503020204020204" pitchFamily="34" charset="-122"/>
            </a:endParaRPr>
          </a:p>
        </p:txBody>
      </p:sp>
      <p:sp>
        <p:nvSpPr>
          <p:cNvPr id="10249" name="TextBox 16"/>
          <p:cNvSpPr txBox="1"/>
          <p:nvPr/>
        </p:nvSpPr>
        <p:spPr>
          <a:xfrm>
            <a:off x="1884363" y="3308350"/>
            <a:ext cx="1419225" cy="366713"/>
          </a:xfrm>
          <a:prstGeom prst="rect">
            <a:avLst/>
          </a:prstGeom>
          <a:noFill/>
          <a:ln w="9525">
            <a:noFill/>
          </a:ln>
        </p:spPr>
        <p:txBody>
          <a:bodyPr>
            <a:spAutoFit/>
          </a:bodyPr>
          <a:p>
            <a:r>
              <a:rPr lang="en-US" altLang="zh-CN" b="1" dirty="0">
                <a:solidFill>
                  <a:srgbClr val="FF0000"/>
                </a:solidFill>
                <a:latin typeface="微软雅黑" panose="020B0503020204020204" pitchFamily="34" charset="-122"/>
                <a:ea typeface="微软雅黑" panose="020B0503020204020204" pitchFamily="34" charset="-122"/>
              </a:rPr>
              <a:t>WORD</a:t>
            </a:r>
            <a:r>
              <a:rPr lang="zh-CN" altLang="en-US" b="1" dirty="0">
                <a:solidFill>
                  <a:srgbClr val="FF0000"/>
                </a:solidFill>
                <a:latin typeface="微软雅黑" panose="020B0503020204020204" pitchFamily="34" charset="-122"/>
                <a:ea typeface="微软雅黑" panose="020B0503020204020204" pitchFamily="34" charset="-122"/>
              </a:rPr>
              <a:t>版</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10250" name="TextBox 22"/>
          <p:cNvSpPr txBox="1"/>
          <p:nvPr/>
        </p:nvSpPr>
        <p:spPr>
          <a:xfrm>
            <a:off x="4025900" y="2944813"/>
            <a:ext cx="298450" cy="366712"/>
          </a:xfrm>
          <a:prstGeom prst="rect">
            <a:avLst/>
          </a:prstGeom>
          <a:noFill/>
          <a:ln w="9525">
            <a:noFill/>
          </a:ln>
        </p:spPr>
        <p:txBody>
          <a:bodyPr>
            <a:spAutoFit/>
          </a:bodyPr>
          <a:p>
            <a:pPr algn="r"/>
            <a:r>
              <a:rPr lang="en-US" altLang="zh-CN" b="1" dirty="0">
                <a:solidFill>
                  <a:schemeClr val="bg1"/>
                </a:solidFill>
                <a:latin typeface="Arial" panose="020B0604020202020204" pitchFamily="34" charset="0"/>
              </a:rPr>
              <a:t>1</a:t>
            </a:r>
            <a:endParaRPr lang="zh-CN" altLang="en-US" b="1" dirty="0">
              <a:solidFill>
                <a:schemeClr val="bg1"/>
              </a:solidFill>
              <a:latin typeface="Arial" panose="020B0604020202020204" pitchFamily="34" charset="0"/>
            </a:endParaRPr>
          </a:p>
        </p:txBody>
      </p:sp>
      <p:sp>
        <p:nvSpPr>
          <p:cNvPr id="10251" name="对角圆角矩形 17"/>
          <p:cNvSpPr/>
          <p:nvPr/>
        </p:nvSpPr>
        <p:spPr>
          <a:xfrm>
            <a:off x="1509713" y="4360863"/>
            <a:ext cx="2895600" cy="1384300"/>
          </a:xfrm>
          <a:custGeom>
            <a:avLst/>
            <a:gdLst>
              <a:gd name="txL" fmla="*/ 0 w 3629135"/>
              <a:gd name="txT" fmla="*/ 0 h 1990170"/>
              <a:gd name="txR" fmla="*/ 3629135 w 3629135"/>
              <a:gd name="txB" fmla="*/ 1990170 h 1990170"/>
            </a:gdLst>
            <a:ahLst/>
            <a:cxnLst>
              <a:cxn ang="0">
                <a:pos x="885805" y="0"/>
              </a:cxn>
              <a:cxn ang="0">
                <a:pos x="3629135" y="0"/>
              </a:cxn>
              <a:cxn ang="0">
                <a:pos x="3629135" y="1104365"/>
              </a:cxn>
              <a:cxn ang="0">
                <a:pos x="2743330" y="1990170"/>
              </a:cxn>
              <a:cxn ang="0">
                <a:pos x="2743329" y="1990169"/>
              </a:cxn>
              <a:cxn ang="0">
                <a:pos x="0" y="1990170"/>
              </a:cxn>
              <a:cxn ang="0">
                <a:pos x="0" y="885805"/>
              </a:cxn>
              <a:cxn ang="0">
                <a:pos x="885805" y="0"/>
              </a:cxn>
              <a:cxn ang="0">
                <a:pos x="885806" y="1"/>
              </a:cxn>
              <a:cxn ang="0">
                <a:pos x="885805" y="0"/>
              </a:cxn>
            </a:cxnLst>
            <a:rect l="txL" t="txT" r="txR" b="txB"/>
            <a:pathLst>
              <a:path w="3629135" h="1990170">
                <a:moveTo>
                  <a:pt x="885805" y="0"/>
                </a:moveTo>
                <a:lnTo>
                  <a:pt x="3629135" y="0"/>
                </a:lnTo>
                <a:lnTo>
                  <a:pt x="3629135" y="1104365"/>
                </a:lnTo>
                <a:cubicBezTo>
                  <a:pt x="3629135" y="1593581"/>
                  <a:pt x="3232546" y="1990170"/>
                  <a:pt x="2743330" y="1990170"/>
                </a:cubicBezTo>
                <a:cubicBezTo>
                  <a:pt x="2743329" y="1990169"/>
                  <a:pt x="2743329" y="1990169"/>
                  <a:pt x="2743329" y="1990169"/>
                </a:cubicBezTo>
                <a:lnTo>
                  <a:pt x="0" y="1990170"/>
                </a:lnTo>
                <a:lnTo>
                  <a:pt x="0" y="885805"/>
                </a:lnTo>
                <a:cubicBezTo>
                  <a:pt x="0" y="396588"/>
                  <a:pt x="396588" y="0"/>
                  <a:pt x="885805" y="0"/>
                </a:cubicBezTo>
                <a:cubicBezTo>
                  <a:pt x="885805" y="0"/>
                  <a:pt x="885806" y="1"/>
                  <a:pt x="885806" y="1"/>
                </a:cubicBezTo>
                <a:lnTo>
                  <a:pt x="885805" y="0"/>
                </a:lnTo>
                <a:close/>
              </a:path>
            </a:pathLst>
          </a:custGeom>
          <a:gradFill rotWithShape="1">
            <a:gsLst>
              <a:gs pos="0">
                <a:srgbClr val="FFFFFF">
                  <a:alpha val="100000"/>
                </a:srgbClr>
              </a:gs>
              <a:gs pos="67000">
                <a:srgbClr val="FFFFFF">
                  <a:alpha val="100000"/>
                </a:srgbClr>
              </a:gs>
              <a:gs pos="100000">
                <a:srgbClr val="D9D9D9">
                  <a:alpha val="100000"/>
                </a:srgbClr>
              </a:gs>
            </a:gsLst>
            <a:lin ang="5400000" scaled="1"/>
            <a:tileRect/>
          </a:gradFill>
          <a:ln w="57150" cap="flat" cmpd="sng">
            <a:solidFill>
              <a:srgbClr val="91A52B"/>
            </a:solidFill>
            <a:prstDash val="solid"/>
            <a:round/>
            <a:headEnd type="none" w="med" len="med"/>
            <a:tailEnd type="none" w="med" len="med"/>
          </a:ln>
        </p:spPr>
        <p:txBody>
          <a:bodyPr/>
          <a:p>
            <a:endParaRPr lang="zh-CN" altLang="en-US" dirty="0">
              <a:latin typeface="Arial" panose="020B0604020202020204" pitchFamily="34" charset="0"/>
            </a:endParaRPr>
          </a:p>
        </p:txBody>
      </p:sp>
      <p:grpSp>
        <p:nvGrpSpPr>
          <p:cNvPr id="10252" name="对角圆角矩形 4"/>
          <p:cNvGrpSpPr/>
          <p:nvPr/>
        </p:nvGrpSpPr>
        <p:grpSpPr>
          <a:xfrm>
            <a:off x="1577975" y="4419600"/>
            <a:ext cx="2762250" cy="822325"/>
            <a:chOff x="0" y="0"/>
            <a:chExt cx="3462528" cy="1182624"/>
          </a:xfrm>
        </p:grpSpPr>
        <p:pic>
          <p:nvPicPr>
            <p:cNvPr id="10266" name="对角圆角矩形 4"/>
            <p:cNvPicPr/>
            <p:nvPr/>
          </p:nvPicPr>
          <p:blipFill>
            <a:blip r:embed="rId2"/>
            <a:stretch>
              <a:fillRect/>
            </a:stretch>
          </p:blipFill>
          <p:spPr>
            <a:xfrm>
              <a:off x="0" y="0"/>
              <a:ext cx="3462528" cy="1182624"/>
            </a:xfrm>
            <a:prstGeom prst="rect">
              <a:avLst/>
            </a:prstGeom>
            <a:noFill/>
            <a:ln w="9525">
              <a:noFill/>
            </a:ln>
          </p:spPr>
        </p:pic>
        <p:sp>
          <p:nvSpPr>
            <p:cNvPr id="10267" name="Text Box 16"/>
            <p:cNvSpPr txBox="1"/>
            <p:nvPr/>
          </p:nvSpPr>
          <p:spPr>
            <a:xfrm>
              <a:off x="4749" y="5425"/>
              <a:ext cx="3449629" cy="1172873"/>
            </a:xfrm>
            <a:prstGeom prst="rect">
              <a:avLst/>
            </a:prstGeom>
            <a:noFill/>
            <a:ln w="9525">
              <a:noFill/>
            </a:ln>
          </p:spPr>
          <p:txBody>
            <a:bodyPr anchor="ctr" anchorCtr="0"/>
            <a:p>
              <a:pPr algn="ctr"/>
              <a:endParaRPr lang="zh-CN" altLang="en-US" dirty="0">
                <a:solidFill>
                  <a:srgbClr val="FFFFFF"/>
                </a:solidFill>
                <a:latin typeface="Calibri" panose="020F0502020204030204" pitchFamily="34" charset="0"/>
                <a:ea typeface="HY견고딕" charset="-122"/>
              </a:endParaRPr>
            </a:p>
          </p:txBody>
        </p:sp>
      </p:grpSp>
      <p:sp>
        <p:nvSpPr>
          <p:cNvPr id="10253" name="对角圆角矩形 4"/>
          <p:cNvSpPr/>
          <p:nvPr/>
        </p:nvSpPr>
        <p:spPr>
          <a:xfrm>
            <a:off x="1590675" y="4422775"/>
            <a:ext cx="2733675" cy="815975"/>
          </a:xfrm>
          <a:custGeom>
            <a:avLst/>
            <a:gdLst>
              <a:gd name="txL" fmla="*/ 0 w 3718474"/>
              <a:gd name="txT" fmla="*/ 0 h 1273101"/>
              <a:gd name="txR" fmla="*/ 3718474 w 3718474"/>
              <a:gd name="txB" fmla="*/ 1273101 h 1273101"/>
            </a:gdLst>
            <a:ahLst/>
            <a:cxnLst>
              <a:cxn ang="0">
                <a:pos x="913943" y="0"/>
              </a:cxn>
              <a:cxn ang="0">
                <a:pos x="3718474" y="0"/>
              </a:cxn>
              <a:cxn ang="0">
                <a:pos x="3288785" y="905598"/>
              </a:cxn>
              <a:cxn ang="0">
                <a:pos x="3287157" y="904791"/>
              </a:cxn>
              <a:cxn ang="0">
                <a:pos x="3104395" y="1273101"/>
              </a:cxn>
              <a:cxn ang="0">
                <a:pos x="0" y="1273101"/>
              </a:cxn>
              <a:cxn ang="0">
                <a:pos x="0" y="913942"/>
              </a:cxn>
              <a:cxn ang="0">
                <a:pos x="913943" y="0"/>
              </a:cxn>
            </a:cxnLst>
            <a:rect l="txL" t="txT" r="txR" b="txB"/>
            <a:pathLst>
              <a:path w="3718474" h="1273101">
                <a:moveTo>
                  <a:pt x="913943" y="0"/>
                </a:moveTo>
                <a:lnTo>
                  <a:pt x="3718474" y="0"/>
                </a:lnTo>
                <a:lnTo>
                  <a:pt x="3288785" y="905598"/>
                </a:lnTo>
                <a:lnTo>
                  <a:pt x="3287157" y="904791"/>
                </a:lnTo>
                <a:lnTo>
                  <a:pt x="3104395" y="1273101"/>
                </a:lnTo>
                <a:lnTo>
                  <a:pt x="0" y="1273101"/>
                </a:lnTo>
                <a:lnTo>
                  <a:pt x="0" y="913942"/>
                </a:lnTo>
                <a:cubicBezTo>
                  <a:pt x="0" y="409186"/>
                  <a:pt x="409186" y="0"/>
                  <a:pt x="913943" y="0"/>
                </a:cubicBezTo>
                <a:close/>
              </a:path>
            </a:pathLst>
          </a:custGeom>
          <a:solidFill>
            <a:srgbClr val="9BBB59"/>
          </a:solidFill>
          <a:ln w="9525">
            <a:noFill/>
          </a:ln>
        </p:spPr>
        <p:txBody>
          <a:bodyPr/>
          <a:p>
            <a:endParaRPr lang="zh-CN" altLang="en-US" dirty="0">
              <a:latin typeface="Arial" panose="020B0604020202020204" pitchFamily="34" charset="0"/>
            </a:endParaRPr>
          </a:p>
        </p:txBody>
      </p:sp>
      <p:sp>
        <p:nvSpPr>
          <p:cNvPr id="10254" name="TextBox 21"/>
          <p:cNvSpPr txBox="1"/>
          <p:nvPr/>
        </p:nvSpPr>
        <p:spPr>
          <a:xfrm>
            <a:off x="1600200" y="5272088"/>
            <a:ext cx="1936750" cy="396875"/>
          </a:xfrm>
          <a:prstGeom prst="rect">
            <a:avLst/>
          </a:prstGeom>
          <a:noFill/>
          <a:ln w="9525">
            <a:noFill/>
          </a:ln>
        </p:spPr>
        <p:txBody>
          <a:bodyPr>
            <a:spAutoFit/>
          </a:bodyPr>
          <a:p>
            <a:pPr algn="ctr"/>
            <a:r>
              <a:rPr lang="en-US" altLang="zh-CN" sz="2000" b="1" dirty="0">
                <a:solidFill>
                  <a:srgbClr val="FF0000"/>
                </a:solidFill>
                <a:latin typeface="微软雅黑" panose="020B0503020204020204" pitchFamily="34" charset="-122"/>
                <a:ea typeface="微软雅黑" panose="020B0503020204020204" pitchFamily="34" charset="-122"/>
              </a:rPr>
              <a:t>PPT</a:t>
            </a:r>
            <a:r>
              <a:rPr lang="zh-CN" altLang="en-US" sz="2000" b="1" dirty="0">
                <a:solidFill>
                  <a:srgbClr val="FF0000"/>
                </a:solidFill>
                <a:latin typeface="微软雅黑" panose="020B0503020204020204" pitchFamily="34" charset="-122"/>
                <a:ea typeface="微软雅黑" panose="020B0503020204020204" pitchFamily="34" charset="-122"/>
              </a:rPr>
              <a:t>版</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10255" name="TextBox 23"/>
          <p:cNvSpPr txBox="1"/>
          <p:nvPr/>
        </p:nvSpPr>
        <p:spPr>
          <a:xfrm>
            <a:off x="3998913" y="4918075"/>
            <a:ext cx="296862" cy="366713"/>
          </a:xfrm>
          <a:prstGeom prst="rect">
            <a:avLst/>
          </a:prstGeom>
          <a:noFill/>
          <a:ln w="9525">
            <a:noFill/>
          </a:ln>
        </p:spPr>
        <p:txBody>
          <a:bodyPr>
            <a:spAutoFit/>
          </a:bodyPr>
          <a:p>
            <a:pPr algn="r"/>
            <a:r>
              <a:rPr lang="en-US" altLang="zh-CN" b="1" dirty="0">
                <a:solidFill>
                  <a:schemeClr val="bg1"/>
                </a:solidFill>
                <a:latin typeface="Arial" panose="020B0604020202020204" pitchFamily="34" charset="0"/>
              </a:rPr>
              <a:t>2</a:t>
            </a:r>
            <a:endParaRPr lang="zh-CN" altLang="en-US" b="1" dirty="0">
              <a:solidFill>
                <a:schemeClr val="bg1"/>
              </a:solidFill>
              <a:latin typeface="Arial" panose="020B0604020202020204" pitchFamily="34" charset="0"/>
            </a:endParaRPr>
          </a:p>
        </p:txBody>
      </p:sp>
      <p:sp>
        <p:nvSpPr>
          <p:cNvPr id="20" name="矩形 24"/>
          <p:cNvSpPr>
            <a:spLocks noChangeArrowheads="1"/>
          </p:cNvSpPr>
          <p:nvPr/>
        </p:nvSpPr>
        <p:spPr bwMode="auto">
          <a:xfrm>
            <a:off x="590550" y="3525838"/>
            <a:ext cx="501650" cy="1365250"/>
          </a:xfrm>
          <a:prstGeom prst="rect">
            <a:avLst/>
          </a:prstGeom>
          <a:gradFill rotWithShape="0">
            <a:gsLst>
              <a:gs pos="0">
                <a:srgbClr val="A8DA73"/>
              </a:gs>
              <a:gs pos="33000">
                <a:srgbClr val="A8DA73"/>
              </a:gs>
              <a:gs pos="100000">
                <a:srgbClr val="6DAA2D"/>
              </a:gs>
            </a:gsLst>
            <a:lin ang="5400000"/>
          </a:gradFill>
          <a:ln w="3175" cmpd="sng">
            <a:solidFill>
              <a:srgbClr val="A8DA73"/>
            </a:solidFill>
            <a:miter lim="800000"/>
          </a:ln>
          <a:effectLst>
            <a:outerShdw blurRad="63500" dist="38100" dir="2700000" algn="ctr" rotWithShape="0">
              <a:srgbClr val="000000">
                <a:alpha val="39000"/>
              </a:srgbClr>
            </a:outerShdw>
          </a:effectLst>
        </p:spPr>
        <p:txBody>
          <a:bodyPr vert="eaVert" lIns="0" rIns="0" anchor="ctr"/>
          <a:lstStyle/>
          <a:p>
            <a:pPr marL="0" marR="0" lvl="0" indent="0" algn="ctr" defTabSz="914400" rtl="0" eaLnBrk="1" fontAlgn="base" latinLnBrk="0" hangingPunct="1">
              <a:lnSpc>
                <a:spcPct val="120000"/>
              </a:lnSpc>
              <a:spcBef>
                <a:spcPts val="600"/>
              </a:spcBef>
              <a:spcAft>
                <a:spcPts val="600"/>
              </a:spcAft>
              <a:buClrTx/>
              <a:buSzTx/>
              <a:buFont typeface="Arial" panose="020B0604020202020204" pitchFamily="34" charset="0"/>
              <a:buNone/>
              <a:defRPr/>
            </a:pPr>
            <a:endParaRPr kumimoji="0" lang="zh-CN" altLang="en-US" sz="1600" b="0" i="0" u="none" strike="noStrike" kern="1200" cap="none" spc="0" normalizeH="0" baseline="0" noProof="0">
              <a:ln>
                <a:noFill/>
              </a:ln>
              <a:solidFill>
                <a:srgbClr val="FFFFFF"/>
              </a:solidFill>
              <a:effectLst/>
              <a:uLnTx/>
              <a:uFillTx/>
              <a:latin typeface="Impact" panose="020B0806030902050204" pitchFamily="34" charset="0"/>
              <a:ea typeface="宋体" panose="02010600030101010101" pitchFamily="2" charset="-122"/>
              <a:cs typeface="+mn-cs"/>
            </a:endParaRPr>
          </a:p>
        </p:txBody>
      </p:sp>
      <p:sp>
        <p:nvSpPr>
          <p:cNvPr id="10257" name="椭圆 4"/>
          <p:cNvSpPr/>
          <p:nvPr/>
        </p:nvSpPr>
        <p:spPr>
          <a:xfrm>
            <a:off x="744538" y="3517900"/>
            <a:ext cx="119062" cy="104775"/>
          </a:xfrm>
          <a:prstGeom prst="ellipse">
            <a:avLst/>
          </a:prstGeom>
          <a:solidFill>
            <a:schemeClr val="bg1"/>
          </a:solidFill>
          <a:ln w="25400" cap="flat" cmpd="sng">
            <a:solidFill>
              <a:srgbClr val="92D050"/>
            </a:solidFill>
            <a:prstDash val="solid"/>
            <a:headEnd type="none" w="med" len="med"/>
            <a:tailEnd type="none" w="med" len="med"/>
          </a:ln>
        </p:spPr>
        <p:txBody>
          <a:bodyPr anchor="ctr" anchorCtr="0"/>
          <a:p>
            <a:pPr algn="ctr"/>
            <a:endParaRPr lang="en-US" altLang="en-US" dirty="0">
              <a:solidFill>
                <a:srgbClr val="FFFFFF"/>
              </a:solidFill>
              <a:latin typeface="Calibri" panose="020F0502020204030204" pitchFamily="34" charset="0"/>
              <a:ea typeface="HY견고딕" charset="-122"/>
            </a:endParaRPr>
          </a:p>
        </p:txBody>
      </p:sp>
      <p:sp>
        <p:nvSpPr>
          <p:cNvPr id="10258" name="椭圆 27"/>
          <p:cNvSpPr/>
          <p:nvPr/>
        </p:nvSpPr>
        <p:spPr>
          <a:xfrm>
            <a:off x="815975" y="4794250"/>
            <a:ext cx="119063" cy="104775"/>
          </a:xfrm>
          <a:prstGeom prst="ellipse">
            <a:avLst/>
          </a:prstGeom>
          <a:solidFill>
            <a:schemeClr val="bg1"/>
          </a:solidFill>
          <a:ln w="25400" cap="flat" cmpd="sng">
            <a:solidFill>
              <a:srgbClr val="92D050"/>
            </a:solidFill>
            <a:prstDash val="solid"/>
            <a:headEnd type="none" w="med" len="med"/>
            <a:tailEnd type="none" w="med" len="med"/>
          </a:ln>
        </p:spPr>
        <p:txBody>
          <a:bodyPr anchor="ctr" anchorCtr="0"/>
          <a:p>
            <a:pPr algn="ctr"/>
            <a:endParaRPr lang="en-US" altLang="en-US" dirty="0">
              <a:solidFill>
                <a:srgbClr val="FFFFFF"/>
              </a:solidFill>
              <a:latin typeface="Calibri" panose="020F0502020204030204" pitchFamily="34" charset="0"/>
              <a:ea typeface="HY견고딕" charset="-122"/>
            </a:endParaRPr>
          </a:p>
        </p:txBody>
      </p:sp>
      <p:cxnSp>
        <p:nvCxnSpPr>
          <p:cNvPr id="10259" name="直接连接符 28"/>
          <p:cNvCxnSpPr>
            <a:stCxn id="10257" idx="0"/>
          </p:cNvCxnSpPr>
          <p:nvPr/>
        </p:nvCxnSpPr>
        <p:spPr>
          <a:xfrm flipH="1" flipV="1">
            <a:off x="804863" y="2949575"/>
            <a:ext cx="0" cy="555625"/>
          </a:xfrm>
          <a:prstGeom prst="line">
            <a:avLst/>
          </a:prstGeom>
          <a:ln w="9525" cap="flat" cmpd="sng">
            <a:solidFill>
              <a:srgbClr val="CC0000"/>
            </a:solidFill>
            <a:prstDash val="solid"/>
            <a:headEnd type="none" w="med" len="med"/>
            <a:tailEnd type="none" w="med" len="med"/>
          </a:ln>
        </p:spPr>
      </p:cxnSp>
      <p:cxnSp>
        <p:nvCxnSpPr>
          <p:cNvPr id="10260" name="直接连接符 30"/>
          <p:cNvCxnSpPr>
            <a:stCxn id="10257" idx="0"/>
          </p:cNvCxnSpPr>
          <p:nvPr/>
        </p:nvCxnSpPr>
        <p:spPr>
          <a:xfrm flipV="1">
            <a:off x="842963" y="2744788"/>
            <a:ext cx="639762" cy="152400"/>
          </a:xfrm>
          <a:prstGeom prst="line">
            <a:avLst/>
          </a:prstGeom>
          <a:ln w="9525" cap="flat" cmpd="sng">
            <a:solidFill>
              <a:srgbClr val="CC0000"/>
            </a:solidFill>
            <a:prstDash val="solid"/>
            <a:headEnd type="none" w="med" len="med"/>
            <a:tailEnd type="none" w="med" len="med"/>
          </a:ln>
        </p:spPr>
      </p:cxnSp>
      <p:cxnSp>
        <p:nvCxnSpPr>
          <p:cNvPr id="10261" name="直接连接符 2048"/>
          <p:cNvCxnSpPr>
            <a:stCxn id="10258" idx="4"/>
          </p:cNvCxnSpPr>
          <p:nvPr/>
        </p:nvCxnSpPr>
        <p:spPr>
          <a:xfrm>
            <a:off x="876300" y="4911725"/>
            <a:ext cx="0" cy="539750"/>
          </a:xfrm>
          <a:prstGeom prst="line">
            <a:avLst/>
          </a:prstGeom>
          <a:ln w="9525" cap="flat" cmpd="sng">
            <a:solidFill>
              <a:srgbClr val="CC0000"/>
            </a:solidFill>
            <a:prstDash val="solid"/>
            <a:headEnd type="none" w="med" len="med"/>
            <a:tailEnd type="none" w="med" len="med"/>
          </a:ln>
        </p:spPr>
      </p:cxnSp>
      <p:cxnSp>
        <p:nvCxnSpPr>
          <p:cNvPr id="10262" name="直接连接符 2052"/>
          <p:cNvCxnSpPr>
            <a:stCxn id="10258" idx="4"/>
          </p:cNvCxnSpPr>
          <p:nvPr/>
        </p:nvCxnSpPr>
        <p:spPr>
          <a:xfrm>
            <a:off x="882650" y="5484813"/>
            <a:ext cx="495300" cy="188912"/>
          </a:xfrm>
          <a:prstGeom prst="line">
            <a:avLst/>
          </a:prstGeom>
          <a:ln w="9525" cap="flat" cmpd="sng">
            <a:solidFill>
              <a:srgbClr val="CC0000"/>
            </a:solidFill>
            <a:prstDash val="solid"/>
            <a:headEnd type="none" w="med" len="med"/>
            <a:tailEnd type="none" w="med" len="med"/>
          </a:ln>
        </p:spPr>
      </p:cxnSp>
      <p:sp>
        <p:nvSpPr>
          <p:cNvPr id="10263" name="TextBox 15"/>
          <p:cNvSpPr txBox="1"/>
          <p:nvPr/>
        </p:nvSpPr>
        <p:spPr>
          <a:xfrm>
            <a:off x="1812925" y="4551363"/>
            <a:ext cx="2279650" cy="573087"/>
          </a:xfrm>
          <a:prstGeom prst="rect">
            <a:avLst/>
          </a:prstGeom>
          <a:noFill/>
          <a:ln w="9525">
            <a:noFill/>
          </a:ln>
        </p:spPr>
        <p:txBody>
          <a:bodyPr>
            <a:spAutoFit/>
          </a:bodyPr>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以策划方案形式出现</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内部沟通协调、外部合作谈判</a:t>
            </a:r>
            <a:endParaRPr lang="en-US" altLang="en-US" sz="1200" dirty="0">
              <a:solidFill>
                <a:schemeClr val="bg1"/>
              </a:solidFill>
              <a:latin typeface="微软雅黑" panose="020B0503020204020204" pitchFamily="34" charset="-122"/>
              <a:ea typeface="微软雅黑" panose="020B0503020204020204" pitchFamily="34" charset="-122"/>
            </a:endParaRPr>
          </a:p>
        </p:txBody>
      </p:sp>
      <p:sp>
        <p:nvSpPr>
          <p:cNvPr id="10264" name="Text Box 28"/>
          <p:cNvSpPr txBox="1"/>
          <p:nvPr/>
        </p:nvSpPr>
        <p:spPr>
          <a:xfrm>
            <a:off x="588963" y="3592513"/>
            <a:ext cx="430212" cy="1322387"/>
          </a:xfrm>
          <a:prstGeom prst="rect">
            <a:avLst/>
          </a:prstGeom>
          <a:noFill/>
          <a:ln w="9525">
            <a:noFill/>
          </a:ln>
        </p:spPr>
        <p:txBody>
          <a:bodyPr vert="eaVert" wrap="none">
            <a:spAutoFit/>
          </a:bodyPr>
          <a:p>
            <a:r>
              <a:rPr lang="zh-CN" altLang="en-US" sz="1600" dirty="0">
                <a:latin typeface="Verdana" panose="020B0604030504040204" pitchFamily="34" charset="0"/>
              </a:rPr>
              <a:t>策划案的形式</a:t>
            </a:r>
            <a:endParaRPr lang="zh-CN" altLang="en-US" sz="1600" dirty="0">
              <a:latin typeface="Verdana" panose="020B0604030504040204" pitchFamily="34" charset="0"/>
            </a:endParaRPr>
          </a:p>
        </p:txBody>
      </p:sp>
      <p:sp>
        <p:nvSpPr>
          <p:cNvPr id="29" name="Text Box 44"/>
          <p:cNvSpPr txBox="1"/>
          <p:nvPr/>
        </p:nvSpPr>
        <p:spPr>
          <a:xfrm>
            <a:off x="4238625" y="2608263"/>
            <a:ext cx="4029075" cy="1169987"/>
          </a:xfrm>
          <a:prstGeom prst="rect">
            <a:avLst/>
          </a:prstGeom>
          <a:noFill/>
          <a:ln w="9525">
            <a:noFill/>
          </a:ln>
        </p:spPr>
        <p:txBody>
          <a:bodyPr>
            <a:spAutoFit/>
          </a:bodyPr>
          <a:p>
            <a:pPr indent="457200" defTabSz="720725"/>
            <a:r>
              <a:rPr lang="en-US" altLang="zh-CN" sz="1400" dirty="0">
                <a:latin typeface="宋体" panose="02010600030101010101" pitchFamily="2" charset="-122"/>
              </a:rPr>
              <a:t>1.</a:t>
            </a:r>
            <a:r>
              <a:rPr lang="zh-CN" altLang="en-US" sz="1400" dirty="0">
                <a:latin typeface="宋体" panose="02010600030101010101" pitchFamily="2" charset="-122"/>
              </a:rPr>
              <a:t>架构清晰</a:t>
            </a:r>
            <a:endParaRPr lang="en-US" altLang="zh-CN" sz="1400" dirty="0">
              <a:latin typeface="宋体" panose="02010600030101010101" pitchFamily="2" charset="-122"/>
            </a:endParaRPr>
          </a:p>
          <a:p>
            <a:pPr indent="457200" defTabSz="720725"/>
            <a:r>
              <a:rPr lang="en-US" altLang="zh-CN" sz="1400" dirty="0">
                <a:latin typeface="宋体" panose="02010600030101010101" pitchFamily="2" charset="-122"/>
              </a:rPr>
              <a:t>2.</a:t>
            </a:r>
            <a:r>
              <a:rPr lang="zh-CN" altLang="en-US" sz="1400" dirty="0">
                <a:latin typeface="宋体" panose="02010600030101010101" pitchFamily="2" charset="-122"/>
              </a:rPr>
              <a:t>言简意赅，两页</a:t>
            </a:r>
            <a:r>
              <a:rPr lang="en-US" altLang="zh-CN" sz="1400" dirty="0">
                <a:latin typeface="宋体" panose="02010600030101010101" pitchFamily="2" charset="-122"/>
              </a:rPr>
              <a:t>A4</a:t>
            </a:r>
            <a:r>
              <a:rPr lang="zh-CN" altLang="en-US" sz="1400" dirty="0">
                <a:latin typeface="宋体" panose="02010600030101010101" pitchFamily="2" charset="-122"/>
              </a:rPr>
              <a:t>纸</a:t>
            </a:r>
            <a:endParaRPr lang="en-US" altLang="zh-CN" sz="1400" dirty="0">
              <a:latin typeface="宋体" panose="02010600030101010101" pitchFamily="2" charset="-122"/>
            </a:endParaRPr>
          </a:p>
          <a:p>
            <a:pPr indent="457200" defTabSz="720725"/>
            <a:r>
              <a:rPr lang="en-US" altLang="zh-CN" sz="1400" dirty="0">
                <a:latin typeface="宋体" panose="02010600030101010101" pitchFamily="2" charset="-122"/>
              </a:rPr>
              <a:t>3.</a:t>
            </a:r>
            <a:r>
              <a:rPr lang="zh-CN" altLang="en-US" sz="1400" dirty="0">
                <a:latin typeface="宋体" panose="02010600030101010101" pitchFamily="2" charset="-122"/>
              </a:rPr>
              <a:t>留</a:t>
            </a:r>
            <a:r>
              <a:rPr lang="en-US" altLang="zh-CN" sz="1400" dirty="0">
                <a:latin typeface="宋体" panose="02010600030101010101" pitchFamily="2" charset="-122"/>
              </a:rPr>
              <a:t>3-4</a:t>
            </a:r>
            <a:r>
              <a:rPr lang="zh-CN" altLang="en-US" sz="1400" dirty="0">
                <a:latin typeface="宋体" panose="02010600030101010101" pitchFamily="2" charset="-122"/>
              </a:rPr>
              <a:t>行，给决策者签名确认</a:t>
            </a:r>
            <a:endParaRPr lang="en-US" altLang="zh-CN" sz="1400" dirty="0">
              <a:latin typeface="宋体" panose="02010600030101010101" pitchFamily="2" charset="-122"/>
            </a:endParaRPr>
          </a:p>
          <a:p>
            <a:pPr indent="457200" defTabSz="720725"/>
            <a:r>
              <a:rPr lang="en-US" altLang="zh-CN" sz="1400" dirty="0">
                <a:latin typeface="宋体" panose="02010600030101010101" pitchFamily="2" charset="-122"/>
              </a:rPr>
              <a:t>4.</a:t>
            </a:r>
            <a:r>
              <a:rPr lang="zh-CN" altLang="en-US" sz="1400" dirty="0">
                <a:latin typeface="Arial" panose="020B0604020202020204" pitchFamily="34" charset="0"/>
              </a:rPr>
              <a:t>层级汇报，各部门抄送</a:t>
            </a:r>
            <a:endParaRPr lang="en-US" altLang="zh-CN" sz="1400" dirty="0">
              <a:latin typeface="Arial" panose="020B0604020202020204" pitchFamily="34" charset="0"/>
            </a:endParaRPr>
          </a:p>
          <a:p>
            <a:pPr indent="457200" defTabSz="720725"/>
            <a:r>
              <a:rPr lang="en-US" altLang="zh-CN" sz="1400" dirty="0">
                <a:latin typeface="宋体" panose="02010600030101010101" pitchFamily="2" charset="-122"/>
              </a:rPr>
              <a:t>5.</a:t>
            </a:r>
            <a:r>
              <a:rPr lang="zh-CN" altLang="en-US" sz="1400" dirty="0">
                <a:latin typeface="Arial" panose="020B0604020202020204" pitchFamily="34" charset="0"/>
              </a:rPr>
              <a:t>不能忘记财务部门</a:t>
            </a:r>
            <a:endParaRPr lang="zh-CN" altLang="en-US" sz="1400"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0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9"/>
                                        </p:tgtEl>
                                        <p:attrNameLst>
                                          <p:attrName>style.visibility</p:attrName>
                                        </p:attrNameLst>
                                      </p:cBhvr>
                                      <p:to>
                                        <p:strVal val="visible"/>
                                      </p:to>
                                    </p:set>
                                    <p:animScale>
                                      <p:cBhvr>
                                        <p:cTn id="1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
                                        </p:tgtEl>
                                        <p:attrNameLst>
                                          <p:attrName>ppt_x</p:attrName>
                                          <p:attrName>ppt_y</p:attrName>
                                        </p:attrNameLst>
                                      </p:cBhvr>
                                    </p:animMotion>
                                    <p:animEffect transition="in" filter="fade">
                                      <p:cBhvr>
                                        <p:cTn id="1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矩形 21"/>
          <p:cNvSpPr/>
          <p:nvPr/>
        </p:nvSpPr>
        <p:spPr>
          <a:xfrm>
            <a:off x="358775" y="1014413"/>
            <a:ext cx="2709863" cy="954087"/>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策划案要点三：</a:t>
            </a:r>
            <a:endParaRPr lang="en-US" altLang="zh-CN" sz="2800" b="1" dirty="0">
              <a:solidFill>
                <a:srgbClr val="00B050"/>
              </a:solidFill>
              <a:latin typeface="Times New Roman" panose="02020603050405020304" pitchFamily="18" charset="0"/>
              <a:ea typeface="黑体" panose="02010609060101010101" pitchFamily="49" charset="-122"/>
            </a:endParaRPr>
          </a:p>
          <a:p>
            <a:pPr eaLnBrk="0" hangingPunct="0"/>
            <a:r>
              <a:rPr lang="en-US" altLang="zh-CN" sz="2800" b="1" dirty="0">
                <a:solidFill>
                  <a:srgbClr val="00B050"/>
                </a:solidFill>
                <a:latin typeface="Times New Roman" panose="02020603050405020304" pitchFamily="18" charset="0"/>
                <a:ea typeface="黑体" panose="02010609060101010101" pitchFamily="49" charset="-122"/>
              </a:rPr>
              <a:t>    </a:t>
            </a:r>
            <a:endParaRPr lang="zh-CN" altLang="en-US" sz="2800" b="1" dirty="0">
              <a:solidFill>
                <a:srgbClr val="00B050"/>
              </a:solidFill>
              <a:latin typeface="Times New Roman" panose="02020603050405020304" pitchFamily="18" charset="0"/>
              <a:ea typeface="黑体" panose="02010609060101010101" pitchFamily="49" charset="-122"/>
            </a:endParaRPr>
          </a:p>
        </p:txBody>
      </p:sp>
      <p:sp>
        <p:nvSpPr>
          <p:cNvPr id="111617" name="Rectangle 1"/>
          <p:cNvSpPr>
            <a:spLocks noChangeArrowheads="1"/>
          </p:cNvSpPr>
          <p:nvPr/>
        </p:nvSpPr>
        <p:spPr bwMode="auto">
          <a:xfrm>
            <a:off x="550863" y="1633538"/>
            <a:ext cx="7408863" cy="368300"/>
          </a:xfrm>
          <a:prstGeom prst="rect">
            <a:avLst/>
          </a:prstGeom>
          <a:noFill/>
          <a:ln w="9525" cmpd="sng">
            <a:noFill/>
            <a:miter lim="800000"/>
          </a:ln>
          <a:effectLst>
            <a:prstShdw prst="shdw17" dist="17961" dir="2700000">
              <a:schemeClr val="accent1">
                <a:gamma/>
                <a:shade val="60000"/>
                <a:invGamma/>
              </a:schemeClr>
            </a:prstShdw>
          </a:effec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是为了实现个人、企业或组织的目标而制定的，要有清晰的</a:t>
            </a:r>
            <a:r>
              <a:rPr kumimoji="0" lang="zh-CN" altLang="en-US" sz="18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目标导向</a:t>
            </a: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rPr>
              <a:t>；</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sp>
        <p:nvSpPr>
          <p:cNvPr id="21508" name="Rectangle 4"/>
          <p:cNvSpPr>
            <a:spLocks noChangeArrowheads="1"/>
          </p:cNvSpPr>
          <p:nvPr/>
        </p:nvSpPr>
        <p:spPr bwMode="auto">
          <a:xfrm>
            <a:off x="652463" y="2136775"/>
            <a:ext cx="5916613" cy="1890713"/>
          </a:xfrm>
          <a:prstGeom prst="rect">
            <a:avLst/>
          </a:prstGeom>
          <a:noFill/>
          <a:ln w="9525" cmpd="sng">
            <a:noFill/>
            <a:miter lim="800000"/>
          </a:ln>
          <a:effectLst>
            <a:prstShdw prst="shdw17" dist="17961" dir="2700000">
              <a:schemeClr val="accent1">
                <a:gamma/>
                <a:shade val="60000"/>
                <a:invGamma/>
              </a:schemeClr>
            </a:prstShdw>
          </a:effectLst>
        </p:spPr>
        <p:txBody>
          <a:bodyPr anchor="ctr">
            <a:spAutoFit/>
          </a:bodyPr>
          <a:lstStyle/>
          <a:p>
            <a:pPr marL="0" marR="0" lvl="0" indent="0" algn="l" defTabSz="914400" rtl="0" eaLnBrk="0" fontAlgn="base" latinLnBrk="0" hangingPunct="0">
              <a:lnSpc>
                <a:spcPct val="150000"/>
              </a:lnSpc>
              <a:spcBef>
                <a:spcPct val="0"/>
              </a:spcBef>
              <a:spcAft>
                <a:spcPct val="0"/>
              </a:spcAft>
              <a:buClrTx/>
              <a:buSzTx/>
              <a:buFont typeface="Wingdings" panose="05000000000000000000" pitchFamily="2" charset="2"/>
              <a:buChar char=""/>
              <a:defRPr/>
            </a:pPr>
            <a:r>
              <a:rPr kumimoji="0" lang="zh-CN"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目标指标必须是具体的（</a:t>
            </a:r>
            <a:r>
              <a:rPr kumimoji="0" lang="en-US" altLang="zh-CN"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Specific</a:t>
            </a:r>
            <a:r>
              <a:rPr kumimoji="0" lang="zh-CN" altLang="en-US"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a:t>
            </a:r>
            <a:r>
              <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Times New Roman" panose="02020603050405020304" pitchFamily="18" charset="0"/>
                <a:sym typeface="+mn-ea"/>
              </a:rPr>
              <a:t> </a:t>
            </a:r>
            <a:endParaRPr kumimoji="0" lang="zh-CN" altLang="en-US"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a:p>
            <a:pPr marL="0" marR="0" lvl="0" indent="0" algn="l" defTabSz="914400" rtl="0" eaLnBrk="0" fontAlgn="base" latinLnBrk="0" hangingPunct="0">
              <a:lnSpc>
                <a:spcPct val="150000"/>
              </a:lnSpc>
              <a:spcBef>
                <a:spcPct val="0"/>
              </a:spcBef>
              <a:spcAft>
                <a:spcPct val="0"/>
              </a:spcAft>
              <a:buClrTx/>
              <a:buSzTx/>
              <a:buFont typeface="Wingdings" panose="05000000000000000000" pitchFamily="2" charset="2"/>
              <a:buChar char=""/>
              <a:defRPr/>
            </a:pPr>
            <a:r>
              <a:rPr kumimoji="0" lang="zh-CN" altLang="en-US"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目标指标必须是可以衡量的（</a:t>
            </a:r>
            <a:r>
              <a:rPr kumimoji="0" lang="en-US" altLang="zh-CN"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Measurable</a:t>
            </a:r>
            <a:r>
              <a:rPr kumimoji="0" lang="zh-CN" altLang="en-US"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a:t>
            </a:r>
            <a:endParaRPr kumimoji="0" lang="zh-CN" altLang="en-US"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a:p>
            <a:pPr marL="0" marR="0" lvl="0" indent="0" algn="l" defTabSz="914400" rtl="0" eaLnBrk="0" fontAlgn="base" latinLnBrk="0" hangingPunct="0">
              <a:lnSpc>
                <a:spcPct val="150000"/>
              </a:lnSpc>
              <a:spcBef>
                <a:spcPct val="0"/>
              </a:spcBef>
              <a:spcAft>
                <a:spcPct val="0"/>
              </a:spcAft>
              <a:buClrTx/>
              <a:buSzTx/>
              <a:buFont typeface="Wingdings" panose="05000000000000000000" pitchFamily="2" charset="2"/>
              <a:buChar char=""/>
              <a:defRPr/>
            </a:pPr>
            <a:r>
              <a:rPr kumimoji="0" lang="zh-CN" altLang="en-US"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目标指标必须是可以达到的（</a:t>
            </a:r>
            <a:r>
              <a:rPr kumimoji="0" lang="en-US" altLang="zh-CN"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Attainable</a:t>
            </a:r>
            <a:r>
              <a:rPr kumimoji="0" lang="zh-CN" altLang="en-US"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a:t>
            </a:r>
            <a:endParaRPr kumimoji="0" lang="zh-CN" altLang="en-US"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a:p>
            <a:pPr marL="0" marR="0" lvl="0" indent="0" algn="l" defTabSz="914400" rtl="0" eaLnBrk="0" fontAlgn="base" latinLnBrk="0" hangingPunct="0">
              <a:lnSpc>
                <a:spcPct val="150000"/>
              </a:lnSpc>
              <a:spcBef>
                <a:spcPct val="0"/>
              </a:spcBef>
              <a:spcAft>
                <a:spcPct val="0"/>
              </a:spcAft>
              <a:buClrTx/>
              <a:buSzTx/>
              <a:buFont typeface="Wingdings" panose="05000000000000000000" pitchFamily="2" charset="2"/>
              <a:buChar char=""/>
              <a:defRPr/>
            </a:pPr>
            <a:r>
              <a:rPr kumimoji="0" lang="zh-CN" altLang="en-US"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目标指标是实实在在的，可以证明和观察</a:t>
            </a:r>
            <a:r>
              <a:rPr kumimoji="0" lang="en-US" altLang="zh-CN"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(Realistic)</a:t>
            </a:r>
            <a:endParaRPr kumimoji="0" lang="en-US"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a:p>
            <a:pPr marL="0" marR="0" lvl="0" indent="0" algn="l" defTabSz="914400" rtl="0" eaLnBrk="0" fontAlgn="base" latinLnBrk="0" hangingPunct="0">
              <a:lnSpc>
                <a:spcPct val="150000"/>
              </a:lnSpc>
              <a:spcBef>
                <a:spcPct val="0"/>
              </a:spcBef>
              <a:spcAft>
                <a:spcPct val="0"/>
              </a:spcAft>
              <a:buClrTx/>
              <a:buSzTx/>
              <a:buFont typeface="Wingdings" panose="05000000000000000000" pitchFamily="2" charset="2"/>
              <a:buChar char=""/>
              <a:defRPr/>
            </a:pPr>
            <a:r>
              <a:rPr kumimoji="0" lang="zh-CN" altLang="en-US"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目标指标必须具有明确的截止期限（</a:t>
            </a:r>
            <a:r>
              <a:rPr kumimoji="0" lang="en-US" altLang="zh-CN"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Time-bound</a:t>
            </a:r>
            <a:r>
              <a:rPr kumimoji="0" lang="zh-CN" altLang="en-US" sz="16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sym typeface="+mn-ea"/>
              </a:rPr>
              <a:t>）</a:t>
            </a:r>
            <a:endParaRPr kumimoji="0" lang="zh-CN" altLang="en-US"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sym typeface="+mn-ea"/>
            </a:endParaRPr>
          </a:p>
        </p:txBody>
      </p:sp>
      <p:pic>
        <p:nvPicPr>
          <p:cNvPr id="11269" name="Picture 5"/>
          <p:cNvPicPr>
            <a:picLocks noChangeAspect="1"/>
          </p:cNvPicPr>
          <p:nvPr/>
        </p:nvPicPr>
        <p:blipFill>
          <a:blip r:embed="rId1"/>
          <a:stretch>
            <a:fillRect/>
          </a:stretch>
        </p:blipFill>
        <p:spPr>
          <a:xfrm>
            <a:off x="1216025" y="4097338"/>
            <a:ext cx="6286500" cy="1819275"/>
          </a:xfrm>
          <a:prstGeom prst="rect">
            <a:avLst/>
          </a:prstGeom>
          <a:noFill/>
          <a:ln w="9525">
            <a:noFill/>
          </a:ln>
          <a:effectLst>
            <a:prstShdw prst="shdw17" dist="17961" dir="2699999">
              <a:srgbClr val="708688"/>
            </a:prstShdw>
          </a:effec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矩形 21"/>
          <p:cNvSpPr/>
          <p:nvPr/>
        </p:nvSpPr>
        <p:spPr>
          <a:xfrm>
            <a:off x="358775" y="1014413"/>
            <a:ext cx="2709863" cy="954087"/>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策划案要点四：</a:t>
            </a:r>
            <a:endParaRPr lang="en-US" altLang="zh-CN" sz="2800" b="1" dirty="0">
              <a:solidFill>
                <a:srgbClr val="00B050"/>
              </a:solidFill>
              <a:latin typeface="Times New Roman" panose="02020603050405020304" pitchFamily="18" charset="0"/>
              <a:ea typeface="黑体" panose="02010609060101010101" pitchFamily="49" charset="-122"/>
            </a:endParaRPr>
          </a:p>
          <a:p>
            <a:pPr eaLnBrk="0" hangingPunct="0"/>
            <a:r>
              <a:rPr lang="en-US" altLang="zh-CN" sz="2800" b="1" dirty="0">
                <a:solidFill>
                  <a:srgbClr val="00B050"/>
                </a:solidFill>
                <a:latin typeface="Times New Roman" panose="02020603050405020304" pitchFamily="18" charset="0"/>
                <a:ea typeface="黑体" panose="02010609060101010101" pitchFamily="49" charset="-122"/>
              </a:rPr>
              <a:t>    </a:t>
            </a:r>
            <a:endParaRPr lang="zh-CN" altLang="en-US" sz="2800" b="1" dirty="0">
              <a:solidFill>
                <a:srgbClr val="00B050"/>
              </a:solidFill>
              <a:latin typeface="Times New Roman" panose="02020603050405020304" pitchFamily="18" charset="0"/>
              <a:ea typeface="黑体" panose="02010609060101010101" pitchFamily="49" charset="-122"/>
            </a:endParaRPr>
          </a:p>
        </p:txBody>
      </p:sp>
      <p:sp>
        <p:nvSpPr>
          <p:cNvPr id="12291" name="矩形 3"/>
          <p:cNvSpPr/>
          <p:nvPr/>
        </p:nvSpPr>
        <p:spPr>
          <a:xfrm>
            <a:off x="661988" y="1612900"/>
            <a:ext cx="6811962" cy="369888"/>
          </a:xfrm>
          <a:prstGeom prst="rect">
            <a:avLst/>
          </a:prstGeom>
          <a:noFill/>
          <a:ln w="9525">
            <a:noFill/>
          </a:ln>
        </p:spPr>
        <p:txBody>
          <a:bodyPr>
            <a:spAutoFit/>
          </a:bodyPr>
          <a:p>
            <a:pPr eaLnBrk="0" hangingPunct="0"/>
            <a:r>
              <a:rPr lang="zh-CN" altLang="en-US" dirty="0">
                <a:latin typeface="Arial" panose="020B0604020202020204" pitchFamily="34" charset="0"/>
              </a:rPr>
              <a:t>策划是</a:t>
            </a:r>
            <a:r>
              <a:rPr lang="zh-CN" altLang="en-US" b="1" dirty="0">
                <a:solidFill>
                  <a:srgbClr val="FF0000"/>
                </a:solidFill>
                <a:latin typeface="Arial" panose="020B0604020202020204" pitchFamily="34" charset="0"/>
              </a:rPr>
              <a:t>整合现有资源</a:t>
            </a:r>
            <a:r>
              <a:rPr lang="zh-CN" altLang="en-US" dirty="0">
                <a:latin typeface="Arial" panose="020B0604020202020204" pitchFamily="34" charset="0"/>
              </a:rPr>
              <a:t>的基本上，以</a:t>
            </a:r>
            <a:r>
              <a:rPr lang="zh-CN" altLang="en-US" dirty="0">
                <a:solidFill>
                  <a:srgbClr val="FF0000"/>
                </a:solidFill>
                <a:latin typeface="Arial" panose="020B0604020202020204" pitchFamily="34" charset="0"/>
              </a:rPr>
              <a:t>多快好省的方式</a:t>
            </a:r>
            <a:r>
              <a:rPr lang="zh-CN" altLang="en-US" dirty="0">
                <a:latin typeface="Arial" panose="020B0604020202020204" pitchFamily="34" charset="0"/>
              </a:rPr>
              <a:t>来实现目标</a:t>
            </a:r>
            <a:endParaRPr lang="zh-CN" altLang="en-US" dirty="0">
              <a:latin typeface="Arial" panose="020B0604020202020204" pitchFamily="34" charset="0"/>
            </a:endParaRPr>
          </a:p>
        </p:txBody>
      </p:sp>
      <p:sp>
        <p:nvSpPr>
          <p:cNvPr id="12292" name="Rectangle 4"/>
          <p:cNvSpPr/>
          <p:nvPr/>
        </p:nvSpPr>
        <p:spPr>
          <a:xfrm>
            <a:off x="2752725" y="2390775"/>
            <a:ext cx="6029325" cy="3175000"/>
          </a:xfrm>
          <a:prstGeom prst="rect">
            <a:avLst/>
          </a:prstGeom>
          <a:solidFill>
            <a:srgbClr val="FFFFFF"/>
          </a:solidFill>
          <a:ln w="9525">
            <a:noFill/>
          </a:ln>
          <a:effectLst>
            <a:prstShdw prst="shdw17" dist="17961" dir="2699999">
              <a:srgbClr val="999999"/>
            </a:prstShdw>
          </a:effectLst>
        </p:spPr>
        <p:txBody>
          <a:bodyPr lIns="0" tIns="63480" rIns="0" bIns="63480" anchor="ctr" anchorCtr="0">
            <a:spAutoFit/>
          </a:bodyPr>
          <a:p>
            <a:pPr eaLnBrk="0" hangingPunct="0"/>
            <a:r>
              <a:rPr lang="zh-CN" altLang="en-US" sz="1400" dirty="0">
                <a:solidFill>
                  <a:srgbClr val="333333"/>
                </a:solidFill>
                <a:latin typeface="楷体" panose="02010609060101010101" pitchFamily="49" charset="-122"/>
                <a:ea typeface="楷体" panose="02010609060101010101" pitchFamily="49" charset="-122"/>
              </a:rPr>
              <a:t>徐：我三年前见你什么样现在还什么样</a:t>
            </a:r>
            <a:br>
              <a:rPr lang="zh-CN" altLang="en-US" sz="1400" dirty="0">
                <a:solidFill>
                  <a:srgbClr val="333333"/>
                </a:solidFill>
                <a:latin typeface="楷体" panose="02010609060101010101" pitchFamily="49" charset="-122"/>
                <a:ea typeface="楷体" panose="02010609060101010101" pitchFamily="49" charset="-122"/>
              </a:rPr>
            </a:br>
            <a:r>
              <a:rPr lang="zh-CN" altLang="en-US" sz="1400" dirty="0">
                <a:solidFill>
                  <a:srgbClr val="333333"/>
                </a:solidFill>
                <a:latin typeface="楷体" panose="02010609060101010101" pitchFamily="49" charset="-122"/>
                <a:ea typeface="楷体" panose="02010609060101010101" pitchFamily="49" charset="-122"/>
              </a:rPr>
              <a:t>葛：“我不像你你似的挣钱没够，我觉得享受生活的每一分钟才是最重</a:t>
            </a:r>
            <a:r>
              <a:rPr lang="en-US" altLang="zh-CN" sz="1400" dirty="0">
                <a:solidFill>
                  <a:srgbClr val="333333"/>
                </a:solidFill>
                <a:latin typeface="楷体" panose="02010609060101010101" pitchFamily="49" charset="-122"/>
                <a:ea typeface="楷体" panose="02010609060101010101" pitchFamily="49" charset="-122"/>
              </a:rPr>
              <a:t> </a:t>
            </a:r>
            <a:endParaRPr lang="en-US" altLang="zh-CN" sz="1400" dirty="0">
              <a:solidFill>
                <a:srgbClr val="333333"/>
              </a:solidFill>
              <a:latin typeface="楷体" panose="02010609060101010101" pitchFamily="49" charset="-122"/>
              <a:ea typeface="楷体" panose="02010609060101010101" pitchFamily="49" charset="-122"/>
            </a:endParaRPr>
          </a:p>
          <a:p>
            <a:pPr eaLnBrk="0" hangingPunct="0"/>
            <a:r>
              <a:rPr lang="en-US" altLang="zh-CN" sz="1400" dirty="0">
                <a:solidFill>
                  <a:srgbClr val="333333"/>
                </a:solidFill>
                <a:latin typeface="楷体" panose="02010609060101010101" pitchFamily="49" charset="-122"/>
                <a:ea typeface="楷体" panose="02010609060101010101" pitchFamily="49" charset="-122"/>
              </a:rPr>
              <a:t>     </a:t>
            </a:r>
            <a:r>
              <a:rPr lang="zh-CN" altLang="en-US" sz="1400" dirty="0">
                <a:solidFill>
                  <a:srgbClr val="333333"/>
                </a:solidFill>
                <a:latin typeface="楷体" panose="02010609060101010101" pitchFamily="49" charset="-122"/>
                <a:ea typeface="楷体" panose="02010609060101010101" pitchFamily="49" charset="-122"/>
              </a:rPr>
              <a:t>要的，这才是我十年美国生活的最大收获</a:t>
            </a:r>
            <a:br>
              <a:rPr lang="zh-CN" altLang="en-US" sz="1400" dirty="0">
                <a:solidFill>
                  <a:srgbClr val="333333"/>
                </a:solidFill>
                <a:latin typeface="楷体" panose="02010609060101010101" pitchFamily="49" charset="-122"/>
                <a:ea typeface="楷体" panose="02010609060101010101" pitchFamily="49" charset="-122"/>
              </a:rPr>
            </a:br>
            <a:r>
              <a:rPr lang="zh-CN" altLang="en-US" sz="1400" dirty="0">
                <a:solidFill>
                  <a:srgbClr val="333333"/>
                </a:solidFill>
                <a:latin typeface="楷体" panose="02010609060101010101" pitchFamily="49" charset="-122"/>
                <a:ea typeface="楷体" panose="02010609060101010101" pitchFamily="49" charset="-122"/>
              </a:rPr>
              <a:t>徐：这不是钱不钱的事，你就是没有大志向</a:t>
            </a:r>
            <a:br>
              <a:rPr lang="zh-CN" altLang="en-US" sz="1400" dirty="0">
                <a:solidFill>
                  <a:srgbClr val="333333"/>
                </a:solidFill>
                <a:latin typeface="楷体" panose="02010609060101010101" pitchFamily="49" charset="-122"/>
                <a:ea typeface="楷体" panose="02010609060101010101" pitchFamily="49" charset="-122"/>
              </a:rPr>
            </a:br>
            <a:br>
              <a:rPr lang="zh-CN" altLang="en-US" sz="1400" dirty="0">
                <a:solidFill>
                  <a:srgbClr val="333333"/>
                </a:solidFill>
                <a:latin typeface="楷体" panose="02010609060101010101" pitchFamily="49" charset="-122"/>
                <a:ea typeface="楷体" panose="02010609060101010101" pitchFamily="49" charset="-122"/>
              </a:rPr>
            </a:br>
            <a:r>
              <a:rPr lang="zh-CN" altLang="en-US" sz="1400" dirty="0">
                <a:solidFill>
                  <a:srgbClr val="333333"/>
                </a:solidFill>
                <a:latin typeface="楷体" panose="02010609060101010101" pitchFamily="49" charset="-122"/>
                <a:ea typeface="楷体" panose="02010609060101010101" pitchFamily="49" charset="-122"/>
              </a:rPr>
              <a:t>葛：“这是喜马拉雅山脉，这是中国的青藏高原，这是尼泊尔，山脉的</a:t>
            </a:r>
            <a:r>
              <a:rPr lang="en-US" altLang="zh-CN" sz="1400" dirty="0">
                <a:solidFill>
                  <a:srgbClr val="333333"/>
                </a:solidFill>
                <a:latin typeface="楷体" panose="02010609060101010101" pitchFamily="49" charset="-122"/>
                <a:ea typeface="楷体" panose="02010609060101010101" pitchFamily="49" charset="-122"/>
              </a:rPr>
              <a:t> </a:t>
            </a:r>
            <a:endParaRPr lang="en-US" altLang="zh-CN" sz="1400" dirty="0">
              <a:solidFill>
                <a:srgbClr val="333333"/>
              </a:solidFill>
              <a:latin typeface="楷体" panose="02010609060101010101" pitchFamily="49" charset="-122"/>
              <a:ea typeface="楷体" panose="02010609060101010101" pitchFamily="49" charset="-122"/>
            </a:endParaRPr>
          </a:p>
          <a:p>
            <a:pPr eaLnBrk="0" hangingPunct="0"/>
            <a:r>
              <a:rPr lang="en-US" altLang="zh-CN" sz="1400" dirty="0">
                <a:solidFill>
                  <a:srgbClr val="333333"/>
                </a:solidFill>
                <a:latin typeface="楷体" panose="02010609060101010101" pitchFamily="49" charset="-122"/>
                <a:ea typeface="楷体" panose="02010609060101010101" pitchFamily="49" charset="-122"/>
              </a:rPr>
              <a:t>     </a:t>
            </a:r>
            <a:r>
              <a:rPr lang="zh-CN" altLang="en-US" sz="1400" dirty="0">
                <a:solidFill>
                  <a:srgbClr val="333333"/>
                </a:solidFill>
                <a:latin typeface="楷体" panose="02010609060101010101" pitchFamily="49" charset="-122"/>
                <a:ea typeface="楷体" panose="02010609060101010101" pitchFamily="49" charset="-122"/>
              </a:rPr>
              <a:t>南坡缓缓的伸向印度洋，受印度洋暖湿气流的影响，尼泊尔王国气</a:t>
            </a:r>
            <a:endParaRPr lang="en-US" altLang="zh-CN" sz="1400" dirty="0">
              <a:solidFill>
                <a:srgbClr val="333333"/>
              </a:solidFill>
              <a:latin typeface="楷体" panose="02010609060101010101" pitchFamily="49" charset="-122"/>
              <a:ea typeface="楷体" panose="02010609060101010101" pitchFamily="49" charset="-122"/>
            </a:endParaRPr>
          </a:p>
          <a:p>
            <a:pPr eaLnBrk="0" hangingPunct="0"/>
            <a:r>
              <a:rPr lang="en-US" altLang="zh-CN" sz="1400" dirty="0">
                <a:solidFill>
                  <a:srgbClr val="333333"/>
                </a:solidFill>
                <a:latin typeface="楷体" panose="02010609060101010101" pitchFamily="49" charset="-122"/>
                <a:ea typeface="楷体" panose="02010609060101010101" pitchFamily="49" charset="-122"/>
              </a:rPr>
              <a:t>     </a:t>
            </a:r>
            <a:r>
              <a:rPr lang="zh-CN" altLang="en-US" sz="1400" dirty="0">
                <a:solidFill>
                  <a:srgbClr val="333333"/>
                </a:solidFill>
                <a:latin typeface="楷体" panose="02010609060101010101" pitchFamily="49" charset="-122"/>
                <a:ea typeface="楷体" panose="02010609060101010101" pitchFamily="49" charset="-122"/>
              </a:rPr>
              <a:t>候湿润，四季如春，而山脉的北麓陡降，终年积雪，再加上深陷大</a:t>
            </a:r>
            <a:endParaRPr lang="en-US" altLang="zh-CN" sz="1400" dirty="0">
              <a:solidFill>
                <a:srgbClr val="333333"/>
              </a:solidFill>
              <a:latin typeface="楷体" panose="02010609060101010101" pitchFamily="49" charset="-122"/>
              <a:ea typeface="楷体" panose="02010609060101010101" pitchFamily="49" charset="-122"/>
            </a:endParaRPr>
          </a:p>
          <a:p>
            <a:pPr eaLnBrk="0" hangingPunct="0"/>
            <a:r>
              <a:rPr lang="en-US" altLang="zh-CN" sz="1400" dirty="0">
                <a:solidFill>
                  <a:srgbClr val="333333"/>
                </a:solidFill>
                <a:latin typeface="楷体" panose="02010609060101010101" pitchFamily="49" charset="-122"/>
                <a:ea typeface="楷体" panose="02010609060101010101" pitchFamily="49" charset="-122"/>
              </a:rPr>
              <a:t>     </a:t>
            </a:r>
            <a:r>
              <a:rPr lang="zh-CN" altLang="en-US" sz="1400" dirty="0">
                <a:solidFill>
                  <a:srgbClr val="333333"/>
                </a:solidFill>
                <a:latin typeface="楷体" panose="02010609060101010101" pitchFamily="49" charset="-122"/>
                <a:ea typeface="楷体" panose="02010609060101010101" pitchFamily="49" charset="-122"/>
              </a:rPr>
              <a:t>陆的中部，远离太平洋，所以自然气候十分的恶劣。</a:t>
            </a:r>
            <a:br>
              <a:rPr lang="zh-CN" altLang="en-US" sz="1400" dirty="0">
                <a:solidFill>
                  <a:srgbClr val="333333"/>
                </a:solidFill>
                <a:latin typeface="楷体" panose="02010609060101010101" pitchFamily="49" charset="-122"/>
                <a:ea typeface="楷体" panose="02010609060101010101" pitchFamily="49" charset="-122"/>
              </a:rPr>
            </a:br>
            <a:r>
              <a:rPr lang="zh-CN" altLang="en-US" sz="1400" dirty="0">
                <a:solidFill>
                  <a:srgbClr val="333333"/>
                </a:solidFill>
                <a:latin typeface="楷体" panose="02010609060101010101" pitchFamily="49" charset="-122"/>
                <a:ea typeface="楷体" panose="02010609060101010101" pitchFamily="49" charset="-122"/>
              </a:rPr>
              <a:t>徐：你这又扯哪去了？</a:t>
            </a:r>
            <a:br>
              <a:rPr lang="zh-CN" altLang="en-US" sz="1400" dirty="0">
                <a:solidFill>
                  <a:srgbClr val="333333"/>
                </a:solidFill>
                <a:latin typeface="楷体" panose="02010609060101010101" pitchFamily="49" charset="-122"/>
                <a:ea typeface="楷体" panose="02010609060101010101" pitchFamily="49" charset="-122"/>
              </a:rPr>
            </a:br>
            <a:br>
              <a:rPr lang="zh-CN" altLang="en-US" sz="1400" dirty="0">
                <a:solidFill>
                  <a:srgbClr val="333333"/>
                </a:solidFill>
                <a:latin typeface="楷体" panose="02010609060101010101" pitchFamily="49" charset="-122"/>
                <a:ea typeface="楷体" panose="02010609060101010101" pitchFamily="49" charset="-122"/>
              </a:rPr>
            </a:br>
            <a:r>
              <a:rPr lang="zh-CN" altLang="en-US" sz="1400" dirty="0">
                <a:solidFill>
                  <a:srgbClr val="333333"/>
                </a:solidFill>
                <a:latin typeface="楷体" panose="02010609060101010101" pitchFamily="49" charset="-122"/>
                <a:ea typeface="楷体" panose="02010609060101010101" pitchFamily="49" charset="-122"/>
              </a:rPr>
              <a:t>葛：“如果我们</a:t>
            </a:r>
            <a:r>
              <a:rPr lang="zh-CN" altLang="en-US" sz="1600" dirty="0">
                <a:solidFill>
                  <a:srgbClr val="FF0000"/>
                </a:solidFill>
                <a:latin typeface="楷体" panose="02010609060101010101" pitchFamily="49" charset="-122"/>
                <a:ea typeface="楷体" panose="02010609060101010101" pitchFamily="49" charset="-122"/>
              </a:rPr>
              <a:t>把喜马拉雅山炸开共一道五十公里的口子</a:t>
            </a:r>
            <a:r>
              <a:rPr lang="zh-CN" altLang="en-US" sz="1400" dirty="0">
                <a:solidFill>
                  <a:srgbClr val="333333"/>
                </a:solidFill>
                <a:latin typeface="楷体" panose="02010609060101010101" pitchFamily="49" charset="-122"/>
                <a:ea typeface="楷体" panose="02010609060101010101" pitchFamily="49" charset="-122"/>
              </a:rPr>
              <a:t>，世界</a:t>
            </a:r>
            <a:endParaRPr lang="en-US" altLang="zh-CN" sz="1400" dirty="0">
              <a:solidFill>
                <a:srgbClr val="333333"/>
              </a:solidFill>
              <a:latin typeface="楷体" panose="02010609060101010101" pitchFamily="49" charset="-122"/>
              <a:ea typeface="楷体" panose="02010609060101010101" pitchFamily="49" charset="-122"/>
            </a:endParaRPr>
          </a:p>
          <a:p>
            <a:pPr eaLnBrk="0" hangingPunct="0"/>
            <a:r>
              <a:rPr lang="en-US" altLang="zh-CN" sz="1400" dirty="0">
                <a:solidFill>
                  <a:srgbClr val="333333"/>
                </a:solidFill>
                <a:latin typeface="楷体" panose="02010609060101010101" pitchFamily="49" charset="-122"/>
                <a:ea typeface="楷体" panose="02010609060101010101" pitchFamily="49" charset="-122"/>
              </a:rPr>
              <a:t>     </a:t>
            </a:r>
            <a:r>
              <a:rPr lang="zh-CN" altLang="en-US" sz="1400" dirty="0">
                <a:solidFill>
                  <a:srgbClr val="333333"/>
                </a:solidFill>
                <a:latin typeface="楷体" panose="02010609060101010101" pitchFamily="49" charset="-122"/>
                <a:ea typeface="楷体" panose="02010609060101010101" pitchFamily="49" charset="-122"/>
              </a:rPr>
              <a:t>屋脊还留着，把印度洋的暖风引到我们这里来，试想一想，那我们</a:t>
            </a:r>
            <a:endParaRPr lang="en-US" altLang="zh-CN" sz="1400" dirty="0">
              <a:solidFill>
                <a:srgbClr val="333333"/>
              </a:solidFill>
              <a:latin typeface="楷体" panose="02010609060101010101" pitchFamily="49" charset="-122"/>
              <a:ea typeface="楷体" panose="02010609060101010101" pitchFamily="49" charset="-122"/>
            </a:endParaRPr>
          </a:p>
          <a:p>
            <a:pPr eaLnBrk="0" hangingPunct="0"/>
            <a:r>
              <a:rPr lang="en-US" altLang="zh-CN" sz="1400" dirty="0">
                <a:solidFill>
                  <a:srgbClr val="333333"/>
                </a:solidFill>
                <a:latin typeface="楷体" panose="02010609060101010101" pitchFamily="49" charset="-122"/>
                <a:ea typeface="楷体" panose="02010609060101010101" pitchFamily="49" charset="-122"/>
              </a:rPr>
              <a:t>     </a:t>
            </a:r>
            <a:r>
              <a:rPr lang="zh-CN" altLang="en-US" sz="1400" dirty="0">
                <a:solidFill>
                  <a:srgbClr val="333333"/>
                </a:solidFill>
                <a:latin typeface="楷体" panose="02010609060101010101" pitchFamily="49" charset="-122"/>
                <a:ea typeface="楷体" panose="02010609060101010101" pitchFamily="49" charset="-122"/>
              </a:rPr>
              <a:t>美丽青藏高原从此摘掉落后的帽子不算，还得变出多少个鱼米之乡！” </a:t>
            </a:r>
            <a:endParaRPr lang="zh-CN" altLang="en-US" sz="1400" dirty="0">
              <a:solidFill>
                <a:srgbClr val="333333"/>
              </a:solidFill>
              <a:latin typeface="楷体" panose="02010609060101010101" pitchFamily="49" charset="-122"/>
              <a:ea typeface="楷体" panose="02010609060101010101" pitchFamily="49" charset="-122"/>
            </a:endParaRPr>
          </a:p>
        </p:txBody>
      </p:sp>
      <p:pic>
        <p:nvPicPr>
          <p:cNvPr id="12293" name="Picture 5"/>
          <p:cNvPicPr>
            <a:picLocks noChangeAspect="1"/>
          </p:cNvPicPr>
          <p:nvPr/>
        </p:nvPicPr>
        <p:blipFill>
          <a:blip r:embed="rId1"/>
          <a:stretch>
            <a:fillRect/>
          </a:stretch>
        </p:blipFill>
        <p:spPr>
          <a:xfrm>
            <a:off x="381000" y="2906713"/>
            <a:ext cx="2130425" cy="2789237"/>
          </a:xfrm>
          <a:prstGeom prst="rect">
            <a:avLst/>
          </a:prstGeom>
          <a:noFill/>
          <a:ln w="9525">
            <a:noFill/>
          </a:ln>
          <a:effectLst>
            <a:prstShdw prst="shdw17" dist="17961" dir="2699999">
              <a:srgbClr val="708688"/>
            </a:prstShdw>
          </a:effectLst>
        </p:spPr>
      </p:pic>
      <p:sp>
        <p:nvSpPr>
          <p:cNvPr id="12294" name="矩形 10"/>
          <p:cNvSpPr/>
          <p:nvPr/>
        </p:nvSpPr>
        <p:spPr>
          <a:xfrm>
            <a:off x="788988" y="2359025"/>
            <a:ext cx="1570037" cy="368300"/>
          </a:xfrm>
          <a:prstGeom prst="rect">
            <a:avLst/>
          </a:prstGeom>
          <a:noFill/>
          <a:ln w="9525">
            <a:noFill/>
          </a:ln>
        </p:spPr>
        <p:txBody>
          <a:bodyPr wrap="none">
            <a:spAutoFit/>
          </a:bodyPr>
          <a:p>
            <a:pPr eaLnBrk="0" hangingPunct="0"/>
            <a:r>
              <a:rPr lang="zh-CN" altLang="en-US" dirty="0">
                <a:latin typeface="Arial" panose="020B0604020202020204" pitchFamily="34" charset="0"/>
              </a:rPr>
              <a:t>这是策划吗？</a:t>
            </a:r>
            <a:endParaRPr lang="zh-CN" altLang="en-US" dirty="0">
              <a:latin typeface="Arial" panose="020B0604020202020204"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矩形 21"/>
          <p:cNvSpPr/>
          <p:nvPr/>
        </p:nvSpPr>
        <p:spPr>
          <a:xfrm>
            <a:off x="358775" y="1014413"/>
            <a:ext cx="2709863" cy="954087"/>
          </a:xfrm>
          <a:prstGeom prst="rect">
            <a:avLst/>
          </a:prstGeom>
          <a:noFill/>
          <a:ln w="9525">
            <a:noFill/>
          </a:ln>
        </p:spPr>
        <p:txBody>
          <a:bodyPr wrap="none">
            <a:spAutoFit/>
          </a:bodyPr>
          <a:p>
            <a:pPr eaLnBrk="0" hangingPunct="0"/>
            <a:r>
              <a:rPr lang="zh-CN" altLang="en-US" sz="2800" b="1" dirty="0">
                <a:solidFill>
                  <a:srgbClr val="00B050"/>
                </a:solidFill>
                <a:latin typeface="Times New Roman" panose="02020603050405020304" pitchFamily="18" charset="0"/>
                <a:ea typeface="黑体" panose="02010609060101010101" pitchFamily="49" charset="-122"/>
              </a:rPr>
              <a:t>策划案要点四：</a:t>
            </a:r>
            <a:endParaRPr lang="en-US" altLang="zh-CN" sz="2800" b="1" dirty="0">
              <a:solidFill>
                <a:srgbClr val="00B050"/>
              </a:solidFill>
              <a:latin typeface="Times New Roman" panose="02020603050405020304" pitchFamily="18" charset="0"/>
              <a:ea typeface="黑体" panose="02010609060101010101" pitchFamily="49" charset="-122"/>
            </a:endParaRPr>
          </a:p>
          <a:p>
            <a:pPr eaLnBrk="0" hangingPunct="0"/>
            <a:r>
              <a:rPr lang="en-US" altLang="zh-CN" sz="2800" b="1" dirty="0">
                <a:solidFill>
                  <a:srgbClr val="00B050"/>
                </a:solidFill>
                <a:latin typeface="Times New Roman" panose="02020603050405020304" pitchFamily="18" charset="0"/>
                <a:ea typeface="黑体" panose="02010609060101010101" pitchFamily="49" charset="-122"/>
              </a:rPr>
              <a:t>    </a:t>
            </a:r>
            <a:endParaRPr lang="zh-CN" altLang="en-US" sz="2800" b="1" dirty="0">
              <a:solidFill>
                <a:srgbClr val="00B050"/>
              </a:solidFill>
              <a:latin typeface="Times New Roman" panose="02020603050405020304" pitchFamily="18" charset="0"/>
              <a:ea typeface="黑体" panose="02010609060101010101" pitchFamily="49" charset="-122"/>
            </a:endParaRPr>
          </a:p>
        </p:txBody>
      </p:sp>
      <p:sp>
        <p:nvSpPr>
          <p:cNvPr id="13315" name="矩形 3"/>
          <p:cNvSpPr/>
          <p:nvPr/>
        </p:nvSpPr>
        <p:spPr>
          <a:xfrm>
            <a:off x="661988" y="1612900"/>
            <a:ext cx="6811962" cy="369888"/>
          </a:xfrm>
          <a:prstGeom prst="rect">
            <a:avLst/>
          </a:prstGeom>
          <a:noFill/>
          <a:ln w="9525">
            <a:noFill/>
          </a:ln>
        </p:spPr>
        <p:txBody>
          <a:bodyPr>
            <a:spAutoFit/>
          </a:bodyPr>
          <a:p>
            <a:pPr eaLnBrk="0" hangingPunct="0"/>
            <a:r>
              <a:rPr lang="zh-CN" altLang="en-US" dirty="0">
                <a:latin typeface="Arial" panose="020B0604020202020204" pitchFamily="34" charset="0"/>
              </a:rPr>
              <a:t>策划是</a:t>
            </a:r>
            <a:r>
              <a:rPr lang="zh-CN" altLang="en-US" b="1" dirty="0">
                <a:solidFill>
                  <a:srgbClr val="FF0000"/>
                </a:solidFill>
                <a:latin typeface="Arial" panose="020B0604020202020204" pitchFamily="34" charset="0"/>
              </a:rPr>
              <a:t>整合现有资源</a:t>
            </a:r>
            <a:r>
              <a:rPr lang="zh-CN" altLang="en-US" dirty="0">
                <a:latin typeface="Arial" panose="020B0604020202020204" pitchFamily="34" charset="0"/>
              </a:rPr>
              <a:t>的基本上，以</a:t>
            </a:r>
            <a:r>
              <a:rPr lang="zh-CN" altLang="en-US" dirty="0">
                <a:solidFill>
                  <a:srgbClr val="FF0000"/>
                </a:solidFill>
                <a:latin typeface="Arial" panose="020B0604020202020204" pitchFamily="34" charset="0"/>
              </a:rPr>
              <a:t>多快好省的方式</a:t>
            </a:r>
            <a:r>
              <a:rPr lang="zh-CN" altLang="en-US" dirty="0">
                <a:latin typeface="Arial" panose="020B0604020202020204" pitchFamily="34" charset="0"/>
              </a:rPr>
              <a:t>来实现目标</a:t>
            </a:r>
            <a:endParaRPr lang="zh-CN" altLang="en-US" dirty="0">
              <a:latin typeface="Arial" panose="020B0604020202020204" pitchFamily="34" charset="0"/>
            </a:endParaRPr>
          </a:p>
        </p:txBody>
      </p:sp>
      <p:pic>
        <p:nvPicPr>
          <p:cNvPr id="13316" name="Picture 4"/>
          <p:cNvPicPr>
            <a:picLocks noChangeAspect="1"/>
          </p:cNvPicPr>
          <p:nvPr/>
        </p:nvPicPr>
        <p:blipFill>
          <a:blip r:embed="rId1"/>
          <a:stretch>
            <a:fillRect/>
          </a:stretch>
        </p:blipFill>
        <p:spPr>
          <a:xfrm>
            <a:off x="923925" y="2235200"/>
            <a:ext cx="7239000" cy="3543300"/>
          </a:xfrm>
          <a:prstGeom prst="rect">
            <a:avLst/>
          </a:prstGeom>
          <a:noFill/>
          <a:ln w="9525">
            <a:noFill/>
          </a:ln>
          <a:effectLst>
            <a:prstShdw prst="shdw17" dist="17961" dir="2699999">
              <a:srgbClr val="708688"/>
            </a:prstShdw>
          </a:effectLst>
        </p:spPr>
      </p:pic>
    </p:spTree>
  </p:cSld>
  <p:clrMapOvr>
    <a:masterClrMapping/>
  </p:clrMapOvr>
  <p:transition/>
</p:sld>
</file>

<file path=ppt/tags/tag1.xml><?xml version="1.0" encoding="utf-8"?>
<p:tagLst xmlns:p="http://schemas.openxmlformats.org/presentationml/2006/main">
  <p:tag name="KSO_WPP_MARK_KEY" val="1beb7cf3-6665-4368-a7cb-d80eccc9525c"/>
  <p:tag name="COMMONDATA" val="eyJoZGlkIjoiOWY3ZWNmZjUzOTk5YmU2ODUyMjQ4NTRjODkyODU3NDUifQ=="/>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0</TotalTime>
  <Words>4730</Words>
  <Application>WPS 演示</Application>
  <PresentationFormat/>
  <Paragraphs>465</Paragraphs>
  <Slides>50</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50</vt:i4>
      </vt:variant>
    </vt:vector>
  </HeadingPairs>
  <TitlesOfParts>
    <vt:vector size="71" baseType="lpstr">
      <vt:lpstr>Arial</vt:lpstr>
      <vt:lpstr>宋体</vt:lpstr>
      <vt:lpstr>Wingdings</vt:lpstr>
      <vt:lpstr>Wingdings 2</vt:lpstr>
      <vt:lpstr>Hiragino Sans GB W6</vt:lpstr>
      <vt:lpstr>黑体</vt:lpstr>
      <vt:lpstr>Times New Roman</vt:lpstr>
      <vt:lpstr>微软雅黑</vt:lpstr>
      <vt:lpstr>Calibri</vt:lpstr>
      <vt:lpstr>HY견고딕</vt:lpstr>
      <vt:lpstr>Impact</vt:lpstr>
      <vt:lpstr>Verdana</vt:lpstr>
      <vt:lpstr>Calibri</vt:lpstr>
      <vt:lpstr>楷体</vt:lpstr>
      <vt:lpstr>Constantia</vt:lpstr>
      <vt:lpstr>Arial Unicode MS</vt:lpstr>
      <vt:lpstr>隶书</vt:lpstr>
      <vt:lpstr>Arial Black</vt:lpstr>
      <vt:lpstr>Times New Roman</vt:lpstr>
      <vt:lpstr>流畅</vt:lpstr>
      <vt:lpstr>1_流畅</vt:lpstr>
      <vt:lpstr>PowerPoint 演示文稿</vt:lpstr>
      <vt:lpstr>本章目录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Sophia</cp:lastModifiedBy>
  <cp:revision>153</cp:revision>
  <dcterms:created xsi:type="dcterms:W3CDTF">2014-08-31T14:13:00Z</dcterms:created>
  <dcterms:modified xsi:type="dcterms:W3CDTF">2023-03-16T03:11:00Z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2052-11.1.0.13703</vt:lpwstr>
  </property>
  <property fmtid="{D5CDD505-2E9C-101B-9397-08002B2CF9AE}" pid="4" name="ICV">
    <vt:lpwstr>3708C8BA86EF4E8CBF154E81A799F1B6</vt:lpwstr>
  </property>
</Properties>
</file>