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94" r:id="rId5"/>
    <p:sldId id="257" r:id="rId6"/>
    <p:sldId id="395" r:id="rId7"/>
    <p:sldId id="306" r:id="rId8"/>
    <p:sldId id="265" r:id="rId9"/>
    <p:sldId id="399" r:id="rId10"/>
    <p:sldId id="403" r:id="rId11"/>
    <p:sldId id="404" r:id="rId12"/>
    <p:sldId id="405" r:id="rId13"/>
    <p:sldId id="406" r:id="rId14"/>
    <p:sldId id="407" r:id="rId15"/>
    <p:sldId id="410" r:id="rId16"/>
    <p:sldId id="408" r:id="rId17"/>
    <p:sldId id="409" r:id="rId18"/>
    <p:sldId id="421" r:id="rId19"/>
    <p:sldId id="396" r:id="rId20"/>
    <p:sldId id="476" r:id="rId21"/>
    <p:sldId id="483" r:id="rId22"/>
    <p:sldId id="484" r:id="rId23"/>
    <p:sldId id="485" r:id="rId24"/>
    <p:sldId id="614" r:id="rId25"/>
    <p:sldId id="617" r:id="rId26"/>
    <p:sldId id="615" r:id="rId27"/>
    <p:sldId id="621" r:id="rId28"/>
    <p:sldId id="620" r:id="rId29"/>
    <p:sldId id="619" r:id="rId30"/>
    <p:sldId id="626" r:id="rId31"/>
    <p:sldId id="625" r:id="rId32"/>
    <p:sldId id="398" r:id="rId33"/>
    <p:sldId id="417" r:id="rId34"/>
    <p:sldId id="422" r:id="rId35"/>
    <p:sldId id="418" r:id="rId36"/>
    <p:sldId id="427" r:id="rId37"/>
    <p:sldId id="423" r:id="rId38"/>
    <p:sldId id="424" r:id="rId39"/>
    <p:sldId id="425" r:id="rId40"/>
    <p:sldId id="426" r:id="rId41"/>
    <p:sldId id="301" r:id="rId42"/>
  </p:sldIdLst>
  <p:sldSz cx="9144000" cy="5143500" type="screen16x9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8" userDrawn="1">
          <p15:clr>
            <a:srgbClr val="A4A3A4"/>
          </p15:clr>
        </p15:guide>
        <p15:guide id="2" pos="29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ADC"/>
    <a:srgbClr val="4784E7"/>
    <a:srgbClr val="0077AC"/>
    <a:srgbClr val="EF605E"/>
    <a:srgbClr val="EDAF36"/>
    <a:srgbClr val="48AFBA"/>
    <a:srgbClr val="48AF56"/>
    <a:srgbClr val="8DC85C"/>
    <a:srgbClr val="144798"/>
    <a:srgbClr val="1A5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19" autoAdjust="0"/>
    <p:restoredTop sz="94660"/>
  </p:normalViewPr>
  <p:slideViewPr>
    <p:cSldViewPr showGuides="1">
      <p:cViewPr varScale="1">
        <p:scale>
          <a:sx n="90" d="100"/>
          <a:sy n="90" d="100"/>
        </p:scale>
        <p:origin x="732" y="96"/>
      </p:cViewPr>
      <p:guideLst>
        <p:guide orient="horz" pos="1628"/>
        <p:guide pos="29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6C564-3435-4D9B-936B-F4124A87A7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9A4A7D-5503-428E-A68E-5BDFF25D15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21"/>
            <a:ext cx="9142858" cy="51428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" y="3135502"/>
            <a:ext cx="9142858" cy="200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6783" y="813971"/>
            <a:ext cx="4410490" cy="363093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营销</a:t>
            </a:r>
            <a:r>
              <a:rPr lang="zh-CN" altLang="en-US" sz="54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文案</a:t>
            </a:r>
            <a:endParaRPr lang="zh-CN" altLang="en-US" sz="54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创意与撰写</a:t>
            </a:r>
            <a:endParaRPr lang="zh-CN" altLang="en-US" sz="5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文案编写及创作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audio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6346" y="-73330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710" y="186690"/>
            <a:ext cx="5147945" cy="483616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090" y="245745"/>
            <a:ext cx="6174105" cy="465201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3460" y="156210"/>
            <a:ext cx="6203950" cy="465137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3255" y="154940"/>
            <a:ext cx="6604635" cy="4962525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46" name="矩形 1"/>
          <p:cNvSpPr/>
          <p:nvPr/>
        </p:nvSpPr>
        <p:spPr>
          <a:xfrm>
            <a:off x="791210" y="661353"/>
            <a:ext cx="7091363" cy="1477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Y</a:t>
            </a:r>
            <a:r>
              <a:rPr lang="zh-CN" altLang="en-US" dirty="0">
                <a:latin typeface="Arial" panose="020B0604020202020204" pitchFamily="34" charset="0"/>
              </a:rPr>
              <a:t>型文案往往并不华丽，有时甚至只不过是简单地描绘出用户心中的情景，它们往往充满画面感、语言简单、直指利益。</a:t>
            </a:r>
            <a:endParaRPr lang="zh-CN" altLang="en-US" dirty="0">
              <a:latin typeface="Arial" panose="020B0604020202020204" pitchFamily="34" charset="0"/>
            </a:endParaRPr>
          </a:p>
          <a:p>
            <a:endParaRPr lang="en-US" altLang="zh-CN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同样是表达“工作辛苦，不如去旅行”，</a:t>
            </a:r>
            <a:endParaRPr lang="en-US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X</a:t>
            </a:r>
            <a:r>
              <a:rPr lang="zh-CN" altLang="en-US" dirty="0">
                <a:latin typeface="Arial" panose="020B0604020202020204" pitchFamily="34" charset="0"/>
              </a:rPr>
              <a:t>型文案会说“乐享生活，畅意人生”，而</a:t>
            </a:r>
            <a:r>
              <a:rPr lang="en-US" altLang="zh-CN" dirty="0">
                <a:latin typeface="Arial" panose="020B0604020202020204" pitchFamily="34" charset="0"/>
              </a:rPr>
              <a:t>Y</a:t>
            </a:r>
            <a:r>
              <a:rPr lang="zh-CN" altLang="en-US" dirty="0">
                <a:latin typeface="Arial" panose="020B0604020202020204" pitchFamily="34" charset="0"/>
              </a:rPr>
              <a:t>型文案则可能说：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47" name="矩形 2"/>
          <p:cNvSpPr/>
          <p:nvPr/>
        </p:nvSpPr>
        <p:spPr>
          <a:xfrm>
            <a:off x="1070928" y="2226310"/>
            <a:ext cx="681196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你写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时，阿拉斯加的鳕鱼正跃出水面，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你看报表时，梅里雪山的金丝猴刚好爬上树尖。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你挤进地铁时，西藏的山鹰一直盘旋云端，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你在会议中吵架时，尼泊尔的背包客一起端起酒杯坐在火堆旁。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有一些穿高跟鞋走不到的路，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有一些喷着香水闻不到的空气，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有一些在写字楼里永远遇不见的人。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7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710" y="125095"/>
            <a:ext cx="6209665" cy="464185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808080">
                <a:alpha val="50000"/>
              </a:srgbClr>
            </a:prst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61185" y="434975"/>
            <a:ext cx="7040245" cy="443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843808" y="1658939"/>
            <a:ext cx="4392488" cy="432048"/>
            <a:chOff x="3131840" y="1491630"/>
            <a:chExt cx="4392488" cy="432048"/>
          </a:xfrm>
        </p:grpSpPr>
        <p:sp>
          <p:nvSpPr>
            <p:cNvPr id="53" name="矩形 52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679304" y="1520608"/>
              <a:ext cx="302433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什么是文案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83768" y="1514923"/>
            <a:ext cx="720080" cy="720080"/>
            <a:chOff x="2771800" y="1347614"/>
            <a:chExt cx="720080" cy="720080"/>
          </a:xfrm>
        </p:grpSpPr>
        <p:sp>
          <p:nvSpPr>
            <p:cNvPr id="56" name="椭圆 55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15816" y="1415266"/>
              <a:ext cx="432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43808" y="2440174"/>
            <a:ext cx="4392488" cy="432048"/>
            <a:chOff x="3131840" y="1491630"/>
            <a:chExt cx="4392488" cy="432048"/>
          </a:xfrm>
        </p:grpSpPr>
        <p:sp>
          <p:nvSpPr>
            <p:cNvPr id="59" name="矩形 58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8DC8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679304" y="1520608"/>
              <a:ext cx="302433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文案的体裁特征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483768" y="2296158"/>
            <a:ext cx="720080" cy="720080"/>
            <a:chOff x="2771800" y="1347614"/>
            <a:chExt cx="720080" cy="720080"/>
          </a:xfrm>
        </p:grpSpPr>
        <p:sp>
          <p:nvSpPr>
            <p:cNvPr id="62" name="椭圆 61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8DC8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915816" y="1415266"/>
              <a:ext cx="432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8" name="文本框 13"/>
          <p:cNvSpPr txBox="1"/>
          <p:nvPr/>
        </p:nvSpPr>
        <p:spPr>
          <a:xfrm>
            <a:off x="795020" y="261620"/>
            <a:ext cx="439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C000"/>
                </a:solidFill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C000"/>
                </a:solidFill>
                <a:ea typeface="微软雅黑" panose="020B0503020204020204" pitchFamily="34" charset="-122"/>
              </a:rPr>
              <a:t>2</a:t>
            </a:r>
            <a:r>
              <a:rPr lang="en-US" altLang="zh-CN" sz="3600" b="1" dirty="0">
                <a:solidFill>
                  <a:srgbClr val="FFC000"/>
                </a:solidFill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FFC000"/>
                </a:solidFill>
                <a:ea typeface="微软雅黑" panose="020B0503020204020204" pitchFamily="34" charset="-122"/>
              </a:rPr>
              <a:t>电子商务文案基础</a:t>
            </a:r>
            <a:endParaRPr lang="zh-CN" altLang="en-US" sz="2800" b="1" dirty="0">
              <a:solidFill>
                <a:srgbClr val="FFC000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754380" y="877570"/>
            <a:ext cx="4504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 dirty="0">
                <a:latin typeface="Agency FB" panose="020B0503020202020204" pitchFamily="34" charset="0"/>
                <a:ea typeface="Adobe 宋体 Std L" pitchFamily="18" charset="-122"/>
              </a:rPr>
              <a:t>用字技巧与广告语的写作</a:t>
            </a:r>
            <a:endParaRPr lang="zh-CN" altLang="en-US" sz="2000" b="1" dirty="0">
              <a:latin typeface="Agency FB" panose="020B0503020202020204" pitchFamily="34" charset="0"/>
              <a:ea typeface="Adobe 宋体 Std L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2745" y="125095"/>
            <a:ext cx="452374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文案的体裁特征：主要是种书面语言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22910" y="1430655"/>
            <a:ext cx="3350895" cy="301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4392869" y="1932799"/>
            <a:ext cx="2509135" cy="2509135"/>
            <a:chOff x="675976" y="1235930"/>
            <a:chExt cx="2509135" cy="2509135"/>
          </a:xfrm>
        </p:grpSpPr>
        <p:sp>
          <p:nvSpPr>
            <p:cNvPr id="6" name="等腰三角形 5"/>
            <p:cNvSpPr/>
            <p:nvPr/>
          </p:nvSpPr>
          <p:spPr>
            <a:xfrm>
              <a:off x="675976" y="1235930"/>
              <a:ext cx="2509135" cy="2509135"/>
            </a:xfrm>
            <a:prstGeom prst="triangle">
              <a:avLst/>
            </a:prstGeom>
            <a:solidFill>
              <a:srgbClr val="EDAF36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Freeform 37"/>
            <p:cNvSpPr/>
            <p:nvPr/>
          </p:nvSpPr>
          <p:spPr bwMode="auto">
            <a:xfrm rot="20458948">
              <a:off x="1329943" y="2344872"/>
              <a:ext cx="934171" cy="547860"/>
            </a:xfrm>
            <a:custGeom>
              <a:avLst/>
              <a:gdLst>
                <a:gd name="T0" fmla="*/ 399 w 399"/>
                <a:gd name="T1" fmla="*/ 0 h 234"/>
                <a:gd name="T2" fmla="*/ 286 w 399"/>
                <a:gd name="T3" fmla="*/ 0 h 234"/>
                <a:gd name="T4" fmla="*/ 334 w 399"/>
                <a:gd name="T5" fmla="*/ 46 h 234"/>
                <a:gd name="T6" fmla="*/ 212 w 399"/>
                <a:gd name="T7" fmla="*/ 152 h 234"/>
                <a:gd name="T8" fmla="*/ 130 w 399"/>
                <a:gd name="T9" fmla="*/ 82 h 234"/>
                <a:gd name="T10" fmla="*/ 0 w 399"/>
                <a:gd name="T11" fmla="*/ 188 h 234"/>
                <a:gd name="T12" fmla="*/ 0 w 399"/>
                <a:gd name="T13" fmla="*/ 234 h 234"/>
                <a:gd name="T14" fmla="*/ 130 w 399"/>
                <a:gd name="T15" fmla="*/ 128 h 234"/>
                <a:gd name="T16" fmla="*/ 212 w 399"/>
                <a:gd name="T17" fmla="*/ 198 h 234"/>
                <a:gd name="T18" fmla="*/ 358 w 399"/>
                <a:gd name="T19" fmla="*/ 73 h 234"/>
                <a:gd name="T20" fmla="*/ 399 w 399"/>
                <a:gd name="T21" fmla="*/ 111 h 234"/>
                <a:gd name="T22" fmla="*/ 399 w 399"/>
                <a:gd name="T2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9" h="234">
                  <a:moveTo>
                    <a:pt x="399" y="0"/>
                  </a:moveTo>
                  <a:lnTo>
                    <a:pt x="286" y="0"/>
                  </a:lnTo>
                  <a:lnTo>
                    <a:pt x="334" y="46"/>
                  </a:lnTo>
                  <a:lnTo>
                    <a:pt x="212" y="152"/>
                  </a:lnTo>
                  <a:lnTo>
                    <a:pt x="130" y="82"/>
                  </a:lnTo>
                  <a:lnTo>
                    <a:pt x="0" y="188"/>
                  </a:lnTo>
                  <a:lnTo>
                    <a:pt x="0" y="234"/>
                  </a:lnTo>
                  <a:lnTo>
                    <a:pt x="130" y="128"/>
                  </a:lnTo>
                  <a:lnTo>
                    <a:pt x="212" y="198"/>
                  </a:lnTo>
                  <a:lnTo>
                    <a:pt x="358" y="73"/>
                  </a:lnTo>
                  <a:lnTo>
                    <a:pt x="399" y="111"/>
                  </a:lnTo>
                  <a:lnTo>
                    <a:pt x="39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8" name="文本框 10"/>
            <p:cNvSpPr txBox="1"/>
            <p:nvPr/>
          </p:nvSpPr>
          <p:spPr>
            <a:xfrm>
              <a:off x="1668273" y="2776576"/>
              <a:ext cx="41229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p>
              <a:r>
                <a:rPr lang="en-US" altLang="zh-CN" sz="3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6085109" y="2185060"/>
            <a:ext cx="1630937" cy="593959"/>
          </a:xfrm>
          <a:custGeom>
            <a:avLst/>
            <a:gdLst>
              <a:gd name="connsiteX0" fmla="*/ 0 w 1630937"/>
              <a:gd name="connsiteY0" fmla="*/ 98995 h 593959"/>
              <a:gd name="connsiteX1" fmla="*/ 98995 w 1630937"/>
              <a:gd name="connsiteY1" fmla="*/ 0 h 593959"/>
              <a:gd name="connsiteX2" fmla="*/ 1531942 w 1630937"/>
              <a:gd name="connsiteY2" fmla="*/ 0 h 593959"/>
              <a:gd name="connsiteX3" fmla="*/ 1630937 w 1630937"/>
              <a:gd name="connsiteY3" fmla="*/ 98995 h 593959"/>
              <a:gd name="connsiteX4" fmla="*/ 1630937 w 1630937"/>
              <a:gd name="connsiteY4" fmla="*/ 494964 h 593959"/>
              <a:gd name="connsiteX5" fmla="*/ 1531942 w 1630937"/>
              <a:gd name="connsiteY5" fmla="*/ 593959 h 593959"/>
              <a:gd name="connsiteX6" fmla="*/ 98995 w 1630937"/>
              <a:gd name="connsiteY6" fmla="*/ 593959 h 593959"/>
              <a:gd name="connsiteX7" fmla="*/ 0 w 1630937"/>
              <a:gd name="connsiteY7" fmla="*/ 494964 h 593959"/>
              <a:gd name="connsiteX8" fmla="*/ 0 w 1630937"/>
              <a:gd name="connsiteY8" fmla="*/ 98995 h 593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0937" h="593959">
                <a:moveTo>
                  <a:pt x="0" y="98995"/>
                </a:moveTo>
                <a:cubicBezTo>
                  <a:pt x="0" y="44322"/>
                  <a:pt x="44322" y="0"/>
                  <a:pt x="98995" y="0"/>
                </a:cubicBezTo>
                <a:lnTo>
                  <a:pt x="1531942" y="0"/>
                </a:lnTo>
                <a:cubicBezTo>
                  <a:pt x="1586615" y="0"/>
                  <a:pt x="1630937" y="44322"/>
                  <a:pt x="1630937" y="98995"/>
                </a:cubicBezTo>
                <a:lnTo>
                  <a:pt x="1630937" y="494964"/>
                </a:lnTo>
                <a:cubicBezTo>
                  <a:pt x="1630937" y="549637"/>
                  <a:pt x="1586615" y="593959"/>
                  <a:pt x="1531942" y="593959"/>
                </a:cubicBezTo>
                <a:lnTo>
                  <a:pt x="98995" y="593959"/>
                </a:lnTo>
                <a:cubicBezTo>
                  <a:pt x="44322" y="593959"/>
                  <a:pt x="0" y="549637"/>
                  <a:pt x="0" y="494964"/>
                </a:cubicBezTo>
                <a:lnTo>
                  <a:pt x="0" y="9899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955" tIns="89955" rIns="89955" bIns="89955" numCol="1" spcCol="1270" anchor="ctr" anchorCtr="0">
            <a:noAutofit/>
          </a:bodyPr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吸引注意力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085109" y="2853264"/>
            <a:ext cx="1630937" cy="593959"/>
          </a:xfrm>
          <a:custGeom>
            <a:avLst/>
            <a:gdLst>
              <a:gd name="connsiteX0" fmla="*/ 0 w 1630937"/>
              <a:gd name="connsiteY0" fmla="*/ 98995 h 593959"/>
              <a:gd name="connsiteX1" fmla="*/ 98995 w 1630937"/>
              <a:gd name="connsiteY1" fmla="*/ 0 h 593959"/>
              <a:gd name="connsiteX2" fmla="*/ 1531942 w 1630937"/>
              <a:gd name="connsiteY2" fmla="*/ 0 h 593959"/>
              <a:gd name="connsiteX3" fmla="*/ 1630937 w 1630937"/>
              <a:gd name="connsiteY3" fmla="*/ 98995 h 593959"/>
              <a:gd name="connsiteX4" fmla="*/ 1630937 w 1630937"/>
              <a:gd name="connsiteY4" fmla="*/ 494964 h 593959"/>
              <a:gd name="connsiteX5" fmla="*/ 1531942 w 1630937"/>
              <a:gd name="connsiteY5" fmla="*/ 593959 h 593959"/>
              <a:gd name="connsiteX6" fmla="*/ 98995 w 1630937"/>
              <a:gd name="connsiteY6" fmla="*/ 593959 h 593959"/>
              <a:gd name="connsiteX7" fmla="*/ 0 w 1630937"/>
              <a:gd name="connsiteY7" fmla="*/ 494964 h 593959"/>
              <a:gd name="connsiteX8" fmla="*/ 0 w 1630937"/>
              <a:gd name="connsiteY8" fmla="*/ 98995 h 593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0937" h="593959">
                <a:moveTo>
                  <a:pt x="0" y="98995"/>
                </a:moveTo>
                <a:cubicBezTo>
                  <a:pt x="0" y="44322"/>
                  <a:pt x="44322" y="0"/>
                  <a:pt x="98995" y="0"/>
                </a:cubicBezTo>
                <a:lnTo>
                  <a:pt x="1531942" y="0"/>
                </a:lnTo>
                <a:cubicBezTo>
                  <a:pt x="1586615" y="0"/>
                  <a:pt x="1630937" y="44322"/>
                  <a:pt x="1630937" y="98995"/>
                </a:cubicBezTo>
                <a:lnTo>
                  <a:pt x="1630937" y="494964"/>
                </a:lnTo>
                <a:cubicBezTo>
                  <a:pt x="1630937" y="549637"/>
                  <a:pt x="1586615" y="593959"/>
                  <a:pt x="1531942" y="593959"/>
                </a:cubicBezTo>
                <a:lnTo>
                  <a:pt x="98995" y="593959"/>
                </a:lnTo>
                <a:cubicBezTo>
                  <a:pt x="44322" y="593959"/>
                  <a:pt x="0" y="549637"/>
                  <a:pt x="0" y="494964"/>
                </a:cubicBezTo>
                <a:lnTo>
                  <a:pt x="0" y="9899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955" tIns="89955" rIns="89955" bIns="89955" numCol="1" spcCol="1270" anchor="ctr" anchorCtr="0">
            <a:noAutofit/>
          </a:bodyPr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达到沟通效果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085109" y="3521468"/>
            <a:ext cx="1630937" cy="593959"/>
          </a:xfrm>
          <a:custGeom>
            <a:avLst/>
            <a:gdLst>
              <a:gd name="connsiteX0" fmla="*/ 0 w 1630937"/>
              <a:gd name="connsiteY0" fmla="*/ 98995 h 593959"/>
              <a:gd name="connsiteX1" fmla="*/ 98995 w 1630937"/>
              <a:gd name="connsiteY1" fmla="*/ 0 h 593959"/>
              <a:gd name="connsiteX2" fmla="*/ 1531942 w 1630937"/>
              <a:gd name="connsiteY2" fmla="*/ 0 h 593959"/>
              <a:gd name="connsiteX3" fmla="*/ 1630937 w 1630937"/>
              <a:gd name="connsiteY3" fmla="*/ 98995 h 593959"/>
              <a:gd name="connsiteX4" fmla="*/ 1630937 w 1630937"/>
              <a:gd name="connsiteY4" fmla="*/ 494964 h 593959"/>
              <a:gd name="connsiteX5" fmla="*/ 1531942 w 1630937"/>
              <a:gd name="connsiteY5" fmla="*/ 593959 h 593959"/>
              <a:gd name="connsiteX6" fmla="*/ 98995 w 1630937"/>
              <a:gd name="connsiteY6" fmla="*/ 593959 h 593959"/>
              <a:gd name="connsiteX7" fmla="*/ 0 w 1630937"/>
              <a:gd name="connsiteY7" fmla="*/ 494964 h 593959"/>
              <a:gd name="connsiteX8" fmla="*/ 0 w 1630937"/>
              <a:gd name="connsiteY8" fmla="*/ 98995 h 593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0937" h="593959">
                <a:moveTo>
                  <a:pt x="0" y="98995"/>
                </a:moveTo>
                <a:cubicBezTo>
                  <a:pt x="0" y="44322"/>
                  <a:pt x="44322" y="0"/>
                  <a:pt x="98995" y="0"/>
                </a:cubicBezTo>
                <a:lnTo>
                  <a:pt x="1531942" y="0"/>
                </a:lnTo>
                <a:cubicBezTo>
                  <a:pt x="1586615" y="0"/>
                  <a:pt x="1630937" y="44322"/>
                  <a:pt x="1630937" y="98995"/>
                </a:cubicBezTo>
                <a:lnTo>
                  <a:pt x="1630937" y="494964"/>
                </a:lnTo>
                <a:cubicBezTo>
                  <a:pt x="1630937" y="549637"/>
                  <a:pt x="1586615" y="593959"/>
                  <a:pt x="1531942" y="593959"/>
                </a:cubicBezTo>
                <a:lnTo>
                  <a:pt x="98995" y="593959"/>
                </a:lnTo>
                <a:cubicBezTo>
                  <a:pt x="44322" y="593959"/>
                  <a:pt x="0" y="549637"/>
                  <a:pt x="0" y="494964"/>
                </a:cubicBezTo>
                <a:lnTo>
                  <a:pt x="0" y="98995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9955" tIns="89955" rIns="89955" bIns="89955" numCol="1" spcCol="1270" anchor="ctr" anchorCtr="0">
            <a:noAutofit/>
          </a:bodyPr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说服消费者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39515" y="767080"/>
            <a:ext cx="39763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1200" b="0">
                <a:latin typeface="Calibri" panose="020F0502020204030204" pitchFamily="34" charset="0"/>
                <a:ea typeface="宋体" panose="02010600030101010101" pitchFamily="2" charset="-122"/>
              </a:rPr>
              <a:t>文案以书面文字为主，</a:t>
            </a:r>
            <a:endParaRPr lang="zh-CN" sz="1200" b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sz="1200" b="0">
                <a:latin typeface="Calibri" panose="020F0502020204030204" pitchFamily="34" charset="0"/>
                <a:ea typeface="宋体" panose="02010600030101010101" pitchFamily="2" charset="-122"/>
              </a:rPr>
              <a:t>（美）罗伯特</a:t>
            </a:r>
            <a:r>
              <a:rPr lang="zh-CN" sz="12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·布莱在《文案创作完全手册》中指出：</a:t>
            </a:r>
            <a:endParaRPr lang="zh-CN" sz="1200" b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zh-CN" sz="1200" b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文案必须做到如下三点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0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10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27291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文案的体裁特征：是种广告语体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3355" y="1253808"/>
            <a:ext cx="527431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5084445" y="1757680"/>
            <a:ext cx="329438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 algn="ctr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文学科技、</a:t>
            </a:r>
            <a:endParaRPr lang="zh-CN" sz="1400" b="0">
              <a:ea typeface="宋体" panose="02010600030101010101" pitchFamily="2" charset="-122"/>
            </a:endParaRPr>
          </a:p>
          <a:p>
            <a:pPr indent="127000" algn="ctr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演讲、</a:t>
            </a:r>
            <a:endParaRPr lang="zh-CN" sz="1400" b="0">
              <a:ea typeface="宋体" panose="02010600030101010101" pitchFamily="2" charset="-122"/>
            </a:endParaRPr>
          </a:p>
          <a:p>
            <a:pPr indent="127000" algn="ctr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广告、</a:t>
            </a:r>
            <a:endParaRPr lang="zh-CN" sz="1400" b="0">
              <a:ea typeface="宋体" panose="02010600030101010101" pitchFamily="2" charset="-122"/>
            </a:endParaRPr>
          </a:p>
          <a:p>
            <a:pPr indent="127000" algn="ctr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网络、</a:t>
            </a:r>
            <a:endParaRPr lang="zh-CN" sz="1400" b="0">
              <a:ea typeface="宋体" panose="02010600030101010101" pitchFamily="2" charset="-122"/>
            </a:endParaRPr>
          </a:p>
          <a:p>
            <a:pPr indent="127000" algn="ctr">
              <a:lnSpc>
                <a:spcPct val="150000"/>
              </a:lnSpc>
            </a:pPr>
            <a:r>
              <a:rPr lang="zh-CN" sz="1400" b="0">
                <a:ea typeface="宋体" panose="02010600030101010101" pitchFamily="2" charset="-122"/>
              </a:rPr>
              <a:t>广播属于交融语体。</a:t>
            </a:r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754380" y="261620"/>
            <a:ext cx="4633596" cy="1014730"/>
            <a:chOff x="3873373" y="4135532"/>
            <a:chExt cx="3914585" cy="1014951"/>
          </a:xfrm>
        </p:grpSpPr>
        <p:sp>
          <p:nvSpPr>
            <p:cNvPr id="77" name="TextBox 15"/>
            <p:cNvSpPr txBox="1"/>
            <p:nvPr/>
          </p:nvSpPr>
          <p:spPr>
            <a:xfrm>
              <a:off x="3873373" y="4751616"/>
              <a:ext cx="3805682" cy="398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000" b="1" dirty="0">
                  <a:latin typeface="Agency FB" panose="020B0503020202020204" pitchFamily="34" charset="0"/>
                  <a:ea typeface="Adobe 宋体 Std L" pitchFamily="18" charset="-122"/>
                </a:rPr>
                <a:t>任务</a:t>
              </a:r>
              <a:r>
                <a:rPr lang="en-US" altLang="zh-CN" sz="2000" b="1" dirty="0">
                  <a:latin typeface="Arial Black" panose="020B0A04020102020204" charset="0"/>
                  <a:ea typeface="Adobe 宋体 Std L" pitchFamily="18" charset="-122"/>
                  <a:cs typeface="Arial Black" panose="020B0A04020102020204" charset="0"/>
                </a:rPr>
                <a:t>1</a:t>
              </a:r>
              <a:r>
                <a:rPr lang="en-US" altLang="zh-CN" sz="2000" b="1" dirty="0">
                  <a:latin typeface="Agency FB" panose="020B0503020202020204" pitchFamily="34" charset="0"/>
                  <a:ea typeface="Adobe 宋体 Std L" pitchFamily="18" charset="-122"/>
                </a:rPr>
                <a:t> </a:t>
              </a:r>
              <a:r>
                <a:rPr lang="zh-CN" altLang="en-US" sz="2000" b="1" dirty="0">
                  <a:latin typeface="Agency FB" panose="020B0503020202020204" pitchFamily="34" charset="0"/>
                  <a:ea typeface="Adobe 宋体 Std L" pitchFamily="18" charset="-122"/>
                </a:rPr>
                <a:t>用字技巧与广告语的写作</a:t>
              </a:r>
              <a:endParaRPr lang="zh-CN" altLang="en-US" sz="2000" b="1" dirty="0">
                <a:latin typeface="Agency FB" panose="020B0503020202020204" pitchFamily="34" charset="0"/>
                <a:ea typeface="Adobe 宋体 Std L" pitchFamily="18" charset="-122"/>
              </a:endParaRPr>
            </a:p>
          </p:txBody>
        </p:sp>
        <p:sp>
          <p:nvSpPr>
            <p:cNvPr id="78" name="文本框 13"/>
            <p:cNvSpPr txBox="1"/>
            <p:nvPr/>
          </p:nvSpPr>
          <p:spPr>
            <a:xfrm>
              <a:off x="3907707" y="4135532"/>
              <a:ext cx="3880251" cy="645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b="1" dirty="0">
                  <a:solidFill>
                    <a:srgbClr val="FFC000"/>
                  </a:solidFill>
                  <a:ea typeface="微软雅黑" panose="020B0503020204020204" pitchFamily="34" charset="-122"/>
                </a:rPr>
                <a:t>项目</a:t>
              </a:r>
              <a:r>
                <a:rPr lang="en-US" altLang="zh-CN" sz="3600" b="1" dirty="0">
                  <a:solidFill>
                    <a:srgbClr val="FFC000"/>
                  </a:solidFill>
                  <a:ea typeface="微软雅黑" panose="020B0503020204020204" pitchFamily="34" charset="-122"/>
                </a:rPr>
                <a:t>2</a:t>
              </a:r>
              <a:r>
                <a:rPr lang="en-US" altLang="zh-CN" sz="3600" b="1" dirty="0">
                  <a:solidFill>
                    <a:srgbClr val="FFC000"/>
                  </a:solidFill>
                  <a:ea typeface="微软雅黑" panose="020B0503020204020204" pitchFamily="34" charset="-122"/>
                </a:rPr>
                <a:t> </a:t>
              </a:r>
              <a:r>
                <a:rPr lang="zh-CN" altLang="en-US" sz="2800" b="1" dirty="0">
                  <a:solidFill>
                    <a:srgbClr val="FFC000"/>
                  </a:solidFill>
                  <a:ea typeface="微软雅黑" panose="020B0503020204020204" pitchFamily="34" charset="-122"/>
                </a:rPr>
                <a:t>电子商务文案基础</a:t>
              </a:r>
              <a:endParaRPr lang="zh-CN" altLang="en-US" sz="2800" b="1" dirty="0">
                <a:solidFill>
                  <a:srgbClr val="FFC000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1610" y="1499235"/>
            <a:ext cx="6481445" cy="2727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27291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文案的体裁特征：是种广告语体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68"/>
          <p:cNvGrpSpPr/>
          <p:nvPr/>
        </p:nvGrpSpPr>
        <p:grpSpPr bwMode="auto">
          <a:xfrm>
            <a:off x="1727926" y="2055220"/>
            <a:ext cx="5563532" cy="798909"/>
            <a:chOff x="820738" y="2889250"/>
            <a:chExt cx="7419975" cy="1065213"/>
          </a:xfrm>
        </p:grpSpPr>
        <p:sp>
          <p:nvSpPr>
            <p:cNvPr id="5" name="AutoShape 49"/>
            <p:cNvSpPr>
              <a:spLocks noChangeArrowheads="1"/>
            </p:cNvSpPr>
            <p:nvPr/>
          </p:nvSpPr>
          <p:spPr bwMode="auto">
            <a:xfrm flipH="1">
              <a:off x="5397500" y="2889250"/>
              <a:ext cx="828675" cy="1065213"/>
            </a:xfrm>
            <a:prstGeom prst="rightArrow">
              <a:avLst>
                <a:gd name="adj1" fmla="val 70389"/>
                <a:gd name="adj2" fmla="val 68255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6" name="组合 67"/>
            <p:cNvGrpSpPr/>
            <p:nvPr/>
          </p:nvGrpSpPr>
          <p:grpSpPr bwMode="auto">
            <a:xfrm>
              <a:off x="820738" y="2889250"/>
              <a:ext cx="7419975" cy="1065213"/>
              <a:chOff x="820738" y="2889250"/>
              <a:chExt cx="7419975" cy="1065213"/>
            </a:xfrm>
          </p:grpSpPr>
          <p:sp>
            <p:nvSpPr>
              <p:cNvPr id="7" name="圆角矩形 37"/>
              <p:cNvSpPr>
                <a:spLocks noChangeArrowheads="1"/>
              </p:cNvSpPr>
              <p:nvPr/>
            </p:nvSpPr>
            <p:spPr bwMode="auto">
              <a:xfrm>
                <a:off x="6259513" y="3043238"/>
                <a:ext cx="1981200" cy="755650"/>
              </a:xfrm>
              <a:prstGeom prst="roundRect">
                <a:avLst>
                  <a:gd name="adj" fmla="val 3278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8" name="Text Box 18"/>
              <p:cNvSpPr txBox="1">
                <a:spLocks noChangeArrowheads="1"/>
              </p:cNvSpPr>
              <p:nvPr/>
            </p:nvSpPr>
            <p:spPr bwMode="gray">
              <a:xfrm>
                <a:off x="6637338" y="3157115"/>
                <a:ext cx="1557338" cy="5317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000" dirty="0">
                    <a:latin typeface="+mn-ea"/>
                    <a:ea typeface="+mn-ea"/>
                  </a:rPr>
                  <a:t>由标题、正文、口号和随文组成</a:t>
                </a:r>
                <a:endParaRPr lang="zh-CN" altLang="en-US" sz="1000" dirty="0">
                  <a:latin typeface="+mn-ea"/>
                  <a:ea typeface="+mn-ea"/>
                </a:endParaRPr>
              </a:p>
            </p:txBody>
          </p:sp>
          <p:grpSp>
            <p:nvGrpSpPr>
              <p:cNvPr id="9" name="组合 57"/>
              <p:cNvGrpSpPr/>
              <p:nvPr/>
            </p:nvGrpSpPr>
            <p:grpSpPr bwMode="auto">
              <a:xfrm>
                <a:off x="820738" y="2889250"/>
                <a:ext cx="2854325" cy="1065213"/>
                <a:chOff x="820118" y="3112105"/>
                <a:chExt cx="2854732" cy="1065212"/>
              </a:xfrm>
            </p:grpSpPr>
            <p:sp>
              <p:nvSpPr>
                <p:cNvPr id="11" name="AutoShape 71"/>
                <p:cNvSpPr>
                  <a:spLocks noChangeArrowheads="1"/>
                </p:cNvSpPr>
                <p:nvPr/>
              </p:nvSpPr>
              <p:spPr bwMode="auto">
                <a:xfrm>
                  <a:off x="2846850" y="3112105"/>
                  <a:ext cx="828000" cy="1065212"/>
                </a:xfrm>
                <a:prstGeom prst="rightArrow">
                  <a:avLst>
                    <a:gd name="adj1" fmla="val 70389"/>
                    <a:gd name="adj2" fmla="val 62116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12" name="圆角矩形 16"/>
                <p:cNvSpPr>
                  <a:spLocks noChangeArrowheads="1"/>
                </p:cNvSpPr>
                <p:nvPr/>
              </p:nvSpPr>
              <p:spPr bwMode="auto">
                <a:xfrm>
                  <a:off x="820118" y="3266711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10" name="Text Box 18"/>
              <p:cNvSpPr txBox="1">
                <a:spLocks noChangeArrowheads="1"/>
              </p:cNvSpPr>
              <p:nvPr/>
            </p:nvSpPr>
            <p:spPr bwMode="gray">
              <a:xfrm>
                <a:off x="820738" y="3061442"/>
                <a:ext cx="1554162" cy="634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000" dirty="0">
                    <a:latin typeface="+mn-ea"/>
                    <a:ea typeface="+mn-ea"/>
                  </a:rPr>
                  <a:t>讲究语言的</a:t>
                </a:r>
                <a:endParaRPr lang="zh-CN" altLang="en-US" sz="1000" dirty="0">
                  <a:latin typeface="+mn-ea"/>
                  <a:ea typeface="+mn-ea"/>
                </a:endParaRP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000" dirty="0">
                    <a:latin typeface="+mn-ea"/>
                    <a:ea typeface="+mn-ea"/>
                  </a:rPr>
                  <a:t>音律美和节奏美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66"/>
          <p:cNvGrpSpPr/>
          <p:nvPr/>
        </p:nvGrpSpPr>
        <p:grpSpPr bwMode="auto">
          <a:xfrm>
            <a:off x="2282612" y="1120579"/>
            <a:ext cx="4444636" cy="2650331"/>
            <a:chOff x="1560513" y="1643063"/>
            <a:chExt cx="5927725" cy="3533775"/>
          </a:xfrm>
        </p:grpSpPr>
        <p:sp>
          <p:nvSpPr>
            <p:cNvPr id="14" name="AutoShape 75"/>
            <p:cNvSpPr>
              <a:spLocks noChangeArrowheads="1"/>
            </p:cNvSpPr>
            <p:nvPr/>
          </p:nvSpPr>
          <p:spPr bwMode="auto">
            <a:xfrm rot="-2700000">
              <a:off x="3473821" y="3951288"/>
              <a:ext cx="828304" cy="1080483"/>
            </a:xfrm>
            <a:prstGeom prst="rightArrow">
              <a:avLst>
                <a:gd name="adj1" fmla="val 70389"/>
                <a:gd name="adj2" fmla="val 65694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圆角矩形 23"/>
            <p:cNvSpPr>
              <a:spLocks noChangeArrowheads="1"/>
            </p:cNvSpPr>
            <p:nvPr/>
          </p:nvSpPr>
          <p:spPr bwMode="auto">
            <a:xfrm>
              <a:off x="1560513" y="4420500"/>
              <a:ext cx="1980727" cy="756338"/>
            </a:xfrm>
            <a:prstGeom prst="roundRect">
              <a:avLst>
                <a:gd name="adj" fmla="val 3278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6" name="组合 74"/>
            <p:cNvGrpSpPr/>
            <p:nvPr/>
          </p:nvGrpSpPr>
          <p:grpSpPr bwMode="auto">
            <a:xfrm>
              <a:off x="4767263" y="1643063"/>
              <a:ext cx="2720975" cy="1239837"/>
              <a:chOff x="4767688" y="1866174"/>
              <a:chExt cx="2720177" cy="1239951"/>
            </a:xfrm>
          </p:grpSpPr>
          <p:sp>
            <p:nvSpPr>
              <p:cNvPr id="2" name="AutoShape 67"/>
              <p:cNvSpPr>
                <a:spLocks noChangeArrowheads="1"/>
              </p:cNvSpPr>
              <p:nvPr/>
            </p:nvSpPr>
            <p:spPr bwMode="auto">
              <a:xfrm rot="18900000" flipH="1">
                <a:off x="4767688" y="2040912"/>
                <a:ext cx="828000" cy="1065213"/>
              </a:xfrm>
              <a:prstGeom prst="rightArrow">
                <a:avLst>
                  <a:gd name="adj1" fmla="val 70389"/>
                  <a:gd name="adj2" fmla="val 63769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20" name="圆角矩形 44"/>
              <p:cNvSpPr>
                <a:spLocks noChangeArrowheads="1"/>
              </p:cNvSpPr>
              <p:nvPr/>
            </p:nvSpPr>
            <p:spPr bwMode="auto">
              <a:xfrm>
                <a:off x="5507865" y="1866174"/>
                <a:ext cx="1980000" cy="756000"/>
              </a:xfrm>
              <a:prstGeom prst="roundRect">
                <a:avLst>
                  <a:gd name="adj" fmla="val 3278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7" name="Text Box 18"/>
            <p:cNvSpPr txBox="1">
              <a:spLocks noChangeArrowheads="1"/>
            </p:cNvSpPr>
            <p:nvPr/>
          </p:nvSpPr>
          <p:spPr bwMode="gray">
            <a:xfrm>
              <a:off x="5915026" y="1755351"/>
              <a:ext cx="1557338" cy="634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000" dirty="0">
                  <a:latin typeface="+mn-ea"/>
                  <a:ea typeface="+mn-ea"/>
                </a:rPr>
                <a:t>短句为主</a:t>
              </a:r>
              <a:endParaRPr lang="zh-CN" altLang="en-US" sz="1000" dirty="0">
                <a:latin typeface="+mn-ea"/>
                <a:ea typeface="+mn-ea"/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zh-CN" altLang="en-US" sz="1000" dirty="0">
                  <a:latin typeface="+mn-ea"/>
                  <a:ea typeface="+mn-ea"/>
                </a:rPr>
                <a:t>语法简单</a:t>
              </a:r>
              <a:endParaRPr lang="zh-CN" altLang="en-US" sz="1000" dirty="0">
                <a:latin typeface="+mn-ea"/>
                <a:ea typeface="+mn-ea"/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gray">
            <a:xfrm>
              <a:off x="1595438" y="4629150"/>
              <a:ext cx="1563687" cy="531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000" dirty="0">
                  <a:latin typeface="+mn-ea"/>
                  <a:ea typeface="+mn-ea"/>
                </a:rPr>
                <a:t>通俗、大众化的词语</a:t>
              </a:r>
              <a:endParaRPr lang="zh-CN" altLang="en-US" sz="1000" dirty="0">
                <a:latin typeface="+mn-ea"/>
                <a:ea typeface="+mn-ea"/>
              </a:endParaRPr>
            </a:p>
          </p:txBody>
        </p:sp>
      </p:grpSp>
      <p:grpSp>
        <p:nvGrpSpPr>
          <p:cNvPr id="21" name="组合 64"/>
          <p:cNvGrpSpPr/>
          <p:nvPr/>
        </p:nvGrpSpPr>
        <p:grpSpPr bwMode="auto">
          <a:xfrm>
            <a:off x="2409612" y="1247579"/>
            <a:ext cx="4713478" cy="2650093"/>
            <a:chOff x="1560513" y="1643063"/>
            <a:chExt cx="6286274" cy="3533457"/>
          </a:xfrm>
        </p:grpSpPr>
        <p:grpSp>
          <p:nvGrpSpPr>
            <p:cNvPr id="22" name="组合 63"/>
            <p:cNvGrpSpPr/>
            <p:nvPr/>
          </p:nvGrpSpPr>
          <p:grpSpPr bwMode="auto">
            <a:xfrm>
              <a:off x="1560513" y="1643063"/>
              <a:ext cx="2865437" cy="1120775"/>
              <a:chOff x="1560513" y="1643063"/>
              <a:chExt cx="2865437" cy="1120775"/>
            </a:xfrm>
          </p:grpSpPr>
          <p:grpSp>
            <p:nvGrpSpPr>
              <p:cNvPr id="28" name="组合 76"/>
              <p:cNvGrpSpPr/>
              <p:nvPr/>
            </p:nvGrpSpPr>
            <p:grpSpPr bwMode="auto">
              <a:xfrm>
                <a:off x="1560513" y="1643063"/>
                <a:ext cx="2865437" cy="1120775"/>
                <a:chOff x="1560898" y="1866174"/>
                <a:chExt cx="2864440" cy="1121345"/>
              </a:xfrm>
            </p:grpSpPr>
            <p:sp>
              <p:nvSpPr>
                <p:cNvPr id="30" name="AutoShape 73"/>
                <p:cNvSpPr>
                  <a:spLocks noChangeArrowheads="1"/>
                </p:cNvSpPr>
                <p:nvPr/>
              </p:nvSpPr>
              <p:spPr bwMode="auto">
                <a:xfrm rot="2700000">
                  <a:off x="3478732" y="2040912"/>
                  <a:ext cx="828000" cy="1065213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1" name="圆角矩形 9"/>
                <p:cNvSpPr>
                  <a:spLocks noChangeArrowheads="1"/>
                </p:cNvSpPr>
                <p:nvPr/>
              </p:nvSpPr>
              <p:spPr bwMode="auto">
                <a:xfrm>
                  <a:off x="1560898" y="1866174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9" name="Text Box 18"/>
              <p:cNvSpPr txBox="1">
                <a:spLocks noChangeArrowheads="1"/>
              </p:cNvSpPr>
              <p:nvPr/>
            </p:nvSpPr>
            <p:spPr bwMode="gray">
              <a:xfrm>
                <a:off x="1628347" y="1643591"/>
                <a:ext cx="1557338" cy="7374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000" dirty="0">
                    <a:latin typeface="+mn-ea"/>
                    <a:ea typeface="+mn-ea"/>
                  </a:rPr>
                  <a:t>真实性、生动性通俗性、艺术性相统一</a:t>
                </a:r>
                <a:endParaRPr lang="zh-CN" altLang="en-US" sz="10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23" name="组合 62"/>
            <p:cNvGrpSpPr/>
            <p:nvPr/>
          </p:nvGrpSpPr>
          <p:grpSpPr bwMode="auto">
            <a:xfrm>
              <a:off x="4649788" y="4076700"/>
              <a:ext cx="3196999" cy="1099820"/>
              <a:chOff x="4649788" y="4076700"/>
              <a:chExt cx="3196999" cy="1099820"/>
            </a:xfrm>
          </p:grpSpPr>
          <p:grpSp>
            <p:nvGrpSpPr>
              <p:cNvPr id="24" name="组合 72"/>
              <p:cNvGrpSpPr/>
              <p:nvPr/>
            </p:nvGrpSpPr>
            <p:grpSpPr bwMode="auto">
              <a:xfrm>
                <a:off x="4649788" y="4076700"/>
                <a:ext cx="3126707" cy="1099820"/>
                <a:chOff x="4649082" y="4299107"/>
                <a:chExt cx="3127074" cy="1100673"/>
              </a:xfrm>
            </p:grpSpPr>
            <p:sp>
              <p:nvSpPr>
                <p:cNvPr id="26" name="AutoShape 69"/>
                <p:cNvSpPr>
                  <a:spLocks noChangeArrowheads="1"/>
                </p:cNvSpPr>
                <p:nvPr/>
              </p:nvSpPr>
              <p:spPr bwMode="auto">
                <a:xfrm rot="2700000" flipH="1">
                  <a:off x="4767688" y="4180501"/>
                  <a:ext cx="828000" cy="1065212"/>
                </a:xfrm>
                <a:prstGeom prst="rightArrow">
                  <a:avLst>
                    <a:gd name="adj1" fmla="val 70389"/>
                    <a:gd name="adj2" fmla="val 64583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27" name="圆角矩形 30"/>
                <p:cNvSpPr>
                  <a:spLocks noChangeArrowheads="1"/>
                </p:cNvSpPr>
                <p:nvPr/>
              </p:nvSpPr>
              <p:spPr bwMode="auto">
                <a:xfrm>
                  <a:off x="5507926" y="4643968"/>
                  <a:ext cx="2268230" cy="755812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</a:endParaRPr>
                </a:p>
              </p:txBody>
            </p:sp>
          </p:grpSp>
          <p:sp>
            <p:nvSpPr>
              <p:cNvPr id="25" name="Text Box 18"/>
              <p:cNvSpPr txBox="1">
                <a:spLocks noChangeArrowheads="1"/>
              </p:cNvSpPr>
              <p:nvPr/>
            </p:nvSpPr>
            <p:spPr bwMode="gray">
              <a:xfrm>
                <a:off x="5810023" y="4533054"/>
                <a:ext cx="2036764" cy="634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000" dirty="0">
                    <a:latin typeface="+mn-ea"/>
                    <a:ea typeface="+mn-ea"/>
                  </a:rPr>
                  <a:t>大量地运用修辞，</a:t>
                </a:r>
                <a:endParaRPr lang="zh-CN" altLang="en-US" sz="1000" dirty="0">
                  <a:latin typeface="+mn-ea"/>
                  <a:ea typeface="+mn-ea"/>
                </a:endParaRP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000" dirty="0">
                    <a:latin typeface="+mn-ea"/>
                    <a:ea typeface="+mn-ea"/>
                  </a:rPr>
                  <a:t>极尽语言的一切可能性</a:t>
                </a:r>
                <a:endParaRPr lang="zh-CN" altLang="en-US" sz="1000" dirty="0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32" name="组合 58"/>
          <p:cNvGrpSpPr/>
          <p:nvPr/>
        </p:nvGrpSpPr>
        <p:grpSpPr bwMode="auto">
          <a:xfrm>
            <a:off x="2946808" y="2170710"/>
            <a:ext cx="3135290" cy="567929"/>
            <a:chOff x="2445630" y="3043238"/>
            <a:chExt cx="4182183" cy="756619"/>
          </a:xfrm>
        </p:grpSpPr>
        <p:grpSp>
          <p:nvGrpSpPr>
            <p:cNvPr id="33" name="组合 24"/>
            <p:cNvGrpSpPr>
              <a:grpSpLocks noChangeAspect="1"/>
            </p:cNvGrpSpPr>
            <p:nvPr/>
          </p:nvGrpSpPr>
          <p:grpSpPr bwMode="auto">
            <a:xfrm>
              <a:off x="2445630" y="3043856"/>
              <a:ext cx="756764" cy="756001"/>
              <a:chOff x="2759075" y="2003425"/>
              <a:chExt cx="1376363" cy="1374775"/>
            </a:xfrm>
          </p:grpSpPr>
          <p:sp>
            <p:nvSpPr>
              <p:cNvPr id="39" name="椭圆 38"/>
              <p:cNvSpPr>
                <a:spLocks noChangeAspect="1"/>
              </p:cNvSpPr>
              <p:nvPr/>
            </p:nvSpPr>
            <p:spPr bwMode="auto">
              <a:xfrm>
                <a:off x="2759075" y="2002300"/>
                <a:ext cx="1377456" cy="1375900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0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rgbClr val="8DC85C"/>
              </a:solidFill>
              <a:ln w="25400" algn="ctr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4" name="组合 41"/>
            <p:cNvGrpSpPr>
              <a:grpSpLocks noChangeAspect="1"/>
            </p:cNvGrpSpPr>
            <p:nvPr/>
          </p:nvGrpSpPr>
          <p:grpSpPr bwMode="auto">
            <a:xfrm>
              <a:off x="5870575" y="3043238"/>
              <a:ext cx="757238" cy="755650"/>
              <a:chOff x="2759075" y="2003425"/>
              <a:chExt cx="1376363" cy="1374775"/>
            </a:xfrm>
          </p:grpSpPr>
          <p:sp>
            <p:nvSpPr>
              <p:cNvPr id="37" name="椭圆 36"/>
              <p:cNvSpPr>
                <a:spLocks noChangeAspect="1"/>
              </p:cNvSpPr>
              <p:nvPr/>
            </p:nvSpPr>
            <p:spPr bwMode="auto">
              <a:xfrm>
                <a:off x="2758842" y="2003425"/>
                <a:ext cx="1376596" cy="1373652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8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rgbClr val="8DC85C"/>
              </a:solidFill>
              <a:ln w="25400" algn="ctr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5918128" y="3232150"/>
              <a:ext cx="582757" cy="32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结构</a:t>
              </a:r>
              <a:endParaRPr lang="zh-CN" altLang="en-US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2492303" y="3232150"/>
              <a:ext cx="582757" cy="32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音韵</a:t>
              </a:r>
              <a:endParaRPr lang="zh-CN" altLang="en-US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60"/>
          <p:cNvGrpSpPr/>
          <p:nvPr/>
        </p:nvGrpSpPr>
        <p:grpSpPr bwMode="auto">
          <a:xfrm>
            <a:off x="3501494" y="1120579"/>
            <a:ext cx="2008061" cy="2650331"/>
            <a:chOff x="3186234" y="1643063"/>
            <a:chExt cx="2677954" cy="3533775"/>
          </a:xfrm>
        </p:grpSpPr>
        <p:grpSp>
          <p:nvGrpSpPr>
            <p:cNvPr id="42" name="组合 35"/>
            <p:cNvGrpSpPr>
              <a:grpSpLocks noChangeAspect="1"/>
            </p:cNvGrpSpPr>
            <p:nvPr/>
          </p:nvGrpSpPr>
          <p:grpSpPr bwMode="auto">
            <a:xfrm>
              <a:off x="3186234" y="4420500"/>
              <a:ext cx="757150" cy="756338"/>
              <a:chOff x="2759075" y="2003425"/>
              <a:chExt cx="1376363" cy="1374775"/>
            </a:xfrm>
          </p:grpSpPr>
          <p:sp>
            <p:nvSpPr>
              <p:cNvPr id="48" name="椭圆 47"/>
              <p:cNvSpPr>
                <a:spLocks noChangeAspect="1"/>
              </p:cNvSpPr>
              <p:nvPr/>
            </p:nvSpPr>
            <p:spPr bwMode="auto">
              <a:xfrm>
                <a:off x="2759075" y="2004676"/>
                <a:ext cx="1376439" cy="1373524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9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rgbClr val="48AFBA"/>
              </a:solidFill>
              <a:ln w="25400" algn="ctr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43" name="组合 44"/>
            <p:cNvGrpSpPr>
              <a:grpSpLocks noChangeAspect="1"/>
            </p:cNvGrpSpPr>
            <p:nvPr/>
          </p:nvGrpSpPr>
          <p:grpSpPr bwMode="auto">
            <a:xfrm>
              <a:off x="5107094" y="1643063"/>
              <a:ext cx="757094" cy="755930"/>
              <a:chOff x="2759075" y="2003425"/>
              <a:chExt cx="1376363" cy="1374775"/>
            </a:xfrm>
          </p:grpSpPr>
          <p:sp>
            <p:nvSpPr>
              <p:cNvPr id="46" name="椭圆 45"/>
              <p:cNvSpPr>
                <a:spLocks noChangeAspect="1"/>
              </p:cNvSpPr>
              <p:nvPr/>
            </p:nvSpPr>
            <p:spPr bwMode="auto">
              <a:xfrm>
                <a:off x="2758897" y="2003425"/>
                <a:ext cx="1376541" cy="1374266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7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rgbClr val="48AFBA"/>
              </a:solidFill>
              <a:ln w="25400" algn="ctr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4" name="Rectangle 26"/>
            <p:cNvSpPr>
              <a:spLocks noChangeArrowheads="1"/>
            </p:cNvSpPr>
            <p:nvPr/>
          </p:nvSpPr>
          <p:spPr bwMode="auto">
            <a:xfrm>
              <a:off x="5165720" y="1843088"/>
              <a:ext cx="582624" cy="326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句式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26"/>
            <p:cNvSpPr>
              <a:spLocks noChangeArrowheads="1"/>
            </p:cNvSpPr>
            <p:nvPr/>
          </p:nvSpPr>
          <p:spPr bwMode="auto">
            <a:xfrm>
              <a:off x="3232938" y="4610101"/>
              <a:ext cx="582624" cy="326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词语</a:t>
              </a:r>
              <a:endParaRPr lang="zh-CN" altLang="en-US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59"/>
          <p:cNvGrpSpPr/>
          <p:nvPr/>
        </p:nvGrpSpPr>
        <p:grpSpPr bwMode="auto">
          <a:xfrm>
            <a:off x="3628494" y="1247579"/>
            <a:ext cx="2008061" cy="2650331"/>
            <a:chOff x="3186203" y="1643063"/>
            <a:chExt cx="2678651" cy="3533775"/>
          </a:xfrm>
        </p:grpSpPr>
        <p:grpSp>
          <p:nvGrpSpPr>
            <p:cNvPr id="51" name="组合 28"/>
            <p:cNvGrpSpPr>
              <a:grpSpLocks noChangeAspect="1"/>
            </p:cNvGrpSpPr>
            <p:nvPr/>
          </p:nvGrpSpPr>
          <p:grpSpPr bwMode="auto">
            <a:xfrm>
              <a:off x="3186203" y="1643063"/>
              <a:ext cx="757135" cy="755616"/>
              <a:chOff x="2759075" y="2003425"/>
              <a:chExt cx="1376363" cy="1374775"/>
            </a:xfrm>
          </p:grpSpPr>
          <p:sp>
            <p:nvSpPr>
              <p:cNvPr id="58" name="椭圆 57"/>
              <p:cNvSpPr>
                <a:spLocks noChangeAspect="1"/>
              </p:cNvSpPr>
              <p:nvPr/>
            </p:nvSpPr>
            <p:spPr bwMode="auto">
              <a:xfrm>
                <a:off x="2759075" y="2003425"/>
                <a:ext cx="1376825" cy="1374837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rgbClr val="EDAF36"/>
              </a:solidFill>
              <a:ln w="25400" algn="ctr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53" name="组合 38"/>
            <p:cNvGrpSpPr>
              <a:grpSpLocks noChangeAspect="1"/>
            </p:cNvGrpSpPr>
            <p:nvPr/>
          </p:nvGrpSpPr>
          <p:grpSpPr bwMode="auto">
            <a:xfrm>
              <a:off x="5108071" y="4421424"/>
              <a:ext cx="756783" cy="755414"/>
              <a:chOff x="2759075" y="2003425"/>
              <a:chExt cx="1376363" cy="1374775"/>
            </a:xfrm>
          </p:grpSpPr>
          <p:sp>
            <p:nvSpPr>
              <p:cNvPr id="56" name="椭圆 55"/>
              <p:cNvSpPr>
                <a:spLocks noChangeAspect="1"/>
              </p:cNvSpPr>
              <p:nvPr/>
            </p:nvSpPr>
            <p:spPr bwMode="auto">
              <a:xfrm>
                <a:off x="2757973" y="2002996"/>
                <a:ext cx="1377465" cy="1375204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</a:ln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rgbClr val="EDAF36"/>
              </a:solidFill>
              <a:ln w="25400" algn="ctr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54" name="Rectangle 26"/>
            <p:cNvSpPr>
              <a:spLocks noChangeArrowheads="1"/>
            </p:cNvSpPr>
            <p:nvPr/>
          </p:nvSpPr>
          <p:spPr bwMode="auto">
            <a:xfrm>
              <a:off x="3232864" y="1843088"/>
              <a:ext cx="582776" cy="326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风格</a:t>
              </a:r>
              <a:endParaRPr lang="zh-CN" altLang="en-US" sz="100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26"/>
            <p:cNvSpPr>
              <a:spLocks noChangeArrowheads="1"/>
            </p:cNvSpPr>
            <p:nvPr/>
          </p:nvSpPr>
          <p:spPr bwMode="auto">
            <a:xfrm>
              <a:off x="5154532" y="4610101"/>
              <a:ext cx="582776" cy="326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</a:rPr>
                <a:t>修辞</a:t>
              </a:r>
              <a:endParaRPr lang="zh-CN" altLang="en-US" sz="10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958416" y="1828341"/>
            <a:ext cx="1150103" cy="1150117"/>
            <a:chOff x="5161661" y="2681996"/>
            <a:chExt cx="1533870" cy="1533489"/>
          </a:xfrm>
        </p:grpSpPr>
        <p:sp>
          <p:nvSpPr>
            <p:cNvPr id="61" name="Oval 2"/>
            <p:cNvSpPr>
              <a:spLocks noChangeAspect="1" noChangeArrowheads="1"/>
            </p:cNvSpPr>
            <p:nvPr/>
          </p:nvSpPr>
          <p:spPr bwMode="auto">
            <a:xfrm>
              <a:off x="5161661" y="2681996"/>
              <a:ext cx="1533870" cy="1533489"/>
            </a:xfrm>
            <a:prstGeom prst="ellipse">
              <a:avLst/>
            </a:prstGeom>
            <a:solidFill>
              <a:srgbClr val="EF605E"/>
            </a:solidFill>
            <a:ln w="25400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w="0" h="0"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fr-FR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231953" y="3245029"/>
              <a:ext cx="1387201" cy="429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广告语体</a:t>
              </a:r>
              <a:endPara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9" dur="1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1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1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3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600"/>
                            </p:stCondLst>
                            <p:childTnLst>
                              <p:par>
                                <p:cTn id="40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00"/>
                            </p:stCondLst>
                            <p:childTnLst>
                              <p:par>
                                <p:cTn id="45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文案的体裁特征：具有网络语体的特征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756150" y="1068070"/>
            <a:ext cx="4217035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7165" y="1465263"/>
            <a:ext cx="4491990" cy="207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0" name="Rectangle 9"/>
          <p:cNvSpPr/>
          <p:nvPr/>
        </p:nvSpPr>
        <p:spPr>
          <a:xfrm>
            <a:off x="2133600" y="2025650"/>
            <a:ext cx="5260975" cy="457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3011" name="Picture 16" descr="7186840436405209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1100" y="2388870"/>
            <a:ext cx="2310765" cy="271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Rectangle 17"/>
          <p:cNvSpPr/>
          <p:nvPr/>
        </p:nvSpPr>
        <p:spPr>
          <a:xfrm>
            <a:off x="5834380" y="3388360"/>
            <a:ext cx="2692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dirty="0">
                <a:solidFill>
                  <a:srgbClr val="BF111D"/>
                </a:solidFill>
                <a:latin typeface="Arial" panose="020B0604020202020204" pitchFamily="34" charset="0"/>
              </a:rPr>
              <a:t>大卫．奥格威</a:t>
            </a:r>
            <a:endParaRPr lang="zh-CN" altLang="en-US" dirty="0">
              <a:solidFill>
                <a:srgbClr val="BF111D"/>
              </a:solidFill>
              <a:latin typeface="Arial" panose="020B0604020202020204" pitchFamily="34" charset="0"/>
            </a:endParaRPr>
          </a:p>
        </p:txBody>
      </p:sp>
      <p:sp>
        <p:nvSpPr>
          <p:cNvPr id="43013" name="AutoShape 18"/>
          <p:cNvSpPr/>
          <p:nvPr/>
        </p:nvSpPr>
        <p:spPr>
          <a:xfrm>
            <a:off x="873760" y="590550"/>
            <a:ext cx="4191000" cy="3886200"/>
          </a:xfrm>
          <a:prstGeom prst="wedgeEllipseCallout">
            <a:avLst>
              <a:gd name="adj1" fmla="val 69051"/>
              <a:gd name="adj2" fmla="val 22755"/>
            </a:avLst>
          </a:prstGeom>
          <a:solidFill>
            <a:srgbClr val="E8D1FF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just">
              <a:lnSpc>
                <a:spcPct val="105000"/>
              </a:lnSpc>
            </a:pPr>
            <a:r>
              <a:rPr lang="en-US" altLang="zh-CN" sz="26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每则广告都应该是一件推销你的产品的完整的作品。</a:t>
            </a:r>
            <a:endParaRPr lang="zh-CN" altLang="en-US" sz="2600" dirty="0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105000"/>
              </a:lnSpc>
            </a:pPr>
            <a:r>
              <a:rPr lang="zh-CN" altLang="en-US" sz="2600" dirty="0">
                <a:latin typeface="楷体_GB2312" pitchFamily="49" charset="-122"/>
                <a:ea typeface="楷体_GB2312" pitchFamily="49" charset="-122"/>
              </a:rPr>
              <a:t>    反对无标题广告文案，反对悬念广告文案。</a:t>
            </a:r>
            <a:endParaRPr lang="zh-CN" altLang="en-US" sz="2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58" name="Rectangle 5"/>
          <p:cNvSpPr/>
          <p:nvPr/>
        </p:nvSpPr>
        <p:spPr>
          <a:xfrm>
            <a:off x="781050" y="556578"/>
            <a:ext cx="7885113" cy="4107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</a:rPr>
              <a:t>标题</a:t>
            </a:r>
            <a:r>
              <a:rPr lang="zh-CN" altLang="en-US" sz="2000" dirty="0">
                <a:solidFill>
                  <a:srgbClr val="CC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rPr>
              <a:t>慷慨的旧货换新</a:t>
            </a:r>
            <a:endParaRPr lang="zh-CN" altLang="en-US" sz="20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000" dirty="0">
                <a:solidFill>
                  <a:srgbClr val="CC0000"/>
                </a:solidFill>
                <a:latin typeface="宋体" panose="02010600030101010101" pitchFamily="2" charset="-122"/>
              </a:rPr>
              <a:t>副标题：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带来你的太太只要几块钱</a:t>
            </a:r>
            <a:r>
              <a:rPr lang="en-US" altLang="zh-CN" sz="1600" dirty="0">
                <a:solidFill>
                  <a:schemeClr val="tx2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我们将给你一位新的女人</a:t>
            </a:r>
            <a:endParaRPr lang="zh-CN" altLang="en-US" sz="16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</a:rPr>
              <a:t>广告正文</a:t>
            </a:r>
            <a:r>
              <a:rPr lang="zh-CN" altLang="en-US" sz="2000" dirty="0">
                <a:solidFill>
                  <a:srgbClr val="CC0000"/>
                </a:solidFill>
                <a:latin typeface="宋体" panose="02010600030101010101" pitchFamily="2" charset="-122"/>
              </a:rPr>
              <a:t>：</a:t>
            </a:r>
            <a:br>
              <a: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rPr>
            </a:br>
            <a:r>
              <a: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1400" dirty="0">
                <a:solidFill>
                  <a:schemeClr val="tx2"/>
                </a:solidFill>
                <a:latin typeface="+mn-ea"/>
                <a:cs typeface="+mn-ea"/>
              </a:rPr>
              <a:t>为什么你硬是欺骗自己，认为你买不起最新的与最好的东西</a:t>
            </a:r>
            <a:r>
              <a:rPr lang="en-US" altLang="zh-CN" sz="1400" dirty="0">
                <a:solidFill>
                  <a:schemeClr val="tx2"/>
                </a:solidFill>
                <a:latin typeface="+mn-ea"/>
                <a:cs typeface="+mn-ea"/>
              </a:rPr>
              <a:t>?</a:t>
            </a:r>
            <a:r>
              <a:rPr lang="zh-CN" altLang="en-US" sz="1400" dirty="0">
                <a:solidFill>
                  <a:schemeClr val="tx2"/>
                </a:solidFill>
                <a:latin typeface="+mn-ea"/>
                <a:cs typeface="+mn-ea"/>
              </a:rPr>
              <a:t>在奥尔巴克百货公司，你不必为买美丽的东西而付高价。有无数种衣物供你选择</a:t>
            </a:r>
            <a:r>
              <a:rPr lang="en-US" altLang="zh-CN" sz="1400" dirty="0">
                <a:solidFill>
                  <a:schemeClr val="tx2"/>
                </a:solidFill>
                <a:latin typeface="+mn-ea"/>
                <a:cs typeface="+mn-ea"/>
              </a:rPr>
              <a:t>——</a:t>
            </a:r>
            <a:r>
              <a:rPr lang="zh-CN" altLang="en-US" sz="1400" dirty="0">
                <a:solidFill>
                  <a:schemeClr val="tx2"/>
                </a:solidFill>
                <a:latin typeface="+mn-ea"/>
                <a:cs typeface="+mn-ea"/>
              </a:rPr>
              <a:t>一切全新，一切使你兴奋。</a:t>
            </a:r>
            <a:br>
              <a:rPr lang="zh-CN" altLang="en-US" sz="1400" dirty="0">
                <a:solidFill>
                  <a:schemeClr val="tx2"/>
                </a:solidFill>
                <a:latin typeface="+mn-ea"/>
                <a:cs typeface="+mn-ea"/>
              </a:rPr>
            </a:br>
            <a:r>
              <a:rPr lang="zh-CN" altLang="en-US" sz="1400" dirty="0">
                <a:solidFill>
                  <a:schemeClr val="tx2"/>
                </a:solidFill>
                <a:latin typeface="+mn-ea"/>
                <a:cs typeface="+mn-ea"/>
              </a:rPr>
              <a:t>　　现在就把你的太太带给我们，我们会把她换成可爱的新女人</a:t>
            </a:r>
            <a:r>
              <a:rPr lang="en-US" altLang="zh-CN" sz="1400" dirty="0">
                <a:solidFill>
                  <a:schemeClr val="tx2"/>
                </a:solidFill>
                <a:latin typeface="+mn-ea"/>
                <a:cs typeface="+mn-ea"/>
              </a:rPr>
              <a:t>—— </a:t>
            </a:r>
            <a:r>
              <a:rPr lang="zh-CN" altLang="en-US" sz="1400" dirty="0">
                <a:solidFill>
                  <a:schemeClr val="tx2"/>
                </a:solidFill>
                <a:latin typeface="+mn-ea"/>
                <a:cs typeface="+mn-ea"/>
              </a:rPr>
              <a:t>仅只花几块钱而已。这将是你有生以来最轻松愉快的付款。</a:t>
            </a:r>
            <a:endParaRPr lang="zh-CN" altLang="en-US" sz="20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C0000"/>
                </a:solidFill>
                <a:latin typeface="宋体" panose="02010600030101010101" pitchFamily="2" charset="-122"/>
              </a:rPr>
              <a:t>广告口号</a:t>
            </a:r>
            <a:r>
              <a:rPr lang="zh-CN" altLang="en-US" sz="2000" dirty="0">
                <a:solidFill>
                  <a:srgbClr val="CC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做干百万的生意</a:t>
            </a:r>
            <a:r>
              <a:rPr lang="en-US" altLang="zh-CN" sz="1600" dirty="0">
                <a:solidFill>
                  <a:schemeClr val="tx2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嫌几分钱的利润</a:t>
            </a:r>
            <a:endParaRPr lang="zh-CN" altLang="en-US" sz="16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C0000"/>
                </a:solidFill>
                <a:latin typeface="宋体" panose="02010600030101010101" pitchFamily="2" charset="-122"/>
              </a:rPr>
              <a:t>附文：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奥尔巴克 纽约</a:t>
            </a:r>
            <a:r>
              <a:rPr lang="en-US" altLang="zh-CN" sz="1600" dirty="0">
                <a:solidFill>
                  <a:schemeClr val="tx2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纽渥克</a:t>
            </a:r>
            <a:r>
              <a:rPr lang="en-US" altLang="zh-CN" sz="1600" dirty="0">
                <a:solidFill>
                  <a:schemeClr val="tx2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格杉矶</a:t>
            </a:r>
            <a:r>
              <a:rPr lang="en-US" altLang="zh-CN" sz="1600" dirty="0">
                <a:solidFill>
                  <a:schemeClr val="tx2"/>
                </a:solidFill>
                <a:latin typeface="宋体" panose="02010600030101010101" pitchFamily="2" charset="-122"/>
              </a:rPr>
              <a:t>·</a:t>
            </a:r>
            <a:r>
              <a:rPr lang="zh-CN" altLang="en-US" sz="1600" dirty="0">
                <a:solidFill>
                  <a:schemeClr val="tx2"/>
                </a:solidFill>
                <a:latin typeface="宋体" panose="02010600030101010101" pitchFamily="2" charset="-122"/>
              </a:rPr>
              <a:t>帝国大厦对面</a:t>
            </a:r>
            <a:r>
              <a:rPr lang="zh-CN" altLang="en-US" sz="2000" dirty="0"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endParaRPr lang="zh-CN" altLang="en-US" sz="2000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2" name="Rectangle 4"/>
          <p:cNvSpPr/>
          <p:nvPr/>
        </p:nvSpPr>
        <p:spPr>
          <a:xfrm>
            <a:off x="2593975" y="4434840"/>
            <a:ext cx="4631690" cy="3987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rgbClr val="FFFF00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黑体" panose="02010609060101010101" charset="-122"/>
              </a:rPr>
              <a:t>广告口号  广告标题  广告正文   附文     </a:t>
            </a:r>
            <a:endParaRPr lang="zh-CN" altLang="en-US" sz="20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1705" y="285750"/>
            <a:ext cx="5748655" cy="405955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prstShdw prst="shdw13" dist="53882" dir="135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1455" y="666750"/>
            <a:ext cx="6282055" cy="3900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9535" y="828675"/>
            <a:ext cx="6424930" cy="3486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0800" y="938530"/>
            <a:ext cx="6424930" cy="3391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00" y="830580"/>
            <a:ext cx="6419850" cy="3481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825" y="125095"/>
            <a:ext cx="462153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文案基本构成</a:t>
            </a:r>
            <a:endParaRPr lang="zh-CN" altLang="en-US" sz="2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711835"/>
            <a:ext cx="6410325" cy="3719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533481" y="1683779"/>
            <a:ext cx="4898338" cy="481804"/>
            <a:chOff x="3131840" y="1491630"/>
            <a:chExt cx="4392488" cy="432048"/>
          </a:xfrm>
        </p:grpSpPr>
        <p:sp>
          <p:nvSpPr>
            <p:cNvPr id="53" name="矩形 52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679304" y="1520608"/>
              <a:ext cx="3024336" cy="330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什么是文案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131978" y="1523178"/>
            <a:ext cx="803006" cy="803006"/>
            <a:chOff x="2771800" y="1347614"/>
            <a:chExt cx="720080" cy="720080"/>
          </a:xfrm>
        </p:grpSpPr>
        <p:sp>
          <p:nvSpPr>
            <p:cNvPr id="56" name="椭圆 55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15816" y="1415266"/>
              <a:ext cx="432048" cy="523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33481" y="2554983"/>
            <a:ext cx="4898338" cy="481804"/>
            <a:chOff x="3131840" y="1491630"/>
            <a:chExt cx="4392488" cy="432048"/>
          </a:xfrm>
        </p:grpSpPr>
        <p:sp>
          <p:nvSpPr>
            <p:cNvPr id="59" name="矩形 58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8DC8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679304" y="1520608"/>
              <a:ext cx="3024336" cy="330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文案的体裁特征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131978" y="2394382"/>
            <a:ext cx="803006" cy="803006"/>
            <a:chOff x="2771800" y="1347614"/>
            <a:chExt cx="720080" cy="720080"/>
          </a:xfrm>
        </p:grpSpPr>
        <p:sp>
          <p:nvSpPr>
            <p:cNvPr id="62" name="椭圆 61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8DC8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915816" y="1415266"/>
              <a:ext cx="432048" cy="523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533481" y="3401841"/>
            <a:ext cx="4898338" cy="481804"/>
            <a:chOff x="3131840" y="1491630"/>
            <a:chExt cx="4392488" cy="432048"/>
          </a:xfrm>
        </p:grpSpPr>
        <p:sp>
          <p:nvSpPr>
            <p:cNvPr id="65" name="矩形 64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EF60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679304" y="1520608"/>
              <a:ext cx="3024336" cy="330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文案的用字技巧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131978" y="3241240"/>
            <a:ext cx="803006" cy="803006"/>
            <a:chOff x="2771800" y="1347614"/>
            <a:chExt cx="720080" cy="720080"/>
          </a:xfrm>
        </p:grpSpPr>
        <p:sp>
          <p:nvSpPr>
            <p:cNvPr id="68" name="椭圆 67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EF60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915816" y="1415266"/>
              <a:ext cx="432048" cy="523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3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8" name="文本框 13"/>
          <p:cNvSpPr txBox="1"/>
          <p:nvPr/>
        </p:nvSpPr>
        <p:spPr>
          <a:xfrm>
            <a:off x="795020" y="261620"/>
            <a:ext cx="439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C000"/>
                </a:solidFill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C000"/>
                </a:solidFill>
                <a:ea typeface="微软雅黑" panose="020B0503020204020204" pitchFamily="34" charset="-122"/>
              </a:rPr>
              <a:t>2</a:t>
            </a:r>
            <a:r>
              <a:rPr lang="en-US" altLang="zh-CN" sz="3600" b="1" dirty="0">
                <a:solidFill>
                  <a:srgbClr val="FFC000"/>
                </a:solidFill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FFC000"/>
                </a:solidFill>
                <a:ea typeface="微软雅黑" panose="020B0503020204020204" pitchFamily="34" charset="-122"/>
              </a:rPr>
              <a:t>电子商务文案基础</a:t>
            </a:r>
            <a:endParaRPr lang="zh-CN" altLang="en-US" sz="2800" b="1" dirty="0">
              <a:solidFill>
                <a:srgbClr val="FFC000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754380" y="877570"/>
            <a:ext cx="4504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000" b="1" dirty="0">
                <a:latin typeface="Agency FB" panose="020B0503020202020204" pitchFamily="34" charset="0"/>
                <a:ea typeface="Adobe 宋体 Std L" pitchFamily="18" charset="-122"/>
              </a:rPr>
              <a:t>用字技巧与广告语的写作</a:t>
            </a:r>
            <a:endParaRPr lang="zh-CN" altLang="en-US" sz="2000" b="1" dirty="0">
              <a:latin typeface="Agency FB" panose="020B0503020202020204" pitchFamily="34" charset="0"/>
              <a:ea typeface="Adobe 宋体 Std L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843808" y="1658939"/>
            <a:ext cx="4392488" cy="432048"/>
            <a:chOff x="3131840" y="1491630"/>
            <a:chExt cx="4392488" cy="432048"/>
          </a:xfrm>
        </p:grpSpPr>
        <p:sp>
          <p:nvSpPr>
            <p:cNvPr id="53" name="矩形 52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679304" y="1520608"/>
              <a:ext cx="302433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什么是文案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83768" y="1514923"/>
            <a:ext cx="720080" cy="720080"/>
            <a:chOff x="2771800" y="1347614"/>
            <a:chExt cx="720080" cy="720080"/>
          </a:xfrm>
        </p:grpSpPr>
        <p:sp>
          <p:nvSpPr>
            <p:cNvPr id="56" name="椭圆 55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15816" y="1415266"/>
              <a:ext cx="432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843808" y="2440174"/>
            <a:ext cx="4392488" cy="432048"/>
            <a:chOff x="3131840" y="1491630"/>
            <a:chExt cx="4392488" cy="432048"/>
          </a:xfrm>
        </p:grpSpPr>
        <p:sp>
          <p:nvSpPr>
            <p:cNvPr id="59" name="矩形 58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8DC8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679304" y="1520608"/>
              <a:ext cx="302433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文案的体裁特征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483768" y="2296158"/>
            <a:ext cx="720080" cy="720080"/>
            <a:chOff x="2771800" y="1347614"/>
            <a:chExt cx="720080" cy="720080"/>
          </a:xfrm>
        </p:grpSpPr>
        <p:sp>
          <p:nvSpPr>
            <p:cNvPr id="62" name="椭圆 61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8DC85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915816" y="1415266"/>
              <a:ext cx="432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843808" y="3199577"/>
            <a:ext cx="4392488" cy="432048"/>
            <a:chOff x="3131840" y="1491630"/>
            <a:chExt cx="4392488" cy="432048"/>
          </a:xfrm>
        </p:grpSpPr>
        <p:sp>
          <p:nvSpPr>
            <p:cNvPr id="65" name="矩形 64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EF60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679304" y="1520608"/>
              <a:ext cx="302433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文案的用字技巧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483768" y="3055561"/>
            <a:ext cx="720080" cy="720080"/>
            <a:chOff x="2771800" y="1347614"/>
            <a:chExt cx="720080" cy="720080"/>
          </a:xfrm>
        </p:grpSpPr>
        <p:sp>
          <p:nvSpPr>
            <p:cNvPr id="68" name="椭圆 67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EF605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915816" y="1415266"/>
              <a:ext cx="432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3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8" name="文本框 13"/>
          <p:cNvSpPr txBox="1"/>
          <p:nvPr/>
        </p:nvSpPr>
        <p:spPr>
          <a:xfrm>
            <a:off x="795020" y="261620"/>
            <a:ext cx="439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C000"/>
                </a:solidFill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C000"/>
                </a:solidFill>
                <a:ea typeface="微软雅黑" panose="020B0503020204020204" pitchFamily="34" charset="-122"/>
              </a:rPr>
              <a:t>2</a:t>
            </a:r>
            <a:r>
              <a:rPr lang="en-US" altLang="zh-CN" sz="3600" b="1" dirty="0">
                <a:solidFill>
                  <a:srgbClr val="FFC000"/>
                </a:solidFill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rgbClr val="FFC000"/>
                </a:solidFill>
                <a:ea typeface="微软雅黑" panose="020B0503020204020204" pitchFamily="34" charset="-122"/>
              </a:rPr>
              <a:t>电子商务文案基础</a:t>
            </a:r>
            <a:endParaRPr lang="zh-CN" altLang="en-US" sz="2800" b="1" dirty="0">
              <a:solidFill>
                <a:srgbClr val="FFC000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754380" y="877570"/>
            <a:ext cx="4504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 dirty="0">
                <a:latin typeface="Agency FB" panose="020B0503020202020204" pitchFamily="34" charset="0"/>
                <a:ea typeface="Adobe 宋体 Std L" pitchFamily="18" charset="-122"/>
              </a:rPr>
              <a:t> </a:t>
            </a:r>
            <a:r>
              <a:rPr lang="zh-CN" altLang="en-US" sz="2000" b="1" dirty="0">
                <a:latin typeface="Agency FB" panose="020B0503020202020204" pitchFamily="34" charset="0"/>
                <a:ea typeface="Adobe 宋体 Std L" pitchFamily="18" charset="-122"/>
              </a:rPr>
              <a:t>用字技巧与广告语的写作</a:t>
            </a:r>
            <a:endParaRPr lang="zh-CN" altLang="en-US" sz="2000" b="1" dirty="0">
              <a:latin typeface="Agency FB" panose="020B0503020202020204" pitchFamily="34" charset="0"/>
              <a:ea typeface="Adobe 宋体 Std L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文案的用字技巧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3345" y="830580"/>
            <a:ext cx="5230495" cy="263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>
              <a:lnSpc>
                <a:spcPct val="150000"/>
              </a:lnSpc>
            </a:pPr>
            <a:r>
              <a:rPr lang="en-US" altLang="zh-CN" b="0">
                <a:ea typeface="宋体" panose="02010600030101010101" pitchFamily="2" charset="-122"/>
              </a:rPr>
              <a:t> </a:t>
            </a:r>
            <a:r>
              <a:rPr lang="zh-CN" sz="1600" b="0">
                <a:ea typeface="宋体" panose="02010600030101010101" pitchFamily="2" charset="-122"/>
              </a:rPr>
              <a:t>广告文案的用字，</a:t>
            </a:r>
            <a:endParaRPr lang="zh-CN" sz="1600" b="0">
              <a:ea typeface="宋体" panose="02010600030101010101" pitchFamily="2" charset="-122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ea typeface="宋体" panose="02010600030101010101" pitchFamily="2" charset="-122"/>
              </a:rPr>
              <a:t>并不只是用来营造那些大脑懂、逻辑通、道理明的信息，</a:t>
            </a:r>
            <a:endParaRPr lang="zh-CN" sz="1600" b="0">
              <a:ea typeface="宋体" panose="02010600030101010101" pitchFamily="2" charset="-122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ea typeface="宋体" panose="02010600030101010101" pitchFamily="2" charset="-122"/>
              </a:rPr>
              <a:t>文字更要用来制造感觉、气息、色彩、味道、疼痛</a:t>
            </a:r>
            <a:r>
              <a:rPr lang="en-US" sz="1600" b="0">
                <a:latin typeface="宋体" panose="02010600030101010101" pitchFamily="2" charset="-122"/>
              </a:rPr>
              <a:t>—</a:t>
            </a:r>
            <a:endParaRPr lang="en-US" sz="1600" b="0">
              <a:latin typeface="宋体" panose="02010600030101010101" pitchFamily="2" charset="-122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ea typeface="宋体" panose="02010600030101010101" pitchFamily="2" charset="-122"/>
              </a:rPr>
              <a:t>鼻子能懂、舌头能懂、皮肤能懂、心灵能懂的</a:t>
            </a:r>
            <a:endParaRPr lang="zh-CN" sz="1600" b="0">
              <a:ea typeface="宋体" panose="02010600030101010101" pitchFamily="2" charset="-122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ea typeface="宋体" panose="02010600030101010101" pitchFamily="2" charset="-122"/>
              </a:rPr>
              <a:t>多不胜数的看不见的‘东东’</a:t>
            </a:r>
            <a:endParaRPr lang="zh-CN" altLang="en-US"/>
          </a:p>
          <a:p>
            <a:pPr indent="127000" algn="r">
              <a:lnSpc>
                <a:spcPct val="150000"/>
              </a:lnSpc>
            </a:pPr>
            <a:endParaRPr lang="en-US" altLang="zh-CN" sz="1400"/>
          </a:p>
          <a:p>
            <a:pPr indent="127000" algn="r">
              <a:lnSpc>
                <a:spcPct val="150000"/>
              </a:lnSpc>
            </a:pPr>
            <a:r>
              <a:rPr lang="en-US" altLang="zh-CN" sz="1400"/>
              <a:t>——</a:t>
            </a:r>
            <a:r>
              <a:rPr lang="zh-CN" altLang="en-US" sz="1400"/>
              <a:t>丰信东《小丰现代汉语广告语法辞典》</a:t>
            </a:r>
            <a:endParaRPr lang="zh-CN" altLang="en-US" sz="1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3910" y="254635"/>
            <a:ext cx="3256280" cy="4634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文案的用字特征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95624" y="958916"/>
            <a:ext cx="2223485" cy="826744"/>
            <a:chOff x="2095624" y="1923678"/>
            <a:chExt cx="2223485" cy="826744"/>
          </a:xfrm>
          <a:solidFill>
            <a:srgbClr val="48AFBA"/>
          </a:solidFill>
        </p:grpSpPr>
        <p:sp>
          <p:nvSpPr>
            <p:cNvPr id="18" name="Freeform 19"/>
            <p:cNvSpPr/>
            <p:nvPr/>
          </p:nvSpPr>
          <p:spPr bwMode="auto">
            <a:xfrm>
              <a:off x="2095624" y="1923678"/>
              <a:ext cx="2223485" cy="826744"/>
            </a:xfrm>
            <a:custGeom>
              <a:avLst/>
              <a:gdLst>
                <a:gd name="T0" fmla="*/ 0 w 893"/>
                <a:gd name="T1" fmla="*/ 0 h 278"/>
                <a:gd name="T2" fmla="*/ 0 w 893"/>
                <a:gd name="T3" fmla="*/ 0 h 278"/>
                <a:gd name="T4" fmla="*/ 696 w 893"/>
                <a:gd name="T5" fmla="*/ 0 h 278"/>
                <a:gd name="T6" fmla="*/ 838 w 893"/>
                <a:gd name="T7" fmla="*/ 155 h 278"/>
                <a:gd name="T8" fmla="*/ 892 w 893"/>
                <a:gd name="T9" fmla="*/ 112 h 278"/>
                <a:gd name="T10" fmla="*/ 835 w 893"/>
                <a:gd name="T11" fmla="*/ 244 h 278"/>
                <a:gd name="T12" fmla="*/ 686 w 893"/>
                <a:gd name="T13" fmla="*/ 277 h 278"/>
                <a:gd name="T14" fmla="*/ 735 w 893"/>
                <a:gd name="T15" fmla="*/ 237 h 278"/>
                <a:gd name="T16" fmla="*/ 639 w 893"/>
                <a:gd name="T17" fmla="*/ 135 h 278"/>
                <a:gd name="T18" fmla="*/ 0 w 893"/>
                <a:gd name="T19" fmla="*/ 135 h 278"/>
                <a:gd name="T20" fmla="*/ 0 w 893"/>
                <a:gd name="T2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0" y="0"/>
                  </a:moveTo>
                  <a:lnTo>
                    <a:pt x="0" y="0"/>
                  </a:lnTo>
                  <a:lnTo>
                    <a:pt x="696" y="0"/>
                  </a:lnTo>
                  <a:lnTo>
                    <a:pt x="838" y="155"/>
                  </a:lnTo>
                  <a:lnTo>
                    <a:pt x="892" y="112"/>
                  </a:lnTo>
                  <a:lnTo>
                    <a:pt x="835" y="244"/>
                  </a:lnTo>
                  <a:lnTo>
                    <a:pt x="686" y="277"/>
                  </a:lnTo>
                  <a:lnTo>
                    <a:pt x="735" y="237"/>
                  </a:lnTo>
                  <a:lnTo>
                    <a:pt x="639" y="135"/>
                  </a:lnTo>
                  <a:lnTo>
                    <a:pt x="0" y="135"/>
                  </a:lnTo>
                  <a:lnTo>
                    <a:pt x="0" y="0"/>
                  </a:lnTo>
                </a:path>
              </a:pathLst>
            </a:custGeom>
            <a:grpFill/>
            <a:ln w="38100" cap="flat" cmpd="sng" algn="ctr">
              <a:solidFill>
                <a:srgbClr val="48AFBA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0" h="0" prst="artDeco"/>
              <a:contourClr>
                <a:srgbClr val="FFFFFF"/>
              </a:contourClr>
            </a:sp3d>
          </p:spPr>
          <p:txBody>
            <a:bodyPr lIns="0" rIns="0" anchor="ctr"/>
            <a:p>
              <a:pPr algn="ctr" fontAlgn="base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100" ker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53"/>
            <p:cNvSpPr txBox="1">
              <a:spLocks noChangeArrowheads="1"/>
            </p:cNvSpPr>
            <p:nvPr/>
          </p:nvSpPr>
          <p:spPr bwMode="auto">
            <a:xfrm>
              <a:off x="2113251" y="2014271"/>
              <a:ext cx="1746127" cy="3371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省字</a:t>
              </a:r>
              <a:endPara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49903" y="1931381"/>
            <a:ext cx="1809474" cy="755371"/>
            <a:chOff x="2049903" y="2896143"/>
            <a:chExt cx="1809474" cy="755371"/>
          </a:xfrm>
        </p:grpSpPr>
        <p:sp>
          <p:nvSpPr>
            <p:cNvPr id="21" name="Freeform 18"/>
            <p:cNvSpPr/>
            <p:nvPr/>
          </p:nvSpPr>
          <p:spPr bwMode="auto">
            <a:xfrm>
              <a:off x="2095624" y="2896143"/>
              <a:ext cx="1718034" cy="755371"/>
            </a:xfrm>
            <a:custGeom>
              <a:avLst/>
              <a:gdLst>
                <a:gd name="T0" fmla="*/ 0 w 690"/>
                <a:gd name="T1" fmla="*/ 190 h 254"/>
                <a:gd name="T2" fmla="*/ 0 w 690"/>
                <a:gd name="T3" fmla="*/ 190 h 254"/>
                <a:gd name="T4" fmla="*/ 0 w 690"/>
                <a:gd name="T5" fmla="*/ 62 h 254"/>
                <a:gd name="T6" fmla="*/ 618 w 690"/>
                <a:gd name="T7" fmla="*/ 62 h 254"/>
                <a:gd name="T8" fmla="*/ 618 w 690"/>
                <a:gd name="T9" fmla="*/ 0 h 254"/>
                <a:gd name="T10" fmla="*/ 689 w 690"/>
                <a:gd name="T11" fmla="*/ 128 h 254"/>
                <a:gd name="T12" fmla="*/ 618 w 690"/>
                <a:gd name="T13" fmla="*/ 253 h 254"/>
                <a:gd name="T14" fmla="*/ 618 w 690"/>
                <a:gd name="T15" fmla="*/ 190 h 254"/>
                <a:gd name="T16" fmla="*/ 0 w 690"/>
                <a:gd name="T17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0" h="254">
                  <a:moveTo>
                    <a:pt x="0" y="190"/>
                  </a:moveTo>
                  <a:lnTo>
                    <a:pt x="0" y="190"/>
                  </a:lnTo>
                  <a:lnTo>
                    <a:pt x="0" y="62"/>
                  </a:lnTo>
                  <a:lnTo>
                    <a:pt x="618" y="62"/>
                  </a:lnTo>
                  <a:lnTo>
                    <a:pt x="618" y="0"/>
                  </a:lnTo>
                  <a:lnTo>
                    <a:pt x="689" y="128"/>
                  </a:lnTo>
                  <a:lnTo>
                    <a:pt x="618" y="253"/>
                  </a:lnTo>
                  <a:lnTo>
                    <a:pt x="618" y="190"/>
                  </a:lnTo>
                  <a:lnTo>
                    <a:pt x="0" y="190"/>
                  </a:lnTo>
                </a:path>
              </a:pathLst>
            </a:custGeom>
            <a:solidFill>
              <a:srgbClr val="EDAF36"/>
            </a:solidFill>
            <a:ln w="38100" cap="flat" cmpd="sng" algn="ctr">
              <a:solidFill>
                <a:srgbClr val="EDAF36"/>
              </a:solidFill>
              <a:prstDash val="solid"/>
            </a:ln>
            <a:effectLst/>
          </p:spPr>
          <p:txBody>
            <a:bodyPr anchor="ctr"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9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53"/>
            <p:cNvSpPr txBox="1">
              <a:spLocks noChangeArrowheads="1"/>
            </p:cNvSpPr>
            <p:nvPr/>
          </p:nvSpPr>
          <p:spPr bwMode="auto">
            <a:xfrm>
              <a:off x="2049903" y="3158847"/>
              <a:ext cx="1809474" cy="337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加字</a:t>
              </a:r>
              <a:endPara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5624" y="2832472"/>
            <a:ext cx="2223485" cy="856007"/>
            <a:chOff x="2095624" y="3797234"/>
            <a:chExt cx="2223485" cy="856007"/>
          </a:xfrm>
          <a:solidFill>
            <a:srgbClr val="8DC85C"/>
          </a:solidFill>
        </p:grpSpPr>
        <p:sp>
          <p:nvSpPr>
            <p:cNvPr id="24" name="Freeform 21"/>
            <p:cNvSpPr/>
            <p:nvPr/>
          </p:nvSpPr>
          <p:spPr bwMode="auto">
            <a:xfrm>
              <a:off x="2095624" y="3797234"/>
              <a:ext cx="2223485" cy="826744"/>
            </a:xfrm>
            <a:custGeom>
              <a:avLst/>
              <a:gdLst>
                <a:gd name="T0" fmla="*/ 0 w 893"/>
                <a:gd name="T1" fmla="*/ 277 h 278"/>
                <a:gd name="T2" fmla="*/ 0 w 893"/>
                <a:gd name="T3" fmla="*/ 277 h 278"/>
                <a:gd name="T4" fmla="*/ 696 w 893"/>
                <a:gd name="T5" fmla="*/ 277 h 278"/>
                <a:gd name="T6" fmla="*/ 838 w 893"/>
                <a:gd name="T7" fmla="*/ 125 h 278"/>
                <a:gd name="T8" fmla="*/ 892 w 893"/>
                <a:gd name="T9" fmla="*/ 165 h 278"/>
                <a:gd name="T10" fmla="*/ 835 w 893"/>
                <a:gd name="T11" fmla="*/ 33 h 278"/>
                <a:gd name="T12" fmla="*/ 686 w 893"/>
                <a:gd name="T13" fmla="*/ 0 h 278"/>
                <a:gd name="T14" fmla="*/ 735 w 893"/>
                <a:gd name="T15" fmla="*/ 40 h 278"/>
                <a:gd name="T16" fmla="*/ 639 w 893"/>
                <a:gd name="T17" fmla="*/ 142 h 278"/>
                <a:gd name="T18" fmla="*/ 0 w 893"/>
                <a:gd name="T19" fmla="*/ 142 h 278"/>
                <a:gd name="T20" fmla="*/ 0 w 893"/>
                <a:gd name="T21" fmla="*/ 27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0" y="277"/>
                  </a:moveTo>
                  <a:lnTo>
                    <a:pt x="0" y="277"/>
                  </a:lnTo>
                  <a:lnTo>
                    <a:pt x="696" y="277"/>
                  </a:lnTo>
                  <a:lnTo>
                    <a:pt x="838" y="125"/>
                  </a:lnTo>
                  <a:lnTo>
                    <a:pt x="892" y="165"/>
                  </a:lnTo>
                  <a:lnTo>
                    <a:pt x="835" y="33"/>
                  </a:lnTo>
                  <a:lnTo>
                    <a:pt x="686" y="0"/>
                  </a:lnTo>
                  <a:lnTo>
                    <a:pt x="735" y="40"/>
                  </a:lnTo>
                  <a:lnTo>
                    <a:pt x="639" y="142"/>
                  </a:lnTo>
                  <a:lnTo>
                    <a:pt x="0" y="142"/>
                  </a:lnTo>
                  <a:lnTo>
                    <a:pt x="0" y="277"/>
                  </a:lnTo>
                </a:path>
              </a:pathLst>
            </a:custGeom>
            <a:grpFill/>
            <a:ln w="38100" cap="flat" cmpd="sng" algn="ctr">
              <a:solidFill>
                <a:srgbClr val="8DC85C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0" h="0" prst="artDeco"/>
              <a:contourClr>
                <a:srgbClr val="FFFFFF"/>
              </a:contourClr>
            </a:sp3d>
          </p:spPr>
          <p:txBody>
            <a:bodyPr lIns="0" rIns="0" anchor="ctr"/>
            <a:p>
              <a:pPr algn="ctr" fontAlgn="base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100" ker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53"/>
            <p:cNvSpPr txBox="1">
              <a:spLocks noChangeArrowheads="1"/>
            </p:cNvSpPr>
            <p:nvPr/>
          </p:nvSpPr>
          <p:spPr bwMode="auto">
            <a:xfrm>
              <a:off x="2120362" y="4316056"/>
              <a:ext cx="1739015" cy="3371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换字</a:t>
              </a:r>
              <a:endPara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32432" y="2832472"/>
            <a:ext cx="2223485" cy="856007"/>
            <a:chOff x="4732432" y="3797234"/>
            <a:chExt cx="2223485" cy="856007"/>
          </a:xfrm>
          <a:solidFill>
            <a:srgbClr val="48AFBA"/>
          </a:solidFill>
        </p:grpSpPr>
        <p:sp>
          <p:nvSpPr>
            <p:cNvPr id="27" name="Freeform 22"/>
            <p:cNvSpPr/>
            <p:nvPr/>
          </p:nvSpPr>
          <p:spPr bwMode="auto">
            <a:xfrm>
              <a:off x="4732432" y="3797234"/>
              <a:ext cx="2223485" cy="826744"/>
            </a:xfrm>
            <a:custGeom>
              <a:avLst/>
              <a:gdLst>
                <a:gd name="T0" fmla="*/ 892 w 893"/>
                <a:gd name="T1" fmla="*/ 277 h 278"/>
                <a:gd name="T2" fmla="*/ 892 w 893"/>
                <a:gd name="T3" fmla="*/ 277 h 278"/>
                <a:gd name="T4" fmla="*/ 195 w 893"/>
                <a:gd name="T5" fmla="*/ 277 h 278"/>
                <a:gd name="T6" fmla="*/ 53 w 893"/>
                <a:gd name="T7" fmla="*/ 125 h 278"/>
                <a:gd name="T8" fmla="*/ 0 w 893"/>
                <a:gd name="T9" fmla="*/ 165 h 278"/>
                <a:gd name="T10" fmla="*/ 57 w 893"/>
                <a:gd name="T11" fmla="*/ 33 h 278"/>
                <a:gd name="T12" fmla="*/ 206 w 893"/>
                <a:gd name="T13" fmla="*/ 0 h 278"/>
                <a:gd name="T14" fmla="*/ 156 w 893"/>
                <a:gd name="T15" fmla="*/ 40 h 278"/>
                <a:gd name="T16" fmla="*/ 252 w 893"/>
                <a:gd name="T17" fmla="*/ 142 h 278"/>
                <a:gd name="T18" fmla="*/ 892 w 893"/>
                <a:gd name="T19" fmla="*/ 142 h 278"/>
                <a:gd name="T20" fmla="*/ 892 w 893"/>
                <a:gd name="T21" fmla="*/ 27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892" y="277"/>
                  </a:moveTo>
                  <a:lnTo>
                    <a:pt x="892" y="277"/>
                  </a:lnTo>
                  <a:lnTo>
                    <a:pt x="195" y="277"/>
                  </a:lnTo>
                  <a:lnTo>
                    <a:pt x="53" y="125"/>
                  </a:lnTo>
                  <a:lnTo>
                    <a:pt x="0" y="165"/>
                  </a:lnTo>
                  <a:lnTo>
                    <a:pt x="57" y="33"/>
                  </a:lnTo>
                  <a:lnTo>
                    <a:pt x="206" y="0"/>
                  </a:lnTo>
                  <a:lnTo>
                    <a:pt x="156" y="40"/>
                  </a:lnTo>
                  <a:lnTo>
                    <a:pt x="252" y="142"/>
                  </a:lnTo>
                  <a:lnTo>
                    <a:pt x="892" y="142"/>
                  </a:lnTo>
                  <a:lnTo>
                    <a:pt x="892" y="277"/>
                  </a:lnTo>
                </a:path>
              </a:pathLst>
            </a:custGeom>
            <a:grpFill/>
            <a:ln w="38100" cap="flat" cmpd="sng" algn="ctr">
              <a:solidFill>
                <a:srgbClr val="48AFBA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0" h="0" prst="artDeco"/>
              <a:contourClr>
                <a:srgbClr val="FFFFFF"/>
              </a:contourClr>
            </a:sp3d>
          </p:spPr>
          <p:txBody>
            <a:bodyPr lIns="0" rIns="0" anchor="ctr"/>
            <a:p>
              <a:pPr algn="ctr" fontAlgn="base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100" ker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53"/>
            <p:cNvSpPr txBox="1">
              <a:spLocks noChangeArrowheads="1"/>
            </p:cNvSpPr>
            <p:nvPr/>
          </p:nvSpPr>
          <p:spPr bwMode="auto">
            <a:xfrm>
              <a:off x="5237883" y="4316056"/>
              <a:ext cx="1718034" cy="3371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押韵</a:t>
              </a:r>
              <a:endPara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92163" y="1931381"/>
            <a:ext cx="1809474" cy="755371"/>
            <a:chOff x="5192163" y="2896143"/>
            <a:chExt cx="1809474" cy="755371"/>
          </a:xfrm>
        </p:grpSpPr>
        <p:sp>
          <p:nvSpPr>
            <p:cNvPr id="30" name="Freeform 23"/>
            <p:cNvSpPr/>
            <p:nvPr/>
          </p:nvSpPr>
          <p:spPr bwMode="auto">
            <a:xfrm>
              <a:off x="5237883" y="2896143"/>
              <a:ext cx="1718034" cy="755371"/>
            </a:xfrm>
            <a:custGeom>
              <a:avLst/>
              <a:gdLst>
                <a:gd name="T0" fmla="*/ 689 w 690"/>
                <a:gd name="T1" fmla="*/ 190 h 254"/>
                <a:gd name="T2" fmla="*/ 689 w 690"/>
                <a:gd name="T3" fmla="*/ 190 h 254"/>
                <a:gd name="T4" fmla="*/ 689 w 690"/>
                <a:gd name="T5" fmla="*/ 62 h 254"/>
                <a:gd name="T6" fmla="*/ 71 w 690"/>
                <a:gd name="T7" fmla="*/ 62 h 254"/>
                <a:gd name="T8" fmla="*/ 67 w 690"/>
                <a:gd name="T9" fmla="*/ 0 h 254"/>
                <a:gd name="T10" fmla="*/ 0 w 690"/>
                <a:gd name="T11" fmla="*/ 128 h 254"/>
                <a:gd name="T12" fmla="*/ 71 w 690"/>
                <a:gd name="T13" fmla="*/ 253 h 254"/>
                <a:gd name="T14" fmla="*/ 71 w 690"/>
                <a:gd name="T15" fmla="*/ 190 h 254"/>
                <a:gd name="T16" fmla="*/ 689 w 690"/>
                <a:gd name="T17" fmla="*/ 19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0" h="254">
                  <a:moveTo>
                    <a:pt x="689" y="190"/>
                  </a:moveTo>
                  <a:lnTo>
                    <a:pt x="689" y="190"/>
                  </a:lnTo>
                  <a:lnTo>
                    <a:pt x="689" y="62"/>
                  </a:lnTo>
                  <a:lnTo>
                    <a:pt x="71" y="62"/>
                  </a:lnTo>
                  <a:lnTo>
                    <a:pt x="67" y="0"/>
                  </a:lnTo>
                  <a:lnTo>
                    <a:pt x="0" y="128"/>
                  </a:lnTo>
                  <a:lnTo>
                    <a:pt x="71" y="253"/>
                  </a:lnTo>
                  <a:lnTo>
                    <a:pt x="71" y="190"/>
                  </a:lnTo>
                  <a:lnTo>
                    <a:pt x="689" y="190"/>
                  </a:lnTo>
                </a:path>
              </a:pathLst>
            </a:custGeom>
            <a:solidFill>
              <a:srgbClr val="EDAF36"/>
            </a:solidFill>
            <a:ln w="38100" cap="flat" cmpd="sng" algn="ctr">
              <a:solidFill>
                <a:srgbClr val="EDAF36"/>
              </a:solidFill>
              <a:prstDash val="solid"/>
            </a:ln>
            <a:effectLst/>
          </p:spPr>
          <p:txBody>
            <a:bodyPr anchor="ctr"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90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53"/>
            <p:cNvSpPr txBox="1">
              <a:spLocks noChangeArrowheads="1"/>
            </p:cNvSpPr>
            <p:nvPr/>
          </p:nvSpPr>
          <p:spPr bwMode="auto">
            <a:xfrm>
              <a:off x="5192163" y="3158847"/>
              <a:ext cx="1809474" cy="337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错字</a:t>
              </a:r>
              <a:endPara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32432" y="958916"/>
            <a:ext cx="2239720" cy="826744"/>
            <a:chOff x="4732432" y="1923678"/>
            <a:chExt cx="2239720" cy="826744"/>
          </a:xfrm>
          <a:solidFill>
            <a:srgbClr val="8DC85C"/>
          </a:solidFill>
        </p:grpSpPr>
        <p:sp>
          <p:nvSpPr>
            <p:cNvPr id="33" name="Freeform 20"/>
            <p:cNvSpPr/>
            <p:nvPr/>
          </p:nvSpPr>
          <p:spPr bwMode="auto">
            <a:xfrm>
              <a:off x="4732432" y="1923678"/>
              <a:ext cx="2223485" cy="826744"/>
            </a:xfrm>
            <a:custGeom>
              <a:avLst/>
              <a:gdLst>
                <a:gd name="T0" fmla="*/ 892 w 893"/>
                <a:gd name="T1" fmla="*/ 0 h 278"/>
                <a:gd name="T2" fmla="*/ 892 w 893"/>
                <a:gd name="T3" fmla="*/ 0 h 278"/>
                <a:gd name="T4" fmla="*/ 195 w 893"/>
                <a:gd name="T5" fmla="*/ 0 h 278"/>
                <a:gd name="T6" fmla="*/ 53 w 893"/>
                <a:gd name="T7" fmla="*/ 155 h 278"/>
                <a:gd name="T8" fmla="*/ 0 w 893"/>
                <a:gd name="T9" fmla="*/ 112 h 278"/>
                <a:gd name="T10" fmla="*/ 57 w 893"/>
                <a:gd name="T11" fmla="*/ 244 h 278"/>
                <a:gd name="T12" fmla="*/ 206 w 893"/>
                <a:gd name="T13" fmla="*/ 277 h 278"/>
                <a:gd name="T14" fmla="*/ 156 w 893"/>
                <a:gd name="T15" fmla="*/ 237 h 278"/>
                <a:gd name="T16" fmla="*/ 252 w 893"/>
                <a:gd name="T17" fmla="*/ 135 h 278"/>
                <a:gd name="T18" fmla="*/ 892 w 893"/>
                <a:gd name="T19" fmla="*/ 135 h 278"/>
                <a:gd name="T20" fmla="*/ 892 w 893"/>
                <a:gd name="T21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3" h="278">
                  <a:moveTo>
                    <a:pt x="892" y="0"/>
                  </a:moveTo>
                  <a:lnTo>
                    <a:pt x="892" y="0"/>
                  </a:lnTo>
                  <a:lnTo>
                    <a:pt x="195" y="0"/>
                  </a:lnTo>
                  <a:lnTo>
                    <a:pt x="53" y="155"/>
                  </a:lnTo>
                  <a:lnTo>
                    <a:pt x="0" y="112"/>
                  </a:lnTo>
                  <a:lnTo>
                    <a:pt x="57" y="244"/>
                  </a:lnTo>
                  <a:lnTo>
                    <a:pt x="206" y="277"/>
                  </a:lnTo>
                  <a:lnTo>
                    <a:pt x="156" y="237"/>
                  </a:lnTo>
                  <a:lnTo>
                    <a:pt x="252" y="135"/>
                  </a:lnTo>
                  <a:lnTo>
                    <a:pt x="892" y="135"/>
                  </a:lnTo>
                  <a:lnTo>
                    <a:pt x="892" y="0"/>
                  </a:lnTo>
                </a:path>
              </a:pathLst>
            </a:custGeom>
            <a:grpFill/>
            <a:ln w="38100" cap="flat" cmpd="sng" algn="ctr">
              <a:solidFill>
                <a:srgbClr val="8DC85C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0" h="0" prst="artDeco"/>
              <a:contourClr>
                <a:srgbClr val="FFFFFF"/>
              </a:contourClr>
            </a:sp3d>
          </p:spPr>
          <p:txBody>
            <a:bodyPr lIns="0" rIns="0" anchor="ctr"/>
            <a:p>
              <a:pPr algn="ctr" fontAlgn="base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100" ker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33"/>
            <p:cNvSpPr txBox="1">
              <a:spLocks noChangeArrowheads="1"/>
            </p:cNvSpPr>
            <p:nvPr/>
          </p:nvSpPr>
          <p:spPr bwMode="auto">
            <a:xfrm>
              <a:off x="5237883" y="2014271"/>
              <a:ext cx="1734269" cy="3371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pAutoFit/>
            </a:bodyPr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偷字</a:t>
              </a:r>
              <a:endParaRPr lang="zh-CN" altLang="en-US" sz="1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29837" y="1857034"/>
            <a:ext cx="1189377" cy="969491"/>
            <a:chOff x="3929837" y="2821796"/>
            <a:chExt cx="1189377" cy="969491"/>
          </a:xfrm>
        </p:grpSpPr>
        <p:sp>
          <p:nvSpPr>
            <p:cNvPr id="36" name="AutoShape 17"/>
            <p:cNvSpPr>
              <a:spLocks noChangeArrowheads="1"/>
            </p:cNvSpPr>
            <p:nvPr/>
          </p:nvSpPr>
          <p:spPr bwMode="auto">
            <a:xfrm>
              <a:off x="3929837" y="2821796"/>
              <a:ext cx="1189377" cy="969491"/>
            </a:xfrm>
            <a:prstGeom prst="hexagon">
              <a:avLst>
                <a:gd name="adj" fmla="val 30740"/>
                <a:gd name="vf" fmla="val 115470"/>
              </a:avLst>
            </a:prstGeom>
            <a:solidFill>
              <a:srgbClr val="EF605E"/>
            </a:solidFill>
            <a:ln w="38100" cap="flat" cmpd="sng" algn="ctr">
              <a:solidFill>
                <a:srgbClr val="EF605E"/>
              </a:solidFill>
              <a:prstDash val="solid"/>
            </a:ln>
            <a:effectLst/>
          </p:spPr>
          <p:txBody>
            <a:bodyPr anchor="ctr"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SG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53"/>
            <p:cNvSpPr txBox="1">
              <a:spLocks noChangeArrowheads="1"/>
            </p:cNvSpPr>
            <p:nvPr/>
          </p:nvSpPr>
          <p:spPr bwMode="auto">
            <a:xfrm>
              <a:off x="4072156" y="2873475"/>
              <a:ext cx="904737" cy="866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文案</a:t>
              </a:r>
              <a:endPara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用字</a:t>
              </a:r>
              <a:endPara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lvl="0"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特征</a:t>
              </a:r>
              <a:endParaRPr lang="zh-CN" altLang="en-US" sz="1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文案的用字特征：省字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-2147482621"/>
          <p:cNvPicPr>
            <a:picLocks noChangeAspect="1"/>
          </p:cNvPicPr>
          <p:nvPr/>
        </p:nvPicPr>
        <p:blipFill>
          <a:blip r:embed="rId1"/>
          <a:srcRect l="8661" t="27879" r="7014" b="10667"/>
          <a:stretch>
            <a:fillRect/>
          </a:stretch>
        </p:blipFill>
        <p:spPr>
          <a:xfrm>
            <a:off x="3815715" y="315595"/>
            <a:ext cx="4437380" cy="816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635" y="1374775"/>
            <a:ext cx="5046345" cy="33470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" y="3161665"/>
            <a:ext cx="2626360" cy="1703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290" y="647065"/>
            <a:ext cx="1520190" cy="945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130" y="1520825"/>
            <a:ext cx="2556510" cy="14065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4030" y="523875"/>
            <a:ext cx="288671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050" b="0">
                <a:ea typeface="宋体" panose="02010600030101010101" pitchFamily="2" charset="-122"/>
              </a:rPr>
              <a:t>省略不必要的字，又能达意，是文案基本功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文案的用字特征：加字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30605" y="619125"/>
            <a:ext cx="128651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050" b="0">
                <a:ea typeface="宋体" panose="02010600030101010101" pitchFamily="2" charset="-122"/>
              </a:rPr>
              <a:t>制造新鲜的语感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0225" y="1090295"/>
            <a:ext cx="21170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“羡慕嫉妒恨”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“且行且珍惜”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“不抛弃不放弃”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“很黄很暴力”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“很傻很天真</a:t>
            </a:r>
            <a:r>
              <a:rPr lang="en-US" altLang="zh-CN" sz="1600" b="0">
                <a:cs typeface="楷体_GB2312" charset="0"/>
              </a:rPr>
              <a:t>”</a:t>
            </a:r>
            <a:endParaRPr lang="en-US" altLang="zh-CN" sz="1600" b="0">
              <a:cs typeface="楷体_GB231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5805" y="2636520"/>
            <a:ext cx="4076700" cy="2261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15" y="3190875"/>
            <a:ext cx="3502660" cy="1756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970" y="322580"/>
            <a:ext cx="2990215" cy="2195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文案的用字特征：换字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9910" y="584835"/>
            <a:ext cx="2454275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en-US" sz="1050" b="0">
                <a:latin typeface="宋体" panose="02010600030101010101" pitchFamily="2" charset="-122"/>
              </a:rPr>
              <a:t>“</a:t>
            </a:r>
            <a:r>
              <a:rPr lang="zh-CN" sz="1050" b="0">
                <a:ea typeface="宋体" panose="02010600030101010101" pitchFamily="2" charset="-122"/>
              </a:rPr>
              <a:t>谐音字</a:t>
            </a:r>
            <a:r>
              <a:rPr lang="en-US" sz="1050" b="0">
                <a:latin typeface="宋体" panose="02010600030101010101" pitchFamily="2" charset="-122"/>
              </a:rPr>
              <a:t>”</a:t>
            </a:r>
            <a:r>
              <a:rPr lang="zh-CN" sz="1050" b="0">
                <a:ea typeface="宋体" panose="02010600030101010101" pitchFamily="2" charset="-122"/>
              </a:rPr>
              <a:t>是广告文案中最常使用的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1421130"/>
            <a:ext cx="3774440" cy="2478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65" y="1226820"/>
            <a:ext cx="3043555" cy="2228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文案的用字特征：偷字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7825" y="570230"/>
            <a:ext cx="3387725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050" b="0">
                <a:ea typeface="宋体" panose="02010600030101010101" pitchFamily="2" charset="-122"/>
              </a:rPr>
              <a:t>不对字进行加、减、换的处理，却改变了本来的含义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11480" y="1132840"/>
            <a:ext cx="33540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“浮云”“马甲”“恐龙”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“备胎”“潜水”“神马”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“草根”“毛线”“打酱油”等，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字是原来的字，词是原来的词，</a:t>
            </a:r>
            <a:endParaRPr lang="zh-CN" sz="1600" b="0">
              <a:cs typeface="楷体_GB2312" charset="0"/>
            </a:endParaRPr>
          </a:p>
          <a:p>
            <a:pPr indent="127000">
              <a:lnSpc>
                <a:spcPct val="150000"/>
              </a:lnSpc>
            </a:pPr>
            <a:r>
              <a:rPr lang="zh-CN" sz="1600" b="0">
                <a:cs typeface="楷体_GB2312" charset="0"/>
              </a:rPr>
              <a:t>但网友们赋予了完全不同的新意。</a:t>
            </a:r>
            <a:endParaRPr lang="zh-CN" altLang="en-US" sz="16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3140" y="48895"/>
            <a:ext cx="2974975" cy="19323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140" y="2036445"/>
            <a:ext cx="2974975" cy="1315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605" y="3395980"/>
            <a:ext cx="2900045" cy="1670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文案的用字特征：错字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05460" y="659130"/>
            <a:ext cx="4083685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27000"/>
            <a:r>
              <a:rPr lang="zh-CN" sz="1050" b="0">
                <a:ea typeface="宋体" panose="02010600030101010101" pitchFamily="2" charset="-122"/>
              </a:rPr>
              <a:t>故意错误地使用字，以达到特定的广告文案效果，而不是错别字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065530"/>
            <a:ext cx="3858895" cy="3213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9145" y="125095"/>
            <a:ext cx="4338955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0735" y="2129155"/>
            <a:ext cx="4296410" cy="2085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F60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文案的用字特征：押韵</a:t>
            </a:r>
            <a:endParaRPr lang="zh-CN" altLang="en-US" sz="2000" b="1" dirty="0">
              <a:solidFill>
                <a:srgbClr val="EF60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17195" y="594995"/>
            <a:ext cx="4756150" cy="252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1430"/>
            <a:r>
              <a:rPr lang="zh-CN" sz="1050" b="0">
                <a:ea typeface="宋体" panose="02010600030101010101" pitchFamily="2" charset="-122"/>
              </a:rPr>
              <a:t>在相关句子的末尾音节选用韵母相同或相近的字，从而增强语言的感染力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1516380"/>
            <a:ext cx="3066415" cy="2135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380" y="1516380"/>
            <a:ext cx="2907665" cy="216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290" y="1516380"/>
            <a:ext cx="2934335" cy="2165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1707654"/>
            <a:ext cx="4697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感谢您的欣赏！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2843808" y="1658939"/>
            <a:ext cx="4392488" cy="432048"/>
            <a:chOff x="3131840" y="1491630"/>
            <a:chExt cx="4392488" cy="432048"/>
          </a:xfrm>
        </p:grpSpPr>
        <p:sp>
          <p:nvSpPr>
            <p:cNvPr id="53" name="矩形 52"/>
            <p:cNvSpPr/>
            <p:nvPr/>
          </p:nvSpPr>
          <p:spPr>
            <a:xfrm>
              <a:off x="3131840" y="1491630"/>
              <a:ext cx="4392488" cy="432048"/>
            </a:xfrm>
            <a:prstGeom prst="rect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679304" y="1520608"/>
              <a:ext cx="3024336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什么是文案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483768" y="1514923"/>
            <a:ext cx="720080" cy="720080"/>
            <a:chOff x="2771800" y="1347614"/>
            <a:chExt cx="720080" cy="720080"/>
          </a:xfrm>
        </p:grpSpPr>
        <p:sp>
          <p:nvSpPr>
            <p:cNvPr id="56" name="椭圆 55"/>
            <p:cNvSpPr/>
            <p:nvPr/>
          </p:nvSpPr>
          <p:spPr>
            <a:xfrm>
              <a:off x="2771800" y="1347614"/>
              <a:ext cx="720080" cy="720080"/>
            </a:xfrm>
            <a:prstGeom prst="ellipse">
              <a:avLst/>
            </a:prstGeom>
            <a:solidFill>
              <a:srgbClr val="EDAF3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15816" y="1415266"/>
              <a:ext cx="4320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1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8" name="文本框 13"/>
          <p:cNvSpPr txBox="1"/>
          <p:nvPr/>
        </p:nvSpPr>
        <p:spPr>
          <a:xfrm>
            <a:off x="795020" y="261620"/>
            <a:ext cx="43916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C000"/>
                </a:solidFill>
                <a:ea typeface="微软雅黑" panose="020B0503020204020204" pitchFamily="34" charset="-122"/>
              </a:rPr>
              <a:t>项目</a:t>
            </a:r>
            <a:r>
              <a:rPr lang="en-US" altLang="zh-CN" sz="3600" b="1" dirty="0">
                <a:solidFill>
                  <a:srgbClr val="FFC000"/>
                </a:solidFill>
                <a:ea typeface="微软雅黑" panose="020B0503020204020204" pitchFamily="34" charset="-122"/>
              </a:rPr>
              <a:t>1 </a:t>
            </a:r>
            <a:r>
              <a:rPr lang="zh-CN" altLang="en-US" sz="2800" b="1" dirty="0">
                <a:solidFill>
                  <a:srgbClr val="FFC000"/>
                </a:solidFill>
                <a:ea typeface="微软雅黑" panose="020B0503020204020204" pitchFamily="34" charset="-122"/>
              </a:rPr>
              <a:t>电子商务文案基础</a:t>
            </a:r>
            <a:endParaRPr lang="zh-CN" altLang="en-US" sz="2800" b="1" dirty="0">
              <a:solidFill>
                <a:srgbClr val="FFC000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754380" y="877570"/>
            <a:ext cx="4504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 b="1" dirty="0">
                <a:latin typeface="Agency FB" panose="020B0503020202020204" pitchFamily="34" charset="0"/>
                <a:ea typeface="Adobe 宋体 Std L" pitchFamily="18" charset="-122"/>
              </a:rPr>
              <a:t> </a:t>
            </a:r>
            <a:r>
              <a:rPr lang="zh-CN" altLang="en-US" sz="2000" b="1" dirty="0">
                <a:latin typeface="Agency FB" panose="020B0503020202020204" pitchFamily="34" charset="0"/>
                <a:ea typeface="Adobe 宋体 Std L" pitchFamily="18" charset="-122"/>
              </a:rPr>
              <a:t>用字技巧与广告语的写作</a:t>
            </a:r>
            <a:endParaRPr lang="zh-CN" altLang="en-US" sz="2000" b="1" dirty="0">
              <a:latin typeface="Agency FB" panose="020B0503020202020204" pitchFamily="34" charset="0"/>
              <a:ea typeface="Adobe 宋体 Std L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42"/>
          <p:cNvSpPr/>
          <p:nvPr/>
        </p:nvSpPr>
        <p:spPr bwMode="auto">
          <a:xfrm>
            <a:off x="1576758" y="1291195"/>
            <a:ext cx="2433560" cy="554703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55" name="Freeform 42"/>
          <p:cNvSpPr/>
          <p:nvPr/>
        </p:nvSpPr>
        <p:spPr bwMode="auto">
          <a:xfrm flipH="1">
            <a:off x="4838561" y="1291195"/>
            <a:ext cx="2433561" cy="554703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56" name="Freeform 42"/>
          <p:cNvSpPr/>
          <p:nvPr/>
        </p:nvSpPr>
        <p:spPr bwMode="auto">
          <a:xfrm flipV="1">
            <a:off x="1576758" y="3789738"/>
            <a:ext cx="2433560" cy="553512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57" name="Freeform 42"/>
          <p:cNvSpPr/>
          <p:nvPr/>
        </p:nvSpPr>
        <p:spPr bwMode="auto">
          <a:xfrm flipH="1" flipV="1">
            <a:off x="4838561" y="3789738"/>
            <a:ext cx="2433561" cy="553512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8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58" name="矩形 32"/>
          <p:cNvSpPr>
            <a:spLocks noChangeArrowheads="1"/>
          </p:cNvSpPr>
          <p:nvPr/>
        </p:nvSpPr>
        <p:spPr bwMode="auto">
          <a:xfrm>
            <a:off x="0" y="2439882"/>
            <a:ext cx="9144000" cy="86300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lIns="68543" tIns="34272" rIns="68543" bIns="34272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9" name="TextBox 33"/>
          <p:cNvSpPr txBox="1">
            <a:spLocks noChangeArrowheads="1"/>
          </p:cNvSpPr>
          <p:nvPr/>
        </p:nvSpPr>
        <p:spPr bwMode="auto">
          <a:xfrm>
            <a:off x="1615852" y="2684459"/>
            <a:ext cx="5469890" cy="374650"/>
          </a:xfrm>
          <a:prstGeom prst="rect">
            <a:avLst/>
          </a:prstGeom>
          <a:noFill/>
          <a:ln>
            <a:noFill/>
          </a:ln>
        </p:spPr>
        <p:txBody>
          <a:bodyPr wrap="none"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文案不是作家、不是策划、不是编辑、不是文秘</a:t>
            </a:r>
            <a:endParaRPr lang="zh-CN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0" name="组合 34"/>
          <p:cNvGrpSpPr/>
          <p:nvPr/>
        </p:nvGrpSpPr>
        <p:grpSpPr bwMode="auto">
          <a:xfrm>
            <a:off x="1156686" y="1792332"/>
            <a:ext cx="865134" cy="866574"/>
            <a:chOff x="0" y="0"/>
            <a:chExt cx="1154113" cy="1155699"/>
          </a:xfrm>
          <a:solidFill>
            <a:schemeClr val="bg1">
              <a:lumMod val="65000"/>
            </a:schemeClr>
          </a:solidFill>
        </p:grpSpPr>
        <p:sp>
          <p:nvSpPr>
            <p:cNvPr id="61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EF6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" name="Freeform 34"/>
            <p:cNvSpPr>
              <a:spLocks noEditPoint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28715 w 709"/>
                <a:gd name="T1" fmla="*/ 322149 h 965"/>
                <a:gd name="T2" fmla="*/ 196223 w 709"/>
                <a:gd name="T3" fmla="*/ 480524 h 965"/>
                <a:gd name="T4" fmla="*/ 251130 w 709"/>
                <a:gd name="T5" fmla="*/ 607403 h 965"/>
                <a:gd name="T6" fmla="*/ 374444 w 709"/>
                <a:gd name="T7" fmla="*/ 611003 h 965"/>
                <a:gd name="T8" fmla="*/ 401447 w 709"/>
                <a:gd name="T9" fmla="*/ 560611 h 965"/>
                <a:gd name="T10" fmla="*/ 469855 w 709"/>
                <a:gd name="T11" fmla="*/ 432831 h 965"/>
                <a:gd name="T12" fmla="*/ 319538 w 709"/>
                <a:gd name="T13" fmla="*/ 132279 h 965"/>
                <a:gd name="T14" fmla="*/ 264631 w 709"/>
                <a:gd name="T15" fmla="*/ 650597 h 965"/>
                <a:gd name="T16" fmla="*/ 201624 w 709"/>
                <a:gd name="T17" fmla="*/ 578608 h 965"/>
                <a:gd name="T18" fmla="*/ 135916 w 709"/>
                <a:gd name="T19" fmla="*/ 455328 h 965"/>
                <a:gd name="T20" fmla="*/ 319538 w 709"/>
                <a:gd name="T21" fmla="*/ 91785 h 965"/>
                <a:gd name="T22" fmla="*/ 503159 w 709"/>
                <a:gd name="T23" fmla="*/ 455328 h 965"/>
                <a:gd name="T24" fmla="*/ 436551 w 709"/>
                <a:gd name="T25" fmla="*/ 578608 h 965"/>
                <a:gd name="T26" fmla="*/ 374444 w 709"/>
                <a:gd name="T27" fmla="*/ 650597 h 965"/>
                <a:gd name="T28" fmla="*/ 228627 w 709"/>
                <a:gd name="T29" fmla="*/ 778376 h 965"/>
                <a:gd name="T30" fmla="*/ 383445 w 709"/>
                <a:gd name="T31" fmla="*/ 807172 h 965"/>
                <a:gd name="T32" fmla="*/ 383445 w 709"/>
                <a:gd name="T33" fmla="*/ 748681 h 965"/>
                <a:gd name="T34" fmla="*/ 246629 w 709"/>
                <a:gd name="T35" fmla="*/ 796373 h 965"/>
                <a:gd name="T36" fmla="*/ 395146 w 709"/>
                <a:gd name="T37" fmla="*/ 796373 h 965"/>
                <a:gd name="T38" fmla="*/ 413149 w 709"/>
                <a:gd name="T39" fmla="*/ 778376 h 965"/>
                <a:gd name="T40" fmla="*/ 228627 w 709"/>
                <a:gd name="T41" fmla="*/ 685691 h 965"/>
                <a:gd name="T42" fmla="*/ 413149 w 709"/>
                <a:gd name="T43" fmla="*/ 778376 h 965"/>
                <a:gd name="T44" fmla="*/ 411348 w 709"/>
                <a:gd name="T45" fmla="*/ 362642 h 965"/>
                <a:gd name="T46" fmla="*/ 349241 w 709"/>
                <a:gd name="T47" fmla="*/ 424733 h 965"/>
                <a:gd name="T48" fmla="*/ 288934 w 709"/>
                <a:gd name="T49" fmla="*/ 424733 h 965"/>
                <a:gd name="T50" fmla="*/ 226827 w 709"/>
                <a:gd name="T51" fmla="*/ 362642 h 965"/>
                <a:gd name="T52" fmla="*/ 226827 w 709"/>
                <a:gd name="T53" fmla="*/ 302352 h 965"/>
                <a:gd name="T54" fmla="*/ 288934 w 709"/>
                <a:gd name="T55" fmla="*/ 239362 h 965"/>
                <a:gd name="T56" fmla="*/ 349241 w 709"/>
                <a:gd name="T57" fmla="*/ 239362 h 965"/>
                <a:gd name="T58" fmla="*/ 411348 w 709"/>
                <a:gd name="T59" fmla="*/ 302352 h 965"/>
                <a:gd name="T60" fmla="*/ 612972 w 709"/>
                <a:gd name="T61" fmla="*/ 293353 h 965"/>
                <a:gd name="T62" fmla="*/ 580568 w 709"/>
                <a:gd name="T63" fmla="*/ 322149 h 965"/>
                <a:gd name="T64" fmla="*/ 612972 w 709"/>
                <a:gd name="T65" fmla="*/ 341046 h 965"/>
                <a:gd name="T66" fmla="*/ 612972 w 709"/>
                <a:gd name="T67" fmla="*/ 293353 h 965"/>
                <a:gd name="T68" fmla="*/ 542764 w 709"/>
                <a:gd name="T69" fmla="*/ 127780 h 965"/>
                <a:gd name="T70" fmla="*/ 509460 w 709"/>
                <a:gd name="T71" fmla="*/ 94485 h 965"/>
                <a:gd name="T72" fmla="*/ 518461 w 709"/>
                <a:gd name="T73" fmla="*/ 152976 h 965"/>
                <a:gd name="T74" fmla="*/ 342040 w 709"/>
                <a:gd name="T75" fmla="*/ 61190 h 965"/>
                <a:gd name="T76" fmla="*/ 318637 w 709"/>
                <a:gd name="T77" fmla="*/ 0 h 965"/>
                <a:gd name="T78" fmla="*/ 294335 w 709"/>
                <a:gd name="T79" fmla="*/ 61190 h 965"/>
                <a:gd name="T80" fmla="*/ 117014 w 709"/>
                <a:gd name="T81" fmla="*/ 155675 h 965"/>
                <a:gd name="T82" fmla="*/ 127815 w 709"/>
                <a:gd name="T83" fmla="*/ 98084 h 965"/>
                <a:gd name="T84" fmla="*/ 93611 w 709"/>
                <a:gd name="T85" fmla="*/ 132279 h 965"/>
                <a:gd name="T86" fmla="*/ 57607 w 709"/>
                <a:gd name="T87" fmla="*/ 322149 h 965"/>
                <a:gd name="T88" fmla="*/ 25203 w 709"/>
                <a:gd name="T89" fmla="*/ 293353 h 965"/>
                <a:gd name="T90" fmla="*/ 25203 w 709"/>
                <a:gd name="T91" fmla="*/ 341046 h 965"/>
                <a:gd name="T92" fmla="*/ 57607 w 709"/>
                <a:gd name="T93" fmla="*/ 322149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3" name="组合 37"/>
          <p:cNvGrpSpPr/>
          <p:nvPr/>
        </p:nvGrpSpPr>
        <p:grpSpPr bwMode="auto">
          <a:xfrm>
            <a:off x="1175726" y="2973158"/>
            <a:ext cx="865134" cy="866574"/>
            <a:chOff x="0" y="0"/>
            <a:chExt cx="1154113" cy="1155698"/>
          </a:xfrm>
          <a:solidFill>
            <a:schemeClr val="bg1">
              <a:lumMod val="65000"/>
            </a:schemeClr>
          </a:solidFill>
        </p:grpSpPr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rgbClr val="8DC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5" name="Freeform 35"/>
            <p:cNvSpPr>
              <a:spLocks noEditPoint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73939 w 625"/>
                <a:gd name="T1" fmla="*/ 124194 h 852"/>
                <a:gd name="T2" fmla="*/ 62217 w 625"/>
                <a:gd name="T3" fmla="*/ 766762 h 852"/>
                <a:gd name="T4" fmla="*/ 563563 w 625"/>
                <a:gd name="T5" fmla="*/ 188091 h 852"/>
                <a:gd name="T6" fmla="*/ 520281 w 625"/>
                <a:gd name="T7" fmla="*/ 201590 h 852"/>
                <a:gd name="T8" fmla="*/ 64021 w 625"/>
                <a:gd name="T9" fmla="*/ 722664 h 852"/>
                <a:gd name="T10" fmla="*/ 243459 w 625"/>
                <a:gd name="T11" fmla="*/ 81896 h 852"/>
                <a:gd name="T12" fmla="*/ 320104 w 625"/>
                <a:gd name="T13" fmla="*/ 81896 h 852"/>
                <a:gd name="T14" fmla="*/ 280429 w 625"/>
                <a:gd name="T15" fmla="*/ 122394 h 852"/>
                <a:gd name="T16" fmla="*/ 196571 w 625"/>
                <a:gd name="T17" fmla="*/ 83696 h 852"/>
                <a:gd name="T18" fmla="*/ 103696 w 625"/>
                <a:gd name="T19" fmla="*/ 194390 h 852"/>
                <a:gd name="T20" fmla="*/ 459867 w 625"/>
                <a:gd name="T21" fmla="*/ 194390 h 852"/>
                <a:gd name="T22" fmla="*/ 366992 w 625"/>
                <a:gd name="T23" fmla="*/ 83696 h 852"/>
                <a:gd name="T24" fmla="*/ 196571 w 625"/>
                <a:gd name="T25" fmla="*/ 83696 h 852"/>
                <a:gd name="T26" fmla="*/ 199276 w 625"/>
                <a:gd name="T27" fmla="*/ 582271 h 852"/>
                <a:gd name="T28" fmla="*/ 136157 w 625"/>
                <a:gd name="T29" fmla="*/ 600270 h 852"/>
                <a:gd name="T30" fmla="*/ 122631 w 625"/>
                <a:gd name="T31" fmla="*/ 613770 h 852"/>
                <a:gd name="T32" fmla="*/ 199276 w 625"/>
                <a:gd name="T33" fmla="*/ 619169 h 852"/>
                <a:gd name="T34" fmla="*/ 119025 w 625"/>
                <a:gd name="T35" fmla="*/ 658767 h 852"/>
                <a:gd name="T36" fmla="*/ 218212 w 625"/>
                <a:gd name="T37" fmla="*/ 610170 h 852"/>
                <a:gd name="T38" fmla="*/ 218212 w 625"/>
                <a:gd name="T39" fmla="*/ 578671 h 852"/>
                <a:gd name="T40" fmla="*/ 99187 w 625"/>
                <a:gd name="T41" fmla="*/ 584971 h 852"/>
                <a:gd name="T42" fmla="*/ 192964 w 625"/>
                <a:gd name="T43" fmla="*/ 683966 h 852"/>
                <a:gd name="T44" fmla="*/ 192964 w 625"/>
                <a:gd name="T45" fmla="*/ 301485 h 852"/>
                <a:gd name="T46" fmla="*/ 136157 w 625"/>
                <a:gd name="T47" fmla="*/ 318584 h 852"/>
                <a:gd name="T48" fmla="*/ 155994 w 625"/>
                <a:gd name="T49" fmla="*/ 368982 h 852"/>
                <a:gd name="T50" fmla="*/ 119025 w 625"/>
                <a:gd name="T51" fmla="*/ 382481 h 852"/>
                <a:gd name="T52" fmla="*/ 192964 w 625"/>
                <a:gd name="T53" fmla="*/ 281686 h 852"/>
                <a:gd name="T54" fmla="*/ 99187 w 625"/>
                <a:gd name="T55" fmla="*/ 380681 h 852"/>
                <a:gd name="T56" fmla="*/ 217310 w 625"/>
                <a:gd name="T57" fmla="*/ 323084 h 852"/>
                <a:gd name="T58" fmla="*/ 216408 w 625"/>
                <a:gd name="T59" fmla="*/ 296985 h 852"/>
                <a:gd name="T60" fmla="*/ 199276 w 625"/>
                <a:gd name="T61" fmla="*/ 452678 h 852"/>
                <a:gd name="T62" fmla="*/ 122631 w 625"/>
                <a:gd name="T63" fmla="*/ 471577 h 852"/>
                <a:gd name="T64" fmla="*/ 199276 w 625"/>
                <a:gd name="T65" fmla="*/ 522874 h 852"/>
                <a:gd name="T66" fmla="*/ 218212 w 625"/>
                <a:gd name="T67" fmla="*/ 438278 h 852"/>
                <a:gd name="T68" fmla="*/ 99187 w 625"/>
                <a:gd name="T69" fmla="*/ 442778 h 852"/>
                <a:gd name="T70" fmla="*/ 199276 w 625"/>
                <a:gd name="T71" fmla="*/ 541773 h 852"/>
                <a:gd name="T72" fmla="*/ 260592 w 625"/>
                <a:gd name="T73" fmla="*/ 418479 h 852"/>
                <a:gd name="T74" fmla="*/ 294856 w 625"/>
                <a:gd name="T75" fmla="*/ 650668 h 852"/>
                <a:gd name="T76" fmla="*/ 452654 w 625"/>
                <a:gd name="T77" fmla="*/ 602070 h 852"/>
                <a:gd name="T78" fmla="*/ 288544 w 625"/>
                <a:gd name="T79" fmla="*/ 644368 h 852"/>
                <a:gd name="T80" fmla="*/ 452654 w 625"/>
                <a:gd name="T81" fmla="*/ 456277 h 852"/>
                <a:gd name="T82" fmla="*/ 288544 w 625"/>
                <a:gd name="T83" fmla="*/ 368982 h 852"/>
                <a:gd name="T84" fmla="*/ 288544 w 625"/>
                <a:gd name="T85" fmla="*/ 316784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6" name="组合 40"/>
          <p:cNvGrpSpPr/>
          <p:nvPr/>
        </p:nvGrpSpPr>
        <p:grpSpPr bwMode="auto">
          <a:xfrm>
            <a:off x="6804450" y="1816139"/>
            <a:ext cx="866324" cy="866574"/>
            <a:chOff x="0" y="0"/>
            <a:chExt cx="1155700" cy="1155698"/>
          </a:xfrm>
          <a:solidFill>
            <a:schemeClr val="bg1">
              <a:lumMod val="65000"/>
            </a:schemeClr>
          </a:solidFill>
        </p:grpSpPr>
        <p:sp>
          <p:nvSpPr>
            <p:cNvPr id="67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solidFill>
              <a:srgbClr val="48A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88097 w 792"/>
                <a:gd name="T1" fmla="*/ 307152 h 779"/>
                <a:gd name="T2" fmla="*/ 249296 w 792"/>
                <a:gd name="T3" fmla="*/ 200865 h 779"/>
                <a:gd name="T4" fmla="*/ 350994 w 792"/>
                <a:gd name="T5" fmla="*/ 290938 h 779"/>
                <a:gd name="T6" fmla="*/ 264596 w 792"/>
                <a:gd name="T7" fmla="*/ 182850 h 779"/>
                <a:gd name="T8" fmla="*/ 350994 w 792"/>
                <a:gd name="T9" fmla="*/ 290938 h 779"/>
                <a:gd name="T10" fmla="*/ 350994 w 792"/>
                <a:gd name="T11" fmla="*/ 290938 h 779"/>
                <a:gd name="T12" fmla="*/ 420293 w 792"/>
                <a:gd name="T13" fmla="*/ 174743 h 779"/>
                <a:gd name="T14" fmla="*/ 442793 w 792"/>
                <a:gd name="T15" fmla="*/ 163034 h 779"/>
                <a:gd name="T16" fmla="*/ 445493 w 792"/>
                <a:gd name="T17" fmla="*/ 182850 h 779"/>
                <a:gd name="T18" fmla="*/ 439193 w 792"/>
                <a:gd name="T19" fmla="*/ 215276 h 779"/>
                <a:gd name="T20" fmla="*/ 418493 w 792"/>
                <a:gd name="T21" fmla="*/ 207170 h 779"/>
                <a:gd name="T22" fmla="*/ 393293 w 792"/>
                <a:gd name="T23" fmla="*/ 185552 h 779"/>
                <a:gd name="T24" fmla="*/ 410393 w 792"/>
                <a:gd name="T25" fmla="*/ 172942 h 779"/>
                <a:gd name="T26" fmla="*/ 442793 w 792"/>
                <a:gd name="T27" fmla="*/ 163034 h 779"/>
                <a:gd name="T28" fmla="*/ 337494 w 792"/>
                <a:gd name="T29" fmla="*/ 308953 h 779"/>
                <a:gd name="T30" fmla="*/ 325795 w 792"/>
                <a:gd name="T31" fmla="*/ 440461 h 779"/>
                <a:gd name="T32" fmla="*/ 371694 w 792"/>
                <a:gd name="T33" fmla="*/ 320663 h 779"/>
                <a:gd name="T34" fmla="*/ 280795 w 792"/>
                <a:gd name="T35" fmla="*/ 268420 h 779"/>
                <a:gd name="T36" fmla="*/ 246596 w 792"/>
                <a:gd name="T37" fmla="*/ 280130 h 779"/>
                <a:gd name="T38" fmla="*/ 292495 w 792"/>
                <a:gd name="T39" fmla="*/ 440461 h 779"/>
                <a:gd name="T40" fmla="*/ 280795 w 792"/>
                <a:gd name="T41" fmla="*/ 268420 h 779"/>
                <a:gd name="T42" fmla="*/ 416693 w 792"/>
                <a:gd name="T43" fmla="*/ 240497 h 779"/>
                <a:gd name="T44" fmla="*/ 404993 w 792"/>
                <a:gd name="T45" fmla="*/ 440461 h 779"/>
                <a:gd name="T46" fmla="*/ 450892 w 792"/>
                <a:gd name="T47" fmla="*/ 253107 h 779"/>
                <a:gd name="T48" fmla="*/ 201597 w 792"/>
                <a:gd name="T49" fmla="*/ 351288 h 779"/>
                <a:gd name="T50" fmla="*/ 167397 w 792"/>
                <a:gd name="T51" fmla="*/ 362997 h 779"/>
                <a:gd name="T52" fmla="*/ 213296 w 792"/>
                <a:gd name="T53" fmla="*/ 440461 h 779"/>
                <a:gd name="T54" fmla="*/ 201597 w 792"/>
                <a:gd name="T55" fmla="*/ 351288 h 779"/>
                <a:gd name="T56" fmla="*/ 122398 w 792"/>
                <a:gd name="T57" fmla="*/ 440461 h 779"/>
                <a:gd name="T58" fmla="*/ 110698 w 792"/>
                <a:gd name="T59" fmla="*/ 170240 h 779"/>
                <a:gd name="T60" fmla="*/ 134098 w 792"/>
                <a:gd name="T61" fmla="*/ 170240 h 779"/>
                <a:gd name="T62" fmla="*/ 477892 w 792"/>
                <a:gd name="T63" fmla="*/ 417042 h 779"/>
                <a:gd name="T64" fmla="*/ 477892 w 792"/>
                <a:gd name="T65" fmla="*/ 440461 h 779"/>
                <a:gd name="T66" fmla="*/ 110698 w 792"/>
                <a:gd name="T67" fmla="*/ 428751 h 779"/>
                <a:gd name="T68" fmla="*/ 477892 w 792"/>
                <a:gd name="T69" fmla="*/ 417042 h 779"/>
                <a:gd name="T70" fmla="*/ 611990 w 792"/>
                <a:gd name="T71" fmla="*/ 701675 h 779"/>
                <a:gd name="T72" fmla="*/ 436493 w 792"/>
                <a:gd name="T73" fmla="*/ 566564 h 779"/>
                <a:gd name="T74" fmla="*/ 0 w 792"/>
                <a:gd name="T75" fmla="*/ 299045 h 779"/>
                <a:gd name="T76" fmla="*/ 599390 w 792"/>
                <a:gd name="T77" fmla="*/ 299045 h 779"/>
                <a:gd name="T78" fmla="*/ 677689 w 792"/>
                <a:gd name="T79" fmla="*/ 544947 h 779"/>
                <a:gd name="T80" fmla="*/ 300595 w 792"/>
                <a:gd name="T81" fmla="*/ 561160 h 779"/>
                <a:gd name="T82" fmla="*/ 561591 w 792"/>
                <a:gd name="T83" fmla="*/ 299045 h 779"/>
                <a:gd name="T84" fmla="*/ 38699 w 792"/>
                <a:gd name="T85" fmla="*/ 299045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9" name="组合 43"/>
          <p:cNvGrpSpPr/>
          <p:nvPr/>
        </p:nvGrpSpPr>
        <p:grpSpPr bwMode="auto">
          <a:xfrm>
            <a:off x="6840150" y="2995775"/>
            <a:ext cx="865134" cy="866574"/>
            <a:chOff x="0" y="0"/>
            <a:chExt cx="1154113" cy="1155698"/>
          </a:xfrm>
          <a:solidFill>
            <a:schemeClr val="bg1">
              <a:lumMod val="65000"/>
            </a:schemeClr>
          </a:solidFill>
        </p:grpSpPr>
        <p:sp>
          <p:nvSpPr>
            <p:cNvPr id="70" name="Oval 32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8"/>
            </a:xfrm>
            <a:prstGeom prst="ellipse">
              <a:avLst/>
            </a:prstGeom>
            <a:solidFill>
              <a:srgbClr val="EDAF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3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" name="Freeform 37"/>
            <p:cNvSpPr>
              <a:spLocks noEditPoints="1"/>
            </p:cNvSpPr>
            <p:nvPr/>
          </p:nvSpPr>
          <p:spPr bwMode="auto">
            <a:xfrm>
              <a:off x="268287" y="254000"/>
              <a:ext cx="658813" cy="652462"/>
            </a:xfrm>
            <a:custGeom>
              <a:avLst/>
              <a:gdLst>
                <a:gd name="T0" fmla="*/ 594912 w 732"/>
                <a:gd name="T1" fmla="*/ 562343 h 724"/>
                <a:gd name="T2" fmla="*/ 526510 w 732"/>
                <a:gd name="T3" fmla="*/ 562343 h 724"/>
                <a:gd name="T4" fmla="*/ 431109 w 732"/>
                <a:gd name="T5" fmla="*/ 379401 h 724"/>
                <a:gd name="T6" fmla="*/ 421208 w 732"/>
                <a:gd name="T7" fmla="*/ 415449 h 724"/>
                <a:gd name="T8" fmla="*/ 369007 w 732"/>
                <a:gd name="T9" fmla="*/ 455101 h 724"/>
                <a:gd name="T10" fmla="*/ 540011 w 732"/>
                <a:gd name="T11" fmla="*/ 644351 h 724"/>
                <a:gd name="T12" fmla="*/ 649813 w 732"/>
                <a:gd name="T13" fmla="*/ 570454 h 724"/>
                <a:gd name="T14" fmla="*/ 568811 w 732"/>
                <a:gd name="T15" fmla="*/ 486643 h 724"/>
                <a:gd name="T16" fmla="*/ 449109 w 732"/>
                <a:gd name="T17" fmla="*/ 388413 h 724"/>
                <a:gd name="T18" fmla="*/ 237605 w 732"/>
                <a:gd name="T19" fmla="*/ 231606 h 724"/>
                <a:gd name="T20" fmla="*/ 273605 w 732"/>
                <a:gd name="T21" fmla="*/ 221693 h 724"/>
                <a:gd name="T22" fmla="*/ 283506 w 732"/>
                <a:gd name="T23" fmla="*/ 186546 h 724"/>
                <a:gd name="T24" fmla="*/ 292506 w 732"/>
                <a:gd name="T25" fmla="*/ 153202 h 724"/>
                <a:gd name="T26" fmla="*/ 126903 w 732"/>
                <a:gd name="T27" fmla="*/ 14419 h 724"/>
                <a:gd name="T28" fmla="*/ 104402 w 732"/>
                <a:gd name="T29" fmla="*/ 184744 h 724"/>
                <a:gd name="T30" fmla="*/ 900 w 732"/>
                <a:gd name="T31" fmla="*/ 141487 h 724"/>
                <a:gd name="T32" fmla="*/ 196204 w 732"/>
                <a:gd name="T33" fmla="*/ 281171 h 724"/>
                <a:gd name="T34" fmla="*/ 221404 w 732"/>
                <a:gd name="T35" fmla="*/ 248729 h 724"/>
                <a:gd name="T36" fmla="*/ 634513 w 732"/>
                <a:gd name="T37" fmla="*/ 63985 h 724"/>
                <a:gd name="T38" fmla="*/ 546311 w 732"/>
                <a:gd name="T39" fmla="*/ 0 h 724"/>
                <a:gd name="T40" fmla="*/ 309606 w 732"/>
                <a:gd name="T41" fmla="*/ 211780 h 724"/>
                <a:gd name="T42" fmla="*/ 275405 w 732"/>
                <a:gd name="T43" fmla="*/ 260444 h 724"/>
                <a:gd name="T44" fmla="*/ 246605 w 732"/>
                <a:gd name="T45" fmla="*/ 274863 h 724"/>
                <a:gd name="T46" fmla="*/ 250205 w 732"/>
                <a:gd name="T47" fmla="*/ 364982 h 724"/>
                <a:gd name="T48" fmla="*/ 58501 w 732"/>
                <a:gd name="T49" fmla="*/ 530801 h 724"/>
                <a:gd name="T50" fmla="*/ 37801 w 732"/>
                <a:gd name="T51" fmla="*/ 652462 h 724"/>
                <a:gd name="T52" fmla="*/ 136803 w 732"/>
                <a:gd name="T53" fmla="*/ 553331 h 724"/>
                <a:gd name="T54" fmla="*/ 291606 w 732"/>
                <a:gd name="T55" fmla="*/ 406437 h 724"/>
                <a:gd name="T56" fmla="*/ 378907 w 732"/>
                <a:gd name="T57" fmla="*/ 406437 h 724"/>
                <a:gd name="T58" fmla="*/ 404108 w 732"/>
                <a:gd name="T59" fmla="*/ 352366 h 724"/>
                <a:gd name="T60" fmla="*/ 441009 w 732"/>
                <a:gd name="T61" fmla="*/ 344255 h 724"/>
                <a:gd name="T62" fmla="*/ 634513 w 732"/>
                <a:gd name="T63" fmla="*/ 63985 h 7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2" name="TextBox 46"/>
          <p:cNvSpPr txBox="1">
            <a:spLocks noChangeArrowheads="1"/>
          </p:cNvSpPr>
          <p:nvPr/>
        </p:nvSpPr>
        <p:spPr bwMode="auto">
          <a:xfrm>
            <a:off x="2093219" y="951945"/>
            <a:ext cx="1318526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</a:rPr>
              <a:t>不是作家</a:t>
            </a:r>
            <a:endParaRPr lang="en-US" altLang="zh-CN" b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3" name="TextBox 47"/>
          <p:cNvSpPr txBox="1">
            <a:spLocks noChangeArrowheads="1"/>
          </p:cNvSpPr>
          <p:nvPr/>
        </p:nvSpPr>
        <p:spPr bwMode="auto">
          <a:xfrm>
            <a:off x="2036100" y="1338808"/>
            <a:ext cx="1943278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作家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</a:rPr>
              <a:t>可以自由创作</a:t>
            </a:r>
            <a:endParaRPr lang="zh-CN" altLang="en-US" sz="1300" dirty="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文案</a:t>
            </a: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</a:rPr>
              <a:t>是命题创作</a:t>
            </a:r>
            <a:endParaRPr lang="zh-CN" altLang="en-US" sz="13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4" name="TextBox 48"/>
          <p:cNvSpPr txBox="1">
            <a:spLocks noChangeArrowheads="1"/>
          </p:cNvSpPr>
          <p:nvPr/>
        </p:nvSpPr>
        <p:spPr bwMode="auto">
          <a:xfrm>
            <a:off x="5395484" y="951945"/>
            <a:ext cx="1319716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</a:rPr>
              <a:t>不是策划</a:t>
            </a: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5" name="TextBox 49"/>
          <p:cNvSpPr txBox="1">
            <a:spLocks noChangeArrowheads="1"/>
          </p:cNvSpPr>
          <p:nvPr/>
        </p:nvSpPr>
        <p:spPr bwMode="auto">
          <a:xfrm>
            <a:off x="4843321" y="1338808"/>
            <a:ext cx="1943279" cy="80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活动策划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，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pitchFamily="34" charset="-122"/>
              </a:rPr>
              <a:t>PPT</a:t>
            </a:r>
            <a:endParaRPr lang="en-US" altLang="zh-CN" sz="130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广告文案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，</a:t>
            </a:r>
            <a:r>
              <a:rPr lang="en-US" altLang="zh-CN" sz="1300">
                <a:solidFill>
                  <a:schemeClr val="tx1"/>
                </a:solidFill>
                <a:latin typeface="微软雅黑" panose="020B0503020204020204" pitchFamily="34" charset="-122"/>
              </a:rPr>
              <a:t>WORD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6" name="TextBox 50"/>
          <p:cNvSpPr txBox="1">
            <a:spLocks noChangeArrowheads="1"/>
          </p:cNvSpPr>
          <p:nvPr/>
        </p:nvSpPr>
        <p:spPr bwMode="auto">
          <a:xfrm>
            <a:off x="2093219" y="4382532"/>
            <a:ext cx="1318526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</a:rPr>
              <a:t>不是编辑</a:t>
            </a:r>
            <a:endParaRPr lang="en-US" altLang="zh-CN" b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7" name="TextBox 51"/>
          <p:cNvSpPr txBox="1">
            <a:spLocks noChangeArrowheads="1"/>
          </p:cNvSpPr>
          <p:nvPr/>
        </p:nvSpPr>
        <p:spPr bwMode="auto">
          <a:xfrm>
            <a:off x="2036100" y="3357307"/>
            <a:ext cx="1943278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编辑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主要是对已有作品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             进行整理加工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文案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是命题创作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         从无到有的过程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8" name="TextBox 52"/>
          <p:cNvSpPr txBox="1">
            <a:spLocks noChangeArrowheads="1"/>
          </p:cNvSpPr>
          <p:nvPr/>
        </p:nvSpPr>
        <p:spPr bwMode="auto">
          <a:xfrm>
            <a:off x="5395484" y="4382532"/>
            <a:ext cx="1319716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</a:rPr>
              <a:t>不是文秘</a:t>
            </a: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9" name="TextBox 53"/>
          <p:cNvSpPr txBox="1">
            <a:spLocks noChangeArrowheads="1"/>
          </p:cNvSpPr>
          <p:nvPr/>
        </p:nvSpPr>
        <p:spPr bwMode="auto">
          <a:xfrm>
            <a:off x="4843321" y="3357307"/>
            <a:ext cx="1943279" cy="95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3" tIns="34272" rIns="68543" bIns="3427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文秘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用公文语体写作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用词严谨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EF605E"/>
                </a:solidFill>
                <a:latin typeface="微软雅黑" panose="020B0503020204020204" pitchFamily="34" charset="-122"/>
              </a:rPr>
              <a:t>策划</a:t>
            </a: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不一定用词规范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300">
                <a:solidFill>
                  <a:schemeClr val="tx1"/>
                </a:solidFill>
                <a:latin typeface="微软雅黑" panose="020B0503020204020204" pitchFamily="34" charset="-122"/>
              </a:rPr>
              <a:t>关键是消费者感兴趣</a:t>
            </a:r>
            <a:endParaRPr lang="zh-CN" altLang="en-US" sz="130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6481E-6 -2.96296E-6 L -0.313 -0.10856 " pathEditMode="relative" rAng="0" ptsTypes="AA">
                                      <p:cBhvr>
                                        <p:cTn id="31" dur="1000" spd="-999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00" y="-53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7816E-7 4.81481E-6 L 0.30831 0.12546 " pathEditMode="relative" rAng="0" ptsTypes="AA">
                                      <p:cBhvr>
                                        <p:cTn id="33" dur="1000" spd="-999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0" y="63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6838E-6 -4.81481E-6 L 0.30623 -0.10416 " pathEditMode="relative" rAng="0" ptsTypes="AA">
                                      <p:cBhvr>
                                        <p:cTn id="35" dur="1000" spd="-999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00" y="-51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6791E-6 -4.81481E-6 L -0.30923 0.12084 " pathEditMode="relative" rAng="0" ptsTypes="AA">
                                      <p:cBhvr>
                                        <p:cTn id="37" dur="1000" spd="-999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00" y="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 autoUpdateAnimBg="0"/>
      <p:bldP spid="59" grpId="0"/>
      <p:bldP spid="72" grpId="0" autoUpdateAnimBg="0"/>
      <p:bldP spid="73" grpId="0" autoUpdateAnimBg="0"/>
      <p:bldP spid="74" grpId="0" autoUpdateAnimBg="0"/>
      <p:bldP spid="75" grpId="0" autoUpdateAnimBg="0"/>
      <p:bldP spid="76" grpId="0" autoUpdateAnimBg="0"/>
      <p:bldP spid="77" grpId="0" autoUpdateAnimBg="0"/>
      <p:bldP spid="78" grpId="0" autoUpdateAnimBg="0"/>
      <p:bldP spid="7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16794" y="2243680"/>
            <a:ext cx="1872208" cy="1872208"/>
            <a:chOff x="2295451" y="2253186"/>
            <a:chExt cx="1872208" cy="1872208"/>
          </a:xfrm>
        </p:grpSpPr>
        <p:sp>
          <p:nvSpPr>
            <p:cNvPr id="23" name="泪滴形 22"/>
            <p:cNvSpPr/>
            <p:nvPr/>
          </p:nvSpPr>
          <p:spPr>
            <a:xfrm rot="2701491">
              <a:off x="2295451" y="2253186"/>
              <a:ext cx="1872208" cy="1872208"/>
            </a:xfrm>
            <a:prstGeom prst="teardrop">
              <a:avLst/>
            </a:prstGeom>
            <a:solidFill>
              <a:srgbClr val="48AF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24725" y="2749803"/>
              <a:ext cx="136815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文案是职业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59803" y="699543"/>
            <a:ext cx="2750434" cy="2748641"/>
            <a:chOff x="4682398" y="953615"/>
            <a:chExt cx="2750434" cy="2748641"/>
          </a:xfrm>
        </p:grpSpPr>
        <p:sp>
          <p:nvSpPr>
            <p:cNvPr id="26" name="泪滴形 25"/>
            <p:cNvSpPr/>
            <p:nvPr/>
          </p:nvSpPr>
          <p:spPr>
            <a:xfrm rot="2701491" flipH="1" flipV="1">
              <a:off x="4683294" y="952718"/>
              <a:ext cx="2748641" cy="2750434"/>
            </a:xfrm>
            <a:prstGeom prst="teardrop">
              <a:avLst/>
            </a:prstGeom>
            <a:solidFill>
              <a:srgbClr val="EDAF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373538" y="1912436"/>
              <a:ext cx="1368152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</a:rPr>
                <a:t>文案是语体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TextBox 27"/>
          <p:cNvSpPr txBox="1"/>
          <p:nvPr/>
        </p:nvSpPr>
        <p:spPr bwMode="auto">
          <a:xfrm>
            <a:off x="683568" y="1394267"/>
            <a:ext cx="2824633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是为产品而写打动消费者内心甚至打开消费者钱包的文字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99889" y="1034227"/>
            <a:ext cx="202088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文案是语体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5629150" y="3871162"/>
            <a:ext cx="2824633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文案是一种职业，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即专门创作广告文字的工作者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5645471" y="3511122"/>
            <a:ext cx="2020887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文案是职业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675323" y="934720"/>
            <a:ext cx="7239000" cy="29229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Arial" panose="020B0604020202020204" pitchFamily="34" charset="0"/>
              </a:rPr>
              <a:t> 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定义</a:t>
            </a:r>
            <a:r>
              <a:rPr lang="zh-CN" altLang="en-US" sz="2400" dirty="0">
                <a:latin typeface="Arial" panose="020B0604020202020204" pitchFamily="34" charset="0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文案</a:t>
            </a:r>
            <a:r>
              <a:rPr lang="zh-CN" altLang="en-US" sz="2000" dirty="0">
                <a:latin typeface="Arial" panose="020B0604020202020204" pitchFamily="34" charset="0"/>
              </a:rPr>
              <a:t>是公司或企业中从事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文字工作</a:t>
            </a:r>
            <a:r>
              <a:rPr lang="zh-CN" altLang="en-US" sz="2000" dirty="0">
                <a:latin typeface="Arial" panose="020B0604020202020204" pitchFamily="34" charset="0"/>
              </a:rPr>
              <a:t>的职位，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000" dirty="0">
                <a:latin typeface="Arial" panose="020B0604020202020204" pitchFamily="34" charset="0"/>
              </a:rPr>
              <a:t>                 </a:t>
            </a:r>
            <a:r>
              <a:rPr lang="zh-CN" altLang="en-US" sz="2000" dirty="0">
                <a:latin typeface="Arial" panose="020B0604020202020204" pitchFamily="34" charset="0"/>
              </a:rPr>
              <a:t>就是以文字来表现已经制定的创意策略。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eaLnBrk="1" hangingPunct="1"/>
            <a:endParaRPr lang="en-US" altLang="zh-CN" sz="2400" dirty="0"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Arial" panose="020B0604020202020204" pitchFamily="34" charset="0"/>
              </a:rPr>
              <a:t> 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来源</a:t>
            </a:r>
            <a:r>
              <a:rPr lang="zh-CN" altLang="en-US" sz="2400" dirty="0">
                <a:latin typeface="Arial" panose="020B0604020202020204" pitchFamily="34" charset="0"/>
              </a:rPr>
              <a:t>：</a:t>
            </a:r>
            <a:r>
              <a:rPr lang="zh-CN" altLang="en-US" sz="2000" dirty="0">
                <a:latin typeface="Arial" panose="020B0604020202020204" pitchFamily="34" charset="0"/>
              </a:rPr>
              <a:t>文案来源于广告行业，是</a:t>
            </a:r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</a:rPr>
              <a:t>“广告文案”</a:t>
            </a:r>
            <a:r>
              <a:rPr lang="zh-CN" altLang="en-US" sz="2000" dirty="0">
                <a:latin typeface="Arial" panose="020B0604020202020204" pitchFamily="34" charset="0"/>
              </a:rPr>
              <a:t>的简称，</a:t>
            </a:r>
            <a:endParaRPr lang="zh-CN" altLang="en-US" sz="2000" dirty="0">
              <a:latin typeface="Arial" panose="020B0604020202020204" pitchFamily="34" charset="0"/>
            </a:endParaRPr>
          </a:p>
          <a:p>
            <a:pPr indent="0" eaLnBrk="1" hangingPunct="1">
              <a:buFont typeface="Wingdings" panose="05000000000000000000" pitchFamily="2" charset="2"/>
              <a:buNone/>
            </a:pPr>
            <a:r>
              <a:rPr lang="zh-CN" altLang="en-US" sz="2000" dirty="0">
                <a:latin typeface="Arial" panose="020B0604020202020204" pitchFamily="34" charset="0"/>
              </a:rPr>
              <a:t>                 由</a:t>
            </a:r>
            <a:r>
              <a:rPr lang="en-US" altLang="zh-CN" sz="2000" dirty="0">
                <a:latin typeface="Arial" panose="020B0604020202020204" pitchFamily="34" charset="0"/>
              </a:rPr>
              <a:t>copy writer</a:t>
            </a:r>
            <a:r>
              <a:rPr lang="zh-CN" altLang="en-US" sz="2000" dirty="0">
                <a:latin typeface="Arial" panose="020B0604020202020204" pitchFamily="34" charset="0"/>
              </a:rPr>
              <a:t>翻译而来。</a:t>
            </a:r>
            <a:endParaRPr lang="en-US" altLang="zh-CN" sz="2000" dirty="0"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400" b="1" u="sng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400" b="1" u="sng" dirty="0">
                <a:solidFill>
                  <a:srgbClr val="FF0000"/>
                </a:solidFill>
                <a:latin typeface="Arial" panose="020B0604020202020204" pitchFamily="34" charset="0"/>
              </a:rPr>
              <a:t>分类</a:t>
            </a:r>
            <a:r>
              <a:rPr lang="zh-CN" altLang="en-US" sz="2400" dirty="0">
                <a:latin typeface="Arial" panose="020B0604020202020204" pitchFamily="34" charset="0"/>
              </a:rPr>
              <a:t>：创意文案、编辑文案和策划文案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 eaLnBrk="1" hangingPunct="1"/>
            <a:endParaRPr lang="en-US" altLang="zh-CN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523875"/>
            <a:ext cx="8659495" cy="4594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2"/>
          <p:cNvSpPr txBox="1">
            <a:spLocks noChangeArrowheads="1"/>
          </p:cNvSpPr>
          <p:nvPr/>
        </p:nvSpPr>
        <p:spPr bwMode="auto">
          <a:xfrm>
            <a:off x="377794" y="125262"/>
            <a:ext cx="318916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EDAF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什么是文案</a:t>
            </a:r>
            <a:endParaRPr lang="zh-CN" altLang="en-US" sz="2000" b="1" dirty="0">
              <a:solidFill>
                <a:srgbClr val="EDAF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6615" y="1290955"/>
            <a:ext cx="5050790" cy="378968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pic>
      <p:sp>
        <p:nvSpPr>
          <p:cNvPr id="26627" name="矩形 3"/>
          <p:cNvSpPr/>
          <p:nvPr/>
        </p:nvSpPr>
        <p:spPr>
          <a:xfrm>
            <a:off x="377825" y="560705"/>
            <a:ext cx="82473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dirty="0">
                <a:latin typeface="Arial" panose="020B0604020202020204" pitchFamily="34" charset="0"/>
              </a:rPr>
              <a:t>在互联网产品文案的写作中，</a:t>
            </a:r>
            <a:endParaRPr lang="en-US" altLang="zh-CN" dirty="0">
              <a:latin typeface="Arial" panose="020B0604020202020204" pitchFamily="34" charset="0"/>
            </a:endParaRPr>
          </a:p>
          <a:p>
            <a:pPr algn="ctr"/>
            <a:r>
              <a:rPr lang="zh-CN" altLang="en-US" dirty="0">
                <a:latin typeface="Arial" panose="020B0604020202020204" pitchFamily="34" charset="0"/>
              </a:rPr>
              <a:t>有两种文案人，一种是</a:t>
            </a:r>
            <a:r>
              <a:rPr lang="en-US" altLang="zh-CN" dirty="0">
                <a:latin typeface="Arial" panose="020B0604020202020204" pitchFamily="34" charset="0"/>
              </a:rPr>
              <a:t>X</a:t>
            </a:r>
            <a:r>
              <a:rPr lang="zh-CN" altLang="en-US" dirty="0">
                <a:latin typeface="Arial" panose="020B0604020202020204" pitchFamily="34" charset="0"/>
              </a:rPr>
              <a:t>型文案人，另一种是</a:t>
            </a:r>
            <a:r>
              <a:rPr lang="en-US" altLang="zh-CN" dirty="0">
                <a:latin typeface="Arial" panose="020B0604020202020204" pitchFamily="34" charset="0"/>
              </a:rPr>
              <a:t>Y</a:t>
            </a:r>
            <a:r>
              <a:rPr lang="zh-CN" altLang="en-US" dirty="0">
                <a:latin typeface="Arial" panose="020B0604020202020204" pitchFamily="34" charset="0"/>
              </a:rPr>
              <a:t>型文案人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tags/tag1.xml><?xml version="1.0" encoding="utf-8"?>
<p:tagLst xmlns:p="http://schemas.openxmlformats.org/presentationml/2006/main">
  <p:tag name="KSO_WPP_MARK_KEY" val="7627c2bc-746a-46bc-99aa-3dfb462900e1"/>
  <p:tag name="COMMONDATA" val="eyJoZGlkIjoiOWY3ZWNmZjUzOTk5YmU2ODUyMjQ4NTRjODkyODU3ND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1922</Words>
  <Application>WPS 演示</Application>
  <PresentationFormat>全屏显示(16:9)</PresentationFormat>
  <Paragraphs>303</Paragraphs>
  <Slides>39</Slides>
  <Notes>45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Agency FB</vt:lpstr>
      <vt:lpstr>Adobe 宋体 Std L</vt:lpstr>
      <vt:lpstr>Arial Black</vt:lpstr>
      <vt:lpstr>Calibri</vt:lpstr>
      <vt:lpstr>仿宋_GB2312</vt:lpstr>
      <vt:lpstr>仿宋</vt:lpstr>
      <vt:lpstr>Arial Unicode MS</vt:lpstr>
      <vt:lpstr>楷体</vt:lpstr>
      <vt:lpstr>Times New Roman</vt:lpstr>
      <vt:lpstr>楷体_GB2312</vt:lpstr>
      <vt:lpstr>新宋体</vt:lpstr>
      <vt:lpstr>黑体</vt:lpstr>
      <vt:lpstr>Impact</vt:lpstr>
      <vt:lpstr>楷体_GB2312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Sophia</cp:lastModifiedBy>
  <cp:revision>79</cp:revision>
  <dcterms:created xsi:type="dcterms:W3CDTF">2015-04-10T13:42:00Z</dcterms:created>
  <dcterms:modified xsi:type="dcterms:W3CDTF">2023-03-21T17:26:24Z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E15E83A3E1B5475B9F51FC90A386CBBB</vt:lpwstr>
  </property>
</Properties>
</file>