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7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428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63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0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8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92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9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image" Target="file:///C:\Users\1V994W2\PycharmProjects\PPT_Background_Generation/pic_temp/0_pic_quater_left_up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102.xml"/><Relationship Id="rId4" Type="http://schemas.openxmlformats.org/officeDocument/2006/relationships/image" Target="file:///C:\Users\1V994W2\Documents\Tencent%20Files\574576071\FileRecv\&#25340;&#35013;&#32032;&#26448;\forleft%201-23\\23\subject_holdright_99,156,192_0_staid_full_0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101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0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18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26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5.xml"/><Relationship Id="rId11" Type="http://schemas.openxmlformats.org/officeDocument/2006/relationships/tags" Target="../tags/tag130.xml"/><Relationship Id="rId10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31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39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38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46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62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4" Type="http://schemas.openxmlformats.org/officeDocument/2006/relationships/tags" Target="../tags/tag168.xml"/><Relationship Id="rId13" Type="http://schemas.openxmlformats.org/officeDocument/2006/relationships/tags" Target="../tags/tag167.xml"/><Relationship Id="rId12" Type="http://schemas.openxmlformats.org/officeDocument/2006/relationships/tags" Target="../tags/tag166.xml"/><Relationship Id="rId11" Type="http://schemas.openxmlformats.org/officeDocument/2006/relationships/tags" Target="../tags/tag165.xml"/><Relationship Id="rId10" Type="http://schemas.openxmlformats.org/officeDocument/2006/relationships/tags" Target="../tags/tag16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7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4" Type="http://schemas.openxmlformats.org/officeDocument/2006/relationships/tags" Target="../tags/tag177.xml"/><Relationship Id="rId13" Type="http://schemas.openxmlformats.org/officeDocument/2006/relationships/tags" Target="../tags/tag176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8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6" Type="http://schemas.openxmlformats.org/officeDocument/2006/relationships/tags" Target="../tags/tag188.xml"/><Relationship Id="rId15" Type="http://schemas.openxmlformats.org/officeDocument/2006/relationships/tags" Target="../tags/tag187.xml"/><Relationship Id="rId14" Type="http://schemas.openxmlformats.org/officeDocument/2006/relationships/tags" Target="../tags/tag186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9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3" Type="http://schemas.openxmlformats.org/officeDocument/2006/relationships/tags" Target="../tags/tag196.xml"/><Relationship Id="rId12" Type="http://schemas.openxmlformats.org/officeDocument/2006/relationships/tags" Target="../tags/tag195.xml"/><Relationship Id="rId11" Type="http://schemas.openxmlformats.org/officeDocument/2006/relationships/tags" Target="../tags/tag194.xml"/><Relationship Id="rId10" Type="http://schemas.openxmlformats.org/officeDocument/2006/relationships/tags" Target="../tags/tag193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8"/>
            </p:custDataLst>
          </p:nvPr>
        </p:nvSpPr>
        <p:spPr>
          <a:xfrm>
            <a:off x="761365" y="3819843"/>
            <a:ext cx="4826635" cy="884555"/>
          </a:xfrm>
          <a:prstGeom prst="rect">
            <a:avLst/>
          </a:prstGeo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761684" y="2153603"/>
            <a:ext cx="4825365" cy="970915"/>
          </a:xfrm>
        </p:spPr>
        <p:txBody>
          <a:bodyPr vert="horz" wrap="square" lIns="90170" tIns="46990" rIns="90170" bIns="4699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0"/>
            </p:custDataLst>
          </p:nvPr>
        </p:nvSpPr>
        <p:spPr>
          <a:xfrm>
            <a:off x="762000" y="3245485"/>
            <a:ext cx="4826000" cy="45402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3612445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2973522" y="2674938"/>
            <a:ext cx="5767705" cy="83566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400"/>
              <a:buFont typeface="Arial" panose="020B0604020202020204" pitchFamily="34" charset="0"/>
              <a:buNone/>
              <a:defRPr sz="44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973705" y="3605530"/>
            <a:ext cx="5767705" cy="425450"/>
          </a:xfrm>
        </p:spPr>
        <p:txBody>
          <a:bodyPr vert="horz" wrap="square" lIns="90170" tIns="0" rIns="90170" bIns="4699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749808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995045" y="3870325"/>
            <a:ext cx="4359910" cy="4940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9"/>
            </p:custDataLst>
          </p:nvPr>
        </p:nvSpPr>
        <p:spPr>
          <a:xfrm>
            <a:off x="995045" y="3874135"/>
            <a:ext cx="4359910" cy="490220"/>
          </a:xfrm>
        </p:spPr>
        <p:txBody>
          <a:bodyPr vert="horz" wrap="square" lIns="90170" tIns="46990" rIns="90170" bIns="46990" anchor="ctr" anchorCtr="0">
            <a:normAutofit/>
          </a:bodyPr>
          <a:lstStyle>
            <a:lvl1pPr marL="457200" marR="0" indent="-45720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0"/>
            </p:custDataLst>
          </p:nvPr>
        </p:nvSpPr>
        <p:spPr>
          <a:xfrm>
            <a:off x="995045" y="2493645"/>
            <a:ext cx="4359910" cy="1172210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6256246"/>
            <a:ext cx="720090" cy="601754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6256246"/>
            <a:ext cx="720090" cy="6017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0571797" y="5504055"/>
            <a:ext cx="1620202" cy="135394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504055"/>
            <a:ext cx="1620202" cy="135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02.xml"/><Relationship Id="rId23" Type="http://schemas.openxmlformats.org/officeDocument/2006/relationships/tags" Target="../tags/tag201.xml"/><Relationship Id="rId22" Type="http://schemas.openxmlformats.org/officeDocument/2006/relationships/tags" Target="../tags/tag200.xml"/><Relationship Id="rId21" Type="http://schemas.openxmlformats.org/officeDocument/2006/relationships/tags" Target="../tags/tag199.xml"/><Relationship Id="rId20" Type="http://schemas.openxmlformats.org/officeDocument/2006/relationships/tags" Target="../tags/tag198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197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image" Target="../media/image13.png"/><Relationship Id="rId7" Type="http://schemas.openxmlformats.org/officeDocument/2006/relationships/tags" Target="../tags/tag256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55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25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59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262.xml"/><Relationship Id="rId1" Type="http://schemas.openxmlformats.org/officeDocument/2006/relationships/tags" Target="../tags/tag25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image" Target="../media/image15.png"/><Relationship Id="rId7" Type="http://schemas.openxmlformats.org/officeDocument/2006/relationships/tags" Target="../tags/tag26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6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26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tags" Target="../tags/tag270.xml"/><Relationship Id="rId7" Type="http://schemas.openxmlformats.org/officeDocument/2006/relationships/tags" Target="../tags/tag269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68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4.xml"/><Relationship Id="rId12" Type="http://schemas.openxmlformats.org/officeDocument/2006/relationships/tags" Target="../tags/tag273.xml"/><Relationship Id="rId11" Type="http://schemas.openxmlformats.org/officeDocument/2006/relationships/image" Target="../media/image16.png"/><Relationship Id="rId10" Type="http://schemas.openxmlformats.org/officeDocument/2006/relationships/tags" Target="../tags/tag272.xml"/><Relationship Id="rId1" Type="http://schemas.openxmlformats.org/officeDocument/2006/relationships/tags" Target="../tags/tag26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7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tags" Target="../tags/tag27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image" Target="../media/image17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83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28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87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8" Type="http://schemas.openxmlformats.org/officeDocument/2006/relationships/slideLayout" Target="../slideLayouts/slideLayout19.xml"/><Relationship Id="rId17" Type="http://schemas.openxmlformats.org/officeDocument/2006/relationships/tags" Target="../tags/tag298.xml"/><Relationship Id="rId16" Type="http://schemas.openxmlformats.org/officeDocument/2006/relationships/tags" Target="../tags/tag297.xml"/><Relationship Id="rId15" Type="http://schemas.openxmlformats.org/officeDocument/2006/relationships/tags" Target="../tags/tag296.xml"/><Relationship Id="rId14" Type="http://schemas.openxmlformats.org/officeDocument/2006/relationships/tags" Target="../tags/tag295.xml"/><Relationship Id="rId13" Type="http://schemas.openxmlformats.org/officeDocument/2006/relationships/tags" Target="../tags/tag294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tags" Target="../tags/tag30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0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304.xml"/><Relationship Id="rId1" Type="http://schemas.openxmlformats.org/officeDocument/2006/relationships/tags" Target="../tags/tag29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tags" Target="../tags/tag30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0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12.xml"/><Relationship Id="rId11" Type="http://schemas.openxmlformats.org/officeDocument/2006/relationships/tags" Target="../tags/tag311.xml"/><Relationship Id="rId10" Type="http://schemas.openxmlformats.org/officeDocument/2006/relationships/tags" Target="../tags/tag310.xml"/><Relationship Id="rId1" Type="http://schemas.openxmlformats.org/officeDocument/2006/relationships/tags" Target="../tags/tag30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17.xml"/><Relationship Id="rId8" Type="http://schemas.openxmlformats.org/officeDocument/2006/relationships/tags" Target="../tags/tag316.xml"/><Relationship Id="rId7" Type="http://schemas.openxmlformats.org/officeDocument/2006/relationships/tags" Target="../tags/tag31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1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19.xml"/><Relationship Id="rId10" Type="http://schemas.openxmlformats.org/officeDocument/2006/relationships/tags" Target="../tags/tag318.xml"/><Relationship Id="rId1" Type="http://schemas.openxmlformats.org/officeDocument/2006/relationships/tags" Target="../tags/tag31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tags" Target="../tags/tag21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19.xml"/><Relationship Id="rId13" Type="http://schemas.openxmlformats.org/officeDocument/2006/relationships/tags" Target="../tags/tag218.xml"/><Relationship Id="rId12" Type="http://schemas.openxmlformats.org/officeDocument/2006/relationships/tags" Target="../tags/tag217.xml"/><Relationship Id="rId11" Type="http://schemas.openxmlformats.org/officeDocument/2006/relationships/tags" Target="../tags/tag216.xml"/><Relationship Id="rId10" Type="http://schemas.openxmlformats.org/officeDocument/2006/relationships/tags" Target="../tags/tag215.xml"/><Relationship Id="rId1" Type="http://schemas.openxmlformats.org/officeDocument/2006/relationships/tags" Target="../tags/tag20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323.xml"/><Relationship Id="rId7" Type="http://schemas.openxmlformats.org/officeDocument/2006/relationships/tags" Target="../tags/tag322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2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320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28.xml"/><Relationship Id="rId8" Type="http://schemas.openxmlformats.org/officeDocument/2006/relationships/tags" Target="../tags/tag327.xml"/><Relationship Id="rId7" Type="http://schemas.openxmlformats.org/officeDocument/2006/relationships/tags" Target="../tags/tag326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25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30.xml"/><Relationship Id="rId11" Type="http://schemas.openxmlformats.org/officeDocument/2006/relationships/tags" Target="../tags/tag329.xml"/><Relationship Id="rId10" Type="http://schemas.openxmlformats.org/officeDocument/2006/relationships/image" Target="../media/image18.png"/><Relationship Id="rId1" Type="http://schemas.openxmlformats.org/officeDocument/2006/relationships/tags" Target="../tags/tag32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tags" Target="../tags/tag334.xml"/><Relationship Id="rId7" Type="http://schemas.openxmlformats.org/officeDocument/2006/relationships/tags" Target="../tags/tag33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32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39.xml"/><Relationship Id="rId12" Type="http://schemas.openxmlformats.org/officeDocument/2006/relationships/tags" Target="../tags/tag338.xml"/><Relationship Id="rId11" Type="http://schemas.openxmlformats.org/officeDocument/2006/relationships/tags" Target="../tags/tag337.xml"/><Relationship Id="rId10" Type="http://schemas.openxmlformats.org/officeDocument/2006/relationships/tags" Target="../tags/tag336.xml"/><Relationship Id="rId1" Type="http://schemas.openxmlformats.org/officeDocument/2006/relationships/tags" Target="../tags/tag33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344.xml"/><Relationship Id="rId8" Type="http://schemas.openxmlformats.org/officeDocument/2006/relationships/tags" Target="../tags/tag343.xml"/><Relationship Id="rId7" Type="http://schemas.openxmlformats.org/officeDocument/2006/relationships/tags" Target="../tags/tag342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4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48.xml"/><Relationship Id="rId12" Type="http://schemas.openxmlformats.org/officeDocument/2006/relationships/tags" Target="../tags/tag347.xml"/><Relationship Id="rId11" Type="http://schemas.openxmlformats.org/officeDocument/2006/relationships/tags" Target="../tags/tag346.xml"/><Relationship Id="rId10" Type="http://schemas.openxmlformats.org/officeDocument/2006/relationships/tags" Target="../tags/tag345.xml"/><Relationship Id="rId1" Type="http://schemas.openxmlformats.org/officeDocument/2006/relationships/tags" Target="../tags/tag34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52.xml"/><Relationship Id="rId8" Type="http://schemas.openxmlformats.org/officeDocument/2006/relationships/image" Target="../media/image19.png"/><Relationship Id="rId7" Type="http://schemas.openxmlformats.org/officeDocument/2006/relationships/tags" Target="../tags/tag35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5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49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5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60.xml"/><Relationship Id="rId13" Type="http://schemas.openxmlformats.org/officeDocument/2006/relationships/image" Target="../media/image20.png"/><Relationship Id="rId12" Type="http://schemas.openxmlformats.org/officeDocument/2006/relationships/tags" Target="../tags/tag359.xml"/><Relationship Id="rId11" Type="http://schemas.openxmlformats.org/officeDocument/2006/relationships/tags" Target="../tags/tag358.xml"/><Relationship Id="rId10" Type="http://schemas.openxmlformats.org/officeDocument/2006/relationships/image" Target="../media/image12.png"/><Relationship Id="rId1" Type="http://schemas.openxmlformats.org/officeDocument/2006/relationships/tags" Target="../tags/tag35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364.xml"/><Relationship Id="rId8" Type="http://schemas.openxmlformats.org/officeDocument/2006/relationships/image" Target="../media/image21.png"/><Relationship Id="rId7" Type="http://schemas.openxmlformats.org/officeDocument/2006/relationships/tags" Target="../tags/tag36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62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6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image" Target="../media/image22.png"/><Relationship Id="rId7" Type="http://schemas.openxmlformats.org/officeDocument/2006/relationships/tags" Target="../tags/tag36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6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6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72.xml"/><Relationship Id="rId8" Type="http://schemas.openxmlformats.org/officeDocument/2006/relationships/image" Target="../media/image23.png"/><Relationship Id="rId7" Type="http://schemas.openxmlformats.org/officeDocument/2006/relationships/tags" Target="../tags/tag37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7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69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376.xml"/><Relationship Id="rId8" Type="http://schemas.openxmlformats.org/officeDocument/2006/relationships/image" Target="../media/image24.png"/><Relationship Id="rId7" Type="http://schemas.openxmlformats.org/officeDocument/2006/relationships/tags" Target="../tags/tag37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7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7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23.xml"/><Relationship Id="rId8" Type="http://schemas.openxmlformats.org/officeDocument/2006/relationships/tags" Target="../tags/tag222.xml"/><Relationship Id="rId7" Type="http://schemas.openxmlformats.org/officeDocument/2006/relationships/image" Target="../media/image7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21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22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80.xml"/><Relationship Id="rId8" Type="http://schemas.openxmlformats.org/officeDocument/2006/relationships/image" Target="../media/image25.png"/><Relationship Id="rId7" Type="http://schemas.openxmlformats.org/officeDocument/2006/relationships/tags" Target="../tags/tag379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78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7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384.xml"/><Relationship Id="rId8" Type="http://schemas.openxmlformats.org/officeDocument/2006/relationships/image" Target="../media/image26.png"/><Relationship Id="rId7" Type="http://schemas.openxmlformats.org/officeDocument/2006/relationships/tags" Target="../tags/tag38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82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8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tags" Target="../tags/tag38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8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388.xml"/><Relationship Id="rId1" Type="http://schemas.openxmlformats.org/officeDocument/2006/relationships/tags" Target="../tags/tag385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image" Target="../media/image29.png"/><Relationship Id="rId7" Type="http://schemas.openxmlformats.org/officeDocument/2006/relationships/tags" Target="../tags/tag39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9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8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396.xml"/><Relationship Id="rId8" Type="http://schemas.openxmlformats.org/officeDocument/2006/relationships/image" Target="../media/image30.png"/><Relationship Id="rId7" Type="http://schemas.openxmlformats.org/officeDocument/2006/relationships/tags" Target="../tags/tag39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9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93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400.xml"/><Relationship Id="rId8" Type="http://schemas.openxmlformats.org/officeDocument/2006/relationships/image" Target="../media/image31.png"/><Relationship Id="rId7" Type="http://schemas.openxmlformats.org/officeDocument/2006/relationships/tags" Target="../tags/tag399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98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397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image" Target="../media/image32.png"/><Relationship Id="rId7" Type="http://schemas.openxmlformats.org/officeDocument/2006/relationships/tags" Target="../tags/tag40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402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401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408.xml"/><Relationship Id="rId7" Type="http://schemas.openxmlformats.org/officeDocument/2006/relationships/tags" Target="../tags/tag40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40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405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412.xml"/><Relationship Id="rId7" Type="http://schemas.openxmlformats.org/officeDocument/2006/relationships/tags" Target="../tags/tag41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41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409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image" Target="../media/image33.emf"/><Relationship Id="rId7" Type="http://schemas.openxmlformats.org/officeDocument/2006/relationships/tags" Target="../tags/tag415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41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417.xml"/><Relationship Id="rId1" Type="http://schemas.openxmlformats.org/officeDocument/2006/relationships/tags" Target="../tags/tag41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226.xml"/><Relationship Id="rId7" Type="http://schemas.openxmlformats.org/officeDocument/2006/relationships/image" Target="../media/image8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25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224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422.xml"/><Relationship Id="rId8" Type="http://schemas.openxmlformats.org/officeDocument/2006/relationships/tags" Target="../tags/tag421.xml"/><Relationship Id="rId7" Type="http://schemas.openxmlformats.org/officeDocument/2006/relationships/tags" Target="../tags/tag420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419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418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425.xml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424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4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427.xml"/><Relationship Id="rId1" Type="http://schemas.openxmlformats.org/officeDocument/2006/relationships/tags" Target="../tags/tag42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image" Target="../media/image9.png"/><Relationship Id="rId7" Type="http://schemas.openxmlformats.org/officeDocument/2006/relationships/tags" Target="../tags/tag229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28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22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image" Target="../media/image10.png"/><Relationship Id="rId7" Type="http://schemas.openxmlformats.org/officeDocument/2006/relationships/tags" Target="../tags/tag23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32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23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image" Target="../media/image11.png"/><Relationship Id="rId7" Type="http://schemas.openxmlformats.org/officeDocument/2006/relationships/tags" Target="../tags/tag23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3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23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40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9.xml"/><Relationship Id="rId10" Type="http://schemas.openxmlformats.org/officeDocument/2006/relationships/tags" Target="../tags/tag244.xml"/><Relationship Id="rId1" Type="http://schemas.openxmlformats.org/officeDocument/2006/relationships/tags" Target="../tags/tag23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tags" Target="../tags/tag247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46.xml"/><Relationship Id="rId3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53.xml"/><Relationship Id="rId13" Type="http://schemas.openxmlformats.org/officeDocument/2006/relationships/tags" Target="../tags/tag252.xml"/><Relationship Id="rId12" Type="http://schemas.openxmlformats.org/officeDocument/2006/relationships/tags" Target="../tags/tag251.xml"/><Relationship Id="rId11" Type="http://schemas.openxmlformats.org/officeDocument/2006/relationships/tags" Target="../tags/tag250.xml"/><Relationship Id="rId10" Type="http://schemas.openxmlformats.org/officeDocument/2006/relationships/image" Target="../media/image12.png"/><Relationship Id="rId1" Type="http://schemas.openxmlformats.org/officeDocument/2006/relationships/tags" Target="../tags/tag2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61683" y="3328988"/>
            <a:ext cx="4826000" cy="370205"/>
          </a:xfrm>
          <a:prstGeom prst="rect">
            <a:avLst/>
          </a:prstGeom>
        </p:spPr>
        <p:txBody>
          <a:bodyPr vert="horz" wrap="square" lIns="90170" tIns="46990" rIns="90170" bIns="46990" rtlCol="0" anchor="t" anchorCtr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dirty="0">
                <a:solidFill>
                  <a:schemeClr val="dk1"/>
                </a:solidFill>
              </a:rPr>
              <a:t>项目二：微信营销</a:t>
            </a:r>
            <a:endParaRPr lang="zh-CN" altLang="en-US" sz="2800" dirty="0">
              <a:solidFill>
                <a:schemeClr val="dk1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61684" y="2153603"/>
            <a:ext cx="4825365" cy="970915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u="none" strike="noStrike" kern="1200" cap="none" spc="6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dirty="0">
                <a:solidFill>
                  <a:schemeClr val="accent1">
                    <a:lumMod val="75000"/>
                  </a:schemeClr>
                </a:solidFill>
              </a:rPr>
              <a:t>宣发式营销</a:t>
            </a:r>
            <a:endParaRPr lang="zh-CN" altLang="en-US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955675"/>
            <a:ext cx="4467225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公众号基础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设置之一：头像 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56322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41500" y="1643063"/>
            <a:ext cx="8566150" cy="42608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25F22"/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955675"/>
            <a:ext cx="4467225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公众号基础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设置之三：名称 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418" name="矩形 2"/>
          <p:cNvSpPr/>
          <p:nvPr>
            <p:custDataLst>
              <p:tags r:id="rId8"/>
            </p:custDataLst>
          </p:nvPr>
        </p:nvSpPr>
        <p:spPr>
          <a:xfrm>
            <a:off x="6759575" y="1050925"/>
            <a:ext cx="236982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一个自然年可修改</a:t>
            </a:r>
            <a:r>
              <a:rPr lang="en-US" altLang="zh-CN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0419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4175" y="1655763"/>
            <a:ext cx="9013825" cy="4268787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25F22"/>
            </a:prstShdw>
          </a:effectLst>
        </p:spPr>
      </p:pic>
    </p:spTree>
    <p:custDataLst>
      <p:tags r:id="rId10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955675"/>
            <a:ext cx="4467225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公众号基础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设置之四：名称和微信号 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69634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4000" y="1651000"/>
            <a:ext cx="9051925" cy="46164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25F22"/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955675"/>
            <a:ext cx="4467225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公众号基础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设置之五：介绍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0658" name="组合 1"/>
          <p:cNvGrpSpPr/>
          <p:nvPr/>
        </p:nvGrpSpPr>
        <p:grpSpPr>
          <a:xfrm>
            <a:off x="6437313" y="1422400"/>
            <a:ext cx="2143125" cy="534988"/>
            <a:chOff x="3579063" y="1002889"/>
            <a:chExt cx="2144358" cy="535859"/>
          </a:xfrm>
        </p:grpSpPr>
        <p:sp>
          <p:nvSpPr>
            <p:cNvPr id="70659" name="矩形 2"/>
            <p:cNvSpPr/>
            <p:nvPr>
              <p:custDataLst>
                <p:tags r:id="rId8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70660" name="矩形 3"/>
            <p:cNvSpPr/>
            <p:nvPr>
              <p:custDataLst>
                <p:tags r:id="rId9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文本框 4"/>
            <p:cNvSpPr txBox="1"/>
            <p:nvPr>
              <p:custDataLst>
                <p:tags r:id="rId10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功能介绍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pic>
        <p:nvPicPr>
          <p:cNvPr id="70662" name="图片 7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236"/>
          <a:stretch>
            <a:fillRect/>
          </a:stretch>
        </p:blipFill>
        <p:spPr>
          <a:xfrm>
            <a:off x="3309938" y="1776413"/>
            <a:ext cx="3219450" cy="425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3" name="矩形 2"/>
          <p:cNvSpPr/>
          <p:nvPr>
            <p:custDataLst>
              <p:tags r:id="rId12"/>
            </p:custDataLst>
          </p:nvPr>
        </p:nvSpPr>
        <p:spPr>
          <a:xfrm>
            <a:off x="6646863" y="3281363"/>
            <a:ext cx="3643312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功能介绍每月可修改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次，字数限制在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4-120</a:t>
            </a:r>
            <a:r>
              <a:rPr lang="zh-CN" alt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字间，设置与修改后需通过审核方能显示（一般审核时间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个工作日）</a:t>
            </a:r>
            <a:endParaRPr lang="zh-CN" altLang="zh-CN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0664" name="矩形 9"/>
          <p:cNvSpPr/>
          <p:nvPr/>
        </p:nvSpPr>
        <p:spPr>
          <a:xfrm>
            <a:off x="6646863" y="2538413"/>
            <a:ext cx="364331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这就是功能介绍页面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71681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71682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71683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功能介绍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97075" y="1847850"/>
          <a:ext cx="8197850" cy="3838575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600200"/>
                <a:gridCol w="3166110"/>
                <a:gridCol w="3431540"/>
              </a:tblGrid>
              <a:tr h="297220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介绍类型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编辑要点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举个例子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</a:tr>
              <a:tr h="1475451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平台价值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公众号对你而言有什么价值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最好玩的品牌活动，最正经的两性知识，最丰富的产品介绍，尽在杜蕾斯微信！拒绝调戏，欢迎来搞！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</a:tr>
              <a:tr h="1188881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品牌价值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品牌价值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品牌荣誉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企业规模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品牌历史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比利时皇室御用品牌</a:t>
                      </a:r>
                      <a:r>
                        <a:rPr lang="en-US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GODIVA</a:t>
                      </a: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哥帝梵带您体验源自</a:t>
                      </a:r>
                      <a:r>
                        <a:rPr lang="en-US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1926</a:t>
                      </a: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年的巧克力传奇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6109" marR="86109" marT="0" marB="0" anchor="ctr"/>
                </a:tc>
              </a:tr>
              <a:tr h="877023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产品价值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产品卖点以及其带来的用户价值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一个更安全的卫生护理品，以及她带来的无限解脱</a:t>
                      </a:r>
                      <a:endParaRPr lang="zh-CN" sz="13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6109" marR="86109" marT="0" marB="0" anchor="ctr"/>
                </a:tc>
              </a:tr>
            </a:tbl>
          </a:graphicData>
        </a:graphic>
      </p:graphicFrame>
      <p:sp>
        <p:nvSpPr>
          <p:cNvPr id="7" name="ïšḻïďê-文本框 3"/>
          <p:cNvSpPr txBox="1"/>
          <p:nvPr>
            <p:custDataLst>
              <p:tags r:id="rId10"/>
            </p:custDataLst>
          </p:nvPr>
        </p:nvSpPr>
        <p:spPr bwMode="auto">
          <a:xfrm>
            <a:off x="1704975" y="955675"/>
            <a:ext cx="3103563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公众号基础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设置之五：介绍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72705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0" y="1576388"/>
            <a:ext cx="9144000" cy="4605337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25F22"/>
            </a:prstShdw>
          </a:effectLst>
        </p:spPr>
      </p:pic>
      <p:sp>
        <p:nvSpPr>
          <p:cNvPr id="3" name="ïšḻïďê-文本框 3"/>
          <p:cNvSpPr txBox="1"/>
          <p:nvPr>
            <p:custDataLst>
              <p:tags r:id="rId8"/>
            </p:custDataLst>
          </p:nvPr>
        </p:nvSpPr>
        <p:spPr bwMode="auto">
          <a:xfrm>
            <a:off x="1704975" y="955675"/>
            <a:ext cx="4467225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公众号基础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设置之五：介绍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" name="图片 18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18" name="图片 17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2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955675"/>
            <a:ext cx="4467225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公众号基础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设置之五：回复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6802" name="组合 1"/>
          <p:cNvGrpSpPr/>
          <p:nvPr/>
        </p:nvGrpSpPr>
        <p:grpSpPr>
          <a:xfrm>
            <a:off x="5103813" y="1638300"/>
            <a:ext cx="2143125" cy="534988"/>
            <a:chOff x="3579063" y="1002889"/>
            <a:chExt cx="2144358" cy="535859"/>
          </a:xfrm>
        </p:grpSpPr>
        <p:sp>
          <p:nvSpPr>
            <p:cNvPr id="76803" name="矩形 2"/>
            <p:cNvSpPr/>
            <p:nvPr>
              <p:custDataLst>
                <p:tags r:id="rId8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76804" name="矩形 3"/>
            <p:cNvSpPr/>
            <p:nvPr>
              <p:custDataLst>
                <p:tags r:id="rId9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文本框 4"/>
            <p:cNvSpPr txBox="1"/>
            <p:nvPr>
              <p:custDataLst>
                <p:tags r:id="rId10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公众号回复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76806" name="组合 8"/>
          <p:cNvGrpSpPr/>
          <p:nvPr/>
        </p:nvGrpSpPr>
        <p:grpSpPr>
          <a:xfrm>
            <a:off x="2660650" y="2676525"/>
            <a:ext cx="1692275" cy="1692275"/>
            <a:chOff x="2368599" y="1352599"/>
            <a:chExt cx="1358800" cy="1358800"/>
          </a:xfrm>
        </p:grpSpPr>
        <p:sp>
          <p:nvSpPr>
            <p:cNvPr id="8" name="椭圆 7"/>
            <p:cNvSpPr/>
            <p:nvPr>
              <p:custDataLst>
                <p:tags r:id="rId11"/>
              </p:custDataLst>
            </p:nvPr>
          </p:nvSpPr>
          <p:spPr>
            <a:xfrm>
              <a:off x="2368599" y="1352599"/>
              <a:ext cx="1358800" cy="1358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椭圆 6"/>
            <p:cNvSpPr txBox="1"/>
            <p:nvPr>
              <p:custDataLst>
                <p:tags r:id="rId12"/>
              </p:custDataLst>
            </p:nvPr>
          </p:nvSpPr>
          <p:spPr>
            <a:xfrm>
              <a:off x="2567448" y="1551448"/>
              <a:ext cx="961102" cy="9611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marL="0" marR="0" lvl="0" indent="0" algn="ctr" defTabSz="8001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关注时回复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76809" name="组合 11"/>
          <p:cNvGrpSpPr/>
          <p:nvPr/>
        </p:nvGrpSpPr>
        <p:grpSpPr>
          <a:xfrm>
            <a:off x="7920038" y="2676525"/>
            <a:ext cx="1693862" cy="1692275"/>
            <a:chOff x="4736174" y="1352599"/>
            <a:chExt cx="1358800" cy="1358800"/>
          </a:xfrm>
        </p:grpSpPr>
        <p:sp>
          <p:nvSpPr>
            <p:cNvPr id="11" name="椭圆 10"/>
            <p:cNvSpPr/>
            <p:nvPr>
              <p:custDataLst>
                <p:tags r:id="rId13"/>
              </p:custDataLst>
            </p:nvPr>
          </p:nvSpPr>
          <p:spPr>
            <a:xfrm>
              <a:off x="4736174" y="1352599"/>
              <a:ext cx="1358800" cy="1358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椭圆 8"/>
            <p:cNvSpPr txBox="1"/>
            <p:nvPr>
              <p:custDataLst>
                <p:tags r:id="rId14"/>
              </p:custDataLst>
            </p:nvPr>
          </p:nvSpPr>
          <p:spPr>
            <a:xfrm>
              <a:off x="4934836" y="1551448"/>
              <a:ext cx="961475" cy="9611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marL="0" marR="0" lvl="0" indent="0" algn="ctr" defTabSz="8001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默认回复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76812" name="组合 14"/>
          <p:cNvGrpSpPr/>
          <p:nvPr/>
        </p:nvGrpSpPr>
        <p:grpSpPr>
          <a:xfrm>
            <a:off x="5256213" y="2676525"/>
            <a:ext cx="1693862" cy="1692275"/>
            <a:chOff x="2368599" y="1352599"/>
            <a:chExt cx="1358800" cy="1358800"/>
          </a:xfrm>
        </p:grpSpPr>
        <p:sp>
          <p:nvSpPr>
            <p:cNvPr id="14" name="椭圆 13"/>
            <p:cNvSpPr/>
            <p:nvPr>
              <p:custDataLst>
                <p:tags r:id="rId15"/>
              </p:custDataLst>
            </p:nvPr>
          </p:nvSpPr>
          <p:spPr>
            <a:xfrm>
              <a:off x="2368599" y="1352599"/>
              <a:ext cx="1358800" cy="13588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椭圆 6"/>
            <p:cNvSpPr txBox="1"/>
            <p:nvPr>
              <p:custDataLst>
                <p:tags r:id="rId16"/>
              </p:custDataLst>
            </p:nvPr>
          </p:nvSpPr>
          <p:spPr>
            <a:xfrm>
              <a:off x="2567261" y="1551448"/>
              <a:ext cx="961475" cy="9611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2860" tIns="22860" rIns="22860" bIns="22860" spcCol="1270" anchor="ctr"/>
            <a:lstStyle/>
            <a:p>
              <a:pPr marL="0" marR="0" lvl="0" indent="0" algn="ctr" defTabSz="8001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关键字回复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76815" name="矩形 1"/>
          <p:cNvSpPr/>
          <p:nvPr/>
        </p:nvSpPr>
        <p:spPr>
          <a:xfrm>
            <a:off x="2497138" y="4498975"/>
            <a:ext cx="201771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dist" eaLnBrk="0" hangingPunct="0"/>
            <a:r>
              <a:rPr lang="zh-CN" alt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用户关注公众号时弹出的欢迎界面</a:t>
            </a:r>
            <a:endParaRPr lang="zh-CN" altLang="zh-CN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816" name="矩形 15"/>
          <p:cNvSpPr/>
          <p:nvPr/>
        </p:nvSpPr>
        <p:spPr>
          <a:xfrm>
            <a:off x="4978400" y="4498975"/>
            <a:ext cx="22352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dist" eaLnBrk="0" hangingPunct="0"/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用户发送公众号符合自动回复规则字词时，会触发的特定回复</a:t>
            </a: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817" name="矩形 16"/>
          <p:cNvSpPr/>
          <p:nvPr/>
        </p:nvSpPr>
        <p:spPr>
          <a:xfrm>
            <a:off x="7758113" y="4498975"/>
            <a:ext cx="2014537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dist" eaLnBrk="0" hangingPunct="0"/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用户发送公众号信息，未触发其他自动回复规则时的回复</a:t>
            </a:r>
            <a:endParaRPr lang="zh-CN" altLang="en-US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77825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77826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77827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公众号回复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273300" y="1912938"/>
          <a:ext cx="7645400" cy="4029075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067560"/>
                <a:gridCol w="5577840"/>
              </a:tblGrid>
              <a:tr h="508133">
                <a:tc gridSpan="2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关注时回复设计技巧</a:t>
                      </a:r>
                      <a:endParaRPr lang="zh-CN" sz="18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96614" marR="96614" marT="48297" marB="48297" anchor="ctr">
                    <a:noFill/>
                  </a:tcPr>
                </a:tc>
                <a:tc hMerge="1">
                  <a:tcPr/>
                </a:tc>
              </a:tr>
              <a:tr h="320086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形式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3290" marR="8329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技巧</a:t>
                      </a:r>
                      <a:endParaRPr lang="zh-CN" sz="1400" b="1" kern="100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3290" marR="83290" marT="0" marB="0" anchor="ctr">
                    <a:solidFill>
                      <a:srgbClr val="00B050"/>
                    </a:solidFill>
                  </a:tcPr>
                </a:tc>
              </a:tr>
              <a:tr h="960257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文字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3290" marR="8329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文字风格拟人化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先打招呼拉关系，再介绍公众号价值</a:t>
                      </a: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服务、</a:t>
                      </a:r>
                      <a:endParaRPr lang="en-US" alt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最后引导用户互动（善用超链接）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3290" marR="83290" marT="0" marB="0" anchor="ctr"/>
                </a:tc>
              </a:tr>
              <a:tr h="960257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图片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3290" marR="8329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适用于主推活动期间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一般使用高清精美的活动海报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图片最好植入二维码，引导客户参与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3290" marR="83290" marT="0" marB="0" anchor="ctr"/>
                </a:tc>
              </a:tr>
              <a:tr h="640171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图文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3290" marR="8329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优点：图文结合表现力强，占据空间大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设计要素：图文标题、图文封面、图文摘要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3290" marR="83290" marT="0" marB="0" anchor="ctr"/>
                </a:tc>
              </a:tr>
              <a:tr h="640171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语音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83290" marR="8329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新颖有趣，具有温度；</a:t>
                      </a: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60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秒时间限制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结尾最好引导用户互动；声音非常重要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83290" marR="83290" marT="0" marB="0" anchor="ctr"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78849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78850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78851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公众号回复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78853" name="矩形 3"/>
          <p:cNvSpPr/>
          <p:nvPr>
            <p:custDataLst>
              <p:tags r:id="rId10"/>
            </p:custDataLst>
          </p:nvPr>
        </p:nvSpPr>
        <p:spPr>
          <a:xfrm>
            <a:off x="4468813" y="2971800"/>
            <a:ext cx="5094287" cy="11703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dist" eaLnBrk="0" hangingPunct="0">
              <a:lnSpc>
                <a:spcPct val="130000"/>
              </a:lnSpc>
            </a:pPr>
            <a:r>
              <a:rPr lang="zh-CN" altLang="en-US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关键字回复技巧：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我们需要收集用户的常见发送信息（需周期性更新增减），再根据用户的信息去编辑回复信息，对应地进行回复规则设置。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854" name="analytics_248252"/>
          <p:cNvSpPr>
            <a:spLocks noChangeAspect="1"/>
          </p:cNvSpPr>
          <p:nvPr>
            <p:custDataLst>
              <p:tags r:id="rId11"/>
            </p:custDataLst>
          </p:nvPr>
        </p:nvSpPr>
        <p:spPr>
          <a:xfrm>
            <a:off x="3249613" y="3036888"/>
            <a:ext cx="1052512" cy="1049337"/>
          </a:xfrm>
          <a:custGeom>
            <a:avLst/>
            <a:gdLst/>
            <a:ahLst/>
            <a:cxnLst>
              <a:cxn ang="0">
                <a:pos x="20104105" y="81851097"/>
              </a:cxn>
              <a:cxn ang="0">
                <a:pos x="48254241" y="63371815"/>
              </a:cxn>
              <a:cxn ang="0">
                <a:pos x="49598938" y="64696216"/>
              </a:cxn>
              <a:cxn ang="0">
                <a:pos x="18761382" y="48061169"/>
              </a:cxn>
              <a:cxn ang="0">
                <a:pos x="9386865" y="44892491"/>
              </a:cxn>
              <a:cxn ang="0">
                <a:pos x="5365681" y="72617634"/>
              </a:cxn>
              <a:cxn ang="0">
                <a:pos x="10719007" y="50165245"/>
              </a:cxn>
              <a:cxn ang="0">
                <a:pos x="26803781" y="50165245"/>
              </a:cxn>
              <a:cxn ang="0">
                <a:pos x="32169581" y="72617634"/>
              </a:cxn>
              <a:cxn ang="0">
                <a:pos x="28148299" y="44892491"/>
              </a:cxn>
              <a:cxn ang="0">
                <a:pos x="12754700" y="44892491"/>
              </a:cxn>
              <a:cxn ang="0">
                <a:pos x="34843617" y="36974162"/>
              </a:cxn>
              <a:cxn ang="0">
                <a:pos x="36188370" y="35649733"/>
              </a:cxn>
              <a:cxn ang="0">
                <a:pos x="60317390" y="34325304"/>
              </a:cxn>
              <a:cxn ang="0">
                <a:pos x="18761382" y="26400818"/>
              </a:cxn>
              <a:cxn ang="0">
                <a:pos x="26803781" y="34322215"/>
              </a:cxn>
              <a:cxn ang="0">
                <a:pos x="46908106" y="23766978"/>
              </a:cxn>
              <a:cxn ang="0">
                <a:pos x="48252887" y="22442536"/>
              </a:cxn>
              <a:cxn ang="0">
                <a:pos x="71037402" y="18481606"/>
              </a:cxn>
              <a:cxn ang="0">
                <a:pos x="71037402" y="13208511"/>
              </a:cxn>
              <a:cxn ang="0">
                <a:pos x="70459225" y="21068555"/>
              </a:cxn>
              <a:cxn ang="0">
                <a:pos x="60317390" y="36974162"/>
              </a:cxn>
              <a:cxn ang="0">
                <a:pos x="50866923" y="26749998"/>
              </a:cxn>
              <a:cxn ang="0">
                <a:pos x="39744838" y="35166957"/>
              </a:cxn>
              <a:cxn ang="0">
                <a:pos x="32166736" y="36974162"/>
              </a:cxn>
              <a:cxn ang="0">
                <a:pos x="44696364" y="25574087"/>
              </a:cxn>
              <a:cxn ang="0">
                <a:pos x="52274328" y="23766978"/>
              </a:cxn>
              <a:cxn ang="0">
                <a:pos x="60317390" y="29052303"/>
              </a:cxn>
              <a:cxn ang="0">
                <a:pos x="67015740" y="17169520"/>
              </a:cxn>
              <a:cxn ang="0">
                <a:pos x="34840827" y="10561122"/>
              </a:cxn>
              <a:cxn ang="0">
                <a:pos x="32166736" y="10561122"/>
              </a:cxn>
              <a:cxn ang="0">
                <a:pos x="29492479" y="13208511"/>
              </a:cxn>
              <a:cxn ang="0">
                <a:pos x="21450874" y="10561122"/>
              </a:cxn>
              <a:cxn ang="0">
                <a:pos x="21450874" y="13208511"/>
              </a:cxn>
              <a:cxn ang="0">
                <a:pos x="18761382" y="23764565"/>
              </a:cxn>
              <a:cxn ang="0">
                <a:pos x="28148299" y="42243909"/>
              </a:cxn>
              <a:cxn ang="0">
                <a:pos x="77747189" y="7921504"/>
              </a:cxn>
              <a:cxn ang="0">
                <a:pos x="16084818" y="5285057"/>
              </a:cxn>
              <a:cxn ang="0">
                <a:pos x="16084818" y="2636267"/>
              </a:cxn>
              <a:cxn ang="0">
                <a:pos x="83100344" y="7921504"/>
              </a:cxn>
              <a:cxn ang="0">
                <a:pos x="49598938" y="50165245"/>
              </a:cxn>
              <a:cxn ang="0">
                <a:pos x="48254241" y="68656953"/>
              </a:cxn>
              <a:cxn ang="0">
                <a:pos x="46909736" y="50165245"/>
              </a:cxn>
              <a:cxn ang="0">
                <a:pos x="37535306" y="69968942"/>
              </a:cxn>
              <a:cxn ang="0">
                <a:pos x="29492865" y="81851097"/>
              </a:cxn>
              <a:cxn ang="0">
                <a:pos x="10719007" y="72617634"/>
              </a:cxn>
              <a:cxn ang="0">
                <a:pos x="8042381" y="74523750"/>
              </a:cxn>
              <a:cxn ang="0">
                <a:pos x="0" y="51489674"/>
              </a:cxn>
              <a:cxn ang="0">
                <a:pos x="8042381" y="34322215"/>
              </a:cxn>
              <a:cxn ang="0">
                <a:pos x="13408127" y="7921504"/>
              </a:cxn>
            </a:cxnLst>
            <a:pathLst>
              <a:path w="609614" h="608697">
                <a:moveTo>
                  <a:pt x="127864" y="579271"/>
                </a:moveTo>
                <a:lnTo>
                  <a:pt x="147481" y="579271"/>
                </a:lnTo>
                <a:lnTo>
                  <a:pt x="147481" y="608697"/>
                </a:lnTo>
                <a:lnTo>
                  <a:pt x="127864" y="608697"/>
                </a:lnTo>
                <a:lnTo>
                  <a:pt x="127864" y="579271"/>
                </a:lnTo>
                <a:close/>
                <a:moveTo>
                  <a:pt x="353987" y="471273"/>
                </a:moveTo>
                <a:cubicBezTo>
                  <a:pt x="348549" y="471273"/>
                  <a:pt x="344124" y="475691"/>
                  <a:pt x="344124" y="481122"/>
                </a:cubicBezTo>
                <a:cubicBezTo>
                  <a:pt x="344124" y="486461"/>
                  <a:pt x="348549" y="490879"/>
                  <a:pt x="353987" y="490879"/>
                </a:cubicBezTo>
                <a:cubicBezTo>
                  <a:pt x="359426" y="490879"/>
                  <a:pt x="363851" y="486461"/>
                  <a:pt x="363851" y="481122"/>
                </a:cubicBezTo>
                <a:cubicBezTo>
                  <a:pt x="363851" y="475691"/>
                  <a:pt x="359426" y="471273"/>
                  <a:pt x="353987" y="471273"/>
                </a:cubicBezTo>
                <a:close/>
                <a:moveTo>
                  <a:pt x="118825" y="333849"/>
                </a:moveTo>
                <a:lnTo>
                  <a:pt x="137631" y="357413"/>
                </a:lnTo>
                <a:lnTo>
                  <a:pt x="156528" y="333849"/>
                </a:lnTo>
                <a:lnTo>
                  <a:pt x="118825" y="333849"/>
                </a:lnTo>
                <a:close/>
                <a:moveTo>
                  <a:pt x="68861" y="333849"/>
                </a:moveTo>
                <a:cubicBezTo>
                  <a:pt x="41759" y="333849"/>
                  <a:pt x="19635" y="355848"/>
                  <a:pt x="19635" y="382910"/>
                </a:cubicBezTo>
                <a:lnTo>
                  <a:pt x="19635" y="520334"/>
                </a:lnTo>
                <a:cubicBezTo>
                  <a:pt x="19635" y="531195"/>
                  <a:pt x="28485" y="540031"/>
                  <a:pt x="39362" y="540031"/>
                </a:cubicBezTo>
                <a:cubicBezTo>
                  <a:pt x="50148" y="540031"/>
                  <a:pt x="58998" y="531195"/>
                  <a:pt x="58998" y="520334"/>
                </a:cubicBezTo>
                <a:lnTo>
                  <a:pt x="58998" y="373061"/>
                </a:lnTo>
                <a:lnTo>
                  <a:pt x="78633" y="373061"/>
                </a:lnTo>
                <a:lnTo>
                  <a:pt x="78633" y="520334"/>
                </a:lnTo>
                <a:lnTo>
                  <a:pt x="196629" y="520334"/>
                </a:lnTo>
                <a:lnTo>
                  <a:pt x="196629" y="373061"/>
                </a:lnTo>
                <a:lnTo>
                  <a:pt x="216356" y="373061"/>
                </a:lnTo>
                <a:lnTo>
                  <a:pt x="216356" y="520334"/>
                </a:lnTo>
                <a:cubicBezTo>
                  <a:pt x="216356" y="531195"/>
                  <a:pt x="225114" y="540031"/>
                  <a:pt x="235992" y="540031"/>
                </a:cubicBezTo>
                <a:cubicBezTo>
                  <a:pt x="246869" y="540031"/>
                  <a:pt x="255627" y="531195"/>
                  <a:pt x="255627" y="520334"/>
                </a:cubicBezTo>
                <a:lnTo>
                  <a:pt x="255627" y="382910"/>
                </a:lnTo>
                <a:cubicBezTo>
                  <a:pt x="255627" y="355848"/>
                  <a:pt x="233594" y="333849"/>
                  <a:pt x="206492" y="333849"/>
                </a:cubicBezTo>
                <a:lnTo>
                  <a:pt x="181695" y="333849"/>
                </a:lnTo>
                <a:lnTo>
                  <a:pt x="137631" y="388800"/>
                </a:lnTo>
                <a:lnTo>
                  <a:pt x="93567" y="333849"/>
                </a:lnTo>
                <a:lnTo>
                  <a:pt x="68861" y="333849"/>
                </a:lnTo>
                <a:close/>
                <a:moveTo>
                  <a:pt x="265473" y="265114"/>
                </a:moveTo>
                <a:cubicBezTo>
                  <a:pt x="260033" y="265114"/>
                  <a:pt x="255608" y="269532"/>
                  <a:pt x="255608" y="274963"/>
                </a:cubicBezTo>
                <a:cubicBezTo>
                  <a:pt x="255608" y="280302"/>
                  <a:pt x="260033" y="284721"/>
                  <a:pt x="265473" y="284721"/>
                </a:cubicBezTo>
                <a:cubicBezTo>
                  <a:pt x="270912" y="284721"/>
                  <a:pt x="275337" y="280302"/>
                  <a:pt x="275337" y="274963"/>
                </a:cubicBezTo>
                <a:cubicBezTo>
                  <a:pt x="275337" y="269532"/>
                  <a:pt x="270912" y="265114"/>
                  <a:pt x="265473" y="265114"/>
                </a:cubicBezTo>
                <a:close/>
                <a:moveTo>
                  <a:pt x="442481" y="235658"/>
                </a:moveTo>
                <a:cubicBezTo>
                  <a:pt x="437042" y="235658"/>
                  <a:pt x="432617" y="240076"/>
                  <a:pt x="432617" y="245507"/>
                </a:cubicBezTo>
                <a:cubicBezTo>
                  <a:pt x="432617" y="250846"/>
                  <a:pt x="437042" y="255265"/>
                  <a:pt x="442481" y="255265"/>
                </a:cubicBezTo>
                <a:cubicBezTo>
                  <a:pt x="447920" y="255265"/>
                  <a:pt x="452346" y="250846"/>
                  <a:pt x="452346" y="245507"/>
                </a:cubicBezTo>
                <a:cubicBezTo>
                  <a:pt x="452346" y="240076"/>
                  <a:pt x="447920" y="235658"/>
                  <a:pt x="442481" y="235658"/>
                </a:cubicBezTo>
                <a:close/>
                <a:moveTo>
                  <a:pt x="137631" y="196333"/>
                </a:moveTo>
                <a:cubicBezTo>
                  <a:pt x="105090" y="196333"/>
                  <a:pt x="78633" y="222750"/>
                  <a:pt x="78633" y="255242"/>
                </a:cubicBezTo>
                <a:cubicBezTo>
                  <a:pt x="78633" y="287735"/>
                  <a:pt x="105090" y="314152"/>
                  <a:pt x="137631" y="314152"/>
                </a:cubicBezTo>
                <a:cubicBezTo>
                  <a:pt x="170172" y="314152"/>
                  <a:pt x="196629" y="287735"/>
                  <a:pt x="196629" y="255242"/>
                </a:cubicBezTo>
                <a:cubicBezTo>
                  <a:pt x="196629" y="222750"/>
                  <a:pt x="170172" y="196333"/>
                  <a:pt x="137631" y="196333"/>
                </a:cubicBezTo>
                <a:close/>
                <a:moveTo>
                  <a:pt x="353977" y="166897"/>
                </a:moveTo>
                <a:cubicBezTo>
                  <a:pt x="348538" y="166897"/>
                  <a:pt x="344112" y="171315"/>
                  <a:pt x="344112" y="176746"/>
                </a:cubicBezTo>
                <a:cubicBezTo>
                  <a:pt x="344112" y="182177"/>
                  <a:pt x="348538" y="186595"/>
                  <a:pt x="353977" y="186595"/>
                </a:cubicBezTo>
                <a:cubicBezTo>
                  <a:pt x="359416" y="186595"/>
                  <a:pt x="363841" y="182177"/>
                  <a:pt x="363841" y="176746"/>
                </a:cubicBezTo>
                <a:cubicBezTo>
                  <a:pt x="363841" y="171315"/>
                  <a:pt x="359416" y="166897"/>
                  <a:pt x="353977" y="166897"/>
                </a:cubicBezTo>
                <a:close/>
                <a:moveTo>
                  <a:pt x="521121" y="117834"/>
                </a:moveTo>
                <a:cubicBezTo>
                  <a:pt x="515681" y="117834"/>
                  <a:pt x="511348" y="122252"/>
                  <a:pt x="511348" y="127683"/>
                </a:cubicBezTo>
                <a:cubicBezTo>
                  <a:pt x="511348" y="133022"/>
                  <a:pt x="515681" y="137441"/>
                  <a:pt x="521121" y="137441"/>
                </a:cubicBezTo>
                <a:cubicBezTo>
                  <a:pt x="526560" y="137441"/>
                  <a:pt x="530985" y="133022"/>
                  <a:pt x="530985" y="127683"/>
                </a:cubicBezTo>
                <a:cubicBezTo>
                  <a:pt x="530985" y="122252"/>
                  <a:pt x="526560" y="117834"/>
                  <a:pt x="521121" y="117834"/>
                </a:cubicBezTo>
                <a:close/>
                <a:moveTo>
                  <a:pt x="521121" y="98227"/>
                </a:moveTo>
                <a:cubicBezTo>
                  <a:pt x="537439" y="98227"/>
                  <a:pt x="550622" y="111390"/>
                  <a:pt x="550622" y="127683"/>
                </a:cubicBezTo>
                <a:cubicBezTo>
                  <a:pt x="550622" y="143884"/>
                  <a:pt x="537439" y="157139"/>
                  <a:pt x="521121" y="157139"/>
                </a:cubicBezTo>
                <a:cubicBezTo>
                  <a:pt x="519646" y="157139"/>
                  <a:pt x="518263" y="156863"/>
                  <a:pt x="516880" y="156679"/>
                </a:cubicBezTo>
                <a:lnTo>
                  <a:pt x="467650" y="230411"/>
                </a:lnTo>
                <a:cubicBezTo>
                  <a:pt x="470323" y="234829"/>
                  <a:pt x="471983" y="239892"/>
                  <a:pt x="471983" y="245507"/>
                </a:cubicBezTo>
                <a:cubicBezTo>
                  <a:pt x="471983" y="261708"/>
                  <a:pt x="458707" y="274963"/>
                  <a:pt x="442481" y="274963"/>
                </a:cubicBezTo>
                <a:cubicBezTo>
                  <a:pt x="426255" y="274963"/>
                  <a:pt x="412980" y="261708"/>
                  <a:pt x="412980" y="245507"/>
                </a:cubicBezTo>
                <a:cubicBezTo>
                  <a:pt x="412980" y="241457"/>
                  <a:pt x="413809" y="237499"/>
                  <a:pt x="415285" y="234001"/>
                </a:cubicBezTo>
                <a:lnTo>
                  <a:pt x="373153" y="198930"/>
                </a:lnTo>
                <a:cubicBezTo>
                  <a:pt x="367990" y="203440"/>
                  <a:pt x="361352" y="206202"/>
                  <a:pt x="353977" y="206202"/>
                </a:cubicBezTo>
                <a:cubicBezTo>
                  <a:pt x="349736" y="206202"/>
                  <a:pt x="345772" y="205281"/>
                  <a:pt x="342176" y="203717"/>
                </a:cubicBezTo>
                <a:lnTo>
                  <a:pt x="291563" y="261524"/>
                </a:lnTo>
                <a:cubicBezTo>
                  <a:pt x="293683" y="265482"/>
                  <a:pt x="294974" y="270085"/>
                  <a:pt x="294974" y="274963"/>
                </a:cubicBezTo>
                <a:cubicBezTo>
                  <a:pt x="294974" y="291164"/>
                  <a:pt x="281698" y="304419"/>
                  <a:pt x="265473" y="304419"/>
                </a:cubicBezTo>
                <a:cubicBezTo>
                  <a:pt x="249247" y="304419"/>
                  <a:pt x="235971" y="291164"/>
                  <a:pt x="235971" y="274963"/>
                </a:cubicBezTo>
                <a:cubicBezTo>
                  <a:pt x="235971" y="258670"/>
                  <a:pt x="249247" y="245507"/>
                  <a:pt x="265473" y="245507"/>
                </a:cubicBezTo>
                <a:cubicBezTo>
                  <a:pt x="269713" y="245507"/>
                  <a:pt x="273678" y="246336"/>
                  <a:pt x="277273" y="247993"/>
                </a:cubicBezTo>
                <a:lnTo>
                  <a:pt x="327887" y="190185"/>
                </a:lnTo>
                <a:cubicBezTo>
                  <a:pt x="325766" y="186135"/>
                  <a:pt x="324475" y="181625"/>
                  <a:pt x="324475" y="176746"/>
                </a:cubicBezTo>
                <a:cubicBezTo>
                  <a:pt x="324475" y="160545"/>
                  <a:pt x="337751" y="147290"/>
                  <a:pt x="353977" y="147290"/>
                </a:cubicBezTo>
                <a:cubicBezTo>
                  <a:pt x="370203" y="147290"/>
                  <a:pt x="383478" y="160545"/>
                  <a:pt x="383478" y="176746"/>
                </a:cubicBezTo>
                <a:cubicBezTo>
                  <a:pt x="383478" y="178403"/>
                  <a:pt x="383294" y="179968"/>
                  <a:pt x="383017" y="181532"/>
                </a:cubicBezTo>
                <a:lnTo>
                  <a:pt x="428745" y="219549"/>
                </a:lnTo>
                <a:cubicBezTo>
                  <a:pt x="432801" y="217340"/>
                  <a:pt x="437503" y="216051"/>
                  <a:pt x="442481" y="216051"/>
                </a:cubicBezTo>
                <a:cubicBezTo>
                  <a:pt x="445984" y="216051"/>
                  <a:pt x="449303" y="216696"/>
                  <a:pt x="452346" y="217892"/>
                </a:cubicBezTo>
                <a:lnTo>
                  <a:pt x="499456" y="147382"/>
                </a:lnTo>
                <a:cubicBezTo>
                  <a:pt x="494662" y="142135"/>
                  <a:pt x="491619" y="135323"/>
                  <a:pt x="491619" y="127683"/>
                </a:cubicBezTo>
                <a:cubicBezTo>
                  <a:pt x="491619" y="111390"/>
                  <a:pt x="504895" y="98227"/>
                  <a:pt x="521121" y="98227"/>
                </a:cubicBezTo>
                <a:close/>
                <a:moveTo>
                  <a:pt x="235971" y="78539"/>
                </a:moveTo>
                <a:lnTo>
                  <a:pt x="255588" y="78539"/>
                </a:lnTo>
                <a:lnTo>
                  <a:pt x="255588" y="98227"/>
                </a:lnTo>
                <a:lnTo>
                  <a:pt x="235971" y="98227"/>
                </a:lnTo>
                <a:lnTo>
                  <a:pt x="235971" y="78539"/>
                </a:lnTo>
                <a:close/>
                <a:moveTo>
                  <a:pt x="196595" y="78539"/>
                </a:moveTo>
                <a:lnTo>
                  <a:pt x="216353" y="78539"/>
                </a:lnTo>
                <a:lnTo>
                  <a:pt x="216353" y="98227"/>
                </a:lnTo>
                <a:lnTo>
                  <a:pt x="196595" y="98227"/>
                </a:lnTo>
                <a:lnTo>
                  <a:pt x="196595" y="78539"/>
                </a:lnTo>
                <a:close/>
                <a:moveTo>
                  <a:pt x="157361" y="78539"/>
                </a:moveTo>
                <a:lnTo>
                  <a:pt x="176978" y="78539"/>
                </a:lnTo>
                <a:lnTo>
                  <a:pt x="176978" y="98227"/>
                </a:lnTo>
                <a:lnTo>
                  <a:pt x="157361" y="98227"/>
                </a:lnTo>
                <a:lnTo>
                  <a:pt x="157361" y="78539"/>
                </a:lnTo>
                <a:close/>
                <a:moveTo>
                  <a:pt x="137631" y="58909"/>
                </a:moveTo>
                <a:lnTo>
                  <a:pt x="137631" y="176728"/>
                </a:lnTo>
                <a:cubicBezTo>
                  <a:pt x="181049" y="176728"/>
                  <a:pt x="216356" y="211981"/>
                  <a:pt x="216356" y="255242"/>
                </a:cubicBezTo>
                <a:cubicBezTo>
                  <a:pt x="216356" y="278714"/>
                  <a:pt x="205939" y="299792"/>
                  <a:pt x="189530" y="314152"/>
                </a:cubicBezTo>
                <a:lnTo>
                  <a:pt x="206492" y="314152"/>
                </a:lnTo>
                <a:cubicBezTo>
                  <a:pt x="233871" y="314152"/>
                  <a:pt x="257471" y="330260"/>
                  <a:pt x="268625" y="353455"/>
                </a:cubicBezTo>
                <a:lnTo>
                  <a:pt x="570344" y="353455"/>
                </a:lnTo>
                <a:lnTo>
                  <a:pt x="570344" y="58909"/>
                </a:lnTo>
                <a:lnTo>
                  <a:pt x="137631" y="58909"/>
                </a:lnTo>
                <a:close/>
                <a:moveTo>
                  <a:pt x="117996" y="19605"/>
                </a:moveTo>
                <a:lnTo>
                  <a:pt x="117996" y="39303"/>
                </a:lnTo>
                <a:lnTo>
                  <a:pt x="589979" y="39303"/>
                </a:lnTo>
                <a:lnTo>
                  <a:pt x="589979" y="19605"/>
                </a:lnTo>
                <a:lnTo>
                  <a:pt x="117996" y="19605"/>
                </a:lnTo>
                <a:close/>
                <a:moveTo>
                  <a:pt x="98360" y="0"/>
                </a:moveTo>
                <a:lnTo>
                  <a:pt x="609614" y="0"/>
                </a:lnTo>
                <a:lnTo>
                  <a:pt x="609614" y="58909"/>
                </a:lnTo>
                <a:lnTo>
                  <a:pt x="589979" y="58909"/>
                </a:lnTo>
                <a:lnTo>
                  <a:pt x="589979" y="373061"/>
                </a:lnTo>
                <a:lnTo>
                  <a:pt x="363851" y="373061"/>
                </a:lnTo>
                <a:lnTo>
                  <a:pt x="363851" y="453416"/>
                </a:lnTo>
                <a:cubicBezTo>
                  <a:pt x="375282" y="457466"/>
                  <a:pt x="383486" y="468328"/>
                  <a:pt x="383486" y="481122"/>
                </a:cubicBezTo>
                <a:cubicBezTo>
                  <a:pt x="383486" y="497322"/>
                  <a:pt x="370212" y="510577"/>
                  <a:pt x="353987" y="510577"/>
                </a:cubicBezTo>
                <a:cubicBezTo>
                  <a:pt x="337763" y="510577"/>
                  <a:pt x="324489" y="497322"/>
                  <a:pt x="324489" y="481122"/>
                </a:cubicBezTo>
                <a:cubicBezTo>
                  <a:pt x="324489" y="468328"/>
                  <a:pt x="332693" y="457466"/>
                  <a:pt x="344124" y="453416"/>
                </a:cubicBezTo>
                <a:lnTo>
                  <a:pt x="344124" y="373061"/>
                </a:lnTo>
                <a:lnTo>
                  <a:pt x="274525" y="373061"/>
                </a:lnTo>
                <a:cubicBezTo>
                  <a:pt x="274986" y="376282"/>
                  <a:pt x="275354" y="379596"/>
                  <a:pt x="275354" y="382910"/>
                </a:cubicBezTo>
                <a:lnTo>
                  <a:pt x="275354" y="520334"/>
                </a:lnTo>
                <a:cubicBezTo>
                  <a:pt x="275354" y="542056"/>
                  <a:pt x="257655" y="559637"/>
                  <a:pt x="235992" y="559637"/>
                </a:cubicBezTo>
                <a:cubicBezTo>
                  <a:pt x="228801" y="559637"/>
                  <a:pt x="222164" y="557520"/>
                  <a:pt x="216356" y="554206"/>
                </a:cubicBezTo>
                <a:lnTo>
                  <a:pt x="216356" y="608697"/>
                </a:lnTo>
                <a:lnTo>
                  <a:pt x="196629" y="608697"/>
                </a:lnTo>
                <a:lnTo>
                  <a:pt x="196629" y="540031"/>
                </a:lnTo>
                <a:lnTo>
                  <a:pt x="78633" y="540031"/>
                </a:lnTo>
                <a:lnTo>
                  <a:pt x="78633" y="608697"/>
                </a:lnTo>
                <a:lnTo>
                  <a:pt x="58998" y="608697"/>
                </a:lnTo>
                <a:lnTo>
                  <a:pt x="58998" y="554206"/>
                </a:lnTo>
                <a:cubicBezTo>
                  <a:pt x="53190" y="557520"/>
                  <a:pt x="46553" y="559637"/>
                  <a:pt x="39362" y="559637"/>
                </a:cubicBezTo>
                <a:cubicBezTo>
                  <a:pt x="17607" y="559637"/>
                  <a:pt x="0" y="542056"/>
                  <a:pt x="0" y="520334"/>
                </a:cubicBezTo>
                <a:lnTo>
                  <a:pt x="0" y="382910"/>
                </a:lnTo>
                <a:cubicBezTo>
                  <a:pt x="0" y="344987"/>
                  <a:pt x="30881" y="314152"/>
                  <a:pt x="68861" y="314152"/>
                </a:cubicBezTo>
                <a:lnTo>
                  <a:pt x="85823" y="314152"/>
                </a:lnTo>
                <a:cubicBezTo>
                  <a:pt x="69414" y="299792"/>
                  <a:pt x="58998" y="278714"/>
                  <a:pt x="58998" y="255242"/>
                </a:cubicBezTo>
                <a:cubicBezTo>
                  <a:pt x="58998" y="218792"/>
                  <a:pt x="84164" y="188049"/>
                  <a:pt x="117996" y="179305"/>
                </a:cubicBezTo>
                <a:lnTo>
                  <a:pt x="117996" y="58909"/>
                </a:lnTo>
                <a:lnTo>
                  <a:pt x="98360" y="58909"/>
                </a:lnTo>
                <a:lnTo>
                  <a:pt x="9836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79873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79874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79875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公众号回复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936750" y="2260600"/>
          <a:ext cx="8318500" cy="3521075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084705"/>
                <a:gridCol w="6233795"/>
              </a:tblGrid>
              <a:tr h="320098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形式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举例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>
                    <a:solidFill>
                      <a:srgbClr val="00B050"/>
                    </a:solidFill>
                  </a:tcPr>
                </a:tc>
              </a:tr>
              <a:tr h="2560781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回复客户关键字菜单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尊敬的客户：您的回复小</a:t>
                      </a: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X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已收到。非常感谢您的支持和关注！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回复以下数字快速查询：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[1]  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查询「账单」「积分」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[2]  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申请信用卡及大额分期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[3]  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调额、分期与其他服务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[5]  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城市热点活动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[6]  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常见问题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[9]  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预约回电服务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3" marR="68583" marT="0" marB="0" anchor="ctr"/>
                </a:tc>
              </a:tr>
              <a:tr h="320098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回复联系方式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感谢您的回复，如需服务可致电</a:t>
                      </a: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400880XXXX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或加客服</a:t>
                      </a: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QQ11223344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3" marR="68583" marT="0" marB="0" anchor="ctr"/>
                </a:tc>
              </a:tr>
              <a:tr h="320098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回复回应动作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感谢您的回复，小编已收到，会尽量在</a:t>
                      </a:r>
                      <a:r>
                        <a:rPr 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48</a:t>
                      </a: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小时内回复您，麻烦耐心等待。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3" marR="68583" marT="0" marB="0" anchor="ctr"/>
                </a:tc>
              </a:tr>
            </a:tbl>
          </a:graphicData>
        </a:graphic>
      </p:graphicFrame>
      <p:sp>
        <p:nvSpPr>
          <p:cNvPr id="79894" name="文本框 5"/>
          <p:cNvSpPr txBox="1"/>
          <p:nvPr>
            <p:custDataLst>
              <p:tags r:id="rId10"/>
            </p:custDataLst>
          </p:nvPr>
        </p:nvSpPr>
        <p:spPr>
          <a:xfrm>
            <a:off x="5010150" y="1879600"/>
            <a:ext cx="21717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defTabSz="914400" eaLnBrk="0" hangingPunct="0"/>
            <a:r>
              <a:rPr lang="zh-CN" altLang="zh-CN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默认回复设计技巧</a:t>
            </a:r>
            <a:endParaRPr lang="zh-CN" altLang="zh-CN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" name="菱形 43"/>
          <p:cNvSpPr/>
          <p:nvPr>
            <p:custDataLst>
              <p:tags r:id="rId1"/>
            </p:custDataLst>
          </p:nvPr>
        </p:nvSpPr>
        <p:spPr>
          <a:xfrm>
            <a:off x="1987867" y="2036043"/>
            <a:ext cx="508000" cy="508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 anchorCtr="0">
            <a:normAutofit fontScale="60000"/>
          </a:bodyPr>
          <a:lstStyle/>
          <a:p>
            <a:pPr algn="ctr">
              <a:lnSpc>
                <a:spcPct val="100000"/>
              </a:lnSpc>
            </a:pPr>
            <a:endParaRPr lang="en-US" altLang="zh-CN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687002" y="1903963"/>
            <a:ext cx="3460115" cy="396240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200" b="1" spc="2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zh-CN" altLang="en-US" sz="2200" b="1" spc="20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676207" y="2386563"/>
            <a:ext cx="3438525" cy="710565"/>
          </a:xfrm>
          <a:prstGeom prst="rect">
            <a:avLst/>
          </a:prstGeom>
        </p:spPr>
        <p:txBody>
          <a:bodyPr vert="horz" wrap="square" lIns="90000" tIns="0" rIns="90000" bIns="46800" anchor="t" anchorCtr="0">
            <a:norm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zh-CN" spc="150" dirty="0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微信公众号认知</a:t>
            </a:r>
            <a:endParaRPr lang="zh-CN" altLang="zh-CN" spc="150" dirty="0">
              <a:solidFill>
                <a:schemeClr val="dk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菱形 6"/>
          <p:cNvSpPr/>
          <p:nvPr>
            <p:custDataLst>
              <p:tags r:id="rId4"/>
            </p:custDataLst>
          </p:nvPr>
        </p:nvSpPr>
        <p:spPr>
          <a:xfrm>
            <a:off x="1987867" y="3351128"/>
            <a:ext cx="508000" cy="508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 anchorCtr="0">
            <a:normAutofit fontScale="60000"/>
          </a:bodyPr>
          <a:lstStyle/>
          <a:p>
            <a:pPr algn="ctr">
              <a:lnSpc>
                <a:spcPct val="100000"/>
              </a:lnSpc>
            </a:pPr>
            <a:endParaRPr lang="en-US" altLang="zh-CN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687002" y="3219048"/>
            <a:ext cx="3460115" cy="396240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200" b="1" spc="2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zh-CN" altLang="en-US" sz="2200" b="1" spc="20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2676207" y="3701648"/>
            <a:ext cx="3438525" cy="710565"/>
          </a:xfrm>
          <a:prstGeom prst="rect">
            <a:avLst/>
          </a:prstGeom>
        </p:spPr>
        <p:txBody>
          <a:bodyPr vert="horz" wrap="square" lIns="90000" tIns="0" rIns="90000" bIns="46800" anchor="t" anchorCtr="0">
            <a:norm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pc="150" dirty="0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订阅号基本设置</a:t>
            </a:r>
            <a:endParaRPr lang="zh-CN" altLang="en-US" spc="150" dirty="0">
              <a:solidFill>
                <a:schemeClr val="dk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菱形 19"/>
          <p:cNvSpPr/>
          <p:nvPr>
            <p:custDataLst>
              <p:tags r:id="rId7"/>
            </p:custDataLst>
          </p:nvPr>
        </p:nvSpPr>
        <p:spPr>
          <a:xfrm>
            <a:off x="1998662" y="4666213"/>
            <a:ext cx="508000" cy="508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 anchorCtr="0">
            <a:normAutofit fontScale="60000"/>
          </a:bodyPr>
          <a:lstStyle/>
          <a:p>
            <a:pPr algn="ctr">
              <a:lnSpc>
                <a:spcPct val="100000"/>
              </a:lnSpc>
            </a:pPr>
            <a:endParaRPr lang="en-US" altLang="zh-CN" sz="1600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2697797" y="4534133"/>
            <a:ext cx="3460115" cy="396240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200" b="1" spc="2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单击此处添加标题</a:t>
            </a:r>
            <a:endParaRPr lang="zh-CN" altLang="en-US" sz="2200" b="1" spc="20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2687002" y="5016733"/>
            <a:ext cx="3438525" cy="710565"/>
          </a:xfrm>
          <a:prstGeom prst="rect">
            <a:avLst/>
          </a:prstGeom>
        </p:spPr>
        <p:txBody>
          <a:bodyPr vert="horz" wrap="square" lIns="90000" tIns="0" rIns="90000" bIns="46800" anchor="t" anchorCtr="0">
            <a:norm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pc="150" dirty="0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小程序基本设置</a:t>
            </a:r>
            <a:endParaRPr lang="zh-CN" altLang="en-US" spc="150" dirty="0">
              <a:solidFill>
                <a:schemeClr val="dk1">
                  <a:lumMod val="65000"/>
                  <a:lumOff val="3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2096209" y="4735547"/>
            <a:ext cx="312906" cy="369332"/>
          </a:xfrm>
          <a:prstGeom prst="rect">
            <a:avLst/>
          </a:prstGeom>
        </p:spPr>
        <p:txBody>
          <a:bodyPr wrap="square"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altLang="zh-CN" b="1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en-US" altLang="zh-CN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2085414" y="3420462"/>
            <a:ext cx="312906" cy="369332"/>
          </a:xfrm>
          <a:prstGeom prst="rect">
            <a:avLst/>
          </a:prstGeom>
        </p:spPr>
        <p:txBody>
          <a:bodyPr wrap="square"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altLang="zh-CN" b="1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en-US" altLang="zh-CN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>
            <p:custDataLst>
              <p:tags r:id="rId12"/>
            </p:custDataLst>
          </p:nvPr>
        </p:nvSpPr>
        <p:spPr>
          <a:xfrm>
            <a:off x="2085414" y="2105377"/>
            <a:ext cx="312906" cy="369332"/>
          </a:xfrm>
          <a:prstGeom prst="rect">
            <a:avLst/>
          </a:prstGeom>
        </p:spPr>
        <p:txBody>
          <a:bodyPr wrap="square"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en-US" altLang="zh-CN" b="1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en-US" altLang="zh-CN" b="1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2686685" y="610235"/>
            <a:ext cx="1733550" cy="932815"/>
          </a:xfrm>
          <a:prstGeom prst="rect">
            <a:avLst/>
          </a:prstGeom>
          <a:noFill/>
        </p:spPr>
        <p:txBody>
          <a:bodyPr wrap="square" lIns="91440" tIns="45720" rIns="91440" bIns="0" rtlCol="0" anchor="b" anchorCtr="0">
            <a:normAutofit fontScale="50000"/>
          </a:bodyPr>
          <a:lstStyle>
            <a:defPPr>
              <a:defRPr lang="zh-CN"/>
            </a:defPPr>
            <a:lvl1pPr>
              <a:defRPr sz="4800" b="1" spc="6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0" dirty="0">
                <a:solidFill>
                  <a:schemeClr val="accent1">
                    <a:lumMod val="75000"/>
                  </a:schemeClr>
                </a:solidFill>
                <a:ea typeface="汉仪旗黑-85S" panose="00020600040101010101" pitchFamily="18" charset="-122"/>
              </a:rPr>
              <a:t>本章目录</a:t>
            </a:r>
            <a:endParaRPr lang="zh-CN" altLang="en-US" sz="4800" b="0" dirty="0">
              <a:solidFill>
                <a:schemeClr val="accent1">
                  <a:lumMod val="75000"/>
                </a:schemeClr>
              </a:solidFill>
              <a:ea typeface="汉仪旗黑-85S" panose="00020600040101010101" pitchFamily="18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8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3328988" y="2709863"/>
            <a:ext cx="4467225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公众号基础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设置之六：    菜  单  设  置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83969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83970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83971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公众号菜单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pic>
        <p:nvPicPr>
          <p:cNvPr id="83973" name="图片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52663" y="2797175"/>
            <a:ext cx="7686675" cy="218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4" name="矩形 2"/>
          <p:cNvSpPr/>
          <p:nvPr>
            <p:custDataLst>
              <p:tags r:id="rId11"/>
            </p:custDataLst>
          </p:nvPr>
        </p:nvSpPr>
        <p:spPr>
          <a:xfrm>
            <a:off x="2701925" y="2381250"/>
            <a:ext cx="67881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公众号菜单即常说的“三横五竖“，位于公众号对话界面下方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84993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84994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84995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公众号菜单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84997" name="矩形 7"/>
          <p:cNvSpPr/>
          <p:nvPr>
            <p:custDataLst>
              <p:tags r:id="rId10"/>
            </p:custDataLst>
          </p:nvPr>
        </p:nvSpPr>
        <p:spPr>
          <a:xfrm>
            <a:off x="2701925" y="2381250"/>
            <a:ext cx="67881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设置菜单内容时会遵循</a:t>
            </a:r>
            <a:r>
              <a:rPr lang="en-US" altLang="zh-CN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项原则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ïṧḷïḓê-Rectangle 11"/>
          <p:cNvSpPr/>
          <p:nvPr>
            <p:custDataLst>
              <p:tags r:id="rId11"/>
            </p:custDataLst>
          </p:nvPr>
        </p:nvSpPr>
        <p:spPr>
          <a:xfrm>
            <a:off x="2479675" y="3178175"/>
            <a:ext cx="7780338" cy="596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marL="0" marR="0" lvl="0" indent="0" algn="ctr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用户最经常使用的公众号功能是什么？将这些功能放置到菜单中去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" name="ïṧḷïḓê-Rectangle 13"/>
          <p:cNvSpPr/>
          <p:nvPr>
            <p:custDataLst>
              <p:tags r:id="rId12"/>
            </p:custDataLst>
          </p:nvPr>
        </p:nvSpPr>
        <p:spPr>
          <a:xfrm>
            <a:off x="2482850" y="4294188"/>
            <a:ext cx="7773988" cy="596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marL="0" marR="0" lvl="0" indent="0" algn="ctr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我们最想用户使用的公众号功能是什么？将这些功能放置到菜单中去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86017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86018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86019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公众号菜单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86021" name="矩形 7"/>
          <p:cNvSpPr/>
          <p:nvPr>
            <p:custDataLst>
              <p:tags r:id="rId10"/>
            </p:custDataLst>
          </p:nvPr>
        </p:nvSpPr>
        <p:spPr>
          <a:xfrm>
            <a:off x="2701925" y="2381250"/>
            <a:ext cx="67881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设置菜单内容小技巧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6022" name="矩形 2"/>
          <p:cNvSpPr/>
          <p:nvPr>
            <p:custDataLst>
              <p:tags r:id="rId11"/>
            </p:custDataLst>
          </p:nvPr>
        </p:nvSpPr>
        <p:spPr>
          <a:xfrm>
            <a:off x="2701925" y="2932113"/>
            <a:ext cx="6872288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最重要的功能放中间，次重要的功能放左边，剩余功能放右边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最重要的功能一般不会设置子菜单，以方便用户点击使用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菜单的名称会尽量保持风格一致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使用公众号自带的菜单分析功能，通过数据来优化菜单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2"/>
            </p:custDataLst>
          </p:nvPr>
        </p:nvCxnSpPr>
        <p:spPr bwMode="auto">
          <a:xfrm>
            <a:off x="5103813" y="2751138"/>
            <a:ext cx="1930400" cy="0"/>
          </a:xfrm>
          <a:prstGeom prst="line">
            <a:avLst/>
          </a:prstGeom>
          <a:solidFill>
            <a:schemeClr val="accent5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cxnSp>
    </p:spTree>
    <p:custDataLst>
      <p:tags r:id="rId13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87041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952625" y="801688"/>
            <a:ext cx="8258175" cy="53911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88065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88066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88067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公众号设置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pic>
        <p:nvPicPr>
          <p:cNvPr id="88069" name="图片 5" descr="图片包含 人员, 男士, 室内&#10;&#10;已生成极高可信度的说明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05363" y="2522538"/>
            <a:ext cx="5862637" cy="3989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70" name="矩形 6"/>
          <p:cNvSpPr/>
          <p:nvPr>
            <p:custDataLst>
              <p:tags r:id="rId11"/>
            </p:custDataLst>
          </p:nvPr>
        </p:nvSpPr>
        <p:spPr>
          <a:xfrm>
            <a:off x="2035175" y="2660650"/>
            <a:ext cx="6288088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请你就以下菜单向领导汇报“为什么如此设计</a:t>
            </a:r>
            <a:r>
              <a:rPr lang="en-US" altLang="zh-CN" sz="2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88071" name="直接连接符 7"/>
          <p:cNvCxnSpPr/>
          <p:nvPr>
            <p:custDataLst>
              <p:tags r:id="rId12"/>
            </p:custDataLst>
          </p:nvPr>
        </p:nvCxnSpPr>
        <p:spPr>
          <a:xfrm>
            <a:off x="2035175" y="2698750"/>
            <a:ext cx="0" cy="322263"/>
          </a:xfrm>
          <a:prstGeom prst="line">
            <a:avLst/>
          </a:prstGeom>
          <a:ln w="57150" cap="flat" cmpd="sng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88072" name="图片 14"/>
          <p:cNvPicPr>
            <a:picLocks noChangeAspect="1"/>
          </p:cNvPicPr>
          <p:nvPr/>
        </p:nvPicPr>
        <p:blipFill>
          <a:blip r:embed="rId13"/>
          <a:srcRect r="50000"/>
          <a:stretch>
            <a:fillRect/>
          </a:stretch>
        </p:blipFill>
        <p:spPr>
          <a:xfrm>
            <a:off x="2035175" y="3373438"/>
            <a:ext cx="4725988" cy="253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73" name="文本框 2"/>
          <p:cNvSpPr txBox="1"/>
          <p:nvPr/>
        </p:nvSpPr>
        <p:spPr>
          <a:xfrm>
            <a:off x="3406775" y="3290888"/>
            <a:ext cx="19812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优衣库公众号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89089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24000" y="714375"/>
            <a:ext cx="9144000" cy="53006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773113"/>
            <a:ext cx="3103563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企业公众号内容规划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728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4975" y="1243013"/>
            <a:ext cx="8739188" cy="50244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773113"/>
            <a:ext cx="3103563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企业公众号内容规划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8306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7575" y="1316038"/>
            <a:ext cx="7816850" cy="45672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773113"/>
            <a:ext cx="3103563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企业公众号内容规划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9330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52650" y="1295400"/>
            <a:ext cx="7886700" cy="45148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35841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4530" y="1527175"/>
            <a:ext cx="7706360" cy="5146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ïšḻïďê-文本框 3"/>
          <p:cNvSpPr txBox="1"/>
          <p:nvPr>
            <p:custDataLst>
              <p:tags r:id="rId8"/>
            </p:custDataLst>
          </p:nvPr>
        </p:nvSpPr>
        <p:spPr bwMode="auto">
          <a:xfrm>
            <a:off x="1804988" y="895350"/>
            <a:ext cx="2849563" cy="3746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微信订阅号的类型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773113"/>
            <a:ext cx="3103563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企业公众号内容规划案例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1378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24388" y="773113"/>
            <a:ext cx="5738812" cy="54848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773113"/>
            <a:ext cx="3103563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企业公众号内容规划案例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4450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08538" y="47625"/>
            <a:ext cx="5467350" cy="67532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773113"/>
            <a:ext cx="3103563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企业公众号内容规划案例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5474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4675" y="1608138"/>
            <a:ext cx="5481638" cy="110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5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73575" y="2801938"/>
            <a:ext cx="5395913" cy="20875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ïšḻïďê-文本框 3"/>
          <p:cNvSpPr txBox="1"/>
          <p:nvPr>
            <p:custDataLst>
              <p:tags r:id="rId7"/>
            </p:custDataLst>
          </p:nvPr>
        </p:nvSpPr>
        <p:spPr bwMode="auto">
          <a:xfrm>
            <a:off x="1704975" y="773113"/>
            <a:ext cx="3103563" cy="37306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/>
          <a:lstStyle>
            <a:lvl1pPr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企业公众号内容规划案例</a:t>
            </a:r>
            <a:endParaRPr kumimoji="0" lang="zh-CN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6498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4800" y="1400175"/>
            <a:ext cx="5162550" cy="40576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1309061" y="252765"/>
            <a:ext cx="418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30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小程序的起源和诞生</a:t>
            </a:r>
            <a:endParaRPr lang="zh-CN" altLang="en-US" sz="3200" b="1" spc="3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532" y="868319"/>
            <a:ext cx="12090400" cy="602826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1309061" y="252765"/>
            <a:ext cx="418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30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小程序的起源和诞生</a:t>
            </a:r>
            <a:endParaRPr lang="zh-CN" altLang="en-US" sz="3200" b="1" spc="3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217" y="1014868"/>
            <a:ext cx="12103100" cy="559011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1309061" y="252765"/>
            <a:ext cx="4183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30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小程序的起源和诞生</a:t>
            </a:r>
            <a:endParaRPr lang="zh-CN" altLang="en-US" sz="3200" b="1" spc="3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034112"/>
            <a:ext cx="12103100" cy="5880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24116" y="1040157"/>
          <a:ext cx="9743440" cy="6113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345"/>
                <a:gridCol w="2574290"/>
                <a:gridCol w="2573020"/>
                <a:gridCol w="1963420"/>
                <a:gridCol w="1777365"/>
              </a:tblGrid>
              <a:tr h="51371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比较项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小程序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APP</a:t>
                      </a:r>
                      <a:endParaRPr lang="en-US" altLang="zh-CN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H5</a:t>
                      </a:r>
                      <a:endParaRPr lang="en-US" altLang="zh-CN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服务号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定位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连接人与产品服务，弥补服务号不足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智能手机上的软件、完善原始系统的不足与个性化。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信息展示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链接人与服务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30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运行环境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微信内部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IOS</a:t>
                      </a: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Android</a:t>
                      </a: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等系统平台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浏览器页面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微信内部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544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功能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可以比较多的硬件设备能力；用户资料可保存；不需要网络的功能可离线使用；能唤起其他小程序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可以使用各种硬件设备能力；用户资料可保存；不需要网络的功能可离线使用；能唤起其他</a:t>
                      </a:r>
                      <a:r>
                        <a:rPr lang="en-US" altLang="zh-CN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App</a:t>
                      </a:r>
                      <a:endParaRPr lang="en-US" altLang="zh-CN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可以使用硬件设备与能力较少；用户资料可保存，但是时间过短；离线网络不可使用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可以使用硬件设备与能力较少；用户资料可保存，但是时间过短；离线网络不可使用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32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体验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显示和操作很流畅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显示和操作很流畅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显示和操作一般流畅，每次运行需要重新加载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显示和操作一般，每次运行需要重新加载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448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开发成本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一个版本可兼容多个系统，用户在微信内使用即可，开发周期短，成本低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针对不同系统开发，周期长，成本高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兼容多个系统，用户在浏览器内使用即可，开发周期短，成本低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兼容多个系统，用户在微信内使用即可，开发周期短，成本低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32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入口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发现」栏主入口、小程序自身入口、搜索相关入口等多个入口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应用市场、手机厂商、浏览器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链接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公众号搜索、文章链接、二维码名片等多个入口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05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留存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添加到桌面设为星标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下载至手机，需要安装、注册、激活等步骤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无法直接关注留存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可关注留存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309060" y="252767"/>
            <a:ext cx="89670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小程序与服务号、</a:t>
            </a:r>
            <a:r>
              <a:rPr lang="en-US" altLang="zh-CN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的全面对比</a:t>
            </a:r>
            <a:endParaRPr lang="zh-CN" altLang="en-US" sz="3200" b="1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 spc="3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24116" y="1040157"/>
          <a:ext cx="9743440" cy="2054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5345"/>
                <a:gridCol w="2574290"/>
                <a:gridCol w="2573020"/>
                <a:gridCol w="1963420"/>
                <a:gridCol w="1777365"/>
              </a:tblGrid>
              <a:tr h="5613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比较项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小程序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APP</a:t>
                      </a:r>
                      <a:endParaRPr lang="en-US" altLang="zh-CN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en-US" altLang="zh-CN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H5</a:t>
                      </a:r>
                      <a:endParaRPr lang="en-US" altLang="zh-CN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服务号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935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传播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可通过小程序二维码、微信搜索、附近小程序等多个流量入口传播、借助微信流量红利，推广成本低、传播便捷，易搜索查找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传播成本高，需要引导用户下载注册，推广难度大，获取用户成本高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2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传播便捷，不易搜索查找</a:t>
                      </a: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endParaRPr lang="zh-CN" altLang="en-US" sz="12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309060" y="252767"/>
            <a:ext cx="89670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小程序与服务号、</a:t>
            </a:r>
            <a:r>
              <a:rPr lang="en-US" altLang="zh-CN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的全面对比</a:t>
            </a:r>
            <a:endParaRPr lang="zh-CN" altLang="en-US" sz="3200" b="1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 spc="3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1309061" y="868319"/>
            <a:ext cx="9682789" cy="896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为了便于运营者更直观了解以上各产品的区别，以饿了么各产品为例，饿了么的小程序、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、服务号区别如下。</a:t>
            </a:r>
            <a:endParaRPr lang="zh-CN" altLang="en-US" sz="1865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/>
          <a:srcRect l="2198" r="4619"/>
          <a:stretch>
            <a:fillRect/>
          </a:stretch>
        </p:blipFill>
        <p:spPr>
          <a:xfrm>
            <a:off x="1745225" y="1937103"/>
            <a:ext cx="8701548" cy="3801668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1309061" y="252765"/>
            <a:ext cx="3627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小程序与</a:t>
            </a:r>
            <a:r>
              <a:rPr lang="en-US" altLang="zh-CN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的区别</a:t>
            </a:r>
            <a:endParaRPr lang="zh-CN" altLang="en-US" sz="3200" b="1" spc="3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43009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30350" y="1920875"/>
            <a:ext cx="9131300" cy="30162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325F22"/>
            </a:prstShdw>
          </a:effectLst>
        </p:spPr>
      </p:pic>
    </p:spTree>
    <p:custDataLst>
      <p:tags r:id="rId8"/>
    </p:custData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1309061" y="1067503"/>
            <a:ext cx="9682789" cy="4923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从功能角度看，以上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个产品全部可以实现饿了么的核心功能，也就是满足用户的带外卖需求。其中服务号的功能最弱，点击点餐之后会跳转到“饿了么外卖服务”小程序。这四者从功能的丰富度来排列，依次是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、小程序、服务号。饿了么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和饿了么小程序不仅可以实现点外卖功能，用户还可以使用金币商场、推荐频道等功能，饿了么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与饿了么服务号功能相对单一。</a:t>
            </a:r>
            <a:endParaRPr lang="zh-CN" altLang="en-US" sz="1865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从体验角度来看，饿了么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和饿了么小程序都比较流畅，操作简单。饿了么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打开需要一定时间加载，速度较慢。饿了么服务号需要点击底部按钮跳转至对应小程序，操作较繁琐。</a:t>
            </a:r>
            <a:endParaRPr lang="zh-CN" altLang="en-US" sz="1865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从获取便捷性来看，用户首次使用饿了么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需要从应用市场下载数十兆软件，安装注册后方可使用。用户首次饿了么小程序，需要在微信中搜索“饿了么外卖服务”小程序，注册或登录后即可使用。用户首次使用饿了么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，需要使用浏览器搜索饿了么关键词或者直接输入饿了么域名，访问其官方网站，注册或登录后才可使用。这四者从获取便捷性度来排列，依次是小程序、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、服务号、</a:t>
            </a:r>
            <a:r>
              <a:rPr lang="en-US" altLang="zh-CN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65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</a:t>
            </a:r>
            <a:endParaRPr lang="zh-CN" altLang="en-US" sz="1865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1309061" y="252765"/>
            <a:ext cx="3627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小程序与</a:t>
            </a:r>
            <a:r>
              <a:rPr lang="en-US" altLang="zh-CN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32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的区别</a:t>
            </a:r>
            <a:endParaRPr lang="zh-CN" altLang="en-US" sz="3200" b="1" spc="3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sp>
        <p:nvSpPr>
          <p:cNvPr id="3" name="1 Título"/>
          <p:cNvSpPr txBox="1"/>
          <p:nvPr/>
        </p:nvSpPr>
        <p:spPr>
          <a:xfrm>
            <a:off x="289984" y="1081617"/>
            <a:ext cx="6936316" cy="635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>
              <a:lnSpc>
                <a:spcPts val="5765"/>
              </a:lnSpc>
            </a:pPr>
            <a:r>
              <a:rPr lang="zh-CN" altLang="en-US" sz="3735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关于小程序</a:t>
            </a:r>
            <a:endParaRPr lang="zh-CN" altLang="en-US" sz="3735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3664" y="1"/>
            <a:ext cx="8208335" cy="6894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3933" y="2520951"/>
            <a:ext cx="5018617" cy="1018116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995045" y="2493645"/>
            <a:ext cx="4359910" cy="1172210"/>
          </a:xfrm>
        </p:spPr>
        <p:txBody>
          <a:bodyPr wrap="square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>
                <a:solidFill>
                  <a:schemeClr val="accent1">
                    <a:lumMod val="75000"/>
                  </a:schemeClr>
                </a:solidFill>
              </a:rPr>
              <a:t>谢谢观看</a:t>
            </a:r>
            <a:endParaRPr lang="zh-CN" altLang="en-US" sz="66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600" advClick="0" advTm="0"/>
    </mc:Choice>
    <mc:Fallback>
      <p:transition advClick="0"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44033" name="Picture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617663" y="1243013"/>
            <a:ext cx="9050337" cy="41751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45057" name="Picture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24000" y="1127125"/>
            <a:ext cx="9144000" cy="434181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pic>
        <p:nvPicPr>
          <p:cNvPr id="46081" name="Picture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24000" y="1200150"/>
            <a:ext cx="9144000" cy="411003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52225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52226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52227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用户分析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149475" y="1892300"/>
          <a:ext cx="8110220" cy="3840480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772285"/>
                <a:gridCol w="6337935"/>
              </a:tblGrid>
              <a:tr h="320040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分析维度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举个例子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>
                    <a:solidFill>
                      <a:srgbClr val="00B050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需要什么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优衣库公众号的图文推送主要以活动信息、新品上架为主，因为品牌知名受众极多（购买需求明显），所以用户最需要及时知道优衣库的活动及产品信息。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喜欢什么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追明星红人热点几乎是新媒体运营的常态工作，因为用户喜欢了解娱乐八卦，小编们自然投其所好。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/>
                </a:tc>
              </a:tr>
              <a:tr h="960120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在意什么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纸尿裤早期的产品卖点为方便，但市场反响平平；将卖点更换为舒适健康后，市场却热度高涨。为什么呢？因为纸尿裤的方便容易让婆婆感觉媳妇懒，而主妇在意自己贤妻良母的形象，所以不敢使用纸尿裤。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烦恼什么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游戏类公众号基本都会推送大量的教程类图文，因为游戏用户都有这样的烦恼“不知道怎么玩好这款游戏“</a:t>
                      </a: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。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76" marR="68576" marT="0" marB="0" anchor="ctr"/>
                </a:tc>
              </a:tr>
              <a:tr h="640080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交流什么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母婴亲子类的公众号大多数都做过关于宝宝的投票活动，且效果优异；因为母亲最热衷于交流分享自己宝宝的话题与活动。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0" marB="0" anchor="ctr"/>
                </a:tc>
              </a:tr>
            </a:tbl>
          </a:graphicData>
        </a:graphic>
      </p:graphicFrame>
    </p:spTree>
    <p:custDataLst>
      <p:tags r:id="rId10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601754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601754"/>
          </a:xfrm>
          <a:prstGeom prst="rect">
            <a:avLst/>
          </a:prstGeom>
        </p:spPr>
      </p:pic>
      <p:grpSp>
        <p:nvGrpSpPr>
          <p:cNvPr id="53249" name="组合 1"/>
          <p:cNvGrpSpPr/>
          <p:nvPr/>
        </p:nvGrpSpPr>
        <p:grpSpPr>
          <a:xfrm>
            <a:off x="5103813" y="1003300"/>
            <a:ext cx="2143125" cy="534988"/>
            <a:chOff x="3579063" y="1002889"/>
            <a:chExt cx="2144358" cy="535859"/>
          </a:xfrm>
        </p:grpSpPr>
        <p:sp>
          <p:nvSpPr>
            <p:cNvPr id="53250" name="矩形 2"/>
            <p:cNvSpPr/>
            <p:nvPr>
              <p:custDataLst>
                <p:tags r:id="rId7"/>
              </p:custDataLst>
            </p:nvPr>
          </p:nvSpPr>
          <p:spPr>
            <a:xfrm>
              <a:off x="3579063" y="1002889"/>
              <a:ext cx="1985874" cy="535859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 useBgFill="1">
          <p:nvSpPr>
            <p:cNvPr id="53251" name="矩形 3"/>
            <p:cNvSpPr/>
            <p:nvPr>
              <p:custDataLst>
                <p:tags r:id="rId8"/>
              </p:custDataLst>
            </p:nvPr>
          </p:nvSpPr>
          <p:spPr>
            <a:xfrm>
              <a:off x="5398956" y="1081547"/>
              <a:ext cx="324465" cy="378542"/>
            </a:xfrm>
            <a:prstGeom prst="rect">
              <a:avLst/>
            </a:prstGeom>
            <a:ln w="9525">
              <a:noFill/>
            </a:ln>
          </p:spPr>
          <p:txBody>
            <a:bodyPr anchor="t" anchorCtr="0"/>
            <a:p>
              <a:pPr>
                <a:buFont typeface="Arial" panose="020B0604020202020204" pitchFamily="34" charset="0"/>
              </a:pPr>
              <a:endPara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9"/>
              </p:custDataLst>
            </p:nvPr>
          </p:nvSpPr>
          <p:spPr>
            <a:xfrm>
              <a:off x="3579063" y="1071263"/>
              <a:ext cx="1985517" cy="3994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914400" eaLnBrk="0" hangingPunct="0">
                <a:buClrTx/>
                <a:buSzTx/>
                <a:buFontTx/>
                <a:buNone/>
              </a:pPr>
              <a:r>
                <a:rPr kumimoji="0" lang="zh-CN" altLang="en-US" sz="2000" b="1" kern="1200" cap="none" spc="300" normalizeH="0" baseline="0" noProof="0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用户分析</a:t>
              </a:r>
              <a:endParaRPr kumimoji="0" lang="zh-CN" altLang="en-US" sz="2000" b="1" kern="1200" cap="none" spc="300" normalizeH="0" baseline="0" noProof="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pic>
        <p:nvPicPr>
          <p:cNvPr id="53253" name="图片 5" descr="图片包含 人员, 男士, 室内&#10;&#10;已生成极高可信度的说明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05363" y="2522538"/>
            <a:ext cx="5862637" cy="3989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4" name="矩形 6"/>
          <p:cNvSpPr/>
          <p:nvPr>
            <p:custDataLst>
              <p:tags r:id="rId11"/>
            </p:custDataLst>
          </p:nvPr>
        </p:nvSpPr>
        <p:spPr>
          <a:xfrm>
            <a:off x="2035175" y="2455863"/>
            <a:ext cx="6288088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假设你是“学生会”公众号运营，你会填写什么？</a:t>
            </a:r>
            <a:endParaRPr lang="zh-CN" altLang="en-US" sz="2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53255" name="直接连接符 7"/>
          <p:cNvCxnSpPr/>
          <p:nvPr>
            <p:custDataLst>
              <p:tags r:id="rId12"/>
            </p:custDataLst>
          </p:nvPr>
        </p:nvCxnSpPr>
        <p:spPr>
          <a:xfrm>
            <a:off x="2035175" y="2493963"/>
            <a:ext cx="0" cy="322262"/>
          </a:xfrm>
          <a:prstGeom prst="line">
            <a:avLst/>
          </a:prstGeom>
          <a:ln w="57150" cap="flat" cmpd="sng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2117725" y="3355975"/>
          <a:ext cx="4865370" cy="2287587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649730"/>
                <a:gridCol w="3215640"/>
              </a:tblGrid>
              <a:tr h="329587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分析维度</a:t>
                      </a: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分析结果</a:t>
                      </a:r>
                      <a:endParaRPr lang="zh-CN" altLang="en-US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>
                    <a:solidFill>
                      <a:srgbClr val="00B050"/>
                    </a:solidFill>
                  </a:tcPr>
                </a:tc>
              </a:tr>
              <a:tr h="383664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需要什么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</a:tr>
              <a:tr h="383664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喜欢什么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</a:tr>
              <a:tr h="423344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在意什么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</a:tr>
              <a:tr h="383664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烦恼什么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</a:tr>
              <a:tr h="383664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b="0" kern="10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交流什么</a:t>
                      </a:r>
                      <a:endParaRPr lang="zh-CN" sz="1400" b="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400" kern="10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41140" marR="41140" marT="0" marB="0" anchor="ctr"/>
                </a:tc>
              </a:tr>
            </a:tbl>
          </a:graphicData>
        </a:graphic>
      </p:graphicFrame>
      <p:sp>
        <p:nvSpPr>
          <p:cNvPr id="53279" name="文本框 1"/>
          <p:cNvSpPr txBox="1"/>
          <p:nvPr>
            <p:custDataLst>
              <p:tags r:id="rId13"/>
            </p:custDataLst>
          </p:nvPr>
        </p:nvSpPr>
        <p:spPr>
          <a:xfrm>
            <a:off x="2035175" y="2916238"/>
            <a:ext cx="5030788" cy="3067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1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请你构思你会怎样去分析？设想会得到什么结论以及理由？</a:t>
            </a:r>
            <a:endParaRPr lang="zh-CN" altLang="en-US"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4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8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9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50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50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450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2、16、20、23、24、26、27、30、34、38、39、40、4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1"/>
  <p:tag name="KSO_WM_UNIT_TYPE" val="b"/>
  <p:tag name="KSO_WM_UNIT_INDEX" val="1"/>
  <p:tag name="KSO_WM_UNIT_PRESET_TEXT" val="单击此处添加副标题内容"/>
  <p:tag name="KSO_WM_TEMPLATE_CATEGORY" val="custom"/>
  <p:tag name="KSO_WM_TEMPLATE_INDEX" val="20204450"/>
  <p:tag name="KSO_WM_UNIT_ID" val="custom20204450_1*b*1"/>
  <p:tag name="KSO_WM_UNIT_ISNUMDGMTITLE" val="0"/>
  <p:tag name="KSO_WM_UNIT_TEXT_FILL_FORE_SCHEMECOLOR_INDEX_BRIGHTNESS" val="0"/>
  <p:tag name="KSO_WM_UNIT_TEXT_FILL_FORE_SCHEMECOLOR_INDEX" val="13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工作汇报"/>
  <p:tag name="KSO_WM_TEMPLATE_CATEGORY" val="custom"/>
  <p:tag name="KSO_WM_TEMPLATE_INDEX" val="20204450"/>
  <p:tag name="KSO_WM_UNIT_ID" val="custom20204450_1*a*1"/>
  <p:tag name="KSO_WM_UNIT_ISNUMDGMTITLE" val="0"/>
  <p:tag name="KSO_WM_UNIT_TEXT_FILL_FORE_SCHEMECOLOR_INDEX_BRIGHTNESS" val="0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2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4450"/>
  <p:tag name="KSO_WM_SLIDE_ID" val="custom20204450_1"/>
  <p:tag name="KSO_WM_TEMPLATE_MASTER_THUMB_INDEX" val="12"/>
  <p:tag name="KSO_WM_TEMPLATE_THUMBS_INDEX" val="1、4、7、9、12、16、20、23、24、26、27、30、34、38、39、40、41"/>
</p:tagLst>
</file>

<file path=ppt/tags/tag206.xml><?xml version="1.0" encoding="utf-8"?>
<p:tagLst xmlns:p="http://schemas.openxmlformats.org/presentationml/2006/main">
  <p:tag name="KSO_WM_UNIT_COLOR_SCHEME_SHAPE_ID" val="15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i*1_1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COLOR_SCHEME_SHAPE_ID" val="17"/>
  <p:tag name="KSO_WM_UNIT_COLOR_SCHEME_PARENT_PAGE" val="0_3"/>
  <p:tag name="KSO_WM_UNIT_ISCONTENTSTITLE" val="0"/>
  <p:tag name="KSO_WM_UNIT_PRESET_TEXT" val="单击此处添加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a*1_1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COLOR_SCHEME_SHAPE_ID" val="18"/>
  <p:tag name="KSO_WM_UNIT_COLOR_SCHEME_PARENT_PAGE" val="0_3"/>
  <p:tag name="KSO_WM_UNIT_PRESET_TEXT" val="单击此处输入你的正文，请尽量言简意赅的阐述观点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f*1_1_1"/>
  <p:tag name="KSO_WM_UNIT_SUBTYPE" val="a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COLOR_SCHEME_SHAPE_ID" val="15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i*1_2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COLOR_SCHEME_SHAPE_ID" val="17"/>
  <p:tag name="KSO_WM_UNIT_COLOR_SCHEME_PARENT_PAGE" val="0_3"/>
  <p:tag name="KSO_WM_UNIT_ISCONTENTSTITLE" val="0"/>
  <p:tag name="KSO_WM_UNIT_PRESET_TEXT" val="单击此处添加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a*1_2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COLOR_SCHEME_SHAPE_ID" val="18"/>
  <p:tag name="KSO_WM_UNIT_COLOR_SCHEME_PARENT_PAGE" val="0_3"/>
  <p:tag name="KSO_WM_UNIT_PRESET_TEXT" val="单击此处输入你的正文，请尽量言简意赅的阐述观点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f*1_2_1"/>
  <p:tag name="KSO_WM_UNIT_SUBTYPE" val="a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COLOR_SCHEME_SHAPE_ID" val="15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i*1_3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COLOR_SCHEME_SHAPE_ID" val="17"/>
  <p:tag name="KSO_WM_UNIT_COLOR_SCHEME_PARENT_PAGE" val="0_3"/>
  <p:tag name="KSO_WM_UNIT_ISCONTENTSTITLE" val="0"/>
  <p:tag name="KSO_WM_UNIT_PRESET_TEXT" val="单击此处添加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a*1_3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14.xml><?xml version="1.0" encoding="utf-8"?>
<p:tagLst xmlns:p="http://schemas.openxmlformats.org/presentationml/2006/main">
  <p:tag name="KSO_WM_UNIT_COLOR_SCHEME_SHAPE_ID" val="18"/>
  <p:tag name="KSO_WM_UNIT_COLOR_SCHEME_PARENT_PAGE" val="0_3"/>
  <p:tag name="KSO_WM_UNIT_PRESET_TEXT" val="单击此处输入你的正文，请尽量言简意赅的阐述观点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f*1_3_1"/>
  <p:tag name="KSO_WM_UNIT_SUBTYPE" val="a"/>
  <p:tag name="KSO_WM_UNIT_TEXT_FILL_FORE_SCHEMECOLOR_INDEX_BRIGHTNESS" val="0.35"/>
  <p:tag name="KSO_WM_UNIT_TEXT_FILL_FORE_SCHEMECOLOR_INDEX" val="13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i*1_3_2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i*1_2_2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LAYERLEVEL" val="1_1_1"/>
  <p:tag name="KSO_WM_TAG_VERSION" val="1.0"/>
  <p:tag name="KSO_WM_BEAUTIFY_FLAG" val="#wm#"/>
  <p:tag name="KSO_WM_TEMPLATE_CATEGORY" val="custom"/>
  <p:tag name="KSO_WM_TEMPLATE_INDEX" val="20204450"/>
  <p:tag name="KSO_WM_UNIT_ID" val="custom20204450_3*l_h_i*1_1_2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18.xml><?xml version="1.0" encoding="utf-8"?>
<p:tagLst xmlns:p="http://schemas.openxmlformats.org/presentationml/2006/main">
  <p:tag name="KSO_WM_UNIT_ISCONTENTSTITLE" val="1"/>
  <p:tag name="KSO_WM_UNIT_PRESET_TEXT" val="目录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TEMPLATE_CATEGORY" val="custom"/>
  <p:tag name="KSO_WM_TEMPLATE_INDEX" val="20204450"/>
  <p:tag name="KSO_WM_UNIT_ID" val="custom20204450_3*a*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ISLIDE.DIAGRAM" val="eabea3db-7b9a-4e60-823d-a3f9834aaf5e"/>
  <p:tag name="KSO_WM_TEMPLATE_SUBCATEGORY" val="0"/>
  <p:tag name="KSO_WM_SLIDE_TYPE" val="contents"/>
  <p:tag name="KSO_WM_SLIDE_SUBTYPE" val="diag"/>
  <p:tag name="KSO_WM_SLIDE_ITEM_CNT" val="3"/>
  <p:tag name="KSO_WM_SLIDE_INDEX" val="3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4450"/>
  <p:tag name="KSO_WM_SLIDE_ID" val="custom20204450_3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23.xml><?xml version="1.0" encoding="utf-8"?>
<p:tagLst xmlns:p="http://schemas.openxmlformats.org/presentationml/2006/main">
  <p:tag name="ISLIDE.DIAGRAM" val="eabea3db-7b9a-4e60-823d-a3f9834aaf5e"/>
  <p:tag name="KSO_WM_SLIDE_BACKGROUND_TYPE" val="general"/>
  <p:tag name="KSO_WM_SLIDE_BK_DARK_LIGHT" val="2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6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29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3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234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37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238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4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4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6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57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2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66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6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4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81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4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85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28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4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2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8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2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1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4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3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07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3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1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23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3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26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33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3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8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9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2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7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LINE_FORE_SCHEMECOLOR_INDEX_BRIGHTNESS" val="0"/>
  <p:tag name="KSO_WM_UNIT_LINE_FORE_SCHEMECOLOR_INDEX" val="5"/>
  <p:tag name="KSO_WM_UNIT_LINE_FILL_TYPE" val="2"/>
</p:tagLst>
</file>

<file path=ppt/tags/tag348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3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1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52.xml><?xml version="1.0" encoding="utf-8"?>
<p:tagLst xmlns:p="http://schemas.openxmlformats.org/presentationml/2006/main">
  <p:tag name="ISLIDE.DIAGRAM" val="fd8178dd-94a4-4811-ac31-334c221a712e"/>
  <p:tag name="KSO_WM_SLIDE_BACKGROUND_TYPE" val="general"/>
  <p:tag name="KSO_WM_SLIDE_BK_DARK_LIGHT" val="2"/>
</p:tagLst>
</file>

<file path=ppt/tags/tag35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55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ISLIDE.DIAGRAM" val="fd8178dd-94a4-4811-ac31-334c221a712e"/>
  <p:tag name="KSO_WM_SLIDE_BK_DARK_LIGHT" val="2"/>
  <p:tag name="KSO_WM_SLIDE_BACKGROUND_TYPE" val="general"/>
</p:tagLst>
</file>

<file path=ppt/tags/tag3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3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64.xml><?xml version="1.0" encoding="utf-8"?>
<p:tagLst xmlns:p="http://schemas.openxmlformats.org/presentationml/2006/main">
  <p:tag name="ISLIDE.DIAGRAM" val="fd8178dd-94a4-4811-ac31-334c221a712e"/>
  <p:tag name="KSO_WM_SLIDE_BK_DARK_LIGHT" val="2"/>
  <p:tag name="KSO_WM_SLIDE_BACKGROUND_TYPE" val="general"/>
</p:tagLst>
</file>

<file path=ppt/tags/tag36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6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68.xml><?xml version="1.0" encoding="utf-8"?>
<p:tagLst xmlns:p="http://schemas.openxmlformats.org/presentationml/2006/main">
  <p:tag name="ISLIDE.DIAGRAM" val="fd8178dd-94a4-4811-ac31-334c221a712e"/>
  <p:tag name="KSO_WM_SLIDE_BK_DARK_LIGHT" val="2"/>
  <p:tag name="KSO_WM_SLIDE_BACKGROUND_TYPE" val="general"/>
</p:tagLst>
</file>

<file path=ppt/tags/tag3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72.xml><?xml version="1.0" encoding="utf-8"?>
<p:tagLst xmlns:p="http://schemas.openxmlformats.org/presentationml/2006/main">
  <p:tag name="ISLIDE.DIAGRAM" val="fd8178dd-94a4-4811-ac31-334c221a712e"/>
  <p:tag name="KSO_WM_SLIDE_BK_DARK_LIGHT" val="2"/>
  <p:tag name="KSO_WM_SLIDE_BACKGROUND_TYPE" val="general"/>
</p:tagLst>
</file>

<file path=ppt/tags/tag3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5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76.xml><?xml version="1.0" encoding="utf-8"?>
<p:tagLst xmlns:p="http://schemas.openxmlformats.org/presentationml/2006/main">
  <p:tag name="ISLIDE.DIAGRAM" val="fd8178dd-94a4-4811-ac31-334c221a712e"/>
  <p:tag name="KSO_WM_SLIDE_BK_DARK_LIGHT" val="2"/>
  <p:tag name="KSO_WM_SLIDE_BACKGROUND_TYPE" val="general"/>
</p:tagLst>
</file>

<file path=ppt/tags/tag37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79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ISLIDE.DIAGRAM" val="fd8178dd-94a4-4811-ac31-334c221a712e"/>
  <p:tag name="KSO_WM_SLIDE_BK_DARK_LIGHT" val="2"/>
  <p:tag name="KSO_WM_SLIDE_BACKGROUND_TYPE" val="general"/>
</p:tagLst>
</file>

<file path=ppt/tags/tag3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84.xml><?xml version="1.0" encoding="utf-8"?>
<p:tagLst xmlns:p="http://schemas.openxmlformats.org/presentationml/2006/main">
  <p:tag name="ISLIDE.DIAGRAM" val="fd8178dd-94a4-4811-ac31-334c221a712e"/>
  <p:tag name="KSO_WM_SLIDE_BK_DARK_LIGHT" val="2"/>
  <p:tag name="KSO_WM_SLIDE_BACKGROUND_TYPE" val="general"/>
</p:tagLst>
</file>

<file path=ppt/tags/tag3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7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88.xml><?xml version="1.0" encoding="utf-8"?>
<p:tagLst xmlns:p="http://schemas.openxmlformats.org/presentationml/2006/main">
  <p:tag name="ISLIDE.DIAGRAM" val="fd8178dd-94a4-4811-ac31-334c221a712e"/>
  <p:tag name="KSO_WM_SLIDE_BK_DARK_LIGHT" val="2"/>
  <p:tag name="KSO_WM_SLIDE_BACKGROUND_TYPE" val="general"/>
</p:tagLst>
</file>

<file path=ppt/tags/tag38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392.xml><?xml version="1.0" encoding="utf-8"?>
<p:tagLst xmlns:p="http://schemas.openxmlformats.org/presentationml/2006/main">
  <p:tag name="ISLIDE.DIAGRAM" val="fd8178dd-94a4-4811-ac31-334c221a712e"/>
  <p:tag name="KSO_WM_SLIDE_BK_DARK_LIGHT" val="2"/>
  <p:tag name="KSO_WM_SLIDE_BACKGROUND_TYPE" val="general"/>
</p:tagLst>
</file>

<file path=ppt/tags/tag3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99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3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0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07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1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1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1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1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42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观看"/>
  <p:tag name="KSO_WM_TEMPLATE_CATEGORY" val="custom"/>
  <p:tag name="KSO_WM_TEMPLATE_INDEX" val="20204450"/>
  <p:tag name="KSO_WM_UNIT_ID" val="custom20204450_41*a*1"/>
  <p:tag name="KSO_WM_UNIT_ISNUMDGMTITLE" val="0"/>
  <p:tag name="KSO_WM_UNIT_TEXT_FILL_FORE_SCHEMECOLOR_INDEX_BRIGHTNESS" val="0"/>
  <p:tag name="KSO_WM_UNIT_TEXT_FILL_FORE_SCHEMECOLOR_INDEX" val="13"/>
  <p:tag name="KSO_WM_UNIT_TEXT_FILL_TYPE" val="1"/>
</p:tagLst>
</file>

<file path=ppt/tags/tag427.xml><?xml version="1.0" encoding="utf-8"?>
<p:tagLst xmlns:p="http://schemas.openxmlformats.org/presentationml/2006/main">
  <p:tag name="KSO_WM_TEMPLATE_THUMBS_INDEX" val="1"/>
  <p:tag name="KSO_WM_TEMPLATE_SUBCATEGORY" val="0"/>
  <p:tag name="KSO_WM_SLIDE_TYPE" val="endPage"/>
  <p:tag name="KSO_WM_SLIDE_SUBTYPE" val="pureTxt"/>
  <p:tag name="KSO_WM_SLIDE_ITEM_CNT" val="0"/>
  <p:tag name="KSO_WM_SLIDE_INDEX" val="41"/>
  <p:tag name="KSO_WM_TAG_VERSION" val="1.0"/>
  <p:tag name="KSO_WM_BEAUTIFY_FLAG" val="#wm#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4450"/>
  <p:tag name="KSO_WM_SLIDE_ID" val="custom20204450_41"/>
</p:tagLst>
</file>

<file path=ppt/tags/tag428.xml><?xml version="1.0" encoding="utf-8"?>
<p:tagLst xmlns:p="http://schemas.openxmlformats.org/presentationml/2006/main">
  <p:tag name="COMMONDATA" val="eyJoZGlkIjoiOWY3ZWNmZjUzOTk5YmU2ODUyMjQ4NTRjODkyODU3NDUifQ==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CEEEF"/>
      </a:dk2>
      <a:lt2>
        <a:srgbClr val="FCFDFD"/>
      </a:lt2>
      <a:accent1>
        <a:srgbClr val="639CBF"/>
      </a:accent1>
      <a:accent2>
        <a:srgbClr val="6EA3AD"/>
      </a:accent2>
      <a:accent3>
        <a:srgbClr val="79AA9A"/>
      </a:accent3>
      <a:accent4>
        <a:srgbClr val="639B64"/>
      </a:accent4>
      <a:accent5>
        <a:srgbClr val="B5CFA1"/>
      </a:accent5>
      <a:accent6>
        <a:srgbClr val="92BA52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2970</Words>
  <Application>WPS 演示</Application>
  <PresentationFormat>宽屏</PresentationFormat>
  <Paragraphs>368</Paragraphs>
  <Slides>42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Hiragino Sans GB W6</vt:lpstr>
      <vt:lpstr>微软雅黑 Light</vt:lpstr>
      <vt:lpstr>汉仪旗黑-85S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Sophia</cp:lastModifiedBy>
  <cp:revision>177</cp:revision>
  <dcterms:created xsi:type="dcterms:W3CDTF">2019-06-19T02:08:00Z</dcterms:created>
  <dcterms:modified xsi:type="dcterms:W3CDTF">2023-03-21T03:25:26Z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56ABD264AEF744A49ED1CFBAA9FD86B8</vt:lpwstr>
  </property>
</Properties>
</file>