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2"/>
  </p:notesMasterIdLst>
  <p:sldIdLst>
    <p:sldId id="317" r:id="rId2"/>
    <p:sldId id="286" r:id="rId3"/>
    <p:sldId id="372" r:id="rId4"/>
    <p:sldId id="287" r:id="rId5"/>
    <p:sldId id="288" r:id="rId6"/>
    <p:sldId id="321" r:id="rId7"/>
    <p:sldId id="419" r:id="rId8"/>
    <p:sldId id="296" r:id="rId9"/>
    <p:sldId id="297" r:id="rId10"/>
    <p:sldId id="374" r:id="rId11"/>
    <p:sldId id="308" r:id="rId12"/>
    <p:sldId id="377" r:id="rId13"/>
    <p:sldId id="309" r:id="rId14"/>
    <p:sldId id="310" r:id="rId15"/>
    <p:sldId id="385" r:id="rId16"/>
    <p:sldId id="311" r:id="rId17"/>
    <p:sldId id="378" r:id="rId18"/>
    <p:sldId id="423" r:id="rId19"/>
    <p:sldId id="327" r:id="rId20"/>
    <p:sldId id="381" r:id="rId21"/>
    <p:sldId id="388" r:id="rId22"/>
    <p:sldId id="421" r:id="rId23"/>
    <p:sldId id="337" r:id="rId24"/>
    <p:sldId id="387" r:id="rId25"/>
    <p:sldId id="342" r:id="rId26"/>
    <p:sldId id="433" r:id="rId27"/>
    <p:sldId id="434" r:id="rId28"/>
    <p:sldId id="435" r:id="rId29"/>
    <p:sldId id="436" r:id="rId30"/>
    <p:sldId id="437" r:id="rId31"/>
    <p:sldId id="438" r:id="rId32"/>
    <p:sldId id="439" r:id="rId33"/>
    <p:sldId id="343" r:id="rId34"/>
    <p:sldId id="344" r:id="rId35"/>
    <p:sldId id="390" r:id="rId36"/>
    <p:sldId id="391" r:id="rId37"/>
    <p:sldId id="348" r:id="rId38"/>
    <p:sldId id="350" r:id="rId39"/>
    <p:sldId id="351" r:id="rId40"/>
    <p:sldId id="427" r:id="rId41"/>
    <p:sldId id="357" r:id="rId42"/>
    <p:sldId id="359" r:id="rId43"/>
    <p:sldId id="360" r:id="rId44"/>
    <p:sldId id="361" r:id="rId45"/>
    <p:sldId id="362" r:id="rId46"/>
    <p:sldId id="422" r:id="rId47"/>
    <p:sldId id="363" r:id="rId48"/>
    <p:sldId id="428" r:id="rId49"/>
    <p:sldId id="364" r:id="rId50"/>
    <p:sldId id="416" r:id="rId51"/>
    <p:sldId id="417" r:id="rId52"/>
    <p:sldId id="324" r:id="rId53"/>
    <p:sldId id="365" r:id="rId54"/>
    <p:sldId id="402" r:id="rId55"/>
    <p:sldId id="403" r:id="rId56"/>
    <p:sldId id="404" r:id="rId57"/>
    <p:sldId id="367" r:id="rId58"/>
    <p:sldId id="368" r:id="rId59"/>
    <p:sldId id="406" r:id="rId60"/>
    <p:sldId id="371" r:id="rId61"/>
  </p:sldIdLst>
  <p:sldSz cx="9144000" cy="6858000" type="screen4x3"/>
  <p:notesSz cx="6858000" cy="9144000"/>
  <p:defaultTextStyle>
    <a:defPPr>
      <a:defRPr lang="zh-CN"/>
    </a:defPPr>
    <a:lvl1pPr algn="l" defTabSz="457200" rtl="0" fontAlgn="base">
      <a:spcBef>
        <a:spcPct val="0"/>
      </a:spcBef>
      <a:spcAft>
        <a:spcPct val="0"/>
      </a:spcAft>
      <a:defRPr kern="1200">
        <a:solidFill>
          <a:schemeClr val="tx1"/>
        </a:solidFill>
        <a:latin typeface="Arial" charset="0"/>
        <a:ea typeface="宋体" charset="-122"/>
        <a:cs typeface="+mn-cs"/>
      </a:defRPr>
    </a:lvl1pPr>
    <a:lvl2pPr marL="457200" algn="l" defTabSz="457200" rtl="0" fontAlgn="base">
      <a:spcBef>
        <a:spcPct val="0"/>
      </a:spcBef>
      <a:spcAft>
        <a:spcPct val="0"/>
      </a:spcAft>
      <a:defRPr kern="1200">
        <a:solidFill>
          <a:schemeClr val="tx1"/>
        </a:solidFill>
        <a:latin typeface="Arial" charset="0"/>
        <a:ea typeface="宋体" charset="-122"/>
        <a:cs typeface="+mn-cs"/>
      </a:defRPr>
    </a:lvl2pPr>
    <a:lvl3pPr marL="914400" algn="l" defTabSz="457200" rtl="0" fontAlgn="base">
      <a:spcBef>
        <a:spcPct val="0"/>
      </a:spcBef>
      <a:spcAft>
        <a:spcPct val="0"/>
      </a:spcAft>
      <a:defRPr kern="1200">
        <a:solidFill>
          <a:schemeClr val="tx1"/>
        </a:solidFill>
        <a:latin typeface="Arial" charset="0"/>
        <a:ea typeface="宋体" charset="-122"/>
        <a:cs typeface="+mn-cs"/>
      </a:defRPr>
    </a:lvl3pPr>
    <a:lvl4pPr marL="1371600" algn="l" defTabSz="457200" rtl="0" fontAlgn="base">
      <a:spcBef>
        <a:spcPct val="0"/>
      </a:spcBef>
      <a:spcAft>
        <a:spcPct val="0"/>
      </a:spcAft>
      <a:defRPr kern="1200">
        <a:solidFill>
          <a:schemeClr val="tx1"/>
        </a:solidFill>
        <a:latin typeface="Arial" charset="0"/>
        <a:ea typeface="宋体" charset="-122"/>
        <a:cs typeface="+mn-cs"/>
      </a:defRPr>
    </a:lvl4pPr>
    <a:lvl5pPr marL="1828800" algn="l" defTabSz="457200"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660066"/>
    <a:srgbClr val="C0504D"/>
    <a:srgbClr val="DBEEF4"/>
    <a:srgbClr val="0000FF"/>
    <a:srgbClr val="E8D0D0"/>
    <a:srgbClr val="9A2C0A"/>
    <a:srgbClr val="0099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809" autoAdjust="0"/>
    <p:restoredTop sz="99814" autoAdjust="0"/>
  </p:normalViewPr>
  <p:slideViewPr>
    <p:cSldViewPr snapToGrid="0" snapToObjects="1">
      <p:cViewPr>
        <p:scale>
          <a:sx n="69" d="100"/>
          <a:sy n="69" d="100"/>
        </p:scale>
        <p:origin x="-1098" y="-2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defRPr>
            </a:lvl1pPr>
          </a:lstStyle>
          <a:p>
            <a:pPr>
              <a:defRPr/>
            </a:pPr>
            <a:fld id="{562B95CF-1361-4403-845A-B9DC476631A4}" type="datetimeFigureOut">
              <a:rPr lang="zh-CN" altLang="en-US"/>
              <a:pPr>
                <a:defRPr/>
              </a:pPr>
              <a:t>2020/10/31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二级</a:t>
            </a:r>
          </a:p>
          <a:p>
            <a:pPr lvl="2"/>
            <a:r>
              <a:rPr lang="zh-CN" altLang="en-US" noProof="0"/>
              <a:t>三级</a:t>
            </a:r>
          </a:p>
          <a:p>
            <a:pPr lvl="3"/>
            <a:r>
              <a:rPr lang="zh-CN" altLang="en-US" noProof="0"/>
              <a:t>四级</a:t>
            </a:r>
          </a:p>
          <a:p>
            <a:pPr lvl="4"/>
            <a:r>
              <a:rPr lang="zh-CN" altLang="en-US" noProof="0"/>
              <a:t>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defRPr>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defRPr>
            </a:lvl1pPr>
          </a:lstStyle>
          <a:p>
            <a:pPr>
              <a:defRPr/>
            </a:pPr>
            <a:fld id="{B665BA75-D3F4-4186-AEBA-507AA5601F6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bwMode="auto">
          <a:noFill/>
          <a:ln>
            <a:solidFill>
              <a:srgbClr val="000000"/>
            </a:solidFill>
            <a:miter lim="800000"/>
            <a:headEnd/>
            <a:tailEnd/>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kumimoji="1" lang="zh-CN" altLang="en-US" smtClean="0"/>
          </a:p>
        </p:txBody>
      </p:sp>
      <p:sp>
        <p:nvSpPr>
          <p:cNvPr id="16387" name="幻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8C7C13-B35D-47C0-8EB7-1943185ED06C}" type="slidenum">
              <a:rPr lang="zh-CN" altLang="en-US"/>
              <a:pPr fontAlgn="base">
                <a:spcBef>
                  <a:spcPct val="0"/>
                </a:spcBef>
                <a:spcAft>
                  <a:spcPct val="0"/>
                </a:spcAft>
                <a:defRPr/>
              </a:pPr>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AE025E3C-E2B7-4800-A6CE-BA71C3C24383}" type="datetimeFigureOut">
              <a:rPr lang="zh-CN" altLang="en-US"/>
              <a:pPr>
                <a:defRPr/>
              </a:pPr>
              <a:t>2020/10/31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9C7F4E2D-1A56-418C-9945-A60D883E0A5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DA4D8B86-94C0-4D32-B7E8-DD7319DA4932}" type="datetimeFigureOut">
              <a:rPr lang="zh-CN" altLang="en-US"/>
              <a:pPr>
                <a:defRPr/>
              </a:pPr>
              <a:t>2020/10/31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7C62D3DF-8E09-469F-8D5B-5BAC49ECA3B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6893B6D5-0A9D-4386-BE7D-1C7A52FED0D0}" type="datetimeFigureOut">
              <a:rPr lang="zh-CN" altLang="en-US"/>
              <a:pPr>
                <a:defRPr/>
              </a:pPr>
              <a:t>2020/10/31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35A774A6-6454-4227-8E37-BAC6E9597BC9}"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ltLang="zh-CN"/>
              <a:t>Click to edit Master title style</a:t>
            </a:r>
            <a:endParaRPr lang="en-US"/>
          </a:p>
        </p:txBody>
      </p:sp>
      <p:sp>
        <p:nvSpPr>
          <p:cNvPr id="3" name="Date Placeholder 2"/>
          <p:cNvSpPr>
            <a:spLocks noGrp="1"/>
          </p:cNvSpPr>
          <p:nvPr>
            <p:ph type="dt" sz="half" idx="10"/>
          </p:nvPr>
        </p:nvSpPr>
        <p:spPr/>
        <p:txBody>
          <a:bodyPr/>
          <a:lstStyle>
            <a:lvl1pPr>
              <a:defRPr kumimoji="0"/>
            </a:lvl1pPr>
          </a:lstStyle>
          <a:p>
            <a:pPr>
              <a:defRPr/>
            </a:pPr>
            <a:fld id="{05A84E50-B096-334A-96C0-FCF36AC1F6CE}" type="datetime1">
              <a:rPr lang="zh-CN" altLang="en-US"/>
              <a:pPr>
                <a:defRPr/>
              </a:pPr>
              <a:t>2020/10/31</a:t>
            </a:fld>
            <a:endParaRPr lang="zh-CN" altLang="en-US" sz="1800">
              <a:solidFill>
                <a:schemeClr val="tx1"/>
              </a:solidFill>
            </a:endParaRPr>
          </a:p>
        </p:txBody>
      </p:sp>
      <p:sp>
        <p:nvSpPr>
          <p:cNvPr id="4" name="Footer Placeholder 3"/>
          <p:cNvSpPr>
            <a:spLocks noGrp="1"/>
          </p:cNvSpPr>
          <p:nvPr>
            <p:ph type="ftr" sz="quarter" idx="11"/>
          </p:nvPr>
        </p:nvSpPr>
        <p:spPr/>
        <p:txBody>
          <a:bodyPr/>
          <a:lstStyle>
            <a:lvl1pPr>
              <a:defRPr kumimoji="0"/>
            </a:lvl1pPr>
          </a:lstStyle>
          <a:p>
            <a:pPr>
              <a:defRPr/>
            </a:pPr>
            <a:endParaRPr lang="en-US"/>
          </a:p>
        </p:txBody>
      </p:sp>
      <p:sp>
        <p:nvSpPr>
          <p:cNvPr id="5" name="Slide Number Placeholder 4"/>
          <p:cNvSpPr>
            <a:spLocks noGrp="1"/>
          </p:cNvSpPr>
          <p:nvPr>
            <p:ph type="sldNum" sz="quarter" idx="12"/>
          </p:nvPr>
        </p:nvSpPr>
        <p:spPr/>
        <p:txBody>
          <a:bodyPr/>
          <a:lstStyle>
            <a:lvl1pPr>
              <a:defRPr kumimoji="0"/>
            </a:lvl1pPr>
          </a:lstStyle>
          <a:p>
            <a:pPr>
              <a:defRPr/>
            </a:pPr>
            <a:fld id="{93677D3C-EF7E-4758-A2DE-A7DCE6E630D8}" type="slidenum">
              <a:rPr lang="zh-CN" altLang="en-US"/>
              <a:pPr>
                <a:defRPr/>
              </a:pPr>
              <a:t>‹#›</a:t>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7C254EA7-2DE5-4618-A91E-07686FEACFA9}" type="datetimeFigureOut">
              <a:rPr lang="zh-CN" altLang="en-US"/>
              <a:pPr>
                <a:defRPr/>
              </a:pPr>
              <a:t>2020/10/31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80C307D3-A966-4C06-9DBA-9B77C33DE68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65B0B9E-63DD-405F-81B1-1DCAFB6E486B}" type="datetimeFigureOut">
              <a:rPr lang="zh-CN" altLang="en-US"/>
              <a:pPr>
                <a:defRPr/>
              </a:pPr>
              <a:t>2020/10/31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7B0F7A9F-A562-4C23-A2E4-869ECEF90332}"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vl1pPr>
          </a:lstStyle>
          <a:p>
            <a:pPr>
              <a:defRPr/>
            </a:pPr>
            <a:fld id="{CB21904A-F035-4B6A-AEA8-45C959C042A1}" type="datetimeFigureOut">
              <a:rPr lang="zh-CN" altLang="en-US"/>
              <a:pPr>
                <a:defRPr/>
              </a:pPr>
              <a:t>2020/10/31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798AAFAD-3CAB-43F1-A994-67F9EC51666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p:cNvSpPr>
            <a:spLocks noGrp="1"/>
          </p:cNvSpPr>
          <p:nvPr>
            <p:ph type="dt" sz="half" idx="10"/>
          </p:nvPr>
        </p:nvSpPr>
        <p:spPr/>
        <p:txBody>
          <a:bodyPr/>
          <a:lstStyle>
            <a:lvl1pPr>
              <a:defRPr/>
            </a:lvl1pPr>
          </a:lstStyle>
          <a:p>
            <a:pPr>
              <a:defRPr/>
            </a:pPr>
            <a:fld id="{1CA0106C-B615-4461-82F8-07B0E5B9862C}" type="datetimeFigureOut">
              <a:rPr lang="zh-CN" altLang="en-US"/>
              <a:pPr>
                <a:defRPr/>
              </a:pPr>
              <a:t>2020/10/31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幻灯片编号占位符 5"/>
          <p:cNvSpPr>
            <a:spLocks noGrp="1"/>
          </p:cNvSpPr>
          <p:nvPr>
            <p:ph type="sldNum" sz="quarter" idx="12"/>
          </p:nvPr>
        </p:nvSpPr>
        <p:spPr/>
        <p:txBody>
          <a:bodyPr/>
          <a:lstStyle>
            <a:lvl1pPr>
              <a:defRPr/>
            </a:lvl1pPr>
          </a:lstStyle>
          <a:p>
            <a:pPr>
              <a:defRPr/>
            </a:pPr>
            <a:fld id="{7FDDEC3F-57CC-4DFE-AD24-701A6A55B3FA}"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E385130D-266D-42B0-B2EA-E04C67131CC3}" type="datetimeFigureOut">
              <a:rPr lang="zh-CN" altLang="en-US"/>
              <a:pPr>
                <a:defRPr/>
              </a:pPr>
              <a:t>2020/10/31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幻灯片编号占位符 5"/>
          <p:cNvSpPr>
            <a:spLocks noGrp="1"/>
          </p:cNvSpPr>
          <p:nvPr>
            <p:ph type="sldNum" sz="quarter" idx="12"/>
          </p:nvPr>
        </p:nvSpPr>
        <p:spPr/>
        <p:txBody>
          <a:bodyPr/>
          <a:lstStyle>
            <a:lvl1pPr>
              <a:defRPr/>
            </a:lvl1pPr>
          </a:lstStyle>
          <a:p>
            <a:pPr>
              <a:defRPr/>
            </a:pPr>
            <a:fld id="{98D5C334-819E-42FC-9C15-3C0BC893AA7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05DA54B-087A-49DB-A3F5-3B8CE3597DD3}" type="datetimeFigureOut">
              <a:rPr lang="zh-CN" altLang="en-US"/>
              <a:pPr>
                <a:defRPr/>
              </a:pPr>
              <a:t>2020/10/31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幻灯片编号占位符 5"/>
          <p:cNvSpPr>
            <a:spLocks noGrp="1"/>
          </p:cNvSpPr>
          <p:nvPr>
            <p:ph type="sldNum" sz="quarter" idx="12"/>
          </p:nvPr>
        </p:nvSpPr>
        <p:spPr/>
        <p:txBody>
          <a:bodyPr/>
          <a:lstStyle>
            <a:lvl1pPr>
              <a:defRPr/>
            </a:lvl1pPr>
          </a:lstStyle>
          <a:p>
            <a:pPr>
              <a:defRPr/>
            </a:pPr>
            <a:fld id="{56CC7987-045A-4BBE-9885-D04ABFEC65C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53D56BF-161B-40B2-94A8-18180A6AA23F}" type="datetimeFigureOut">
              <a:rPr lang="zh-CN" altLang="en-US"/>
              <a:pPr>
                <a:defRPr/>
              </a:pPr>
              <a:t>2020/10/31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DB38D757-97F6-46DD-B4A2-3423ECADE329}"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0EDBC08-999D-4484-9F2C-26ECE4E480D3}" type="datetimeFigureOut">
              <a:rPr lang="zh-CN" altLang="en-US"/>
              <a:pPr>
                <a:defRPr/>
              </a:pPr>
              <a:t>2020/10/31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315CCE10-3569-477E-8E41-7F8EB0281D7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1" sz="1200">
                <a:solidFill>
                  <a:schemeClr val="tx1">
                    <a:tint val="75000"/>
                  </a:schemeClr>
                </a:solidFill>
                <a:latin typeface="+mn-lt"/>
                <a:ea typeface="+mn-ea"/>
              </a:defRPr>
            </a:lvl1pPr>
          </a:lstStyle>
          <a:p>
            <a:pPr>
              <a:defRPr/>
            </a:pPr>
            <a:fld id="{6CB1E856-D29C-4029-8B29-42335C06A02A}" type="datetimeFigureOut">
              <a:rPr lang="zh-CN" altLang="en-US"/>
              <a:pPr>
                <a:defRPr/>
              </a:pPr>
              <a:t>2020/10/31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1" sz="1200">
                <a:solidFill>
                  <a:schemeClr val="tx1">
                    <a:tint val="75000"/>
                  </a:schemeClr>
                </a:solidFill>
                <a:latin typeface="+mn-lt"/>
                <a:ea typeface="+mn-ea"/>
              </a:defRPr>
            </a:lvl1pPr>
          </a:lstStyle>
          <a:p>
            <a:pPr>
              <a:defRPr/>
            </a:pPr>
            <a:fld id="{207EC26D-C27A-4F6B-B92F-40BAAD3F0A7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ea typeface="宋体" charset="-122"/>
        </a:defRPr>
      </a:lvl2pPr>
      <a:lvl3pPr algn="ctr" defTabSz="457200" rtl="0" eaLnBrk="0" fontAlgn="base" hangingPunct="0">
        <a:spcBef>
          <a:spcPct val="0"/>
        </a:spcBef>
        <a:spcAft>
          <a:spcPct val="0"/>
        </a:spcAft>
        <a:defRPr sz="4400">
          <a:solidFill>
            <a:schemeClr val="tx1"/>
          </a:solidFill>
          <a:latin typeface="Calibri" pitchFamily="34" charset="0"/>
          <a:ea typeface="宋体" charset="-122"/>
        </a:defRPr>
      </a:lvl3pPr>
      <a:lvl4pPr algn="ctr" defTabSz="457200" rtl="0" eaLnBrk="0" fontAlgn="base" hangingPunct="0">
        <a:spcBef>
          <a:spcPct val="0"/>
        </a:spcBef>
        <a:spcAft>
          <a:spcPct val="0"/>
        </a:spcAft>
        <a:defRPr sz="4400">
          <a:solidFill>
            <a:schemeClr val="tx1"/>
          </a:solidFill>
          <a:latin typeface="Calibri" pitchFamily="34" charset="0"/>
          <a:ea typeface="宋体" charset="-122"/>
        </a:defRPr>
      </a:lvl4pPr>
      <a:lvl5pPr algn="ctr" defTabSz="457200" rtl="0" eaLnBrk="0" fontAlgn="base" hangingPunct="0">
        <a:spcBef>
          <a:spcPct val="0"/>
        </a:spcBef>
        <a:spcAft>
          <a:spcPct val="0"/>
        </a:spcAft>
        <a:defRPr sz="4400">
          <a:solidFill>
            <a:schemeClr val="tx1"/>
          </a:solidFill>
          <a:latin typeface="Calibri" pitchFamily="34" charset="0"/>
          <a:ea typeface="宋体" charset="-122"/>
        </a:defRPr>
      </a:lvl5pPr>
      <a:lvl6pPr marL="457200" algn="ctr" defTabSz="457200" rtl="0" fontAlgn="base">
        <a:spcBef>
          <a:spcPct val="0"/>
        </a:spcBef>
        <a:spcAft>
          <a:spcPct val="0"/>
        </a:spcAft>
        <a:defRPr sz="4400">
          <a:solidFill>
            <a:schemeClr val="tx1"/>
          </a:solidFill>
          <a:latin typeface="Calibri" pitchFamily="34" charset="0"/>
          <a:ea typeface="宋体" charset="-122"/>
        </a:defRPr>
      </a:lvl6pPr>
      <a:lvl7pPr marL="914400" algn="ctr" defTabSz="457200" rtl="0" fontAlgn="base">
        <a:spcBef>
          <a:spcPct val="0"/>
        </a:spcBef>
        <a:spcAft>
          <a:spcPct val="0"/>
        </a:spcAft>
        <a:defRPr sz="4400">
          <a:solidFill>
            <a:schemeClr val="tx1"/>
          </a:solidFill>
          <a:latin typeface="Calibri" pitchFamily="34" charset="0"/>
          <a:ea typeface="宋体" charset="-122"/>
        </a:defRPr>
      </a:lvl7pPr>
      <a:lvl8pPr marL="1371600" algn="ctr" defTabSz="457200" rtl="0" fontAlgn="base">
        <a:spcBef>
          <a:spcPct val="0"/>
        </a:spcBef>
        <a:spcAft>
          <a:spcPct val="0"/>
        </a:spcAft>
        <a:defRPr sz="4400">
          <a:solidFill>
            <a:schemeClr val="tx1"/>
          </a:solidFill>
          <a:latin typeface="Calibri" pitchFamily="34" charset="0"/>
          <a:ea typeface="宋体" charset="-122"/>
        </a:defRPr>
      </a:lvl8pPr>
      <a:lvl9pPr marL="1828800" algn="ctr" defTabSz="457200"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 Target="slide46.xml"/><Relationship Id="rId7" Type="http://schemas.openxmlformats.org/officeDocument/2006/relationships/slide" Target="slide3.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3.emf"/><Relationship Id="rId4" Type="http://schemas.openxmlformats.org/officeDocument/2006/relationships/slide" Target="slide41.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29.jpeg"/><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8.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11" Type="http://schemas.openxmlformats.org/officeDocument/2006/relationships/image" Target="../media/image27.png"/><Relationship Id="rId5" Type="http://schemas.openxmlformats.org/officeDocument/2006/relationships/image" Target="../media/image22.jpeg"/><Relationship Id="rId15" Type="http://schemas.openxmlformats.org/officeDocument/2006/relationships/slide" Target="slide25.xml"/><Relationship Id="rId10" Type="http://schemas.openxmlformats.org/officeDocument/2006/relationships/image" Target="../media/image26.jpeg"/><Relationship Id="rId4" Type="http://schemas.openxmlformats.org/officeDocument/2006/relationships/image" Target="../media/image21.jpeg"/><Relationship Id="rId9" Type="http://schemas.openxmlformats.org/officeDocument/2006/relationships/image" Target="../media/image3.emf"/><Relationship Id="rId1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emf"/><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image" Target="../media/image33.jpeg"/><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slide" Target="slide25.xm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4.xml"/></Relationships>
</file>

<file path=ppt/slides/_rels/slide4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2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 Target="slide57.xml"/><Relationship Id="rId7" Type="http://schemas.openxmlformats.org/officeDocument/2006/relationships/image" Target="../media/image11.png"/><Relationship Id="rId2" Type="http://schemas.openxmlformats.org/officeDocument/2006/relationships/slide" Target="slide53.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0.jpeg"/><Relationship Id="rId4" Type="http://schemas.openxmlformats.org/officeDocument/2006/relationships/image" Target="../media/image3.emf"/></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slide" Target="slide52.xml"/></Relationships>
</file>

<file path=ppt/slides/_rels/slide5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 Target="slide7.xml"/><Relationship Id="rId7"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slide" Target="slide8.xml"/><Relationship Id="rId4" Type="http://schemas.openxmlformats.org/officeDocument/2006/relationships/slide" Target="slide10.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3"/>
          <a:srcRect/>
          <a:stretch>
            <a:fillRect/>
          </a:stretch>
        </p:blipFill>
        <p:spPr bwMode="auto">
          <a:xfrm>
            <a:off x="-23813" y="-7938"/>
            <a:ext cx="9167813" cy="6111876"/>
          </a:xfrm>
          <a:prstGeom prst="rect">
            <a:avLst/>
          </a:prstGeom>
          <a:noFill/>
          <a:ln w="9525">
            <a:noFill/>
            <a:miter lim="800000"/>
            <a:headEnd/>
            <a:tailEnd/>
          </a:ln>
        </p:spPr>
      </p:pic>
      <p:sp>
        <p:nvSpPr>
          <p:cNvPr id="34" name="矩形 33"/>
          <p:cNvSpPr/>
          <p:nvPr/>
        </p:nvSpPr>
        <p:spPr>
          <a:xfrm>
            <a:off x="5875338" y="5257800"/>
            <a:ext cx="3268662" cy="79851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15363" name="文本框 28"/>
          <p:cNvSpPr txBox="1">
            <a:spLocks noChangeArrowheads="1"/>
          </p:cNvSpPr>
          <p:nvPr/>
        </p:nvSpPr>
        <p:spPr bwMode="auto">
          <a:xfrm>
            <a:off x="8307388" y="5716588"/>
            <a:ext cx="742950" cy="307975"/>
          </a:xfrm>
          <a:prstGeom prst="rect">
            <a:avLst/>
          </a:prstGeom>
          <a:noFill/>
          <a:ln w="9525">
            <a:noFill/>
            <a:miter lim="800000"/>
            <a:headEnd/>
            <a:tailEnd/>
          </a:ln>
        </p:spPr>
        <p:txBody>
          <a:bodyPr>
            <a:spAutoFit/>
          </a:bodyPr>
          <a:lstStyle/>
          <a:p>
            <a:r>
              <a:rPr kumimoji="1" lang="en-US" altLang="zh-CN" sz="1400">
                <a:solidFill>
                  <a:schemeClr val="bg1"/>
                </a:solidFill>
                <a:cs typeface="Arial" charset="0"/>
              </a:rPr>
              <a:t>UNIT</a:t>
            </a:r>
            <a:endParaRPr kumimoji="1" lang="zh-CN" altLang="en-US" sz="1400">
              <a:solidFill>
                <a:schemeClr val="bg1"/>
              </a:solidFill>
              <a:cs typeface="Arial" charset="0"/>
            </a:endParaRPr>
          </a:p>
        </p:txBody>
      </p:sp>
      <p:sp>
        <p:nvSpPr>
          <p:cNvPr id="30" name="文本框 29"/>
          <p:cNvSpPr txBox="1"/>
          <p:nvPr/>
        </p:nvSpPr>
        <p:spPr>
          <a:xfrm>
            <a:off x="8288338" y="4873625"/>
            <a:ext cx="762000" cy="1016000"/>
          </a:xfrm>
          <a:prstGeom prst="rect">
            <a:avLst/>
          </a:prstGeom>
          <a:noFill/>
        </p:spPr>
        <p:txBody>
          <a:bodyPr>
            <a:spAutoFit/>
          </a:bodyPr>
          <a:lstStyle/>
          <a:p>
            <a:pPr fontAlgn="auto">
              <a:spcBef>
                <a:spcPts val="0"/>
              </a:spcBef>
              <a:spcAft>
                <a:spcPts val="0"/>
              </a:spcAft>
              <a:defRPr/>
            </a:pPr>
            <a:r>
              <a:rPr kumimoji="1" lang="en-US" altLang="zh-CN" sz="6000" b="1" i="1" dirty="0">
                <a:solidFill>
                  <a:schemeClr val="bg1"/>
                </a:solidFill>
                <a:effectLst>
                  <a:outerShdw blurRad="50800" dist="38100" dir="2700000" algn="tl" rotWithShape="0">
                    <a:prstClr val="black">
                      <a:alpha val="40000"/>
                    </a:prstClr>
                  </a:outerShdw>
                </a:effectLst>
                <a:latin typeface="Arial"/>
                <a:ea typeface="+mn-ea"/>
                <a:cs typeface="Arial"/>
              </a:rPr>
              <a:t>5</a:t>
            </a:r>
            <a:endParaRPr kumimoji="1" lang="zh-CN" altLang="en-US" sz="6000" b="1" i="1" dirty="0">
              <a:solidFill>
                <a:schemeClr val="bg1"/>
              </a:solidFill>
              <a:effectLst>
                <a:outerShdw blurRad="50800" dist="38100" dir="2700000" algn="tl" rotWithShape="0">
                  <a:prstClr val="black">
                    <a:alpha val="40000"/>
                  </a:prstClr>
                </a:outerShdw>
              </a:effectLst>
              <a:latin typeface="Arial"/>
              <a:ea typeface="+mn-ea"/>
              <a:cs typeface="Arial"/>
            </a:endParaRPr>
          </a:p>
        </p:txBody>
      </p:sp>
      <p:sp>
        <p:nvSpPr>
          <p:cNvPr id="15365" name="矩形 7"/>
          <p:cNvSpPr>
            <a:spLocks noChangeArrowheads="1"/>
          </p:cNvSpPr>
          <p:nvPr/>
        </p:nvSpPr>
        <p:spPr bwMode="auto">
          <a:xfrm>
            <a:off x="5875338" y="5240338"/>
            <a:ext cx="2341562" cy="830262"/>
          </a:xfrm>
          <a:prstGeom prst="rect">
            <a:avLst/>
          </a:prstGeom>
          <a:noFill/>
          <a:ln w="9525">
            <a:noFill/>
            <a:miter lim="800000"/>
            <a:headEnd/>
            <a:tailEnd/>
          </a:ln>
        </p:spPr>
        <p:txBody>
          <a:bodyPr>
            <a:spAutoFit/>
          </a:bodyPr>
          <a:lstStyle/>
          <a:p>
            <a:pPr algn="ctr">
              <a:spcBef>
                <a:spcPct val="50000"/>
              </a:spcBef>
            </a:pPr>
            <a:r>
              <a:rPr lang="en-US" altLang="zh-CN" sz="2400" b="1">
                <a:solidFill>
                  <a:schemeClr val="bg1"/>
                </a:solidFill>
                <a:ea typeface="Gulim" pitchFamily="34" charset="-127"/>
                <a:cs typeface="Arial" charset="0"/>
                <a:sym typeface="Arial" charset="0"/>
              </a:rPr>
              <a:t>A taste of culture</a:t>
            </a:r>
          </a:p>
        </p:txBody>
      </p:sp>
      <p:sp>
        <p:nvSpPr>
          <p:cNvPr id="38" name="矩形 37"/>
          <p:cNvSpPr/>
          <p:nvPr/>
        </p:nvSpPr>
        <p:spPr>
          <a:xfrm>
            <a:off x="0" y="952500"/>
            <a:ext cx="9144000" cy="1185863"/>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1">
                  <a:lumMod val="40000"/>
                  <a:lumOff val="60000"/>
                </a:schemeClr>
              </a:solidFill>
            </a:endParaRPr>
          </a:p>
        </p:txBody>
      </p:sp>
      <p:cxnSp>
        <p:nvCxnSpPr>
          <p:cNvPr id="40" name="直线连接符 39"/>
          <p:cNvCxnSpPr/>
          <p:nvPr/>
        </p:nvCxnSpPr>
        <p:spPr>
          <a:xfrm>
            <a:off x="0" y="952500"/>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cxnSp>
        <p:nvCxnSpPr>
          <p:cNvPr id="44" name="直线连接符 43"/>
          <p:cNvCxnSpPr/>
          <p:nvPr/>
        </p:nvCxnSpPr>
        <p:spPr>
          <a:xfrm>
            <a:off x="5875338" y="6067425"/>
            <a:ext cx="3268662"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5369" name="文本框 50"/>
          <p:cNvSpPr txBox="1">
            <a:spLocks noChangeArrowheads="1"/>
          </p:cNvSpPr>
          <p:nvPr/>
        </p:nvSpPr>
        <p:spPr bwMode="auto">
          <a:xfrm>
            <a:off x="4143375" y="1452563"/>
            <a:ext cx="2263775" cy="584200"/>
          </a:xfrm>
          <a:prstGeom prst="rect">
            <a:avLst/>
          </a:prstGeom>
          <a:noFill/>
          <a:ln w="9525">
            <a:noFill/>
            <a:miter lim="800000"/>
            <a:headEnd/>
            <a:tailEnd/>
          </a:ln>
        </p:spPr>
        <p:txBody>
          <a:bodyPr>
            <a:spAutoFit/>
          </a:bodyPr>
          <a:lstStyle/>
          <a:p>
            <a:r>
              <a:rPr kumimoji="1" lang="zh-CN" altLang="en-US" sz="3200" b="1">
                <a:solidFill>
                  <a:srgbClr val="FF9F47"/>
                </a:solidFill>
                <a:latin typeface="汉仪旗黑-75W Bold"/>
                <a:ea typeface="汉仪旗黑-75W Bold"/>
                <a:cs typeface="汉仪旗黑-75W Bold"/>
              </a:rPr>
              <a:t>综合教程</a:t>
            </a:r>
            <a:r>
              <a:rPr kumimoji="1" lang="en-US" altLang="zh-CN" sz="3200" b="1">
                <a:solidFill>
                  <a:srgbClr val="FF9F47"/>
                </a:solidFill>
                <a:latin typeface="汉仪旗黑-75W Bold"/>
                <a:ea typeface="汉仪旗黑-75W Bold"/>
                <a:cs typeface="汉仪旗黑-75W Bold"/>
              </a:rPr>
              <a:t> 1</a:t>
            </a:r>
            <a:endParaRPr kumimoji="1" lang="zh-CN" altLang="en-US" sz="3200" b="1">
              <a:solidFill>
                <a:srgbClr val="FF9F47"/>
              </a:solidFill>
              <a:latin typeface="汉仪旗黑-75W Bold"/>
              <a:ea typeface="汉仪旗黑-75W Bold"/>
              <a:cs typeface="汉仪旗黑-75W Bold"/>
            </a:endParaRPr>
          </a:p>
        </p:txBody>
      </p:sp>
      <p:pic>
        <p:nvPicPr>
          <p:cNvPr id="15370" name="图片 2"/>
          <p:cNvPicPr>
            <a:picLocks noChangeAspect="1"/>
          </p:cNvPicPr>
          <p:nvPr/>
        </p:nvPicPr>
        <p:blipFill>
          <a:blip r:embed="rId4"/>
          <a:srcRect/>
          <a:stretch>
            <a:fillRect/>
          </a:stretch>
        </p:blipFill>
        <p:spPr bwMode="auto">
          <a:xfrm>
            <a:off x="-639763" y="153988"/>
            <a:ext cx="5268913" cy="2633662"/>
          </a:xfrm>
          <a:prstGeom prst="rect">
            <a:avLst/>
          </a:prstGeom>
          <a:noFill/>
          <a:ln w="9525">
            <a:noFill/>
            <a:miter lim="800000"/>
            <a:headEnd/>
            <a:tailEnd/>
          </a:ln>
        </p:spPr>
      </p:pic>
      <p:sp>
        <p:nvSpPr>
          <p:cNvPr id="49" name="矩形 48"/>
          <p:cNvSpPr/>
          <p:nvPr/>
        </p:nvSpPr>
        <p:spPr>
          <a:xfrm>
            <a:off x="2817813" y="1649413"/>
            <a:ext cx="917575" cy="28892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15372" name="文本框 47"/>
          <p:cNvSpPr txBox="1">
            <a:spLocks noChangeArrowheads="1"/>
          </p:cNvSpPr>
          <p:nvPr/>
        </p:nvSpPr>
        <p:spPr bwMode="auto">
          <a:xfrm>
            <a:off x="2847975" y="1590675"/>
            <a:ext cx="917575" cy="369888"/>
          </a:xfrm>
          <a:prstGeom prst="rect">
            <a:avLst/>
          </a:prstGeom>
          <a:noFill/>
          <a:ln w="9525">
            <a:noFill/>
            <a:miter lim="800000"/>
            <a:headEnd/>
            <a:tailEnd/>
          </a:ln>
        </p:spPr>
        <p:txBody>
          <a:bodyPr>
            <a:spAutoFit/>
          </a:bodyPr>
          <a:lstStyle/>
          <a:p>
            <a:r>
              <a:rPr kumimoji="1" lang="zh-CN" altLang="en-US">
                <a:solidFill>
                  <a:schemeClr val="bg1"/>
                </a:solidFill>
                <a:latin typeface="Heiti SC Medium"/>
                <a:ea typeface="Heiti SC Medium"/>
                <a:cs typeface="Heiti SC Medium"/>
              </a:rPr>
              <a:t>提高篇</a:t>
            </a:r>
          </a:p>
        </p:txBody>
      </p:sp>
      <p:sp>
        <p:nvSpPr>
          <p:cNvPr id="15373" name="Subtitle 4"/>
          <p:cNvSpPr txBox="1">
            <a:spLocks noChangeArrowheads="1"/>
          </p:cNvSpPr>
          <p:nvPr/>
        </p:nvSpPr>
        <p:spPr bwMode="auto">
          <a:xfrm>
            <a:off x="-23813" y="6067425"/>
            <a:ext cx="9167813" cy="814388"/>
          </a:xfrm>
          <a:prstGeom prst="rect">
            <a:avLst/>
          </a:prstGeom>
          <a:solidFill>
            <a:srgbClr val="7F4F35">
              <a:alpha val="87450"/>
            </a:srgbClr>
          </a:solidFill>
          <a:ln w="9525">
            <a:noFill/>
            <a:miter lim="800000"/>
            <a:headEnd/>
            <a:tailEnd/>
          </a:ln>
        </p:spPr>
        <p:txBody>
          <a:bodyPr/>
          <a:lstStyle/>
          <a:p>
            <a:pPr>
              <a:lnSpc>
                <a:spcPct val="110000"/>
              </a:lnSpc>
              <a:spcBef>
                <a:spcPct val="20000"/>
              </a:spcBef>
            </a:pPr>
            <a:r>
              <a:rPr lang="en-US" altLang="zh-CN" sz="1500" b="1">
                <a:solidFill>
                  <a:srgbClr val="D9D9D9"/>
                </a:solidFill>
                <a:latin typeface="Georgia" pitchFamily="18" charset="0"/>
                <a:sym typeface="Calibri" pitchFamily="34" charset="0"/>
              </a:rPr>
              <a:t>FOREIGN LANGUAGE TEACHING AND RESEARCH PRESS      </a:t>
            </a:r>
          </a:p>
          <a:p>
            <a:pPr>
              <a:lnSpc>
                <a:spcPct val="110000"/>
              </a:lnSpc>
              <a:spcBef>
                <a:spcPct val="20000"/>
              </a:spcBef>
            </a:pPr>
            <a:r>
              <a:rPr lang="en-US" altLang="zh-CN" sz="1500" b="1">
                <a:solidFill>
                  <a:srgbClr val="D9D9D9"/>
                </a:solidFill>
                <a:latin typeface="Georgia" pitchFamily="18" charset="0"/>
                <a:sym typeface="Calibri" pitchFamily="34" charset="0"/>
              </a:rPr>
              <a:t>HEBEI UNIVERSITY</a:t>
            </a:r>
            <a:endParaRPr lang="zh-CN" altLang="en-US" sz="1500" b="1">
              <a:solidFill>
                <a:srgbClr val="D9D9D9"/>
              </a:solidFill>
              <a:latin typeface="Georgia" pitchFamily="18" charset="0"/>
              <a:sym typeface="Calibri" pitchFamily="34" charset="0"/>
            </a:endParaRPr>
          </a:p>
          <a:p>
            <a:pPr algn="ctr" latinLnBrk="1">
              <a:spcBef>
                <a:spcPct val="20000"/>
              </a:spcBef>
            </a:pPr>
            <a:endParaRPr lang="en-US" altLang="zh-CN" sz="4000" b="1">
              <a:solidFill>
                <a:schemeClr val="bg1"/>
              </a:solidFill>
              <a:latin typeface="Calibri" pitchFamily="34" charset="0"/>
              <a:sym typeface="Arial" charset="0"/>
            </a:endParaRPr>
          </a:p>
        </p:txBody>
      </p:sp>
      <p:sp>
        <p:nvSpPr>
          <p:cNvPr id="15374" name="Subtitle 4"/>
          <p:cNvSpPr txBox="1">
            <a:spLocks noChangeArrowheads="1"/>
          </p:cNvSpPr>
          <p:nvPr/>
        </p:nvSpPr>
        <p:spPr bwMode="auto">
          <a:xfrm>
            <a:off x="0" y="6732588"/>
            <a:ext cx="9144000" cy="46037"/>
          </a:xfrm>
          <a:prstGeom prst="rect">
            <a:avLst/>
          </a:prstGeom>
          <a:solidFill>
            <a:srgbClr val="FFC000"/>
          </a:solidFill>
          <a:ln w="9525">
            <a:noFill/>
            <a:miter lim="800000"/>
            <a:headEnd/>
            <a:tailEnd/>
          </a:ln>
        </p:spPr>
        <p:txBody>
          <a:bodyPr/>
          <a:lstStyle/>
          <a:p>
            <a:pPr algn="ctr" latinLnBrk="1">
              <a:spcBef>
                <a:spcPct val="50000"/>
              </a:spcBef>
            </a:pPr>
            <a:endParaRPr lang="en-US" altLang="zh-CN" sz="3600" b="1">
              <a:solidFill>
                <a:srgbClr val="595959"/>
              </a:solidFill>
              <a:latin typeface="Georgia" pitchFamily="18" charset="0"/>
              <a:ea typeface="Gulim" pitchFamily="34" charset="-127"/>
              <a:sym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内容占位符 2"/>
          <p:cNvSpPr>
            <a:spLocks noGrp="1"/>
          </p:cNvSpPr>
          <p:nvPr/>
        </p:nvSpPr>
        <p:spPr bwMode="auto">
          <a:xfrm>
            <a:off x="338138" y="1255713"/>
            <a:ext cx="6708775" cy="449262"/>
          </a:xfrm>
          <a:prstGeom prst="rect">
            <a:avLst/>
          </a:prstGeom>
          <a:noFill/>
          <a:ln w="9525">
            <a:noFill/>
            <a:miter lim="800000"/>
            <a:headEnd/>
            <a:tailEnd/>
          </a:ln>
        </p:spPr>
        <p:txBody>
          <a:bodyPr/>
          <a:lstStyle/>
          <a:p>
            <a:pPr fontAlgn="auto">
              <a:spcBef>
                <a:spcPts val="0"/>
              </a:spcBef>
              <a:spcAft>
                <a:spcPts val="0"/>
              </a:spcAft>
              <a:defRPr/>
            </a:pPr>
            <a:r>
              <a:rPr kumimoji="1" lang="en-US" altLang="zh-CN" sz="2400" b="1" dirty="0">
                <a:solidFill>
                  <a:srgbClr val="660066"/>
                </a:solidFill>
                <a:latin typeface="+mn-lt"/>
                <a:ea typeface="+mn-ea"/>
                <a:sym typeface="Calibri" pitchFamily="34" charset="0"/>
              </a:rPr>
              <a:t>1. </a:t>
            </a:r>
            <a:r>
              <a:rPr lang="en-US" altLang="zh-CN" sz="2400" b="1" dirty="0">
                <a:latin typeface="+mj-lt"/>
                <a:ea typeface="+mn-ea"/>
              </a:rPr>
              <a:t>On </a:t>
            </a:r>
            <a:r>
              <a:rPr kumimoji="1" lang="en-US" altLang="zh-CN" sz="2400" b="1" dirty="0">
                <a:solidFill>
                  <a:srgbClr val="660066"/>
                </a:solidFill>
                <a:latin typeface="+mn-lt"/>
                <a:ea typeface="+mn-ea"/>
                <a:sym typeface="Calibri" pitchFamily="34" charset="0"/>
              </a:rPr>
              <a:t>cuisine</a:t>
            </a:r>
            <a:r>
              <a:rPr lang="en-US" altLang="zh-CN" sz="2400" b="1" dirty="0">
                <a:latin typeface="+mj-lt"/>
                <a:ea typeface="+mn-ea"/>
              </a:rPr>
              <a:t> and culture </a:t>
            </a:r>
            <a:r>
              <a:rPr kumimoji="1" lang="en-US" altLang="zh-CN" sz="2400" b="1" dirty="0">
                <a:solidFill>
                  <a:srgbClr val="660066"/>
                </a:solidFill>
                <a:latin typeface="+mn-lt"/>
                <a:ea typeface="+mn-ea"/>
                <a:sym typeface="Calibri" pitchFamily="34" charset="0"/>
              </a:rPr>
              <a:t>(Title)</a:t>
            </a:r>
            <a:r>
              <a:rPr kumimoji="1" lang="zh-CN" altLang="en-US" sz="2400" b="1" dirty="0">
                <a:solidFill>
                  <a:srgbClr val="660066"/>
                </a:solidFill>
                <a:latin typeface="+mn-lt"/>
                <a:ea typeface="+mn-ea"/>
                <a:sym typeface="Calibri" pitchFamily="34" charset="0"/>
              </a:rPr>
              <a:t> </a:t>
            </a:r>
            <a:endParaRPr kumimoji="1" lang="en-US" altLang="zh-CN" sz="2400" b="1" dirty="0">
              <a:solidFill>
                <a:srgbClr val="660066"/>
              </a:solidFill>
              <a:latin typeface="+mn-lt"/>
              <a:ea typeface="+mn-ea"/>
              <a:sym typeface="Calibri" pitchFamily="34" charset="0"/>
            </a:endParaRPr>
          </a:p>
          <a:p>
            <a:pPr fontAlgn="auto">
              <a:spcBef>
                <a:spcPct val="20000"/>
              </a:spcBef>
              <a:spcAft>
                <a:spcPts val="0"/>
              </a:spcAft>
              <a:defRPr/>
            </a:pPr>
            <a:endParaRPr lang="en-US" altLang="zh-CN" sz="2400" dirty="0">
              <a:latin typeface="+mn-lt"/>
              <a:ea typeface="+mn-ea"/>
              <a:sym typeface="Calibri" pitchFamily="34" charset="0"/>
            </a:endParaRPr>
          </a:p>
          <a:p>
            <a:pPr fontAlgn="auto">
              <a:spcBef>
                <a:spcPct val="20000"/>
              </a:spcBef>
              <a:spcAft>
                <a:spcPts val="0"/>
              </a:spcAft>
              <a:defRPr/>
            </a:pPr>
            <a:endParaRPr lang="en-US" altLang="zh-CN" sz="2400" dirty="0">
              <a:latin typeface="+mn-lt"/>
              <a:ea typeface="+mn-ea"/>
              <a:sym typeface="Calibri" pitchFamily="34" charset="0"/>
            </a:endParaRPr>
          </a:p>
        </p:txBody>
      </p:sp>
      <p:sp>
        <p:nvSpPr>
          <p:cNvPr id="18" name="矩形 10"/>
          <p:cNvSpPr>
            <a:spLocks noChangeArrowheads="1"/>
          </p:cNvSpPr>
          <p:nvPr/>
        </p:nvSpPr>
        <p:spPr bwMode="auto">
          <a:xfrm>
            <a:off x="644525" y="1679575"/>
            <a:ext cx="7962900" cy="2012950"/>
          </a:xfrm>
          <a:prstGeom prst="rect">
            <a:avLst/>
          </a:prstGeom>
          <a:noFill/>
          <a:ln w="9525">
            <a:noFill/>
            <a:miter lim="800000"/>
            <a:headEnd/>
            <a:tailEnd/>
          </a:ln>
        </p:spPr>
        <p:txBody>
          <a:bodyPr>
            <a:spAutoFit/>
          </a:bodyPr>
          <a:lstStyle/>
          <a:p>
            <a:pPr fontAlgn="auto">
              <a:lnSpc>
                <a:spcPct val="120000"/>
              </a:lnSpc>
              <a:spcBef>
                <a:spcPct val="20000"/>
              </a:spcBef>
              <a:spcAft>
                <a:spcPts val="0"/>
              </a:spcAft>
              <a:buClr>
                <a:srgbClr val="E1B4B3"/>
              </a:buClr>
              <a:buSzPct val="120000"/>
              <a:buFont typeface="Wingdings" pitchFamily="2" charset="2"/>
              <a:buNone/>
              <a:defRPr/>
            </a:pPr>
            <a:r>
              <a:rPr kumimoji="1" lang="en-US" altLang="zh-CN" sz="2400" b="1" dirty="0">
                <a:solidFill>
                  <a:srgbClr val="660066"/>
                </a:solidFill>
                <a:latin typeface="+mn-lt"/>
                <a:ea typeface="+mn-ea"/>
                <a:sym typeface="Calibri" pitchFamily="34" charset="0"/>
              </a:rPr>
              <a:t>cuisine</a:t>
            </a:r>
            <a:r>
              <a:rPr kumimoji="1" lang="en-US" altLang="zh-CN" sz="2400" dirty="0">
                <a:solidFill>
                  <a:srgbClr val="660066"/>
                </a:solidFill>
                <a:latin typeface="+mn-lt"/>
                <a:ea typeface="+mn-ea"/>
                <a:sym typeface="Calibri" pitchFamily="34" charset="0"/>
              </a:rPr>
              <a:t>:</a:t>
            </a:r>
            <a:r>
              <a:rPr kumimoji="1" lang="en-US" altLang="zh-CN" sz="2400" b="1" dirty="0">
                <a:solidFill>
                  <a:srgbClr val="660066"/>
                </a:solidFill>
                <a:latin typeface="+mn-lt"/>
                <a:ea typeface="+mn-ea"/>
                <a:sym typeface="Calibri" pitchFamily="34" charset="0"/>
              </a:rPr>
              <a:t> </a:t>
            </a:r>
            <a:r>
              <a:rPr kumimoji="1" lang="en-US" altLang="zh-CN" sz="2400" i="1" dirty="0">
                <a:latin typeface="+mn-lt"/>
                <a:ea typeface="+mn-ea"/>
                <a:sym typeface="Calibri" pitchFamily="34" charset="0"/>
              </a:rPr>
              <a:t>n. </a:t>
            </a:r>
            <a:r>
              <a:rPr kumimoji="1" lang="en-US" altLang="zh-CN" sz="2400" dirty="0">
                <a:latin typeface="+mn-lt"/>
                <a:ea typeface="+mn-ea"/>
                <a:sym typeface="Calibri" pitchFamily="34" charset="0"/>
              </a:rPr>
              <a:t>[U]</a:t>
            </a:r>
            <a:r>
              <a:rPr kumimoji="1" lang="en-US" altLang="zh-CN" sz="2400" b="1" dirty="0">
                <a:solidFill>
                  <a:srgbClr val="660066"/>
                </a:solidFill>
                <a:latin typeface="+mn-lt"/>
                <a:ea typeface="+mn-ea"/>
                <a:sym typeface="Calibri" pitchFamily="34" charset="0"/>
              </a:rPr>
              <a:t> </a:t>
            </a:r>
          </a:p>
          <a:p>
            <a:pPr marL="457200" indent="-457200" fontAlgn="auto">
              <a:lnSpc>
                <a:spcPct val="120000"/>
              </a:lnSpc>
              <a:spcBef>
                <a:spcPct val="20000"/>
              </a:spcBef>
              <a:spcAft>
                <a:spcPts val="0"/>
              </a:spcAft>
              <a:buSzPct val="100000"/>
              <a:buFont typeface="Wingdings" pitchFamily="2" charset="2"/>
              <a:buChar char="«"/>
              <a:defRPr/>
            </a:pPr>
            <a:r>
              <a:rPr lang="en-US" altLang="zh-CN" sz="2400" dirty="0">
                <a:latin typeface="+mn-lt"/>
                <a:ea typeface="+mn-ea"/>
              </a:rPr>
              <a:t>a style of cooking </a:t>
            </a:r>
            <a:r>
              <a:rPr lang="zh-CN" altLang="en-US" sz="2400" dirty="0">
                <a:latin typeface="+mn-lt"/>
                <a:ea typeface="+mn-ea"/>
              </a:rPr>
              <a:t>烹饪</a:t>
            </a:r>
            <a:endParaRPr lang="en-US" altLang="zh-CN" sz="2400" dirty="0">
              <a:latin typeface="+mn-lt"/>
              <a:ea typeface="+mn-ea"/>
            </a:endParaRPr>
          </a:p>
          <a:p>
            <a:pPr marL="457200" indent="-457200" fontAlgn="auto">
              <a:lnSpc>
                <a:spcPct val="120000"/>
              </a:lnSpc>
              <a:spcBef>
                <a:spcPct val="20000"/>
              </a:spcBef>
              <a:spcAft>
                <a:spcPts val="0"/>
              </a:spcAft>
              <a:buSzPct val="100000"/>
              <a:buFont typeface="Wingdings" pitchFamily="2" charset="2"/>
              <a:buChar char="«"/>
              <a:defRPr/>
            </a:pPr>
            <a:r>
              <a:rPr lang="en-US" altLang="zh-CN" sz="2400" dirty="0">
                <a:latin typeface="+mn-lt"/>
                <a:ea typeface="+mn-ea"/>
              </a:rPr>
              <a:t>the food you can eat in a particular place, especially a restaurant or hotel </a:t>
            </a:r>
            <a:r>
              <a:rPr lang="zh-CN" altLang="en-US" sz="2400" dirty="0">
                <a:latin typeface="+mn-lt"/>
                <a:ea typeface="+mn-ea"/>
              </a:rPr>
              <a:t>饭菜</a:t>
            </a:r>
          </a:p>
        </p:txBody>
      </p:sp>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7"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5605"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25606"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3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5609"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5610"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5" name="文本框 6"/>
          <p:cNvSpPr txBox="1"/>
          <p:nvPr/>
        </p:nvSpPr>
        <p:spPr>
          <a:xfrm>
            <a:off x="698500" y="3856038"/>
            <a:ext cx="5753100" cy="1138237"/>
          </a:xfrm>
          <a:prstGeom prst="rect">
            <a:avLst/>
          </a:prstGeom>
          <a:ln/>
        </p:spPr>
        <p:style>
          <a:lnRef idx="2">
            <a:schemeClr val="accent4"/>
          </a:lnRef>
          <a:fillRef idx="1">
            <a:schemeClr val="lt1"/>
          </a:fillRef>
          <a:effectRef idx="0">
            <a:schemeClr val="accent4"/>
          </a:effectRef>
          <a:fontRef idx="minor">
            <a:schemeClr val="dk1"/>
          </a:fontRef>
        </p:style>
        <p:txBody>
          <a:bodyPr>
            <a:spAutoFit/>
          </a:bodyPr>
          <a:lstStyle/>
          <a:p>
            <a:pPr fontAlgn="auto">
              <a:spcBef>
                <a:spcPts val="0"/>
              </a:spcBef>
              <a:spcAft>
                <a:spcPts val="0"/>
              </a:spcAft>
              <a:buFont typeface="Arial" charset="0"/>
              <a:buNone/>
              <a:defRPr/>
            </a:pPr>
            <a:r>
              <a:rPr kumimoji="1" lang="en-US" altLang="zh-CN" sz="2400" b="1" noProof="1">
                <a:solidFill>
                  <a:srgbClr val="660066"/>
                </a:solidFill>
              </a:rPr>
              <a:t>Collocations:</a:t>
            </a:r>
          </a:p>
          <a:p>
            <a:pPr fontAlgn="auto">
              <a:spcBef>
                <a:spcPts val="0"/>
              </a:spcBef>
              <a:spcAft>
                <a:spcPts val="0"/>
              </a:spcAft>
              <a:defRPr/>
            </a:pPr>
            <a:r>
              <a:rPr lang="en-US" altLang="zh-CN" sz="2200" noProof="1">
                <a:solidFill>
                  <a:srgbClr val="002060"/>
                </a:solidFill>
                <a:ea typeface="楷体" panose="02010609060101010101" charset="-122"/>
              </a:rPr>
              <a:t>Italian/Chinese … cuisine </a:t>
            </a:r>
            <a:r>
              <a:rPr lang="zh-CN" altLang="en-US" sz="2200" noProof="1">
                <a:solidFill>
                  <a:srgbClr val="002060"/>
                </a:solidFill>
                <a:ea typeface="楷体" panose="02010609060101010101" charset="-122"/>
              </a:rPr>
              <a:t>意式</a:t>
            </a:r>
            <a:r>
              <a:rPr lang="en-US" altLang="zh-CN" sz="2200" noProof="1">
                <a:solidFill>
                  <a:srgbClr val="002060"/>
                </a:solidFill>
                <a:ea typeface="楷体" panose="02010609060101010101" charset="-122"/>
              </a:rPr>
              <a:t>/</a:t>
            </a:r>
            <a:r>
              <a:rPr lang="zh-CN" altLang="en-US" sz="2200" noProof="1">
                <a:solidFill>
                  <a:srgbClr val="002060"/>
                </a:solidFill>
                <a:ea typeface="楷体" panose="02010609060101010101" charset="-122"/>
              </a:rPr>
              <a:t>中国烹饪</a:t>
            </a:r>
            <a:r>
              <a:rPr lang="en-US" altLang="zh-CN" sz="2200" noProof="1">
                <a:solidFill>
                  <a:srgbClr val="002060"/>
                </a:solidFill>
                <a:ea typeface="楷体" panose="02010609060101010101" charset="-122"/>
              </a:rPr>
              <a:t>/</a:t>
            </a:r>
            <a:r>
              <a:rPr lang="zh-CN" altLang="en-US" sz="2200" noProof="1">
                <a:solidFill>
                  <a:srgbClr val="002060"/>
                </a:solidFill>
                <a:ea typeface="楷体" panose="02010609060101010101" charset="-122"/>
              </a:rPr>
              <a:t>美食</a:t>
            </a:r>
            <a:endParaRPr lang="en-US" altLang="zh-CN" sz="2200" noProof="1">
              <a:solidFill>
                <a:srgbClr val="002060"/>
              </a:solidFill>
              <a:ea typeface="楷体" panose="02010609060101010101" charset="-122"/>
            </a:endParaRPr>
          </a:p>
          <a:p>
            <a:pPr fontAlgn="auto">
              <a:spcBef>
                <a:spcPts val="0"/>
              </a:spcBef>
              <a:spcAft>
                <a:spcPts val="0"/>
              </a:spcAft>
              <a:defRPr/>
            </a:pPr>
            <a:r>
              <a:rPr lang="en-US" altLang="zh-CN" sz="2200" noProof="1">
                <a:solidFill>
                  <a:srgbClr val="002060"/>
                </a:solidFill>
                <a:ea typeface="楷体" panose="02010609060101010101" charset="-122"/>
              </a:rPr>
              <a:t>local cuisine </a:t>
            </a:r>
            <a:r>
              <a:rPr lang="zh-CN" altLang="en-US" sz="2200" noProof="1">
                <a:solidFill>
                  <a:srgbClr val="002060"/>
                </a:solidFill>
                <a:ea typeface="楷体" panose="02010609060101010101" charset="-122"/>
              </a:rPr>
              <a:t>当地菜肴</a:t>
            </a:r>
          </a:p>
        </p:txBody>
      </p:sp>
      <p:pic>
        <p:nvPicPr>
          <p:cNvPr id="65538" name="Picture 2" descr="https://tse1.mm.bing.net/th?id=OIP.pb_U-fYBtRzbeK8I-qaP9wHaD9&amp;pid=Api"/>
          <p:cNvPicPr>
            <a:picLocks noChangeAspect="1" noChangeArrowheads="1"/>
          </p:cNvPicPr>
          <p:nvPr/>
        </p:nvPicPr>
        <p:blipFill>
          <a:blip r:embed="rId3"/>
          <a:srcRect/>
          <a:stretch>
            <a:fillRect/>
          </a:stretch>
        </p:blipFill>
        <p:spPr bwMode="auto">
          <a:xfrm>
            <a:off x="6265863" y="4862513"/>
            <a:ext cx="2828925" cy="1509712"/>
          </a:xfrm>
          <a:prstGeom prst="rect">
            <a:avLst/>
          </a:prstGeom>
          <a:noFill/>
          <a:ln w="9525">
            <a:noFill/>
            <a:miter lim="800000"/>
            <a:headEnd/>
            <a:tailEnd/>
          </a:ln>
        </p:spPr>
      </p:pic>
      <p:sp>
        <p:nvSpPr>
          <p:cNvPr id="25613" name="文本框 10"/>
          <p:cNvSpPr txBox="1">
            <a:spLocks noChangeArrowheads="1"/>
          </p:cNvSpPr>
          <p:nvPr/>
        </p:nvSpPr>
        <p:spPr bwMode="auto">
          <a:xfrm>
            <a:off x="355600" y="846138"/>
            <a:ext cx="4533900" cy="461962"/>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17" name="动作按钮: 第一张 16">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5538"/>
                                        </p:tgtEl>
                                        <p:attrNameLst>
                                          <p:attrName>style.visibility</p:attrName>
                                        </p:attrNameLst>
                                      </p:cBhvr>
                                      <p:to>
                                        <p:strVal val="visible"/>
                                      </p:to>
                                    </p:set>
                                    <p:animEffect transition="in" filter="blinds(horizontal)">
                                      <p:cBhvr>
                                        <p:cTn id="17" dur="500"/>
                                        <p:tgtEl>
                                          <p:spTgt spid="65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tse4.mm.bing.net/th?id=OIP.JXs7ki8Du5zNM526zwtQUAHaFR&amp;pid=Api"/>
          <p:cNvPicPr>
            <a:picLocks noChangeAspect="1" noChangeArrowheads="1"/>
          </p:cNvPicPr>
          <p:nvPr/>
        </p:nvPicPr>
        <p:blipFill>
          <a:blip r:embed="rId2"/>
          <a:srcRect/>
          <a:stretch>
            <a:fillRect/>
          </a:stretch>
        </p:blipFill>
        <p:spPr bwMode="auto">
          <a:xfrm>
            <a:off x="5127625" y="3833813"/>
            <a:ext cx="3895725" cy="2770187"/>
          </a:xfrm>
          <a:prstGeom prst="rect">
            <a:avLst/>
          </a:prstGeom>
          <a:noFill/>
          <a:ln w="9525">
            <a:noFill/>
            <a:miter lim="800000"/>
            <a:headEnd/>
            <a:tailEnd/>
          </a:ln>
        </p:spPr>
      </p:pic>
      <p:sp>
        <p:nvSpPr>
          <p:cNvPr id="26626" name="文本框 66"/>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26627"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a:solidFill>
                  <a:schemeClr val="bg1"/>
                </a:solidFill>
                <a:latin typeface="Calibri" pitchFamily="34" charset="0"/>
                <a:ea typeface="PMingLiU" pitchFamily="18" charset="-120"/>
              </a:rPr>
              <a:t>Frozen </a:t>
            </a:r>
          </a:p>
          <a:p>
            <a:pPr algn="ctr"/>
            <a:r>
              <a:rPr kumimoji="1" lang="en-US" altLang="zh-TW" sz="1400" b="1">
                <a:solidFill>
                  <a:schemeClr val="bg1"/>
                </a:solidFill>
                <a:latin typeface="Calibri" pitchFamily="34" charset="0"/>
                <a:ea typeface="PMingLiU" pitchFamily="18" charset="-120"/>
              </a:rPr>
              <a:t>(</a:t>
            </a:r>
            <a:r>
              <a:rPr kumimoji="1" lang="zh-TW" altLang="en-US" sz="1400" b="1">
                <a:solidFill>
                  <a:schemeClr val="bg1"/>
                </a:solidFill>
                <a:latin typeface="Calibri" pitchFamily="34" charset="0"/>
                <a:ea typeface="PMingLiU" pitchFamily="18" charset="-120"/>
              </a:rPr>
              <a:t>冰雪奇缘</a:t>
            </a:r>
            <a:r>
              <a:rPr kumimoji="1" lang="en-US" altLang="zh-TW" sz="1400" b="1">
                <a:solidFill>
                  <a:schemeClr val="bg1"/>
                </a:solidFill>
                <a:latin typeface="Calibri" pitchFamily="34" charset="0"/>
                <a:ea typeface="PMingLiU" pitchFamily="18" charset="-120"/>
              </a:rPr>
              <a:t>)</a:t>
            </a:r>
            <a:endParaRPr kumimoji="1" lang="zh-CN" altLang="en-US" sz="1400" b="1">
              <a:solidFill>
                <a:schemeClr val="bg1"/>
              </a:solidFill>
              <a:latin typeface="Calibri" pitchFamily="34" charset="0"/>
            </a:endParaRPr>
          </a:p>
        </p:txBody>
      </p:sp>
      <p:sp>
        <p:nvSpPr>
          <p:cNvPr id="16" name="内容占位符 2"/>
          <p:cNvSpPr>
            <a:spLocks noGrp="1"/>
          </p:cNvSpPr>
          <p:nvPr/>
        </p:nvSpPr>
        <p:spPr bwMode="auto">
          <a:xfrm>
            <a:off x="363538" y="1374775"/>
            <a:ext cx="8659812" cy="1546225"/>
          </a:xfrm>
          <a:prstGeom prst="rect">
            <a:avLst/>
          </a:prstGeom>
          <a:noFill/>
          <a:ln w="9525">
            <a:noFill/>
            <a:miter lim="800000"/>
            <a:headEnd/>
            <a:tailEnd/>
          </a:ln>
        </p:spPr>
        <p:txBody>
          <a:bodyPr/>
          <a:lstStyle/>
          <a:p>
            <a:pPr marL="324000" indent="-457200" fontAlgn="auto">
              <a:spcBef>
                <a:spcPts val="0"/>
              </a:spcBef>
              <a:spcAft>
                <a:spcPts val="0"/>
              </a:spcAft>
              <a:defRPr/>
            </a:pPr>
            <a:r>
              <a:rPr kumimoji="1" lang="en-US" altLang="zh-CN" sz="2400" b="1" dirty="0">
                <a:solidFill>
                  <a:srgbClr val="660066"/>
                </a:solidFill>
                <a:latin typeface="+mn-lt"/>
                <a:ea typeface="+mn-ea"/>
                <a:sym typeface="Calibri" pitchFamily="34" charset="0"/>
              </a:rPr>
              <a:t>2. </a:t>
            </a:r>
            <a:r>
              <a:rPr lang="en-US" altLang="zh-CN" sz="2400" b="1" dirty="0">
                <a:latin typeface="+mj-lt"/>
                <a:ea typeface="+mn-ea"/>
              </a:rPr>
              <a:t>The way we consume and acquire it, the fashion in which it gets cooked and by whom, who is invited to the table and who eats first, such tradition is a form of nonverbal communication – a social code </a:t>
            </a:r>
            <a:r>
              <a:rPr lang="en-US" altLang="zh-CN" sz="2400" b="1" dirty="0">
                <a:solidFill>
                  <a:srgbClr val="660066"/>
                </a:solidFill>
                <a:latin typeface="+mj-lt"/>
                <a:ea typeface="+mn-ea"/>
              </a:rPr>
              <a:t>abundant </a:t>
            </a:r>
            <a:r>
              <a:rPr lang="en-US" altLang="zh-CN" sz="2400" b="1" dirty="0">
                <a:latin typeface="+mj-lt"/>
                <a:ea typeface="+mn-ea"/>
              </a:rPr>
              <a:t>with meaning. </a:t>
            </a:r>
            <a:r>
              <a:rPr kumimoji="1" lang="en-US" altLang="zh-CN" sz="2400" b="1" dirty="0">
                <a:solidFill>
                  <a:srgbClr val="660066"/>
                </a:solidFill>
                <a:latin typeface="+mn-lt"/>
                <a:ea typeface="+mn-ea"/>
                <a:sym typeface="Calibri" pitchFamily="34" charset="0"/>
              </a:rPr>
              <a:t>(Para. 2)</a:t>
            </a:r>
          </a:p>
          <a:p>
            <a:pPr fontAlgn="auto">
              <a:spcBef>
                <a:spcPct val="20000"/>
              </a:spcBef>
              <a:spcAft>
                <a:spcPts val="0"/>
              </a:spcAft>
              <a:defRPr/>
            </a:pPr>
            <a:endParaRPr lang="en-US" altLang="zh-CN" sz="2400" dirty="0">
              <a:latin typeface="+mn-lt"/>
              <a:ea typeface="+mn-ea"/>
              <a:sym typeface="Calibri" pitchFamily="34" charset="0"/>
            </a:endParaRPr>
          </a:p>
        </p:txBody>
      </p:sp>
      <p:sp>
        <p:nvSpPr>
          <p:cNvPr id="18" name="矩形 10"/>
          <p:cNvSpPr>
            <a:spLocks noChangeArrowheads="1"/>
          </p:cNvSpPr>
          <p:nvPr/>
        </p:nvSpPr>
        <p:spPr bwMode="auto">
          <a:xfrm>
            <a:off x="658813" y="2962275"/>
            <a:ext cx="8377237" cy="831850"/>
          </a:xfrm>
          <a:prstGeom prst="rect">
            <a:avLst/>
          </a:prstGeom>
          <a:noFill/>
          <a:ln w="9525">
            <a:noFill/>
            <a:miter lim="800000"/>
            <a:headEnd/>
            <a:tailEnd/>
          </a:ln>
        </p:spPr>
        <p:txBody>
          <a:bodyPr>
            <a:spAutoFit/>
          </a:bodyPr>
          <a:lstStyle/>
          <a:p>
            <a:pPr>
              <a:spcBef>
                <a:spcPct val="20000"/>
              </a:spcBef>
              <a:buClr>
                <a:srgbClr val="E1B4B3"/>
              </a:buClr>
              <a:buSzPct val="120000"/>
              <a:buFont typeface="Wingdings" pitchFamily="2" charset="2"/>
              <a:buNone/>
            </a:pPr>
            <a:r>
              <a:rPr kumimoji="1" lang="en-US" altLang="zh-CN" sz="2400" b="1">
                <a:solidFill>
                  <a:srgbClr val="660066"/>
                </a:solidFill>
                <a:latin typeface="Calibri" pitchFamily="34" charset="0"/>
                <a:sym typeface="Calibri" pitchFamily="34" charset="0"/>
              </a:rPr>
              <a:t>abundant</a:t>
            </a:r>
            <a:r>
              <a:rPr kumimoji="1" lang="en-US" altLang="zh-CN" sz="2400">
                <a:solidFill>
                  <a:srgbClr val="660066"/>
                </a:solidFill>
                <a:latin typeface="Calibri" pitchFamily="34" charset="0"/>
                <a:sym typeface="Calibri" pitchFamily="34" charset="0"/>
              </a:rPr>
              <a:t>:</a:t>
            </a:r>
            <a:r>
              <a:rPr kumimoji="1" lang="en-US" altLang="zh-CN" sz="2400" b="1">
                <a:solidFill>
                  <a:srgbClr val="660066"/>
                </a:solidFill>
                <a:latin typeface="Calibri" pitchFamily="34" charset="0"/>
                <a:sym typeface="Calibri" pitchFamily="34" charset="0"/>
              </a:rPr>
              <a:t> </a:t>
            </a:r>
            <a:r>
              <a:rPr lang="en-US" altLang="zh-CN" sz="2400" i="1">
                <a:latin typeface="Calibri" pitchFamily="34" charset="0"/>
              </a:rPr>
              <a:t>a. </a:t>
            </a:r>
            <a:r>
              <a:rPr lang="en-US" altLang="zh-CN" sz="2400">
                <a:latin typeface="Calibri" pitchFamily="34" charset="0"/>
              </a:rPr>
              <a:t>existing or available in large quantities </a:t>
            </a:r>
            <a:r>
              <a:rPr lang="zh-CN" altLang="en-US" sz="2400">
                <a:latin typeface="Calibri" pitchFamily="34" charset="0"/>
              </a:rPr>
              <a:t>大量的；丰富的；充裕的</a:t>
            </a:r>
            <a:endParaRPr lang="zh-CN" altLang="en-US">
              <a:latin typeface="微软雅黑" pitchFamily="34" charset="-122"/>
              <a:ea typeface="微软雅黑" pitchFamily="34" charset="-122"/>
            </a:endParaRPr>
          </a:p>
        </p:txBody>
      </p:sp>
      <p:sp>
        <p:nvSpPr>
          <p:cNvPr id="19" name="矩形 18"/>
          <p:cNvSpPr>
            <a:spLocks noChangeArrowheads="1"/>
          </p:cNvSpPr>
          <p:nvPr/>
        </p:nvSpPr>
        <p:spPr bwMode="auto">
          <a:xfrm>
            <a:off x="639763" y="4765675"/>
            <a:ext cx="4195762" cy="461963"/>
          </a:xfrm>
          <a:prstGeom prst="rect">
            <a:avLst/>
          </a:prstGeom>
          <a:noFill/>
          <a:ln w="9525">
            <a:noFill/>
            <a:miter lim="800000"/>
            <a:headEnd/>
            <a:tailEnd/>
          </a:ln>
        </p:spPr>
        <p:txBody>
          <a:bodyPr>
            <a:spAutoFit/>
          </a:bodyPr>
          <a:lstStyle/>
          <a:p>
            <a:pPr marL="342900" indent="-342900" fontAlgn="auto">
              <a:spcBef>
                <a:spcPct val="20000"/>
              </a:spcBef>
              <a:spcAft>
                <a:spcPts val="0"/>
              </a:spcAft>
              <a:defRPr/>
            </a:pPr>
            <a:r>
              <a:rPr lang="zh-CN" altLang="en-US" sz="2400" dirty="0">
                <a:latin typeface="+mn-ea"/>
                <a:ea typeface="+mn-ea"/>
              </a:rPr>
              <a:t>该地区降雨丰沛。</a:t>
            </a:r>
          </a:p>
        </p:txBody>
      </p:sp>
      <p:sp>
        <p:nvSpPr>
          <p:cNvPr id="20" name="矩形 19"/>
          <p:cNvSpPr>
            <a:spLocks noChangeArrowheads="1"/>
          </p:cNvSpPr>
          <p:nvPr/>
        </p:nvSpPr>
        <p:spPr bwMode="auto">
          <a:xfrm>
            <a:off x="650875" y="5251450"/>
            <a:ext cx="5772150" cy="460375"/>
          </a:xfrm>
          <a:prstGeom prst="rect">
            <a:avLst/>
          </a:prstGeom>
          <a:noFill/>
          <a:ln w="9525">
            <a:noFill/>
            <a:miter lim="800000"/>
            <a:headEnd/>
            <a:tailEnd/>
          </a:ln>
        </p:spPr>
        <p:txBody>
          <a:bodyPr>
            <a:spAutoFit/>
          </a:bodyPr>
          <a:lstStyle/>
          <a:p>
            <a:r>
              <a:rPr kumimoji="1" lang="en-US" altLang="zh-CN" sz="2400">
                <a:solidFill>
                  <a:srgbClr val="660066"/>
                </a:solidFill>
                <a:latin typeface="Calibri" pitchFamily="34" charset="0"/>
              </a:rPr>
              <a:t>Rainfall is abundant in the region.</a:t>
            </a: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6634"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26635"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9"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0"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6638"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6639" name="图片 31"/>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grpSp>
        <p:nvGrpSpPr>
          <p:cNvPr id="22" name="组合 37"/>
          <p:cNvGrpSpPr>
            <a:grpSpLocks/>
          </p:cNvGrpSpPr>
          <p:nvPr/>
        </p:nvGrpSpPr>
        <p:grpSpPr bwMode="auto">
          <a:xfrm>
            <a:off x="774190" y="4174362"/>
            <a:ext cx="2016125" cy="461963"/>
            <a:chOff x="2635396" y="6103540"/>
            <a:chExt cx="1362076" cy="1414384"/>
          </a:xfrm>
          <a:solidFill>
            <a:srgbClr val="660066"/>
          </a:solidFill>
        </p:grpSpPr>
        <p:sp>
          <p:nvSpPr>
            <p:cNvPr id="24"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25" name="Rectangle 9"/>
            <p:cNvSpPr>
              <a:spLocks noChangeArrowheads="1"/>
            </p:cNvSpPr>
            <p:nvPr/>
          </p:nvSpPr>
          <p:spPr bwMode="auto">
            <a:xfrm>
              <a:off x="2655592" y="6103540"/>
              <a:ext cx="1236064" cy="1414384"/>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Translation</a:t>
              </a:r>
              <a:endParaRPr lang="zh-CN" altLang="zh-CN" sz="2400" b="1" dirty="0">
                <a:solidFill>
                  <a:schemeClr val="bg1"/>
                </a:solidFill>
                <a:latin typeface="Cambria" pitchFamily="18" charset="0"/>
                <a:ea typeface="Adobe 楷体 Std R" charset="-122"/>
              </a:endParaRPr>
            </a:p>
          </p:txBody>
        </p:sp>
      </p:grpSp>
      <p:sp>
        <p:nvSpPr>
          <p:cNvPr id="26" name="动作按钮: 第一张 25">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0418"/>
                                        </p:tgtEl>
                                        <p:attrNameLst>
                                          <p:attrName>style.visibility</p:attrName>
                                        </p:attrNameLst>
                                      </p:cBhvr>
                                      <p:to>
                                        <p:strVal val="visible"/>
                                      </p:to>
                                    </p:set>
                                    <p:animEffect transition="in" filter="blinds(horizontal)">
                                      <p:cBhvr>
                                        <p:cTn id="12" dur="500"/>
                                        <p:tgtEl>
                                          <p:spTgt spid="604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69" name="直线连接符 68"/>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765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27652" name="文本框 7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72" name="直线连接符 7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80" name="直线连接符 79"/>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7655" name="文本框 80"/>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2</a:t>
            </a:r>
            <a:endParaRPr kumimoji="1" lang="zh-CN" altLang="en-US" sz="3000" b="1">
              <a:solidFill>
                <a:srgbClr val="5FA067"/>
              </a:solidFill>
              <a:cs typeface="Arial" charset="0"/>
            </a:endParaRPr>
          </a:p>
        </p:txBody>
      </p:sp>
      <p:pic>
        <p:nvPicPr>
          <p:cNvPr id="27656" name="图片 8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6" name="圆角矩形 44">
            <a:extLst>
              <a:ext uri="{FF2B5EF4-FFF2-40B4-BE49-F238E27FC236}"/>
            </a:extLst>
          </p:cNvPr>
          <p:cNvSpPr/>
          <p:nvPr/>
        </p:nvSpPr>
        <p:spPr bwMode="auto">
          <a:xfrm>
            <a:off x="1584325" y="5441950"/>
            <a:ext cx="3055938" cy="554038"/>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7" name="圆角矩形 48">
            <a:extLst>
              <a:ext uri="{FF2B5EF4-FFF2-40B4-BE49-F238E27FC236}"/>
            </a:extLst>
          </p:cNvPr>
          <p:cNvSpPr/>
          <p:nvPr/>
        </p:nvSpPr>
        <p:spPr bwMode="auto">
          <a:xfrm>
            <a:off x="1584325" y="2303463"/>
            <a:ext cx="3055938" cy="555625"/>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9" name="圆角矩形 50">
            <a:extLst>
              <a:ext uri="{FF2B5EF4-FFF2-40B4-BE49-F238E27FC236}"/>
            </a:extLst>
          </p:cNvPr>
          <p:cNvSpPr/>
          <p:nvPr/>
        </p:nvSpPr>
        <p:spPr bwMode="auto">
          <a:xfrm>
            <a:off x="1584325" y="1685925"/>
            <a:ext cx="3055938" cy="554038"/>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extLst>
          </p:cNvPr>
          <p:cNvSpPr/>
          <p:nvPr/>
        </p:nvSpPr>
        <p:spPr>
          <a:xfrm>
            <a:off x="1328738" y="1882775"/>
            <a:ext cx="179387"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42" name="椭圆 41">
            <a:extLst>
              <a:ext uri="{FF2B5EF4-FFF2-40B4-BE49-F238E27FC236}"/>
            </a:extLst>
          </p:cNvPr>
          <p:cNvSpPr/>
          <p:nvPr/>
        </p:nvSpPr>
        <p:spPr>
          <a:xfrm>
            <a:off x="1328738" y="2503488"/>
            <a:ext cx="179387" cy="179387"/>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43" name="椭圆 42">
            <a:extLst>
              <a:ext uri="{FF2B5EF4-FFF2-40B4-BE49-F238E27FC236}"/>
            </a:extLst>
          </p:cNvPr>
          <p:cNvSpPr/>
          <p:nvPr/>
        </p:nvSpPr>
        <p:spPr>
          <a:xfrm>
            <a:off x="1323975" y="5632450"/>
            <a:ext cx="179388"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44" name="泪滴形 20">
            <a:extLst>
              <a:ext uri="{FF2B5EF4-FFF2-40B4-BE49-F238E27FC236}"/>
            </a:extLst>
          </p:cNvPr>
          <p:cNvSpPr/>
          <p:nvPr/>
        </p:nvSpPr>
        <p:spPr>
          <a:xfrm rot="2700000">
            <a:off x="440531" y="1650207"/>
            <a:ext cx="644525"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5" name="泪滴形 22">
            <a:extLst>
              <a:ext uri="{FF2B5EF4-FFF2-40B4-BE49-F238E27FC236}"/>
            </a:extLst>
          </p:cNvPr>
          <p:cNvSpPr/>
          <p:nvPr/>
        </p:nvSpPr>
        <p:spPr>
          <a:xfrm rot="2700000">
            <a:off x="434181" y="2285207"/>
            <a:ext cx="644525"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665" name="文本框 7"/>
          <p:cNvSpPr txBox="1">
            <a:spLocks noChangeArrowheads="1"/>
          </p:cNvSpPr>
          <p:nvPr/>
        </p:nvSpPr>
        <p:spPr bwMode="auto">
          <a:xfrm>
            <a:off x="555625" y="1720850"/>
            <a:ext cx="469900"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01</a:t>
            </a:r>
            <a:endParaRPr kumimoji="1" lang="zh-CN" altLang="en-US" sz="2200" b="1">
              <a:solidFill>
                <a:schemeClr val="bg1"/>
              </a:solidFill>
              <a:latin typeface="Calibri" pitchFamily="34" charset="0"/>
            </a:endParaRPr>
          </a:p>
        </p:txBody>
      </p:sp>
      <p:sp>
        <p:nvSpPr>
          <p:cNvPr id="27666" name="文本框 31"/>
          <p:cNvSpPr txBox="1">
            <a:spLocks noChangeArrowheads="1"/>
          </p:cNvSpPr>
          <p:nvPr/>
        </p:nvSpPr>
        <p:spPr bwMode="auto">
          <a:xfrm>
            <a:off x="555625" y="2384425"/>
            <a:ext cx="469900"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02</a:t>
            </a:r>
            <a:endParaRPr kumimoji="1" lang="zh-CN" altLang="en-US" sz="2200" b="1">
              <a:solidFill>
                <a:schemeClr val="bg1"/>
              </a:solidFill>
              <a:latin typeface="Calibri" pitchFamily="34" charset="0"/>
            </a:endParaRPr>
          </a:p>
        </p:txBody>
      </p:sp>
      <p:sp>
        <p:nvSpPr>
          <p:cNvPr id="27667" name="文本框 32"/>
          <p:cNvSpPr txBox="1">
            <a:spLocks noChangeArrowheads="1"/>
          </p:cNvSpPr>
          <p:nvPr/>
        </p:nvSpPr>
        <p:spPr bwMode="auto">
          <a:xfrm>
            <a:off x="549275" y="5472113"/>
            <a:ext cx="471488" cy="431800"/>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07</a:t>
            </a:r>
            <a:endParaRPr kumimoji="1" lang="zh-CN" altLang="en-US" sz="2200" b="1">
              <a:solidFill>
                <a:schemeClr val="bg1"/>
              </a:solidFill>
              <a:latin typeface="Calibri" pitchFamily="34" charset="0"/>
            </a:endParaRPr>
          </a:p>
        </p:txBody>
      </p:sp>
      <p:sp>
        <p:nvSpPr>
          <p:cNvPr id="49" name="矩形 48"/>
          <p:cNvSpPr>
            <a:spLocks noChangeArrowheads="1"/>
          </p:cNvSpPr>
          <p:nvPr/>
        </p:nvSpPr>
        <p:spPr bwMode="auto">
          <a:xfrm>
            <a:off x="1608138" y="1735138"/>
            <a:ext cx="3032125" cy="461962"/>
          </a:xfrm>
          <a:prstGeom prst="rect">
            <a:avLst/>
          </a:prstGeom>
          <a:noFill/>
          <a:ln w="9525">
            <a:noFill/>
            <a:miter lim="800000"/>
            <a:headEnd/>
            <a:tailEnd/>
          </a:ln>
        </p:spPr>
        <p:txBody>
          <a:bodyPr>
            <a:spAutoFit/>
          </a:bodyPr>
          <a:lstStyle/>
          <a:p>
            <a:r>
              <a:rPr lang="en-US" altLang="zh-CN" sz="2400">
                <a:latin typeface="Calibri" pitchFamily="34" charset="0"/>
              </a:rPr>
              <a:t>abundant rainfall</a:t>
            </a:r>
            <a:endParaRPr lang="zh-CN" altLang="en-US" sz="2400">
              <a:latin typeface="Calibri" pitchFamily="34" charset="0"/>
            </a:endParaRPr>
          </a:p>
        </p:txBody>
      </p:sp>
      <p:sp>
        <p:nvSpPr>
          <p:cNvPr id="50" name="矩形 49"/>
          <p:cNvSpPr>
            <a:spLocks noChangeArrowheads="1"/>
          </p:cNvSpPr>
          <p:nvPr/>
        </p:nvSpPr>
        <p:spPr bwMode="auto">
          <a:xfrm>
            <a:off x="1606550" y="2351088"/>
            <a:ext cx="2886075" cy="461962"/>
          </a:xfrm>
          <a:prstGeom prst="rect">
            <a:avLst/>
          </a:prstGeom>
          <a:noFill/>
          <a:ln w="9525">
            <a:noFill/>
            <a:miter lim="800000"/>
            <a:headEnd/>
            <a:tailEnd/>
          </a:ln>
        </p:spPr>
        <p:txBody>
          <a:bodyPr>
            <a:spAutoFit/>
          </a:bodyPr>
          <a:lstStyle/>
          <a:p>
            <a:r>
              <a:rPr lang="en-US" altLang="zh-CN" sz="2400">
                <a:latin typeface="Calibri" pitchFamily="34" charset="0"/>
              </a:rPr>
              <a:t>abundant evidence</a:t>
            </a:r>
            <a:endParaRPr lang="zh-CN" altLang="en-US" sz="2400">
              <a:latin typeface="Calibri" pitchFamily="34" charset="0"/>
            </a:endParaRPr>
          </a:p>
        </p:txBody>
      </p:sp>
      <p:sp>
        <p:nvSpPr>
          <p:cNvPr id="52" name="矩形 51"/>
          <p:cNvSpPr>
            <a:spLocks noChangeArrowheads="1"/>
          </p:cNvSpPr>
          <p:nvPr/>
        </p:nvSpPr>
        <p:spPr bwMode="auto">
          <a:xfrm>
            <a:off x="1603375" y="5486400"/>
            <a:ext cx="2544763" cy="461963"/>
          </a:xfrm>
          <a:prstGeom prst="rect">
            <a:avLst/>
          </a:prstGeom>
          <a:noFill/>
          <a:ln w="9525">
            <a:noFill/>
            <a:miter lim="800000"/>
            <a:headEnd/>
            <a:tailEnd/>
          </a:ln>
        </p:spPr>
        <p:txBody>
          <a:bodyPr>
            <a:spAutoFit/>
          </a:bodyPr>
          <a:lstStyle/>
          <a:p>
            <a:r>
              <a:rPr lang="en-US" altLang="zh-CN" sz="2400">
                <a:latin typeface="Calibri" pitchFamily="34" charset="0"/>
              </a:rPr>
              <a:t>abundant mineral</a:t>
            </a:r>
            <a:endParaRPr lang="zh-CN" altLang="en-US" sz="2400">
              <a:latin typeface="Calibri" pitchFamily="34" charset="0"/>
            </a:endParaRPr>
          </a:p>
        </p:txBody>
      </p:sp>
      <p:sp>
        <p:nvSpPr>
          <p:cNvPr id="54" name="圆角矩形 48">
            <a:extLst>
              <a:ext uri="{FF2B5EF4-FFF2-40B4-BE49-F238E27FC236}"/>
            </a:extLst>
          </p:cNvPr>
          <p:cNvSpPr/>
          <p:nvPr/>
        </p:nvSpPr>
        <p:spPr bwMode="auto">
          <a:xfrm>
            <a:off x="1573213" y="4816475"/>
            <a:ext cx="3067050" cy="555625"/>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55" name="椭圆 54">
            <a:extLst>
              <a:ext uri="{FF2B5EF4-FFF2-40B4-BE49-F238E27FC236}"/>
            </a:extLst>
          </p:cNvPr>
          <p:cNvSpPr/>
          <p:nvPr/>
        </p:nvSpPr>
        <p:spPr>
          <a:xfrm>
            <a:off x="1317625" y="5018088"/>
            <a:ext cx="179388"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56" name="泪滴形 22">
            <a:extLst>
              <a:ext uri="{FF2B5EF4-FFF2-40B4-BE49-F238E27FC236}"/>
            </a:extLst>
          </p:cNvPr>
          <p:cNvSpPr/>
          <p:nvPr/>
        </p:nvSpPr>
        <p:spPr>
          <a:xfrm rot="2700000">
            <a:off x="422275" y="4811713"/>
            <a:ext cx="644525" cy="644525"/>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674" name="文本框 31"/>
          <p:cNvSpPr txBox="1">
            <a:spLocks noChangeArrowheads="1"/>
          </p:cNvSpPr>
          <p:nvPr/>
        </p:nvSpPr>
        <p:spPr bwMode="auto">
          <a:xfrm>
            <a:off x="542925" y="4911725"/>
            <a:ext cx="471488"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06</a:t>
            </a:r>
            <a:endParaRPr kumimoji="1" lang="zh-CN" altLang="en-US" sz="2200" b="1">
              <a:solidFill>
                <a:schemeClr val="bg1"/>
              </a:solidFill>
              <a:latin typeface="Calibri" pitchFamily="34" charset="0"/>
            </a:endParaRPr>
          </a:p>
        </p:txBody>
      </p:sp>
      <p:sp>
        <p:nvSpPr>
          <p:cNvPr id="58" name="矩形 57"/>
          <p:cNvSpPr>
            <a:spLocks noChangeArrowheads="1"/>
          </p:cNvSpPr>
          <p:nvPr/>
        </p:nvSpPr>
        <p:spPr bwMode="auto">
          <a:xfrm>
            <a:off x="1582738" y="4864100"/>
            <a:ext cx="2884487" cy="461963"/>
          </a:xfrm>
          <a:prstGeom prst="rect">
            <a:avLst/>
          </a:prstGeom>
          <a:noFill/>
          <a:ln w="9525">
            <a:noFill/>
            <a:miter lim="800000"/>
            <a:headEnd/>
            <a:tailEnd/>
          </a:ln>
        </p:spPr>
        <p:txBody>
          <a:bodyPr>
            <a:spAutoFit/>
          </a:bodyPr>
          <a:lstStyle/>
          <a:p>
            <a:r>
              <a:rPr lang="en-US" altLang="zh-CN" sz="2400">
                <a:latin typeface="Calibri" pitchFamily="34" charset="0"/>
              </a:rPr>
              <a:t>abundant resource</a:t>
            </a:r>
            <a:endParaRPr lang="zh-CN" altLang="en-US" sz="2400">
              <a:latin typeface="Calibri" pitchFamily="34" charset="0"/>
            </a:endParaRPr>
          </a:p>
        </p:txBody>
      </p:sp>
      <p:sp>
        <p:nvSpPr>
          <p:cNvPr id="59" name="矩形 58"/>
          <p:cNvSpPr>
            <a:spLocks noChangeArrowheads="1"/>
          </p:cNvSpPr>
          <p:nvPr/>
        </p:nvSpPr>
        <p:spPr bwMode="auto">
          <a:xfrm>
            <a:off x="4889500" y="1730375"/>
            <a:ext cx="1716088" cy="460375"/>
          </a:xfrm>
          <a:prstGeom prst="rect">
            <a:avLst/>
          </a:prstGeom>
          <a:noFill/>
          <a:ln w="9525">
            <a:noFill/>
            <a:miter lim="800000"/>
            <a:headEnd/>
            <a:tailEnd/>
          </a:ln>
        </p:spPr>
        <p:txBody>
          <a:bodyPr>
            <a:spAutoFit/>
          </a:bodyPr>
          <a:lstStyle/>
          <a:p>
            <a:r>
              <a:rPr lang="zh-CN" altLang="en-US" sz="2400">
                <a:latin typeface="Calibri" pitchFamily="34" charset="0"/>
              </a:rPr>
              <a:t>充沛的降水</a:t>
            </a:r>
          </a:p>
        </p:txBody>
      </p:sp>
      <p:sp>
        <p:nvSpPr>
          <p:cNvPr id="66" name="矩形 65"/>
          <p:cNvSpPr>
            <a:spLocks noChangeArrowheads="1"/>
          </p:cNvSpPr>
          <p:nvPr/>
        </p:nvSpPr>
        <p:spPr bwMode="auto">
          <a:xfrm>
            <a:off x="4892675" y="2946400"/>
            <a:ext cx="1714500" cy="461963"/>
          </a:xfrm>
          <a:prstGeom prst="rect">
            <a:avLst/>
          </a:prstGeom>
          <a:noFill/>
          <a:ln w="9525">
            <a:noFill/>
            <a:miter lim="800000"/>
            <a:headEnd/>
            <a:tailEnd/>
          </a:ln>
        </p:spPr>
        <p:txBody>
          <a:bodyPr>
            <a:spAutoFit/>
          </a:bodyPr>
          <a:lstStyle/>
          <a:p>
            <a:r>
              <a:rPr lang="zh-CN" altLang="en-US" sz="2400">
                <a:latin typeface="Calibri" pitchFamily="34" charset="0"/>
              </a:rPr>
              <a:t>充足的供给</a:t>
            </a:r>
          </a:p>
        </p:txBody>
      </p:sp>
      <p:sp>
        <p:nvSpPr>
          <p:cNvPr id="68" name="矩形 67"/>
          <p:cNvSpPr>
            <a:spLocks noChangeArrowheads="1"/>
          </p:cNvSpPr>
          <p:nvPr/>
        </p:nvSpPr>
        <p:spPr bwMode="auto">
          <a:xfrm>
            <a:off x="4892675" y="5484813"/>
            <a:ext cx="2505075" cy="461962"/>
          </a:xfrm>
          <a:prstGeom prst="rect">
            <a:avLst/>
          </a:prstGeom>
          <a:noFill/>
          <a:ln w="9525">
            <a:noFill/>
            <a:miter lim="800000"/>
            <a:headEnd/>
            <a:tailEnd/>
          </a:ln>
        </p:spPr>
        <p:txBody>
          <a:bodyPr>
            <a:spAutoFit/>
          </a:bodyPr>
          <a:lstStyle/>
          <a:p>
            <a:r>
              <a:rPr lang="zh-CN" altLang="en-US" sz="2400">
                <a:latin typeface="Calibri" pitchFamily="34" charset="0"/>
              </a:rPr>
              <a:t>丰富的矿物</a:t>
            </a:r>
          </a:p>
        </p:txBody>
      </p:sp>
      <p:sp>
        <p:nvSpPr>
          <p:cNvPr id="73" name="圆角矩形 48">
            <a:extLst>
              <a:ext uri="{FF2B5EF4-FFF2-40B4-BE49-F238E27FC236}"/>
            </a:extLst>
          </p:cNvPr>
          <p:cNvSpPr/>
          <p:nvPr/>
        </p:nvSpPr>
        <p:spPr bwMode="auto">
          <a:xfrm>
            <a:off x="1585913" y="2919413"/>
            <a:ext cx="3055937" cy="555625"/>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4" name="椭圆 73">
            <a:extLst>
              <a:ext uri="{FF2B5EF4-FFF2-40B4-BE49-F238E27FC236}"/>
            </a:extLst>
          </p:cNvPr>
          <p:cNvSpPr/>
          <p:nvPr/>
        </p:nvSpPr>
        <p:spPr>
          <a:xfrm>
            <a:off x="1331913" y="3121025"/>
            <a:ext cx="177800"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75" name="泪滴形 22">
            <a:extLst>
              <a:ext uri="{FF2B5EF4-FFF2-40B4-BE49-F238E27FC236}"/>
            </a:extLst>
          </p:cNvPr>
          <p:cNvSpPr/>
          <p:nvPr/>
        </p:nvSpPr>
        <p:spPr>
          <a:xfrm rot="2700000">
            <a:off x="436563" y="2914650"/>
            <a:ext cx="644525" cy="644525"/>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682" name="文本框 31"/>
          <p:cNvSpPr txBox="1">
            <a:spLocks noChangeArrowheads="1"/>
          </p:cNvSpPr>
          <p:nvPr/>
        </p:nvSpPr>
        <p:spPr bwMode="auto">
          <a:xfrm>
            <a:off x="557213" y="3027363"/>
            <a:ext cx="469900" cy="431800"/>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03</a:t>
            </a:r>
            <a:endParaRPr kumimoji="1" lang="zh-CN" altLang="en-US" sz="2200" b="1">
              <a:solidFill>
                <a:schemeClr val="bg1"/>
              </a:solidFill>
              <a:latin typeface="Calibri" pitchFamily="34" charset="0"/>
            </a:endParaRPr>
          </a:p>
        </p:txBody>
      </p:sp>
      <p:sp>
        <p:nvSpPr>
          <p:cNvPr id="77" name="矩形 76"/>
          <p:cNvSpPr>
            <a:spLocks noChangeArrowheads="1"/>
          </p:cNvSpPr>
          <p:nvPr/>
        </p:nvSpPr>
        <p:spPr bwMode="auto">
          <a:xfrm>
            <a:off x="1609725" y="2967038"/>
            <a:ext cx="2884488" cy="461962"/>
          </a:xfrm>
          <a:prstGeom prst="rect">
            <a:avLst/>
          </a:prstGeom>
          <a:noFill/>
          <a:ln w="9525">
            <a:noFill/>
            <a:miter lim="800000"/>
            <a:headEnd/>
            <a:tailEnd/>
          </a:ln>
        </p:spPr>
        <p:txBody>
          <a:bodyPr>
            <a:spAutoFit/>
          </a:bodyPr>
          <a:lstStyle/>
          <a:p>
            <a:r>
              <a:rPr lang="en-US" altLang="zh-CN" sz="2400">
                <a:latin typeface="Calibri" pitchFamily="34" charset="0"/>
              </a:rPr>
              <a:t>abundant supply</a:t>
            </a:r>
            <a:endParaRPr lang="zh-CN" altLang="en-US" sz="2400">
              <a:latin typeface="Calibri" pitchFamily="34" charset="0"/>
            </a:endParaRPr>
          </a:p>
        </p:txBody>
      </p:sp>
      <p:sp>
        <p:nvSpPr>
          <p:cNvPr id="78" name="圆角矩形 48">
            <a:extLst>
              <a:ext uri="{FF2B5EF4-FFF2-40B4-BE49-F238E27FC236}"/>
            </a:extLst>
          </p:cNvPr>
          <p:cNvSpPr/>
          <p:nvPr/>
        </p:nvSpPr>
        <p:spPr bwMode="auto">
          <a:xfrm>
            <a:off x="1573213" y="3560763"/>
            <a:ext cx="3055937" cy="555625"/>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9" name="椭圆 78">
            <a:extLst>
              <a:ext uri="{FF2B5EF4-FFF2-40B4-BE49-F238E27FC236}"/>
            </a:extLst>
          </p:cNvPr>
          <p:cNvSpPr/>
          <p:nvPr/>
        </p:nvSpPr>
        <p:spPr>
          <a:xfrm>
            <a:off x="1317625" y="3775075"/>
            <a:ext cx="179388" cy="179388"/>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84" name="泪滴形 22">
            <a:extLst>
              <a:ext uri="{FF2B5EF4-FFF2-40B4-BE49-F238E27FC236}"/>
            </a:extLst>
          </p:cNvPr>
          <p:cNvSpPr/>
          <p:nvPr/>
        </p:nvSpPr>
        <p:spPr>
          <a:xfrm rot="2700000">
            <a:off x="422275" y="3556000"/>
            <a:ext cx="644525" cy="644525"/>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687" name="文本框 31"/>
          <p:cNvSpPr txBox="1">
            <a:spLocks noChangeArrowheads="1"/>
          </p:cNvSpPr>
          <p:nvPr/>
        </p:nvSpPr>
        <p:spPr bwMode="auto">
          <a:xfrm>
            <a:off x="542925" y="3683000"/>
            <a:ext cx="471488"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04</a:t>
            </a:r>
            <a:endParaRPr kumimoji="1" lang="zh-CN" altLang="en-US" sz="2200" b="1">
              <a:solidFill>
                <a:schemeClr val="bg1"/>
              </a:solidFill>
              <a:latin typeface="Calibri" pitchFamily="34" charset="0"/>
            </a:endParaRPr>
          </a:p>
        </p:txBody>
      </p:sp>
      <p:sp>
        <p:nvSpPr>
          <p:cNvPr id="86" name="矩形 85"/>
          <p:cNvSpPr>
            <a:spLocks noChangeArrowheads="1"/>
          </p:cNvSpPr>
          <p:nvPr/>
        </p:nvSpPr>
        <p:spPr bwMode="auto">
          <a:xfrm>
            <a:off x="1595438" y="3608388"/>
            <a:ext cx="3162300" cy="461962"/>
          </a:xfrm>
          <a:prstGeom prst="rect">
            <a:avLst/>
          </a:prstGeom>
          <a:noFill/>
          <a:ln w="9525">
            <a:noFill/>
            <a:miter lim="800000"/>
            <a:headEnd/>
            <a:tailEnd/>
          </a:ln>
        </p:spPr>
        <p:txBody>
          <a:bodyPr>
            <a:spAutoFit/>
          </a:bodyPr>
          <a:lstStyle/>
          <a:p>
            <a:r>
              <a:rPr lang="en-US" altLang="zh-CN" sz="2400">
                <a:latin typeface="Calibri" pitchFamily="34" charset="0"/>
              </a:rPr>
              <a:t>abundant crops</a:t>
            </a:r>
            <a:endParaRPr lang="zh-CN" altLang="en-US" sz="2400">
              <a:latin typeface="Calibri" pitchFamily="34" charset="0"/>
            </a:endParaRPr>
          </a:p>
        </p:txBody>
      </p:sp>
      <p:sp>
        <p:nvSpPr>
          <p:cNvPr id="87" name="圆角矩形 48">
            <a:extLst>
              <a:ext uri="{FF2B5EF4-FFF2-40B4-BE49-F238E27FC236}"/>
            </a:extLst>
          </p:cNvPr>
          <p:cNvSpPr/>
          <p:nvPr/>
        </p:nvSpPr>
        <p:spPr bwMode="auto">
          <a:xfrm>
            <a:off x="1584325" y="4187825"/>
            <a:ext cx="3055938" cy="554038"/>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88" name="椭圆 87">
            <a:extLst>
              <a:ext uri="{FF2B5EF4-FFF2-40B4-BE49-F238E27FC236}"/>
            </a:extLst>
          </p:cNvPr>
          <p:cNvSpPr/>
          <p:nvPr/>
        </p:nvSpPr>
        <p:spPr>
          <a:xfrm>
            <a:off x="1328738" y="4387850"/>
            <a:ext cx="179387"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89" name="泪滴形 22">
            <a:extLst>
              <a:ext uri="{FF2B5EF4-FFF2-40B4-BE49-F238E27FC236}"/>
            </a:extLst>
          </p:cNvPr>
          <p:cNvSpPr/>
          <p:nvPr/>
        </p:nvSpPr>
        <p:spPr>
          <a:xfrm rot="2700000">
            <a:off x="434181" y="4182269"/>
            <a:ext cx="644525"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692" name="文本框 31"/>
          <p:cNvSpPr txBox="1">
            <a:spLocks noChangeArrowheads="1"/>
          </p:cNvSpPr>
          <p:nvPr/>
        </p:nvSpPr>
        <p:spPr bwMode="auto">
          <a:xfrm>
            <a:off x="555625" y="4225925"/>
            <a:ext cx="469900" cy="431800"/>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05</a:t>
            </a:r>
            <a:endParaRPr kumimoji="1" lang="zh-CN" altLang="en-US" sz="2200" b="1">
              <a:solidFill>
                <a:schemeClr val="bg1"/>
              </a:solidFill>
              <a:latin typeface="Calibri" pitchFamily="34" charset="0"/>
            </a:endParaRPr>
          </a:p>
        </p:txBody>
      </p:sp>
      <p:sp>
        <p:nvSpPr>
          <p:cNvPr id="91" name="矩形 90"/>
          <p:cNvSpPr>
            <a:spLocks noChangeArrowheads="1"/>
          </p:cNvSpPr>
          <p:nvPr/>
        </p:nvSpPr>
        <p:spPr bwMode="auto">
          <a:xfrm>
            <a:off x="1606550" y="4233863"/>
            <a:ext cx="2886075" cy="461962"/>
          </a:xfrm>
          <a:prstGeom prst="rect">
            <a:avLst/>
          </a:prstGeom>
          <a:noFill/>
          <a:ln w="9525">
            <a:noFill/>
            <a:miter lim="800000"/>
            <a:headEnd/>
            <a:tailEnd/>
          </a:ln>
        </p:spPr>
        <p:txBody>
          <a:bodyPr>
            <a:spAutoFit/>
          </a:bodyPr>
          <a:lstStyle/>
          <a:p>
            <a:r>
              <a:rPr lang="en-US" altLang="zh-CN" sz="2400">
                <a:latin typeface="Calibri" pitchFamily="34" charset="0"/>
              </a:rPr>
              <a:t>abundant harvest</a:t>
            </a:r>
            <a:endParaRPr lang="zh-CN" altLang="en-US" sz="2400">
              <a:latin typeface="Calibri" pitchFamily="34" charset="0"/>
            </a:endParaRPr>
          </a:p>
        </p:txBody>
      </p:sp>
      <p:sp>
        <p:nvSpPr>
          <p:cNvPr id="92" name="矩形 91"/>
          <p:cNvSpPr>
            <a:spLocks noChangeArrowheads="1"/>
          </p:cNvSpPr>
          <p:nvPr/>
        </p:nvSpPr>
        <p:spPr bwMode="auto">
          <a:xfrm>
            <a:off x="4878388" y="2346325"/>
            <a:ext cx="1716087" cy="461963"/>
          </a:xfrm>
          <a:prstGeom prst="rect">
            <a:avLst/>
          </a:prstGeom>
          <a:noFill/>
          <a:ln w="9525">
            <a:noFill/>
            <a:miter lim="800000"/>
            <a:headEnd/>
            <a:tailEnd/>
          </a:ln>
        </p:spPr>
        <p:txBody>
          <a:bodyPr>
            <a:spAutoFit/>
          </a:bodyPr>
          <a:lstStyle/>
          <a:p>
            <a:r>
              <a:rPr lang="zh-CN" altLang="en-US" sz="2400">
                <a:latin typeface="Calibri" pitchFamily="34" charset="0"/>
              </a:rPr>
              <a:t>充足的证据</a:t>
            </a:r>
          </a:p>
        </p:txBody>
      </p:sp>
      <p:sp>
        <p:nvSpPr>
          <p:cNvPr id="93" name="矩形 92"/>
          <p:cNvSpPr>
            <a:spLocks noChangeArrowheads="1"/>
          </p:cNvSpPr>
          <p:nvPr/>
        </p:nvSpPr>
        <p:spPr bwMode="auto">
          <a:xfrm>
            <a:off x="4892675" y="4229100"/>
            <a:ext cx="1714500" cy="461963"/>
          </a:xfrm>
          <a:prstGeom prst="rect">
            <a:avLst/>
          </a:prstGeom>
          <a:noFill/>
          <a:ln w="9525">
            <a:noFill/>
            <a:miter lim="800000"/>
            <a:headEnd/>
            <a:tailEnd/>
          </a:ln>
        </p:spPr>
        <p:txBody>
          <a:bodyPr>
            <a:spAutoFit/>
          </a:bodyPr>
          <a:lstStyle/>
          <a:p>
            <a:r>
              <a:rPr lang="zh-CN" altLang="en-US" sz="2400">
                <a:latin typeface="Calibri" pitchFamily="34" charset="0"/>
              </a:rPr>
              <a:t>丰收</a:t>
            </a:r>
          </a:p>
        </p:txBody>
      </p:sp>
      <p:sp>
        <p:nvSpPr>
          <p:cNvPr id="94" name="矩形 93"/>
          <p:cNvSpPr>
            <a:spLocks noChangeArrowheads="1"/>
          </p:cNvSpPr>
          <p:nvPr/>
        </p:nvSpPr>
        <p:spPr bwMode="auto">
          <a:xfrm>
            <a:off x="4894263" y="4846638"/>
            <a:ext cx="1716087" cy="460375"/>
          </a:xfrm>
          <a:prstGeom prst="rect">
            <a:avLst/>
          </a:prstGeom>
          <a:noFill/>
          <a:ln w="9525">
            <a:noFill/>
            <a:miter lim="800000"/>
            <a:headEnd/>
            <a:tailEnd/>
          </a:ln>
        </p:spPr>
        <p:txBody>
          <a:bodyPr>
            <a:spAutoFit/>
          </a:bodyPr>
          <a:lstStyle/>
          <a:p>
            <a:r>
              <a:rPr lang="zh-CN" altLang="en-US" sz="2400">
                <a:latin typeface="Calibri" pitchFamily="34" charset="0"/>
              </a:rPr>
              <a:t>丰富的资源</a:t>
            </a:r>
          </a:p>
        </p:txBody>
      </p:sp>
      <p:sp>
        <p:nvSpPr>
          <p:cNvPr id="95" name="泪滴形 22">
            <a:extLst>
              <a:ext uri="{FF2B5EF4-FFF2-40B4-BE49-F238E27FC236}"/>
            </a:extLst>
          </p:cNvPr>
          <p:cNvSpPr/>
          <p:nvPr/>
        </p:nvSpPr>
        <p:spPr>
          <a:xfrm rot="2700000">
            <a:off x="425450" y="5429250"/>
            <a:ext cx="642938"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698" name="文本框 31"/>
          <p:cNvSpPr txBox="1">
            <a:spLocks noChangeArrowheads="1"/>
          </p:cNvSpPr>
          <p:nvPr/>
        </p:nvSpPr>
        <p:spPr bwMode="auto">
          <a:xfrm>
            <a:off x="546100" y="5527675"/>
            <a:ext cx="469900"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07</a:t>
            </a:r>
            <a:endParaRPr kumimoji="1" lang="zh-CN" altLang="en-US" sz="2200" b="1">
              <a:solidFill>
                <a:schemeClr val="bg1"/>
              </a:solidFill>
              <a:latin typeface="Calibri" pitchFamily="34" charset="0"/>
            </a:endParaRPr>
          </a:p>
        </p:txBody>
      </p:sp>
      <p:sp>
        <p:nvSpPr>
          <p:cNvPr id="97" name="矩形 96"/>
          <p:cNvSpPr>
            <a:spLocks noChangeArrowheads="1"/>
          </p:cNvSpPr>
          <p:nvPr/>
        </p:nvSpPr>
        <p:spPr bwMode="auto">
          <a:xfrm>
            <a:off x="4879975" y="3617913"/>
            <a:ext cx="1716088" cy="461962"/>
          </a:xfrm>
          <a:prstGeom prst="rect">
            <a:avLst/>
          </a:prstGeom>
          <a:noFill/>
          <a:ln w="9525">
            <a:noFill/>
            <a:miter lim="800000"/>
            <a:headEnd/>
            <a:tailEnd/>
          </a:ln>
        </p:spPr>
        <p:txBody>
          <a:bodyPr>
            <a:spAutoFit/>
          </a:bodyPr>
          <a:lstStyle/>
          <a:p>
            <a:r>
              <a:rPr lang="zh-CN" altLang="en-US" sz="2400">
                <a:latin typeface="Calibri" pitchFamily="34" charset="0"/>
              </a:rPr>
              <a:t>充足的粮食</a:t>
            </a:r>
          </a:p>
        </p:txBody>
      </p:sp>
      <p:sp>
        <p:nvSpPr>
          <p:cNvPr id="60" name="动作按钮: 第一张 5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1" name="组合 37"/>
          <p:cNvGrpSpPr>
            <a:grpSpLocks/>
          </p:cNvGrpSpPr>
          <p:nvPr/>
        </p:nvGrpSpPr>
        <p:grpSpPr bwMode="auto">
          <a:xfrm>
            <a:off x="564596" y="1027508"/>
            <a:ext cx="2016125" cy="461666"/>
            <a:chOff x="2635396" y="6103540"/>
            <a:chExt cx="1362076" cy="1413475"/>
          </a:xfrm>
          <a:solidFill>
            <a:srgbClr val="660066"/>
          </a:solidFill>
        </p:grpSpPr>
        <p:sp>
          <p:nvSpPr>
            <p:cNvPr id="62"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63" name="Rectangle 9"/>
            <p:cNvSpPr>
              <a:spLocks noChangeArrowheads="1"/>
            </p:cNvSpPr>
            <p:nvPr/>
          </p:nvSpPr>
          <p:spPr bwMode="auto">
            <a:xfrm>
              <a:off x="2655592" y="6103543"/>
              <a:ext cx="1340593" cy="1413472"/>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Collocations </a:t>
              </a:r>
              <a:endParaRPr lang="zh-CN" altLang="zh-CN" sz="2400" b="1" dirty="0">
                <a:solidFill>
                  <a:schemeClr val="bg1"/>
                </a:solidFill>
                <a:latin typeface="Cambria" pitchFamily="18" charset="0"/>
                <a:ea typeface="Adobe 楷体 Std R"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blinds(horizontal)">
                                      <p:cBhvr>
                                        <p:cTn id="10" dur="500"/>
                                        <p:tgtEl>
                                          <p:spTgt spid="3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linds(horizontal)">
                                      <p:cBhvr>
                                        <p:cTn id="13" dur="500"/>
                                        <p:tgtEl>
                                          <p:spTgt spid="3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blinds(horizontal)">
                                      <p:cBhvr>
                                        <p:cTn id="16" dur="500"/>
                                        <p:tgtEl>
                                          <p:spTgt spid="4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blinds(horizontal)">
                                      <p:cBhvr>
                                        <p:cTn id="19" dur="500"/>
                                        <p:tgtEl>
                                          <p:spTgt spid="5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blinds(horizontal)">
                                      <p:cBhvr>
                                        <p:cTn id="22" dur="500"/>
                                        <p:tgtEl>
                                          <p:spTgt spid="5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blinds(horizontal)">
                                      <p:cBhvr>
                                        <p:cTn id="25" dur="500"/>
                                        <p:tgtEl>
                                          <p:spTgt spid="5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blinds(horizontal)">
                                      <p:cBhvr>
                                        <p:cTn id="28" dur="500"/>
                                        <p:tgtEl>
                                          <p:spTgt spid="5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blinds(horizontal)">
                                      <p:cBhvr>
                                        <p:cTn id="31" dur="500"/>
                                        <p:tgtEl>
                                          <p:spTgt spid="7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blinds(horizontal)">
                                      <p:cBhvr>
                                        <p:cTn id="34" dur="500"/>
                                        <p:tgtEl>
                                          <p:spTgt spid="7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blinds(horizontal)">
                                      <p:cBhvr>
                                        <p:cTn id="37" dur="500"/>
                                        <p:tgtEl>
                                          <p:spTgt spid="7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86"/>
                                        </p:tgtEl>
                                        <p:attrNameLst>
                                          <p:attrName>style.visibility</p:attrName>
                                        </p:attrNameLst>
                                      </p:cBhvr>
                                      <p:to>
                                        <p:strVal val="visible"/>
                                      </p:to>
                                    </p:set>
                                    <p:animEffect transition="in" filter="blinds(horizontal)">
                                      <p:cBhvr>
                                        <p:cTn id="40" dur="500"/>
                                        <p:tgtEl>
                                          <p:spTgt spid="86"/>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blinds(horizontal)">
                                      <p:cBhvr>
                                        <p:cTn id="43" dur="500"/>
                                        <p:tgtEl>
                                          <p:spTgt spid="87"/>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91"/>
                                        </p:tgtEl>
                                        <p:attrNameLst>
                                          <p:attrName>style.visibility</p:attrName>
                                        </p:attrNameLst>
                                      </p:cBhvr>
                                      <p:to>
                                        <p:strVal val="visible"/>
                                      </p:to>
                                    </p:set>
                                    <p:animEffect transition="in" filter="blinds(horizontal)">
                                      <p:cBhvr>
                                        <p:cTn id="46" dur="500"/>
                                        <p:tgtEl>
                                          <p:spTgt spid="91"/>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blinds(horizontal)">
                                      <p:cBhvr>
                                        <p:cTn id="51" dur="500"/>
                                        <p:tgtEl>
                                          <p:spTgt spid="59"/>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92"/>
                                        </p:tgtEl>
                                        <p:attrNameLst>
                                          <p:attrName>style.visibility</p:attrName>
                                        </p:attrNameLst>
                                      </p:cBhvr>
                                      <p:to>
                                        <p:strVal val="visible"/>
                                      </p:to>
                                    </p:set>
                                    <p:animEffect transition="in" filter="blinds(horizontal)">
                                      <p:cBhvr>
                                        <p:cTn id="56" dur="500"/>
                                        <p:tgtEl>
                                          <p:spTgt spid="92"/>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blinds(horizontal)">
                                      <p:cBhvr>
                                        <p:cTn id="61" dur="500"/>
                                        <p:tgtEl>
                                          <p:spTgt spid="66"/>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blinds(horizontal)">
                                      <p:cBhvr>
                                        <p:cTn id="66" dur="500"/>
                                        <p:tgtEl>
                                          <p:spTgt spid="97"/>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blinds(horizontal)">
                                      <p:cBhvr>
                                        <p:cTn id="71" dur="500"/>
                                        <p:tgtEl>
                                          <p:spTgt spid="93"/>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94"/>
                                        </p:tgtEl>
                                        <p:attrNameLst>
                                          <p:attrName>style.visibility</p:attrName>
                                        </p:attrNameLst>
                                      </p:cBhvr>
                                      <p:to>
                                        <p:strVal val="visible"/>
                                      </p:to>
                                    </p:set>
                                    <p:animEffect transition="in" filter="blinds(horizontal)">
                                      <p:cBhvr>
                                        <p:cTn id="76" dur="500"/>
                                        <p:tgtEl>
                                          <p:spTgt spid="94"/>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blinds(horizontal)">
                                      <p:cBhvr>
                                        <p:cTn id="8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9" grpId="0" animBg="1"/>
      <p:bldP spid="49" grpId="0"/>
      <p:bldP spid="50" grpId="0"/>
      <p:bldP spid="52" grpId="0"/>
      <p:bldP spid="54" grpId="0" animBg="1"/>
      <p:bldP spid="58" grpId="0"/>
      <p:bldP spid="59" grpId="0"/>
      <p:bldP spid="66" grpId="0"/>
      <p:bldP spid="68" grpId="0"/>
      <p:bldP spid="73" grpId="0" animBg="1"/>
      <p:bldP spid="77" grpId="0"/>
      <p:bldP spid="78" grpId="0" animBg="1"/>
      <p:bldP spid="86" grpId="0"/>
      <p:bldP spid="87" grpId="0" animBg="1"/>
      <p:bldP spid="91" grpId="0"/>
      <p:bldP spid="92" grpId="0"/>
      <p:bldP spid="93" grpId="0"/>
      <p:bldP spid="94" grpId="0"/>
      <p:bldP spid="9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内容占位符 2"/>
          <p:cNvSpPr>
            <a:spLocks noGrp="1"/>
          </p:cNvSpPr>
          <p:nvPr/>
        </p:nvSpPr>
        <p:spPr bwMode="auto">
          <a:xfrm>
            <a:off x="376238" y="1595438"/>
            <a:ext cx="8551862" cy="984250"/>
          </a:xfrm>
          <a:prstGeom prst="rect">
            <a:avLst/>
          </a:prstGeom>
          <a:noFill/>
          <a:ln w="9525">
            <a:noFill/>
            <a:miter lim="800000"/>
            <a:headEnd/>
            <a:tailEnd/>
          </a:ln>
        </p:spPr>
        <p:txBody>
          <a:bodyPr/>
          <a:lstStyle/>
          <a:p>
            <a:pPr marL="324000" indent="-457200" fontAlgn="auto">
              <a:spcBef>
                <a:spcPts val="0"/>
              </a:spcBef>
              <a:spcAft>
                <a:spcPts val="0"/>
              </a:spcAft>
              <a:defRPr/>
            </a:pPr>
            <a:r>
              <a:rPr lang="en-US" altLang="zh-CN" sz="2400" b="1" dirty="0">
                <a:solidFill>
                  <a:srgbClr val="660066"/>
                </a:solidFill>
                <a:latin typeface="+mn-lt"/>
                <a:ea typeface="+mn-ea"/>
              </a:rPr>
              <a:t>3</a:t>
            </a:r>
            <a:r>
              <a:rPr lang="en-US" altLang="zh-CN" sz="2400" b="1" dirty="0">
                <a:latin typeface="+mn-lt"/>
                <a:ea typeface="+mn-ea"/>
              </a:rPr>
              <a:t>. </a:t>
            </a:r>
            <a:r>
              <a:rPr lang="en-US" altLang="zh-CN" sz="2400" b="1" dirty="0">
                <a:latin typeface="+mj-lt"/>
                <a:ea typeface="+mn-ea"/>
              </a:rPr>
              <a:t>Cuisine is a source of pleasure and pride, </a:t>
            </a:r>
            <a:r>
              <a:rPr lang="en-US" altLang="zh-CN" sz="2400" b="1" dirty="0">
                <a:solidFill>
                  <a:srgbClr val="660066"/>
                </a:solidFill>
                <a:latin typeface="+mj-lt"/>
                <a:ea typeface="+mn-ea"/>
              </a:rPr>
              <a:t>elevating</a:t>
            </a:r>
            <a:r>
              <a:rPr lang="en-US" altLang="zh-CN" sz="2400" b="1" dirty="0">
                <a:latin typeface="+mj-lt"/>
                <a:ea typeface="+mn-ea"/>
              </a:rPr>
              <a:t> the basic act of eating from a purely </a:t>
            </a:r>
            <a:r>
              <a:rPr lang="en-US" altLang="zh-CN" sz="2400" b="1" dirty="0">
                <a:solidFill>
                  <a:srgbClr val="660066"/>
                </a:solidFill>
                <a:latin typeface="+mj-lt"/>
                <a:ea typeface="+mn-ea"/>
              </a:rPr>
              <a:t>biological</a:t>
            </a:r>
            <a:r>
              <a:rPr lang="en-US" altLang="zh-CN" sz="2400" b="1" dirty="0">
                <a:latin typeface="+mj-lt"/>
                <a:ea typeface="+mn-ea"/>
              </a:rPr>
              <a:t> necessity to an art. </a:t>
            </a:r>
            <a:r>
              <a:rPr lang="en-US" altLang="zh-CN" sz="2400" b="1" dirty="0">
                <a:solidFill>
                  <a:srgbClr val="660066"/>
                </a:solidFill>
                <a:latin typeface="+mj-lt"/>
                <a:ea typeface="+mn-ea"/>
              </a:rPr>
              <a:t>(Para. 3) </a:t>
            </a:r>
            <a:endParaRPr kumimoji="1" lang="en-US" altLang="zh-CN" sz="2400" b="1" dirty="0">
              <a:solidFill>
                <a:srgbClr val="660066"/>
              </a:solidFill>
              <a:latin typeface="+mn-lt"/>
              <a:ea typeface="+mn-ea"/>
              <a:sym typeface="Calibri" pitchFamily="34" charset="0"/>
            </a:endParaRPr>
          </a:p>
          <a:p>
            <a:pPr fontAlgn="auto">
              <a:spcBef>
                <a:spcPct val="20000"/>
              </a:spcBef>
              <a:spcAft>
                <a:spcPts val="0"/>
              </a:spcAft>
              <a:defRPr/>
            </a:pPr>
            <a:endParaRPr lang="en-US" altLang="zh-CN" sz="2400" dirty="0">
              <a:latin typeface="+mn-lt"/>
              <a:ea typeface="+mn-ea"/>
              <a:sym typeface="Calibri" pitchFamily="34" charset="0"/>
            </a:endParaRPr>
          </a:p>
          <a:p>
            <a:pPr fontAlgn="auto">
              <a:spcBef>
                <a:spcPct val="20000"/>
              </a:spcBef>
              <a:spcAft>
                <a:spcPts val="0"/>
              </a:spcAft>
              <a:defRPr/>
            </a:pPr>
            <a:endParaRPr lang="en-US" altLang="zh-CN" sz="2400" dirty="0">
              <a:latin typeface="+mn-lt"/>
              <a:ea typeface="+mn-ea"/>
              <a:sym typeface="Calibri" pitchFamily="34" charset="0"/>
            </a:endParaRPr>
          </a:p>
        </p:txBody>
      </p:sp>
      <p:sp>
        <p:nvSpPr>
          <p:cNvPr id="18" name="矩形 10"/>
          <p:cNvSpPr>
            <a:spLocks noChangeArrowheads="1"/>
          </p:cNvSpPr>
          <p:nvPr/>
        </p:nvSpPr>
        <p:spPr bwMode="auto">
          <a:xfrm>
            <a:off x="636588" y="2579688"/>
            <a:ext cx="7997825" cy="831850"/>
          </a:xfrm>
          <a:prstGeom prst="rect">
            <a:avLst/>
          </a:prstGeom>
          <a:noFill/>
          <a:ln w="9525">
            <a:noFill/>
            <a:miter lim="800000"/>
            <a:headEnd/>
            <a:tailEnd/>
          </a:ln>
        </p:spPr>
        <p:txBody>
          <a:bodyPr>
            <a:spAutoFit/>
          </a:bodyPr>
          <a:lstStyle/>
          <a:p>
            <a:pPr marL="323850" indent="-457200">
              <a:spcBef>
                <a:spcPct val="20000"/>
              </a:spcBef>
              <a:buClr>
                <a:srgbClr val="E1B4B3"/>
              </a:buClr>
              <a:buSzPct val="120000"/>
              <a:buFont typeface="Wingdings" pitchFamily="2" charset="2"/>
              <a:buNone/>
            </a:pPr>
            <a:r>
              <a:rPr lang="en-US" altLang="zh-CN" sz="2400">
                <a:latin typeface="Calibri" pitchFamily="34" charset="0"/>
                <a:sym typeface="Calibri" pitchFamily="34" charset="0"/>
              </a:rPr>
              <a:t>1) </a:t>
            </a:r>
            <a:r>
              <a:rPr kumimoji="1" lang="en-US" altLang="zh-CN" sz="2400" b="1">
                <a:solidFill>
                  <a:srgbClr val="660066"/>
                </a:solidFill>
                <a:latin typeface="Calibri" pitchFamily="34" charset="0"/>
                <a:sym typeface="Calibri" pitchFamily="34" charset="0"/>
              </a:rPr>
              <a:t>elevate</a:t>
            </a:r>
            <a:r>
              <a:rPr kumimoji="1" lang="en-US" altLang="zh-CN" sz="2400">
                <a:solidFill>
                  <a:srgbClr val="660066"/>
                </a:solidFill>
                <a:latin typeface="Calibri" pitchFamily="34" charset="0"/>
                <a:sym typeface="Calibri" pitchFamily="34" charset="0"/>
              </a:rPr>
              <a:t>:</a:t>
            </a:r>
            <a:r>
              <a:rPr kumimoji="1" lang="en-US" altLang="zh-CN" sz="2400" b="1">
                <a:solidFill>
                  <a:srgbClr val="660066"/>
                </a:solidFill>
                <a:latin typeface="Calibri" pitchFamily="34" charset="0"/>
                <a:sym typeface="Calibri" pitchFamily="34" charset="0"/>
              </a:rPr>
              <a:t> </a:t>
            </a:r>
            <a:r>
              <a:rPr kumimoji="1" lang="en-US" altLang="zh-CN" sz="2400" i="1">
                <a:latin typeface="Calibri" pitchFamily="34" charset="0"/>
                <a:sym typeface="Calibri" pitchFamily="34" charset="0"/>
              </a:rPr>
              <a:t>vt. (fml.)</a:t>
            </a:r>
            <a:r>
              <a:rPr kumimoji="1" lang="en-US" altLang="zh-CN" sz="2400">
                <a:latin typeface="Calibri" pitchFamily="34" charset="0"/>
                <a:sym typeface="Calibri" pitchFamily="34" charset="0"/>
              </a:rPr>
              <a:t> to improve the status or importance of sth. or sb. </a:t>
            </a:r>
            <a:r>
              <a:rPr kumimoji="1" lang="zh-CN" altLang="en-US" sz="2400">
                <a:latin typeface="Calibri" pitchFamily="34" charset="0"/>
                <a:sym typeface="Calibri" pitchFamily="34" charset="0"/>
              </a:rPr>
              <a:t>提高；提升（地位或重要性）</a:t>
            </a:r>
            <a:endParaRPr lang="zh-CN" altLang="en-US" sz="2000">
              <a:latin typeface="微软雅黑" pitchFamily="34" charset="-122"/>
              <a:ea typeface="微软雅黑" pitchFamily="34" charset="-122"/>
            </a:endParaRPr>
          </a:p>
        </p:txBody>
      </p:sp>
      <p:sp>
        <p:nvSpPr>
          <p:cNvPr id="19" name="矩形 18"/>
          <p:cNvSpPr>
            <a:spLocks noChangeArrowheads="1"/>
          </p:cNvSpPr>
          <p:nvPr/>
        </p:nvSpPr>
        <p:spPr bwMode="auto">
          <a:xfrm>
            <a:off x="639763" y="3979863"/>
            <a:ext cx="8358187" cy="461962"/>
          </a:xfrm>
          <a:prstGeom prst="rect">
            <a:avLst/>
          </a:prstGeom>
          <a:noFill/>
          <a:ln w="9525">
            <a:noFill/>
            <a:miter lim="800000"/>
            <a:headEnd/>
            <a:tailEnd/>
          </a:ln>
        </p:spPr>
        <p:txBody>
          <a:bodyPr>
            <a:spAutoFit/>
          </a:bodyPr>
          <a:lstStyle/>
          <a:p>
            <a:pPr marL="342900" indent="-342900" fontAlgn="auto">
              <a:spcBef>
                <a:spcPct val="20000"/>
              </a:spcBef>
              <a:spcAft>
                <a:spcPts val="0"/>
              </a:spcAft>
              <a:defRPr/>
            </a:pPr>
            <a:r>
              <a:rPr lang="zh-CN" altLang="en-US" sz="2400" dirty="0">
                <a:latin typeface="+mn-ea"/>
                <a:ea typeface="+mn-ea"/>
              </a:rPr>
              <a:t>我们需要为提高妇女在社会中的地位一起努力。</a:t>
            </a:r>
          </a:p>
        </p:txBody>
      </p:sp>
      <p:sp>
        <p:nvSpPr>
          <p:cNvPr id="20" name="矩形 19"/>
          <p:cNvSpPr>
            <a:spLocks noChangeArrowheads="1"/>
          </p:cNvSpPr>
          <p:nvPr/>
        </p:nvSpPr>
        <p:spPr bwMode="auto">
          <a:xfrm>
            <a:off x="655638" y="4395788"/>
            <a:ext cx="7942262" cy="831850"/>
          </a:xfrm>
          <a:prstGeom prst="rect">
            <a:avLst/>
          </a:prstGeom>
          <a:noFill/>
          <a:ln w="9525">
            <a:noFill/>
            <a:miter lim="800000"/>
            <a:headEnd/>
            <a:tailEnd/>
          </a:ln>
        </p:spPr>
        <p:txBody>
          <a:bodyPr>
            <a:spAutoFit/>
          </a:bodyPr>
          <a:lstStyle/>
          <a:p>
            <a:r>
              <a:rPr kumimoji="1" lang="en-US" altLang="zh-CN" sz="2400">
                <a:solidFill>
                  <a:srgbClr val="660066"/>
                </a:solidFill>
                <a:latin typeface="Calibri" pitchFamily="34" charset="0"/>
              </a:rPr>
              <a:t>We need to work together to elevate the position of women in society.</a:t>
            </a:r>
            <a:endParaRPr lang="en-US" altLang="zh-CN" sz="2200">
              <a:solidFill>
                <a:srgbClr val="660066"/>
              </a:solidFill>
              <a:latin typeface="Calibri" pitchFamily="34"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8679"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28680"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9"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0"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868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8684" name="图片 31"/>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grpSp>
        <p:nvGrpSpPr>
          <p:cNvPr id="22" name="组合 37"/>
          <p:cNvGrpSpPr>
            <a:grpSpLocks/>
          </p:cNvGrpSpPr>
          <p:nvPr/>
        </p:nvGrpSpPr>
        <p:grpSpPr bwMode="auto">
          <a:xfrm>
            <a:off x="751777" y="3475035"/>
            <a:ext cx="2016125" cy="461963"/>
            <a:chOff x="2635396" y="6103540"/>
            <a:chExt cx="1362076" cy="1414384"/>
          </a:xfrm>
          <a:solidFill>
            <a:srgbClr val="660066"/>
          </a:solidFill>
        </p:grpSpPr>
        <p:sp>
          <p:nvSpPr>
            <p:cNvPr id="24"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25" name="Rectangle 9"/>
            <p:cNvSpPr>
              <a:spLocks noChangeArrowheads="1"/>
            </p:cNvSpPr>
            <p:nvPr/>
          </p:nvSpPr>
          <p:spPr bwMode="auto">
            <a:xfrm>
              <a:off x="2655592" y="6103540"/>
              <a:ext cx="1236064" cy="1414384"/>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Translation</a:t>
              </a:r>
              <a:endParaRPr lang="zh-CN" altLang="zh-CN" sz="2400" b="1" dirty="0">
                <a:solidFill>
                  <a:schemeClr val="bg1"/>
                </a:solidFill>
                <a:latin typeface="Cambria" pitchFamily="18" charset="0"/>
                <a:ea typeface="Adobe 楷体 Std R" charset="-122"/>
              </a:endParaRPr>
            </a:p>
          </p:txBody>
        </p:sp>
      </p:grpSp>
      <p:sp>
        <p:nvSpPr>
          <p:cNvPr id="26" name="文本框 6"/>
          <p:cNvSpPr txBox="1"/>
          <p:nvPr/>
        </p:nvSpPr>
        <p:spPr>
          <a:xfrm>
            <a:off x="720725" y="5199063"/>
            <a:ext cx="7521575" cy="1152525"/>
          </a:xfrm>
          <a:prstGeom prst="rect">
            <a:avLst/>
          </a:prstGeom>
          <a:ln/>
        </p:spPr>
        <p:style>
          <a:lnRef idx="2">
            <a:schemeClr val="accent4"/>
          </a:lnRef>
          <a:fillRef idx="1">
            <a:schemeClr val="lt1"/>
          </a:fillRef>
          <a:effectRef idx="0">
            <a:schemeClr val="accent4"/>
          </a:effectRef>
          <a:fontRef idx="minor">
            <a:schemeClr val="dk1"/>
          </a:fontRef>
        </p:style>
        <p:txBody>
          <a:bodyPr>
            <a:spAutoFit/>
          </a:bodyPr>
          <a:lstStyle/>
          <a:p>
            <a:pPr>
              <a:buFont typeface="Arial" charset="0"/>
              <a:buNone/>
              <a:defRPr/>
            </a:pPr>
            <a:r>
              <a:rPr kumimoji="1" lang="en-US" altLang="zh-CN" sz="2400" b="1" noProof="1">
                <a:solidFill>
                  <a:srgbClr val="660066"/>
                </a:solidFill>
              </a:rPr>
              <a:t>elevate sb. / sth. to sth.:</a:t>
            </a:r>
          </a:p>
          <a:p>
            <a:pPr>
              <a:defRPr/>
            </a:pPr>
            <a:r>
              <a:rPr lang="en-US" altLang="zh-CN" sz="2200" noProof="1">
                <a:solidFill>
                  <a:srgbClr val="002060"/>
                </a:solidFill>
                <a:ea typeface="楷体" pitchFamily="49" charset="-122"/>
              </a:rPr>
              <a:t>elevate the film to the status of a classic.</a:t>
            </a:r>
          </a:p>
          <a:p>
            <a:pPr>
              <a:defRPr/>
            </a:pPr>
            <a:r>
              <a:rPr lang="zh-CN" altLang="en-US" sz="2200" noProof="1">
                <a:solidFill>
                  <a:srgbClr val="002060"/>
                </a:solidFill>
                <a:ea typeface="楷体" pitchFamily="49" charset="-122"/>
              </a:rPr>
              <a:t>把该部电影提升为一部经典作品。</a:t>
            </a:r>
          </a:p>
        </p:txBody>
      </p:sp>
      <p:sp>
        <p:nvSpPr>
          <p:cNvPr id="33" name="动作按钮: 第一张 3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8" name="文本框 66"/>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linds(horizontal)">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linds(horizontal)">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9699"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29700"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970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9704" name="图片 27"/>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pic>
        <p:nvPicPr>
          <p:cNvPr id="29705" name="Picture 2" descr="https://tse4.mm.bing.net/th?id=OIP.o7I_hZyMgWTF5Cem85WyWAHaE8&amp;pid=Api"/>
          <p:cNvPicPr>
            <a:picLocks noChangeAspect="1" noChangeArrowheads="1"/>
          </p:cNvPicPr>
          <p:nvPr/>
        </p:nvPicPr>
        <p:blipFill>
          <a:blip r:embed="rId3"/>
          <a:srcRect/>
          <a:stretch>
            <a:fillRect/>
          </a:stretch>
        </p:blipFill>
        <p:spPr bwMode="auto">
          <a:xfrm>
            <a:off x="5080000" y="2322513"/>
            <a:ext cx="3781425" cy="2755900"/>
          </a:xfrm>
          <a:prstGeom prst="rect">
            <a:avLst/>
          </a:prstGeom>
          <a:noFill/>
          <a:ln w="9525">
            <a:noFill/>
            <a:miter lim="800000"/>
            <a:headEnd/>
            <a:tailEnd/>
          </a:ln>
        </p:spPr>
      </p:pic>
      <p:sp>
        <p:nvSpPr>
          <p:cNvPr id="25" name="矩形 10"/>
          <p:cNvSpPr>
            <a:spLocks noChangeArrowheads="1"/>
          </p:cNvSpPr>
          <p:nvPr/>
        </p:nvSpPr>
        <p:spPr bwMode="auto">
          <a:xfrm>
            <a:off x="355600" y="1662113"/>
            <a:ext cx="2568575" cy="461962"/>
          </a:xfrm>
          <a:prstGeom prst="rect">
            <a:avLst/>
          </a:prstGeom>
          <a:noFill/>
          <a:ln w="9525">
            <a:noFill/>
            <a:miter lim="800000"/>
            <a:headEnd/>
            <a:tailEnd/>
          </a:ln>
        </p:spPr>
        <p:txBody>
          <a:bodyPr>
            <a:spAutoFit/>
          </a:bodyPr>
          <a:lstStyle/>
          <a:p>
            <a:pPr>
              <a:spcBef>
                <a:spcPct val="20000"/>
              </a:spcBef>
              <a:buClr>
                <a:srgbClr val="E1B4B3"/>
              </a:buClr>
              <a:buSzPct val="120000"/>
              <a:buFont typeface="Wingdings" pitchFamily="2" charset="2"/>
              <a:buNone/>
            </a:pPr>
            <a:r>
              <a:rPr kumimoji="1" lang="en-US" altLang="zh-CN" sz="2400" b="1">
                <a:solidFill>
                  <a:srgbClr val="660066"/>
                </a:solidFill>
                <a:latin typeface="Calibri" pitchFamily="34" charset="0"/>
                <a:sym typeface="Calibri" pitchFamily="34" charset="0"/>
              </a:rPr>
              <a:t>elevator </a:t>
            </a:r>
            <a:r>
              <a:rPr kumimoji="1" lang="en-US" altLang="zh-CN" sz="2400" i="1">
                <a:latin typeface="Calibri" pitchFamily="34" charset="0"/>
                <a:sym typeface="Calibri" pitchFamily="34" charset="0"/>
              </a:rPr>
              <a:t>n.</a:t>
            </a:r>
            <a:r>
              <a:rPr kumimoji="1" lang="zh-CN" altLang="en-US" sz="2400">
                <a:latin typeface="Calibri" pitchFamily="34" charset="0"/>
                <a:sym typeface="Calibri" pitchFamily="34" charset="0"/>
              </a:rPr>
              <a:t>电梯</a:t>
            </a:r>
            <a:endParaRPr lang="zh-CN" altLang="en-US" sz="2000">
              <a:latin typeface="微软雅黑" pitchFamily="34" charset="-122"/>
              <a:ea typeface="微软雅黑" pitchFamily="34" charset="-122"/>
            </a:endParaRPr>
          </a:p>
        </p:txBody>
      </p:sp>
      <p:sp>
        <p:nvSpPr>
          <p:cNvPr id="26" name="矩形 25"/>
          <p:cNvSpPr>
            <a:spLocks noChangeArrowheads="1"/>
          </p:cNvSpPr>
          <p:nvPr/>
        </p:nvSpPr>
        <p:spPr bwMode="auto">
          <a:xfrm>
            <a:off x="312738" y="5133975"/>
            <a:ext cx="4430712" cy="769938"/>
          </a:xfrm>
          <a:prstGeom prst="rect">
            <a:avLst/>
          </a:prstGeom>
          <a:noFill/>
          <a:ln w="9525">
            <a:noFill/>
            <a:miter lim="800000"/>
            <a:headEnd/>
            <a:tailEnd/>
          </a:ln>
        </p:spPr>
        <p:txBody>
          <a:bodyPr>
            <a:spAutoFit/>
          </a:bodyPr>
          <a:lstStyle/>
          <a:p>
            <a:r>
              <a:rPr lang="en-US" altLang="zh-CN" sz="2200" b="1">
                <a:latin typeface="Calibri" pitchFamily="34" charset="0"/>
              </a:rPr>
              <a:t>elevator</a:t>
            </a:r>
            <a:r>
              <a:rPr lang="en-US" altLang="zh-CN" sz="2200">
                <a:latin typeface="Calibri" pitchFamily="34" charset="0"/>
              </a:rPr>
              <a:t> (US and Canada) or </a:t>
            </a:r>
            <a:r>
              <a:rPr lang="en-US" altLang="zh-CN" sz="2200" b="1">
                <a:latin typeface="Calibri" pitchFamily="34" charset="0"/>
              </a:rPr>
              <a:t>lift</a:t>
            </a:r>
            <a:r>
              <a:rPr lang="en-US" altLang="zh-CN" sz="2200">
                <a:latin typeface="Calibri" pitchFamily="34" charset="0"/>
              </a:rPr>
              <a:t> (UK, Australia, Ireland, New Zealand)</a:t>
            </a:r>
            <a:endParaRPr lang="zh-CN" altLang="en-US" sz="2200">
              <a:latin typeface="Calibri" pitchFamily="34" charset="0"/>
            </a:endParaRPr>
          </a:p>
        </p:txBody>
      </p:sp>
      <p:sp>
        <p:nvSpPr>
          <p:cNvPr id="29" name="矩形 28"/>
          <p:cNvSpPr>
            <a:spLocks noChangeArrowheads="1"/>
          </p:cNvSpPr>
          <p:nvPr/>
        </p:nvSpPr>
        <p:spPr bwMode="auto">
          <a:xfrm>
            <a:off x="6224588" y="5348288"/>
            <a:ext cx="1370012" cy="427037"/>
          </a:xfrm>
          <a:prstGeom prst="rect">
            <a:avLst/>
          </a:prstGeom>
          <a:noFill/>
          <a:ln w="9525">
            <a:noFill/>
            <a:miter lim="800000"/>
            <a:headEnd/>
            <a:tailEnd/>
          </a:ln>
        </p:spPr>
        <p:txBody>
          <a:bodyPr>
            <a:spAutoFit/>
          </a:bodyPr>
          <a:lstStyle/>
          <a:p>
            <a:pPr algn="r"/>
            <a:r>
              <a:rPr lang="en-US" altLang="zh-CN" sz="2200" b="1">
                <a:latin typeface="Calibri" pitchFamily="34" charset="0"/>
              </a:rPr>
              <a:t>escalator </a:t>
            </a:r>
            <a:endParaRPr lang="zh-CN" altLang="en-US" sz="2200">
              <a:latin typeface="Calibri" pitchFamily="34" charset="0"/>
            </a:endParaRPr>
          </a:p>
        </p:txBody>
      </p:sp>
      <p:pic>
        <p:nvPicPr>
          <p:cNvPr id="29709" name="Picture 6" descr="http://tse3.mm.bing.net/th?id=OIP.K--Z7RUId3NQ80oHUtTO1wHaFh&amp;pid=Api"/>
          <p:cNvPicPr>
            <a:picLocks noChangeAspect="1" noChangeArrowheads="1"/>
          </p:cNvPicPr>
          <p:nvPr/>
        </p:nvPicPr>
        <p:blipFill>
          <a:blip r:embed="rId4"/>
          <a:srcRect/>
          <a:stretch>
            <a:fillRect/>
          </a:stretch>
        </p:blipFill>
        <p:spPr bwMode="auto">
          <a:xfrm>
            <a:off x="423863" y="2322513"/>
            <a:ext cx="3702050" cy="2755900"/>
          </a:xfrm>
          <a:prstGeom prst="rect">
            <a:avLst/>
          </a:prstGeom>
          <a:noFill/>
          <a:ln w="9525">
            <a:noFill/>
            <a:miter lim="800000"/>
            <a:headEnd/>
            <a:tailEnd/>
          </a:ln>
        </p:spPr>
      </p:pic>
      <p:sp>
        <p:nvSpPr>
          <p:cNvPr id="23" name="动作按钮: 第一张 22">
            <a:hlinkClick r:id="rId5"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7" name="组合 37"/>
          <p:cNvGrpSpPr>
            <a:grpSpLocks/>
          </p:cNvGrpSpPr>
          <p:nvPr/>
        </p:nvGrpSpPr>
        <p:grpSpPr bwMode="auto">
          <a:xfrm>
            <a:off x="478972" y="1118191"/>
            <a:ext cx="2016125" cy="461666"/>
            <a:chOff x="2635396" y="6103540"/>
            <a:chExt cx="1362076" cy="1413475"/>
          </a:xfrm>
          <a:solidFill>
            <a:srgbClr val="660066"/>
          </a:solidFill>
        </p:grpSpPr>
        <p:sp>
          <p:nvSpPr>
            <p:cNvPr id="31"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32" name="Rectangle 9"/>
            <p:cNvSpPr>
              <a:spLocks noChangeArrowheads="1"/>
            </p:cNvSpPr>
            <p:nvPr/>
          </p:nvSpPr>
          <p:spPr bwMode="auto">
            <a:xfrm>
              <a:off x="2655592" y="6103543"/>
              <a:ext cx="1150639" cy="1413472"/>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Derivative </a:t>
              </a:r>
              <a:endParaRPr lang="zh-CN" altLang="zh-CN" sz="2400" b="1" dirty="0">
                <a:solidFill>
                  <a:schemeClr val="bg1"/>
                </a:solidFill>
                <a:latin typeface="Cambria" pitchFamily="18" charset="0"/>
                <a:ea typeface="Adobe 楷体 Std R"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linds(horizont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66"/>
          <p:cNvSpPr txBox="1">
            <a:spLocks noChangeArrowheads="1"/>
          </p:cNvSpPr>
          <p:nvPr/>
        </p:nvSpPr>
        <p:spPr bwMode="auto">
          <a:xfrm>
            <a:off x="398463" y="1009650"/>
            <a:ext cx="4535487"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18" name="矩形 10"/>
          <p:cNvSpPr>
            <a:spLocks noChangeArrowheads="1"/>
          </p:cNvSpPr>
          <p:nvPr/>
        </p:nvSpPr>
        <p:spPr bwMode="auto">
          <a:xfrm>
            <a:off x="698500" y="2552700"/>
            <a:ext cx="7950200" cy="461963"/>
          </a:xfrm>
          <a:prstGeom prst="rect">
            <a:avLst/>
          </a:prstGeom>
          <a:noFill/>
          <a:ln w="9525">
            <a:noFill/>
            <a:miter lim="800000"/>
            <a:headEnd/>
            <a:tailEnd/>
          </a:ln>
        </p:spPr>
        <p:txBody>
          <a:bodyPr>
            <a:spAutoFit/>
          </a:bodyPr>
          <a:lstStyle/>
          <a:p>
            <a:pPr>
              <a:spcBef>
                <a:spcPct val="20000"/>
              </a:spcBef>
              <a:buClr>
                <a:srgbClr val="E1B4B3"/>
              </a:buClr>
              <a:buSzPct val="120000"/>
              <a:buFont typeface="Wingdings" pitchFamily="2" charset="2"/>
              <a:buNone/>
            </a:pPr>
            <a:r>
              <a:rPr lang="en-US" altLang="zh-CN" sz="2400">
                <a:latin typeface="Calibri" pitchFamily="34" charset="0"/>
                <a:sym typeface="Calibri" pitchFamily="34" charset="0"/>
              </a:rPr>
              <a:t>2) </a:t>
            </a:r>
            <a:r>
              <a:rPr kumimoji="1" lang="en-US" altLang="zh-CN" sz="2400" b="1">
                <a:solidFill>
                  <a:srgbClr val="660066"/>
                </a:solidFill>
                <a:latin typeface="Calibri" pitchFamily="34" charset="0"/>
                <a:sym typeface="Calibri" pitchFamily="34" charset="0"/>
              </a:rPr>
              <a:t>biological</a:t>
            </a:r>
            <a:r>
              <a:rPr kumimoji="1" lang="en-US" altLang="zh-CN" sz="2400">
                <a:solidFill>
                  <a:srgbClr val="660066"/>
                </a:solidFill>
                <a:latin typeface="Calibri" pitchFamily="34" charset="0"/>
                <a:sym typeface="Calibri" pitchFamily="34" charset="0"/>
              </a:rPr>
              <a:t>:</a:t>
            </a:r>
            <a:r>
              <a:rPr kumimoji="1" lang="en-US" altLang="zh-CN" sz="2400" b="1">
                <a:solidFill>
                  <a:srgbClr val="660066"/>
                </a:solidFill>
                <a:latin typeface="Calibri" pitchFamily="34" charset="0"/>
                <a:sym typeface="Calibri" pitchFamily="34" charset="0"/>
              </a:rPr>
              <a:t> </a:t>
            </a:r>
            <a:r>
              <a:rPr kumimoji="1" lang="en-US" altLang="zh-CN" sz="2400" i="1">
                <a:latin typeface="Calibri" pitchFamily="34" charset="0"/>
                <a:sym typeface="Calibri" pitchFamily="34" charset="0"/>
              </a:rPr>
              <a:t>a.</a:t>
            </a:r>
            <a:r>
              <a:rPr kumimoji="1" lang="en-US" altLang="zh-CN" sz="2400">
                <a:latin typeface="Calibri" pitchFamily="34" charset="0"/>
                <a:sym typeface="Calibri" pitchFamily="34" charset="0"/>
              </a:rPr>
              <a:t> relating to living things </a:t>
            </a:r>
            <a:r>
              <a:rPr kumimoji="1" lang="zh-CN" altLang="en-US" sz="2400">
                <a:latin typeface="Calibri" pitchFamily="34" charset="0"/>
                <a:sym typeface="Calibri" pitchFamily="34" charset="0"/>
              </a:rPr>
              <a:t>生物的</a:t>
            </a:r>
            <a:endParaRPr lang="zh-CN" altLang="en-US" sz="2000">
              <a:latin typeface="微软雅黑" pitchFamily="34" charset="-122"/>
              <a:ea typeface="微软雅黑" pitchFamily="34" charset="-122"/>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0725"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0726"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9"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0"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0729"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0730" name="图片 31"/>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6" name="文本框 6"/>
          <p:cNvSpPr txBox="1"/>
          <p:nvPr/>
        </p:nvSpPr>
        <p:spPr>
          <a:xfrm>
            <a:off x="781050" y="4035425"/>
            <a:ext cx="6943725" cy="1487488"/>
          </a:xfrm>
          <a:prstGeom prst="rect">
            <a:avLst/>
          </a:prstGeom>
          <a:ln/>
        </p:spPr>
        <p:style>
          <a:lnRef idx="2">
            <a:schemeClr val="accent4"/>
          </a:lnRef>
          <a:fillRef idx="1">
            <a:schemeClr val="lt1"/>
          </a:fillRef>
          <a:effectRef idx="0">
            <a:schemeClr val="accent4"/>
          </a:effectRef>
          <a:fontRef idx="minor">
            <a:schemeClr val="dk1"/>
          </a:fontRef>
        </p:style>
        <p:txBody>
          <a:bodyPr>
            <a:spAutoFit/>
          </a:bodyPr>
          <a:lstStyle/>
          <a:p>
            <a:pPr fontAlgn="auto">
              <a:spcBef>
                <a:spcPts val="0"/>
              </a:spcBef>
              <a:spcAft>
                <a:spcPts val="0"/>
              </a:spcAft>
              <a:buFont typeface="Arial" charset="0"/>
              <a:buNone/>
              <a:defRPr/>
            </a:pPr>
            <a:r>
              <a:rPr kumimoji="1" lang="en-US" altLang="zh-CN" sz="2400" b="1" noProof="1">
                <a:solidFill>
                  <a:srgbClr val="660066"/>
                </a:solidFill>
              </a:rPr>
              <a:t>Collocations:</a:t>
            </a:r>
          </a:p>
          <a:p>
            <a:pPr fontAlgn="auto">
              <a:spcBef>
                <a:spcPts val="0"/>
              </a:spcBef>
              <a:spcAft>
                <a:spcPts val="0"/>
              </a:spcAft>
              <a:defRPr/>
            </a:pPr>
            <a:r>
              <a:rPr lang="en-US" altLang="zh-CN" sz="2200" noProof="1">
                <a:solidFill>
                  <a:srgbClr val="002060"/>
                </a:solidFill>
                <a:ea typeface="楷体" panose="02010609060101010101" charset="-122"/>
              </a:rPr>
              <a:t>biological father/mother/parents </a:t>
            </a:r>
            <a:r>
              <a:rPr lang="zh-CN" altLang="en-US" sz="2200" noProof="1">
                <a:solidFill>
                  <a:srgbClr val="002060"/>
                </a:solidFill>
                <a:ea typeface="楷体" panose="02010609060101010101" charset="-122"/>
              </a:rPr>
              <a:t>生父</a:t>
            </a:r>
            <a:r>
              <a:rPr lang="en-US" altLang="zh-CN" sz="2200" noProof="1">
                <a:solidFill>
                  <a:srgbClr val="002060"/>
                </a:solidFill>
                <a:ea typeface="楷体" panose="02010609060101010101" charset="-122"/>
              </a:rPr>
              <a:t>/</a:t>
            </a:r>
            <a:r>
              <a:rPr lang="zh-CN" altLang="en-US" sz="2200" noProof="1">
                <a:solidFill>
                  <a:srgbClr val="002060"/>
                </a:solidFill>
                <a:ea typeface="楷体" panose="02010609060101010101" charset="-122"/>
              </a:rPr>
              <a:t>生母</a:t>
            </a:r>
            <a:r>
              <a:rPr lang="en-US" altLang="zh-CN" sz="2200" noProof="1">
                <a:solidFill>
                  <a:srgbClr val="002060"/>
                </a:solidFill>
                <a:ea typeface="楷体" panose="02010609060101010101" charset="-122"/>
              </a:rPr>
              <a:t>/</a:t>
            </a:r>
            <a:r>
              <a:rPr lang="zh-CN" altLang="en-US" sz="2200" noProof="1">
                <a:solidFill>
                  <a:srgbClr val="002060"/>
                </a:solidFill>
                <a:ea typeface="楷体" panose="02010609060101010101" charset="-122"/>
              </a:rPr>
              <a:t>亲生父母</a:t>
            </a:r>
            <a:endParaRPr lang="en-US" altLang="zh-CN" sz="2200" noProof="1">
              <a:solidFill>
                <a:srgbClr val="002060"/>
              </a:solidFill>
              <a:ea typeface="楷体" panose="02010609060101010101" charset="-122"/>
            </a:endParaRPr>
          </a:p>
          <a:p>
            <a:pPr fontAlgn="auto">
              <a:spcBef>
                <a:spcPts val="0"/>
              </a:spcBef>
              <a:spcAft>
                <a:spcPts val="0"/>
              </a:spcAft>
              <a:defRPr/>
            </a:pPr>
            <a:r>
              <a:rPr lang="en-US" altLang="zh-CN" sz="2200" noProof="1">
                <a:solidFill>
                  <a:srgbClr val="002060"/>
                </a:solidFill>
                <a:ea typeface="楷体" panose="02010609060101010101" charset="-122"/>
              </a:rPr>
              <a:t>biologial clock </a:t>
            </a:r>
            <a:r>
              <a:rPr lang="zh-CN" altLang="en-US" sz="2200" noProof="1">
                <a:solidFill>
                  <a:srgbClr val="002060"/>
                </a:solidFill>
                <a:ea typeface="楷体" panose="02010609060101010101" charset="-122"/>
              </a:rPr>
              <a:t>生物钟</a:t>
            </a:r>
            <a:endParaRPr lang="en-US" altLang="zh-CN" sz="2200" noProof="1">
              <a:solidFill>
                <a:srgbClr val="002060"/>
              </a:solidFill>
              <a:ea typeface="楷体" panose="02010609060101010101" charset="-122"/>
            </a:endParaRPr>
          </a:p>
          <a:p>
            <a:pPr fontAlgn="auto">
              <a:spcBef>
                <a:spcPts val="0"/>
              </a:spcBef>
              <a:spcAft>
                <a:spcPts val="0"/>
              </a:spcAft>
              <a:defRPr/>
            </a:pPr>
            <a:r>
              <a:rPr lang="en-US" altLang="zh-CN" sz="2200" noProof="1">
                <a:solidFill>
                  <a:srgbClr val="002060"/>
                </a:solidFill>
                <a:ea typeface="楷体" panose="02010609060101010101" charset="-122"/>
              </a:rPr>
              <a:t>biological diversity </a:t>
            </a:r>
            <a:r>
              <a:rPr lang="zh-CN" altLang="en-US" sz="2200" noProof="1">
                <a:solidFill>
                  <a:srgbClr val="002060"/>
                </a:solidFill>
                <a:ea typeface="楷体" panose="02010609060101010101" charset="-122"/>
              </a:rPr>
              <a:t>生物多样性</a:t>
            </a:r>
          </a:p>
        </p:txBody>
      </p:sp>
      <p:sp>
        <p:nvSpPr>
          <p:cNvPr id="22" name="动作按钮: 第一张 2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内容占位符 2"/>
          <p:cNvSpPr>
            <a:spLocks noGrp="1"/>
          </p:cNvSpPr>
          <p:nvPr/>
        </p:nvSpPr>
        <p:spPr bwMode="auto">
          <a:xfrm>
            <a:off x="376238" y="1595438"/>
            <a:ext cx="8551862" cy="984250"/>
          </a:xfrm>
          <a:prstGeom prst="rect">
            <a:avLst/>
          </a:prstGeom>
          <a:noFill/>
          <a:ln w="9525">
            <a:noFill/>
            <a:miter lim="800000"/>
            <a:headEnd/>
            <a:tailEnd/>
          </a:ln>
        </p:spPr>
        <p:txBody>
          <a:bodyPr/>
          <a:lstStyle/>
          <a:p>
            <a:pPr marL="324000" indent="-457200" fontAlgn="auto">
              <a:spcBef>
                <a:spcPts val="0"/>
              </a:spcBef>
              <a:spcAft>
                <a:spcPts val="0"/>
              </a:spcAft>
              <a:defRPr/>
            </a:pPr>
            <a:r>
              <a:rPr lang="en-US" altLang="zh-CN" sz="2400" b="1" dirty="0">
                <a:solidFill>
                  <a:srgbClr val="660066"/>
                </a:solidFill>
                <a:latin typeface="+mn-lt"/>
                <a:ea typeface="+mn-ea"/>
              </a:rPr>
              <a:t>3</a:t>
            </a:r>
            <a:r>
              <a:rPr lang="en-US" altLang="zh-CN" sz="2400" b="1" dirty="0">
                <a:latin typeface="+mn-lt"/>
                <a:ea typeface="+mn-ea"/>
              </a:rPr>
              <a:t>. </a:t>
            </a:r>
            <a:r>
              <a:rPr lang="en-US" altLang="zh-CN" sz="2400" b="1" dirty="0">
                <a:latin typeface="+mj-lt"/>
                <a:ea typeface="+mn-ea"/>
              </a:rPr>
              <a:t>Cuisine is a source of pleasure and pride, elevating the basic act of eating from a purely </a:t>
            </a:r>
            <a:r>
              <a:rPr lang="en-US" altLang="zh-CN" sz="2400" b="1" dirty="0">
                <a:solidFill>
                  <a:srgbClr val="660066"/>
                </a:solidFill>
                <a:latin typeface="+mj-lt"/>
                <a:ea typeface="+mn-ea"/>
              </a:rPr>
              <a:t>biological</a:t>
            </a:r>
            <a:r>
              <a:rPr lang="en-US" altLang="zh-CN" sz="2400" b="1" dirty="0">
                <a:latin typeface="+mj-lt"/>
                <a:ea typeface="+mn-ea"/>
              </a:rPr>
              <a:t> necessity to an art. </a:t>
            </a:r>
            <a:r>
              <a:rPr lang="en-US" altLang="zh-CN" sz="2400" b="1" dirty="0">
                <a:solidFill>
                  <a:srgbClr val="660066"/>
                </a:solidFill>
                <a:latin typeface="+mj-lt"/>
                <a:ea typeface="+mn-ea"/>
              </a:rPr>
              <a:t>(Para. 3) </a:t>
            </a:r>
            <a:endParaRPr kumimoji="1" lang="en-US" altLang="zh-CN" sz="2400" b="1" dirty="0">
              <a:solidFill>
                <a:srgbClr val="660066"/>
              </a:solidFill>
              <a:latin typeface="+mn-lt"/>
              <a:ea typeface="+mn-ea"/>
              <a:sym typeface="Calibri" pitchFamily="34" charset="0"/>
            </a:endParaRPr>
          </a:p>
          <a:p>
            <a:pPr fontAlgn="auto">
              <a:spcBef>
                <a:spcPct val="20000"/>
              </a:spcBef>
              <a:spcAft>
                <a:spcPts val="0"/>
              </a:spcAft>
              <a:defRPr/>
            </a:pPr>
            <a:endParaRPr lang="en-US" altLang="zh-CN" sz="2400" dirty="0">
              <a:latin typeface="+mn-lt"/>
              <a:ea typeface="+mn-ea"/>
              <a:sym typeface="Calibri" pitchFamily="34" charset="0"/>
            </a:endParaRPr>
          </a:p>
          <a:p>
            <a:pPr fontAlgn="auto">
              <a:spcBef>
                <a:spcPct val="20000"/>
              </a:spcBef>
              <a:spcAft>
                <a:spcPts val="0"/>
              </a:spcAft>
              <a:defRPr/>
            </a:pPr>
            <a:endParaRPr lang="en-US" altLang="zh-CN" sz="2400" dirty="0">
              <a:latin typeface="+mn-lt"/>
              <a:ea typeface="+mn-ea"/>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66"/>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16" name="内容占位符 2"/>
          <p:cNvSpPr>
            <a:spLocks noGrp="1"/>
          </p:cNvSpPr>
          <p:nvPr/>
        </p:nvSpPr>
        <p:spPr bwMode="auto">
          <a:xfrm>
            <a:off x="376238" y="1662113"/>
            <a:ext cx="8618537" cy="946150"/>
          </a:xfrm>
          <a:prstGeom prst="rect">
            <a:avLst/>
          </a:prstGeom>
          <a:noFill/>
          <a:ln w="9525">
            <a:noFill/>
            <a:miter lim="800000"/>
            <a:headEnd/>
            <a:tailEnd/>
          </a:ln>
        </p:spPr>
        <p:txBody>
          <a:bodyPr/>
          <a:lstStyle/>
          <a:p>
            <a:pPr marL="324000" indent="-457200" fontAlgn="auto">
              <a:spcBef>
                <a:spcPts val="0"/>
              </a:spcBef>
              <a:spcAft>
                <a:spcPts val="0"/>
              </a:spcAft>
              <a:defRPr/>
            </a:pPr>
            <a:r>
              <a:rPr kumimoji="1" lang="en-US" altLang="zh-CN" sz="2400" b="1" dirty="0">
                <a:solidFill>
                  <a:srgbClr val="660066"/>
                </a:solidFill>
                <a:latin typeface="+mn-lt"/>
                <a:ea typeface="+mn-ea"/>
              </a:rPr>
              <a:t>4. </a:t>
            </a:r>
            <a:r>
              <a:rPr kumimoji="1" lang="en-US" altLang="zh-CN" sz="2400" b="1" dirty="0">
                <a:latin typeface="+mn-lt"/>
                <a:ea typeface="+mn-ea"/>
              </a:rPr>
              <a:t>In many places of the world it is one of the main instruments of socialization and </a:t>
            </a:r>
            <a:r>
              <a:rPr kumimoji="1" lang="en-US" altLang="zh-CN" sz="2400" b="1" dirty="0">
                <a:solidFill>
                  <a:srgbClr val="660066"/>
                </a:solidFill>
                <a:latin typeface="+mn-lt"/>
                <a:ea typeface="+mn-ea"/>
              </a:rPr>
              <a:t>identification</a:t>
            </a:r>
            <a:r>
              <a:rPr kumimoji="1" lang="en-US" altLang="zh-CN" sz="2400" b="1" dirty="0">
                <a:latin typeface="+mn-lt"/>
                <a:ea typeface="+mn-ea"/>
              </a:rPr>
              <a:t>. </a:t>
            </a:r>
            <a:r>
              <a:rPr kumimoji="1" lang="en-US" altLang="zh-CN" sz="2400" b="1" dirty="0">
                <a:solidFill>
                  <a:srgbClr val="660066"/>
                </a:solidFill>
                <a:latin typeface="+mn-lt"/>
                <a:ea typeface="+mn-ea"/>
              </a:rPr>
              <a:t>(Para. 3) </a:t>
            </a:r>
            <a:endParaRPr lang="en-US" altLang="zh-CN" sz="2400" dirty="0">
              <a:solidFill>
                <a:srgbClr val="660066"/>
              </a:solidFill>
              <a:latin typeface="+mn-lt"/>
              <a:ea typeface="+mn-ea"/>
              <a:sym typeface="Calibri" pitchFamily="34" charset="0"/>
            </a:endParaRPr>
          </a:p>
          <a:p>
            <a:pPr fontAlgn="auto">
              <a:spcBef>
                <a:spcPct val="20000"/>
              </a:spcBef>
              <a:spcAft>
                <a:spcPts val="0"/>
              </a:spcAft>
              <a:defRPr/>
            </a:pPr>
            <a:endParaRPr lang="en-US" altLang="zh-CN" sz="2400" dirty="0">
              <a:latin typeface="+mn-lt"/>
              <a:ea typeface="+mn-ea"/>
              <a:sym typeface="Calibri" pitchFamily="34" charset="0"/>
            </a:endParaRPr>
          </a:p>
        </p:txBody>
      </p:sp>
      <p:sp>
        <p:nvSpPr>
          <p:cNvPr id="14" name="矩形 13"/>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1749"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1750"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1"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175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1754" name="图片 23"/>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1755" name="文本框 3"/>
          <p:cNvSpPr txBox="1">
            <a:spLocks noChangeArrowheads="1"/>
          </p:cNvSpPr>
          <p:nvPr/>
        </p:nvSpPr>
        <p:spPr bwMode="auto">
          <a:xfrm>
            <a:off x="376238" y="2608263"/>
            <a:ext cx="1014412" cy="523875"/>
          </a:xfrm>
          <a:prstGeom prst="rect">
            <a:avLst/>
          </a:prstGeom>
          <a:noFill/>
          <a:ln w="9525">
            <a:noFill/>
            <a:miter lim="800000"/>
            <a:headEnd/>
            <a:tailEnd/>
          </a:ln>
        </p:spPr>
        <p:txBody>
          <a:bodyPr wrap="none">
            <a:spAutoFit/>
          </a:bodyPr>
          <a:lstStyle/>
          <a:p>
            <a:pPr algn="ctr"/>
            <a:r>
              <a:rPr kumimoji="1" lang="en-US" altLang="zh-TW" sz="1400" b="1">
                <a:solidFill>
                  <a:schemeClr val="bg1"/>
                </a:solidFill>
                <a:latin typeface="Calibri" pitchFamily="34" charset="0"/>
                <a:ea typeface="PMingLiU" pitchFamily="18" charset="-120"/>
              </a:rPr>
              <a:t>Frozen </a:t>
            </a:r>
          </a:p>
          <a:p>
            <a:pPr algn="ctr"/>
            <a:r>
              <a:rPr kumimoji="1" lang="en-US" altLang="zh-TW" sz="1400" b="1">
                <a:solidFill>
                  <a:schemeClr val="bg1"/>
                </a:solidFill>
                <a:latin typeface="Calibri" pitchFamily="34" charset="0"/>
                <a:ea typeface="PMingLiU" pitchFamily="18" charset="-120"/>
              </a:rPr>
              <a:t>(</a:t>
            </a:r>
            <a:r>
              <a:rPr kumimoji="1" lang="zh-TW" altLang="en-US" sz="1400" b="1">
                <a:solidFill>
                  <a:schemeClr val="bg1"/>
                </a:solidFill>
                <a:latin typeface="Calibri" pitchFamily="34" charset="0"/>
                <a:ea typeface="PMingLiU" pitchFamily="18" charset="-120"/>
              </a:rPr>
              <a:t>冰雪奇缘</a:t>
            </a:r>
            <a:r>
              <a:rPr kumimoji="1" lang="en-US" altLang="zh-TW" sz="1400" b="1">
                <a:solidFill>
                  <a:schemeClr val="bg1"/>
                </a:solidFill>
                <a:latin typeface="Calibri" pitchFamily="34" charset="0"/>
                <a:ea typeface="PMingLiU" pitchFamily="18" charset="-120"/>
              </a:rPr>
              <a:t>)</a:t>
            </a:r>
            <a:endParaRPr kumimoji="1" lang="zh-CN" altLang="en-US" sz="1400" b="1">
              <a:solidFill>
                <a:schemeClr val="bg1"/>
              </a:solidFill>
              <a:latin typeface="Calibri" pitchFamily="34" charset="0"/>
            </a:endParaRPr>
          </a:p>
        </p:txBody>
      </p:sp>
      <p:sp>
        <p:nvSpPr>
          <p:cNvPr id="25" name="矩形 10"/>
          <p:cNvSpPr>
            <a:spLocks noChangeArrowheads="1"/>
          </p:cNvSpPr>
          <p:nvPr/>
        </p:nvSpPr>
        <p:spPr bwMode="auto">
          <a:xfrm>
            <a:off x="712788" y="2625725"/>
            <a:ext cx="7854950" cy="1200150"/>
          </a:xfrm>
          <a:prstGeom prst="rect">
            <a:avLst/>
          </a:prstGeom>
          <a:noFill/>
          <a:ln w="9525">
            <a:noFill/>
            <a:miter lim="800000"/>
            <a:headEnd/>
            <a:tailEnd/>
          </a:ln>
        </p:spPr>
        <p:txBody>
          <a:bodyPr>
            <a:spAutoFit/>
          </a:bodyPr>
          <a:lstStyle/>
          <a:p>
            <a:pPr fontAlgn="auto">
              <a:spcBef>
                <a:spcPts val="0"/>
              </a:spcBef>
              <a:spcAft>
                <a:spcPts val="0"/>
              </a:spcAft>
              <a:defRPr/>
            </a:pPr>
            <a:r>
              <a:rPr lang="en-US" altLang="zh-CN" sz="2400" b="1" dirty="0">
                <a:solidFill>
                  <a:srgbClr val="660066"/>
                </a:solidFill>
                <a:latin typeface="+mn-lt"/>
                <a:ea typeface="+mn-ea"/>
              </a:rPr>
              <a:t>identification</a:t>
            </a:r>
            <a:r>
              <a:rPr lang="en-US" altLang="zh-CN" sz="2400" dirty="0">
                <a:solidFill>
                  <a:srgbClr val="660066"/>
                </a:solidFill>
                <a:latin typeface="+mn-lt"/>
                <a:ea typeface="+mn-ea"/>
              </a:rPr>
              <a:t>:</a:t>
            </a:r>
            <a:r>
              <a:rPr lang="en-US" altLang="zh-CN" sz="2400" b="1" dirty="0">
                <a:solidFill>
                  <a:srgbClr val="660066"/>
                </a:solidFill>
                <a:latin typeface="+mn-lt"/>
                <a:ea typeface="+mn-ea"/>
              </a:rPr>
              <a:t> </a:t>
            </a:r>
            <a:r>
              <a:rPr lang="en-US" altLang="zh-CN" sz="2400" i="1" dirty="0">
                <a:latin typeface="+mn-lt"/>
                <a:ea typeface="+mn-ea"/>
              </a:rPr>
              <a:t>n</a:t>
            </a:r>
            <a:r>
              <a:rPr lang="en-US" altLang="zh-CN" sz="2400" dirty="0">
                <a:latin typeface="+mn-lt"/>
                <a:ea typeface="+mn-ea"/>
              </a:rPr>
              <a:t>. [U] </a:t>
            </a:r>
          </a:p>
          <a:p>
            <a:pPr marL="457200" indent="-457200" fontAlgn="auto">
              <a:spcBef>
                <a:spcPts val="0"/>
              </a:spcBef>
              <a:spcAft>
                <a:spcPts val="0"/>
              </a:spcAft>
              <a:buFont typeface="Wingdings" pitchFamily="2" charset="2"/>
              <a:buChar char="«"/>
              <a:defRPr/>
            </a:pPr>
            <a:r>
              <a:rPr lang="en-US" altLang="zh-CN" sz="2400" dirty="0">
                <a:latin typeface="+mn-lt"/>
                <a:ea typeface="+mn-ea"/>
              </a:rPr>
              <a:t>a strong feeling that you are like sb. or </a:t>
            </a:r>
            <a:r>
              <a:rPr lang="en-US" altLang="zh-CN" sz="2400" dirty="0" err="1">
                <a:latin typeface="+mn-lt"/>
                <a:ea typeface="+mn-ea"/>
              </a:rPr>
              <a:t>sth</a:t>
            </a:r>
            <a:r>
              <a:rPr lang="en-US" altLang="zh-CN" sz="2400" dirty="0">
                <a:latin typeface="+mn-lt"/>
                <a:ea typeface="+mn-ea"/>
              </a:rPr>
              <a:t>., and share the same qualities or feelings </a:t>
            </a:r>
            <a:r>
              <a:rPr lang="zh-CN" altLang="en-US" sz="2400" dirty="0">
                <a:latin typeface="+mn-lt"/>
                <a:ea typeface="+mn-ea"/>
              </a:rPr>
              <a:t>情感相通；认同</a:t>
            </a:r>
            <a:endParaRPr lang="zh-CN" altLang="en-US" sz="2000" dirty="0">
              <a:latin typeface="微软雅黑" pitchFamily="34" charset="-122"/>
              <a:ea typeface="微软雅黑" pitchFamily="34" charset="-122"/>
            </a:endParaRPr>
          </a:p>
        </p:txBody>
      </p:sp>
      <p:sp>
        <p:nvSpPr>
          <p:cNvPr id="26" name="矩形 25"/>
          <p:cNvSpPr>
            <a:spLocks noChangeArrowheads="1"/>
          </p:cNvSpPr>
          <p:nvPr/>
        </p:nvSpPr>
        <p:spPr bwMode="auto">
          <a:xfrm>
            <a:off x="685800" y="4757738"/>
            <a:ext cx="6945313" cy="461962"/>
          </a:xfrm>
          <a:prstGeom prst="rect">
            <a:avLst/>
          </a:prstGeom>
          <a:noFill/>
          <a:ln w="9525">
            <a:noFill/>
            <a:miter lim="800000"/>
            <a:headEnd/>
            <a:tailEnd/>
          </a:ln>
        </p:spPr>
        <p:txBody>
          <a:bodyPr>
            <a:spAutoFit/>
          </a:bodyPr>
          <a:lstStyle/>
          <a:p>
            <a:pPr marL="342900" indent="-342900" fontAlgn="auto">
              <a:spcBef>
                <a:spcPct val="20000"/>
              </a:spcBef>
              <a:spcAft>
                <a:spcPts val="0"/>
              </a:spcAft>
              <a:defRPr/>
            </a:pPr>
            <a:r>
              <a:rPr lang="zh-CN" altLang="en-US" sz="2400" dirty="0">
                <a:latin typeface="+mn-ea"/>
                <a:ea typeface="+mn-ea"/>
              </a:rPr>
              <a:t>他在这部电影的主人公身上找到了强烈的认同感。</a:t>
            </a:r>
          </a:p>
        </p:txBody>
      </p:sp>
      <p:sp>
        <p:nvSpPr>
          <p:cNvPr id="27" name="矩形 26"/>
          <p:cNvSpPr>
            <a:spLocks noChangeArrowheads="1"/>
          </p:cNvSpPr>
          <p:nvPr/>
        </p:nvSpPr>
        <p:spPr bwMode="auto">
          <a:xfrm>
            <a:off x="708025" y="5224463"/>
            <a:ext cx="7629525" cy="461962"/>
          </a:xfrm>
          <a:prstGeom prst="rect">
            <a:avLst/>
          </a:prstGeom>
          <a:noFill/>
          <a:ln w="9525">
            <a:noFill/>
            <a:miter lim="800000"/>
            <a:headEnd/>
            <a:tailEnd/>
          </a:ln>
        </p:spPr>
        <p:txBody>
          <a:bodyPr>
            <a:spAutoFit/>
          </a:bodyPr>
          <a:lstStyle/>
          <a:p>
            <a:r>
              <a:rPr kumimoji="1" lang="en-US" altLang="zh-CN" sz="2400">
                <a:solidFill>
                  <a:srgbClr val="660066"/>
                </a:solidFill>
                <a:latin typeface="Calibri" pitchFamily="34" charset="0"/>
              </a:rPr>
              <a:t>He finds strong identification with the hero of the movie.</a:t>
            </a:r>
          </a:p>
        </p:txBody>
      </p:sp>
      <p:grpSp>
        <p:nvGrpSpPr>
          <p:cNvPr id="29" name="组合 37"/>
          <p:cNvGrpSpPr>
            <a:grpSpLocks/>
          </p:cNvGrpSpPr>
          <p:nvPr/>
        </p:nvGrpSpPr>
        <p:grpSpPr bwMode="auto">
          <a:xfrm>
            <a:off x="834514" y="4223911"/>
            <a:ext cx="2016125" cy="461963"/>
            <a:chOff x="2635396" y="6103540"/>
            <a:chExt cx="1362076" cy="1414384"/>
          </a:xfrm>
          <a:solidFill>
            <a:srgbClr val="660066"/>
          </a:solidFill>
        </p:grpSpPr>
        <p:sp>
          <p:nvSpPr>
            <p:cNvPr id="30"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31" name="Rectangle 9"/>
            <p:cNvSpPr>
              <a:spLocks noChangeArrowheads="1"/>
            </p:cNvSpPr>
            <p:nvPr/>
          </p:nvSpPr>
          <p:spPr bwMode="auto">
            <a:xfrm>
              <a:off x="2655592" y="6103540"/>
              <a:ext cx="1236064" cy="1414384"/>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Translation</a:t>
              </a:r>
              <a:endParaRPr lang="zh-CN" altLang="zh-CN" sz="2400" b="1" dirty="0">
                <a:solidFill>
                  <a:schemeClr val="bg1"/>
                </a:solidFill>
                <a:latin typeface="Cambria" pitchFamily="18" charset="0"/>
                <a:ea typeface="Adobe 楷体 Std R" charset="-122"/>
              </a:endParaRPr>
            </a:p>
          </p:txBody>
        </p:sp>
      </p:grpSp>
      <p:sp>
        <p:nvSpPr>
          <p:cNvPr id="28" name="动作按钮: 第一张 2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linds(horizontal)">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linds(horizontal)">
                                      <p:cBhvr>
                                        <p:cTn id="2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s://tse4.mm.bing.net/th?id=OIP.DzWyPRg1XeuEArTRLHub4QHaGa&amp;pid=Api"/>
          <p:cNvPicPr>
            <a:picLocks noChangeAspect="1" noChangeArrowheads="1"/>
          </p:cNvPicPr>
          <p:nvPr/>
        </p:nvPicPr>
        <p:blipFill>
          <a:blip r:embed="rId2"/>
          <a:srcRect/>
          <a:stretch>
            <a:fillRect/>
          </a:stretch>
        </p:blipFill>
        <p:spPr bwMode="auto">
          <a:xfrm>
            <a:off x="5562600" y="2389188"/>
            <a:ext cx="3200400" cy="2767012"/>
          </a:xfrm>
          <a:prstGeom prst="rect">
            <a:avLst/>
          </a:prstGeom>
          <a:noFill/>
          <a:ln w="9525">
            <a:noFill/>
            <a:miter lim="800000"/>
            <a:headEnd/>
            <a:tailEnd/>
          </a:ln>
        </p:spPr>
      </p:pic>
      <p:sp>
        <p:nvSpPr>
          <p:cNvPr id="32770" name="文本框 66"/>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32771" name="内容占位符 2"/>
          <p:cNvSpPr>
            <a:spLocks noGrp="1"/>
          </p:cNvSpPr>
          <p:nvPr/>
        </p:nvSpPr>
        <p:spPr bwMode="auto">
          <a:xfrm>
            <a:off x="65088" y="1798638"/>
            <a:ext cx="8929687" cy="1593850"/>
          </a:xfrm>
          <a:prstGeom prst="rect">
            <a:avLst/>
          </a:prstGeom>
          <a:noFill/>
          <a:ln w="9525">
            <a:noFill/>
            <a:miter lim="800000"/>
            <a:headEnd/>
            <a:tailEnd/>
          </a:ln>
        </p:spPr>
        <p:txBody>
          <a:bodyPr/>
          <a:lstStyle/>
          <a:p>
            <a:pPr>
              <a:spcBef>
                <a:spcPct val="20000"/>
              </a:spcBef>
            </a:pPr>
            <a:endParaRPr lang="en-US" altLang="zh-CN" sz="2400">
              <a:latin typeface="Calibri" pitchFamily="34" charset="0"/>
              <a:sym typeface="Calibri" pitchFamily="34" charset="0"/>
            </a:endParaRPr>
          </a:p>
        </p:txBody>
      </p:sp>
      <p:sp>
        <p:nvSpPr>
          <p:cNvPr id="14" name="矩形 13"/>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2774"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2775"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1"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2"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2778"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2779" name="图片 23"/>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sp>
        <p:nvSpPr>
          <p:cNvPr id="25" name="矩形 10"/>
          <p:cNvSpPr>
            <a:spLocks noChangeArrowheads="1"/>
          </p:cNvSpPr>
          <p:nvPr/>
        </p:nvSpPr>
        <p:spPr bwMode="auto">
          <a:xfrm>
            <a:off x="592138" y="1495425"/>
            <a:ext cx="7988300" cy="1570038"/>
          </a:xfrm>
          <a:prstGeom prst="rect">
            <a:avLst/>
          </a:prstGeom>
          <a:noFill/>
          <a:ln w="9525">
            <a:noFill/>
            <a:miter lim="800000"/>
            <a:headEnd/>
            <a:tailEnd/>
          </a:ln>
        </p:spPr>
        <p:txBody>
          <a:bodyPr>
            <a:spAutoFit/>
          </a:bodyPr>
          <a:lstStyle/>
          <a:p>
            <a:pPr fontAlgn="auto">
              <a:spcBef>
                <a:spcPts val="0"/>
              </a:spcBef>
              <a:spcAft>
                <a:spcPts val="0"/>
              </a:spcAft>
              <a:defRPr/>
            </a:pPr>
            <a:r>
              <a:rPr lang="en-US" altLang="zh-CN" sz="2400" b="1" dirty="0">
                <a:solidFill>
                  <a:srgbClr val="660066"/>
                </a:solidFill>
                <a:latin typeface="+mn-lt"/>
                <a:ea typeface="+mn-ea"/>
              </a:rPr>
              <a:t>identification</a:t>
            </a:r>
            <a:r>
              <a:rPr lang="en-US" altLang="zh-CN" sz="2400" dirty="0">
                <a:solidFill>
                  <a:srgbClr val="660066"/>
                </a:solidFill>
                <a:latin typeface="+mn-lt"/>
                <a:ea typeface="+mn-ea"/>
              </a:rPr>
              <a:t>:</a:t>
            </a:r>
            <a:r>
              <a:rPr lang="en-US" altLang="zh-CN" sz="2400" b="1" dirty="0">
                <a:solidFill>
                  <a:srgbClr val="660066"/>
                </a:solidFill>
                <a:latin typeface="+mn-lt"/>
                <a:ea typeface="+mn-ea"/>
              </a:rPr>
              <a:t> </a:t>
            </a:r>
            <a:r>
              <a:rPr lang="en-US" altLang="zh-CN" sz="2400" i="1" dirty="0">
                <a:latin typeface="+mn-lt"/>
                <a:ea typeface="+mn-ea"/>
              </a:rPr>
              <a:t>n</a:t>
            </a:r>
            <a:r>
              <a:rPr lang="en-US" altLang="zh-CN" sz="2400" dirty="0">
                <a:latin typeface="+mn-lt"/>
                <a:ea typeface="+mn-ea"/>
              </a:rPr>
              <a:t>. </a:t>
            </a:r>
          </a:p>
          <a:p>
            <a:pPr marL="457200" indent="-457200" fontAlgn="auto">
              <a:spcBef>
                <a:spcPts val="0"/>
              </a:spcBef>
              <a:spcAft>
                <a:spcPts val="0"/>
              </a:spcAft>
              <a:buFont typeface="Wingdings" pitchFamily="2" charset="2"/>
              <a:buChar char="«"/>
              <a:defRPr/>
            </a:pPr>
            <a:r>
              <a:rPr lang="en-US" altLang="zh-CN" sz="2400" dirty="0" err="1">
                <a:latin typeface="+mn-lt"/>
                <a:ea typeface="+mn-ea"/>
              </a:rPr>
              <a:t>sth</a:t>
            </a:r>
            <a:r>
              <a:rPr lang="en-US" altLang="zh-CN" sz="2400" dirty="0">
                <a:latin typeface="+mn-lt"/>
                <a:ea typeface="+mn-ea"/>
              </a:rPr>
              <a:t>. that proves who you are, esp. a document with your name and a photograph: ID </a:t>
            </a:r>
            <a:r>
              <a:rPr lang="zh-CN" altLang="en-US" sz="2400" dirty="0">
                <a:latin typeface="+mn-lt"/>
                <a:ea typeface="+mn-ea"/>
              </a:rPr>
              <a:t>身份证明；（尤指带姓名和照片的）证件</a:t>
            </a:r>
            <a:endParaRPr lang="zh-CN" altLang="en-US" sz="2000" dirty="0">
              <a:latin typeface="微软雅黑" pitchFamily="34" charset="-122"/>
              <a:ea typeface="微软雅黑" pitchFamily="34" charset="-122"/>
            </a:endParaRPr>
          </a:p>
        </p:txBody>
      </p:sp>
      <p:sp>
        <p:nvSpPr>
          <p:cNvPr id="26" name="矩形 25"/>
          <p:cNvSpPr>
            <a:spLocks noChangeArrowheads="1"/>
          </p:cNvSpPr>
          <p:nvPr/>
        </p:nvSpPr>
        <p:spPr bwMode="auto">
          <a:xfrm>
            <a:off x="625475" y="4035425"/>
            <a:ext cx="4098925" cy="461963"/>
          </a:xfrm>
          <a:prstGeom prst="rect">
            <a:avLst/>
          </a:prstGeom>
          <a:noFill/>
          <a:ln w="9525">
            <a:noFill/>
            <a:miter lim="800000"/>
            <a:headEnd/>
            <a:tailEnd/>
          </a:ln>
        </p:spPr>
        <p:txBody>
          <a:bodyPr>
            <a:spAutoFit/>
          </a:bodyPr>
          <a:lstStyle/>
          <a:p>
            <a:pPr marL="342900" indent="-342900" fontAlgn="auto">
              <a:spcBef>
                <a:spcPct val="20000"/>
              </a:spcBef>
              <a:spcAft>
                <a:spcPts val="0"/>
              </a:spcAft>
              <a:defRPr/>
            </a:pPr>
            <a:r>
              <a:rPr lang="zh-CN" altLang="en-US" sz="2400" dirty="0">
                <a:latin typeface="+mn-ea"/>
                <a:ea typeface="+mn-ea"/>
              </a:rPr>
              <a:t>您能出示一下证件吗？</a:t>
            </a:r>
          </a:p>
        </p:txBody>
      </p:sp>
      <p:sp>
        <p:nvSpPr>
          <p:cNvPr id="27" name="矩形 26"/>
          <p:cNvSpPr>
            <a:spLocks noChangeArrowheads="1"/>
          </p:cNvSpPr>
          <p:nvPr/>
        </p:nvSpPr>
        <p:spPr bwMode="auto">
          <a:xfrm>
            <a:off x="625475" y="4516438"/>
            <a:ext cx="5462588" cy="461962"/>
          </a:xfrm>
          <a:prstGeom prst="rect">
            <a:avLst/>
          </a:prstGeom>
          <a:noFill/>
          <a:ln w="9525">
            <a:noFill/>
            <a:miter lim="800000"/>
            <a:headEnd/>
            <a:tailEnd/>
          </a:ln>
        </p:spPr>
        <p:txBody>
          <a:bodyPr>
            <a:spAutoFit/>
          </a:bodyPr>
          <a:lstStyle/>
          <a:p>
            <a:r>
              <a:rPr lang="en-US" altLang="zh-CN" sz="2400">
                <a:solidFill>
                  <a:srgbClr val="660066"/>
                </a:solidFill>
                <a:latin typeface="Calibri" pitchFamily="34" charset="0"/>
              </a:rPr>
              <a:t>C</a:t>
            </a:r>
            <a:r>
              <a:rPr kumimoji="1" lang="en-US" altLang="zh-CN" sz="2400">
                <a:solidFill>
                  <a:srgbClr val="660066"/>
                </a:solidFill>
                <a:latin typeface="Calibri" pitchFamily="34" charset="0"/>
              </a:rPr>
              <a:t>an you show me some identification?</a:t>
            </a:r>
          </a:p>
        </p:txBody>
      </p:sp>
      <p:grpSp>
        <p:nvGrpSpPr>
          <p:cNvPr id="2" name="组合 37"/>
          <p:cNvGrpSpPr>
            <a:grpSpLocks/>
          </p:cNvGrpSpPr>
          <p:nvPr/>
        </p:nvGrpSpPr>
        <p:grpSpPr bwMode="auto">
          <a:xfrm>
            <a:off x="742270" y="3441392"/>
            <a:ext cx="2016125" cy="461963"/>
            <a:chOff x="2635396" y="6103540"/>
            <a:chExt cx="1362076" cy="1414384"/>
          </a:xfrm>
          <a:solidFill>
            <a:srgbClr val="660066"/>
          </a:solidFill>
        </p:grpSpPr>
        <p:sp>
          <p:nvSpPr>
            <p:cNvPr id="30"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31" name="Rectangle 9"/>
            <p:cNvSpPr>
              <a:spLocks noChangeArrowheads="1"/>
            </p:cNvSpPr>
            <p:nvPr/>
          </p:nvSpPr>
          <p:spPr bwMode="auto">
            <a:xfrm>
              <a:off x="2655593" y="6103540"/>
              <a:ext cx="1236064" cy="1414384"/>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Translation</a:t>
              </a:r>
              <a:endParaRPr lang="zh-CN" altLang="zh-CN" sz="2400" b="1" dirty="0">
                <a:solidFill>
                  <a:schemeClr val="bg1"/>
                </a:solidFill>
                <a:latin typeface="Cambria" pitchFamily="18" charset="0"/>
                <a:ea typeface="Adobe 楷体 Std R" charset="-122"/>
              </a:endParaRPr>
            </a:p>
          </p:txBody>
        </p:sp>
      </p:grpSp>
      <p:sp>
        <p:nvSpPr>
          <p:cNvPr id="29" name="动作按钮: 第一张 28">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3250"/>
                                        </p:tgtEl>
                                        <p:attrNameLst>
                                          <p:attrName>style.visibility</p:attrName>
                                        </p:attrNameLst>
                                      </p:cBhvr>
                                      <p:to>
                                        <p:strVal val="visible"/>
                                      </p:to>
                                    </p:set>
                                    <p:animEffect transition="in" filter="blinds(horizontal)">
                                      <p:cBhvr>
                                        <p:cTn id="12" dur="500"/>
                                        <p:tgtEl>
                                          <p:spTgt spid="5325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linds(horizontal)">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blinds(horizontal)">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7"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3795"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3796"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sp>
        <p:nvSpPr>
          <p:cNvPr id="33797"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3798"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6" name="矩形 35"/>
          <p:cNvSpPr>
            <a:spLocks noChangeArrowheads="1"/>
          </p:cNvSpPr>
          <p:nvPr/>
        </p:nvSpPr>
        <p:spPr bwMode="auto">
          <a:xfrm>
            <a:off x="461963" y="2459038"/>
            <a:ext cx="8502650" cy="871537"/>
          </a:xfrm>
          <a:prstGeom prst="rect">
            <a:avLst/>
          </a:prstGeom>
          <a:solidFill>
            <a:schemeClr val="accent2">
              <a:lumMod val="20000"/>
              <a:lumOff val="80000"/>
            </a:schemeClr>
          </a:solidFill>
          <a:ln w="9525">
            <a:noFill/>
            <a:miter lim="800000"/>
            <a:headEnd/>
            <a:tailEnd/>
          </a:ln>
        </p:spPr>
        <p:txBody>
          <a:bodyPr>
            <a:spAutoFit/>
          </a:bodyPr>
          <a:lstStyle/>
          <a:p>
            <a:pPr marL="540000" indent="-540000" fontAlgn="auto">
              <a:lnSpc>
                <a:spcPct val="110000"/>
              </a:lnSpc>
              <a:spcBef>
                <a:spcPts val="0"/>
              </a:spcBef>
              <a:spcAft>
                <a:spcPts val="0"/>
              </a:spcAft>
              <a:defRPr/>
            </a:pPr>
            <a:r>
              <a:rPr kumimoji="1" lang="en-US" altLang="zh-CN" sz="2300" dirty="0">
                <a:solidFill>
                  <a:srgbClr val="660066"/>
                </a:solidFill>
                <a:latin typeface="+mn-lt"/>
                <a:ea typeface="+mn-ea"/>
              </a:rPr>
              <a:t>e.g. </a:t>
            </a:r>
            <a:r>
              <a:rPr kumimoji="1" lang="en-US" altLang="zh-CN" sz="2300" dirty="0">
                <a:latin typeface="+mn-lt"/>
                <a:ea typeface="+mn-ea"/>
              </a:rPr>
              <a:t>T</a:t>
            </a:r>
            <a:r>
              <a:rPr kumimoji="1" lang="en-US" altLang="zh-CN" sz="2300" i="1" dirty="0">
                <a:latin typeface="+mn-lt"/>
                <a:ea typeface="+mn-ea"/>
              </a:rPr>
              <a:t>wo of the suspects have been </a:t>
            </a:r>
            <a:r>
              <a:rPr kumimoji="1" lang="en-US" altLang="zh-CN" sz="2300" i="1" dirty="0">
                <a:solidFill>
                  <a:srgbClr val="660066"/>
                </a:solidFill>
                <a:latin typeface="+mn-lt"/>
                <a:ea typeface="+mn-ea"/>
              </a:rPr>
              <a:t>identified</a:t>
            </a:r>
            <a:r>
              <a:rPr kumimoji="1" lang="en-US" altLang="zh-CN" sz="2300" i="1" dirty="0">
                <a:latin typeface="+mn-lt"/>
                <a:ea typeface="+mn-ea"/>
              </a:rPr>
              <a:t> by witnesses.</a:t>
            </a:r>
          </a:p>
          <a:p>
            <a:pPr marL="540000" indent="-540000" fontAlgn="auto">
              <a:lnSpc>
                <a:spcPct val="110000"/>
              </a:lnSpc>
              <a:spcBef>
                <a:spcPts val="0"/>
              </a:spcBef>
              <a:spcAft>
                <a:spcPts val="0"/>
              </a:spcAft>
              <a:defRPr/>
            </a:pPr>
            <a:r>
              <a:rPr kumimoji="1" lang="en-US" altLang="zh-CN" sz="2300" i="1" dirty="0">
                <a:latin typeface="+mn-lt"/>
                <a:ea typeface="+mn-ea"/>
              </a:rPr>
              <a:t>        </a:t>
            </a:r>
            <a:r>
              <a:rPr kumimoji="1" lang="zh-CN" altLang="en-US" sz="2300" dirty="0">
                <a:latin typeface="+mn-lt"/>
                <a:ea typeface="+mn-ea"/>
              </a:rPr>
              <a:t>两名嫌疑犯已被目击者认出。</a:t>
            </a:r>
            <a:endParaRPr kumimoji="1" lang="en-US" altLang="zh-CN" sz="2300" dirty="0">
              <a:latin typeface="+mn-lt"/>
              <a:ea typeface="+mn-ea"/>
            </a:endParaRPr>
          </a:p>
        </p:txBody>
      </p:sp>
      <p:sp>
        <p:nvSpPr>
          <p:cNvPr id="37" name="矩形 36"/>
          <p:cNvSpPr>
            <a:spLocks noChangeArrowheads="1"/>
          </p:cNvSpPr>
          <p:nvPr/>
        </p:nvSpPr>
        <p:spPr bwMode="auto">
          <a:xfrm>
            <a:off x="479425" y="1597025"/>
            <a:ext cx="8478838" cy="831850"/>
          </a:xfrm>
          <a:prstGeom prst="rect">
            <a:avLst/>
          </a:prstGeom>
          <a:solidFill>
            <a:schemeClr val="accent5">
              <a:lumMod val="20000"/>
              <a:lumOff val="80000"/>
            </a:schemeClr>
          </a:solidFill>
          <a:ln w="9525">
            <a:noFill/>
            <a:miter lim="800000"/>
            <a:headEnd/>
            <a:tailEnd/>
          </a:ln>
        </p:spPr>
        <p:txBody>
          <a:bodyPr>
            <a:spAutoFit/>
          </a:bodyPr>
          <a:lstStyle/>
          <a:p>
            <a:pPr fontAlgn="auto">
              <a:spcBef>
                <a:spcPts val="0"/>
              </a:spcBef>
              <a:spcAft>
                <a:spcPts val="0"/>
              </a:spcAft>
              <a:defRPr/>
            </a:pPr>
            <a:r>
              <a:rPr lang="en-US" altLang="zh-CN" sz="2300" b="1" dirty="0">
                <a:solidFill>
                  <a:srgbClr val="660066"/>
                </a:solidFill>
                <a:latin typeface="+mn-lt"/>
                <a:ea typeface="+mn-ea"/>
              </a:rPr>
              <a:t>identify: </a:t>
            </a:r>
            <a:r>
              <a:rPr lang="en-US" altLang="zh-CN" sz="2300" i="1" dirty="0" err="1">
                <a:latin typeface="+mn-lt"/>
                <a:ea typeface="+mn-ea"/>
              </a:rPr>
              <a:t>vt</a:t>
            </a:r>
            <a:r>
              <a:rPr lang="en-US" altLang="zh-CN" sz="2300" i="1" dirty="0">
                <a:latin typeface="+mn-lt"/>
                <a:ea typeface="+mn-ea"/>
              </a:rPr>
              <a:t>. </a:t>
            </a:r>
            <a:r>
              <a:rPr lang="en-US" altLang="zh-CN" sz="2300" dirty="0">
                <a:latin typeface="+mn-lt"/>
                <a:ea typeface="+mn-ea"/>
              </a:rPr>
              <a:t>to recognize sb. or </a:t>
            </a:r>
            <a:r>
              <a:rPr lang="en-US" altLang="zh-CN" sz="2300" dirty="0" err="1">
                <a:latin typeface="+mn-lt"/>
                <a:ea typeface="+mn-ea"/>
              </a:rPr>
              <a:t>sth</a:t>
            </a:r>
            <a:r>
              <a:rPr lang="en-US" altLang="zh-CN" sz="2300" dirty="0">
                <a:latin typeface="+mn-lt"/>
                <a:ea typeface="+mn-ea"/>
              </a:rPr>
              <a:t>. and be able to say who they are or what it is </a:t>
            </a:r>
            <a:r>
              <a:rPr lang="zh-CN" altLang="en-US" sz="2300" dirty="0">
                <a:latin typeface="+mn-lt"/>
                <a:ea typeface="+mn-ea"/>
              </a:rPr>
              <a:t>辨认，确认（某人）</a:t>
            </a:r>
          </a:p>
        </p:txBody>
      </p:sp>
      <p:sp>
        <p:nvSpPr>
          <p:cNvPr id="38" name="矩形 37"/>
          <p:cNvSpPr>
            <a:spLocks noChangeArrowheads="1"/>
          </p:cNvSpPr>
          <p:nvPr/>
        </p:nvSpPr>
        <p:spPr bwMode="auto">
          <a:xfrm>
            <a:off x="468313" y="4318000"/>
            <a:ext cx="8496300" cy="477838"/>
          </a:xfrm>
          <a:prstGeom prst="rect">
            <a:avLst/>
          </a:prstGeom>
          <a:solidFill>
            <a:schemeClr val="accent2">
              <a:lumMod val="20000"/>
              <a:lumOff val="80000"/>
            </a:schemeClr>
          </a:solidFill>
          <a:ln w="9525">
            <a:noFill/>
            <a:miter lim="800000"/>
            <a:headEnd/>
            <a:tailEnd/>
          </a:ln>
        </p:spPr>
        <p:txBody>
          <a:bodyPr>
            <a:spAutoFit/>
          </a:bodyPr>
          <a:lstStyle/>
          <a:p>
            <a:pPr>
              <a:lnSpc>
                <a:spcPct val="110000"/>
              </a:lnSpc>
              <a:defRPr/>
            </a:pPr>
            <a:r>
              <a:rPr kumimoji="1" lang="en-US" altLang="zh-CN" sz="2300">
                <a:solidFill>
                  <a:srgbClr val="660066"/>
                </a:solidFill>
                <a:latin typeface="Calibri" pitchFamily="34" charset="0"/>
              </a:rPr>
              <a:t>e.g. </a:t>
            </a:r>
            <a:r>
              <a:rPr kumimoji="1" lang="en-US" altLang="zh-CN" sz="2300" i="1">
                <a:solidFill>
                  <a:srgbClr val="660066"/>
                </a:solidFill>
                <a:latin typeface="Calibri" pitchFamily="34" charset="0"/>
              </a:rPr>
              <a:t>unidentified</a:t>
            </a:r>
            <a:r>
              <a:rPr kumimoji="1" lang="en-US" altLang="zh-CN" sz="2300" i="1">
                <a:latin typeface="Calibri" pitchFamily="34" charset="0"/>
              </a:rPr>
              <a:t> flying object: </a:t>
            </a:r>
            <a:r>
              <a:rPr kumimoji="1" lang="en-US" altLang="zh-CN" sz="2300" i="1">
                <a:solidFill>
                  <a:srgbClr val="9A2C0A"/>
                </a:solidFill>
                <a:latin typeface="Calibri" pitchFamily="34" charset="0"/>
              </a:rPr>
              <a:t>UFO</a:t>
            </a:r>
            <a:r>
              <a:rPr kumimoji="1" lang="zh-CN" altLang="en-US" sz="2300" i="1">
                <a:latin typeface="Calibri" pitchFamily="34" charset="0"/>
              </a:rPr>
              <a:t>不明飞行物</a:t>
            </a:r>
            <a:endParaRPr kumimoji="1" lang="en-US" altLang="zh-CN" sz="2300">
              <a:latin typeface="Calibri" pitchFamily="34" charset="0"/>
            </a:endParaRPr>
          </a:p>
        </p:txBody>
      </p:sp>
      <p:sp>
        <p:nvSpPr>
          <p:cNvPr id="39" name="矩形 38"/>
          <p:cNvSpPr>
            <a:spLocks noChangeArrowheads="1"/>
          </p:cNvSpPr>
          <p:nvPr/>
        </p:nvSpPr>
        <p:spPr bwMode="auto">
          <a:xfrm>
            <a:off x="468313" y="3459163"/>
            <a:ext cx="8496300" cy="830262"/>
          </a:xfrm>
          <a:prstGeom prst="rect">
            <a:avLst/>
          </a:prstGeom>
          <a:solidFill>
            <a:schemeClr val="accent5">
              <a:lumMod val="20000"/>
              <a:lumOff val="80000"/>
            </a:schemeClr>
          </a:solidFill>
          <a:ln w="9525">
            <a:noFill/>
            <a:miter lim="800000"/>
            <a:headEnd/>
            <a:tailEnd/>
          </a:ln>
        </p:spPr>
        <p:txBody>
          <a:bodyPr>
            <a:spAutoFit/>
          </a:bodyPr>
          <a:lstStyle/>
          <a:p>
            <a:pPr fontAlgn="auto">
              <a:spcBef>
                <a:spcPts val="0"/>
              </a:spcBef>
              <a:spcAft>
                <a:spcPts val="0"/>
              </a:spcAft>
              <a:defRPr/>
            </a:pPr>
            <a:r>
              <a:rPr lang="en-US" altLang="zh-CN" sz="2300" b="1" dirty="0">
                <a:solidFill>
                  <a:srgbClr val="660066"/>
                </a:solidFill>
                <a:latin typeface="+mn-lt"/>
                <a:ea typeface="+mn-ea"/>
              </a:rPr>
              <a:t>unidentified: </a:t>
            </a:r>
            <a:r>
              <a:rPr lang="en-US" altLang="zh-CN" sz="2300" i="1" dirty="0">
                <a:latin typeface="+mn-lt"/>
                <a:ea typeface="+mn-ea"/>
              </a:rPr>
              <a:t>a. </a:t>
            </a:r>
            <a:r>
              <a:rPr lang="en-US" altLang="zh-CN" sz="2300" dirty="0">
                <a:latin typeface="+mn-lt"/>
                <a:ea typeface="+mn-ea"/>
              </a:rPr>
              <a:t>not recognized or known </a:t>
            </a:r>
            <a:r>
              <a:rPr lang="zh-CN" altLang="en-US" sz="2300" dirty="0">
                <a:latin typeface="+mn-lt"/>
                <a:ea typeface="+mn-ea"/>
              </a:rPr>
              <a:t>未被认出的；身份不明的；未知的</a:t>
            </a:r>
          </a:p>
        </p:txBody>
      </p:sp>
      <p:grpSp>
        <p:nvGrpSpPr>
          <p:cNvPr id="2" name="组合 37"/>
          <p:cNvGrpSpPr>
            <a:grpSpLocks/>
          </p:cNvGrpSpPr>
          <p:nvPr/>
        </p:nvGrpSpPr>
        <p:grpSpPr bwMode="auto">
          <a:xfrm>
            <a:off x="495812" y="998744"/>
            <a:ext cx="2016125" cy="461666"/>
            <a:chOff x="2635396" y="6103540"/>
            <a:chExt cx="1362076" cy="1413475"/>
          </a:xfrm>
          <a:solidFill>
            <a:srgbClr val="660066"/>
          </a:solidFill>
        </p:grpSpPr>
        <p:sp>
          <p:nvSpPr>
            <p:cNvPr id="52"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53" name="Rectangle 9"/>
            <p:cNvSpPr>
              <a:spLocks noChangeArrowheads="1"/>
            </p:cNvSpPr>
            <p:nvPr/>
          </p:nvSpPr>
          <p:spPr bwMode="auto">
            <a:xfrm>
              <a:off x="2655592" y="6103543"/>
              <a:ext cx="1295108" cy="1413472"/>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Derivatives </a:t>
              </a:r>
              <a:endParaRPr lang="zh-CN" altLang="zh-CN" sz="2400" b="1" dirty="0">
                <a:solidFill>
                  <a:schemeClr val="bg1"/>
                </a:solidFill>
                <a:latin typeface="Cambria" pitchFamily="18" charset="0"/>
                <a:ea typeface="Adobe 楷体 Std R" charset="-122"/>
              </a:endParaRPr>
            </a:p>
          </p:txBody>
        </p:sp>
      </p:grpSp>
      <p:cxnSp>
        <p:nvCxnSpPr>
          <p:cNvPr id="20" name="直线连接符 7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1" name="直线连接符 79"/>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2" name="动作按钮: 第一张 2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blinds(horizontal)">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linds(horizontal)">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linds(horizontal)">
                                      <p:cBhvr>
                                        <p:cTn id="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66"/>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18" name="矩形 10"/>
          <p:cNvSpPr>
            <a:spLocks noChangeArrowheads="1"/>
          </p:cNvSpPr>
          <p:nvPr/>
        </p:nvSpPr>
        <p:spPr bwMode="auto">
          <a:xfrm>
            <a:off x="712788" y="2724150"/>
            <a:ext cx="7894637" cy="830263"/>
          </a:xfrm>
          <a:prstGeom prst="rect">
            <a:avLst/>
          </a:prstGeom>
          <a:noFill/>
          <a:ln w="9525">
            <a:noFill/>
            <a:miter lim="800000"/>
            <a:headEnd/>
            <a:tailEnd/>
          </a:ln>
        </p:spPr>
        <p:txBody>
          <a:bodyPr>
            <a:spAutoFit/>
          </a:bodyPr>
          <a:lstStyle/>
          <a:p>
            <a:pPr fontAlgn="auto">
              <a:spcBef>
                <a:spcPct val="20000"/>
              </a:spcBef>
              <a:spcAft>
                <a:spcPts val="0"/>
              </a:spcAft>
              <a:buClr>
                <a:srgbClr val="E1B4B3"/>
              </a:buClr>
              <a:buSzPct val="120000"/>
              <a:buFont typeface="Wingdings" pitchFamily="2" charset="2"/>
              <a:buNone/>
              <a:defRPr/>
            </a:pPr>
            <a:r>
              <a:rPr lang="en-US" altLang="zh-CN" sz="2400" b="1" dirty="0">
                <a:solidFill>
                  <a:srgbClr val="660066"/>
                </a:solidFill>
                <a:latin typeface="+mn-lt"/>
                <a:ea typeface="+mn-ea"/>
                <a:sym typeface="Calibri" pitchFamily="34" charset="0"/>
              </a:rPr>
              <a:t>comprise</a:t>
            </a:r>
            <a:r>
              <a:rPr lang="en-US" altLang="zh-CN" sz="2400" dirty="0">
                <a:solidFill>
                  <a:srgbClr val="660066"/>
                </a:solidFill>
                <a:latin typeface="+mn-lt"/>
                <a:ea typeface="+mn-ea"/>
                <a:sym typeface="Calibri" pitchFamily="34" charset="0"/>
              </a:rPr>
              <a:t>:</a:t>
            </a:r>
            <a:r>
              <a:rPr lang="en-US" altLang="zh-CN" sz="2400" b="1" dirty="0">
                <a:solidFill>
                  <a:srgbClr val="660066"/>
                </a:solidFill>
                <a:latin typeface="+mn-lt"/>
                <a:ea typeface="+mn-ea"/>
                <a:sym typeface="Calibri" pitchFamily="34" charset="0"/>
              </a:rPr>
              <a:t> </a:t>
            </a:r>
            <a:r>
              <a:rPr lang="en-US" altLang="zh-CN" sz="2400" i="1" dirty="0" err="1">
                <a:latin typeface="+mn-lt"/>
                <a:ea typeface="+mn-ea"/>
                <a:sym typeface="Calibri" pitchFamily="34" charset="0"/>
              </a:rPr>
              <a:t>vt</a:t>
            </a:r>
            <a:r>
              <a:rPr lang="en-US" altLang="zh-CN" sz="2400" i="1" dirty="0">
                <a:latin typeface="+mn-lt"/>
                <a:ea typeface="+mn-ea"/>
                <a:sym typeface="Calibri" pitchFamily="34" charset="0"/>
              </a:rPr>
              <a:t>. (</a:t>
            </a:r>
            <a:r>
              <a:rPr lang="en-US" altLang="zh-CN" sz="2400" i="1" dirty="0" err="1">
                <a:latin typeface="+mn-lt"/>
                <a:ea typeface="+mn-ea"/>
                <a:sym typeface="Calibri" pitchFamily="34" charset="0"/>
              </a:rPr>
              <a:t>fml</a:t>
            </a:r>
            <a:r>
              <a:rPr lang="en-US" altLang="zh-CN" sz="2400" i="1" dirty="0">
                <a:latin typeface="+mn-lt"/>
                <a:ea typeface="+mn-ea"/>
                <a:sym typeface="Calibri" pitchFamily="34" charset="0"/>
              </a:rPr>
              <a:t>.) </a:t>
            </a:r>
            <a:r>
              <a:rPr lang="en-US" altLang="zh-CN" sz="2400" dirty="0">
                <a:latin typeface="+mn-lt"/>
                <a:ea typeface="+mn-ea"/>
                <a:sym typeface="Calibri" pitchFamily="34" charset="0"/>
              </a:rPr>
              <a:t>to consist of particular parts, groups, etc. </a:t>
            </a:r>
            <a:r>
              <a:rPr lang="zh-CN" altLang="en-US" sz="2400" dirty="0">
                <a:latin typeface="+mn-lt"/>
                <a:ea typeface="+mn-ea"/>
                <a:sym typeface="Calibri" pitchFamily="34" charset="0"/>
              </a:rPr>
              <a:t>由</a:t>
            </a:r>
            <a:r>
              <a:rPr lang="en-US" altLang="zh-CN" sz="2400" dirty="0">
                <a:latin typeface="+mj-ea"/>
                <a:ea typeface="+mj-ea"/>
                <a:sym typeface="Calibri" pitchFamily="34" charset="0"/>
              </a:rPr>
              <a:t>…</a:t>
            </a:r>
            <a:r>
              <a:rPr lang="zh-CN" altLang="en-US" sz="2400" dirty="0">
                <a:latin typeface="+mn-lt"/>
                <a:ea typeface="+mn-ea"/>
                <a:sym typeface="Calibri" pitchFamily="34" charset="0"/>
              </a:rPr>
              <a:t>组成；包括</a:t>
            </a:r>
            <a:endParaRPr lang="en-US" altLang="zh-CN" sz="2400" dirty="0">
              <a:latin typeface="+mn-lt"/>
              <a:ea typeface="+mn-ea"/>
            </a:endParaRPr>
          </a:p>
        </p:txBody>
      </p:sp>
      <p:sp>
        <p:nvSpPr>
          <p:cNvPr id="19" name="矩形 18"/>
          <p:cNvSpPr>
            <a:spLocks noChangeArrowheads="1"/>
          </p:cNvSpPr>
          <p:nvPr/>
        </p:nvSpPr>
        <p:spPr bwMode="auto">
          <a:xfrm>
            <a:off x="733425" y="4203700"/>
            <a:ext cx="8358188" cy="461963"/>
          </a:xfrm>
          <a:prstGeom prst="rect">
            <a:avLst/>
          </a:prstGeom>
          <a:noFill/>
          <a:ln w="9525">
            <a:noFill/>
            <a:miter lim="800000"/>
            <a:headEnd/>
            <a:tailEnd/>
          </a:ln>
        </p:spPr>
        <p:txBody>
          <a:bodyPr>
            <a:spAutoFit/>
          </a:bodyPr>
          <a:lstStyle/>
          <a:p>
            <a:pPr marL="342900" indent="-342900" fontAlgn="auto">
              <a:spcBef>
                <a:spcPct val="20000"/>
              </a:spcBef>
              <a:spcAft>
                <a:spcPts val="0"/>
              </a:spcAft>
              <a:defRPr/>
            </a:pPr>
            <a:r>
              <a:rPr lang="zh-CN" altLang="en-US" sz="2400" dirty="0">
                <a:latin typeface="+mn-ea"/>
                <a:ea typeface="+mn-ea"/>
              </a:rPr>
              <a:t>一个故事通常由三部分构成：开头，主体和结尾。</a:t>
            </a:r>
          </a:p>
        </p:txBody>
      </p:sp>
      <p:sp>
        <p:nvSpPr>
          <p:cNvPr id="20" name="矩形 19"/>
          <p:cNvSpPr>
            <a:spLocks noChangeArrowheads="1"/>
          </p:cNvSpPr>
          <p:nvPr/>
        </p:nvSpPr>
        <p:spPr bwMode="auto">
          <a:xfrm>
            <a:off x="717550" y="4595813"/>
            <a:ext cx="8440738" cy="461962"/>
          </a:xfrm>
          <a:prstGeom prst="rect">
            <a:avLst/>
          </a:prstGeom>
          <a:noFill/>
          <a:ln w="9525">
            <a:noFill/>
            <a:miter lim="800000"/>
            <a:headEnd/>
            <a:tailEnd/>
          </a:ln>
        </p:spPr>
        <p:txBody>
          <a:bodyPr>
            <a:spAutoFit/>
          </a:bodyPr>
          <a:lstStyle/>
          <a:p>
            <a:r>
              <a:rPr kumimoji="1" lang="en-US" altLang="zh-CN" sz="2400">
                <a:solidFill>
                  <a:srgbClr val="660066"/>
                </a:solidFill>
                <a:latin typeface="Calibri" pitchFamily="34" charset="0"/>
              </a:rPr>
              <a:t>A story usually comprises three parts: beginning, body and ending.</a:t>
            </a:r>
            <a:endParaRPr kumimoji="1" lang="en-US" altLang="zh-CN" sz="2400">
              <a:solidFill>
                <a:srgbClr val="8064A2"/>
              </a:solidFill>
              <a:latin typeface="Calibri" pitchFamily="34"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4823"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4824"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9"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0"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4827"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4828" name="图片 31"/>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4829" name="内容占位符 2"/>
          <p:cNvSpPr>
            <a:spLocks noGrp="1"/>
          </p:cNvSpPr>
          <p:nvPr/>
        </p:nvSpPr>
        <p:spPr bwMode="auto">
          <a:xfrm>
            <a:off x="376238" y="1471613"/>
            <a:ext cx="8618537" cy="1362075"/>
          </a:xfrm>
          <a:prstGeom prst="rect">
            <a:avLst/>
          </a:prstGeom>
          <a:noFill/>
          <a:ln w="9525">
            <a:noFill/>
            <a:miter lim="800000"/>
            <a:headEnd/>
            <a:tailEnd/>
          </a:ln>
        </p:spPr>
        <p:txBody>
          <a:bodyPr/>
          <a:lstStyle/>
          <a:p>
            <a:pPr marL="323850" indent="-457200"/>
            <a:r>
              <a:rPr kumimoji="1" lang="en-US" altLang="zh-CN" sz="2400" b="1">
                <a:solidFill>
                  <a:srgbClr val="660066"/>
                </a:solidFill>
                <a:latin typeface="Calibri" pitchFamily="34" charset="0"/>
                <a:sym typeface="Calibri" pitchFamily="34" charset="0"/>
              </a:rPr>
              <a:t>6. </a:t>
            </a:r>
            <a:r>
              <a:rPr kumimoji="1" lang="en-US" altLang="zh-CN" sz="2400" b="1" i="1">
                <a:latin typeface="Calibri" pitchFamily="34" charset="0"/>
                <a:sym typeface="Calibri" pitchFamily="34" charset="0"/>
              </a:rPr>
              <a:t>Zhongguorende kouwei</a:t>
            </a:r>
            <a:r>
              <a:rPr kumimoji="1" lang="en-US" altLang="zh-CN" sz="2400" b="1">
                <a:latin typeface="Calibri" pitchFamily="34" charset="0"/>
                <a:sym typeface="Calibri" pitchFamily="34" charset="0"/>
              </a:rPr>
              <a:t>, food cooked to Chinese taste, is a simple expression </a:t>
            </a:r>
            <a:r>
              <a:rPr kumimoji="1" lang="en-US" altLang="zh-CN" sz="2400" b="1">
                <a:solidFill>
                  <a:srgbClr val="660066"/>
                </a:solidFill>
                <a:latin typeface="Calibri" pitchFamily="34" charset="0"/>
                <a:sym typeface="Calibri" pitchFamily="34" charset="0"/>
              </a:rPr>
              <a:t>comprising</a:t>
            </a:r>
            <a:r>
              <a:rPr kumimoji="1" lang="en-US" altLang="zh-CN" sz="2400" b="1">
                <a:latin typeface="Calibri" pitchFamily="34" charset="0"/>
                <a:sym typeface="Calibri" pitchFamily="34" charset="0"/>
              </a:rPr>
              <a:t> a culinary tradition with long-standing history and thousands of named dishes. </a:t>
            </a:r>
            <a:r>
              <a:rPr kumimoji="1" lang="en-US" altLang="zh-CN" sz="2400" b="1">
                <a:solidFill>
                  <a:srgbClr val="660066"/>
                </a:solidFill>
                <a:latin typeface="Calibri" pitchFamily="34" charset="0"/>
                <a:sym typeface="Calibri" pitchFamily="34" charset="0"/>
              </a:rPr>
              <a:t>(Para. 5)</a:t>
            </a:r>
            <a:endParaRPr lang="en-US" altLang="zh-CN" sz="2400">
              <a:latin typeface="Calibri" pitchFamily="34" charset="0"/>
              <a:sym typeface="Calibri" pitchFamily="34" charset="0"/>
            </a:endParaRPr>
          </a:p>
        </p:txBody>
      </p:sp>
      <p:grpSp>
        <p:nvGrpSpPr>
          <p:cNvPr id="24" name="组合 37"/>
          <p:cNvGrpSpPr>
            <a:grpSpLocks/>
          </p:cNvGrpSpPr>
          <p:nvPr/>
        </p:nvGrpSpPr>
        <p:grpSpPr bwMode="auto">
          <a:xfrm>
            <a:off x="808536" y="3736216"/>
            <a:ext cx="2016125" cy="461963"/>
            <a:chOff x="2635396" y="6103540"/>
            <a:chExt cx="1362076" cy="1414384"/>
          </a:xfrm>
          <a:solidFill>
            <a:srgbClr val="660066"/>
          </a:solidFill>
        </p:grpSpPr>
        <p:sp>
          <p:nvSpPr>
            <p:cNvPr id="25"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236064" cy="1414384"/>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Translation</a:t>
              </a:r>
              <a:endParaRPr lang="zh-CN" altLang="zh-CN" sz="2400" b="1" dirty="0">
                <a:solidFill>
                  <a:schemeClr val="bg1"/>
                </a:solidFill>
                <a:latin typeface="Cambria" pitchFamily="18" charset="0"/>
                <a:ea typeface="Adobe 楷体 Std R" charset="-122"/>
              </a:endParaRPr>
            </a:p>
          </p:txBody>
        </p:sp>
      </p:grpSp>
      <p:sp>
        <p:nvSpPr>
          <p:cNvPr id="33" name="文本框 6"/>
          <p:cNvSpPr txBox="1"/>
          <p:nvPr/>
        </p:nvSpPr>
        <p:spPr>
          <a:xfrm>
            <a:off x="746125" y="5135563"/>
            <a:ext cx="7407275" cy="787400"/>
          </a:xfrm>
          <a:prstGeom prst="rect">
            <a:avLst/>
          </a:prstGeom>
          <a:ln>
            <a:solidFill>
              <a:srgbClr val="8064A2"/>
            </a:solidFill>
          </a:ln>
        </p:spPr>
        <p:style>
          <a:lnRef idx="2">
            <a:schemeClr val="accent2"/>
          </a:lnRef>
          <a:fillRef idx="1">
            <a:schemeClr val="lt1"/>
          </a:fillRef>
          <a:effectRef idx="0">
            <a:schemeClr val="accent2"/>
          </a:effectRef>
          <a:fontRef idx="minor">
            <a:schemeClr val="dk1"/>
          </a:fontRef>
        </p:style>
        <p:txBody>
          <a:bodyPr>
            <a:spAutoFit/>
          </a:bodyPr>
          <a:lstStyle/>
          <a:p>
            <a:pPr>
              <a:buFont typeface="Arial" charset="0"/>
              <a:buNone/>
              <a:defRPr/>
            </a:pPr>
            <a:r>
              <a:rPr lang="en-US" altLang="zh-CN" sz="2400" b="1" noProof="1">
                <a:solidFill>
                  <a:srgbClr val="660066"/>
                </a:solidFill>
                <a:ea typeface="楷体" pitchFamily="49" charset="-122"/>
              </a:rPr>
              <a:t>be comprised of:</a:t>
            </a:r>
          </a:p>
          <a:p>
            <a:pPr>
              <a:buFont typeface="Arial" charset="0"/>
              <a:buNone/>
              <a:defRPr/>
            </a:pPr>
            <a:endParaRPr lang="en-US" altLang="en-US" sz="2000" noProof="1">
              <a:solidFill>
                <a:srgbClr val="002060"/>
              </a:solidFill>
              <a:ea typeface="楷体" pitchFamily="49" charset="-122"/>
            </a:endParaRPr>
          </a:p>
        </p:txBody>
      </p:sp>
      <p:sp>
        <p:nvSpPr>
          <p:cNvPr id="34" name="动作按钮: 第一张 3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linds(horizontal)">
                                      <p:cBhvr>
                                        <p:cTn id="12" dur="500"/>
                                        <p:tgtEl>
                                          <p:spTgt spid="24"/>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horizont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linds(horizontal)">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1"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blinds(horizontal)">
                                      <p:cBhvr>
                                        <p:cTn id="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3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7411"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17412" name="Rectangle 6"/>
          <p:cNvSpPr>
            <a:spLocks noChangeArrowheads="1"/>
          </p:cNvSpPr>
          <p:nvPr/>
        </p:nvSpPr>
        <p:spPr bwMode="auto">
          <a:xfrm>
            <a:off x="247650" y="1511300"/>
            <a:ext cx="8528050" cy="1463675"/>
          </a:xfrm>
          <a:prstGeom prst="rect">
            <a:avLst/>
          </a:prstGeom>
          <a:noFill/>
          <a:ln w="9525">
            <a:noFill/>
            <a:miter lim="800000"/>
            <a:headEnd/>
            <a:tailEnd/>
          </a:ln>
        </p:spPr>
        <p:txBody>
          <a:bodyPr/>
          <a:lstStyle/>
          <a:p>
            <a:pPr>
              <a:lnSpc>
                <a:spcPct val="120000"/>
              </a:lnSpc>
            </a:pPr>
            <a:r>
              <a:rPr lang="en-US" altLang="zh-CN" sz="2400">
                <a:latin typeface="Calibri" pitchFamily="34" charset="0"/>
                <a:cs typeface="Calibri" pitchFamily="34" charset="0"/>
              </a:rPr>
              <a:t>I live in Sichuan, in Chengdu, the land of the 1)___________ food in the world. And I’ve made a list of my top five favorite 2) _________ that you’ve got to try.</a:t>
            </a:r>
            <a:r>
              <a:rPr lang="en-US" altLang="zh-CN" sz="2400">
                <a:latin typeface="Calibri" pitchFamily="34" charset="0"/>
                <a:cs typeface="Calibri" pitchFamily="34" charset="0"/>
                <a:sym typeface="Arial" charset="0"/>
              </a:rPr>
              <a:t> </a:t>
            </a:r>
            <a:endParaRPr lang="zh-CN" altLang="en-US" sz="2400">
              <a:solidFill>
                <a:srgbClr val="000000"/>
              </a:solidFill>
              <a:latin typeface="Calibri" pitchFamily="34" charset="0"/>
              <a:cs typeface="Calibri" pitchFamily="34" charset="0"/>
              <a:sym typeface="Arial" charset="0"/>
            </a:endParaRPr>
          </a:p>
        </p:txBody>
      </p:sp>
      <p:sp>
        <p:nvSpPr>
          <p:cNvPr id="15" name="文本框 11"/>
          <p:cNvSpPr txBox="1">
            <a:spLocks noChangeArrowheads="1"/>
          </p:cNvSpPr>
          <p:nvPr/>
        </p:nvSpPr>
        <p:spPr bwMode="auto">
          <a:xfrm>
            <a:off x="6315075" y="1538288"/>
            <a:ext cx="1270000" cy="461962"/>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spiciest</a:t>
            </a:r>
          </a:p>
        </p:txBody>
      </p:sp>
      <p:sp>
        <p:nvSpPr>
          <p:cNvPr id="26" name="文本框 32"/>
          <p:cNvSpPr txBox="1"/>
          <p:nvPr/>
        </p:nvSpPr>
        <p:spPr>
          <a:xfrm>
            <a:off x="2468563" y="280988"/>
            <a:ext cx="1662112" cy="400050"/>
          </a:xfrm>
          <a:prstGeom prst="rect">
            <a:avLst/>
          </a:prstGeom>
          <a:noFill/>
        </p:spPr>
        <p:txBody>
          <a:bodyPr>
            <a:spAutoFit/>
          </a:bodyPr>
          <a:lstStyle/>
          <a:p>
            <a:pPr fontAlgn="auto">
              <a:spcBef>
                <a:spcPts val="0"/>
              </a:spcBef>
              <a:spcAft>
                <a:spcPts val="0"/>
              </a:spcAft>
              <a:defRPr/>
            </a:pPr>
            <a:r>
              <a:rPr kumimoji="1" lang="en-US" altLang="zh-CN" sz="2000" b="1" dirty="0">
                <a:solidFill>
                  <a:schemeClr val="bg2">
                    <a:lumMod val="50000"/>
                  </a:schemeClr>
                </a:solidFill>
                <a:latin typeface="Arial"/>
                <a:ea typeface="+mn-ea"/>
                <a:cs typeface="Arial"/>
              </a:rPr>
              <a:t>Warm-up</a:t>
            </a:r>
            <a:endParaRPr kumimoji="1" lang="zh-CN" altLang="en-US" sz="2000" b="1" dirty="0">
              <a:solidFill>
                <a:schemeClr val="bg2">
                  <a:lumMod val="50000"/>
                </a:schemeClr>
              </a:solidFill>
              <a:latin typeface="Arial"/>
              <a:ea typeface="+mn-ea"/>
              <a:cs typeface="Arial"/>
            </a:endParaRPr>
          </a:p>
        </p:txBody>
      </p:sp>
      <p:cxnSp>
        <p:nvCxnSpPr>
          <p:cNvPr id="29"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7417"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7418"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4" name="TextBox 23"/>
          <p:cNvSpPr txBox="1"/>
          <p:nvPr/>
        </p:nvSpPr>
        <p:spPr>
          <a:xfrm>
            <a:off x="2100263" y="3138488"/>
            <a:ext cx="6675437" cy="1422400"/>
          </a:xfrm>
          <a:prstGeom prst="rect">
            <a:avLst/>
          </a:prstGeom>
          <a:ln>
            <a:noFill/>
          </a:ln>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spAutoFit/>
          </a:bodyPr>
          <a:lstStyle/>
          <a:p>
            <a:pPr fontAlgn="auto">
              <a:lnSpc>
                <a:spcPct val="120000"/>
              </a:lnSpc>
              <a:spcBef>
                <a:spcPts val="0"/>
              </a:spcBef>
              <a:spcAft>
                <a:spcPts val="0"/>
              </a:spcAft>
              <a:defRPr/>
            </a:pPr>
            <a:r>
              <a:rPr lang="en-US" altLang="zh-CN" sz="2400" b="1" dirty="0">
                <a:cs typeface="Calibri" pitchFamily="34" charset="0"/>
              </a:rPr>
              <a:t>No.5: on the paper grilled fish</a:t>
            </a:r>
          </a:p>
          <a:p>
            <a:pPr fontAlgn="auto">
              <a:lnSpc>
                <a:spcPct val="120000"/>
              </a:lnSpc>
              <a:spcBef>
                <a:spcPts val="0"/>
              </a:spcBef>
              <a:spcAft>
                <a:spcPts val="0"/>
              </a:spcAft>
              <a:defRPr/>
            </a:pPr>
            <a:r>
              <a:rPr lang="en-US" altLang="zh-CN" sz="2400" dirty="0">
                <a:cs typeface="Calibri" pitchFamily="34" charset="0"/>
              </a:rPr>
              <a:t>It comes in the juice that’s full of peanuts and huge chunks of garlic and 3)____________.</a:t>
            </a:r>
            <a:endParaRPr lang="zh-CN" altLang="en-US" sz="2400" dirty="0">
              <a:cs typeface="Calibri" pitchFamily="34" charset="0"/>
            </a:endParaRPr>
          </a:p>
        </p:txBody>
      </p:sp>
      <p:pic>
        <p:nvPicPr>
          <p:cNvPr id="17420" name="Picture 2"/>
          <p:cNvPicPr>
            <a:picLocks noChangeAspect="1" noChangeArrowheads="1"/>
          </p:cNvPicPr>
          <p:nvPr/>
        </p:nvPicPr>
        <p:blipFill>
          <a:blip r:embed="rId3"/>
          <a:srcRect/>
          <a:stretch>
            <a:fillRect/>
          </a:stretch>
        </p:blipFill>
        <p:spPr bwMode="auto">
          <a:xfrm>
            <a:off x="458788" y="3138488"/>
            <a:ext cx="1423987" cy="1436687"/>
          </a:xfrm>
          <a:prstGeom prst="rect">
            <a:avLst/>
          </a:prstGeom>
          <a:noFill/>
          <a:ln w="9525">
            <a:noFill/>
            <a:miter lim="800000"/>
            <a:headEnd/>
            <a:tailEnd/>
          </a:ln>
        </p:spPr>
      </p:pic>
      <p:sp>
        <p:nvSpPr>
          <p:cNvPr id="27" name="TextBox 26"/>
          <p:cNvSpPr txBox="1"/>
          <p:nvPr/>
        </p:nvSpPr>
        <p:spPr>
          <a:xfrm>
            <a:off x="2074863" y="4887913"/>
            <a:ext cx="6675437" cy="1422400"/>
          </a:xfrm>
          <a:prstGeom prst="rect">
            <a:avLst/>
          </a:prstGeom>
          <a:ln>
            <a:noFill/>
          </a:ln>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spAutoFit/>
          </a:bodyPr>
          <a:lstStyle/>
          <a:p>
            <a:pPr fontAlgn="auto">
              <a:lnSpc>
                <a:spcPct val="120000"/>
              </a:lnSpc>
              <a:spcBef>
                <a:spcPts val="0"/>
              </a:spcBef>
              <a:spcAft>
                <a:spcPts val="0"/>
              </a:spcAft>
              <a:defRPr/>
            </a:pPr>
            <a:r>
              <a:rPr lang="en-US" altLang="zh-CN" sz="2400" b="1" dirty="0">
                <a:cs typeface="Calibri" pitchFamily="34" charset="0"/>
              </a:rPr>
              <a:t>No.4: Sichuan ducks</a:t>
            </a:r>
          </a:p>
          <a:p>
            <a:pPr fontAlgn="auto">
              <a:lnSpc>
                <a:spcPct val="120000"/>
              </a:lnSpc>
              <a:spcBef>
                <a:spcPts val="0"/>
              </a:spcBef>
              <a:spcAft>
                <a:spcPts val="0"/>
              </a:spcAft>
              <a:defRPr/>
            </a:pPr>
            <a:r>
              <a:rPr lang="en-US" altLang="zh-CN" sz="2400" dirty="0">
                <a:cs typeface="Calibri" pitchFamily="34" charset="0"/>
              </a:rPr>
              <a:t>One is sweet, and one is 4)____________.</a:t>
            </a:r>
          </a:p>
          <a:p>
            <a:pPr fontAlgn="auto">
              <a:lnSpc>
                <a:spcPct val="120000"/>
              </a:lnSpc>
              <a:spcBef>
                <a:spcPts val="0"/>
              </a:spcBef>
              <a:spcAft>
                <a:spcPts val="0"/>
              </a:spcAft>
              <a:defRPr/>
            </a:pPr>
            <a:endParaRPr lang="zh-CN" altLang="en-US" sz="2400" dirty="0">
              <a:cs typeface="Calibri" pitchFamily="34" charset="0"/>
            </a:endParaRPr>
          </a:p>
        </p:txBody>
      </p:sp>
      <p:pic>
        <p:nvPicPr>
          <p:cNvPr id="17422" name="Picture 3"/>
          <p:cNvPicPr>
            <a:picLocks noChangeAspect="1" noChangeArrowheads="1"/>
          </p:cNvPicPr>
          <p:nvPr/>
        </p:nvPicPr>
        <p:blipFill>
          <a:blip r:embed="rId4"/>
          <a:srcRect/>
          <a:stretch>
            <a:fillRect/>
          </a:stretch>
        </p:blipFill>
        <p:spPr bwMode="auto">
          <a:xfrm>
            <a:off x="376238" y="4849813"/>
            <a:ext cx="1520825" cy="1430337"/>
          </a:xfrm>
          <a:prstGeom prst="rect">
            <a:avLst/>
          </a:prstGeom>
          <a:noFill/>
          <a:ln w="9525">
            <a:noFill/>
            <a:miter lim="800000"/>
            <a:headEnd/>
            <a:tailEnd/>
          </a:ln>
        </p:spPr>
      </p:pic>
      <p:sp>
        <p:nvSpPr>
          <p:cNvPr id="16" name="五边形 15"/>
          <p:cNvSpPr>
            <a:spLocks noChangeArrowheads="1"/>
          </p:cNvSpPr>
          <p:nvPr/>
        </p:nvSpPr>
        <p:spPr bwMode="auto">
          <a:xfrm>
            <a:off x="233363" y="947738"/>
            <a:ext cx="1109662" cy="431800"/>
          </a:xfrm>
          <a:prstGeom prst="homePlate">
            <a:avLst>
              <a:gd name="adj" fmla="val 50017"/>
            </a:avLst>
          </a:prstGeom>
          <a:solidFill>
            <a:srgbClr val="C0504D"/>
          </a:solidFill>
          <a:ln w="9525">
            <a:noFill/>
            <a:miter lim="800000"/>
            <a:headEnd/>
            <a:tailEnd/>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a:solidFill>
                  <a:srgbClr val="FFFFFF"/>
                </a:solidFill>
                <a:latin typeface="Calibri" pitchFamily="34" charset="0"/>
                <a:ea typeface="+mn-ea"/>
              </a:rPr>
              <a:t>Task 1</a:t>
            </a:r>
            <a:endParaRPr kumimoji="1" lang="zh-CN" altLang="en-US" sz="2400" b="1">
              <a:solidFill>
                <a:srgbClr val="FFFFFF"/>
              </a:solidFill>
              <a:latin typeface="Calibri" pitchFamily="34" charset="0"/>
              <a:ea typeface="+mn-ea"/>
            </a:endParaRPr>
          </a:p>
        </p:txBody>
      </p:sp>
      <p:sp>
        <p:nvSpPr>
          <p:cNvPr id="17424" name="矩形 7"/>
          <p:cNvSpPr>
            <a:spLocks noChangeArrowheads="1"/>
          </p:cNvSpPr>
          <p:nvPr/>
        </p:nvSpPr>
        <p:spPr bwMode="auto">
          <a:xfrm>
            <a:off x="1411288" y="909638"/>
            <a:ext cx="7569200" cy="461962"/>
          </a:xfrm>
          <a:prstGeom prst="rect">
            <a:avLst/>
          </a:prstGeom>
          <a:noFill/>
          <a:ln w="9525">
            <a:noFill/>
            <a:miter lim="800000"/>
            <a:headEnd/>
            <a:tailEnd/>
          </a:ln>
        </p:spPr>
        <p:txBody>
          <a:bodyPr>
            <a:spAutoFit/>
          </a:bodyPr>
          <a:lstStyle/>
          <a:p>
            <a:pPr algn="just"/>
            <a:r>
              <a:rPr lang="en-US" altLang="zh-CN" sz="2400" b="1">
                <a:latin typeface="Calibri" pitchFamily="34" charset="0"/>
              </a:rPr>
              <a:t>Fill in the blanks with what you hear from the video clip.</a:t>
            </a:r>
            <a:endParaRPr lang="zh-CN" altLang="zh-CN" sz="2400" b="1">
              <a:latin typeface="Calibri" pitchFamily="34" charset="0"/>
            </a:endParaRPr>
          </a:p>
        </p:txBody>
      </p:sp>
      <p:sp>
        <p:nvSpPr>
          <p:cNvPr id="18" name="文本框 11"/>
          <p:cNvSpPr txBox="1">
            <a:spLocks noChangeArrowheads="1"/>
          </p:cNvSpPr>
          <p:nvPr/>
        </p:nvSpPr>
        <p:spPr bwMode="auto">
          <a:xfrm>
            <a:off x="7466013" y="1987550"/>
            <a:ext cx="1270000" cy="457200"/>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meals</a:t>
            </a:r>
          </a:p>
        </p:txBody>
      </p:sp>
      <p:sp>
        <p:nvSpPr>
          <p:cNvPr id="19" name="文本框 11"/>
          <p:cNvSpPr txBox="1">
            <a:spLocks noChangeArrowheads="1"/>
          </p:cNvSpPr>
          <p:nvPr/>
        </p:nvSpPr>
        <p:spPr bwMode="auto">
          <a:xfrm>
            <a:off x="5118100" y="4054475"/>
            <a:ext cx="1654175" cy="461963"/>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vegetables</a:t>
            </a:r>
          </a:p>
        </p:txBody>
      </p:sp>
      <p:sp>
        <p:nvSpPr>
          <p:cNvPr id="20" name="文本框 11"/>
          <p:cNvSpPr txBox="1">
            <a:spLocks noChangeArrowheads="1"/>
          </p:cNvSpPr>
          <p:nvPr/>
        </p:nvSpPr>
        <p:spPr bwMode="auto">
          <a:xfrm>
            <a:off x="5556250" y="5387975"/>
            <a:ext cx="1268413" cy="461963"/>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salty</a:t>
            </a:r>
          </a:p>
        </p:txBody>
      </p:sp>
      <p:sp>
        <p:nvSpPr>
          <p:cNvPr id="21" name="动作按钮: 第一张 20">
            <a:hlinkClick r:id="rId5"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69" name="直线连接符 68"/>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584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5844" name="文本框 7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72" name="直线连接符 7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80" name="直线连接符 79"/>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5847" name="文本框 80"/>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2</a:t>
            </a:r>
            <a:endParaRPr kumimoji="1" lang="zh-CN" altLang="en-US" sz="3000" b="1">
              <a:solidFill>
                <a:srgbClr val="5FA067"/>
              </a:solidFill>
              <a:cs typeface="Arial" charset="0"/>
            </a:endParaRPr>
          </a:p>
        </p:txBody>
      </p:sp>
      <p:pic>
        <p:nvPicPr>
          <p:cNvPr id="35848" name="图片 8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6" name="圆角矩形 44">
            <a:extLst>
              <a:ext uri="{FF2B5EF4-FFF2-40B4-BE49-F238E27FC236}"/>
            </a:extLst>
          </p:cNvPr>
          <p:cNvSpPr/>
          <p:nvPr/>
        </p:nvSpPr>
        <p:spPr bwMode="auto">
          <a:xfrm>
            <a:off x="1584325" y="5441950"/>
            <a:ext cx="3055938" cy="554038"/>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7" name="圆角矩形 48">
            <a:extLst>
              <a:ext uri="{FF2B5EF4-FFF2-40B4-BE49-F238E27FC236}"/>
            </a:extLst>
          </p:cNvPr>
          <p:cNvSpPr/>
          <p:nvPr/>
        </p:nvSpPr>
        <p:spPr bwMode="auto">
          <a:xfrm>
            <a:off x="1584325" y="2303463"/>
            <a:ext cx="3055938" cy="555625"/>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9" name="圆角矩形 50">
            <a:extLst>
              <a:ext uri="{FF2B5EF4-FFF2-40B4-BE49-F238E27FC236}"/>
            </a:extLst>
          </p:cNvPr>
          <p:cNvSpPr/>
          <p:nvPr/>
        </p:nvSpPr>
        <p:spPr bwMode="auto">
          <a:xfrm>
            <a:off x="1584325" y="1685925"/>
            <a:ext cx="3055938" cy="554038"/>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extLst>
          </p:cNvPr>
          <p:cNvSpPr/>
          <p:nvPr/>
        </p:nvSpPr>
        <p:spPr>
          <a:xfrm>
            <a:off x="1328738" y="1882775"/>
            <a:ext cx="179387"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42" name="椭圆 41">
            <a:extLst>
              <a:ext uri="{FF2B5EF4-FFF2-40B4-BE49-F238E27FC236}"/>
            </a:extLst>
          </p:cNvPr>
          <p:cNvSpPr/>
          <p:nvPr/>
        </p:nvSpPr>
        <p:spPr>
          <a:xfrm>
            <a:off x="1328738" y="2503488"/>
            <a:ext cx="179387" cy="179387"/>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43" name="椭圆 42">
            <a:extLst>
              <a:ext uri="{FF2B5EF4-FFF2-40B4-BE49-F238E27FC236}"/>
            </a:extLst>
          </p:cNvPr>
          <p:cNvSpPr/>
          <p:nvPr/>
        </p:nvSpPr>
        <p:spPr>
          <a:xfrm>
            <a:off x="1323975" y="5632450"/>
            <a:ext cx="179388"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44" name="泪滴形 20">
            <a:extLst>
              <a:ext uri="{FF2B5EF4-FFF2-40B4-BE49-F238E27FC236}"/>
            </a:extLst>
          </p:cNvPr>
          <p:cNvSpPr/>
          <p:nvPr/>
        </p:nvSpPr>
        <p:spPr>
          <a:xfrm rot="2700000">
            <a:off x="440531" y="1650207"/>
            <a:ext cx="644525"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5" name="泪滴形 22">
            <a:extLst>
              <a:ext uri="{FF2B5EF4-FFF2-40B4-BE49-F238E27FC236}"/>
            </a:extLst>
          </p:cNvPr>
          <p:cNvSpPr/>
          <p:nvPr/>
        </p:nvSpPr>
        <p:spPr>
          <a:xfrm rot="2700000">
            <a:off x="434181" y="2285207"/>
            <a:ext cx="644525"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5857" name="文本框 7"/>
          <p:cNvSpPr txBox="1">
            <a:spLocks noChangeArrowheads="1"/>
          </p:cNvSpPr>
          <p:nvPr/>
        </p:nvSpPr>
        <p:spPr bwMode="auto">
          <a:xfrm>
            <a:off x="555625" y="1720850"/>
            <a:ext cx="469900"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01</a:t>
            </a:r>
            <a:endParaRPr kumimoji="1" lang="zh-CN" altLang="en-US" sz="2200" b="1">
              <a:solidFill>
                <a:schemeClr val="bg1"/>
              </a:solidFill>
              <a:latin typeface="Calibri" pitchFamily="34" charset="0"/>
            </a:endParaRPr>
          </a:p>
        </p:txBody>
      </p:sp>
      <p:sp>
        <p:nvSpPr>
          <p:cNvPr id="35858" name="文本框 31"/>
          <p:cNvSpPr txBox="1">
            <a:spLocks noChangeArrowheads="1"/>
          </p:cNvSpPr>
          <p:nvPr/>
        </p:nvSpPr>
        <p:spPr bwMode="auto">
          <a:xfrm>
            <a:off x="555625" y="2384425"/>
            <a:ext cx="469900"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02</a:t>
            </a:r>
            <a:endParaRPr kumimoji="1" lang="zh-CN" altLang="en-US" sz="2200" b="1">
              <a:solidFill>
                <a:schemeClr val="bg1"/>
              </a:solidFill>
              <a:latin typeface="Calibri" pitchFamily="34" charset="0"/>
            </a:endParaRPr>
          </a:p>
        </p:txBody>
      </p:sp>
      <p:sp>
        <p:nvSpPr>
          <p:cNvPr id="35859" name="文本框 32"/>
          <p:cNvSpPr txBox="1">
            <a:spLocks noChangeArrowheads="1"/>
          </p:cNvSpPr>
          <p:nvPr/>
        </p:nvSpPr>
        <p:spPr bwMode="auto">
          <a:xfrm>
            <a:off x="549275" y="5472113"/>
            <a:ext cx="471488" cy="431800"/>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07</a:t>
            </a:r>
            <a:endParaRPr kumimoji="1" lang="zh-CN" altLang="en-US" sz="2200" b="1">
              <a:solidFill>
                <a:schemeClr val="bg1"/>
              </a:solidFill>
              <a:latin typeface="Calibri" pitchFamily="34" charset="0"/>
            </a:endParaRPr>
          </a:p>
        </p:txBody>
      </p:sp>
      <p:sp>
        <p:nvSpPr>
          <p:cNvPr id="49" name="矩形 48"/>
          <p:cNvSpPr>
            <a:spLocks noChangeArrowheads="1"/>
          </p:cNvSpPr>
          <p:nvPr/>
        </p:nvSpPr>
        <p:spPr bwMode="auto">
          <a:xfrm>
            <a:off x="1747838" y="1735138"/>
            <a:ext cx="2449512" cy="461962"/>
          </a:xfrm>
          <a:prstGeom prst="rect">
            <a:avLst/>
          </a:prstGeom>
          <a:noFill/>
          <a:ln w="9525">
            <a:noFill/>
            <a:miter lim="800000"/>
            <a:headEnd/>
            <a:tailEnd/>
          </a:ln>
        </p:spPr>
        <p:txBody>
          <a:bodyPr>
            <a:spAutoFit/>
          </a:bodyPr>
          <a:lstStyle/>
          <a:p>
            <a:r>
              <a:rPr lang="en-US" altLang="zh-CN" sz="2400">
                <a:latin typeface="Calibri" pitchFamily="34" charset="0"/>
              </a:rPr>
              <a:t>diverse audience</a:t>
            </a:r>
            <a:endParaRPr lang="zh-CN" altLang="en-US" sz="2400">
              <a:latin typeface="Calibri" pitchFamily="34" charset="0"/>
            </a:endParaRPr>
          </a:p>
        </p:txBody>
      </p:sp>
      <p:sp>
        <p:nvSpPr>
          <p:cNvPr id="50" name="矩形 49"/>
          <p:cNvSpPr>
            <a:spLocks noChangeArrowheads="1"/>
          </p:cNvSpPr>
          <p:nvPr/>
        </p:nvSpPr>
        <p:spPr bwMode="auto">
          <a:xfrm>
            <a:off x="1755775" y="2351088"/>
            <a:ext cx="2884488" cy="461962"/>
          </a:xfrm>
          <a:prstGeom prst="rect">
            <a:avLst/>
          </a:prstGeom>
          <a:noFill/>
          <a:ln w="9525">
            <a:noFill/>
            <a:miter lim="800000"/>
            <a:headEnd/>
            <a:tailEnd/>
          </a:ln>
        </p:spPr>
        <p:txBody>
          <a:bodyPr>
            <a:spAutoFit/>
          </a:bodyPr>
          <a:lstStyle/>
          <a:p>
            <a:r>
              <a:rPr lang="en-US" altLang="zh-CN" sz="2400">
                <a:latin typeface="Calibri" pitchFamily="34" charset="0"/>
              </a:rPr>
              <a:t>diverse backgrounds</a:t>
            </a:r>
            <a:endParaRPr lang="zh-CN" altLang="en-US" sz="2400">
              <a:latin typeface="Calibri" pitchFamily="34" charset="0"/>
            </a:endParaRPr>
          </a:p>
        </p:txBody>
      </p:sp>
      <p:sp>
        <p:nvSpPr>
          <p:cNvPr id="52" name="矩形 51"/>
          <p:cNvSpPr>
            <a:spLocks noChangeArrowheads="1"/>
          </p:cNvSpPr>
          <p:nvPr/>
        </p:nvSpPr>
        <p:spPr bwMode="auto">
          <a:xfrm>
            <a:off x="1779588" y="5486400"/>
            <a:ext cx="2543175" cy="461963"/>
          </a:xfrm>
          <a:prstGeom prst="rect">
            <a:avLst/>
          </a:prstGeom>
          <a:noFill/>
          <a:ln w="9525">
            <a:noFill/>
            <a:miter lim="800000"/>
            <a:headEnd/>
            <a:tailEnd/>
          </a:ln>
        </p:spPr>
        <p:txBody>
          <a:bodyPr>
            <a:spAutoFit/>
          </a:bodyPr>
          <a:lstStyle/>
          <a:p>
            <a:r>
              <a:rPr lang="en-US" altLang="zh-CN" sz="2400">
                <a:latin typeface="Calibri" pitchFamily="34" charset="0"/>
              </a:rPr>
              <a:t>diverse reasons</a:t>
            </a:r>
            <a:endParaRPr lang="zh-CN" altLang="en-US" sz="2400">
              <a:latin typeface="Calibri" pitchFamily="34" charset="0"/>
            </a:endParaRPr>
          </a:p>
        </p:txBody>
      </p:sp>
      <p:sp>
        <p:nvSpPr>
          <p:cNvPr id="54" name="圆角矩形 48">
            <a:extLst>
              <a:ext uri="{FF2B5EF4-FFF2-40B4-BE49-F238E27FC236}"/>
            </a:extLst>
          </p:cNvPr>
          <p:cNvSpPr/>
          <p:nvPr/>
        </p:nvSpPr>
        <p:spPr bwMode="auto">
          <a:xfrm>
            <a:off x="1573213" y="4816475"/>
            <a:ext cx="3067050" cy="555625"/>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55" name="椭圆 54">
            <a:extLst>
              <a:ext uri="{FF2B5EF4-FFF2-40B4-BE49-F238E27FC236}"/>
            </a:extLst>
          </p:cNvPr>
          <p:cNvSpPr/>
          <p:nvPr/>
        </p:nvSpPr>
        <p:spPr>
          <a:xfrm>
            <a:off x="1317625" y="5018088"/>
            <a:ext cx="179388"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56" name="泪滴形 22">
            <a:extLst>
              <a:ext uri="{FF2B5EF4-FFF2-40B4-BE49-F238E27FC236}"/>
            </a:extLst>
          </p:cNvPr>
          <p:cNvSpPr/>
          <p:nvPr/>
        </p:nvSpPr>
        <p:spPr>
          <a:xfrm rot="2700000">
            <a:off x="422275" y="4811713"/>
            <a:ext cx="644525" cy="644525"/>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5866" name="文本框 31"/>
          <p:cNvSpPr txBox="1">
            <a:spLocks noChangeArrowheads="1"/>
          </p:cNvSpPr>
          <p:nvPr/>
        </p:nvSpPr>
        <p:spPr bwMode="auto">
          <a:xfrm>
            <a:off x="542925" y="4911725"/>
            <a:ext cx="471488"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06</a:t>
            </a:r>
            <a:endParaRPr kumimoji="1" lang="zh-CN" altLang="en-US" sz="2200" b="1">
              <a:solidFill>
                <a:schemeClr val="bg1"/>
              </a:solidFill>
              <a:latin typeface="Calibri" pitchFamily="34" charset="0"/>
            </a:endParaRPr>
          </a:p>
        </p:txBody>
      </p:sp>
      <p:sp>
        <p:nvSpPr>
          <p:cNvPr id="58" name="矩形 57"/>
          <p:cNvSpPr>
            <a:spLocks noChangeArrowheads="1"/>
          </p:cNvSpPr>
          <p:nvPr/>
        </p:nvSpPr>
        <p:spPr bwMode="auto">
          <a:xfrm>
            <a:off x="1743075" y="4864100"/>
            <a:ext cx="2886075" cy="461963"/>
          </a:xfrm>
          <a:prstGeom prst="rect">
            <a:avLst/>
          </a:prstGeom>
          <a:noFill/>
          <a:ln w="9525">
            <a:noFill/>
            <a:miter lim="800000"/>
            <a:headEnd/>
            <a:tailEnd/>
          </a:ln>
        </p:spPr>
        <p:txBody>
          <a:bodyPr>
            <a:spAutoFit/>
          </a:bodyPr>
          <a:lstStyle/>
          <a:p>
            <a:r>
              <a:rPr lang="en-US" altLang="zh-CN" sz="2400">
                <a:latin typeface="Calibri" pitchFamily="34" charset="0"/>
              </a:rPr>
              <a:t>diverse city</a:t>
            </a:r>
            <a:endParaRPr lang="zh-CN" altLang="en-US" sz="2400">
              <a:latin typeface="Calibri" pitchFamily="34" charset="0"/>
            </a:endParaRPr>
          </a:p>
        </p:txBody>
      </p:sp>
      <p:sp>
        <p:nvSpPr>
          <p:cNvPr id="59" name="矩形 58"/>
          <p:cNvSpPr>
            <a:spLocks noChangeArrowheads="1"/>
          </p:cNvSpPr>
          <p:nvPr/>
        </p:nvSpPr>
        <p:spPr bwMode="auto">
          <a:xfrm>
            <a:off x="4889500" y="1730375"/>
            <a:ext cx="1716088" cy="460375"/>
          </a:xfrm>
          <a:prstGeom prst="rect">
            <a:avLst/>
          </a:prstGeom>
          <a:noFill/>
          <a:ln w="9525">
            <a:noFill/>
            <a:miter lim="800000"/>
            <a:headEnd/>
            <a:tailEnd/>
          </a:ln>
        </p:spPr>
        <p:txBody>
          <a:bodyPr>
            <a:spAutoFit/>
          </a:bodyPr>
          <a:lstStyle/>
          <a:p>
            <a:r>
              <a:rPr lang="zh-CN" altLang="en-US" sz="2400">
                <a:latin typeface="Calibri" pitchFamily="34" charset="0"/>
              </a:rPr>
              <a:t>各类观众</a:t>
            </a:r>
          </a:p>
        </p:txBody>
      </p:sp>
      <p:sp>
        <p:nvSpPr>
          <p:cNvPr id="66" name="矩形 65"/>
          <p:cNvSpPr>
            <a:spLocks noChangeArrowheads="1"/>
          </p:cNvSpPr>
          <p:nvPr/>
        </p:nvSpPr>
        <p:spPr bwMode="auto">
          <a:xfrm>
            <a:off x="4892675" y="2946400"/>
            <a:ext cx="2505075" cy="461963"/>
          </a:xfrm>
          <a:prstGeom prst="rect">
            <a:avLst/>
          </a:prstGeom>
          <a:noFill/>
          <a:ln w="9525">
            <a:noFill/>
            <a:miter lim="800000"/>
            <a:headEnd/>
            <a:tailEnd/>
          </a:ln>
        </p:spPr>
        <p:txBody>
          <a:bodyPr>
            <a:spAutoFit/>
          </a:bodyPr>
          <a:lstStyle/>
          <a:p>
            <a:r>
              <a:rPr lang="zh-CN" altLang="en-US" sz="2400">
                <a:latin typeface="Calibri" pitchFamily="34" charset="0"/>
              </a:rPr>
              <a:t>各种各样的观点</a:t>
            </a:r>
          </a:p>
        </p:txBody>
      </p:sp>
      <p:sp>
        <p:nvSpPr>
          <p:cNvPr id="68" name="矩形 67"/>
          <p:cNvSpPr>
            <a:spLocks noChangeArrowheads="1"/>
          </p:cNvSpPr>
          <p:nvPr/>
        </p:nvSpPr>
        <p:spPr bwMode="auto">
          <a:xfrm>
            <a:off x="4892675" y="5484813"/>
            <a:ext cx="2505075" cy="461962"/>
          </a:xfrm>
          <a:prstGeom prst="rect">
            <a:avLst/>
          </a:prstGeom>
          <a:noFill/>
          <a:ln w="9525">
            <a:noFill/>
            <a:miter lim="800000"/>
            <a:headEnd/>
            <a:tailEnd/>
          </a:ln>
        </p:spPr>
        <p:txBody>
          <a:bodyPr>
            <a:spAutoFit/>
          </a:bodyPr>
          <a:lstStyle/>
          <a:p>
            <a:r>
              <a:rPr lang="zh-CN" altLang="en-US" sz="2400">
                <a:latin typeface="Calibri" pitchFamily="34" charset="0"/>
              </a:rPr>
              <a:t>多方面的原因</a:t>
            </a:r>
          </a:p>
        </p:txBody>
      </p:sp>
      <p:sp>
        <p:nvSpPr>
          <p:cNvPr id="73" name="圆角矩形 48">
            <a:extLst>
              <a:ext uri="{FF2B5EF4-FFF2-40B4-BE49-F238E27FC236}"/>
            </a:extLst>
          </p:cNvPr>
          <p:cNvSpPr/>
          <p:nvPr/>
        </p:nvSpPr>
        <p:spPr bwMode="auto">
          <a:xfrm>
            <a:off x="1585913" y="2919413"/>
            <a:ext cx="3055937" cy="555625"/>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4" name="椭圆 73">
            <a:extLst>
              <a:ext uri="{FF2B5EF4-FFF2-40B4-BE49-F238E27FC236}"/>
            </a:extLst>
          </p:cNvPr>
          <p:cNvSpPr/>
          <p:nvPr/>
        </p:nvSpPr>
        <p:spPr>
          <a:xfrm>
            <a:off x="1331913" y="3121025"/>
            <a:ext cx="177800"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75" name="泪滴形 22">
            <a:extLst>
              <a:ext uri="{FF2B5EF4-FFF2-40B4-BE49-F238E27FC236}"/>
            </a:extLst>
          </p:cNvPr>
          <p:cNvSpPr/>
          <p:nvPr/>
        </p:nvSpPr>
        <p:spPr>
          <a:xfrm rot="2700000">
            <a:off x="436563" y="2914650"/>
            <a:ext cx="644525" cy="644525"/>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5874" name="文本框 31"/>
          <p:cNvSpPr txBox="1">
            <a:spLocks noChangeArrowheads="1"/>
          </p:cNvSpPr>
          <p:nvPr/>
        </p:nvSpPr>
        <p:spPr bwMode="auto">
          <a:xfrm>
            <a:off x="557213" y="3027363"/>
            <a:ext cx="469900" cy="431800"/>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03</a:t>
            </a:r>
            <a:endParaRPr kumimoji="1" lang="zh-CN" altLang="en-US" sz="2200" b="1">
              <a:solidFill>
                <a:schemeClr val="bg1"/>
              </a:solidFill>
              <a:latin typeface="Calibri" pitchFamily="34" charset="0"/>
            </a:endParaRPr>
          </a:p>
        </p:txBody>
      </p:sp>
      <p:sp>
        <p:nvSpPr>
          <p:cNvPr id="77" name="矩形 76"/>
          <p:cNvSpPr>
            <a:spLocks noChangeArrowheads="1"/>
          </p:cNvSpPr>
          <p:nvPr/>
        </p:nvSpPr>
        <p:spPr bwMode="auto">
          <a:xfrm>
            <a:off x="1757363" y="2967038"/>
            <a:ext cx="2884487" cy="461962"/>
          </a:xfrm>
          <a:prstGeom prst="rect">
            <a:avLst/>
          </a:prstGeom>
          <a:noFill/>
          <a:ln w="9525">
            <a:noFill/>
            <a:miter lim="800000"/>
            <a:headEnd/>
            <a:tailEnd/>
          </a:ln>
        </p:spPr>
        <p:txBody>
          <a:bodyPr>
            <a:spAutoFit/>
          </a:bodyPr>
          <a:lstStyle/>
          <a:p>
            <a:r>
              <a:rPr lang="en-US" altLang="zh-CN" sz="2400">
                <a:latin typeface="Calibri" pitchFamily="34" charset="0"/>
              </a:rPr>
              <a:t>diverse topics</a:t>
            </a:r>
            <a:endParaRPr lang="zh-CN" altLang="en-US" sz="2400">
              <a:latin typeface="Calibri" pitchFamily="34" charset="0"/>
            </a:endParaRPr>
          </a:p>
        </p:txBody>
      </p:sp>
      <p:sp>
        <p:nvSpPr>
          <p:cNvPr id="78" name="圆角矩形 48">
            <a:extLst>
              <a:ext uri="{FF2B5EF4-FFF2-40B4-BE49-F238E27FC236}"/>
            </a:extLst>
          </p:cNvPr>
          <p:cNvSpPr/>
          <p:nvPr/>
        </p:nvSpPr>
        <p:spPr bwMode="auto">
          <a:xfrm>
            <a:off x="1573213" y="3560763"/>
            <a:ext cx="3055937" cy="555625"/>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9" name="椭圆 78">
            <a:extLst>
              <a:ext uri="{FF2B5EF4-FFF2-40B4-BE49-F238E27FC236}"/>
            </a:extLst>
          </p:cNvPr>
          <p:cNvSpPr/>
          <p:nvPr/>
        </p:nvSpPr>
        <p:spPr>
          <a:xfrm>
            <a:off x="1317625" y="3775075"/>
            <a:ext cx="179388" cy="179388"/>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84" name="泪滴形 22">
            <a:extLst>
              <a:ext uri="{FF2B5EF4-FFF2-40B4-BE49-F238E27FC236}"/>
            </a:extLst>
          </p:cNvPr>
          <p:cNvSpPr/>
          <p:nvPr/>
        </p:nvSpPr>
        <p:spPr>
          <a:xfrm rot="2700000">
            <a:off x="422275" y="3556000"/>
            <a:ext cx="644525" cy="644525"/>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5879" name="文本框 31"/>
          <p:cNvSpPr txBox="1">
            <a:spLocks noChangeArrowheads="1"/>
          </p:cNvSpPr>
          <p:nvPr/>
        </p:nvSpPr>
        <p:spPr bwMode="auto">
          <a:xfrm>
            <a:off x="542925" y="3683000"/>
            <a:ext cx="471488"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04</a:t>
            </a:r>
            <a:endParaRPr kumimoji="1" lang="zh-CN" altLang="en-US" sz="2200" b="1">
              <a:solidFill>
                <a:schemeClr val="bg1"/>
              </a:solidFill>
              <a:latin typeface="Calibri" pitchFamily="34" charset="0"/>
            </a:endParaRPr>
          </a:p>
        </p:txBody>
      </p:sp>
      <p:sp>
        <p:nvSpPr>
          <p:cNvPr id="86" name="矩形 85"/>
          <p:cNvSpPr>
            <a:spLocks noChangeArrowheads="1"/>
          </p:cNvSpPr>
          <p:nvPr/>
        </p:nvSpPr>
        <p:spPr bwMode="auto">
          <a:xfrm>
            <a:off x="1743075" y="3608388"/>
            <a:ext cx="3162300" cy="461962"/>
          </a:xfrm>
          <a:prstGeom prst="rect">
            <a:avLst/>
          </a:prstGeom>
          <a:noFill/>
          <a:ln w="9525">
            <a:noFill/>
            <a:miter lim="800000"/>
            <a:headEnd/>
            <a:tailEnd/>
          </a:ln>
        </p:spPr>
        <p:txBody>
          <a:bodyPr>
            <a:spAutoFit/>
          </a:bodyPr>
          <a:lstStyle/>
          <a:p>
            <a:r>
              <a:rPr lang="en-US" altLang="zh-CN" sz="2400">
                <a:latin typeface="Calibri" pitchFamily="34" charset="0"/>
              </a:rPr>
              <a:t>diverse population</a:t>
            </a:r>
            <a:endParaRPr lang="zh-CN" altLang="en-US" sz="2400">
              <a:latin typeface="Calibri" pitchFamily="34" charset="0"/>
            </a:endParaRPr>
          </a:p>
        </p:txBody>
      </p:sp>
      <p:sp>
        <p:nvSpPr>
          <p:cNvPr id="87" name="圆角矩形 48">
            <a:extLst>
              <a:ext uri="{FF2B5EF4-FFF2-40B4-BE49-F238E27FC236}"/>
            </a:extLst>
          </p:cNvPr>
          <p:cNvSpPr/>
          <p:nvPr/>
        </p:nvSpPr>
        <p:spPr bwMode="auto">
          <a:xfrm>
            <a:off x="1584325" y="4187825"/>
            <a:ext cx="3055938" cy="554038"/>
          </a:xfrm>
          <a:prstGeom prst="roundRect">
            <a:avLst>
              <a:gd name="adj" fmla="val 7848"/>
            </a:avLst>
          </a:prstGeom>
          <a:solidFill>
            <a:schemeClr val="accent4">
              <a:lumMod val="60000"/>
              <a:lumOff val="40000"/>
              <a:alpha val="25098"/>
            </a:scheme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88" name="椭圆 87">
            <a:extLst>
              <a:ext uri="{FF2B5EF4-FFF2-40B4-BE49-F238E27FC236}"/>
            </a:extLst>
          </p:cNvPr>
          <p:cNvSpPr/>
          <p:nvPr/>
        </p:nvSpPr>
        <p:spPr>
          <a:xfrm>
            <a:off x="1328738" y="4387850"/>
            <a:ext cx="179387" cy="177800"/>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latin typeface="微软雅黑" panose="020B0503020204020204" pitchFamily="34" charset="-122"/>
              <a:ea typeface="微软雅黑" panose="020B0503020204020204" pitchFamily="34" charset="-122"/>
            </a:endParaRPr>
          </a:p>
        </p:txBody>
      </p:sp>
      <p:sp>
        <p:nvSpPr>
          <p:cNvPr id="89" name="泪滴形 22">
            <a:extLst>
              <a:ext uri="{FF2B5EF4-FFF2-40B4-BE49-F238E27FC236}"/>
            </a:extLst>
          </p:cNvPr>
          <p:cNvSpPr/>
          <p:nvPr/>
        </p:nvSpPr>
        <p:spPr>
          <a:xfrm rot="2700000">
            <a:off x="434181" y="4182269"/>
            <a:ext cx="644525"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5884" name="文本框 31"/>
          <p:cNvSpPr txBox="1">
            <a:spLocks noChangeArrowheads="1"/>
          </p:cNvSpPr>
          <p:nvPr/>
        </p:nvSpPr>
        <p:spPr bwMode="auto">
          <a:xfrm>
            <a:off x="555625" y="4225925"/>
            <a:ext cx="469900" cy="431800"/>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05</a:t>
            </a:r>
            <a:endParaRPr kumimoji="1" lang="zh-CN" altLang="en-US" sz="2200" b="1">
              <a:solidFill>
                <a:schemeClr val="bg1"/>
              </a:solidFill>
              <a:latin typeface="Calibri" pitchFamily="34" charset="0"/>
            </a:endParaRPr>
          </a:p>
        </p:txBody>
      </p:sp>
      <p:sp>
        <p:nvSpPr>
          <p:cNvPr id="91" name="矩形 90"/>
          <p:cNvSpPr>
            <a:spLocks noChangeArrowheads="1"/>
          </p:cNvSpPr>
          <p:nvPr/>
        </p:nvSpPr>
        <p:spPr bwMode="auto">
          <a:xfrm>
            <a:off x="1755775" y="4233863"/>
            <a:ext cx="2884488" cy="461962"/>
          </a:xfrm>
          <a:prstGeom prst="rect">
            <a:avLst/>
          </a:prstGeom>
          <a:noFill/>
          <a:ln w="9525">
            <a:noFill/>
            <a:miter lim="800000"/>
            <a:headEnd/>
            <a:tailEnd/>
          </a:ln>
        </p:spPr>
        <p:txBody>
          <a:bodyPr>
            <a:spAutoFit/>
          </a:bodyPr>
          <a:lstStyle/>
          <a:p>
            <a:r>
              <a:rPr lang="en-US" altLang="zh-CN" sz="2400">
                <a:latin typeface="Calibri" pitchFamily="34" charset="0"/>
              </a:rPr>
              <a:t>diverse interests</a:t>
            </a:r>
            <a:endParaRPr lang="zh-CN" altLang="en-US" sz="2400">
              <a:latin typeface="Calibri" pitchFamily="34" charset="0"/>
            </a:endParaRPr>
          </a:p>
        </p:txBody>
      </p:sp>
      <p:sp>
        <p:nvSpPr>
          <p:cNvPr id="92" name="矩形 91"/>
          <p:cNvSpPr>
            <a:spLocks noChangeArrowheads="1"/>
          </p:cNvSpPr>
          <p:nvPr/>
        </p:nvSpPr>
        <p:spPr bwMode="auto">
          <a:xfrm>
            <a:off x="4878388" y="2346325"/>
            <a:ext cx="1716087" cy="461963"/>
          </a:xfrm>
          <a:prstGeom prst="rect">
            <a:avLst/>
          </a:prstGeom>
          <a:noFill/>
          <a:ln w="9525">
            <a:noFill/>
            <a:miter lim="800000"/>
            <a:headEnd/>
            <a:tailEnd/>
          </a:ln>
        </p:spPr>
        <p:txBody>
          <a:bodyPr>
            <a:spAutoFit/>
          </a:bodyPr>
          <a:lstStyle/>
          <a:p>
            <a:r>
              <a:rPr lang="zh-CN" altLang="en-US" sz="2400">
                <a:latin typeface="Calibri" pitchFamily="34" charset="0"/>
              </a:rPr>
              <a:t>不同的背景</a:t>
            </a:r>
          </a:p>
        </p:txBody>
      </p:sp>
      <p:sp>
        <p:nvSpPr>
          <p:cNvPr id="93" name="矩形 92"/>
          <p:cNvSpPr>
            <a:spLocks noChangeArrowheads="1"/>
          </p:cNvSpPr>
          <p:nvPr/>
        </p:nvSpPr>
        <p:spPr bwMode="auto">
          <a:xfrm>
            <a:off x="4892675" y="4229100"/>
            <a:ext cx="2012950" cy="461963"/>
          </a:xfrm>
          <a:prstGeom prst="rect">
            <a:avLst/>
          </a:prstGeom>
          <a:noFill/>
          <a:ln w="9525">
            <a:noFill/>
            <a:miter lim="800000"/>
            <a:headEnd/>
            <a:tailEnd/>
          </a:ln>
        </p:spPr>
        <p:txBody>
          <a:bodyPr>
            <a:spAutoFit/>
          </a:bodyPr>
          <a:lstStyle/>
          <a:p>
            <a:r>
              <a:rPr lang="zh-CN" altLang="en-US" sz="2400">
                <a:latin typeface="Calibri" pitchFamily="34" charset="0"/>
              </a:rPr>
              <a:t>不同的兴趣</a:t>
            </a:r>
          </a:p>
        </p:txBody>
      </p:sp>
      <p:sp>
        <p:nvSpPr>
          <p:cNvPr id="94" name="矩形 93"/>
          <p:cNvSpPr>
            <a:spLocks noChangeArrowheads="1"/>
          </p:cNvSpPr>
          <p:nvPr/>
        </p:nvSpPr>
        <p:spPr bwMode="auto">
          <a:xfrm>
            <a:off x="4894263" y="4846638"/>
            <a:ext cx="2325687" cy="460375"/>
          </a:xfrm>
          <a:prstGeom prst="rect">
            <a:avLst/>
          </a:prstGeom>
          <a:noFill/>
          <a:ln w="9525">
            <a:noFill/>
            <a:miter lim="800000"/>
            <a:headEnd/>
            <a:tailEnd/>
          </a:ln>
        </p:spPr>
        <p:txBody>
          <a:bodyPr>
            <a:spAutoFit/>
          </a:bodyPr>
          <a:lstStyle/>
          <a:p>
            <a:r>
              <a:rPr lang="zh-CN" altLang="en-US" sz="2400">
                <a:latin typeface="Calibri" pitchFamily="34" charset="0"/>
              </a:rPr>
              <a:t>多元化的城市</a:t>
            </a:r>
          </a:p>
        </p:txBody>
      </p:sp>
      <p:sp>
        <p:nvSpPr>
          <p:cNvPr id="95" name="泪滴形 22">
            <a:extLst>
              <a:ext uri="{FF2B5EF4-FFF2-40B4-BE49-F238E27FC236}"/>
            </a:extLst>
          </p:cNvPr>
          <p:cNvSpPr/>
          <p:nvPr/>
        </p:nvSpPr>
        <p:spPr>
          <a:xfrm rot="2700000">
            <a:off x="425450" y="5429250"/>
            <a:ext cx="642938" cy="642938"/>
          </a:xfrm>
          <a:prstGeom prst="teardrop">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5890" name="文本框 31"/>
          <p:cNvSpPr txBox="1">
            <a:spLocks noChangeArrowheads="1"/>
          </p:cNvSpPr>
          <p:nvPr/>
        </p:nvSpPr>
        <p:spPr bwMode="auto">
          <a:xfrm>
            <a:off x="546100" y="5527675"/>
            <a:ext cx="469900" cy="430213"/>
          </a:xfrm>
          <a:prstGeom prst="rect">
            <a:avLst/>
          </a:prstGeom>
          <a:noFill/>
          <a:ln w="9525">
            <a:noFill/>
            <a:miter lim="800000"/>
            <a:headEnd/>
            <a:tailEnd/>
          </a:ln>
        </p:spPr>
        <p:txBody>
          <a:bodyPr wrap="none">
            <a:spAutoFit/>
          </a:bodyPr>
          <a:lstStyle/>
          <a:p>
            <a:r>
              <a:rPr kumimoji="1" lang="en-US" altLang="zh-CN" sz="2200" b="1">
                <a:solidFill>
                  <a:schemeClr val="bg1"/>
                </a:solidFill>
                <a:latin typeface="Calibri" pitchFamily="34" charset="0"/>
              </a:rPr>
              <a:t>07</a:t>
            </a:r>
            <a:endParaRPr kumimoji="1" lang="zh-CN" altLang="en-US" sz="2200" b="1">
              <a:solidFill>
                <a:schemeClr val="bg1"/>
              </a:solidFill>
              <a:latin typeface="Calibri" pitchFamily="34" charset="0"/>
            </a:endParaRPr>
          </a:p>
        </p:txBody>
      </p:sp>
      <p:sp>
        <p:nvSpPr>
          <p:cNvPr id="97" name="矩形 96"/>
          <p:cNvSpPr>
            <a:spLocks noChangeArrowheads="1"/>
          </p:cNvSpPr>
          <p:nvPr/>
        </p:nvSpPr>
        <p:spPr bwMode="auto">
          <a:xfrm>
            <a:off x="4879975" y="3617913"/>
            <a:ext cx="1716088" cy="461962"/>
          </a:xfrm>
          <a:prstGeom prst="rect">
            <a:avLst/>
          </a:prstGeom>
          <a:noFill/>
          <a:ln w="9525">
            <a:noFill/>
            <a:miter lim="800000"/>
            <a:headEnd/>
            <a:tailEnd/>
          </a:ln>
        </p:spPr>
        <p:txBody>
          <a:bodyPr>
            <a:spAutoFit/>
          </a:bodyPr>
          <a:lstStyle/>
          <a:p>
            <a:r>
              <a:rPr lang="zh-CN" altLang="en-US" sz="2400">
                <a:latin typeface="Calibri" pitchFamily="34" charset="0"/>
              </a:rPr>
              <a:t>多民族人口</a:t>
            </a:r>
          </a:p>
        </p:txBody>
      </p:sp>
      <p:sp>
        <p:nvSpPr>
          <p:cNvPr id="60" name="动作按钮: 第一张 5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1" name="组合 37"/>
          <p:cNvGrpSpPr>
            <a:grpSpLocks/>
          </p:cNvGrpSpPr>
          <p:nvPr/>
        </p:nvGrpSpPr>
        <p:grpSpPr bwMode="auto">
          <a:xfrm>
            <a:off x="502038" y="963161"/>
            <a:ext cx="2016125" cy="461666"/>
            <a:chOff x="2635396" y="6103540"/>
            <a:chExt cx="1362076" cy="1413475"/>
          </a:xfrm>
          <a:solidFill>
            <a:srgbClr val="660066"/>
          </a:solidFill>
        </p:grpSpPr>
        <p:sp>
          <p:nvSpPr>
            <p:cNvPr id="62"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63" name="Rectangle 9"/>
            <p:cNvSpPr>
              <a:spLocks noChangeArrowheads="1"/>
            </p:cNvSpPr>
            <p:nvPr/>
          </p:nvSpPr>
          <p:spPr bwMode="auto">
            <a:xfrm>
              <a:off x="2655592" y="6103543"/>
              <a:ext cx="1340593" cy="1413472"/>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Collocations </a:t>
              </a:r>
              <a:endParaRPr lang="zh-CN" altLang="zh-CN" sz="2400" b="1" dirty="0">
                <a:solidFill>
                  <a:schemeClr val="bg1"/>
                </a:solidFill>
                <a:latin typeface="Cambria" pitchFamily="18" charset="0"/>
                <a:ea typeface="Adobe 楷体 Std R"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blinds(horizontal)">
                                      <p:cBhvr>
                                        <p:cTn id="10" dur="500"/>
                                        <p:tgtEl>
                                          <p:spTgt spid="3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linds(horizontal)">
                                      <p:cBhvr>
                                        <p:cTn id="13" dur="500"/>
                                        <p:tgtEl>
                                          <p:spTgt spid="3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blinds(horizontal)">
                                      <p:cBhvr>
                                        <p:cTn id="16" dur="500"/>
                                        <p:tgtEl>
                                          <p:spTgt spid="4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blinds(horizontal)">
                                      <p:cBhvr>
                                        <p:cTn id="19" dur="500"/>
                                        <p:tgtEl>
                                          <p:spTgt spid="5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blinds(horizontal)">
                                      <p:cBhvr>
                                        <p:cTn id="22" dur="500"/>
                                        <p:tgtEl>
                                          <p:spTgt spid="5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blinds(horizontal)">
                                      <p:cBhvr>
                                        <p:cTn id="25" dur="500"/>
                                        <p:tgtEl>
                                          <p:spTgt spid="5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blinds(horizontal)">
                                      <p:cBhvr>
                                        <p:cTn id="28" dur="500"/>
                                        <p:tgtEl>
                                          <p:spTgt spid="5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blinds(horizontal)">
                                      <p:cBhvr>
                                        <p:cTn id="31" dur="500"/>
                                        <p:tgtEl>
                                          <p:spTgt spid="7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blinds(horizontal)">
                                      <p:cBhvr>
                                        <p:cTn id="34" dur="500"/>
                                        <p:tgtEl>
                                          <p:spTgt spid="7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blinds(horizontal)">
                                      <p:cBhvr>
                                        <p:cTn id="37" dur="500"/>
                                        <p:tgtEl>
                                          <p:spTgt spid="7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86"/>
                                        </p:tgtEl>
                                        <p:attrNameLst>
                                          <p:attrName>style.visibility</p:attrName>
                                        </p:attrNameLst>
                                      </p:cBhvr>
                                      <p:to>
                                        <p:strVal val="visible"/>
                                      </p:to>
                                    </p:set>
                                    <p:animEffect transition="in" filter="blinds(horizontal)">
                                      <p:cBhvr>
                                        <p:cTn id="40" dur="500"/>
                                        <p:tgtEl>
                                          <p:spTgt spid="86"/>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blinds(horizontal)">
                                      <p:cBhvr>
                                        <p:cTn id="43" dur="500"/>
                                        <p:tgtEl>
                                          <p:spTgt spid="87"/>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91"/>
                                        </p:tgtEl>
                                        <p:attrNameLst>
                                          <p:attrName>style.visibility</p:attrName>
                                        </p:attrNameLst>
                                      </p:cBhvr>
                                      <p:to>
                                        <p:strVal val="visible"/>
                                      </p:to>
                                    </p:set>
                                    <p:animEffect transition="in" filter="blinds(horizontal)">
                                      <p:cBhvr>
                                        <p:cTn id="46" dur="500"/>
                                        <p:tgtEl>
                                          <p:spTgt spid="91"/>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blinds(horizontal)">
                                      <p:cBhvr>
                                        <p:cTn id="51" dur="500"/>
                                        <p:tgtEl>
                                          <p:spTgt spid="59"/>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92"/>
                                        </p:tgtEl>
                                        <p:attrNameLst>
                                          <p:attrName>style.visibility</p:attrName>
                                        </p:attrNameLst>
                                      </p:cBhvr>
                                      <p:to>
                                        <p:strVal val="visible"/>
                                      </p:to>
                                    </p:set>
                                    <p:animEffect transition="in" filter="blinds(horizontal)">
                                      <p:cBhvr>
                                        <p:cTn id="56" dur="500"/>
                                        <p:tgtEl>
                                          <p:spTgt spid="92"/>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blinds(horizontal)">
                                      <p:cBhvr>
                                        <p:cTn id="61" dur="500"/>
                                        <p:tgtEl>
                                          <p:spTgt spid="66"/>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blinds(horizontal)">
                                      <p:cBhvr>
                                        <p:cTn id="66" dur="500"/>
                                        <p:tgtEl>
                                          <p:spTgt spid="97"/>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blinds(horizontal)">
                                      <p:cBhvr>
                                        <p:cTn id="71" dur="500"/>
                                        <p:tgtEl>
                                          <p:spTgt spid="93"/>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94"/>
                                        </p:tgtEl>
                                        <p:attrNameLst>
                                          <p:attrName>style.visibility</p:attrName>
                                        </p:attrNameLst>
                                      </p:cBhvr>
                                      <p:to>
                                        <p:strVal val="visible"/>
                                      </p:to>
                                    </p:set>
                                    <p:animEffect transition="in" filter="blinds(horizontal)">
                                      <p:cBhvr>
                                        <p:cTn id="76" dur="500"/>
                                        <p:tgtEl>
                                          <p:spTgt spid="94"/>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blinds(horizontal)">
                                      <p:cBhvr>
                                        <p:cTn id="8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9" grpId="0" animBg="1"/>
      <p:bldP spid="49" grpId="0"/>
      <p:bldP spid="50" grpId="0"/>
      <p:bldP spid="52" grpId="0"/>
      <p:bldP spid="54" grpId="0" animBg="1"/>
      <p:bldP spid="58" grpId="0"/>
      <p:bldP spid="59" grpId="0"/>
      <p:bldP spid="66" grpId="0"/>
      <p:bldP spid="68" grpId="0"/>
      <p:bldP spid="73" grpId="0" animBg="1"/>
      <p:bldP spid="77" grpId="0"/>
      <p:bldP spid="78" grpId="0" animBg="1"/>
      <p:bldP spid="86" grpId="0"/>
      <p:bldP spid="87" grpId="0" animBg="1"/>
      <p:bldP spid="91" grpId="0"/>
      <p:bldP spid="92" grpId="0"/>
      <p:bldP spid="93" grpId="0"/>
      <p:bldP spid="94" grpId="0"/>
      <p:bldP spid="9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66"/>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36866" name="内容占位符 2"/>
          <p:cNvSpPr>
            <a:spLocks noGrp="1"/>
          </p:cNvSpPr>
          <p:nvPr/>
        </p:nvSpPr>
        <p:spPr bwMode="auto">
          <a:xfrm>
            <a:off x="349250" y="1471613"/>
            <a:ext cx="8618538" cy="850900"/>
          </a:xfrm>
          <a:prstGeom prst="rect">
            <a:avLst/>
          </a:prstGeom>
          <a:noFill/>
          <a:ln w="9525">
            <a:noFill/>
            <a:miter lim="800000"/>
            <a:headEnd/>
            <a:tailEnd/>
          </a:ln>
        </p:spPr>
        <p:txBody>
          <a:bodyPr/>
          <a:lstStyle/>
          <a:p>
            <a:pPr marL="457200" indent="-457200"/>
            <a:r>
              <a:rPr kumimoji="1" lang="en-US" altLang="zh-CN" sz="2400" b="1">
                <a:solidFill>
                  <a:srgbClr val="660066"/>
                </a:solidFill>
                <a:latin typeface="Calibri" pitchFamily="34" charset="0"/>
                <a:sym typeface="Calibri" pitchFamily="34" charset="0"/>
              </a:rPr>
              <a:t>12. </a:t>
            </a:r>
            <a:r>
              <a:rPr kumimoji="1" lang="en-US" altLang="zh-CN" sz="2400" b="1">
                <a:latin typeface="Calibri" pitchFamily="34" charset="0"/>
                <a:sym typeface="Calibri" pitchFamily="34" charset="0"/>
              </a:rPr>
              <a:t>Historians believe this custom </a:t>
            </a:r>
            <a:r>
              <a:rPr kumimoji="1" lang="en-US" altLang="zh-CN" sz="2400" b="1">
                <a:solidFill>
                  <a:srgbClr val="660066"/>
                </a:solidFill>
                <a:latin typeface="Calibri" pitchFamily="34" charset="0"/>
                <a:sym typeface="Calibri" pitchFamily="34" charset="0"/>
              </a:rPr>
              <a:t>stems from </a:t>
            </a:r>
            <a:r>
              <a:rPr kumimoji="1" lang="en-US" altLang="zh-CN" sz="2400" b="1">
                <a:latin typeface="Calibri" pitchFamily="34" charset="0"/>
                <a:sym typeface="Calibri" pitchFamily="34" charset="0"/>
              </a:rPr>
              <a:t>the times of great famine in China. </a:t>
            </a:r>
            <a:r>
              <a:rPr kumimoji="1" lang="en-US" altLang="zh-CN" sz="2400" b="1">
                <a:solidFill>
                  <a:srgbClr val="660066"/>
                </a:solidFill>
                <a:latin typeface="Calibri" pitchFamily="34" charset="0"/>
                <a:sym typeface="Calibri" pitchFamily="34" charset="0"/>
              </a:rPr>
              <a:t>(Para. 11)</a:t>
            </a:r>
            <a:endParaRPr lang="en-US" altLang="zh-CN" sz="2400">
              <a:solidFill>
                <a:srgbClr val="660066"/>
              </a:solidFill>
              <a:latin typeface="Calibri" pitchFamily="34" charset="0"/>
              <a:sym typeface="Calibri" pitchFamily="34" charset="0"/>
            </a:endParaRPr>
          </a:p>
        </p:txBody>
      </p:sp>
      <p:sp>
        <p:nvSpPr>
          <p:cNvPr id="18" name="矩形 10"/>
          <p:cNvSpPr>
            <a:spLocks noChangeArrowheads="1"/>
          </p:cNvSpPr>
          <p:nvPr/>
        </p:nvSpPr>
        <p:spPr bwMode="auto">
          <a:xfrm>
            <a:off x="860425" y="2395538"/>
            <a:ext cx="8134350" cy="461962"/>
          </a:xfrm>
          <a:prstGeom prst="rect">
            <a:avLst/>
          </a:prstGeom>
          <a:noFill/>
          <a:ln w="9525">
            <a:noFill/>
            <a:miter lim="800000"/>
            <a:headEnd/>
            <a:tailEnd/>
          </a:ln>
        </p:spPr>
        <p:txBody>
          <a:bodyPr>
            <a:spAutoFit/>
          </a:bodyPr>
          <a:lstStyle/>
          <a:p>
            <a:pPr>
              <a:spcBef>
                <a:spcPct val="20000"/>
              </a:spcBef>
              <a:buClr>
                <a:srgbClr val="E1B4B3"/>
              </a:buClr>
              <a:buSzPct val="120000"/>
            </a:pPr>
            <a:r>
              <a:rPr kumimoji="1" lang="en-US" altLang="zh-CN" sz="2400" b="1">
                <a:solidFill>
                  <a:srgbClr val="660066"/>
                </a:solidFill>
                <a:latin typeface="Calibri" pitchFamily="34" charset="0"/>
                <a:sym typeface="Calibri" pitchFamily="34" charset="0"/>
              </a:rPr>
              <a:t>stem from</a:t>
            </a:r>
            <a:r>
              <a:rPr kumimoji="1" lang="en-US" altLang="zh-CN" sz="2400">
                <a:solidFill>
                  <a:srgbClr val="660066"/>
                </a:solidFill>
                <a:latin typeface="Calibri" pitchFamily="34" charset="0"/>
                <a:sym typeface="Calibri" pitchFamily="34" charset="0"/>
              </a:rPr>
              <a:t>:</a:t>
            </a:r>
            <a:r>
              <a:rPr kumimoji="1" lang="en-US" altLang="zh-CN" sz="2400" b="1">
                <a:solidFill>
                  <a:srgbClr val="660066"/>
                </a:solidFill>
                <a:latin typeface="Calibri" pitchFamily="34" charset="0"/>
                <a:sym typeface="Calibri" pitchFamily="34" charset="0"/>
              </a:rPr>
              <a:t> </a:t>
            </a:r>
            <a:r>
              <a:rPr kumimoji="1" lang="en-US" altLang="zh-CN" sz="2400">
                <a:latin typeface="Calibri" pitchFamily="34" charset="0"/>
                <a:sym typeface="Calibri" pitchFamily="34" charset="0"/>
              </a:rPr>
              <a:t>to develop as a result of sth. else </a:t>
            </a:r>
            <a:r>
              <a:rPr kumimoji="1" lang="zh-CN" altLang="en-US" sz="2400">
                <a:latin typeface="Calibri" pitchFamily="34" charset="0"/>
                <a:sym typeface="Calibri" pitchFamily="34" charset="0"/>
              </a:rPr>
              <a:t>源于；来自</a:t>
            </a:r>
            <a:endParaRPr lang="en-US" altLang="zh-CN" sz="2400">
              <a:latin typeface="Calibri" pitchFamily="34" charset="0"/>
              <a:sym typeface="Calibri" pitchFamily="34" charset="0"/>
            </a:endParaRPr>
          </a:p>
        </p:txBody>
      </p:sp>
      <p:sp>
        <p:nvSpPr>
          <p:cNvPr id="19" name="矩形 18"/>
          <p:cNvSpPr>
            <a:spLocks noChangeArrowheads="1"/>
          </p:cNvSpPr>
          <p:nvPr/>
        </p:nvSpPr>
        <p:spPr bwMode="auto">
          <a:xfrm>
            <a:off x="817563" y="3787775"/>
            <a:ext cx="6513512" cy="461963"/>
          </a:xfrm>
          <a:prstGeom prst="rect">
            <a:avLst/>
          </a:prstGeom>
          <a:noFill/>
          <a:ln w="9525">
            <a:noFill/>
            <a:miter lim="800000"/>
            <a:headEnd/>
            <a:tailEnd/>
          </a:ln>
        </p:spPr>
        <p:txBody>
          <a:bodyPr>
            <a:spAutoFit/>
          </a:bodyPr>
          <a:lstStyle/>
          <a:p>
            <a:pPr marL="342900" indent="-342900" fontAlgn="auto">
              <a:spcBef>
                <a:spcPct val="20000"/>
              </a:spcBef>
              <a:spcAft>
                <a:spcPts val="0"/>
              </a:spcAft>
              <a:defRPr/>
            </a:pPr>
            <a:r>
              <a:rPr lang="zh-CN" altLang="en-US" sz="2400" dirty="0">
                <a:latin typeface="+mn-ea"/>
                <a:ea typeface="+mn-ea"/>
              </a:rPr>
              <a:t>她的很多问题都源于她的家庭。</a:t>
            </a:r>
          </a:p>
        </p:txBody>
      </p:sp>
      <p:sp>
        <p:nvSpPr>
          <p:cNvPr id="20" name="矩形 19"/>
          <p:cNvSpPr>
            <a:spLocks noChangeArrowheads="1"/>
          </p:cNvSpPr>
          <p:nvPr/>
        </p:nvSpPr>
        <p:spPr bwMode="auto">
          <a:xfrm>
            <a:off x="798513" y="4244975"/>
            <a:ext cx="6153150" cy="461963"/>
          </a:xfrm>
          <a:prstGeom prst="rect">
            <a:avLst/>
          </a:prstGeom>
          <a:noFill/>
          <a:ln w="9525">
            <a:noFill/>
            <a:miter lim="800000"/>
            <a:headEnd/>
            <a:tailEnd/>
          </a:ln>
        </p:spPr>
        <p:txBody>
          <a:bodyPr>
            <a:spAutoFit/>
          </a:bodyPr>
          <a:lstStyle/>
          <a:p>
            <a:r>
              <a:rPr kumimoji="1" lang="en-US" altLang="zh-CN" sz="2400">
                <a:solidFill>
                  <a:srgbClr val="660066"/>
                </a:solidFill>
                <a:latin typeface="Calibri" pitchFamily="34" charset="0"/>
              </a:rPr>
              <a:t>Many of her problems stem from her family.</a:t>
            </a: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6872"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6873"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9"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0"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6876"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6877" name="图片 31"/>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grpSp>
        <p:nvGrpSpPr>
          <p:cNvPr id="2" name="组合 37"/>
          <p:cNvGrpSpPr>
            <a:grpSpLocks/>
          </p:cNvGrpSpPr>
          <p:nvPr/>
        </p:nvGrpSpPr>
        <p:grpSpPr bwMode="auto">
          <a:xfrm>
            <a:off x="898211" y="3197963"/>
            <a:ext cx="2016125" cy="461963"/>
            <a:chOff x="2635396" y="6103540"/>
            <a:chExt cx="1362076" cy="1414384"/>
          </a:xfrm>
          <a:solidFill>
            <a:srgbClr val="660066"/>
          </a:solidFill>
        </p:grpSpPr>
        <p:sp>
          <p:nvSpPr>
            <p:cNvPr id="25"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236064" cy="1414384"/>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Translation</a:t>
              </a:r>
              <a:endParaRPr lang="zh-CN" altLang="zh-CN" sz="2400" b="1" dirty="0">
                <a:solidFill>
                  <a:schemeClr val="bg1"/>
                </a:solidFill>
                <a:latin typeface="Cambria" pitchFamily="18" charset="0"/>
                <a:ea typeface="Adobe 楷体 Std R" charset="-122"/>
              </a:endParaRPr>
            </a:p>
          </p:txBody>
        </p:sp>
      </p:grpSp>
      <p:sp>
        <p:nvSpPr>
          <p:cNvPr id="22" name="动作按钮: 第一张 2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linds(horizontal)">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66"/>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37890" name="内容占位符 2"/>
          <p:cNvSpPr>
            <a:spLocks noGrp="1"/>
          </p:cNvSpPr>
          <p:nvPr/>
        </p:nvSpPr>
        <p:spPr bwMode="auto">
          <a:xfrm>
            <a:off x="363538" y="1471613"/>
            <a:ext cx="8618537" cy="1163637"/>
          </a:xfrm>
          <a:prstGeom prst="rect">
            <a:avLst/>
          </a:prstGeom>
          <a:noFill/>
          <a:ln w="9525">
            <a:noFill/>
            <a:miter lim="800000"/>
            <a:headEnd/>
            <a:tailEnd/>
          </a:ln>
        </p:spPr>
        <p:txBody>
          <a:bodyPr/>
          <a:lstStyle/>
          <a:p>
            <a:pPr marL="457200" indent="-457200"/>
            <a:r>
              <a:rPr kumimoji="1" lang="en-US" altLang="zh-CN" sz="2400" b="1">
                <a:solidFill>
                  <a:srgbClr val="660066"/>
                </a:solidFill>
                <a:latin typeface="Calibri" pitchFamily="34" charset="0"/>
                <a:sym typeface="Calibri" pitchFamily="34" charset="0"/>
              </a:rPr>
              <a:t>13. </a:t>
            </a:r>
            <a:r>
              <a:rPr kumimoji="1" lang="en-US" altLang="zh-CN" sz="2400" b="1">
                <a:latin typeface="Calibri" pitchFamily="34" charset="0"/>
                <a:sym typeface="Calibri" pitchFamily="34" charset="0"/>
              </a:rPr>
              <a:t>In the </a:t>
            </a:r>
            <a:r>
              <a:rPr kumimoji="1" lang="en-US" altLang="zh-CN" sz="2400" b="1">
                <a:solidFill>
                  <a:srgbClr val="660066"/>
                </a:solidFill>
                <a:latin typeface="Calibri" pitchFamily="34" charset="0"/>
                <a:sym typeface="Calibri" pitchFamily="34" charset="0"/>
              </a:rPr>
              <a:t>appreciation</a:t>
            </a:r>
            <a:r>
              <a:rPr kumimoji="1" lang="en-US" altLang="zh-CN" sz="2400" b="1">
                <a:latin typeface="Calibri" pitchFamily="34" charset="0"/>
                <a:sym typeface="Calibri" pitchFamily="34" charset="0"/>
              </a:rPr>
              <a:t> of culture, the importance of cuisine lies in its unlimited variety that is not essential for human survival. </a:t>
            </a:r>
            <a:r>
              <a:rPr kumimoji="1" lang="en-US" altLang="zh-CN" sz="2400" b="1">
                <a:solidFill>
                  <a:srgbClr val="660066"/>
                </a:solidFill>
                <a:latin typeface="Calibri" pitchFamily="34" charset="0"/>
                <a:sym typeface="Calibri" pitchFamily="34" charset="0"/>
              </a:rPr>
              <a:t>(Para. 12)</a:t>
            </a:r>
            <a:endParaRPr lang="en-US" altLang="zh-CN" sz="2400">
              <a:solidFill>
                <a:srgbClr val="660066"/>
              </a:solidFill>
              <a:latin typeface="Calibri" pitchFamily="34" charset="0"/>
              <a:sym typeface="Calibri" pitchFamily="34" charset="0"/>
            </a:endParaRPr>
          </a:p>
        </p:txBody>
      </p:sp>
      <p:sp>
        <p:nvSpPr>
          <p:cNvPr id="18" name="矩形 10"/>
          <p:cNvSpPr>
            <a:spLocks noChangeArrowheads="1"/>
          </p:cNvSpPr>
          <p:nvPr/>
        </p:nvSpPr>
        <p:spPr bwMode="auto">
          <a:xfrm>
            <a:off x="792163" y="2732088"/>
            <a:ext cx="7815262" cy="1273175"/>
          </a:xfrm>
          <a:prstGeom prst="rect">
            <a:avLst/>
          </a:prstGeom>
          <a:noFill/>
          <a:ln w="9525">
            <a:noFill/>
            <a:miter lim="800000"/>
            <a:headEnd/>
            <a:tailEnd/>
          </a:ln>
        </p:spPr>
        <p:txBody>
          <a:bodyPr>
            <a:spAutoFit/>
          </a:bodyPr>
          <a:lstStyle/>
          <a:p>
            <a:pPr fontAlgn="auto">
              <a:spcBef>
                <a:spcPct val="20000"/>
              </a:spcBef>
              <a:spcAft>
                <a:spcPts val="0"/>
              </a:spcAft>
              <a:buClr>
                <a:srgbClr val="E1B4B3"/>
              </a:buClr>
              <a:buSzPct val="120000"/>
              <a:buFont typeface="Wingdings" pitchFamily="2" charset="2"/>
              <a:buNone/>
              <a:defRPr/>
            </a:pPr>
            <a:r>
              <a:rPr lang="en-US" altLang="zh-CN" sz="2400" dirty="0">
                <a:latin typeface="+mn-lt"/>
                <a:ea typeface="+mn-ea"/>
                <a:sym typeface="Calibri" pitchFamily="34" charset="0"/>
              </a:rPr>
              <a:t>1) </a:t>
            </a:r>
            <a:r>
              <a:rPr lang="en-US" altLang="zh-CN" sz="2400" b="1" dirty="0">
                <a:solidFill>
                  <a:srgbClr val="660066"/>
                </a:solidFill>
                <a:latin typeface="+mn-lt"/>
                <a:ea typeface="+mn-ea"/>
                <a:sym typeface="Calibri" pitchFamily="34" charset="0"/>
              </a:rPr>
              <a:t>appreciation</a:t>
            </a:r>
            <a:r>
              <a:rPr lang="en-US" altLang="zh-CN" sz="2400" dirty="0">
                <a:solidFill>
                  <a:srgbClr val="660066"/>
                </a:solidFill>
                <a:latin typeface="+mn-lt"/>
                <a:ea typeface="+mn-ea"/>
                <a:sym typeface="Calibri" pitchFamily="34" charset="0"/>
              </a:rPr>
              <a:t>: </a:t>
            </a:r>
            <a:r>
              <a:rPr lang="en-US" altLang="zh-CN" sz="2400" i="1" dirty="0">
                <a:latin typeface="+mn-lt"/>
                <a:ea typeface="+mn-ea"/>
                <a:sym typeface="Calibri" pitchFamily="34" charset="0"/>
              </a:rPr>
              <a:t>n. </a:t>
            </a:r>
            <a:endParaRPr lang="en-US" altLang="zh-CN" sz="2400" dirty="0">
              <a:latin typeface="+mn-lt"/>
              <a:ea typeface="+mn-ea"/>
              <a:sym typeface="Calibri" pitchFamily="34" charset="0"/>
            </a:endParaRPr>
          </a:p>
          <a:p>
            <a:pPr marL="781200" indent="-457200" fontAlgn="auto">
              <a:spcBef>
                <a:spcPct val="20000"/>
              </a:spcBef>
              <a:spcAft>
                <a:spcPts val="0"/>
              </a:spcAft>
              <a:buSzPct val="100000"/>
              <a:buFont typeface="Wingdings" pitchFamily="2" charset="2"/>
              <a:buChar char="«"/>
              <a:defRPr/>
            </a:pPr>
            <a:r>
              <a:rPr lang="en-US" altLang="zh-CN" sz="2400" dirty="0">
                <a:latin typeface="+mn-lt"/>
                <a:ea typeface="+mn-ea"/>
                <a:sym typeface="Calibri" pitchFamily="34" charset="0"/>
              </a:rPr>
              <a:t>[C, U] an understanding of the importance or meaning of </a:t>
            </a:r>
            <a:r>
              <a:rPr lang="en-US" altLang="zh-CN" sz="2400" dirty="0" err="1">
                <a:latin typeface="+mn-lt"/>
                <a:ea typeface="+mn-ea"/>
                <a:sym typeface="Calibri" pitchFamily="34" charset="0"/>
              </a:rPr>
              <a:t>sth</a:t>
            </a:r>
            <a:r>
              <a:rPr lang="en-US" altLang="zh-CN" sz="2400" dirty="0">
                <a:latin typeface="+mn-lt"/>
                <a:ea typeface="+mn-ea"/>
                <a:sym typeface="Calibri" pitchFamily="34" charset="0"/>
              </a:rPr>
              <a:t>. </a:t>
            </a:r>
            <a:r>
              <a:rPr lang="zh-CN" altLang="en-US" sz="2400" dirty="0">
                <a:latin typeface="+mn-lt"/>
                <a:ea typeface="+mn-ea"/>
                <a:sym typeface="Calibri" pitchFamily="34" charset="0"/>
              </a:rPr>
              <a:t>理解；明白</a:t>
            </a:r>
            <a:endParaRPr lang="en-US" altLang="zh-CN" sz="2400" dirty="0">
              <a:latin typeface="+mn-lt"/>
              <a:ea typeface="+mn-ea"/>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7894"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7895"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9"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0"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7898"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7899" name="图片 31"/>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3" name="矩形 32"/>
          <p:cNvSpPr>
            <a:spLocks noChangeArrowheads="1"/>
          </p:cNvSpPr>
          <p:nvPr/>
        </p:nvSpPr>
        <p:spPr bwMode="auto">
          <a:xfrm>
            <a:off x="769938" y="4835525"/>
            <a:ext cx="5437187" cy="461963"/>
          </a:xfrm>
          <a:prstGeom prst="rect">
            <a:avLst/>
          </a:prstGeom>
          <a:noFill/>
          <a:ln w="9525">
            <a:noFill/>
            <a:miter lim="800000"/>
            <a:headEnd/>
            <a:tailEnd/>
          </a:ln>
        </p:spPr>
        <p:txBody>
          <a:bodyPr>
            <a:spAutoFit/>
          </a:bodyPr>
          <a:lstStyle/>
          <a:p>
            <a:pPr marL="342900" indent="-342900" fontAlgn="auto">
              <a:spcBef>
                <a:spcPct val="20000"/>
              </a:spcBef>
              <a:spcAft>
                <a:spcPts val="0"/>
              </a:spcAft>
              <a:defRPr/>
            </a:pPr>
            <a:r>
              <a:rPr lang="zh-CN" altLang="en-US" sz="2400" dirty="0">
                <a:latin typeface="+mn-ea"/>
                <a:ea typeface="+mn-ea"/>
              </a:rPr>
              <a:t>需要进行环境改造的意识越来越强。</a:t>
            </a:r>
          </a:p>
        </p:txBody>
      </p:sp>
      <p:sp>
        <p:nvSpPr>
          <p:cNvPr id="77837" name="矩形 33"/>
          <p:cNvSpPr>
            <a:spLocks noChangeArrowheads="1"/>
          </p:cNvSpPr>
          <p:nvPr/>
        </p:nvSpPr>
        <p:spPr bwMode="auto">
          <a:xfrm>
            <a:off x="773113" y="5284788"/>
            <a:ext cx="8191500" cy="946150"/>
          </a:xfrm>
          <a:prstGeom prst="rect">
            <a:avLst/>
          </a:prstGeom>
          <a:noFill/>
          <a:ln w="9525">
            <a:noFill/>
            <a:miter lim="800000"/>
            <a:headEnd/>
            <a:tailEnd/>
          </a:ln>
        </p:spPr>
        <p:txBody>
          <a:bodyPr>
            <a:spAutoFit/>
          </a:bodyPr>
          <a:lstStyle/>
          <a:p>
            <a:r>
              <a:rPr kumimoji="1" lang="en-US" altLang="zh-CN" sz="2800">
                <a:solidFill>
                  <a:srgbClr val="660066"/>
                </a:solidFill>
                <a:latin typeface="Calibri" pitchFamily="34" charset="0"/>
              </a:rPr>
              <a:t>There is a growing appreciation of the need for environmental reforms.</a:t>
            </a:r>
          </a:p>
        </p:txBody>
      </p:sp>
      <p:grpSp>
        <p:nvGrpSpPr>
          <p:cNvPr id="3" name="组合 37"/>
          <p:cNvGrpSpPr>
            <a:grpSpLocks/>
          </p:cNvGrpSpPr>
          <p:nvPr/>
        </p:nvGrpSpPr>
        <p:grpSpPr bwMode="auto">
          <a:xfrm>
            <a:off x="897483" y="4277519"/>
            <a:ext cx="2016125" cy="461963"/>
            <a:chOff x="2635396" y="6103540"/>
            <a:chExt cx="1362076" cy="1414384"/>
          </a:xfrm>
          <a:solidFill>
            <a:srgbClr val="660066"/>
          </a:solidFill>
        </p:grpSpPr>
        <p:sp>
          <p:nvSpPr>
            <p:cNvPr id="36" name="AutoShape 7"/>
            <p:cNvSpPr>
              <a:spLocks noChangeArrowheads="1"/>
            </p:cNvSpPr>
            <p:nvPr/>
          </p:nvSpPr>
          <p:spPr bwMode="auto">
            <a:xfrm>
              <a:off x="2635396" y="6103540"/>
              <a:ext cx="1362076" cy="1322034"/>
            </a:xfrm>
            <a:prstGeom prst="roundRect">
              <a:avLst>
                <a:gd name="adj" fmla="val 11921"/>
              </a:avLst>
            </a:prstGeom>
            <a:grpFill/>
            <a:ln>
              <a:solidFill>
                <a:schemeClr val="accent4"/>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auto">
                <a:spcBef>
                  <a:spcPts val="0"/>
                </a:spcBef>
                <a:spcAft>
                  <a:spcPts val="0"/>
                </a:spcAft>
                <a:buFont typeface="Arial" charset="0"/>
                <a:buNone/>
                <a:defRPr/>
              </a:pPr>
              <a:endParaRPr lang="zh-CN" altLang="en-US" noProof="1">
                <a:latin typeface="Arial" charset="0"/>
              </a:endParaRPr>
            </a:p>
          </p:txBody>
        </p:sp>
        <p:sp>
          <p:nvSpPr>
            <p:cNvPr id="37" name="Rectangle 9"/>
            <p:cNvSpPr>
              <a:spLocks noChangeArrowheads="1"/>
            </p:cNvSpPr>
            <p:nvPr/>
          </p:nvSpPr>
          <p:spPr bwMode="auto">
            <a:xfrm>
              <a:off x="2655592" y="6103540"/>
              <a:ext cx="1236064" cy="1414384"/>
            </a:xfrm>
            <a:prstGeom prst="rect">
              <a:avLst/>
            </a:prstGeom>
            <a:grpFill/>
            <a:ln w="9525">
              <a:solidFill>
                <a:schemeClr val="accent4"/>
              </a:solidFill>
              <a:miter lim="800000"/>
              <a:headEnd/>
              <a:tailEnd/>
            </a:ln>
          </p:spPr>
          <p:txBody>
            <a:bodyPr wrap="none">
              <a:spAutoFit/>
            </a:bodyPr>
            <a:lstStyle/>
            <a:p>
              <a:pPr fontAlgn="auto">
                <a:spcBef>
                  <a:spcPts val="0"/>
                </a:spcBef>
                <a:spcAft>
                  <a:spcPts val="0"/>
                </a:spcAft>
                <a:defRPr/>
              </a:pPr>
              <a:r>
                <a:rPr lang="en-US" altLang="zh-CN" sz="2400" b="1" dirty="0">
                  <a:solidFill>
                    <a:schemeClr val="bg1"/>
                  </a:solidFill>
                  <a:latin typeface="Cambria" pitchFamily="18" charset="0"/>
                  <a:ea typeface="+mn-ea"/>
                </a:rPr>
                <a:t>Translation</a:t>
              </a:r>
              <a:endParaRPr lang="zh-CN" altLang="zh-CN" sz="2400" b="1" dirty="0">
                <a:solidFill>
                  <a:schemeClr val="bg1"/>
                </a:solidFill>
                <a:latin typeface="Cambria" pitchFamily="18" charset="0"/>
                <a:ea typeface="Adobe 楷体 Std R" charset="-122"/>
              </a:endParaRPr>
            </a:p>
          </p:txBody>
        </p:sp>
      </p:grpSp>
      <p:sp>
        <p:nvSpPr>
          <p:cNvPr id="39" name="动作按钮: 第一张 3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linds(horizontal)">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7837"/>
                                        </p:tgtEl>
                                        <p:attrNameLst>
                                          <p:attrName>style.visibility</p:attrName>
                                        </p:attrNameLst>
                                      </p:cBhvr>
                                      <p:to>
                                        <p:strVal val="visible"/>
                                      </p:to>
                                    </p:set>
                                    <p:animEffect transition="in" filter="blinds(horizontal)">
                                      <p:cBhvr>
                                        <p:cTn id="20" dur="500"/>
                                        <p:tgtEl>
                                          <p:spTgt spid="77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P spid="778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66"/>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78851" name="矩形 19"/>
          <p:cNvSpPr>
            <a:spLocks noChangeArrowheads="1"/>
          </p:cNvSpPr>
          <p:nvPr/>
        </p:nvSpPr>
        <p:spPr bwMode="auto">
          <a:xfrm>
            <a:off x="706438" y="4171950"/>
            <a:ext cx="7631112" cy="946150"/>
          </a:xfrm>
          <a:prstGeom prst="rect">
            <a:avLst/>
          </a:prstGeom>
          <a:noFill/>
          <a:ln w="9525">
            <a:noFill/>
            <a:miter lim="800000"/>
            <a:headEnd/>
            <a:tailEnd/>
          </a:ln>
        </p:spPr>
        <p:txBody>
          <a:bodyPr>
            <a:spAutoFit/>
          </a:bodyPr>
          <a:lstStyle/>
          <a:p>
            <a:r>
              <a:rPr kumimoji="1" lang="en-US" altLang="zh-CN" sz="2800">
                <a:solidFill>
                  <a:srgbClr val="660066"/>
                </a:solidFill>
                <a:latin typeface="Calibri" pitchFamily="34" charset="0"/>
              </a:rPr>
              <a:t>I would like to take this opportunity of express my sincere appreciation of your help.</a:t>
            </a: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8917"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8918"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9"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0"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8921"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8922" name="图片 31"/>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8" name="矩形 10"/>
          <p:cNvSpPr>
            <a:spLocks noChangeArrowheads="1"/>
          </p:cNvSpPr>
          <p:nvPr/>
        </p:nvSpPr>
        <p:spPr bwMode="auto">
          <a:xfrm>
            <a:off x="700088" y="2290763"/>
            <a:ext cx="7637462" cy="1273175"/>
          </a:xfrm>
          <a:prstGeom prst="rect">
            <a:avLst/>
          </a:prstGeom>
          <a:noFill/>
          <a:ln w="9525">
            <a:noFill/>
            <a:miter lim="800000"/>
            <a:headEnd/>
            <a:tailEnd/>
          </a:ln>
        </p:spPr>
        <p:txBody>
          <a:bodyPr>
            <a:spAutoFit/>
          </a:bodyPr>
          <a:lstStyle/>
          <a:p>
            <a:pPr fontAlgn="auto">
              <a:spcBef>
                <a:spcPct val="20000"/>
              </a:spcBef>
              <a:spcAft>
                <a:spcPts val="0"/>
              </a:spcAft>
              <a:buClr>
                <a:srgbClr val="E1B4B3"/>
              </a:buClr>
              <a:buSzPct val="120000"/>
              <a:buFont typeface="Wingdings" pitchFamily="2" charset="2"/>
              <a:buNone/>
              <a:defRPr/>
            </a:pPr>
            <a:r>
              <a:rPr lang="en-US" altLang="zh-CN" sz="2400" b="1" dirty="0">
                <a:solidFill>
                  <a:srgbClr val="660066"/>
                </a:solidFill>
                <a:latin typeface="+mn-lt"/>
                <a:ea typeface="+mn-ea"/>
                <a:sym typeface="Calibri" pitchFamily="34" charset="0"/>
              </a:rPr>
              <a:t>appreciation</a:t>
            </a:r>
            <a:r>
              <a:rPr lang="en-US" altLang="zh-CN" sz="2400" dirty="0">
                <a:solidFill>
                  <a:srgbClr val="660066"/>
                </a:solidFill>
                <a:latin typeface="+mn-lt"/>
                <a:ea typeface="+mn-ea"/>
                <a:sym typeface="Calibri" pitchFamily="34" charset="0"/>
              </a:rPr>
              <a:t>:</a:t>
            </a:r>
            <a:r>
              <a:rPr lang="en-US" altLang="zh-CN" sz="2400" b="1" dirty="0">
                <a:solidFill>
                  <a:srgbClr val="660066"/>
                </a:solidFill>
                <a:latin typeface="+mn-lt"/>
                <a:ea typeface="+mn-ea"/>
                <a:sym typeface="Calibri" pitchFamily="34" charset="0"/>
              </a:rPr>
              <a:t> </a:t>
            </a:r>
            <a:r>
              <a:rPr lang="en-US" altLang="zh-CN" sz="2400" i="1" dirty="0">
                <a:latin typeface="+mn-lt"/>
                <a:ea typeface="+mn-ea"/>
                <a:sym typeface="Calibri" pitchFamily="34" charset="0"/>
              </a:rPr>
              <a:t>n.</a:t>
            </a:r>
            <a:endParaRPr lang="en-US" altLang="zh-CN" sz="2400" dirty="0">
              <a:latin typeface="+mn-lt"/>
              <a:ea typeface="+mn-ea"/>
              <a:sym typeface="Calibri" pitchFamily="34" charset="0"/>
            </a:endParaRPr>
          </a:p>
          <a:p>
            <a:pPr marL="457200" indent="-457200" fontAlgn="auto">
              <a:spcBef>
                <a:spcPct val="20000"/>
              </a:spcBef>
              <a:spcAft>
                <a:spcPts val="0"/>
              </a:spcAft>
              <a:buSzPct val="100000"/>
              <a:buFont typeface="Wingdings" pitchFamily="2" charset="2"/>
              <a:buChar char="«"/>
              <a:defRPr/>
            </a:pPr>
            <a:r>
              <a:rPr lang="en-US" altLang="zh-CN" sz="2400" dirty="0">
                <a:latin typeface="+mn-lt"/>
                <a:ea typeface="+mn-ea"/>
                <a:sym typeface="Calibri" pitchFamily="34" charset="0"/>
              </a:rPr>
              <a:t>[U] the feeling that you have when you are grateful to sb. </a:t>
            </a:r>
            <a:r>
              <a:rPr lang="zh-CN" altLang="en-US" sz="2400" dirty="0">
                <a:latin typeface="+mn-lt"/>
                <a:ea typeface="+mn-ea"/>
                <a:sym typeface="Calibri" pitchFamily="34" charset="0"/>
              </a:rPr>
              <a:t>感激感谢</a:t>
            </a:r>
            <a:endParaRPr lang="en-US" altLang="zh-CN" sz="2400" dirty="0">
              <a:latin typeface="+mn-lt"/>
              <a:ea typeface="+mn-ea"/>
            </a:endParaRPr>
          </a:p>
        </p:txBody>
      </p:sp>
      <p:sp>
        <p:nvSpPr>
          <p:cNvPr id="39" name="动作按钮: 第一张 3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8851"/>
                                        </p:tgtEl>
                                        <p:attrNameLst>
                                          <p:attrName>style.visibility</p:attrName>
                                        </p:attrNameLst>
                                      </p:cBhvr>
                                      <p:to>
                                        <p:strVal val="visible"/>
                                      </p:to>
                                    </p:set>
                                    <p:animEffect transition="in" filter="blinds(horizontal)">
                                      <p:cBhvr>
                                        <p:cTn id="12" dur="500"/>
                                        <p:tgtEl>
                                          <p:spTgt spid="78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框 66"/>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Language points</a:t>
            </a:r>
            <a:endParaRPr kumimoji="1" lang="zh-CN" altLang="en-US" sz="2400" b="1">
              <a:solidFill>
                <a:srgbClr val="660066"/>
              </a:solidFill>
              <a:latin typeface="Calibri" pitchFamily="34" charset="0"/>
            </a:endParaRPr>
          </a:p>
        </p:txBody>
      </p:sp>
      <p:sp>
        <p:nvSpPr>
          <p:cNvPr id="18" name="矩形 10"/>
          <p:cNvSpPr>
            <a:spLocks noChangeArrowheads="1"/>
          </p:cNvSpPr>
          <p:nvPr/>
        </p:nvSpPr>
        <p:spPr bwMode="auto">
          <a:xfrm>
            <a:off x="860425" y="2814638"/>
            <a:ext cx="8104188" cy="460375"/>
          </a:xfrm>
          <a:prstGeom prst="rect">
            <a:avLst/>
          </a:prstGeom>
          <a:noFill/>
          <a:ln w="9525">
            <a:noFill/>
            <a:miter lim="800000"/>
            <a:headEnd/>
            <a:tailEnd/>
          </a:ln>
        </p:spPr>
        <p:txBody>
          <a:bodyPr>
            <a:spAutoFit/>
          </a:bodyPr>
          <a:lstStyle/>
          <a:p>
            <a:pPr marL="323850" indent="-457200">
              <a:spcBef>
                <a:spcPct val="20000"/>
              </a:spcBef>
              <a:buClr>
                <a:srgbClr val="E1B4B3"/>
              </a:buClr>
              <a:buSzPct val="120000"/>
              <a:buFont typeface="Wingdings" pitchFamily="2" charset="2"/>
              <a:buNone/>
            </a:pPr>
            <a:r>
              <a:rPr lang="en-US" altLang="zh-CN" sz="2400">
                <a:latin typeface="Calibri" pitchFamily="34" charset="0"/>
                <a:sym typeface="Calibri" pitchFamily="34" charset="0"/>
              </a:rPr>
              <a:t>2) </a:t>
            </a:r>
            <a:r>
              <a:rPr lang="en-US" altLang="zh-CN" sz="2400" b="1">
                <a:solidFill>
                  <a:srgbClr val="660066"/>
                </a:solidFill>
                <a:latin typeface="Calibri" pitchFamily="34" charset="0"/>
                <a:sym typeface="Calibri" pitchFamily="34" charset="0"/>
              </a:rPr>
              <a:t>essential</a:t>
            </a:r>
            <a:r>
              <a:rPr lang="en-US" altLang="zh-CN" sz="2400">
                <a:solidFill>
                  <a:srgbClr val="660066"/>
                </a:solidFill>
                <a:latin typeface="Calibri" pitchFamily="34" charset="0"/>
                <a:sym typeface="Calibri" pitchFamily="34" charset="0"/>
              </a:rPr>
              <a:t>:</a:t>
            </a:r>
            <a:r>
              <a:rPr lang="en-US" altLang="zh-CN" sz="2400" b="1">
                <a:solidFill>
                  <a:srgbClr val="660066"/>
                </a:solidFill>
                <a:latin typeface="Calibri" pitchFamily="34" charset="0"/>
                <a:sym typeface="Calibri" pitchFamily="34" charset="0"/>
              </a:rPr>
              <a:t> </a:t>
            </a:r>
            <a:r>
              <a:rPr lang="en-US" altLang="zh-CN" sz="2400" i="1">
                <a:latin typeface="Calibri" pitchFamily="34" charset="0"/>
                <a:sym typeface="Calibri" pitchFamily="34" charset="0"/>
              </a:rPr>
              <a:t>a. </a:t>
            </a:r>
            <a:r>
              <a:rPr lang="en-US" altLang="zh-CN" sz="2400">
                <a:latin typeface="Calibri" pitchFamily="34" charset="0"/>
                <a:sym typeface="Calibri" pitchFamily="34" charset="0"/>
              </a:rPr>
              <a:t>important and necessary </a:t>
            </a:r>
            <a:r>
              <a:rPr lang="zh-CN" altLang="en-US" sz="2400">
                <a:latin typeface="Calibri" pitchFamily="34" charset="0"/>
                <a:sym typeface="Calibri" pitchFamily="34" charset="0"/>
              </a:rPr>
              <a:t>重要的；必不可少的</a:t>
            </a:r>
            <a:endParaRPr lang="en-US" altLang="zh-CN" sz="2400">
              <a:latin typeface="Calibri" pitchFamily="34"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39941"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39942"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9"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0"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39945"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39946" name="图片 31"/>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35" name="文本框 6"/>
          <p:cNvSpPr txBox="1"/>
          <p:nvPr/>
        </p:nvSpPr>
        <p:spPr>
          <a:xfrm>
            <a:off x="647700" y="4318000"/>
            <a:ext cx="8334375" cy="544513"/>
          </a:xfrm>
          <a:prstGeom prst="rect">
            <a:avLst/>
          </a:prstGeom>
          <a:ln>
            <a:solidFill>
              <a:srgbClr val="8064A2"/>
            </a:solidFill>
          </a:ln>
        </p:spPr>
        <p:style>
          <a:lnRef idx="2">
            <a:schemeClr val="accent2"/>
          </a:lnRef>
          <a:fillRef idx="1">
            <a:schemeClr val="lt1"/>
          </a:fillRef>
          <a:effectRef idx="0">
            <a:schemeClr val="accent2"/>
          </a:effectRef>
          <a:fontRef idx="minor">
            <a:schemeClr val="dk1"/>
          </a:fontRef>
        </p:style>
        <p:txBody>
          <a:bodyPr>
            <a:spAutoFit/>
          </a:bodyPr>
          <a:lstStyle/>
          <a:p>
            <a:pPr>
              <a:buFont typeface="Arial" charset="0"/>
              <a:buNone/>
              <a:defRPr/>
            </a:pPr>
            <a:r>
              <a:rPr lang="en-US" altLang="zh-CN" sz="2800" b="1" noProof="1">
                <a:solidFill>
                  <a:srgbClr val="660066"/>
                </a:solidFill>
                <a:ea typeface="楷体" pitchFamily="49" charset="-122"/>
              </a:rPr>
              <a:t>play an essential role/ part in sth.</a:t>
            </a:r>
          </a:p>
        </p:txBody>
      </p:sp>
      <p:sp>
        <p:nvSpPr>
          <p:cNvPr id="20" name="动作按钮: 第一张 1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949" name="内容占位符 2"/>
          <p:cNvSpPr>
            <a:spLocks noGrp="1"/>
          </p:cNvSpPr>
          <p:nvPr/>
        </p:nvSpPr>
        <p:spPr bwMode="auto">
          <a:xfrm>
            <a:off x="363538" y="1471613"/>
            <a:ext cx="8618537" cy="1163637"/>
          </a:xfrm>
          <a:prstGeom prst="rect">
            <a:avLst/>
          </a:prstGeom>
          <a:noFill/>
          <a:ln w="9525">
            <a:noFill/>
            <a:miter lim="800000"/>
            <a:headEnd/>
            <a:tailEnd/>
          </a:ln>
        </p:spPr>
        <p:txBody>
          <a:bodyPr/>
          <a:lstStyle/>
          <a:p>
            <a:pPr marL="457200" indent="-457200"/>
            <a:r>
              <a:rPr kumimoji="1" lang="en-US" altLang="zh-CN" sz="2400" b="1">
                <a:solidFill>
                  <a:srgbClr val="660066"/>
                </a:solidFill>
                <a:latin typeface="Calibri" pitchFamily="34" charset="0"/>
                <a:sym typeface="Calibri" pitchFamily="34" charset="0"/>
              </a:rPr>
              <a:t>13. </a:t>
            </a:r>
            <a:r>
              <a:rPr kumimoji="1" lang="en-US" altLang="zh-CN" sz="2400" b="1">
                <a:latin typeface="Calibri" pitchFamily="34" charset="0"/>
                <a:sym typeface="Calibri" pitchFamily="34" charset="0"/>
              </a:rPr>
              <a:t>In the appreciation of culture, the importance of cuisine lies in its unlimited variety that is not </a:t>
            </a:r>
            <a:r>
              <a:rPr kumimoji="1" lang="en-US" altLang="zh-CN" sz="2400" b="1">
                <a:solidFill>
                  <a:srgbClr val="660066"/>
                </a:solidFill>
                <a:latin typeface="Calibri" pitchFamily="34" charset="0"/>
                <a:sym typeface="Calibri" pitchFamily="34" charset="0"/>
              </a:rPr>
              <a:t>essential</a:t>
            </a:r>
            <a:r>
              <a:rPr kumimoji="1" lang="en-US" altLang="zh-CN" sz="2400" b="1">
                <a:latin typeface="Calibri" pitchFamily="34" charset="0"/>
                <a:sym typeface="Calibri" pitchFamily="34" charset="0"/>
              </a:rPr>
              <a:t> for human survival. </a:t>
            </a:r>
            <a:r>
              <a:rPr kumimoji="1" lang="en-US" altLang="zh-CN" sz="2400" b="1">
                <a:solidFill>
                  <a:srgbClr val="660066"/>
                </a:solidFill>
                <a:latin typeface="Calibri" pitchFamily="34" charset="0"/>
                <a:sym typeface="Calibri" pitchFamily="34" charset="0"/>
              </a:rPr>
              <a:t>(Para. 12)</a:t>
            </a:r>
            <a:endParaRPr lang="en-US" altLang="zh-CN" sz="2400">
              <a:solidFill>
                <a:srgbClr val="660066"/>
              </a:solidFill>
              <a:latin typeface="Calibri" pitchFamily="34"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blinds(horizontal)">
                                      <p:cBhvr>
                                        <p:cTn id="1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a:extLst>
              <a:ext uri="{FF2B5EF4-FFF2-40B4-BE49-F238E27FC236}"/>
            </a:extLst>
          </p:cNvPr>
          <p:cNvSpPr/>
          <p:nvPr/>
        </p:nvSpPr>
        <p:spPr bwMode="auto">
          <a:xfrm>
            <a:off x="4706938" y="2652713"/>
            <a:ext cx="2894012" cy="487362"/>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8" name="圆角矩形 37">
            <a:extLst>
              <a:ext uri="{FF2B5EF4-FFF2-40B4-BE49-F238E27FC236}"/>
            </a:extLst>
          </p:cNvPr>
          <p:cNvSpPr/>
          <p:nvPr/>
        </p:nvSpPr>
        <p:spPr bwMode="auto">
          <a:xfrm>
            <a:off x="4706938" y="1531938"/>
            <a:ext cx="2894012"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9" name="圆角矩形 38">
            <a:extLst>
              <a:ext uri="{FF2B5EF4-FFF2-40B4-BE49-F238E27FC236}"/>
            </a:extLst>
          </p:cNvPr>
          <p:cNvSpPr/>
          <p:nvPr/>
        </p:nvSpPr>
        <p:spPr bwMode="auto">
          <a:xfrm>
            <a:off x="4706938" y="4838700"/>
            <a:ext cx="2894012"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cxnSp>
        <p:nvCxnSpPr>
          <p:cNvPr id="43" name="直线连接符 42"/>
          <p:cNvCxnSpPr/>
          <p:nvPr/>
        </p:nvCxnSpPr>
        <p:spPr>
          <a:xfrm flipH="1">
            <a:off x="3875088" y="2874963"/>
            <a:ext cx="654050"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21" name="直线连接符 20"/>
          <p:cNvCxnSpPr/>
          <p:nvPr/>
        </p:nvCxnSpPr>
        <p:spPr>
          <a:xfrm flipH="1">
            <a:off x="3784600" y="3973513"/>
            <a:ext cx="7445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36" name="直线连接符 35"/>
          <p:cNvCxnSpPr/>
          <p:nvPr/>
        </p:nvCxnSpPr>
        <p:spPr>
          <a:xfrm flipH="1" flipV="1">
            <a:off x="3503613" y="4600575"/>
            <a:ext cx="463550" cy="481013"/>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0968" name="文本框 32"/>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9" name="直线连接符 8"/>
          <p:cNvCxnSpPr/>
          <p:nvPr/>
        </p:nvCxnSpPr>
        <p:spPr>
          <a:xfrm flipH="1">
            <a:off x="3503613" y="1774825"/>
            <a:ext cx="463550" cy="46355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42" name="直线连接符 41"/>
          <p:cNvCxnSpPr/>
          <p:nvPr/>
        </p:nvCxnSpPr>
        <p:spPr>
          <a:xfrm flipH="1">
            <a:off x="3962400" y="1774825"/>
            <a:ext cx="5667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008080"/>
            </a:solidFill>
          </a:ln>
        </p:spPr>
        <p:style>
          <a:lnRef idx="1">
            <a:schemeClr val="accent5"/>
          </a:lnRef>
          <a:fillRef idx="0">
            <a:schemeClr val="accent5"/>
          </a:fillRef>
          <a:effectRef idx="0">
            <a:schemeClr val="accent5"/>
          </a:effectRef>
          <a:fontRef idx="minor">
            <a:schemeClr val="tx1"/>
          </a:fontRef>
        </p:style>
      </p:cxnSp>
      <p:sp>
        <p:nvSpPr>
          <p:cNvPr id="40972" name="矩形 49">
            <a:hlinkClick r:id="rId2" action="ppaction://hlinksldjump"/>
          </p:cNvPr>
          <p:cNvSpPr>
            <a:spLocks noChangeArrowheads="1"/>
          </p:cNvSpPr>
          <p:nvPr/>
        </p:nvSpPr>
        <p:spPr bwMode="auto">
          <a:xfrm>
            <a:off x="5594350" y="1522413"/>
            <a:ext cx="1119188" cy="461962"/>
          </a:xfrm>
          <a:prstGeom prst="rect">
            <a:avLst/>
          </a:prstGeom>
          <a:noFill/>
          <a:ln w="9525">
            <a:noFill/>
            <a:miter lim="800000"/>
            <a:headEnd/>
            <a:tailEnd/>
          </a:ln>
        </p:spPr>
        <p:txBody>
          <a:bodyPr wrap="none">
            <a:spAutoFit/>
          </a:bodyPr>
          <a:lstStyle/>
          <a:p>
            <a:r>
              <a:rPr lang="en-US" altLang="zh-CN" sz="2400" b="1">
                <a:solidFill>
                  <a:schemeClr val="bg1"/>
                </a:solidFill>
                <a:latin typeface="Calibri" pitchFamily="34" charset="0"/>
              </a:rPr>
              <a:t>Review</a:t>
            </a:r>
            <a:endParaRPr lang="zh-CN" altLang="en-US" sz="2400" b="1">
              <a:solidFill>
                <a:schemeClr val="bg1"/>
              </a:solidFill>
              <a:latin typeface="Calibri" pitchFamily="34" charset="0"/>
            </a:endParaRPr>
          </a:p>
        </p:txBody>
      </p:sp>
      <p:sp>
        <p:nvSpPr>
          <p:cNvPr id="40973" name="矩形 51">
            <a:hlinkClick r:id="rId3" action="ppaction://hlinksldjump"/>
          </p:cNvPr>
          <p:cNvSpPr>
            <a:spLocks noChangeArrowheads="1"/>
          </p:cNvSpPr>
          <p:nvPr/>
        </p:nvSpPr>
        <p:spPr bwMode="auto">
          <a:xfrm>
            <a:off x="5081588" y="4840288"/>
            <a:ext cx="2144712" cy="461962"/>
          </a:xfrm>
          <a:prstGeom prst="rect">
            <a:avLst/>
          </a:prstGeom>
          <a:noFill/>
          <a:ln w="9525">
            <a:noFill/>
            <a:miter lim="800000"/>
            <a:headEnd/>
            <a:tailEnd/>
          </a:ln>
        </p:spPr>
        <p:txBody>
          <a:bodyPr wrap="none">
            <a:spAutoFit/>
          </a:bodyPr>
          <a:lstStyle/>
          <a:p>
            <a:r>
              <a:rPr lang="en-US" altLang="zh-CN" sz="2400" b="1">
                <a:solidFill>
                  <a:schemeClr val="bg1"/>
                </a:solidFill>
                <a:latin typeface="Calibri" pitchFamily="34" charset="0"/>
              </a:rPr>
              <a:t>Language focus</a:t>
            </a:r>
            <a:endParaRPr lang="zh-CN" altLang="en-US" sz="2400" b="1">
              <a:solidFill>
                <a:schemeClr val="bg1"/>
              </a:solidFill>
              <a:latin typeface="Calibri" pitchFamily="34" charset="0"/>
            </a:endParaRPr>
          </a:p>
        </p:txBody>
      </p:sp>
      <p:sp>
        <p:nvSpPr>
          <p:cNvPr id="40974" name="矩形 30"/>
          <p:cNvSpPr>
            <a:spLocks noChangeArrowheads="1"/>
          </p:cNvSpPr>
          <p:nvPr/>
        </p:nvSpPr>
        <p:spPr bwMode="auto">
          <a:xfrm>
            <a:off x="5353050" y="2643188"/>
            <a:ext cx="1601788" cy="461962"/>
          </a:xfrm>
          <a:prstGeom prst="rect">
            <a:avLst/>
          </a:prstGeom>
          <a:noFill/>
          <a:ln w="9525">
            <a:noFill/>
            <a:miter lim="800000"/>
            <a:headEnd/>
            <a:tailEnd/>
          </a:ln>
        </p:spPr>
        <p:txBody>
          <a:bodyPr wrap="none">
            <a:spAutoFit/>
          </a:bodyPr>
          <a:lstStyle/>
          <a:p>
            <a:r>
              <a:rPr lang="en-US" altLang="zh-CN" sz="2400" b="1">
                <a:solidFill>
                  <a:schemeClr val="bg1"/>
                </a:solidFill>
                <a:latin typeface="Calibri" pitchFamily="34" charset="0"/>
              </a:rPr>
              <a:t>Word bank</a:t>
            </a:r>
            <a:endParaRPr lang="zh-CN" altLang="en-US" sz="2400" b="1">
              <a:solidFill>
                <a:schemeClr val="bg1"/>
              </a:solidFill>
              <a:latin typeface="Calibri" pitchFamily="34" charset="0"/>
            </a:endParaRPr>
          </a:p>
        </p:txBody>
      </p:sp>
      <p:sp>
        <p:nvSpPr>
          <p:cNvPr id="34" name="圆角矩形 33">
            <a:extLst>
              <a:ext uri="{FF2B5EF4-FFF2-40B4-BE49-F238E27FC236}"/>
            </a:extLst>
          </p:cNvPr>
          <p:cNvSpPr/>
          <p:nvPr/>
        </p:nvSpPr>
        <p:spPr bwMode="auto">
          <a:xfrm>
            <a:off x="4706938" y="3752850"/>
            <a:ext cx="2894012" cy="485775"/>
          </a:xfrm>
          <a:prstGeom prst="roundRect">
            <a:avLst>
              <a:gd name="adj" fmla="val 7848"/>
            </a:avLst>
          </a:prstGeom>
          <a:solidFill>
            <a:srgbClr val="008080">
              <a:alpha val="92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40976" name="矩形 34">
            <a:hlinkClick r:id="rId4" action="ppaction://hlinksldjump"/>
          </p:cNvPr>
          <p:cNvSpPr>
            <a:spLocks noChangeArrowheads="1"/>
          </p:cNvSpPr>
          <p:nvPr/>
        </p:nvSpPr>
        <p:spPr bwMode="auto">
          <a:xfrm>
            <a:off x="4841875" y="3743325"/>
            <a:ext cx="2624138" cy="460375"/>
          </a:xfrm>
          <a:prstGeom prst="rect">
            <a:avLst/>
          </a:prstGeom>
          <a:noFill/>
          <a:ln w="9525">
            <a:noFill/>
            <a:miter lim="800000"/>
            <a:headEnd/>
            <a:tailEnd/>
          </a:ln>
        </p:spPr>
        <p:txBody>
          <a:bodyPr wrap="none">
            <a:spAutoFit/>
          </a:bodyPr>
          <a:lstStyle/>
          <a:p>
            <a:r>
              <a:rPr lang="en-US" altLang="zh-CN" sz="2400" b="1">
                <a:solidFill>
                  <a:schemeClr val="bg1"/>
                </a:solidFill>
                <a:latin typeface="Calibri" pitchFamily="34" charset="0"/>
              </a:rPr>
              <a:t>Extended exercises</a:t>
            </a:r>
            <a:endParaRPr lang="zh-CN" altLang="en-US" sz="2400" b="1">
              <a:solidFill>
                <a:schemeClr val="bg1"/>
              </a:solidFill>
              <a:latin typeface="Calibri" pitchFamily="34" charset="0"/>
            </a:endParaRPr>
          </a:p>
        </p:txBody>
      </p:sp>
      <p:sp>
        <p:nvSpPr>
          <p:cNvPr id="40" name="矩形 39"/>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41" name="直线连接符 40"/>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097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47" name="直线连接符 46"/>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48" name="直线连接符 47"/>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0982" name="文本框 52"/>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0983" name="图片 53"/>
          <p:cNvPicPr>
            <a:picLocks noChangeAspect="1"/>
          </p:cNvPicPr>
          <p:nvPr/>
        </p:nvPicPr>
        <p:blipFill>
          <a:blip r:embed="rId5"/>
          <a:srcRect/>
          <a:stretch>
            <a:fillRect/>
          </a:stretch>
        </p:blipFill>
        <p:spPr bwMode="auto">
          <a:xfrm>
            <a:off x="198438" y="144463"/>
            <a:ext cx="177800" cy="495300"/>
          </a:xfrm>
          <a:prstGeom prst="rect">
            <a:avLst/>
          </a:prstGeom>
          <a:noFill/>
          <a:ln w="9525">
            <a:noFill/>
            <a:miter lim="800000"/>
            <a:headEnd/>
            <a:tailEnd/>
          </a:ln>
        </p:spPr>
      </p:pic>
      <p:pic>
        <p:nvPicPr>
          <p:cNvPr id="25" name="Picture 2" descr="https://tse1.mm.bing.net/th?id=OIP.diei5oQjS4eyl4XRecztlAAAAA&amp;pid=Api"/>
          <p:cNvPicPr>
            <a:picLocks noChangeAspect="1" noChangeArrowheads="1"/>
          </p:cNvPicPr>
          <p:nvPr/>
        </p:nvPicPr>
        <p:blipFill>
          <a:blip r:embed="rId6"/>
          <a:srcRect/>
          <a:stretch>
            <a:fillRect/>
          </a:stretch>
        </p:blipFill>
        <p:spPr bwMode="auto">
          <a:xfrm>
            <a:off x="647753" y="1746775"/>
            <a:ext cx="3468572" cy="3337537"/>
          </a:xfrm>
          <a:prstGeom prst="ellipse">
            <a:avLst/>
          </a:prstGeom>
          <a:ln>
            <a:noFill/>
          </a:ln>
          <a:effectLst>
            <a:softEdge rad="112500"/>
          </a:effectLst>
        </p:spPr>
      </p:pic>
      <p:pic>
        <p:nvPicPr>
          <p:cNvPr id="40985" name="Picture 21">
            <a:hlinkClick r:id="rId7" action="ppaction://hlinksldjump"/>
          </p:cNvPr>
          <p:cNvPicPr>
            <a:picLocks noChangeAspect="1" noChangeArrowheads="1"/>
          </p:cNvPicPr>
          <p:nvPr/>
        </p:nvPicPr>
        <p:blipFill>
          <a:blip r:embed="rId8"/>
          <a:srcRect/>
          <a:stretch>
            <a:fillRect/>
          </a:stretch>
        </p:blipFill>
        <p:spPr bwMode="auto">
          <a:xfrm>
            <a:off x="8243888" y="184150"/>
            <a:ext cx="558800" cy="55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4" descr="http://tse3.mm.bing.net/th?id=OIP.cizOFs5PBdFu8xfdjuf4VgHaDG&amp;pid=Api"/>
          <p:cNvPicPr>
            <a:picLocks noChangeAspect="1" noChangeArrowheads="1"/>
          </p:cNvPicPr>
          <p:nvPr/>
        </p:nvPicPr>
        <p:blipFill>
          <a:blip r:embed="rId2"/>
          <a:srcRect/>
          <a:stretch>
            <a:fillRect/>
          </a:stretch>
        </p:blipFill>
        <p:spPr bwMode="auto">
          <a:xfrm>
            <a:off x="2701925" y="2643188"/>
            <a:ext cx="3409950" cy="1423987"/>
          </a:xfrm>
          <a:prstGeom prst="rect">
            <a:avLst/>
          </a:prstGeom>
          <a:noFill/>
          <a:ln w="9525">
            <a:noFill/>
            <a:miter lim="800000"/>
            <a:headEnd/>
            <a:tailEnd/>
          </a:ln>
        </p:spPr>
      </p:pic>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198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41989"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1992"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1993" name="图片 35"/>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sp>
        <p:nvSpPr>
          <p:cNvPr id="41994" name="文本框 26"/>
          <p:cNvSpPr txBox="1">
            <a:spLocks noChangeArrowheads="1"/>
          </p:cNvSpPr>
          <p:nvPr/>
        </p:nvSpPr>
        <p:spPr bwMode="auto">
          <a:xfrm>
            <a:off x="198438" y="992188"/>
            <a:ext cx="3095625"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Word bank</a:t>
            </a:r>
            <a:endParaRPr kumimoji="1" lang="zh-CN" altLang="en-US" sz="2400" b="1">
              <a:solidFill>
                <a:srgbClr val="008080"/>
              </a:solidFill>
              <a:latin typeface="Calibri" pitchFamily="34" charset="0"/>
              <a:cs typeface="Calibri" pitchFamily="34" charset="0"/>
            </a:endParaRPr>
          </a:p>
        </p:txBody>
      </p:sp>
      <p:sp>
        <p:nvSpPr>
          <p:cNvPr id="15" name="文本框 12"/>
          <p:cNvSpPr txBox="1"/>
          <p:nvPr/>
        </p:nvSpPr>
        <p:spPr>
          <a:xfrm>
            <a:off x="2702258" y="1213851"/>
            <a:ext cx="4937968" cy="75713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lnSpc>
                <a:spcPct val="120000"/>
              </a:lnSpc>
              <a:spcBef>
                <a:spcPts val="0"/>
              </a:spcBef>
              <a:spcAft>
                <a:spcPts val="0"/>
              </a:spcAft>
              <a:defRPr/>
            </a:pPr>
            <a:r>
              <a:rPr lang="en-US" altLang="zh-CN"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Vocabulary about food</a:t>
            </a:r>
          </a:p>
        </p:txBody>
      </p:sp>
      <p:sp>
        <p:nvSpPr>
          <p:cNvPr id="14" name="文本框 18"/>
          <p:cNvSpPr txBox="1">
            <a:spLocks noChangeArrowheads="1"/>
          </p:cNvSpPr>
          <p:nvPr/>
        </p:nvSpPr>
        <p:spPr bwMode="auto">
          <a:xfrm>
            <a:off x="1270000" y="4367213"/>
            <a:ext cx="6765925" cy="979487"/>
          </a:xfrm>
          <a:prstGeom prst="rect">
            <a:avLst/>
          </a:prstGeom>
          <a:noFill/>
          <a:ln w="9525">
            <a:noFill/>
            <a:miter lim="800000"/>
            <a:headEnd/>
            <a:tailEnd/>
          </a:ln>
        </p:spPr>
        <p:txBody>
          <a:bodyPr>
            <a:spAutoFit/>
          </a:bodyPr>
          <a:lstStyle/>
          <a:p>
            <a:pPr algn="ctr">
              <a:lnSpc>
                <a:spcPct val="120000"/>
              </a:lnSpc>
            </a:pPr>
            <a:r>
              <a:rPr lang="en-US" altLang="zh-CN" sz="2400">
                <a:latin typeface="Calibri" pitchFamily="34" charset="0"/>
              </a:rPr>
              <a:t>Make a list of the words about food, related to food, or to describe food.</a:t>
            </a:r>
          </a:p>
        </p:txBody>
      </p:sp>
      <p:sp>
        <p:nvSpPr>
          <p:cNvPr id="16" name="动作按钮: 第一张 15">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4" descr="http://tse4.mm.bing.net/th?id=OIP.hiwu_ZUzZ_4kmh0l2xemHAHaFW&amp;pid=Api"/>
          <p:cNvPicPr>
            <a:picLocks noChangeAspect="1" noChangeArrowheads="1"/>
          </p:cNvPicPr>
          <p:nvPr/>
        </p:nvPicPr>
        <p:blipFill>
          <a:blip r:embed="rId2"/>
          <a:srcRect/>
          <a:stretch>
            <a:fillRect/>
          </a:stretch>
        </p:blipFill>
        <p:spPr bwMode="auto">
          <a:xfrm>
            <a:off x="2803525" y="2811463"/>
            <a:ext cx="2052638" cy="1481137"/>
          </a:xfrm>
          <a:prstGeom prst="rect">
            <a:avLst/>
          </a:prstGeom>
          <a:noFill/>
          <a:ln w="9525">
            <a:noFill/>
            <a:miter lim="800000"/>
            <a:headEnd/>
            <a:tailEnd/>
          </a:ln>
        </p:spPr>
      </p:pic>
      <p:pic>
        <p:nvPicPr>
          <p:cNvPr id="104472" name="Picture 24" descr="http://tse1.mm.bing.net/th?id=OIP.xWmBApyVLovLkkoeuamGYQHaHZ&amp;pid=Api"/>
          <p:cNvPicPr>
            <a:picLocks noChangeAspect="1" noChangeArrowheads="1"/>
          </p:cNvPicPr>
          <p:nvPr/>
        </p:nvPicPr>
        <p:blipFill>
          <a:blip r:embed="rId3"/>
          <a:srcRect/>
          <a:stretch>
            <a:fillRect/>
          </a:stretch>
        </p:blipFill>
        <p:spPr bwMode="auto">
          <a:xfrm>
            <a:off x="2508250" y="4459288"/>
            <a:ext cx="1814513" cy="1811337"/>
          </a:xfrm>
          <a:prstGeom prst="rect">
            <a:avLst/>
          </a:prstGeom>
          <a:noFill/>
          <a:ln w="9525">
            <a:noFill/>
            <a:miter lim="800000"/>
            <a:headEnd/>
            <a:tailEnd/>
          </a:ln>
        </p:spPr>
      </p:pic>
      <p:pic>
        <p:nvPicPr>
          <p:cNvPr id="104458" name="Picture 10" descr="See the source image"/>
          <p:cNvPicPr>
            <a:picLocks noChangeAspect="1" noChangeArrowheads="1"/>
          </p:cNvPicPr>
          <p:nvPr/>
        </p:nvPicPr>
        <p:blipFill>
          <a:blip r:embed="rId4"/>
          <a:srcRect/>
          <a:stretch>
            <a:fillRect/>
          </a:stretch>
        </p:blipFill>
        <p:spPr bwMode="auto">
          <a:xfrm>
            <a:off x="7283450" y="4378325"/>
            <a:ext cx="1417638" cy="1730375"/>
          </a:xfrm>
          <a:prstGeom prst="rect">
            <a:avLst/>
          </a:prstGeom>
          <a:noFill/>
          <a:ln w="9525">
            <a:noFill/>
            <a:miter lim="800000"/>
            <a:headEnd/>
            <a:tailEnd/>
          </a:ln>
        </p:spPr>
      </p:pic>
      <p:pic>
        <p:nvPicPr>
          <p:cNvPr id="104456" name="Picture 8" descr="https://tse4.mm.bing.net/th?id=OIP._n7BFDNlMpFssDUhYTV5ZQHaHa&amp;pid=Api"/>
          <p:cNvPicPr>
            <a:picLocks noChangeAspect="1" noChangeArrowheads="1"/>
          </p:cNvPicPr>
          <p:nvPr/>
        </p:nvPicPr>
        <p:blipFill>
          <a:blip r:embed="rId5"/>
          <a:srcRect/>
          <a:stretch>
            <a:fillRect/>
          </a:stretch>
        </p:blipFill>
        <p:spPr bwMode="auto">
          <a:xfrm>
            <a:off x="376238" y="4503738"/>
            <a:ext cx="1528762" cy="1528762"/>
          </a:xfrm>
          <a:prstGeom prst="rect">
            <a:avLst/>
          </a:prstGeom>
          <a:noFill/>
          <a:ln w="9525">
            <a:noFill/>
            <a:miter lim="800000"/>
            <a:headEnd/>
            <a:tailEnd/>
          </a:ln>
        </p:spPr>
      </p:pic>
      <p:pic>
        <p:nvPicPr>
          <p:cNvPr id="104454" name="Picture 6" descr="http://www.freakingnews.com/images/app_images/eggplant.jpg"/>
          <p:cNvPicPr>
            <a:picLocks noChangeAspect="1" noChangeArrowheads="1"/>
          </p:cNvPicPr>
          <p:nvPr/>
        </p:nvPicPr>
        <p:blipFill>
          <a:blip r:embed="rId6"/>
          <a:srcRect/>
          <a:stretch>
            <a:fillRect/>
          </a:stretch>
        </p:blipFill>
        <p:spPr bwMode="auto">
          <a:xfrm>
            <a:off x="4856163" y="931863"/>
            <a:ext cx="1930400" cy="1625600"/>
          </a:xfrm>
          <a:prstGeom prst="rect">
            <a:avLst/>
          </a:prstGeom>
          <a:noFill/>
          <a:ln w="9525">
            <a:noFill/>
            <a:miter lim="800000"/>
            <a:headEnd/>
            <a:tailEnd/>
          </a:ln>
        </p:spPr>
      </p:pic>
      <p:pic>
        <p:nvPicPr>
          <p:cNvPr id="104452" name="Picture 4" descr="http://tse4.mm.bing.net/th?id=OIP.qbtfTieEpOA4y66SY0zvEAHaHa&amp;pid=Api"/>
          <p:cNvPicPr>
            <a:picLocks noChangeAspect="1" noChangeArrowheads="1"/>
          </p:cNvPicPr>
          <p:nvPr/>
        </p:nvPicPr>
        <p:blipFill>
          <a:blip r:embed="rId7"/>
          <a:srcRect/>
          <a:stretch>
            <a:fillRect/>
          </a:stretch>
        </p:blipFill>
        <p:spPr bwMode="auto">
          <a:xfrm>
            <a:off x="2836863" y="1249363"/>
            <a:ext cx="1485900" cy="1485900"/>
          </a:xfrm>
          <a:prstGeom prst="rect">
            <a:avLst/>
          </a:prstGeom>
          <a:noFill/>
          <a:ln w="9525">
            <a:noFill/>
            <a:miter lim="800000"/>
            <a:headEnd/>
            <a:tailEnd/>
          </a:ln>
        </p:spPr>
      </p:pic>
      <p:pic>
        <p:nvPicPr>
          <p:cNvPr id="104450" name="Picture 2" descr="http://tse1.mm.bing.net/th?id=OIP.Fi0Y5y-msIGlIHWW91ww1AHaFS&amp;pid=Api"/>
          <p:cNvPicPr>
            <a:picLocks noChangeAspect="1" noChangeArrowheads="1"/>
          </p:cNvPicPr>
          <p:nvPr/>
        </p:nvPicPr>
        <p:blipFill>
          <a:blip r:embed="rId8"/>
          <a:srcRect/>
          <a:stretch>
            <a:fillRect/>
          </a:stretch>
        </p:blipFill>
        <p:spPr bwMode="auto">
          <a:xfrm>
            <a:off x="355600" y="1249363"/>
            <a:ext cx="1968500" cy="1403350"/>
          </a:xfrm>
          <a:prstGeom prst="rect">
            <a:avLst/>
          </a:prstGeom>
          <a:noFill/>
          <a:ln w="9525">
            <a:noFill/>
            <a:miter lim="800000"/>
            <a:headEnd/>
            <a:tailEnd/>
          </a:ln>
        </p:spPr>
      </p:pic>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301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43019"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3022"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3023" name="图片 35"/>
          <p:cNvPicPr>
            <a:picLocks noChangeAspect="1"/>
          </p:cNvPicPr>
          <p:nvPr/>
        </p:nvPicPr>
        <p:blipFill>
          <a:blip r:embed="rId9"/>
          <a:srcRect/>
          <a:stretch>
            <a:fillRect/>
          </a:stretch>
        </p:blipFill>
        <p:spPr bwMode="auto">
          <a:xfrm>
            <a:off x="198438" y="144463"/>
            <a:ext cx="177800" cy="495300"/>
          </a:xfrm>
          <a:prstGeom prst="rect">
            <a:avLst/>
          </a:prstGeom>
          <a:noFill/>
          <a:ln w="9525">
            <a:noFill/>
            <a:miter lim="800000"/>
            <a:headEnd/>
            <a:tailEnd/>
          </a:ln>
        </p:spPr>
      </p:pic>
      <p:sp>
        <p:nvSpPr>
          <p:cNvPr id="43024" name="文本框 12"/>
          <p:cNvSpPr txBox="1">
            <a:spLocks noChangeArrowheads="1"/>
          </p:cNvSpPr>
          <p:nvPr/>
        </p:nvSpPr>
        <p:spPr bwMode="auto">
          <a:xfrm>
            <a:off x="60325" y="784225"/>
            <a:ext cx="6759575" cy="534988"/>
          </a:xfrm>
          <a:prstGeom prst="rect">
            <a:avLst/>
          </a:prstGeom>
          <a:noFill/>
          <a:ln w="9525">
            <a:noFill/>
            <a:miter lim="800000"/>
            <a:headEnd/>
            <a:tailEnd/>
          </a:ln>
        </p:spPr>
        <p:txBody>
          <a:bodyPr>
            <a:spAutoFit/>
          </a:bodyPr>
          <a:lstStyle/>
          <a:p>
            <a:pPr>
              <a:lnSpc>
                <a:spcPct val="120000"/>
              </a:lnSpc>
            </a:pPr>
            <a:r>
              <a:rPr kumimoji="1" lang="en-US" altLang="zh-CN" sz="2400" b="1">
                <a:solidFill>
                  <a:srgbClr val="008080"/>
                </a:solidFill>
                <a:latin typeface="Calibri" pitchFamily="34" charset="0"/>
                <a:cs typeface="Arial" charset="0"/>
              </a:rPr>
              <a:t>Vocabulary about vegetables</a:t>
            </a:r>
          </a:p>
        </p:txBody>
      </p:sp>
      <p:pic>
        <p:nvPicPr>
          <p:cNvPr id="104464" name="Picture 16" descr="http://hgtvhome.sndimg.com/content/dam/images/hgtv/fullset/2015/12/21/0/CI_Johnny-Seeds-Beauregard-sweet-potato.jpg.rend.hgtvcom.1280.1024.jpeg"/>
          <p:cNvPicPr>
            <a:picLocks noChangeAspect="1" noChangeArrowheads="1"/>
          </p:cNvPicPr>
          <p:nvPr/>
        </p:nvPicPr>
        <p:blipFill>
          <a:blip r:embed="rId10"/>
          <a:srcRect/>
          <a:stretch>
            <a:fillRect/>
          </a:stretch>
        </p:blipFill>
        <p:spPr bwMode="auto">
          <a:xfrm>
            <a:off x="202669" y="2750487"/>
            <a:ext cx="1910685" cy="1528548"/>
          </a:xfrm>
          <a:prstGeom prst="rect">
            <a:avLst/>
          </a:prstGeom>
          <a:ln>
            <a:noFill/>
          </a:ln>
          <a:effectLst>
            <a:softEdge rad="112500"/>
          </a:effectLst>
        </p:spPr>
      </p:pic>
      <p:pic>
        <p:nvPicPr>
          <p:cNvPr id="104466" name="Picture 18" descr="http://www.taproduce.com/wp-content/uploads/2017/02/GreenLeaf_DSC3236-e1486411403980.png"/>
          <p:cNvPicPr>
            <a:picLocks noChangeAspect="1" noChangeArrowheads="1"/>
          </p:cNvPicPr>
          <p:nvPr/>
        </p:nvPicPr>
        <p:blipFill>
          <a:blip r:embed="rId11"/>
          <a:srcRect/>
          <a:stretch>
            <a:fillRect/>
          </a:stretch>
        </p:blipFill>
        <p:spPr bwMode="auto">
          <a:xfrm>
            <a:off x="5060950" y="4583113"/>
            <a:ext cx="1608138" cy="1368425"/>
          </a:xfrm>
          <a:prstGeom prst="rect">
            <a:avLst/>
          </a:prstGeom>
          <a:noFill/>
          <a:ln w="9525">
            <a:noFill/>
            <a:miter lim="800000"/>
            <a:headEnd/>
            <a:tailEnd/>
          </a:ln>
        </p:spPr>
      </p:pic>
      <p:pic>
        <p:nvPicPr>
          <p:cNvPr id="104468" name="Picture 20" descr="http://tse2.mm.bing.net/th?id=OIP.-81f3MWTKUUam1XVHzFBtwHaFB&amp;pid=Api"/>
          <p:cNvPicPr>
            <a:picLocks noChangeAspect="1" noChangeArrowheads="1"/>
          </p:cNvPicPr>
          <p:nvPr/>
        </p:nvPicPr>
        <p:blipFill>
          <a:blip r:embed="rId12"/>
          <a:srcRect/>
          <a:stretch>
            <a:fillRect/>
          </a:stretch>
        </p:blipFill>
        <p:spPr bwMode="auto">
          <a:xfrm>
            <a:off x="5006975" y="2859088"/>
            <a:ext cx="1903413" cy="1289050"/>
          </a:xfrm>
          <a:prstGeom prst="rect">
            <a:avLst/>
          </a:prstGeom>
          <a:noFill/>
          <a:ln w="9525">
            <a:noFill/>
            <a:miter lim="800000"/>
            <a:headEnd/>
            <a:tailEnd/>
          </a:ln>
        </p:spPr>
      </p:pic>
      <p:pic>
        <p:nvPicPr>
          <p:cNvPr id="104470" name="Picture 22" descr="https://tse2.mm.bing.net/th?id=OIP.bYb2bUAuJy2PVDYrcb3ybwHaE-&amp;pid=Api"/>
          <p:cNvPicPr>
            <a:picLocks noChangeAspect="1" noChangeArrowheads="1"/>
          </p:cNvPicPr>
          <p:nvPr/>
        </p:nvPicPr>
        <p:blipFill>
          <a:blip r:embed="rId13"/>
          <a:srcRect/>
          <a:stretch>
            <a:fillRect/>
          </a:stretch>
        </p:blipFill>
        <p:spPr bwMode="auto">
          <a:xfrm>
            <a:off x="7073900" y="2763838"/>
            <a:ext cx="1920875" cy="1289050"/>
          </a:xfrm>
          <a:prstGeom prst="rect">
            <a:avLst/>
          </a:prstGeom>
          <a:noFill/>
          <a:ln w="9525">
            <a:noFill/>
            <a:miter lim="800000"/>
            <a:headEnd/>
            <a:tailEnd/>
          </a:ln>
        </p:spPr>
      </p:pic>
      <p:sp>
        <p:nvSpPr>
          <p:cNvPr id="26" name="TextBox 25"/>
          <p:cNvSpPr txBox="1">
            <a:spLocks noChangeArrowheads="1"/>
          </p:cNvSpPr>
          <p:nvPr/>
        </p:nvSpPr>
        <p:spPr bwMode="auto">
          <a:xfrm>
            <a:off x="557213" y="2557463"/>
            <a:ext cx="1339850" cy="430212"/>
          </a:xfrm>
          <a:prstGeom prst="rect">
            <a:avLst/>
          </a:prstGeom>
          <a:noFill/>
          <a:ln w="9525">
            <a:noFill/>
            <a:miter lim="800000"/>
            <a:headEnd/>
            <a:tailEnd/>
          </a:ln>
        </p:spPr>
        <p:txBody>
          <a:bodyPr>
            <a:spAutoFit/>
          </a:bodyPr>
          <a:lstStyle/>
          <a:p>
            <a:r>
              <a:rPr lang="en-US" altLang="zh-CN" sz="2200" b="1">
                <a:latin typeface="Calibri" pitchFamily="34" charset="0"/>
              </a:rPr>
              <a:t>broccoli</a:t>
            </a:r>
            <a:endParaRPr lang="zh-CN" altLang="en-US" sz="2200" b="1">
              <a:latin typeface="Calibri" pitchFamily="34" charset="0"/>
            </a:endParaRPr>
          </a:p>
        </p:txBody>
      </p:sp>
      <p:sp>
        <p:nvSpPr>
          <p:cNvPr id="28" name="TextBox 27"/>
          <p:cNvSpPr txBox="1">
            <a:spLocks noChangeArrowheads="1"/>
          </p:cNvSpPr>
          <p:nvPr/>
        </p:nvSpPr>
        <p:spPr bwMode="auto">
          <a:xfrm>
            <a:off x="2874963" y="2516188"/>
            <a:ext cx="1682750" cy="427037"/>
          </a:xfrm>
          <a:prstGeom prst="rect">
            <a:avLst/>
          </a:prstGeom>
          <a:noFill/>
          <a:ln w="9525">
            <a:noFill/>
            <a:miter lim="800000"/>
            <a:headEnd/>
            <a:tailEnd/>
          </a:ln>
        </p:spPr>
        <p:txBody>
          <a:bodyPr>
            <a:spAutoFit/>
          </a:bodyPr>
          <a:lstStyle/>
          <a:p>
            <a:r>
              <a:rPr lang="en-US" altLang="zh-CN" sz="2200" b="1">
                <a:latin typeface="Calibri" pitchFamily="34" charset="0"/>
              </a:rPr>
              <a:t>cauliflower</a:t>
            </a:r>
            <a:endParaRPr lang="zh-CN" altLang="en-US"/>
          </a:p>
        </p:txBody>
      </p:sp>
      <p:sp>
        <p:nvSpPr>
          <p:cNvPr id="29" name="TextBox 28"/>
          <p:cNvSpPr txBox="1">
            <a:spLocks noChangeArrowheads="1"/>
          </p:cNvSpPr>
          <p:nvPr/>
        </p:nvSpPr>
        <p:spPr bwMode="auto">
          <a:xfrm>
            <a:off x="5211763" y="4008438"/>
            <a:ext cx="1682750" cy="431800"/>
          </a:xfrm>
          <a:prstGeom prst="rect">
            <a:avLst/>
          </a:prstGeom>
          <a:noFill/>
          <a:ln w="9525">
            <a:noFill/>
            <a:miter lim="800000"/>
            <a:headEnd/>
            <a:tailEnd/>
          </a:ln>
        </p:spPr>
        <p:txBody>
          <a:bodyPr>
            <a:spAutoFit/>
          </a:bodyPr>
          <a:lstStyle/>
          <a:p>
            <a:r>
              <a:rPr lang="en-US" altLang="zh-CN" sz="2200" b="1">
                <a:latin typeface="Calibri" pitchFamily="34" charset="0"/>
              </a:rPr>
              <a:t>cucumber</a:t>
            </a:r>
            <a:endParaRPr lang="zh-CN" altLang="en-US" sz="2200" b="1">
              <a:latin typeface="Calibri" pitchFamily="34" charset="0"/>
            </a:endParaRPr>
          </a:p>
        </p:txBody>
      </p:sp>
      <p:sp>
        <p:nvSpPr>
          <p:cNvPr id="30" name="TextBox 29"/>
          <p:cNvSpPr txBox="1">
            <a:spLocks noChangeArrowheads="1"/>
          </p:cNvSpPr>
          <p:nvPr/>
        </p:nvSpPr>
        <p:spPr bwMode="auto">
          <a:xfrm>
            <a:off x="7400925" y="2436813"/>
            <a:ext cx="1593850" cy="431800"/>
          </a:xfrm>
          <a:prstGeom prst="rect">
            <a:avLst/>
          </a:prstGeom>
          <a:noFill/>
          <a:ln w="9525">
            <a:noFill/>
            <a:miter lim="800000"/>
            <a:headEnd/>
            <a:tailEnd/>
          </a:ln>
        </p:spPr>
        <p:txBody>
          <a:bodyPr>
            <a:spAutoFit/>
          </a:bodyPr>
          <a:lstStyle/>
          <a:p>
            <a:r>
              <a:rPr lang="en-US" altLang="zh-CN" sz="2200" b="1">
                <a:latin typeface="Calibri" pitchFamily="34" charset="0"/>
              </a:rPr>
              <a:t>mushrooms</a:t>
            </a:r>
            <a:endParaRPr lang="zh-CN" altLang="en-US" sz="2200" b="1">
              <a:latin typeface="Calibri" pitchFamily="34" charset="0"/>
            </a:endParaRPr>
          </a:p>
        </p:txBody>
      </p:sp>
      <p:sp>
        <p:nvSpPr>
          <p:cNvPr id="32" name="TextBox 31"/>
          <p:cNvSpPr txBox="1">
            <a:spLocks noChangeArrowheads="1"/>
          </p:cNvSpPr>
          <p:nvPr/>
        </p:nvSpPr>
        <p:spPr bwMode="auto">
          <a:xfrm>
            <a:off x="5006975" y="2519363"/>
            <a:ext cx="1682750" cy="430212"/>
          </a:xfrm>
          <a:prstGeom prst="rect">
            <a:avLst/>
          </a:prstGeom>
          <a:noFill/>
          <a:ln w="9525">
            <a:noFill/>
            <a:miter lim="800000"/>
            <a:headEnd/>
            <a:tailEnd/>
          </a:ln>
        </p:spPr>
        <p:txBody>
          <a:bodyPr>
            <a:spAutoFit/>
          </a:bodyPr>
          <a:lstStyle/>
          <a:p>
            <a:r>
              <a:rPr lang="en-US" altLang="zh-CN" sz="2200" b="1">
                <a:latin typeface="Calibri" pitchFamily="34" charset="0"/>
              </a:rPr>
              <a:t>eggplant</a:t>
            </a:r>
            <a:endParaRPr lang="zh-CN" altLang="en-US" sz="2200" b="1">
              <a:latin typeface="Calibri" pitchFamily="34" charset="0"/>
            </a:endParaRPr>
          </a:p>
        </p:txBody>
      </p:sp>
      <p:sp>
        <p:nvSpPr>
          <p:cNvPr id="37" name="TextBox 36"/>
          <p:cNvSpPr txBox="1">
            <a:spLocks noChangeArrowheads="1"/>
          </p:cNvSpPr>
          <p:nvPr/>
        </p:nvSpPr>
        <p:spPr bwMode="auto">
          <a:xfrm>
            <a:off x="352425" y="4100513"/>
            <a:ext cx="1911350" cy="430212"/>
          </a:xfrm>
          <a:prstGeom prst="rect">
            <a:avLst/>
          </a:prstGeom>
          <a:noFill/>
          <a:ln w="9525">
            <a:noFill/>
            <a:miter lim="800000"/>
            <a:headEnd/>
            <a:tailEnd/>
          </a:ln>
        </p:spPr>
        <p:txBody>
          <a:bodyPr>
            <a:spAutoFit/>
          </a:bodyPr>
          <a:lstStyle/>
          <a:p>
            <a:r>
              <a:rPr lang="en-US" altLang="zh-CN" sz="2200" b="1">
                <a:latin typeface="Calibri" pitchFamily="34" charset="0"/>
              </a:rPr>
              <a:t>sweet potato</a:t>
            </a:r>
            <a:endParaRPr lang="zh-CN" altLang="en-US" sz="2200" b="1">
              <a:latin typeface="Calibri" pitchFamily="34" charset="0"/>
            </a:endParaRPr>
          </a:p>
        </p:txBody>
      </p:sp>
      <p:sp>
        <p:nvSpPr>
          <p:cNvPr id="38" name="TextBox 37"/>
          <p:cNvSpPr txBox="1">
            <a:spLocks noChangeArrowheads="1"/>
          </p:cNvSpPr>
          <p:nvPr/>
        </p:nvSpPr>
        <p:spPr bwMode="auto">
          <a:xfrm>
            <a:off x="2874963" y="4033838"/>
            <a:ext cx="1981200" cy="430212"/>
          </a:xfrm>
          <a:prstGeom prst="rect">
            <a:avLst/>
          </a:prstGeom>
          <a:noFill/>
          <a:ln w="9525">
            <a:noFill/>
            <a:miter lim="800000"/>
            <a:headEnd/>
            <a:tailEnd/>
          </a:ln>
        </p:spPr>
        <p:txBody>
          <a:bodyPr>
            <a:spAutoFit/>
          </a:bodyPr>
          <a:lstStyle/>
          <a:p>
            <a:r>
              <a:rPr lang="en-US" altLang="zh-CN" sz="2200" b="1">
                <a:latin typeface="Calibri" pitchFamily="34" charset="0"/>
              </a:rPr>
              <a:t>green beans</a:t>
            </a:r>
            <a:endParaRPr lang="zh-CN" altLang="en-US" sz="2200" b="1">
              <a:latin typeface="Calibri" pitchFamily="34" charset="0"/>
            </a:endParaRPr>
          </a:p>
        </p:txBody>
      </p:sp>
      <p:sp>
        <p:nvSpPr>
          <p:cNvPr id="43036" name="TextBox 38"/>
          <p:cNvSpPr txBox="1">
            <a:spLocks noChangeArrowheads="1"/>
          </p:cNvSpPr>
          <p:nvPr/>
        </p:nvSpPr>
        <p:spPr bwMode="auto">
          <a:xfrm>
            <a:off x="7199313" y="3932238"/>
            <a:ext cx="2033587" cy="427037"/>
          </a:xfrm>
          <a:prstGeom prst="rect">
            <a:avLst/>
          </a:prstGeom>
          <a:noFill/>
          <a:ln w="9525">
            <a:noFill/>
            <a:miter lim="800000"/>
            <a:headEnd/>
            <a:tailEnd/>
          </a:ln>
        </p:spPr>
        <p:txBody>
          <a:bodyPr>
            <a:spAutoFit/>
          </a:bodyPr>
          <a:lstStyle/>
          <a:p>
            <a:r>
              <a:rPr lang="en-US" altLang="zh-CN" sz="2200" b="1">
                <a:latin typeface="Calibri" pitchFamily="34" charset="0"/>
              </a:rPr>
              <a:t>celery  </a:t>
            </a:r>
            <a:r>
              <a:rPr lang="en-US" altLang="zh-CN"/>
              <a:t>[ˈseləri]   </a:t>
            </a:r>
            <a:endParaRPr lang="zh-CN" altLang="en-US"/>
          </a:p>
        </p:txBody>
      </p:sp>
      <p:sp>
        <p:nvSpPr>
          <p:cNvPr id="40" name="TextBox 39"/>
          <p:cNvSpPr txBox="1">
            <a:spLocks noChangeArrowheads="1"/>
          </p:cNvSpPr>
          <p:nvPr/>
        </p:nvSpPr>
        <p:spPr bwMode="auto">
          <a:xfrm>
            <a:off x="444500" y="5881688"/>
            <a:ext cx="1911350" cy="431800"/>
          </a:xfrm>
          <a:prstGeom prst="rect">
            <a:avLst/>
          </a:prstGeom>
          <a:noFill/>
          <a:ln w="9525">
            <a:noFill/>
            <a:miter lim="800000"/>
            <a:headEnd/>
            <a:tailEnd/>
          </a:ln>
        </p:spPr>
        <p:txBody>
          <a:bodyPr>
            <a:spAutoFit/>
          </a:bodyPr>
          <a:lstStyle/>
          <a:p>
            <a:r>
              <a:rPr lang="en-US" altLang="zh-CN" sz="2200" b="1">
                <a:latin typeface="Calibri" pitchFamily="34" charset="0"/>
              </a:rPr>
              <a:t>cabbage</a:t>
            </a:r>
            <a:endParaRPr lang="zh-CN" altLang="en-US" sz="2200" b="1">
              <a:latin typeface="Calibri" pitchFamily="34" charset="0"/>
            </a:endParaRPr>
          </a:p>
        </p:txBody>
      </p:sp>
      <p:sp>
        <p:nvSpPr>
          <p:cNvPr id="41" name="TextBox 40"/>
          <p:cNvSpPr txBox="1">
            <a:spLocks noChangeArrowheads="1"/>
          </p:cNvSpPr>
          <p:nvPr/>
        </p:nvSpPr>
        <p:spPr bwMode="auto">
          <a:xfrm>
            <a:off x="2727325" y="5913438"/>
            <a:ext cx="1381125" cy="430212"/>
          </a:xfrm>
          <a:prstGeom prst="rect">
            <a:avLst/>
          </a:prstGeom>
          <a:noFill/>
          <a:ln w="9525">
            <a:noFill/>
            <a:miter lim="800000"/>
            <a:headEnd/>
            <a:tailEnd/>
          </a:ln>
        </p:spPr>
        <p:txBody>
          <a:bodyPr>
            <a:spAutoFit/>
          </a:bodyPr>
          <a:lstStyle/>
          <a:p>
            <a:r>
              <a:rPr lang="en-US" altLang="zh-CN" sz="2200" b="1">
                <a:latin typeface="Calibri" pitchFamily="34" charset="0"/>
              </a:rPr>
              <a:t>pumpkin</a:t>
            </a:r>
            <a:endParaRPr lang="zh-CN" altLang="en-US" sz="2200" b="1">
              <a:latin typeface="Calibri" pitchFamily="34" charset="0"/>
            </a:endParaRPr>
          </a:p>
        </p:txBody>
      </p:sp>
      <p:sp>
        <p:nvSpPr>
          <p:cNvPr id="45087" name="TextBox 41"/>
          <p:cNvSpPr txBox="1">
            <a:spLocks noChangeArrowheads="1"/>
          </p:cNvSpPr>
          <p:nvPr/>
        </p:nvSpPr>
        <p:spPr bwMode="auto">
          <a:xfrm>
            <a:off x="5272088" y="5962650"/>
            <a:ext cx="1873250" cy="427038"/>
          </a:xfrm>
          <a:prstGeom prst="rect">
            <a:avLst/>
          </a:prstGeom>
          <a:noFill/>
          <a:ln w="9525">
            <a:noFill/>
            <a:miter lim="800000"/>
            <a:headEnd/>
            <a:tailEnd/>
          </a:ln>
        </p:spPr>
        <p:txBody>
          <a:bodyPr>
            <a:spAutoFit/>
          </a:bodyPr>
          <a:lstStyle/>
          <a:p>
            <a:r>
              <a:rPr lang="en-US" altLang="zh-CN" sz="2200" b="1">
                <a:latin typeface="Calibri" pitchFamily="34" charset="0"/>
              </a:rPr>
              <a:t>lettuce</a:t>
            </a:r>
            <a:r>
              <a:rPr lang="zh-CN" altLang="en-US"/>
              <a:t> </a:t>
            </a:r>
            <a:r>
              <a:rPr lang="en-US" altLang="zh-CN"/>
              <a:t>['letɪs] </a:t>
            </a:r>
            <a:endParaRPr lang="zh-CN" altLang="en-US"/>
          </a:p>
        </p:txBody>
      </p:sp>
      <p:sp>
        <p:nvSpPr>
          <p:cNvPr id="45088" name="TextBox 42"/>
          <p:cNvSpPr txBox="1">
            <a:spLocks noChangeArrowheads="1"/>
          </p:cNvSpPr>
          <p:nvPr/>
        </p:nvSpPr>
        <p:spPr bwMode="auto">
          <a:xfrm>
            <a:off x="7259638" y="5949950"/>
            <a:ext cx="2216150" cy="427038"/>
          </a:xfrm>
          <a:prstGeom prst="rect">
            <a:avLst/>
          </a:prstGeom>
          <a:noFill/>
          <a:ln w="9525">
            <a:noFill/>
            <a:miter lim="800000"/>
            <a:headEnd/>
            <a:tailEnd/>
          </a:ln>
        </p:spPr>
        <p:txBody>
          <a:bodyPr>
            <a:spAutoFit/>
          </a:bodyPr>
          <a:lstStyle/>
          <a:p>
            <a:r>
              <a:rPr lang="en-US" altLang="zh-CN" sz="2200" b="1">
                <a:latin typeface="Calibri" pitchFamily="34" charset="0"/>
              </a:rPr>
              <a:t>spinach</a:t>
            </a:r>
            <a:r>
              <a:rPr lang="zh-CN" altLang="en-US"/>
              <a:t> </a:t>
            </a:r>
            <a:r>
              <a:rPr lang="en-US" altLang="zh-CN"/>
              <a:t>['spɪnɪtʃ] </a:t>
            </a:r>
            <a:endParaRPr lang="zh-CN" altLang="en-US"/>
          </a:p>
        </p:txBody>
      </p:sp>
      <p:pic>
        <p:nvPicPr>
          <p:cNvPr id="24578" name="Picture 2" descr="http://images.wisegeek.com/shiitake-mushrooms.jpg"/>
          <p:cNvPicPr>
            <a:picLocks noChangeAspect="1" noChangeArrowheads="1"/>
          </p:cNvPicPr>
          <p:nvPr/>
        </p:nvPicPr>
        <p:blipFill>
          <a:blip r:embed="rId14"/>
          <a:srcRect/>
          <a:stretch>
            <a:fillRect/>
          </a:stretch>
        </p:blipFill>
        <p:spPr bwMode="auto">
          <a:xfrm>
            <a:off x="7073900" y="931863"/>
            <a:ext cx="1843088" cy="1581150"/>
          </a:xfrm>
          <a:prstGeom prst="rect">
            <a:avLst/>
          </a:prstGeom>
          <a:noFill/>
          <a:ln w="9525">
            <a:noFill/>
            <a:miter lim="800000"/>
            <a:headEnd/>
            <a:tailEnd/>
          </a:ln>
        </p:spPr>
      </p:pic>
      <p:sp>
        <p:nvSpPr>
          <p:cNvPr id="44" name="动作按钮: 第一张 43">
            <a:hlinkClick r:id="rId15"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blinds(horizontal)">
                                      <p:cBhvr>
                                        <p:cTn id="7" dur="500"/>
                                        <p:tgtEl>
                                          <p:spTgt spid="104450"/>
                                        </p:tgtEl>
                                      </p:cBhvr>
                                    </p:animEffect>
                                  </p:childTnLst>
                                </p:cTn>
                              </p:par>
                              <p:par>
                                <p:cTn id="8" presetID="3" presetClass="entr" presetSubtype="10" fill="hold" nodeType="withEffect">
                                  <p:stCondLst>
                                    <p:cond delay="0"/>
                                  </p:stCondLst>
                                  <p:childTnLst>
                                    <p:set>
                                      <p:cBhvr>
                                        <p:cTn id="9" dur="1" fill="hold">
                                          <p:stCondLst>
                                            <p:cond delay="0"/>
                                          </p:stCondLst>
                                        </p:cTn>
                                        <p:tgtEl>
                                          <p:spTgt spid="104452"/>
                                        </p:tgtEl>
                                        <p:attrNameLst>
                                          <p:attrName>style.visibility</p:attrName>
                                        </p:attrNameLst>
                                      </p:cBhvr>
                                      <p:to>
                                        <p:strVal val="visible"/>
                                      </p:to>
                                    </p:set>
                                    <p:animEffect transition="in" filter="blinds(horizontal)">
                                      <p:cBhvr>
                                        <p:cTn id="10" dur="500"/>
                                        <p:tgtEl>
                                          <p:spTgt spid="104452"/>
                                        </p:tgtEl>
                                      </p:cBhvr>
                                    </p:animEffect>
                                  </p:childTnLst>
                                </p:cTn>
                              </p:par>
                              <p:par>
                                <p:cTn id="11" presetID="3" presetClass="entr" presetSubtype="10" fill="hold" nodeType="withEffect">
                                  <p:stCondLst>
                                    <p:cond delay="0"/>
                                  </p:stCondLst>
                                  <p:childTnLst>
                                    <p:set>
                                      <p:cBhvr>
                                        <p:cTn id="12" dur="1" fill="hold">
                                          <p:stCondLst>
                                            <p:cond delay="0"/>
                                          </p:stCondLst>
                                        </p:cTn>
                                        <p:tgtEl>
                                          <p:spTgt spid="104454"/>
                                        </p:tgtEl>
                                        <p:attrNameLst>
                                          <p:attrName>style.visibility</p:attrName>
                                        </p:attrNameLst>
                                      </p:cBhvr>
                                      <p:to>
                                        <p:strVal val="visible"/>
                                      </p:to>
                                    </p:set>
                                    <p:animEffect transition="in" filter="blinds(horizontal)">
                                      <p:cBhvr>
                                        <p:cTn id="13" dur="500"/>
                                        <p:tgtEl>
                                          <p:spTgt spid="104454"/>
                                        </p:tgtEl>
                                      </p:cBhvr>
                                    </p:animEffect>
                                  </p:childTnLst>
                                </p:cTn>
                              </p:par>
                              <p:par>
                                <p:cTn id="14" presetID="3" presetClass="entr" presetSubtype="10" fill="hold" nodeType="withEffect">
                                  <p:stCondLst>
                                    <p:cond delay="0"/>
                                  </p:stCondLst>
                                  <p:childTnLst>
                                    <p:set>
                                      <p:cBhvr>
                                        <p:cTn id="15" dur="1" fill="hold">
                                          <p:stCondLst>
                                            <p:cond delay="0"/>
                                          </p:stCondLst>
                                        </p:cTn>
                                        <p:tgtEl>
                                          <p:spTgt spid="24578"/>
                                        </p:tgtEl>
                                        <p:attrNameLst>
                                          <p:attrName>style.visibility</p:attrName>
                                        </p:attrNameLst>
                                      </p:cBhvr>
                                      <p:to>
                                        <p:strVal val="visible"/>
                                      </p:to>
                                    </p:set>
                                    <p:animEffect transition="in" filter="blinds(horizontal)">
                                      <p:cBhvr>
                                        <p:cTn id="16" dur="500"/>
                                        <p:tgtEl>
                                          <p:spTgt spid="24578"/>
                                        </p:tgtEl>
                                      </p:cBhvr>
                                    </p:animEffect>
                                  </p:childTnLst>
                                </p:cTn>
                              </p:par>
                              <p:par>
                                <p:cTn id="17" presetID="3" presetClass="entr" presetSubtype="10" fill="hold" nodeType="withEffect">
                                  <p:stCondLst>
                                    <p:cond delay="0"/>
                                  </p:stCondLst>
                                  <p:childTnLst>
                                    <p:set>
                                      <p:cBhvr>
                                        <p:cTn id="18" dur="1" fill="hold">
                                          <p:stCondLst>
                                            <p:cond delay="0"/>
                                          </p:stCondLst>
                                        </p:cTn>
                                        <p:tgtEl>
                                          <p:spTgt spid="104464"/>
                                        </p:tgtEl>
                                        <p:attrNameLst>
                                          <p:attrName>style.visibility</p:attrName>
                                        </p:attrNameLst>
                                      </p:cBhvr>
                                      <p:to>
                                        <p:strVal val="visible"/>
                                      </p:to>
                                    </p:set>
                                    <p:animEffect transition="in" filter="blinds(horizontal)">
                                      <p:cBhvr>
                                        <p:cTn id="19" dur="500"/>
                                        <p:tgtEl>
                                          <p:spTgt spid="104464"/>
                                        </p:tgtEl>
                                      </p:cBhvr>
                                    </p:animEffect>
                                  </p:childTnLst>
                                </p:cTn>
                              </p:par>
                              <p:par>
                                <p:cTn id="20" presetID="3" presetClass="entr" presetSubtype="10" fill="hold" nodeType="withEffect">
                                  <p:stCondLst>
                                    <p:cond delay="0"/>
                                  </p:stCondLst>
                                  <p:childTnLst>
                                    <p:set>
                                      <p:cBhvr>
                                        <p:cTn id="21" dur="1" fill="hold">
                                          <p:stCondLst>
                                            <p:cond delay="0"/>
                                          </p:stCondLst>
                                        </p:cTn>
                                        <p:tgtEl>
                                          <p:spTgt spid="24580"/>
                                        </p:tgtEl>
                                        <p:attrNameLst>
                                          <p:attrName>style.visibility</p:attrName>
                                        </p:attrNameLst>
                                      </p:cBhvr>
                                      <p:to>
                                        <p:strVal val="visible"/>
                                      </p:to>
                                    </p:set>
                                    <p:animEffect transition="in" filter="blinds(horizontal)">
                                      <p:cBhvr>
                                        <p:cTn id="22" dur="500"/>
                                        <p:tgtEl>
                                          <p:spTgt spid="24580"/>
                                        </p:tgtEl>
                                      </p:cBhvr>
                                    </p:animEffect>
                                  </p:childTnLst>
                                </p:cTn>
                              </p:par>
                              <p:par>
                                <p:cTn id="23" presetID="3" presetClass="entr" presetSubtype="10" fill="hold" nodeType="withEffect">
                                  <p:stCondLst>
                                    <p:cond delay="0"/>
                                  </p:stCondLst>
                                  <p:childTnLst>
                                    <p:set>
                                      <p:cBhvr>
                                        <p:cTn id="24" dur="1" fill="hold">
                                          <p:stCondLst>
                                            <p:cond delay="0"/>
                                          </p:stCondLst>
                                        </p:cTn>
                                        <p:tgtEl>
                                          <p:spTgt spid="104468"/>
                                        </p:tgtEl>
                                        <p:attrNameLst>
                                          <p:attrName>style.visibility</p:attrName>
                                        </p:attrNameLst>
                                      </p:cBhvr>
                                      <p:to>
                                        <p:strVal val="visible"/>
                                      </p:to>
                                    </p:set>
                                    <p:animEffect transition="in" filter="blinds(horizontal)">
                                      <p:cBhvr>
                                        <p:cTn id="25" dur="500"/>
                                        <p:tgtEl>
                                          <p:spTgt spid="104468"/>
                                        </p:tgtEl>
                                      </p:cBhvr>
                                    </p:animEffect>
                                  </p:childTnLst>
                                </p:cTn>
                              </p:par>
                              <p:par>
                                <p:cTn id="26" presetID="3" presetClass="entr" presetSubtype="10" fill="hold" nodeType="withEffect">
                                  <p:stCondLst>
                                    <p:cond delay="0"/>
                                  </p:stCondLst>
                                  <p:childTnLst>
                                    <p:set>
                                      <p:cBhvr>
                                        <p:cTn id="27" dur="1" fill="hold">
                                          <p:stCondLst>
                                            <p:cond delay="0"/>
                                          </p:stCondLst>
                                        </p:cTn>
                                        <p:tgtEl>
                                          <p:spTgt spid="104470"/>
                                        </p:tgtEl>
                                        <p:attrNameLst>
                                          <p:attrName>style.visibility</p:attrName>
                                        </p:attrNameLst>
                                      </p:cBhvr>
                                      <p:to>
                                        <p:strVal val="visible"/>
                                      </p:to>
                                    </p:set>
                                    <p:animEffect transition="in" filter="blinds(horizontal)">
                                      <p:cBhvr>
                                        <p:cTn id="28" dur="500"/>
                                        <p:tgtEl>
                                          <p:spTgt spid="104470"/>
                                        </p:tgtEl>
                                      </p:cBhvr>
                                    </p:animEffect>
                                  </p:childTnLst>
                                </p:cTn>
                              </p:par>
                              <p:par>
                                <p:cTn id="29" presetID="3" presetClass="entr" presetSubtype="10" fill="hold" nodeType="withEffect">
                                  <p:stCondLst>
                                    <p:cond delay="0"/>
                                  </p:stCondLst>
                                  <p:childTnLst>
                                    <p:set>
                                      <p:cBhvr>
                                        <p:cTn id="30" dur="1" fill="hold">
                                          <p:stCondLst>
                                            <p:cond delay="0"/>
                                          </p:stCondLst>
                                        </p:cTn>
                                        <p:tgtEl>
                                          <p:spTgt spid="104456"/>
                                        </p:tgtEl>
                                        <p:attrNameLst>
                                          <p:attrName>style.visibility</p:attrName>
                                        </p:attrNameLst>
                                      </p:cBhvr>
                                      <p:to>
                                        <p:strVal val="visible"/>
                                      </p:to>
                                    </p:set>
                                    <p:animEffect transition="in" filter="blinds(horizontal)">
                                      <p:cBhvr>
                                        <p:cTn id="31" dur="500"/>
                                        <p:tgtEl>
                                          <p:spTgt spid="104456"/>
                                        </p:tgtEl>
                                      </p:cBhvr>
                                    </p:animEffect>
                                  </p:childTnLst>
                                </p:cTn>
                              </p:par>
                              <p:par>
                                <p:cTn id="32" presetID="3" presetClass="entr" presetSubtype="10" fill="hold" nodeType="withEffect">
                                  <p:stCondLst>
                                    <p:cond delay="0"/>
                                  </p:stCondLst>
                                  <p:childTnLst>
                                    <p:set>
                                      <p:cBhvr>
                                        <p:cTn id="33" dur="1" fill="hold">
                                          <p:stCondLst>
                                            <p:cond delay="0"/>
                                          </p:stCondLst>
                                        </p:cTn>
                                        <p:tgtEl>
                                          <p:spTgt spid="104472"/>
                                        </p:tgtEl>
                                        <p:attrNameLst>
                                          <p:attrName>style.visibility</p:attrName>
                                        </p:attrNameLst>
                                      </p:cBhvr>
                                      <p:to>
                                        <p:strVal val="visible"/>
                                      </p:to>
                                    </p:set>
                                    <p:animEffect transition="in" filter="blinds(horizontal)">
                                      <p:cBhvr>
                                        <p:cTn id="34" dur="500"/>
                                        <p:tgtEl>
                                          <p:spTgt spid="104472"/>
                                        </p:tgtEl>
                                      </p:cBhvr>
                                    </p:animEffect>
                                  </p:childTnLst>
                                </p:cTn>
                              </p:par>
                              <p:par>
                                <p:cTn id="35" presetID="3" presetClass="entr" presetSubtype="10" fill="hold" nodeType="withEffect">
                                  <p:stCondLst>
                                    <p:cond delay="0"/>
                                  </p:stCondLst>
                                  <p:childTnLst>
                                    <p:set>
                                      <p:cBhvr>
                                        <p:cTn id="36" dur="1" fill="hold">
                                          <p:stCondLst>
                                            <p:cond delay="0"/>
                                          </p:stCondLst>
                                        </p:cTn>
                                        <p:tgtEl>
                                          <p:spTgt spid="104466"/>
                                        </p:tgtEl>
                                        <p:attrNameLst>
                                          <p:attrName>style.visibility</p:attrName>
                                        </p:attrNameLst>
                                      </p:cBhvr>
                                      <p:to>
                                        <p:strVal val="visible"/>
                                      </p:to>
                                    </p:set>
                                    <p:animEffect transition="in" filter="blinds(horizontal)">
                                      <p:cBhvr>
                                        <p:cTn id="37" dur="500"/>
                                        <p:tgtEl>
                                          <p:spTgt spid="104466"/>
                                        </p:tgtEl>
                                      </p:cBhvr>
                                    </p:animEffect>
                                  </p:childTnLst>
                                </p:cTn>
                              </p:par>
                              <p:par>
                                <p:cTn id="38" presetID="3" presetClass="entr" presetSubtype="10" fill="hold" nodeType="withEffect">
                                  <p:stCondLst>
                                    <p:cond delay="0"/>
                                  </p:stCondLst>
                                  <p:childTnLst>
                                    <p:set>
                                      <p:cBhvr>
                                        <p:cTn id="39" dur="1" fill="hold">
                                          <p:stCondLst>
                                            <p:cond delay="0"/>
                                          </p:stCondLst>
                                        </p:cTn>
                                        <p:tgtEl>
                                          <p:spTgt spid="104458"/>
                                        </p:tgtEl>
                                        <p:attrNameLst>
                                          <p:attrName>style.visibility</p:attrName>
                                        </p:attrNameLst>
                                      </p:cBhvr>
                                      <p:to>
                                        <p:strVal val="visible"/>
                                      </p:to>
                                    </p:set>
                                    <p:animEffect transition="in" filter="blinds(horizontal)">
                                      <p:cBhvr>
                                        <p:cTn id="40" dur="500"/>
                                        <p:tgtEl>
                                          <p:spTgt spid="10445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blinds(horizontal)">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linds(horizontal)">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blinds(horizontal)">
                                      <p:cBhvr>
                                        <p:cTn id="55" dur="500"/>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blinds(horizontal)">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blinds(horizontal)">
                                      <p:cBhvr>
                                        <p:cTn id="65" dur="500"/>
                                        <p:tgtEl>
                                          <p:spTgt spid="37"/>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blinds(horizontal)">
                                      <p:cBhvr>
                                        <p:cTn id="70" dur="500"/>
                                        <p:tgtEl>
                                          <p:spTgt spid="38"/>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blinds(horizontal)">
                                      <p:cBhvr>
                                        <p:cTn id="75" dur="500"/>
                                        <p:tgtEl>
                                          <p:spTgt spid="29"/>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43036"/>
                                        </p:tgtEl>
                                        <p:attrNameLst>
                                          <p:attrName>style.visibility</p:attrName>
                                        </p:attrNameLst>
                                      </p:cBhvr>
                                      <p:to>
                                        <p:strVal val="visible"/>
                                      </p:to>
                                    </p:set>
                                    <p:animEffect transition="in" filter="blinds(horizontal)">
                                      <p:cBhvr>
                                        <p:cTn id="80" dur="500"/>
                                        <p:tgtEl>
                                          <p:spTgt spid="43036"/>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blinds(horizontal)">
                                      <p:cBhvr>
                                        <p:cTn id="85" dur="500"/>
                                        <p:tgtEl>
                                          <p:spTgt spid="40"/>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0" nodeType="click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blinds(horizontal)">
                                      <p:cBhvr>
                                        <p:cTn id="90" dur="500"/>
                                        <p:tgtEl>
                                          <p:spTgt spid="41"/>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45087"/>
                                        </p:tgtEl>
                                        <p:attrNameLst>
                                          <p:attrName>style.visibility</p:attrName>
                                        </p:attrNameLst>
                                      </p:cBhvr>
                                      <p:to>
                                        <p:strVal val="visible"/>
                                      </p:to>
                                    </p:set>
                                    <p:animEffect transition="in" filter="blinds(horizontal)">
                                      <p:cBhvr>
                                        <p:cTn id="95" dur="500"/>
                                        <p:tgtEl>
                                          <p:spTgt spid="45087"/>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45088"/>
                                        </p:tgtEl>
                                        <p:attrNameLst>
                                          <p:attrName>style.visibility</p:attrName>
                                        </p:attrNameLst>
                                      </p:cBhvr>
                                      <p:to>
                                        <p:strVal val="visible"/>
                                      </p:to>
                                    </p:set>
                                    <p:animEffect transition="in" filter="blinds(horizontal)">
                                      <p:cBhvr>
                                        <p:cTn id="100" dur="500"/>
                                        <p:tgtEl>
                                          <p:spTgt spid="45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P spid="30" grpId="0"/>
      <p:bldP spid="32" grpId="0"/>
      <p:bldP spid="37" grpId="0"/>
      <p:bldP spid="38" grpId="0"/>
      <p:bldP spid="43036" grpId="0"/>
      <p:bldP spid="40" grpId="0"/>
      <p:bldP spid="41" grpId="0"/>
      <p:bldP spid="45087" grpId="0"/>
      <p:bldP spid="450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44034"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44035"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4038"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4039"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4040" name="文本框 12"/>
          <p:cNvSpPr txBox="1">
            <a:spLocks noChangeArrowheads="1"/>
          </p:cNvSpPr>
          <p:nvPr/>
        </p:nvSpPr>
        <p:spPr bwMode="auto">
          <a:xfrm>
            <a:off x="60325" y="784225"/>
            <a:ext cx="6759575" cy="504825"/>
          </a:xfrm>
          <a:prstGeom prst="rect">
            <a:avLst/>
          </a:prstGeom>
          <a:noFill/>
          <a:ln w="9525">
            <a:noFill/>
            <a:miter lim="800000"/>
            <a:headEnd/>
            <a:tailEnd/>
          </a:ln>
        </p:spPr>
        <p:txBody>
          <a:bodyPr>
            <a:spAutoFit/>
          </a:bodyPr>
          <a:lstStyle/>
          <a:p>
            <a:pPr>
              <a:lnSpc>
                <a:spcPct val="120000"/>
              </a:lnSpc>
            </a:pPr>
            <a:r>
              <a:rPr kumimoji="1" lang="en-US" altLang="zh-CN" sz="2400" b="1">
                <a:solidFill>
                  <a:srgbClr val="008080"/>
                </a:solidFill>
                <a:latin typeface="Calibri" pitchFamily="34" charset="0"/>
                <a:cs typeface="Arial" charset="0"/>
              </a:rPr>
              <a:t>Vocabulary about meat</a:t>
            </a:r>
          </a:p>
        </p:txBody>
      </p:sp>
      <p:sp>
        <p:nvSpPr>
          <p:cNvPr id="44041" name="TextBox 41"/>
          <p:cNvSpPr txBox="1">
            <a:spLocks noChangeArrowheads="1"/>
          </p:cNvSpPr>
          <p:nvPr/>
        </p:nvSpPr>
        <p:spPr bwMode="auto">
          <a:xfrm>
            <a:off x="903288" y="1544638"/>
            <a:ext cx="1866900" cy="4117975"/>
          </a:xfrm>
          <a:prstGeom prst="rect">
            <a:avLst/>
          </a:prstGeom>
          <a:noFill/>
          <a:ln w="9525">
            <a:noFill/>
            <a:miter lim="800000"/>
            <a:headEnd/>
            <a:tailEnd/>
          </a:ln>
        </p:spPr>
        <p:txBody>
          <a:bodyPr>
            <a:spAutoFit/>
          </a:bodyPr>
          <a:lstStyle/>
          <a:p>
            <a:pPr>
              <a:lnSpc>
                <a:spcPct val="150000"/>
              </a:lnSpc>
            </a:pPr>
            <a:r>
              <a:rPr lang="en-US" altLang="zh-CN" sz="2200" b="1">
                <a:latin typeface="Calibri" pitchFamily="34" charset="0"/>
              </a:rPr>
              <a:t>beef</a:t>
            </a:r>
          </a:p>
          <a:p>
            <a:pPr>
              <a:lnSpc>
                <a:spcPct val="150000"/>
              </a:lnSpc>
            </a:pPr>
            <a:r>
              <a:rPr lang="en-US" altLang="zh-CN" sz="2200" b="1">
                <a:latin typeface="Calibri" pitchFamily="34" charset="0"/>
              </a:rPr>
              <a:t>steak </a:t>
            </a:r>
            <a:r>
              <a:rPr lang="en-US" altLang="zh-CN"/>
              <a:t>[steik] </a:t>
            </a:r>
            <a:endParaRPr lang="en-US" altLang="zh-CN" sz="2200" b="1">
              <a:latin typeface="Calibri" pitchFamily="34" charset="0"/>
            </a:endParaRPr>
          </a:p>
          <a:p>
            <a:pPr>
              <a:lnSpc>
                <a:spcPct val="150000"/>
              </a:lnSpc>
            </a:pPr>
            <a:r>
              <a:rPr lang="en-US" altLang="zh-CN" sz="2200" b="1">
                <a:latin typeface="Calibri" pitchFamily="34" charset="0"/>
              </a:rPr>
              <a:t>mutton</a:t>
            </a:r>
          </a:p>
          <a:p>
            <a:pPr>
              <a:lnSpc>
                <a:spcPct val="150000"/>
              </a:lnSpc>
            </a:pPr>
            <a:r>
              <a:rPr lang="en-US" altLang="zh-CN" sz="2200" b="1">
                <a:latin typeface="Calibri" pitchFamily="34" charset="0"/>
              </a:rPr>
              <a:t>mutton chop</a:t>
            </a:r>
          </a:p>
          <a:p>
            <a:pPr>
              <a:lnSpc>
                <a:spcPct val="150000"/>
              </a:lnSpc>
            </a:pPr>
            <a:r>
              <a:rPr lang="en-US" altLang="zh-CN" sz="2200" b="1">
                <a:latin typeface="Calibri" pitchFamily="34" charset="0"/>
              </a:rPr>
              <a:t>lamb</a:t>
            </a:r>
          </a:p>
          <a:p>
            <a:pPr>
              <a:lnSpc>
                <a:spcPct val="150000"/>
              </a:lnSpc>
            </a:pPr>
            <a:r>
              <a:rPr lang="en-US" altLang="zh-CN" sz="2200" b="1">
                <a:latin typeface="Calibri" pitchFamily="34" charset="0"/>
              </a:rPr>
              <a:t>pork</a:t>
            </a:r>
          </a:p>
          <a:p>
            <a:pPr>
              <a:lnSpc>
                <a:spcPct val="150000"/>
              </a:lnSpc>
            </a:pPr>
            <a:r>
              <a:rPr lang="en-US" altLang="zh-CN" sz="2200" b="1">
                <a:latin typeface="Calibri" pitchFamily="34" charset="0"/>
              </a:rPr>
              <a:t>pork ribs</a:t>
            </a:r>
          </a:p>
          <a:p>
            <a:pPr>
              <a:lnSpc>
                <a:spcPct val="150000"/>
              </a:lnSpc>
            </a:pPr>
            <a:r>
              <a:rPr lang="en-US" altLang="zh-CN" sz="2200" b="1">
                <a:latin typeface="Calibri" pitchFamily="34" charset="0"/>
              </a:rPr>
              <a:t>chicken</a:t>
            </a:r>
          </a:p>
        </p:txBody>
      </p:sp>
      <p:sp>
        <p:nvSpPr>
          <p:cNvPr id="44042" name="TextBox 43"/>
          <p:cNvSpPr txBox="1">
            <a:spLocks noChangeArrowheads="1"/>
          </p:cNvSpPr>
          <p:nvPr/>
        </p:nvSpPr>
        <p:spPr bwMode="auto">
          <a:xfrm>
            <a:off x="3057525" y="1544638"/>
            <a:ext cx="2392363" cy="4097337"/>
          </a:xfrm>
          <a:prstGeom prst="rect">
            <a:avLst/>
          </a:prstGeom>
          <a:noFill/>
          <a:ln w="9525">
            <a:noFill/>
            <a:miter lim="800000"/>
            <a:headEnd/>
            <a:tailEnd/>
          </a:ln>
        </p:spPr>
        <p:txBody>
          <a:bodyPr>
            <a:spAutoFit/>
          </a:bodyPr>
          <a:lstStyle/>
          <a:p>
            <a:pPr>
              <a:lnSpc>
                <a:spcPct val="150000"/>
              </a:lnSpc>
            </a:pPr>
            <a:r>
              <a:rPr lang="zh-CN" altLang="en-US" sz="2200" b="1">
                <a:latin typeface="Calibri" pitchFamily="34" charset="0"/>
              </a:rPr>
              <a:t>牛肉</a:t>
            </a:r>
            <a:endParaRPr lang="en-US" altLang="zh-CN" sz="2200" b="1">
              <a:latin typeface="Calibri" pitchFamily="34" charset="0"/>
            </a:endParaRPr>
          </a:p>
          <a:p>
            <a:pPr>
              <a:lnSpc>
                <a:spcPct val="150000"/>
              </a:lnSpc>
            </a:pPr>
            <a:r>
              <a:rPr lang="zh-CN" altLang="en-US" sz="2200" b="1">
                <a:latin typeface="Calibri" pitchFamily="34" charset="0"/>
              </a:rPr>
              <a:t>牛排</a:t>
            </a:r>
            <a:endParaRPr lang="en-US" altLang="zh-CN" sz="2200" b="1">
              <a:latin typeface="Calibri" pitchFamily="34" charset="0"/>
            </a:endParaRPr>
          </a:p>
          <a:p>
            <a:pPr>
              <a:lnSpc>
                <a:spcPct val="150000"/>
              </a:lnSpc>
            </a:pPr>
            <a:r>
              <a:rPr lang="zh-CN" altLang="en-US" sz="2200" b="1">
                <a:latin typeface="Calibri" pitchFamily="34" charset="0"/>
              </a:rPr>
              <a:t>羊肉</a:t>
            </a:r>
            <a:endParaRPr lang="en-US" altLang="zh-CN" sz="2200" b="1">
              <a:latin typeface="Calibri" pitchFamily="34" charset="0"/>
            </a:endParaRPr>
          </a:p>
          <a:p>
            <a:pPr>
              <a:lnSpc>
                <a:spcPct val="150000"/>
              </a:lnSpc>
            </a:pPr>
            <a:r>
              <a:rPr lang="zh-CN" altLang="en-US" sz="2200" b="1">
                <a:latin typeface="Calibri" pitchFamily="34" charset="0"/>
              </a:rPr>
              <a:t>羊排</a:t>
            </a:r>
            <a:endParaRPr lang="en-US" altLang="zh-CN" sz="2200" b="1">
              <a:latin typeface="Calibri" pitchFamily="34" charset="0"/>
            </a:endParaRPr>
          </a:p>
          <a:p>
            <a:pPr>
              <a:lnSpc>
                <a:spcPct val="150000"/>
              </a:lnSpc>
            </a:pPr>
            <a:r>
              <a:rPr lang="zh-CN" altLang="en-US" sz="2200" b="1">
                <a:latin typeface="Calibri" pitchFamily="34" charset="0"/>
              </a:rPr>
              <a:t>羔羊肉</a:t>
            </a:r>
            <a:endParaRPr lang="en-US" altLang="zh-CN" sz="2200" b="1">
              <a:latin typeface="Calibri" pitchFamily="34" charset="0"/>
            </a:endParaRPr>
          </a:p>
          <a:p>
            <a:pPr>
              <a:lnSpc>
                <a:spcPct val="150000"/>
              </a:lnSpc>
            </a:pPr>
            <a:r>
              <a:rPr lang="zh-CN" altLang="en-US" sz="2200" b="1">
                <a:latin typeface="Calibri" pitchFamily="34" charset="0"/>
              </a:rPr>
              <a:t>猪肉</a:t>
            </a:r>
            <a:endParaRPr lang="en-US" altLang="zh-CN" sz="2200" b="1">
              <a:latin typeface="Calibri" pitchFamily="34" charset="0"/>
            </a:endParaRPr>
          </a:p>
          <a:p>
            <a:pPr>
              <a:lnSpc>
                <a:spcPct val="150000"/>
              </a:lnSpc>
            </a:pPr>
            <a:r>
              <a:rPr lang="zh-CN" altLang="en-US" sz="2200" b="1">
                <a:latin typeface="Calibri" pitchFamily="34" charset="0"/>
              </a:rPr>
              <a:t>猪排</a:t>
            </a:r>
            <a:endParaRPr lang="en-US" altLang="zh-CN" sz="2200" b="1">
              <a:latin typeface="Calibri" pitchFamily="34" charset="0"/>
            </a:endParaRPr>
          </a:p>
          <a:p>
            <a:pPr>
              <a:lnSpc>
                <a:spcPct val="150000"/>
              </a:lnSpc>
            </a:pPr>
            <a:r>
              <a:rPr lang="zh-CN" altLang="en-US" sz="2200" b="1">
                <a:latin typeface="Calibri" pitchFamily="34" charset="0"/>
              </a:rPr>
              <a:t>鸡肉</a:t>
            </a:r>
            <a:endParaRPr lang="en-US" altLang="zh-CN" sz="2200" b="1">
              <a:latin typeface="Calibri" pitchFamily="34" charset="0"/>
            </a:endParaRPr>
          </a:p>
        </p:txBody>
      </p:sp>
      <p:pic>
        <p:nvPicPr>
          <p:cNvPr id="44043" name="Picture 4" descr="http://tse2.mm.bing.net/th?id=OIP.f5cEjd4Loz-hoLZr8MJ3cwHaEK&amp;pid=Api"/>
          <p:cNvPicPr>
            <a:picLocks noChangeAspect="1" noChangeArrowheads="1"/>
          </p:cNvPicPr>
          <p:nvPr/>
        </p:nvPicPr>
        <p:blipFill>
          <a:blip r:embed="rId3"/>
          <a:srcRect/>
          <a:stretch>
            <a:fillRect/>
          </a:stretch>
        </p:blipFill>
        <p:spPr bwMode="auto">
          <a:xfrm>
            <a:off x="4037013" y="784225"/>
            <a:ext cx="3051175" cy="1712913"/>
          </a:xfrm>
          <a:prstGeom prst="rect">
            <a:avLst/>
          </a:prstGeom>
          <a:noFill/>
          <a:ln w="9525">
            <a:noFill/>
            <a:miter lim="800000"/>
            <a:headEnd/>
            <a:tailEnd/>
          </a:ln>
        </p:spPr>
      </p:pic>
      <p:pic>
        <p:nvPicPr>
          <p:cNvPr id="44044" name="Picture 6" descr="http://www.floatingkitchen.net/wp-content/uploads/2016/08/Grilled-Lamb-Chops-3.jpg"/>
          <p:cNvPicPr>
            <a:picLocks noChangeAspect="1" noChangeArrowheads="1"/>
          </p:cNvPicPr>
          <p:nvPr/>
        </p:nvPicPr>
        <p:blipFill>
          <a:blip r:embed="rId4"/>
          <a:srcRect/>
          <a:stretch>
            <a:fillRect/>
          </a:stretch>
        </p:blipFill>
        <p:spPr bwMode="auto">
          <a:xfrm>
            <a:off x="6111875" y="2497138"/>
            <a:ext cx="3032125" cy="2020887"/>
          </a:xfrm>
          <a:prstGeom prst="rect">
            <a:avLst/>
          </a:prstGeom>
          <a:noFill/>
          <a:ln w="9525">
            <a:noFill/>
            <a:miter lim="800000"/>
            <a:headEnd/>
            <a:tailEnd/>
          </a:ln>
        </p:spPr>
      </p:pic>
      <p:pic>
        <p:nvPicPr>
          <p:cNvPr id="44045" name="Picture 8" descr="http://tse3.mm.bing.net/th?id=OIP.Z9-lCZkRCHQvUA8vAhaJcwHaE8&amp;pid=Api"/>
          <p:cNvPicPr>
            <a:picLocks noChangeAspect="1" noChangeArrowheads="1"/>
          </p:cNvPicPr>
          <p:nvPr/>
        </p:nvPicPr>
        <p:blipFill>
          <a:blip r:embed="rId5"/>
          <a:srcRect/>
          <a:stretch>
            <a:fillRect/>
          </a:stretch>
        </p:blipFill>
        <p:spPr bwMode="auto">
          <a:xfrm>
            <a:off x="4037013" y="4518025"/>
            <a:ext cx="2782887" cy="1854200"/>
          </a:xfrm>
          <a:prstGeom prst="rect">
            <a:avLst/>
          </a:prstGeom>
          <a:noFill/>
          <a:ln w="9525">
            <a:noFill/>
            <a:miter lim="800000"/>
            <a:headEnd/>
            <a:tailEnd/>
          </a:ln>
        </p:spPr>
      </p:pic>
      <p:sp>
        <p:nvSpPr>
          <p:cNvPr id="16" name="动作按钮: 第一张 15">
            <a:hlinkClick r:id="rId6"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4" descr="https://tse1.mm.bing.net/th?id=OIP.SwVKKRD8XMi5s0FJqqOR5AHaFj&amp;pid=Api"/>
          <p:cNvPicPr>
            <a:picLocks noChangeAspect="1" noChangeArrowheads="1"/>
          </p:cNvPicPr>
          <p:nvPr/>
        </p:nvPicPr>
        <p:blipFill>
          <a:blip r:embed="rId2"/>
          <a:srcRect/>
          <a:stretch>
            <a:fillRect/>
          </a:stretch>
        </p:blipFill>
        <p:spPr bwMode="auto">
          <a:xfrm>
            <a:off x="2863850" y="4146550"/>
            <a:ext cx="2525713" cy="1890713"/>
          </a:xfrm>
          <a:prstGeom prst="rect">
            <a:avLst/>
          </a:prstGeom>
          <a:noFill/>
          <a:ln w="9525">
            <a:noFill/>
            <a:miter lim="800000"/>
            <a:headEnd/>
            <a:tailEnd/>
          </a:ln>
        </p:spPr>
      </p:pic>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sp>
        <p:nvSpPr>
          <p:cNvPr id="450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45060"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506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5064" name="图片 35"/>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sp>
        <p:nvSpPr>
          <p:cNvPr id="45065" name="文本框 12"/>
          <p:cNvSpPr txBox="1">
            <a:spLocks noChangeArrowheads="1"/>
          </p:cNvSpPr>
          <p:nvPr/>
        </p:nvSpPr>
        <p:spPr bwMode="auto">
          <a:xfrm>
            <a:off x="71438" y="827088"/>
            <a:ext cx="6759575" cy="506412"/>
          </a:xfrm>
          <a:prstGeom prst="rect">
            <a:avLst/>
          </a:prstGeom>
          <a:noFill/>
          <a:ln w="9525">
            <a:noFill/>
            <a:miter lim="800000"/>
            <a:headEnd/>
            <a:tailEnd/>
          </a:ln>
        </p:spPr>
        <p:txBody>
          <a:bodyPr>
            <a:spAutoFit/>
          </a:bodyPr>
          <a:lstStyle/>
          <a:p>
            <a:pPr>
              <a:lnSpc>
                <a:spcPct val="120000"/>
              </a:lnSpc>
            </a:pPr>
            <a:r>
              <a:rPr kumimoji="1" lang="en-US" altLang="zh-CN" sz="2400" b="1">
                <a:solidFill>
                  <a:srgbClr val="008080"/>
                </a:solidFill>
                <a:latin typeface="Calibri" pitchFamily="34" charset="0"/>
                <a:cs typeface="Arial" charset="0"/>
              </a:rPr>
              <a:t>Vocabulary about seafood</a:t>
            </a:r>
          </a:p>
        </p:txBody>
      </p:sp>
      <p:sp>
        <p:nvSpPr>
          <p:cNvPr id="45066" name="TextBox 41"/>
          <p:cNvSpPr txBox="1">
            <a:spLocks noChangeArrowheads="1"/>
          </p:cNvSpPr>
          <p:nvPr/>
        </p:nvSpPr>
        <p:spPr bwMode="auto">
          <a:xfrm>
            <a:off x="903288" y="1544638"/>
            <a:ext cx="2393950" cy="4006850"/>
          </a:xfrm>
          <a:prstGeom prst="rect">
            <a:avLst/>
          </a:prstGeom>
          <a:noFill/>
          <a:ln w="9525">
            <a:noFill/>
            <a:miter lim="800000"/>
            <a:headEnd/>
            <a:tailEnd/>
          </a:ln>
        </p:spPr>
        <p:txBody>
          <a:bodyPr>
            <a:spAutoFit/>
          </a:bodyPr>
          <a:lstStyle/>
          <a:p>
            <a:pPr>
              <a:lnSpc>
                <a:spcPct val="130000"/>
              </a:lnSpc>
            </a:pPr>
            <a:r>
              <a:rPr lang="en-US" altLang="zh-CN" sz="2200" b="1">
                <a:latin typeface="Calibri" pitchFamily="34" charset="0"/>
              </a:rPr>
              <a:t>fish</a:t>
            </a:r>
          </a:p>
          <a:p>
            <a:pPr>
              <a:lnSpc>
                <a:spcPct val="130000"/>
              </a:lnSpc>
            </a:pPr>
            <a:r>
              <a:rPr lang="en-US" altLang="zh-CN" sz="2200" b="1">
                <a:latin typeface="Calibri" pitchFamily="34" charset="0"/>
              </a:rPr>
              <a:t>lobster</a:t>
            </a:r>
          </a:p>
          <a:p>
            <a:pPr>
              <a:lnSpc>
                <a:spcPct val="130000"/>
              </a:lnSpc>
            </a:pPr>
            <a:r>
              <a:rPr lang="en-US" altLang="zh-CN" sz="2200" b="1">
                <a:latin typeface="Calibri" pitchFamily="34" charset="0"/>
              </a:rPr>
              <a:t>shrimp</a:t>
            </a:r>
          </a:p>
          <a:p>
            <a:pPr>
              <a:lnSpc>
                <a:spcPct val="130000"/>
              </a:lnSpc>
            </a:pPr>
            <a:r>
              <a:rPr lang="en-US" altLang="zh-CN" sz="2200" b="1">
                <a:latin typeface="Calibri" pitchFamily="34" charset="0"/>
              </a:rPr>
              <a:t>prawn</a:t>
            </a:r>
          </a:p>
          <a:p>
            <a:pPr>
              <a:lnSpc>
                <a:spcPct val="130000"/>
              </a:lnSpc>
            </a:pPr>
            <a:r>
              <a:rPr lang="en-US" altLang="zh-CN" sz="2200" b="1">
                <a:latin typeface="Calibri" pitchFamily="34" charset="0"/>
              </a:rPr>
              <a:t>crab</a:t>
            </a:r>
          </a:p>
          <a:p>
            <a:pPr>
              <a:lnSpc>
                <a:spcPct val="130000"/>
              </a:lnSpc>
            </a:pPr>
            <a:r>
              <a:rPr lang="en-US" altLang="zh-CN" sz="2200" b="1">
                <a:latin typeface="Calibri" pitchFamily="34" charset="0"/>
              </a:rPr>
              <a:t>sea cucumber</a:t>
            </a:r>
          </a:p>
          <a:p>
            <a:pPr>
              <a:lnSpc>
                <a:spcPct val="130000"/>
              </a:lnSpc>
            </a:pPr>
            <a:r>
              <a:rPr lang="en-US" altLang="zh-CN" sz="2200" b="1">
                <a:latin typeface="Calibri" pitchFamily="34" charset="0"/>
              </a:rPr>
              <a:t>squid </a:t>
            </a:r>
            <a:r>
              <a:rPr lang="en-US" altLang="zh-CN"/>
              <a:t>[skwid] </a:t>
            </a:r>
            <a:endParaRPr lang="en-US" altLang="zh-CN" sz="2200" b="1">
              <a:latin typeface="Calibri" pitchFamily="34" charset="0"/>
            </a:endParaRPr>
          </a:p>
          <a:p>
            <a:pPr>
              <a:lnSpc>
                <a:spcPct val="130000"/>
              </a:lnSpc>
            </a:pPr>
            <a:r>
              <a:rPr lang="en-US" altLang="zh-CN" sz="2200" b="1">
                <a:latin typeface="Calibri" pitchFamily="34" charset="0"/>
              </a:rPr>
              <a:t>oyster</a:t>
            </a:r>
          </a:p>
          <a:p>
            <a:pPr>
              <a:lnSpc>
                <a:spcPct val="130000"/>
              </a:lnSpc>
            </a:pPr>
            <a:r>
              <a:rPr lang="en-US" altLang="zh-CN" sz="2200" b="1">
                <a:latin typeface="Calibri" pitchFamily="34" charset="0"/>
              </a:rPr>
              <a:t>jellyfish</a:t>
            </a:r>
            <a:endParaRPr lang="zh-CN" altLang="en-US" sz="2200" b="1">
              <a:latin typeface="Calibri" pitchFamily="34" charset="0"/>
            </a:endParaRPr>
          </a:p>
        </p:txBody>
      </p:sp>
      <p:sp>
        <p:nvSpPr>
          <p:cNvPr id="45067" name="TextBox 43"/>
          <p:cNvSpPr txBox="1">
            <a:spLocks noChangeArrowheads="1"/>
          </p:cNvSpPr>
          <p:nvPr/>
        </p:nvSpPr>
        <p:spPr bwMode="auto">
          <a:xfrm>
            <a:off x="5622925" y="1544638"/>
            <a:ext cx="2392363" cy="4011612"/>
          </a:xfrm>
          <a:prstGeom prst="rect">
            <a:avLst/>
          </a:prstGeom>
          <a:noFill/>
          <a:ln w="9525">
            <a:noFill/>
            <a:miter lim="800000"/>
            <a:headEnd/>
            <a:tailEnd/>
          </a:ln>
        </p:spPr>
        <p:txBody>
          <a:bodyPr>
            <a:spAutoFit/>
          </a:bodyPr>
          <a:lstStyle/>
          <a:p>
            <a:pPr>
              <a:lnSpc>
                <a:spcPct val="130000"/>
              </a:lnSpc>
            </a:pPr>
            <a:r>
              <a:rPr lang="zh-CN" altLang="en-US" sz="2200" b="1">
                <a:latin typeface="Calibri" pitchFamily="34" charset="0"/>
              </a:rPr>
              <a:t>鱼肉</a:t>
            </a:r>
            <a:endParaRPr lang="en-US" altLang="zh-CN" sz="2200" b="1">
              <a:latin typeface="Calibri" pitchFamily="34" charset="0"/>
            </a:endParaRPr>
          </a:p>
          <a:p>
            <a:pPr>
              <a:lnSpc>
                <a:spcPct val="130000"/>
              </a:lnSpc>
            </a:pPr>
            <a:r>
              <a:rPr lang="zh-CN" altLang="en-US" sz="2200" b="1">
                <a:latin typeface="Calibri" pitchFamily="34" charset="0"/>
              </a:rPr>
              <a:t>龙虾</a:t>
            </a:r>
            <a:endParaRPr lang="en-US" altLang="zh-CN" sz="2200" b="1">
              <a:latin typeface="Calibri" pitchFamily="34" charset="0"/>
            </a:endParaRPr>
          </a:p>
          <a:p>
            <a:pPr>
              <a:lnSpc>
                <a:spcPct val="130000"/>
              </a:lnSpc>
            </a:pPr>
            <a:r>
              <a:rPr lang="zh-CN" altLang="en-US" sz="2200" b="1">
                <a:latin typeface="Calibri" pitchFamily="34" charset="0"/>
              </a:rPr>
              <a:t>小虾</a:t>
            </a:r>
            <a:endParaRPr lang="en-US" altLang="zh-CN" sz="2200" b="1">
              <a:latin typeface="Calibri" pitchFamily="34" charset="0"/>
            </a:endParaRPr>
          </a:p>
          <a:p>
            <a:pPr>
              <a:lnSpc>
                <a:spcPct val="130000"/>
              </a:lnSpc>
            </a:pPr>
            <a:r>
              <a:rPr lang="zh-CN" altLang="en-US" sz="2200" b="1">
                <a:latin typeface="Calibri" pitchFamily="34" charset="0"/>
              </a:rPr>
              <a:t>大虾；对虾</a:t>
            </a:r>
            <a:endParaRPr lang="en-US" altLang="zh-CN" sz="2200" b="1">
              <a:latin typeface="Calibri" pitchFamily="34" charset="0"/>
            </a:endParaRPr>
          </a:p>
          <a:p>
            <a:pPr>
              <a:lnSpc>
                <a:spcPct val="130000"/>
              </a:lnSpc>
            </a:pPr>
            <a:r>
              <a:rPr lang="zh-CN" altLang="en-US" sz="2200" b="1">
                <a:latin typeface="Calibri" pitchFamily="34" charset="0"/>
              </a:rPr>
              <a:t>螃蟹</a:t>
            </a:r>
            <a:endParaRPr lang="en-US" altLang="zh-CN" sz="2200" b="1">
              <a:latin typeface="Calibri" pitchFamily="34" charset="0"/>
            </a:endParaRPr>
          </a:p>
          <a:p>
            <a:pPr>
              <a:lnSpc>
                <a:spcPct val="130000"/>
              </a:lnSpc>
            </a:pPr>
            <a:r>
              <a:rPr lang="zh-CN" altLang="en-US" sz="2200" b="1">
                <a:latin typeface="Calibri" pitchFamily="34" charset="0"/>
              </a:rPr>
              <a:t>海参</a:t>
            </a:r>
            <a:endParaRPr lang="en-US" altLang="zh-CN" sz="2200" b="1">
              <a:latin typeface="Calibri" pitchFamily="34" charset="0"/>
            </a:endParaRPr>
          </a:p>
          <a:p>
            <a:pPr>
              <a:lnSpc>
                <a:spcPct val="130000"/>
              </a:lnSpc>
            </a:pPr>
            <a:r>
              <a:rPr lang="zh-CN" altLang="en-US" sz="2200" b="1">
                <a:latin typeface="Calibri" pitchFamily="34" charset="0"/>
              </a:rPr>
              <a:t>鱿鱼</a:t>
            </a:r>
            <a:endParaRPr lang="en-US" altLang="zh-CN" sz="2200" b="1">
              <a:latin typeface="Calibri" pitchFamily="34" charset="0"/>
            </a:endParaRPr>
          </a:p>
          <a:p>
            <a:pPr>
              <a:lnSpc>
                <a:spcPct val="130000"/>
              </a:lnSpc>
            </a:pPr>
            <a:r>
              <a:rPr lang="zh-CN" altLang="en-US" sz="2200" b="1">
                <a:latin typeface="Calibri" pitchFamily="34" charset="0"/>
              </a:rPr>
              <a:t>牡蛎</a:t>
            </a:r>
            <a:endParaRPr lang="en-US" altLang="zh-CN" sz="2200" b="1">
              <a:latin typeface="Calibri" pitchFamily="34" charset="0"/>
            </a:endParaRPr>
          </a:p>
          <a:p>
            <a:pPr>
              <a:lnSpc>
                <a:spcPct val="130000"/>
              </a:lnSpc>
            </a:pPr>
            <a:r>
              <a:rPr lang="zh-CN" altLang="en-US" sz="2200" b="1">
                <a:latin typeface="Calibri" pitchFamily="34" charset="0"/>
              </a:rPr>
              <a:t>海蜇</a:t>
            </a:r>
          </a:p>
        </p:txBody>
      </p:sp>
      <p:pic>
        <p:nvPicPr>
          <p:cNvPr id="45068" name="Picture 2" descr="http://tse1.mm.bing.net/th?id=OIP.pxGqQuvLF5AesnUHChZ21AHaE8&amp;pid=Api"/>
          <p:cNvPicPr>
            <a:picLocks noChangeAspect="1" noChangeArrowheads="1"/>
          </p:cNvPicPr>
          <p:nvPr/>
        </p:nvPicPr>
        <p:blipFill>
          <a:blip r:embed="rId4"/>
          <a:srcRect/>
          <a:stretch>
            <a:fillRect/>
          </a:stretch>
        </p:blipFill>
        <p:spPr bwMode="auto">
          <a:xfrm>
            <a:off x="2635250" y="2439988"/>
            <a:ext cx="2754313" cy="1836737"/>
          </a:xfrm>
          <a:prstGeom prst="rect">
            <a:avLst/>
          </a:prstGeom>
          <a:noFill/>
          <a:ln w="9525">
            <a:noFill/>
            <a:miter lim="800000"/>
            <a:headEnd/>
            <a:tailEnd/>
          </a:ln>
        </p:spPr>
      </p:pic>
      <p:sp>
        <p:nvSpPr>
          <p:cNvPr id="14" name="动作按钮: 第一张 13">
            <a:hlinkClick r:id="rId5"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5"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8435"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26" name="文本框 32"/>
          <p:cNvSpPr txBox="1"/>
          <p:nvPr/>
        </p:nvSpPr>
        <p:spPr>
          <a:xfrm>
            <a:off x="2468563" y="280988"/>
            <a:ext cx="1662112" cy="400050"/>
          </a:xfrm>
          <a:prstGeom prst="rect">
            <a:avLst/>
          </a:prstGeom>
          <a:noFill/>
        </p:spPr>
        <p:txBody>
          <a:bodyPr>
            <a:spAutoFit/>
          </a:bodyPr>
          <a:lstStyle/>
          <a:p>
            <a:pPr fontAlgn="auto">
              <a:spcBef>
                <a:spcPts val="0"/>
              </a:spcBef>
              <a:spcAft>
                <a:spcPts val="0"/>
              </a:spcAft>
              <a:defRPr/>
            </a:pPr>
            <a:r>
              <a:rPr kumimoji="1" lang="en-US" altLang="zh-CN" sz="2000" b="1" dirty="0">
                <a:solidFill>
                  <a:schemeClr val="bg2">
                    <a:lumMod val="50000"/>
                  </a:schemeClr>
                </a:solidFill>
                <a:latin typeface="Arial"/>
                <a:ea typeface="+mn-ea"/>
                <a:cs typeface="Arial"/>
              </a:rPr>
              <a:t>Warm-up</a:t>
            </a:r>
            <a:endParaRPr kumimoji="1" lang="zh-CN" altLang="en-US" sz="2000" b="1" dirty="0">
              <a:solidFill>
                <a:schemeClr val="bg2">
                  <a:lumMod val="50000"/>
                </a:schemeClr>
              </a:solidFill>
              <a:latin typeface="Arial"/>
              <a:ea typeface="+mn-ea"/>
              <a:cs typeface="Arial"/>
            </a:endParaRPr>
          </a:p>
        </p:txBody>
      </p:sp>
      <p:cxnSp>
        <p:nvCxnSpPr>
          <p:cNvPr id="29"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8439"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8440" name="图片 3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4" name="TextBox 23"/>
          <p:cNvSpPr txBox="1"/>
          <p:nvPr/>
        </p:nvSpPr>
        <p:spPr>
          <a:xfrm>
            <a:off x="2100263" y="2428875"/>
            <a:ext cx="6675437" cy="1422400"/>
          </a:xfrm>
          <a:prstGeom prst="rect">
            <a:avLst/>
          </a:prstGeom>
          <a:ln>
            <a:noFill/>
          </a:ln>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spAutoFit/>
          </a:bodyPr>
          <a:lstStyle/>
          <a:p>
            <a:pPr fontAlgn="auto">
              <a:lnSpc>
                <a:spcPct val="120000"/>
              </a:lnSpc>
              <a:spcBef>
                <a:spcPts val="0"/>
              </a:spcBef>
              <a:spcAft>
                <a:spcPts val="0"/>
              </a:spcAft>
              <a:defRPr/>
            </a:pPr>
            <a:r>
              <a:rPr lang="en-US" altLang="zh-CN" sz="2400" b="1" dirty="0">
                <a:cs typeface="Calibri" pitchFamily="34" charset="0"/>
              </a:rPr>
              <a:t>No.3: Xinjiang cuisine</a:t>
            </a:r>
          </a:p>
          <a:p>
            <a:pPr fontAlgn="auto">
              <a:lnSpc>
                <a:spcPct val="120000"/>
              </a:lnSpc>
              <a:spcBef>
                <a:spcPts val="0"/>
              </a:spcBef>
              <a:spcAft>
                <a:spcPts val="0"/>
              </a:spcAft>
              <a:defRPr/>
            </a:pPr>
            <a:r>
              <a:rPr lang="en-US" altLang="zh-CN" sz="2400" dirty="0">
                <a:cs typeface="Calibri" pitchFamily="34" charset="0"/>
              </a:rPr>
              <a:t>Three things: pumpkin and lamb 6)_____________,</a:t>
            </a:r>
          </a:p>
          <a:p>
            <a:pPr fontAlgn="auto">
              <a:lnSpc>
                <a:spcPct val="120000"/>
              </a:lnSpc>
              <a:spcBef>
                <a:spcPts val="0"/>
              </a:spcBef>
              <a:spcAft>
                <a:spcPts val="0"/>
              </a:spcAft>
              <a:defRPr/>
            </a:pPr>
            <a:r>
              <a:rPr lang="en-US" altLang="zh-CN" sz="2400" dirty="0">
                <a:cs typeface="Calibri" pitchFamily="34" charset="0"/>
              </a:rPr>
              <a:t>lamb kebabs, and lamb and onion </a:t>
            </a:r>
            <a:r>
              <a:rPr lang="en-US" altLang="zh-CN" sz="2400" i="1" dirty="0" err="1">
                <a:cs typeface="Calibri" pitchFamily="34" charset="0"/>
              </a:rPr>
              <a:t>rounang</a:t>
            </a:r>
            <a:r>
              <a:rPr lang="en-US" altLang="zh-CN" sz="2400" dirty="0">
                <a:cs typeface="Calibri" pitchFamily="34" charset="0"/>
              </a:rPr>
              <a:t>.</a:t>
            </a:r>
            <a:endParaRPr lang="zh-CN" altLang="en-US" sz="2400" dirty="0">
              <a:cs typeface="Calibri" pitchFamily="34" charset="0"/>
            </a:endParaRPr>
          </a:p>
        </p:txBody>
      </p:sp>
      <p:sp>
        <p:nvSpPr>
          <p:cNvPr id="27" name="TextBox 26"/>
          <p:cNvSpPr txBox="1"/>
          <p:nvPr/>
        </p:nvSpPr>
        <p:spPr>
          <a:xfrm>
            <a:off x="2074863" y="4014788"/>
            <a:ext cx="6675437" cy="2308225"/>
          </a:xfrm>
          <a:prstGeom prst="rect">
            <a:avLst/>
          </a:prstGeom>
          <a:ln>
            <a:noFill/>
          </a:ln>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spAutoFit/>
          </a:bodyPr>
          <a:lstStyle/>
          <a:p>
            <a:pPr fontAlgn="auto">
              <a:lnSpc>
                <a:spcPct val="120000"/>
              </a:lnSpc>
              <a:spcBef>
                <a:spcPts val="0"/>
              </a:spcBef>
              <a:spcAft>
                <a:spcPts val="0"/>
              </a:spcAft>
              <a:defRPr/>
            </a:pPr>
            <a:r>
              <a:rPr lang="en-US" altLang="zh-CN" sz="2400" b="1" dirty="0">
                <a:cs typeface="Calibri" pitchFamily="34" charset="0"/>
              </a:rPr>
              <a:t>No.1: Tibetan food</a:t>
            </a:r>
          </a:p>
          <a:p>
            <a:pPr fontAlgn="auto">
              <a:lnSpc>
                <a:spcPct val="120000"/>
              </a:lnSpc>
              <a:spcBef>
                <a:spcPts val="0"/>
              </a:spcBef>
              <a:spcAft>
                <a:spcPts val="0"/>
              </a:spcAft>
              <a:defRPr/>
            </a:pPr>
            <a:r>
              <a:rPr lang="en-US" altLang="zh-CN" sz="2400" dirty="0">
                <a:cs typeface="Calibri" pitchFamily="34" charset="0"/>
              </a:rPr>
              <a:t>Over Tibetan yak 7)_________ tea, blood sausage, spicy yak meat, and handpicked local greens and 8)___________, we discussed what life is like in the mountains for them.</a:t>
            </a:r>
            <a:endParaRPr lang="zh-CN" altLang="en-US" sz="2400" dirty="0">
              <a:cs typeface="Calibri" pitchFamily="34" charset="0"/>
            </a:endParaRPr>
          </a:p>
        </p:txBody>
      </p:sp>
      <p:sp>
        <p:nvSpPr>
          <p:cNvPr id="16" name="TextBox 15"/>
          <p:cNvSpPr txBox="1"/>
          <p:nvPr/>
        </p:nvSpPr>
        <p:spPr>
          <a:xfrm>
            <a:off x="2087563" y="1012825"/>
            <a:ext cx="6677025" cy="977900"/>
          </a:xfrm>
          <a:prstGeom prst="rect">
            <a:avLst/>
          </a:prstGeom>
          <a:ln>
            <a:noFill/>
          </a:ln>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spAutoFit/>
          </a:bodyPr>
          <a:lstStyle/>
          <a:p>
            <a:pPr fontAlgn="auto">
              <a:lnSpc>
                <a:spcPct val="120000"/>
              </a:lnSpc>
              <a:spcBef>
                <a:spcPts val="0"/>
              </a:spcBef>
              <a:spcAft>
                <a:spcPts val="0"/>
              </a:spcAft>
              <a:defRPr/>
            </a:pPr>
            <a:r>
              <a:rPr lang="en-US" altLang="zh-CN" sz="2400" b="1" dirty="0">
                <a:cs typeface="Calibri" pitchFamily="34" charset="0"/>
              </a:rPr>
              <a:t>No.3: Firewood chicken</a:t>
            </a:r>
          </a:p>
          <a:p>
            <a:pPr fontAlgn="auto">
              <a:lnSpc>
                <a:spcPct val="120000"/>
              </a:lnSpc>
              <a:spcBef>
                <a:spcPts val="0"/>
              </a:spcBef>
              <a:spcAft>
                <a:spcPts val="0"/>
              </a:spcAft>
              <a:defRPr/>
            </a:pPr>
            <a:r>
              <a:rPr lang="en-US" altLang="zh-CN" sz="2400" dirty="0">
                <a:cs typeface="Calibri" pitchFamily="34" charset="0"/>
              </a:rPr>
              <a:t>My taste buds were blown from pure 5) __________.</a:t>
            </a:r>
            <a:endParaRPr lang="zh-CN" altLang="en-US" sz="2400" dirty="0">
              <a:cs typeface="Calibri" pitchFamily="34" charset="0"/>
            </a:endParaRPr>
          </a:p>
        </p:txBody>
      </p:sp>
      <p:pic>
        <p:nvPicPr>
          <p:cNvPr id="18444" name="Picture 2"/>
          <p:cNvPicPr>
            <a:picLocks noChangeAspect="1" noChangeArrowheads="1"/>
          </p:cNvPicPr>
          <p:nvPr/>
        </p:nvPicPr>
        <p:blipFill>
          <a:blip r:embed="rId3"/>
          <a:srcRect/>
          <a:stretch>
            <a:fillRect/>
          </a:stretch>
        </p:blipFill>
        <p:spPr bwMode="auto">
          <a:xfrm>
            <a:off x="376238" y="847725"/>
            <a:ext cx="1506537" cy="1419225"/>
          </a:xfrm>
          <a:prstGeom prst="rect">
            <a:avLst/>
          </a:prstGeom>
          <a:noFill/>
          <a:ln w="9525">
            <a:noFill/>
            <a:miter lim="800000"/>
            <a:headEnd/>
            <a:tailEnd/>
          </a:ln>
        </p:spPr>
      </p:pic>
      <p:pic>
        <p:nvPicPr>
          <p:cNvPr id="18445" name="Picture 3"/>
          <p:cNvPicPr>
            <a:picLocks noChangeAspect="1" noChangeArrowheads="1"/>
          </p:cNvPicPr>
          <p:nvPr/>
        </p:nvPicPr>
        <p:blipFill>
          <a:blip r:embed="rId4"/>
          <a:srcRect/>
          <a:stretch>
            <a:fillRect/>
          </a:stretch>
        </p:blipFill>
        <p:spPr bwMode="auto">
          <a:xfrm>
            <a:off x="376238" y="2425700"/>
            <a:ext cx="1506537" cy="1444625"/>
          </a:xfrm>
          <a:prstGeom prst="rect">
            <a:avLst/>
          </a:prstGeom>
          <a:noFill/>
          <a:ln w="9525">
            <a:noFill/>
            <a:miter lim="800000"/>
            <a:headEnd/>
            <a:tailEnd/>
          </a:ln>
        </p:spPr>
      </p:pic>
      <p:pic>
        <p:nvPicPr>
          <p:cNvPr id="18446" name="Picture 4"/>
          <p:cNvPicPr>
            <a:picLocks noChangeAspect="1" noChangeArrowheads="1"/>
          </p:cNvPicPr>
          <p:nvPr/>
        </p:nvPicPr>
        <p:blipFill>
          <a:blip r:embed="rId5"/>
          <a:srcRect/>
          <a:stretch>
            <a:fillRect/>
          </a:stretch>
        </p:blipFill>
        <p:spPr bwMode="auto">
          <a:xfrm>
            <a:off x="334963" y="4510088"/>
            <a:ext cx="1508125" cy="1446212"/>
          </a:xfrm>
          <a:prstGeom prst="rect">
            <a:avLst/>
          </a:prstGeom>
          <a:noFill/>
          <a:ln w="9525">
            <a:noFill/>
            <a:miter lim="800000"/>
            <a:headEnd/>
            <a:tailEnd/>
          </a:ln>
        </p:spPr>
      </p:pic>
      <p:sp>
        <p:nvSpPr>
          <p:cNvPr id="17" name="文本框 11"/>
          <p:cNvSpPr txBox="1">
            <a:spLocks noChangeArrowheads="1"/>
          </p:cNvSpPr>
          <p:nvPr/>
        </p:nvSpPr>
        <p:spPr bwMode="auto">
          <a:xfrm>
            <a:off x="7261225" y="1471613"/>
            <a:ext cx="1268413" cy="461962"/>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pleasure</a:t>
            </a:r>
          </a:p>
        </p:txBody>
      </p:sp>
      <p:sp>
        <p:nvSpPr>
          <p:cNvPr id="18" name="文本框 11"/>
          <p:cNvSpPr txBox="1">
            <a:spLocks noChangeArrowheads="1"/>
          </p:cNvSpPr>
          <p:nvPr/>
        </p:nvSpPr>
        <p:spPr bwMode="auto">
          <a:xfrm>
            <a:off x="6564313" y="2922588"/>
            <a:ext cx="1965325" cy="461962"/>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steamed buns</a:t>
            </a:r>
          </a:p>
        </p:txBody>
      </p:sp>
      <p:sp>
        <p:nvSpPr>
          <p:cNvPr id="19" name="文本框 11"/>
          <p:cNvSpPr txBox="1">
            <a:spLocks noChangeArrowheads="1"/>
          </p:cNvSpPr>
          <p:nvPr/>
        </p:nvSpPr>
        <p:spPr bwMode="auto">
          <a:xfrm>
            <a:off x="4624388" y="4498975"/>
            <a:ext cx="1268412" cy="461963"/>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butter</a:t>
            </a:r>
          </a:p>
        </p:txBody>
      </p:sp>
      <p:sp>
        <p:nvSpPr>
          <p:cNvPr id="20" name="文本框 11"/>
          <p:cNvSpPr txBox="1">
            <a:spLocks noChangeArrowheads="1"/>
          </p:cNvSpPr>
          <p:nvPr/>
        </p:nvSpPr>
        <p:spPr bwMode="auto">
          <a:xfrm>
            <a:off x="2413000" y="5380038"/>
            <a:ext cx="1662113" cy="461962"/>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mushrooms</a:t>
            </a:r>
          </a:p>
        </p:txBody>
      </p:sp>
      <p:sp>
        <p:nvSpPr>
          <p:cNvPr id="21" name="动作按钮: 第一张 20">
            <a:hlinkClick r:id="rId6"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2" descr="https://greenblender.com/smoothies/wp-content/uploads/2014/12/spices-spoons.jpg"/>
          <p:cNvPicPr>
            <a:picLocks noChangeAspect="1" noChangeArrowheads="1"/>
          </p:cNvPicPr>
          <p:nvPr/>
        </p:nvPicPr>
        <p:blipFill>
          <a:blip r:embed="rId2"/>
          <a:srcRect/>
          <a:stretch>
            <a:fillRect/>
          </a:stretch>
        </p:blipFill>
        <p:spPr bwMode="auto">
          <a:xfrm>
            <a:off x="6600825" y="339725"/>
            <a:ext cx="2532063" cy="1862138"/>
          </a:xfrm>
          <a:prstGeom prst="rect">
            <a:avLst/>
          </a:prstGeom>
          <a:noFill/>
          <a:ln w="9525">
            <a:noFill/>
            <a:miter lim="800000"/>
            <a:headEnd/>
            <a:tailEnd/>
          </a:ln>
        </p:spPr>
      </p:pic>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6084"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46085"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6088"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6089" name="图片 35"/>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sp>
        <p:nvSpPr>
          <p:cNvPr id="46090" name="文本框 12"/>
          <p:cNvSpPr txBox="1">
            <a:spLocks noChangeArrowheads="1"/>
          </p:cNvSpPr>
          <p:nvPr/>
        </p:nvSpPr>
        <p:spPr bwMode="auto">
          <a:xfrm>
            <a:off x="60325" y="1230313"/>
            <a:ext cx="6759575" cy="534987"/>
          </a:xfrm>
          <a:prstGeom prst="rect">
            <a:avLst/>
          </a:prstGeom>
          <a:noFill/>
          <a:ln w="9525">
            <a:noFill/>
            <a:miter lim="800000"/>
            <a:headEnd/>
            <a:tailEnd/>
          </a:ln>
        </p:spPr>
        <p:txBody>
          <a:bodyPr>
            <a:spAutoFit/>
          </a:bodyPr>
          <a:lstStyle/>
          <a:p>
            <a:pPr>
              <a:lnSpc>
                <a:spcPct val="120000"/>
              </a:lnSpc>
            </a:pPr>
            <a:r>
              <a:rPr kumimoji="1" lang="en-US" altLang="zh-CN" sz="2400" b="1">
                <a:solidFill>
                  <a:srgbClr val="008080"/>
                </a:solidFill>
                <a:latin typeface="Calibri" pitchFamily="34" charset="0"/>
                <a:cs typeface="Arial" charset="0"/>
              </a:rPr>
              <a:t>Vocabulary about spices and seasonings (</a:t>
            </a:r>
            <a:r>
              <a:rPr kumimoji="1" lang="zh-CN" altLang="en-US" sz="2400" b="1">
                <a:solidFill>
                  <a:srgbClr val="008080"/>
                </a:solidFill>
                <a:latin typeface="Calibri" pitchFamily="34" charset="0"/>
                <a:cs typeface="Arial" charset="0"/>
              </a:rPr>
              <a:t>调味料</a:t>
            </a:r>
            <a:r>
              <a:rPr kumimoji="1" lang="en-US" altLang="zh-CN" sz="2400" b="1">
                <a:solidFill>
                  <a:srgbClr val="008080"/>
                </a:solidFill>
                <a:latin typeface="Calibri" pitchFamily="34" charset="0"/>
                <a:cs typeface="Arial" charset="0"/>
              </a:rPr>
              <a:t>)</a:t>
            </a:r>
          </a:p>
        </p:txBody>
      </p:sp>
      <p:sp>
        <p:nvSpPr>
          <p:cNvPr id="46091" name="TextBox 28"/>
          <p:cNvSpPr txBox="1">
            <a:spLocks noChangeArrowheads="1"/>
          </p:cNvSpPr>
          <p:nvPr/>
        </p:nvSpPr>
        <p:spPr bwMode="auto">
          <a:xfrm>
            <a:off x="684213" y="2159000"/>
            <a:ext cx="3421062" cy="3111500"/>
          </a:xfrm>
          <a:prstGeom prst="rect">
            <a:avLst/>
          </a:prstGeom>
          <a:noFill/>
          <a:ln w="9525">
            <a:noFill/>
            <a:miter lim="800000"/>
            <a:headEnd/>
            <a:tailEnd/>
          </a:ln>
        </p:spPr>
        <p:txBody>
          <a:bodyPr>
            <a:spAutoFit/>
          </a:bodyPr>
          <a:lstStyle/>
          <a:p>
            <a:pPr>
              <a:lnSpc>
                <a:spcPct val="150000"/>
              </a:lnSpc>
            </a:pPr>
            <a:r>
              <a:rPr lang="en-US" altLang="zh-CN" sz="2200" b="1">
                <a:latin typeface="Calibri" pitchFamily="34" charset="0"/>
              </a:rPr>
              <a:t>vinegar		           </a:t>
            </a:r>
            <a:r>
              <a:rPr lang="zh-CN" altLang="en-US" sz="2200" b="1">
                <a:latin typeface="Calibri" pitchFamily="34" charset="0"/>
              </a:rPr>
              <a:t>醋</a:t>
            </a:r>
            <a:endParaRPr lang="en-US" altLang="zh-CN" sz="2200" b="1">
              <a:latin typeface="Calibri" pitchFamily="34" charset="0"/>
            </a:endParaRPr>
          </a:p>
          <a:p>
            <a:pPr>
              <a:lnSpc>
                <a:spcPct val="150000"/>
              </a:lnSpc>
            </a:pPr>
            <a:r>
              <a:rPr lang="en-US" altLang="zh-CN" sz="2200" b="1">
                <a:latin typeface="Calibri" pitchFamily="34" charset="0"/>
              </a:rPr>
              <a:t>soy sauce	          </a:t>
            </a:r>
            <a:r>
              <a:rPr lang="zh-CN" altLang="en-US" sz="2200" b="1">
                <a:latin typeface="Calibri" pitchFamily="34" charset="0"/>
              </a:rPr>
              <a:t>酱油</a:t>
            </a:r>
            <a:endParaRPr lang="en-US" altLang="zh-CN" sz="2200" b="1">
              <a:latin typeface="Calibri" pitchFamily="34" charset="0"/>
            </a:endParaRPr>
          </a:p>
          <a:p>
            <a:pPr>
              <a:lnSpc>
                <a:spcPct val="150000"/>
              </a:lnSpc>
            </a:pPr>
            <a:r>
              <a:rPr lang="en-US" altLang="zh-CN" sz="2200" b="1">
                <a:latin typeface="Calibri" pitchFamily="34" charset="0"/>
              </a:rPr>
              <a:t>sugar	                  </a:t>
            </a:r>
            <a:r>
              <a:rPr lang="zh-CN" altLang="en-US" sz="2200" b="1">
                <a:latin typeface="Calibri" pitchFamily="34" charset="0"/>
              </a:rPr>
              <a:t>糖</a:t>
            </a:r>
            <a:endParaRPr lang="en-US" altLang="zh-CN" sz="2200" b="1">
              <a:latin typeface="Calibri" pitchFamily="34" charset="0"/>
            </a:endParaRPr>
          </a:p>
          <a:p>
            <a:pPr>
              <a:lnSpc>
                <a:spcPct val="150000"/>
              </a:lnSpc>
            </a:pPr>
            <a:r>
              <a:rPr lang="en-US" altLang="zh-CN" sz="2200" b="1">
                <a:latin typeface="Calibri" pitchFamily="34" charset="0"/>
              </a:rPr>
              <a:t>curry	                  </a:t>
            </a:r>
            <a:r>
              <a:rPr lang="zh-CN" altLang="en-US" sz="2200" b="1">
                <a:latin typeface="Calibri" pitchFamily="34" charset="0"/>
              </a:rPr>
              <a:t>咖喱</a:t>
            </a:r>
            <a:endParaRPr lang="en-US" altLang="zh-CN" sz="2200" b="1">
              <a:latin typeface="Calibri" pitchFamily="34" charset="0"/>
            </a:endParaRPr>
          </a:p>
          <a:p>
            <a:pPr>
              <a:lnSpc>
                <a:spcPct val="150000"/>
              </a:lnSpc>
            </a:pPr>
            <a:r>
              <a:rPr lang="en-US" altLang="zh-CN" sz="2200" b="1">
                <a:latin typeface="Calibri" pitchFamily="34" charset="0"/>
              </a:rPr>
              <a:t>pepper	                 </a:t>
            </a:r>
            <a:r>
              <a:rPr lang="zh-CN" altLang="en-US" sz="2200" b="1">
                <a:latin typeface="Calibri" pitchFamily="34" charset="0"/>
              </a:rPr>
              <a:t>胡椒粉</a:t>
            </a:r>
            <a:endParaRPr lang="en-US" altLang="zh-CN" sz="2200" b="1">
              <a:latin typeface="Calibri" pitchFamily="34" charset="0"/>
            </a:endParaRPr>
          </a:p>
          <a:p>
            <a:pPr>
              <a:lnSpc>
                <a:spcPct val="150000"/>
              </a:lnSpc>
            </a:pPr>
            <a:r>
              <a:rPr lang="en-US" altLang="zh-CN" sz="2200" b="1">
                <a:latin typeface="Calibri" pitchFamily="34" charset="0"/>
              </a:rPr>
              <a:t>spring onion	   </a:t>
            </a:r>
            <a:r>
              <a:rPr lang="zh-CN" altLang="en-US" sz="2200" b="1">
                <a:latin typeface="Calibri" pitchFamily="34" charset="0"/>
              </a:rPr>
              <a:t>葱</a:t>
            </a:r>
            <a:endParaRPr lang="en-US" altLang="zh-CN" sz="2200" b="1">
              <a:latin typeface="Calibri" pitchFamily="34" charset="0"/>
            </a:endParaRPr>
          </a:p>
        </p:txBody>
      </p:sp>
      <p:sp>
        <p:nvSpPr>
          <p:cNvPr id="46092" name="TextBox 12"/>
          <p:cNvSpPr txBox="1">
            <a:spLocks noChangeArrowheads="1"/>
          </p:cNvSpPr>
          <p:nvPr/>
        </p:nvSpPr>
        <p:spPr bwMode="auto">
          <a:xfrm>
            <a:off x="4718050" y="2101850"/>
            <a:ext cx="3889375" cy="4117975"/>
          </a:xfrm>
          <a:prstGeom prst="rect">
            <a:avLst/>
          </a:prstGeom>
          <a:noFill/>
          <a:ln w="9525">
            <a:noFill/>
            <a:miter lim="800000"/>
            <a:headEnd/>
            <a:tailEnd/>
          </a:ln>
        </p:spPr>
        <p:txBody>
          <a:bodyPr>
            <a:spAutoFit/>
          </a:bodyPr>
          <a:lstStyle/>
          <a:p>
            <a:pPr>
              <a:lnSpc>
                <a:spcPct val="150000"/>
              </a:lnSpc>
            </a:pPr>
            <a:r>
              <a:rPr lang="en-US" altLang="zh-CN" sz="2200" b="1">
                <a:latin typeface="Calibri" pitchFamily="34" charset="0"/>
              </a:rPr>
              <a:t>garlic			   </a:t>
            </a:r>
            <a:r>
              <a:rPr lang="zh-CN" altLang="en-US" sz="2200" b="1">
                <a:latin typeface="Calibri" pitchFamily="34" charset="0"/>
              </a:rPr>
              <a:t>蒜</a:t>
            </a:r>
            <a:endParaRPr lang="en-US" altLang="zh-CN" sz="2200" b="1">
              <a:latin typeface="Calibri" pitchFamily="34" charset="0"/>
            </a:endParaRPr>
          </a:p>
          <a:p>
            <a:pPr>
              <a:lnSpc>
                <a:spcPct val="150000"/>
              </a:lnSpc>
            </a:pPr>
            <a:r>
              <a:rPr lang="en-US" altLang="zh-CN" sz="2200" b="1">
                <a:latin typeface="Calibri" pitchFamily="34" charset="0"/>
              </a:rPr>
              <a:t>ginger			   </a:t>
            </a:r>
            <a:r>
              <a:rPr lang="zh-CN" altLang="en-US" sz="2200" b="1">
                <a:latin typeface="Calibri" pitchFamily="34" charset="0"/>
              </a:rPr>
              <a:t>姜</a:t>
            </a:r>
            <a:endParaRPr lang="en-US" altLang="zh-CN" sz="2200" b="1">
              <a:latin typeface="Calibri" pitchFamily="34" charset="0"/>
            </a:endParaRPr>
          </a:p>
          <a:p>
            <a:pPr>
              <a:lnSpc>
                <a:spcPct val="150000"/>
              </a:lnSpc>
            </a:pPr>
            <a:r>
              <a:rPr lang="en-US" altLang="zh-CN" sz="2200" b="1">
                <a:latin typeface="Calibri" pitchFamily="34" charset="0"/>
              </a:rPr>
              <a:t>salad 	                  </a:t>
            </a:r>
            <a:r>
              <a:rPr lang="zh-CN" altLang="en-US" sz="2200" b="1">
                <a:latin typeface="Calibri" pitchFamily="34" charset="0"/>
              </a:rPr>
              <a:t>沙拉</a:t>
            </a:r>
            <a:endParaRPr lang="en-US" altLang="zh-CN" sz="2200" b="1">
              <a:latin typeface="Calibri" pitchFamily="34" charset="0"/>
            </a:endParaRPr>
          </a:p>
          <a:p>
            <a:pPr>
              <a:lnSpc>
                <a:spcPct val="150000"/>
              </a:lnSpc>
            </a:pPr>
            <a:r>
              <a:rPr lang="en-US" altLang="zh-CN" sz="2200" b="1">
                <a:latin typeface="Calibri" pitchFamily="34" charset="0"/>
              </a:rPr>
              <a:t>ketchup		    </a:t>
            </a:r>
            <a:r>
              <a:rPr lang="zh-CN" altLang="en-US" sz="2200" b="1">
                <a:latin typeface="Calibri" pitchFamily="34" charset="0"/>
              </a:rPr>
              <a:t>番茄酱</a:t>
            </a:r>
            <a:endParaRPr lang="en-US" altLang="zh-CN" sz="2200" b="1">
              <a:latin typeface="Calibri" pitchFamily="34" charset="0"/>
            </a:endParaRPr>
          </a:p>
          <a:p>
            <a:pPr>
              <a:lnSpc>
                <a:spcPct val="150000"/>
              </a:lnSpc>
            </a:pPr>
            <a:r>
              <a:rPr lang="en-US" altLang="zh-CN" sz="2200" b="1">
                <a:latin typeface="Calibri" pitchFamily="34" charset="0"/>
              </a:rPr>
              <a:t>mustard</a:t>
            </a:r>
            <a:r>
              <a:rPr lang="en-US" altLang="zh-CN"/>
              <a:t>['mʌstəd]  </a:t>
            </a:r>
            <a:r>
              <a:rPr lang="en-US" altLang="zh-CN" sz="2200" b="1">
                <a:latin typeface="Calibri" pitchFamily="34" charset="0"/>
              </a:rPr>
              <a:t>	 </a:t>
            </a:r>
            <a:r>
              <a:rPr lang="zh-CN" altLang="en-US" sz="2200" b="1">
                <a:latin typeface="Calibri" pitchFamily="34" charset="0"/>
              </a:rPr>
              <a:t>芥末</a:t>
            </a:r>
            <a:endParaRPr lang="en-US" altLang="zh-CN" sz="2200" b="1">
              <a:latin typeface="Calibri" pitchFamily="34" charset="0"/>
            </a:endParaRPr>
          </a:p>
          <a:p>
            <a:pPr>
              <a:lnSpc>
                <a:spcPct val="150000"/>
              </a:lnSpc>
            </a:pPr>
            <a:r>
              <a:rPr lang="en-US" altLang="zh-CN" sz="2200" b="1">
                <a:latin typeface="Calibri" pitchFamily="34" charset="0"/>
              </a:rPr>
              <a:t>olives			     </a:t>
            </a:r>
            <a:r>
              <a:rPr lang="zh-CN" altLang="en-US" sz="2200" b="1">
                <a:latin typeface="Calibri" pitchFamily="34" charset="0"/>
              </a:rPr>
              <a:t>橄榄</a:t>
            </a:r>
            <a:endParaRPr lang="en-US" altLang="zh-CN" sz="2200" b="1">
              <a:latin typeface="Calibri" pitchFamily="34" charset="0"/>
            </a:endParaRPr>
          </a:p>
          <a:p>
            <a:pPr>
              <a:lnSpc>
                <a:spcPct val="150000"/>
              </a:lnSpc>
            </a:pPr>
            <a:r>
              <a:rPr lang="en-US" altLang="zh-CN" sz="2200" b="1">
                <a:latin typeface="Calibri" pitchFamily="34" charset="0"/>
              </a:rPr>
              <a:t>pickles			     </a:t>
            </a:r>
            <a:r>
              <a:rPr lang="zh-CN" altLang="en-US" sz="2200" b="1">
                <a:latin typeface="Calibri" pitchFamily="34" charset="0"/>
              </a:rPr>
              <a:t>酸黄瓜</a:t>
            </a:r>
            <a:endParaRPr lang="en-US" altLang="zh-CN" sz="2200" b="1">
              <a:latin typeface="Calibri" pitchFamily="34" charset="0"/>
            </a:endParaRPr>
          </a:p>
          <a:p>
            <a:pPr>
              <a:lnSpc>
                <a:spcPct val="150000"/>
              </a:lnSpc>
            </a:pPr>
            <a:r>
              <a:rPr lang="en-US" altLang="zh-CN" sz="2200" b="1">
                <a:latin typeface="Calibri" pitchFamily="34" charset="0"/>
              </a:rPr>
              <a:t>butter 			     </a:t>
            </a:r>
            <a:r>
              <a:rPr lang="zh-CN" altLang="en-US" sz="2200" b="1">
                <a:latin typeface="Calibri" pitchFamily="34" charset="0"/>
              </a:rPr>
              <a:t>黄油</a:t>
            </a:r>
          </a:p>
        </p:txBody>
      </p:sp>
      <p:sp>
        <p:nvSpPr>
          <p:cNvPr id="14" name="动作按钮: 第一张 13">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7107"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47108"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7111"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7112"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7113" name="文本框 12"/>
          <p:cNvSpPr txBox="1">
            <a:spLocks noChangeArrowheads="1"/>
          </p:cNvSpPr>
          <p:nvPr/>
        </p:nvSpPr>
        <p:spPr bwMode="auto">
          <a:xfrm>
            <a:off x="60325" y="933450"/>
            <a:ext cx="6759575" cy="536575"/>
          </a:xfrm>
          <a:prstGeom prst="rect">
            <a:avLst/>
          </a:prstGeom>
          <a:noFill/>
          <a:ln w="9525">
            <a:noFill/>
            <a:miter lim="800000"/>
            <a:headEnd/>
            <a:tailEnd/>
          </a:ln>
        </p:spPr>
        <p:txBody>
          <a:bodyPr>
            <a:spAutoFit/>
          </a:bodyPr>
          <a:lstStyle/>
          <a:p>
            <a:pPr>
              <a:lnSpc>
                <a:spcPct val="120000"/>
              </a:lnSpc>
            </a:pPr>
            <a:r>
              <a:rPr kumimoji="1" lang="en-US" altLang="zh-CN" sz="2400" b="1">
                <a:solidFill>
                  <a:srgbClr val="008080"/>
                </a:solidFill>
                <a:latin typeface="Calibri" pitchFamily="34" charset="0"/>
                <a:cs typeface="Arial" charset="0"/>
              </a:rPr>
              <a:t>Vocabulary to describe food</a:t>
            </a:r>
          </a:p>
        </p:txBody>
      </p:sp>
      <p:sp>
        <p:nvSpPr>
          <p:cNvPr id="14" name="TextBox 13"/>
          <p:cNvSpPr txBox="1">
            <a:spLocks noChangeArrowheads="1"/>
          </p:cNvSpPr>
          <p:nvPr/>
        </p:nvSpPr>
        <p:spPr bwMode="auto">
          <a:xfrm>
            <a:off x="903288" y="2090738"/>
            <a:ext cx="3000375" cy="4238625"/>
          </a:xfrm>
          <a:prstGeom prst="rect">
            <a:avLst/>
          </a:prstGeom>
          <a:noFill/>
          <a:ln w="9525">
            <a:noFill/>
            <a:miter lim="800000"/>
            <a:headEnd/>
            <a:tailEnd/>
          </a:ln>
        </p:spPr>
        <p:txBody>
          <a:bodyPr>
            <a:spAutoFit/>
          </a:bodyPr>
          <a:lstStyle/>
          <a:p>
            <a:pPr>
              <a:lnSpc>
                <a:spcPct val="120000"/>
              </a:lnSpc>
            </a:pPr>
            <a:r>
              <a:rPr lang="en-US" altLang="zh-CN" sz="2800" b="1">
                <a:solidFill>
                  <a:srgbClr val="C00000"/>
                </a:solidFill>
                <a:latin typeface="Calibri" pitchFamily="34" charset="0"/>
              </a:rPr>
              <a:t>Positive </a:t>
            </a:r>
          </a:p>
          <a:p>
            <a:pPr>
              <a:lnSpc>
                <a:spcPct val="120000"/>
              </a:lnSpc>
            </a:pPr>
            <a:r>
              <a:rPr lang="en-US" altLang="zh-CN" sz="2200">
                <a:latin typeface="Calibri" pitchFamily="34" charset="0"/>
              </a:rPr>
              <a:t>delicious</a:t>
            </a:r>
          </a:p>
          <a:p>
            <a:pPr>
              <a:lnSpc>
                <a:spcPct val="120000"/>
              </a:lnSpc>
            </a:pPr>
            <a:r>
              <a:rPr lang="en-US" altLang="zh-CN" sz="2200">
                <a:latin typeface="Calibri" pitchFamily="34" charset="0"/>
              </a:rPr>
              <a:t>tasty</a:t>
            </a:r>
          </a:p>
          <a:p>
            <a:pPr>
              <a:lnSpc>
                <a:spcPct val="120000"/>
              </a:lnSpc>
            </a:pPr>
            <a:r>
              <a:rPr lang="en-US" altLang="zh-CN" sz="2200">
                <a:latin typeface="Calibri" pitchFamily="34" charset="0"/>
              </a:rPr>
              <a:t>yummy (usually children)</a:t>
            </a:r>
          </a:p>
          <a:p>
            <a:pPr>
              <a:lnSpc>
                <a:spcPct val="120000"/>
              </a:lnSpc>
            </a:pPr>
            <a:r>
              <a:rPr lang="en-US" altLang="zh-CN" sz="2200">
                <a:latin typeface="Calibri" pitchFamily="34" charset="0"/>
              </a:rPr>
              <a:t>mouth-watering</a:t>
            </a:r>
          </a:p>
          <a:p>
            <a:pPr>
              <a:lnSpc>
                <a:spcPct val="120000"/>
              </a:lnSpc>
            </a:pPr>
            <a:r>
              <a:rPr lang="en-US" altLang="zh-CN" sz="2200">
                <a:latin typeface="Calibri" pitchFamily="34" charset="0"/>
              </a:rPr>
              <a:t>tempting</a:t>
            </a:r>
          </a:p>
          <a:p>
            <a:pPr>
              <a:lnSpc>
                <a:spcPct val="120000"/>
              </a:lnSpc>
            </a:pPr>
            <a:r>
              <a:rPr lang="en-US" altLang="zh-CN" sz="2200">
                <a:latin typeface="Calibri" pitchFamily="34" charset="0"/>
              </a:rPr>
              <a:t>appetizing</a:t>
            </a:r>
          </a:p>
          <a:p>
            <a:pPr>
              <a:lnSpc>
                <a:spcPct val="120000"/>
              </a:lnSpc>
            </a:pPr>
            <a:r>
              <a:rPr lang="en-US" altLang="zh-CN" sz="2200">
                <a:latin typeface="Calibri" pitchFamily="34" charset="0"/>
              </a:rPr>
              <a:t>exotic</a:t>
            </a:r>
          </a:p>
          <a:p>
            <a:pPr>
              <a:lnSpc>
                <a:spcPct val="120000"/>
              </a:lnSpc>
            </a:pPr>
            <a:r>
              <a:rPr lang="en-US" altLang="zh-CN" sz="2200">
                <a:latin typeface="Calibri" pitchFamily="34" charset="0"/>
              </a:rPr>
              <a:t>nutritious</a:t>
            </a:r>
          </a:p>
          <a:p>
            <a:pPr>
              <a:lnSpc>
                <a:spcPct val="120000"/>
              </a:lnSpc>
            </a:pPr>
            <a:r>
              <a:rPr lang="en-US" altLang="zh-CN" sz="2200">
                <a:latin typeface="Calibri" pitchFamily="34" charset="0"/>
              </a:rPr>
              <a:t>healthy</a:t>
            </a:r>
            <a:endParaRPr lang="zh-CN" altLang="en-US" sz="2200">
              <a:latin typeface="Calibri" pitchFamily="34" charset="0"/>
            </a:endParaRPr>
          </a:p>
        </p:txBody>
      </p:sp>
      <p:sp>
        <p:nvSpPr>
          <p:cNvPr id="15" name="TextBox 14"/>
          <p:cNvSpPr txBox="1">
            <a:spLocks noChangeArrowheads="1"/>
          </p:cNvSpPr>
          <p:nvPr/>
        </p:nvSpPr>
        <p:spPr bwMode="auto">
          <a:xfrm>
            <a:off x="3989388" y="1546225"/>
            <a:ext cx="1865312" cy="3817938"/>
          </a:xfrm>
          <a:prstGeom prst="rect">
            <a:avLst/>
          </a:prstGeom>
          <a:noFill/>
          <a:ln w="9525">
            <a:noFill/>
            <a:miter lim="800000"/>
            <a:headEnd/>
            <a:tailEnd/>
          </a:ln>
        </p:spPr>
        <p:txBody>
          <a:bodyPr>
            <a:spAutoFit/>
          </a:bodyPr>
          <a:lstStyle/>
          <a:p>
            <a:pPr>
              <a:lnSpc>
                <a:spcPct val="120000"/>
              </a:lnSpc>
            </a:pPr>
            <a:r>
              <a:rPr lang="en-US" altLang="zh-CN" sz="2800" b="1">
                <a:solidFill>
                  <a:srgbClr val="C00000"/>
                </a:solidFill>
                <a:latin typeface="Calibri" pitchFamily="34" charset="0"/>
              </a:rPr>
              <a:t>Negative</a:t>
            </a:r>
            <a:r>
              <a:rPr lang="en-US" altLang="zh-CN" sz="2200" b="1">
                <a:latin typeface="Calibri" pitchFamily="34" charset="0"/>
              </a:rPr>
              <a:t> </a:t>
            </a:r>
          </a:p>
          <a:p>
            <a:pPr>
              <a:lnSpc>
                <a:spcPct val="120000"/>
              </a:lnSpc>
            </a:pPr>
            <a:r>
              <a:rPr lang="en-US" altLang="zh-CN" sz="2200">
                <a:latin typeface="Calibri" pitchFamily="34" charset="0"/>
              </a:rPr>
              <a:t>disgusting</a:t>
            </a:r>
          </a:p>
          <a:p>
            <a:pPr>
              <a:lnSpc>
                <a:spcPct val="120000"/>
              </a:lnSpc>
            </a:pPr>
            <a:r>
              <a:rPr lang="en-US" altLang="zh-CN" sz="2200">
                <a:latin typeface="Calibri" pitchFamily="34" charset="0"/>
              </a:rPr>
              <a:t>horrible</a:t>
            </a:r>
          </a:p>
          <a:p>
            <a:pPr>
              <a:lnSpc>
                <a:spcPct val="120000"/>
              </a:lnSpc>
            </a:pPr>
            <a:r>
              <a:rPr lang="en-US" altLang="zh-CN" sz="2200">
                <a:latin typeface="Calibri" pitchFamily="34" charset="0"/>
              </a:rPr>
              <a:t>inedible</a:t>
            </a:r>
          </a:p>
          <a:p>
            <a:pPr>
              <a:lnSpc>
                <a:spcPct val="120000"/>
              </a:lnSpc>
            </a:pPr>
            <a:r>
              <a:rPr lang="en-US" altLang="zh-CN" sz="2200">
                <a:latin typeface="Calibri" pitchFamily="34" charset="0"/>
              </a:rPr>
              <a:t>unappetizing</a:t>
            </a:r>
          </a:p>
          <a:p>
            <a:pPr>
              <a:lnSpc>
                <a:spcPct val="120000"/>
              </a:lnSpc>
            </a:pPr>
            <a:r>
              <a:rPr lang="en-US" altLang="zh-CN" sz="2200">
                <a:latin typeface="Calibri" pitchFamily="34" charset="0"/>
              </a:rPr>
              <a:t>unhealthy</a:t>
            </a:r>
          </a:p>
          <a:p>
            <a:pPr>
              <a:lnSpc>
                <a:spcPct val="120000"/>
              </a:lnSpc>
            </a:pPr>
            <a:r>
              <a:rPr lang="en-US" altLang="zh-CN" sz="2200">
                <a:latin typeface="Calibri" pitchFamily="34" charset="0"/>
              </a:rPr>
              <a:t>junk food </a:t>
            </a:r>
          </a:p>
          <a:p>
            <a:pPr>
              <a:lnSpc>
                <a:spcPct val="120000"/>
              </a:lnSpc>
            </a:pPr>
            <a:r>
              <a:rPr lang="en-US" altLang="zh-CN" sz="2200">
                <a:latin typeface="Calibri" pitchFamily="34" charset="0"/>
              </a:rPr>
              <a:t>rotten</a:t>
            </a:r>
          </a:p>
          <a:p>
            <a:pPr>
              <a:lnSpc>
                <a:spcPct val="120000"/>
              </a:lnSpc>
            </a:pPr>
            <a:endParaRPr lang="zh-CN" altLang="en-US" sz="2200" b="1">
              <a:latin typeface="Calibri" pitchFamily="34" charset="0"/>
            </a:endParaRPr>
          </a:p>
        </p:txBody>
      </p:sp>
      <p:sp>
        <p:nvSpPr>
          <p:cNvPr id="47116" name="TextBox 15"/>
          <p:cNvSpPr txBox="1">
            <a:spLocks noChangeArrowheads="1"/>
          </p:cNvSpPr>
          <p:nvPr/>
        </p:nvSpPr>
        <p:spPr bwMode="auto">
          <a:xfrm>
            <a:off x="6291263" y="1030288"/>
            <a:ext cx="2852737" cy="4621212"/>
          </a:xfrm>
          <a:prstGeom prst="rect">
            <a:avLst/>
          </a:prstGeom>
          <a:noFill/>
          <a:ln w="9525">
            <a:noFill/>
            <a:miter lim="800000"/>
            <a:headEnd/>
            <a:tailEnd/>
          </a:ln>
        </p:spPr>
        <p:txBody>
          <a:bodyPr>
            <a:spAutoFit/>
          </a:bodyPr>
          <a:lstStyle/>
          <a:p>
            <a:pPr>
              <a:lnSpc>
                <a:spcPct val="120000"/>
              </a:lnSpc>
            </a:pPr>
            <a:r>
              <a:rPr lang="en-US" altLang="zh-CN" sz="2800" b="1">
                <a:solidFill>
                  <a:srgbClr val="C00000"/>
                </a:solidFill>
                <a:latin typeface="Calibri" pitchFamily="34" charset="0"/>
              </a:rPr>
              <a:t>About taste</a:t>
            </a:r>
          </a:p>
          <a:p>
            <a:pPr>
              <a:lnSpc>
                <a:spcPct val="120000"/>
              </a:lnSpc>
            </a:pPr>
            <a:r>
              <a:rPr lang="en-US" altLang="zh-CN" sz="2200">
                <a:latin typeface="Calibri" pitchFamily="34" charset="0"/>
              </a:rPr>
              <a:t>sour</a:t>
            </a:r>
          </a:p>
          <a:p>
            <a:pPr>
              <a:lnSpc>
                <a:spcPct val="120000"/>
              </a:lnSpc>
            </a:pPr>
            <a:r>
              <a:rPr lang="en-US" altLang="zh-CN" sz="2200">
                <a:latin typeface="Calibri" pitchFamily="34" charset="0"/>
              </a:rPr>
              <a:t>spicy</a:t>
            </a:r>
          </a:p>
          <a:p>
            <a:pPr>
              <a:lnSpc>
                <a:spcPct val="120000"/>
              </a:lnSpc>
            </a:pPr>
            <a:r>
              <a:rPr lang="en-US" altLang="zh-CN" sz="2200">
                <a:latin typeface="Calibri" pitchFamily="34" charset="0"/>
              </a:rPr>
              <a:t>sweet-and-sour</a:t>
            </a:r>
          </a:p>
          <a:p>
            <a:pPr>
              <a:lnSpc>
                <a:spcPct val="120000"/>
              </a:lnSpc>
            </a:pPr>
            <a:r>
              <a:rPr lang="en-US" altLang="zh-CN" sz="2200">
                <a:latin typeface="Calibri" pitchFamily="34" charset="0"/>
              </a:rPr>
              <a:t>bitter(</a:t>
            </a:r>
            <a:r>
              <a:rPr lang="zh-CN" altLang="en-US" sz="2200">
                <a:latin typeface="Calibri" pitchFamily="34" charset="0"/>
              </a:rPr>
              <a:t>苦的</a:t>
            </a:r>
            <a:r>
              <a:rPr lang="en-US" altLang="zh-CN" sz="2200">
                <a:latin typeface="Calibri" pitchFamily="34" charset="0"/>
              </a:rPr>
              <a:t>)</a:t>
            </a:r>
          </a:p>
          <a:p>
            <a:pPr>
              <a:lnSpc>
                <a:spcPct val="120000"/>
              </a:lnSpc>
            </a:pPr>
            <a:r>
              <a:rPr lang="en-US" altLang="zh-CN" sz="2200">
                <a:latin typeface="Calibri" pitchFamily="34" charset="0"/>
              </a:rPr>
              <a:t>creamy</a:t>
            </a:r>
            <a:r>
              <a:rPr lang="zh-CN" altLang="en-US" sz="2200">
                <a:latin typeface="Calibri" pitchFamily="34" charset="0"/>
              </a:rPr>
              <a:t>（奶油的）</a:t>
            </a:r>
          </a:p>
          <a:p>
            <a:pPr>
              <a:lnSpc>
                <a:spcPct val="120000"/>
              </a:lnSpc>
            </a:pPr>
            <a:r>
              <a:rPr lang="en-US" altLang="zh-CN" sz="2200">
                <a:latin typeface="Calibri" pitchFamily="34" charset="0"/>
              </a:rPr>
              <a:t>crispy (</a:t>
            </a:r>
            <a:r>
              <a:rPr lang="zh-CN" altLang="en-US" sz="2200">
                <a:latin typeface="Calibri" pitchFamily="34" charset="0"/>
              </a:rPr>
              <a:t>酥脆的</a:t>
            </a:r>
            <a:r>
              <a:rPr lang="en-US" altLang="zh-CN" sz="2200">
                <a:latin typeface="Calibri" pitchFamily="34" charset="0"/>
              </a:rPr>
              <a:t>)</a:t>
            </a:r>
          </a:p>
          <a:p>
            <a:pPr>
              <a:lnSpc>
                <a:spcPct val="120000"/>
              </a:lnSpc>
            </a:pPr>
            <a:r>
              <a:rPr lang="en-US" altLang="zh-CN" sz="2200">
                <a:latin typeface="Calibri" pitchFamily="34" charset="0"/>
              </a:rPr>
              <a:t>unflavored</a:t>
            </a:r>
            <a:r>
              <a:rPr lang="zh-CN" altLang="en-US" sz="2200">
                <a:latin typeface="Calibri" pitchFamily="34" charset="0"/>
              </a:rPr>
              <a:t>（无味的）</a:t>
            </a:r>
          </a:p>
          <a:p>
            <a:pPr>
              <a:lnSpc>
                <a:spcPct val="120000"/>
              </a:lnSpc>
            </a:pPr>
            <a:r>
              <a:rPr lang="en-US" altLang="zh-CN" sz="2200">
                <a:latin typeface="Calibri" pitchFamily="34" charset="0"/>
              </a:rPr>
              <a:t>mild</a:t>
            </a:r>
          </a:p>
          <a:p>
            <a:pPr>
              <a:lnSpc>
                <a:spcPct val="120000"/>
              </a:lnSpc>
            </a:pPr>
            <a:r>
              <a:rPr lang="en-US" altLang="zh-CN" sz="2200">
                <a:latin typeface="Calibri" pitchFamily="34" charset="0"/>
              </a:rPr>
              <a:t>salty</a:t>
            </a:r>
          </a:p>
          <a:p>
            <a:pPr>
              <a:lnSpc>
                <a:spcPct val="120000"/>
              </a:lnSpc>
            </a:pPr>
            <a:r>
              <a:rPr lang="en-US" altLang="zh-CN" sz="2200">
                <a:latin typeface="Calibri" pitchFamily="34" charset="0"/>
              </a:rPr>
              <a:t>greasy </a:t>
            </a:r>
            <a:r>
              <a:rPr lang="en-US" altLang="zh-CN"/>
              <a:t>[ˈgriːzi] </a:t>
            </a:r>
            <a:r>
              <a:rPr lang="zh-CN" altLang="en-US" sz="2200">
                <a:latin typeface="Calibri" pitchFamily="34" charset="0"/>
              </a:rPr>
              <a:t>（油腻的）</a:t>
            </a:r>
          </a:p>
        </p:txBody>
      </p:sp>
      <p:sp>
        <p:nvSpPr>
          <p:cNvPr id="17" name="动作按钮: 第一张 16">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7116"/>
                                        </p:tgtEl>
                                        <p:attrNameLst>
                                          <p:attrName>style.visibility</p:attrName>
                                        </p:attrNameLst>
                                      </p:cBhvr>
                                      <p:to>
                                        <p:strVal val="visible"/>
                                      </p:to>
                                    </p:set>
                                    <p:animEffect transition="in" filter="blinds(horizontal)">
                                      <p:cBhvr>
                                        <p:cTn id="17" dur="500"/>
                                        <p:tgtEl>
                                          <p:spTgt spid="47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471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p:cNvSpPr>
          <p:nvPr>
            <p:ph type="body" idx="1"/>
          </p:nvPr>
        </p:nvSpPr>
        <p:spPr>
          <a:xfrm>
            <a:off x="2328863" y="685800"/>
            <a:ext cx="3352800" cy="6003925"/>
          </a:xfrm>
        </p:spPr>
        <p:txBody>
          <a:bodyPr/>
          <a:lstStyle/>
          <a:p>
            <a:pPr>
              <a:lnSpc>
                <a:spcPct val="90000"/>
              </a:lnSpc>
            </a:pPr>
            <a:r>
              <a:rPr lang="zh-CN" altLang="en-US" smtClean="0"/>
              <a:t>煎</a:t>
            </a:r>
            <a:r>
              <a:rPr lang="en-US" altLang="zh-CN" smtClean="0"/>
              <a:t>:fry </a:t>
            </a:r>
          </a:p>
          <a:p>
            <a:pPr>
              <a:lnSpc>
                <a:spcPct val="90000"/>
              </a:lnSpc>
            </a:pPr>
            <a:r>
              <a:rPr lang="zh-CN" altLang="en-US" smtClean="0"/>
              <a:t>炖</a:t>
            </a:r>
            <a:r>
              <a:rPr lang="en-US" altLang="zh-CN" smtClean="0"/>
              <a:t>:stew</a:t>
            </a:r>
          </a:p>
          <a:p>
            <a:pPr>
              <a:lnSpc>
                <a:spcPct val="90000"/>
              </a:lnSpc>
            </a:pPr>
            <a:r>
              <a:rPr lang="zh-CN" altLang="en-US" smtClean="0"/>
              <a:t>烤</a:t>
            </a:r>
            <a:r>
              <a:rPr lang="en-US" altLang="zh-CN" smtClean="0"/>
              <a:t>:bake</a:t>
            </a:r>
          </a:p>
          <a:p>
            <a:pPr>
              <a:lnSpc>
                <a:spcPct val="90000"/>
              </a:lnSpc>
            </a:pPr>
            <a:r>
              <a:rPr lang="zh-CN" altLang="en-US" smtClean="0"/>
              <a:t>烧</a:t>
            </a:r>
            <a:r>
              <a:rPr lang="en-US" altLang="zh-CN" smtClean="0"/>
              <a:t>:roast</a:t>
            </a:r>
          </a:p>
          <a:p>
            <a:pPr>
              <a:lnSpc>
                <a:spcPct val="90000"/>
              </a:lnSpc>
            </a:pPr>
            <a:r>
              <a:rPr lang="zh-CN" altLang="en-US" smtClean="0"/>
              <a:t>炒</a:t>
            </a:r>
            <a:r>
              <a:rPr lang="en-US" altLang="zh-CN" smtClean="0"/>
              <a:t>:stir-fry</a:t>
            </a:r>
          </a:p>
          <a:p>
            <a:pPr>
              <a:lnSpc>
                <a:spcPct val="90000"/>
              </a:lnSpc>
            </a:pPr>
            <a:r>
              <a:rPr lang="zh-CN" altLang="en-US" smtClean="0"/>
              <a:t>煮</a:t>
            </a:r>
            <a:r>
              <a:rPr lang="en-US" altLang="zh-CN" smtClean="0"/>
              <a:t>:boil</a:t>
            </a:r>
          </a:p>
          <a:p>
            <a:pPr>
              <a:lnSpc>
                <a:spcPct val="90000"/>
              </a:lnSpc>
            </a:pPr>
            <a:r>
              <a:rPr lang="zh-CN" altLang="en-US" smtClean="0"/>
              <a:t>炸</a:t>
            </a:r>
            <a:r>
              <a:rPr lang="en-US" altLang="zh-CN" smtClean="0"/>
              <a:t>:fry</a:t>
            </a:r>
          </a:p>
          <a:p>
            <a:pPr>
              <a:lnSpc>
                <a:spcPct val="90000"/>
              </a:lnSpc>
            </a:pPr>
            <a:r>
              <a:rPr lang="zh-CN" altLang="en-US" smtClean="0"/>
              <a:t>烘</a:t>
            </a:r>
            <a:r>
              <a:rPr lang="en-US" altLang="zh-CN" smtClean="0"/>
              <a:t>:bake</a:t>
            </a:r>
          </a:p>
          <a:p>
            <a:pPr>
              <a:lnSpc>
                <a:spcPct val="90000"/>
              </a:lnSpc>
            </a:pPr>
            <a:r>
              <a:rPr lang="zh-CN" altLang="en-US" smtClean="0"/>
              <a:t>拌</a:t>
            </a:r>
            <a:r>
              <a:rPr lang="en-US" altLang="zh-CN" smtClean="0"/>
              <a:t>:mix</a:t>
            </a:r>
          </a:p>
          <a:p>
            <a:pPr>
              <a:lnSpc>
                <a:spcPct val="90000"/>
              </a:lnSpc>
            </a:pPr>
            <a:r>
              <a:rPr lang="zh-CN" altLang="en-US" smtClean="0"/>
              <a:t>蒸</a:t>
            </a:r>
            <a:r>
              <a:rPr lang="en-US" altLang="zh-CN" smtClean="0"/>
              <a:t>:steam</a:t>
            </a:r>
          </a:p>
          <a:p>
            <a:pPr>
              <a:lnSpc>
                <a:spcPct val="90000"/>
              </a:lnSpc>
            </a:pPr>
            <a:r>
              <a:rPr lang="zh-CN" altLang="en-US" smtClean="0"/>
              <a:t>焯</a:t>
            </a:r>
            <a:r>
              <a:rPr lang="en-US" altLang="zh-CN" smtClean="0"/>
              <a:t>:blanch</a:t>
            </a:r>
            <a:endParaRPr lang="zh-CN" altLang="en-US" smtClean="0"/>
          </a:p>
        </p:txBody>
      </p:sp>
      <p:sp>
        <p:nvSpPr>
          <p:cNvPr id="77828" name="Text Box 4"/>
          <p:cNvSpPr txBox="1">
            <a:spLocks noChangeArrowheads="1"/>
          </p:cNvSpPr>
          <p:nvPr/>
        </p:nvSpPr>
        <p:spPr bwMode="auto">
          <a:xfrm>
            <a:off x="1562100" y="146050"/>
            <a:ext cx="3629025" cy="579438"/>
          </a:xfrm>
          <a:prstGeom prst="rect">
            <a:avLst/>
          </a:prstGeom>
          <a:noFill/>
          <a:ln w="9525">
            <a:noFill/>
            <a:miter lim="800000"/>
            <a:headEnd/>
            <a:tailEnd/>
          </a:ln>
          <a:effectLst/>
        </p:spPr>
        <p:txBody>
          <a:bodyPr>
            <a:spAutoFit/>
          </a:bodyPr>
          <a:lstStyle/>
          <a:p>
            <a:pPr defTabSz="914400">
              <a:spcBef>
                <a:spcPct val="50000"/>
              </a:spcBef>
            </a:pPr>
            <a:r>
              <a:rPr kumimoji="1" lang="en-US" altLang="zh-CN" sz="3200" b="1">
                <a:solidFill>
                  <a:srgbClr val="008080"/>
                </a:solidFill>
                <a:latin typeface="Calibri" pitchFamily="34" charset="0"/>
                <a:cs typeface="Arial" charset="0"/>
              </a:rPr>
              <a:t>Cooking method</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358900"/>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8130" name="文本框 11"/>
          <p:cNvSpPr txBox="1">
            <a:spLocks noChangeArrowheads="1"/>
          </p:cNvSpPr>
          <p:nvPr/>
        </p:nvSpPr>
        <p:spPr bwMode="auto">
          <a:xfrm>
            <a:off x="477838" y="1339850"/>
            <a:ext cx="1009650" cy="460375"/>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1</a:t>
            </a:r>
            <a:endParaRPr kumimoji="1" lang="zh-CN" altLang="en-US" sz="2400" b="1">
              <a:solidFill>
                <a:srgbClr val="FFFFFF"/>
              </a:solidFill>
              <a:latin typeface="Calibri" pitchFamily="34" charset="0"/>
            </a:endParaRPr>
          </a:p>
        </p:txBody>
      </p:sp>
      <p:sp>
        <p:nvSpPr>
          <p:cNvPr id="48131" name="文本框 12"/>
          <p:cNvSpPr txBox="1">
            <a:spLocks noChangeArrowheads="1"/>
          </p:cNvSpPr>
          <p:nvPr/>
        </p:nvSpPr>
        <p:spPr bwMode="auto">
          <a:xfrm>
            <a:off x="1814513" y="1154113"/>
            <a:ext cx="6005512" cy="830262"/>
          </a:xfrm>
          <a:prstGeom prst="rect">
            <a:avLst/>
          </a:prstGeom>
          <a:noFill/>
          <a:ln w="9525">
            <a:noFill/>
            <a:miter lim="800000"/>
            <a:headEnd/>
            <a:tailEnd/>
          </a:ln>
        </p:spPr>
        <p:txBody>
          <a:bodyPr>
            <a:spAutoFit/>
          </a:bodyPr>
          <a:lstStyle/>
          <a:p>
            <a:r>
              <a:rPr lang="en-US" altLang="zh-CN" sz="2400" b="1">
                <a:latin typeface="Calibri" pitchFamily="34" charset="0"/>
              </a:rPr>
              <a:t>Complete the sentence with the words below. Change the form where necessary.</a:t>
            </a:r>
          </a:p>
        </p:txBody>
      </p:sp>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8134"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48135"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8138"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8139"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8140" name="文本框 26"/>
          <p:cNvSpPr txBox="1">
            <a:spLocks noChangeArrowheads="1"/>
          </p:cNvSpPr>
          <p:nvPr/>
        </p:nvSpPr>
        <p:spPr bwMode="auto">
          <a:xfrm>
            <a:off x="198438" y="828675"/>
            <a:ext cx="3095625" cy="461963"/>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Review</a:t>
            </a:r>
            <a:endParaRPr kumimoji="1" lang="zh-CN" altLang="en-US" sz="2400" b="1">
              <a:solidFill>
                <a:srgbClr val="008080"/>
              </a:solidFill>
              <a:latin typeface="Calibri" pitchFamily="34" charset="0"/>
              <a:cs typeface="Calibri" pitchFamily="34" charset="0"/>
            </a:endParaRPr>
          </a:p>
        </p:txBody>
      </p:sp>
      <p:cxnSp>
        <p:nvCxnSpPr>
          <p:cNvPr id="26" name="直接连接符 25"/>
          <p:cNvCxnSpPr>
            <a:cxnSpLocks noChangeShapeType="1"/>
          </p:cNvCxnSpPr>
          <p:nvPr/>
        </p:nvCxnSpPr>
        <p:spPr bwMode="auto">
          <a:xfrm flipV="1">
            <a:off x="619125" y="2006600"/>
            <a:ext cx="8129588" cy="28575"/>
          </a:xfrm>
          <a:prstGeom prst="line">
            <a:avLst/>
          </a:prstGeom>
          <a:noFill/>
          <a:ln w="57150">
            <a:solidFill>
              <a:srgbClr val="44B36E"/>
            </a:solidFill>
            <a:round/>
            <a:headEnd/>
            <a:tailEnd/>
          </a:ln>
        </p:spPr>
      </p:cxnSp>
      <p:cxnSp>
        <p:nvCxnSpPr>
          <p:cNvPr id="37" name="直接连接符 36"/>
          <p:cNvCxnSpPr>
            <a:cxnSpLocks noChangeShapeType="1"/>
          </p:cNvCxnSpPr>
          <p:nvPr/>
        </p:nvCxnSpPr>
        <p:spPr bwMode="auto">
          <a:xfrm flipV="1">
            <a:off x="619125" y="3168650"/>
            <a:ext cx="8129588" cy="30163"/>
          </a:xfrm>
          <a:prstGeom prst="line">
            <a:avLst/>
          </a:prstGeom>
          <a:noFill/>
          <a:ln w="38100">
            <a:solidFill>
              <a:srgbClr val="44B36E"/>
            </a:solidFill>
            <a:round/>
            <a:headEnd/>
            <a:tailEnd/>
          </a:ln>
        </p:spPr>
      </p:cxnSp>
      <p:sp>
        <p:nvSpPr>
          <p:cNvPr id="38" name="文本框 8"/>
          <p:cNvSpPr txBox="1">
            <a:spLocks noChangeArrowheads="1"/>
          </p:cNvSpPr>
          <p:nvPr/>
        </p:nvSpPr>
        <p:spPr bwMode="auto">
          <a:xfrm>
            <a:off x="1254125" y="2143125"/>
            <a:ext cx="1447800" cy="460375"/>
          </a:xfrm>
          <a:prstGeom prst="rect">
            <a:avLst/>
          </a:prstGeom>
          <a:noFill/>
          <a:ln w="9525">
            <a:noFill/>
            <a:miter lim="800000"/>
            <a:headEnd/>
            <a:tailEnd/>
          </a:ln>
        </p:spPr>
        <p:txBody>
          <a:bodyPr>
            <a:spAutoFit/>
          </a:bodyPr>
          <a:lstStyle/>
          <a:p>
            <a:r>
              <a:rPr lang="en-US" altLang="zh-CN" sz="2400">
                <a:latin typeface="Calibri" pitchFamily="34" charset="0"/>
              </a:rPr>
              <a:t>cuisine</a:t>
            </a:r>
          </a:p>
        </p:txBody>
      </p:sp>
      <p:sp>
        <p:nvSpPr>
          <p:cNvPr id="39" name="文本框 9"/>
          <p:cNvSpPr txBox="1">
            <a:spLocks noChangeArrowheads="1"/>
          </p:cNvSpPr>
          <p:nvPr/>
        </p:nvSpPr>
        <p:spPr bwMode="auto">
          <a:xfrm>
            <a:off x="1254125" y="2708275"/>
            <a:ext cx="1157288" cy="460375"/>
          </a:xfrm>
          <a:prstGeom prst="rect">
            <a:avLst/>
          </a:prstGeom>
          <a:noFill/>
          <a:ln w="9525">
            <a:noFill/>
            <a:miter lim="800000"/>
            <a:headEnd/>
            <a:tailEnd/>
          </a:ln>
        </p:spPr>
        <p:txBody>
          <a:bodyPr>
            <a:spAutoFit/>
          </a:bodyPr>
          <a:lstStyle/>
          <a:p>
            <a:r>
              <a:rPr lang="en-US" altLang="zh-CN" sz="2400">
                <a:latin typeface="Calibri" pitchFamily="34" charset="0"/>
              </a:rPr>
              <a:t>dietary</a:t>
            </a:r>
          </a:p>
        </p:txBody>
      </p:sp>
      <p:sp>
        <p:nvSpPr>
          <p:cNvPr id="40" name="文本框 10"/>
          <p:cNvSpPr txBox="1">
            <a:spLocks noChangeArrowheads="1"/>
          </p:cNvSpPr>
          <p:nvPr/>
        </p:nvSpPr>
        <p:spPr bwMode="auto">
          <a:xfrm>
            <a:off x="2943225" y="2708275"/>
            <a:ext cx="1503363" cy="460375"/>
          </a:xfrm>
          <a:prstGeom prst="rect">
            <a:avLst/>
          </a:prstGeom>
          <a:noFill/>
          <a:ln w="9525">
            <a:noFill/>
            <a:miter lim="800000"/>
            <a:headEnd/>
            <a:tailEnd/>
          </a:ln>
        </p:spPr>
        <p:txBody>
          <a:bodyPr>
            <a:spAutoFit/>
          </a:bodyPr>
          <a:lstStyle/>
          <a:p>
            <a:r>
              <a:rPr lang="en-US" altLang="zh-CN" sz="2400">
                <a:latin typeface="Calibri" pitchFamily="34" charset="0"/>
              </a:rPr>
              <a:t>elevate</a:t>
            </a:r>
          </a:p>
        </p:txBody>
      </p:sp>
      <p:sp>
        <p:nvSpPr>
          <p:cNvPr id="41" name="文本框 11"/>
          <p:cNvSpPr txBox="1">
            <a:spLocks noChangeArrowheads="1"/>
          </p:cNvSpPr>
          <p:nvPr/>
        </p:nvSpPr>
        <p:spPr bwMode="auto">
          <a:xfrm>
            <a:off x="4335463" y="2143125"/>
            <a:ext cx="2420937" cy="460375"/>
          </a:xfrm>
          <a:prstGeom prst="rect">
            <a:avLst/>
          </a:prstGeom>
          <a:noFill/>
          <a:ln w="9525">
            <a:noFill/>
            <a:miter lim="800000"/>
            <a:headEnd/>
            <a:tailEnd/>
          </a:ln>
        </p:spPr>
        <p:txBody>
          <a:bodyPr>
            <a:spAutoFit/>
          </a:bodyPr>
          <a:lstStyle/>
          <a:p>
            <a:r>
              <a:rPr lang="en-US" altLang="zh-CN" sz="2400">
                <a:latin typeface="Calibri" pitchFamily="34" charset="0"/>
              </a:rPr>
              <a:t>delight</a:t>
            </a:r>
          </a:p>
        </p:txBody>
      </p:sp>
      <p:sp>
        <p:nvSpPr>
          <p:cNvPr id="42" name="文本框 12"/>
          <p:cNvSpPr txBox="1">
            <a:spLocks noChangeArrowheads="1"/>
          </p:cNvSpPr>
          <p:nvPr/>
        </p:nvSpPr>
        <p:spPr bwMode="auto">
          <a:xfrm>
            <a:off x="2870200" y="2143125"/>
            <a:ext cx="1503363" cy="460375"/>
          </a:xfrm>
          <a:prstGeom prst="rect">
            <a:avLst/>
          </a:prstGeom>
          <a:noFill/>
          <a:ln w="9525">
            <a:noFill/>
            <a:miter lim="800000"/>
            <a:headEnd/>
            <a:tailEnd/>
          </a:ln>
        </p:spPr>
        <p:txBody>
          <a:bodyPr>
            <a:spAutoFit/>
          </a:bodyPr>
          <a:lstStyle/>
          <a:p>
            <a:r>
              <a:rPr lang="en-US" altLang="zh-CN" sz="2400">
                <a:latin typeface="Calibri" pitchFamily="34" charset="0"/>
              </a:rPr>
              <a:t>biological</a:t>
            </a:r>
          </a:p>
        </p:txBody>
      </p:sp>
      <p:sp>
        <p:nvSpPr>
          <p:cNvPr id="43" name="文本框 15"/>
          <p:cNvSpPr txBox="1">
            <a:spLocks noChangeArrowheads="1"/>
          </p:cNvSpPr>
          <p:nvPr/>
        </p:nvSpPr>
        <p:spPr bwMode="auto">
          <a:xfrm>
            <a:off x="6253163" y="2143125"/>
            <a:ext cx="1785937" cy="460375"/>
          </a:xfrm>
          <a:prstGeom prst="rect">
            <a:avLst/>
          </a:prstGeom>
          <a:noFill/>
          <a:ln w="9525">
            <a:noFill/>
            <a:miter lim="800000"/>
            <a:headEnd/>
            <a:tailEnd/>
          </a:ln>
        </p:spPr>
        <p:txBody>
          <a:bodyPr>
            <a:spAutoFit/>
          </a:bodyPr>
          <a:lstStyle/>
          <a:p>
            <a:r>
              <a:rPr lang="en-US" altLang="zh-CN" sz="2400">
                <a:latin typeface="Calibri" pitchFamily="34" charset="0"/>
              </a:rPr>
              <a:t>utterly</a:t>
            </a:r>
          </a:p>
        </p:txBody>
      </p:sp>
      <p:sp>
        <p:nvSpPr>
          <p:cNvPr id="44" name="文本框 16"/>
          <p:cNvSpPr txBox="1">
            <a:spLocks noChangeArrowheads="1"/>
          </p:cNvSpPr>
          <p:nvPr/>
        </p:nvSpPr>
        <p:spPr bwMode="auto">
          <a:xfrm>
            <a:off x="4384675" y="2708275"/>
            <a:ext cx="2371725" cy="460375"/>
          </a:xfrm>
          <a:prstGeom prst="rect">
            <a:avLst/>
          </a:prstGeom>
          <a:noFill/>
          <a:ln w="9525">
            <a:noFill/>
            <a:miter lim="800000"/>
            <a:headEnd/>
            <a:tailEnd/>
          </a:ln>
        </p:spPr>
        <p:txBody>
          <a:bodyPr>
            <a:spAutoFit/>
          </a:bodyPr>
          <a:lstStyle/>
          <a:p>
            <a:r>
              <a:rPr lang="en-US" altLang="zh-CN" sz="2400">
                <a:latin typeface="Calibri" pitchFamily="34" charset="0"/>
              </a:rPr>
              <a:t>historian</a:t>
            </a:r>
          </a:p>
        </p:txBody>
      </p:sp>
      <p:sp>
        <p:nvSpPr>
          <p:cNvPr id="45" name="文本框 5"/>
          <p:cNvSpPr txBox="1">
            <a:spLocks noChangeArrowheads="1"/>
          </p:cNvSpPr>
          <p:nvPr/>
        </p:nvSpPr>
        <p:spPr bwMode="auto">
          <a:xfrm>
            <a:off x="6340475" y="2708275"/>
            <a:ext cx="1854200" cy="460375"/>
          </a:xfrm>
          <a:prstGeom prst="rect">
            <a:avLst/>
          </a:prstGeom>
          <a:noFill/>
          <a:ln w="9525">
            <a:noFill/>
            <a:miter lim="800000"/>
            <a:headEnd/>
            <a:tailEnd/>
          </a:ln>
        </p:spPr>
        <p:txBody>
          <a:bodyPr>
            <a:spAutoFit/>
          </a:bodyPr>
          <a:lstStyle/>
          <a:p>
            <a:r>
              <a:rPr lang="en-US" altLang="zh-CN" sz="2400">
                <a:latin typeface="Calibri" pitchFamily="34" charset="0"/>
              </a:rPr>
              <a:t>abundant</a:t>
            </a:r>
          </a:p>
        </p:txBody>
      </p:sp>
      <p:sp>
        <p:nvSpPr>
          <p:cNvPr id="47" name="文本框 18"/>
          <p:cNvSpPr txBox="1">
            <a:spLocks noChangeArrowheads="1"/>
          </p:cNvSpPr>
          <p:nvPr/>
        </p:nvSpPr>
        <p:spPr bwMode="auto">
          <a:xfrm>
            <a:off x="127000" y="3302000"/>
            <a:ext cx="8824913" cy="3194050"/>
          </a:xfrm>
          <a:prstGeom prst="rect">
            <a:avLst/>
          </a:prstGeom>
          <a:noFill/>
          <a:ln w="9525">
            <a:noFill/>
            <a:miter lim="800000"/>
            <a:headEnd/>
            <a:tailEnd/>
          </a:ln>
        </p:spPr>
        <p:txBody>
          <a:bodyPr>
            <a:spAutoFit/>
          </a:bodyPr>
          <a:lstStyle/>
          <a:p>
            <a:pPr marL="457200" indent="-457200">
              <a:lnSpc>
                <a:spcPct val="120000"/>
              </a:lnSpc>
              <a:buFont typeface="Calibri" pitchFamily="34" charset="0"/>
              <a:buAutoNum type="arabicPeriod"/>
            </a:pPr>
            <a:r>
              <a:rPr lang="en-US" altLang="zh-CN" sz="2400">
                <a:latin typeface="Calibri" pitchFamily="34" charset="0"/>
              </a:rPr>
              <a:t>As China has _________ natural conditions across its land, Chinese people living in different areas enjoy different but rich staple food ( </a:t>
            </a:r>
            <a:r>
              <a:rPr lang="zh-CN" altLang="en-US" sz="2400">
                <a:latin typeface="Calibri" pitchFamily="34" charset="0"/>
              </a:rPr>
              <a:t>主食</a:t>
            </a:r>
            <a:r>
              <a:rPr lang="en-US" altLang="zh-CN" sz="2400">
                <a:latin typeface="Calibri" pitchFamily="34" charset="0"/>
              </a:rPr>
              <a:t>).</a:t>
            </a:r>
          </a:p>
          <a:p>
            <a:pPr marL="457200" indent="-457200">
              <a:lnSpc>
                <a:spcPct val="120000"/>
              </a:lnSpc>
              <a:buFont typeface="Calibri" pitchFamily="34" charset="0"/>
              <a:buAutoNum type="arabicPeriod"/>
            </a:pPr>
            <a:r>
              <a:rPr lang="en-US" altLang="zh-CN" sz="2400">
                <a:latin typeface="Calibri" pitchFamily="34" charset="0"/>
              </a:rPr>
              <a:t>Having a long history and many different types, cuisine has been __________ to an irreplaceable status in China.</a:t>
            </a:r>
          </a:p>
          <a:p>
            <a:pPr marL="457200" indent="-457200">
              <a:lnSpc>
                <a:spcPct val="120000"/>
              </a:lnSpc>
              <a:buFont typeface="Calibri" pitchFamily="34" charset="0"/>
              <a:buAutoNum type="arabicPeriod"/>
            </a:pPr>
            <a:r>
              <a:rPr lang="en-US" altLang="zh-CN" sz="2400">
                <a:latin typeface="Calibri" pitchFamily="34" charset="0"/>
              </a:rPr>
              <a:t>Food ___________ Annie Gray says food symbolism has a lot to do with religion.</a:t>
            </a:r>
          </a:p>
        </p:txBody>
      </p:sp>
      <p:sp>
        <p:nvSpPr>
          <p:cNvPr id="48" name="文本框 4"/>
          <p:cNvSpPr txBox="1">
            <a:spLocks noChangeArrowheads="1"/>
          </p:cNvSpPr>
          <p:nvPr/>
        </p:nvSpPr>
        <p:spPr bwMode="auto">
          <a:xfrm>
            <a:off x="2254250" y="3362325"/>
            <a:ext cx="1503363"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abundant</a:t>
            </a:r>
          </a:p>
        </p:txBody>
      </p:sp>
      <p:sp>
        <p:nvSpPr>
          <p:cNvPr id="49" name="文本框 4"/>
          <p:cNvSpPr txBox="1">
            <a:spLocks noChangeArrowheads="1"/>
          </p:cNvSpPr>
          <p:nvPr/>
        </p:nvSpPr>
        <p:spPr bwMode="auto">
          <a:xfrm>
            <a:off x="741363" y="5121275"/>
            <a:ext cx="1503362"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elevated</a:t>
            </a:r>
          </a:p>
        </p:txBody>
      </p:sp>
      <p:sp>
        <p:nvSpPr>
          <p:cNvPr id="30" name="文本框 4"/>
          <p:cNvSpPr txBox="1">
            <a:spLocks noChangeArrowheads="1"/>
          </p:cNvSpPr>
          <p:nvPr/>
        </p:nvSpPr>
        <p:spPr bwMode="auto">
          <a:xfrm>
            <a:off x="1616075" y="5537200"/>
            <a:ext cx="1503363"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historian</a:t>
            </a:r>
          </a:p>
        </p:txBody>
      </p:sp>
      <p:sp>
        <p:nvSpPr>
          <p:cNvPr id="28" name="动作按钮: 第一张 2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blinds(horizontal)">
                                      <p:cBhvr>
                                        <p:cTn id="10" dur="500"/>
                                        <p:tgtEl>
                                          <p:spTgt spid="3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linds(horizontal)">
                                      <p:cBhvr>
                                        <p:cTn id="13" dur="500"/>
                                        <p:tgtEl>
                                          <p:spTgt spid="39"/>
                                        </p:tgtEl>
                                      </p:cBhvr>
                                    </p:animEffect>
                                  </p:childTnLst>
                                </p:cTn>
                              </p:par>
                              <p:par>
                                <p:cTn id="14" presetID="3" presetClass="entr" presetSubtype="10"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blinds(horizontal)">
                                      <p:cBhvr>
                                        <p:cTn id="16" dur="500"/>
                                        <p:tgtEl>
                                          <p:spTgt spid="3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blinds(horizontal)">
                                      <p:cBhvr>
                                        <p:cTn id="19" dur="500"/>
                                        <p:tgtEl>
                                          <p:spTgt spid="4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linds(horizontal)">
                                      <p:cBhvr>
                                        <p:cTn id="22" dur="500"/>
                                        <p:tgtEl>
                                          <p:spTgt spid="4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blinds(horizontal)">
                                      <p:cBhvr>
                                        <p:cTn id="25" dur="500"/>
                                        <p:tgtEl>
                                          <p:spTgt spid="4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blinds(horizontal)">
                                      <p:cBhvr>
                                        <p:cTn id="28" dur="500"/>
                                        <p:tgtEl>
                                          <p:spTgt spid="44"/>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linds(horizontal)">
                                      <p:cBhvr>
                                        <p:cTn id="31" dur="500"/>
                                        <p:tgtEl>
                                          <p:spTgt spid="4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blinds(horizontal)">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blinds(horizontal)">
                                      <p:cBhvr>
                                        <p:cTn id="39" dur="500"/>
                                        <p:tgtEl>
                                          <p:spTgt spid="47"/>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blinds(horizontal)">
                                      <p:cBhvr>
                                        <p:cTn id="44" dur="500"/>
                                        <p:tgtEl>
                                          <p:spTgt spid="48"/>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blinds(horizontal)">
                                      <p:cBhvr>
                                        <p:cTn id="49" dur="500"/>
                                        <p:tgtEl>
                                          <p:spTgt spid="49"/>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blinds(horizontal)">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47" grpId="0"/>
      <p:bldP spid="48" grpId="0"/>
      <p:bldP spid="49" grpId="0"/>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4915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49156"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4915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4916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49161" name="文本框 18"/>
          <p:cNvSpPr txBox="1">
            <a:spLocks noChangeArrowheads="1"/>
          </p:cNvSpPr>
          <p:nvPr/>
        </p:nvSpPr>
        <p:spPr bwMode="auto">
          <a:xfrm>
            <a:off x="127000" y="1430338"/>
            <a:ext cx="8824913" cy="4524375"/>
          </a:xfrm>
          <a:prstGeom prst="rect">
            <a:avLst/>
          </a:prstGeom>
          <a:noFill/>
          <a:ln w="9525">
            <a:noFill/>
            <a:miter lim="800000"/>
            <a:headEnd/>
            <a:tailEnd/>
          </a:ln>
        </p:spPr>
        <p:txBody>
          <a:bodyPr>
            <a:spAutoFit/>
          </a:bodyPr>
          <a:lstStyle/>
          <a:p>
            <a:pPr marL="457200" indent="-457200">
              <a:lnSpc>
                <a:spcPct val="120000"/>
              </a:lnSpc>
              <a:buFont typeface="Calibri" pitchFamily="34" charset="0"/>
              <a:buAutoNum type="arabicPeriod" startAt="4"/>
            </a:pPr>
            <a:r>
              <a:rPr lang="en-US" altLang="zh-CN" sz="2400">
                <a:latin typeface="Calibri" pitchFamily="34" charset="0"/>
              </a:rPr>
              <a:t>Once formed, __________ habits can be very difficult to change.</a:t>
            </a:r>
          </a:p>
          <a:p>
            <a:pPr marL="457200" indent="-457200">
              <a:lnSpc>
                <a:spcPct val="120000"/>
              </a:lnSpc>
              <a:buFont typeface="Calibri" pitchFamily="34" charset="0"/>
              <a:buAutoNum type="arabicPeriod" startAt="4"/>
            </a:pPr>
            <a:r>
              <a:rPr lang="en-US" altLang="zh-CN" sz="2400">
                <a:latin typeface="Calibri" pitchFamily="34" charset="0"/>
              </a:rPr>
              <a:t>There are many regional __________ across China with different flavors: spicy, sweet, sour, etc.</a:t>
            </a:r>
          </a:p>
          <a:p>
            <a:pPr marL="457200" indent="-457200">
              <a:lnSpc>
                <a:spcPct val="120000"/>
              </a:lnSpc>
              <a:buFont typeface="Calibri" pitchFamily="34" charset="0"/>
              <a:buAutoNum type="arabicPeriod" startAt="4"/>
            </a:pPr>
            <a:r>
              <a:rPr lang="en-US" altLang="zh-CN" sz="2400">
                <a:latin typeface="Calibri" pitchFamily="34" charset="0"/>
              </a:rPr>
              <a:t>Apart from satisfying ___________ needs, food is also an expression of cultural identity.</a:t>
            </a:r>
          </a:p>
          <a:p>
            <a:pPr marL="457200" indent="-457200">
              <a:lnSpc>
                <a:spcPct val="120000"/>
              </a:lnSpc>
              <a:buFont typeface="Calibri" pitchFamily="34" charset="0"/>
              <a:buAutoNum type="arabicPeriod" startAt="7"/>
            </a:pPr>
            <a:r>
              <a:rPr lang="en-US" altLang="zh-CN" sz="2400">
                <a:latin typeface="Calibri" pitchFamily="34" charset="0"/>
              </a:rPr>
              <a:t>Duck can be made into numerous dishes including roast duck ( </a:t>
            </a:r>
            <a:r>
              <a:rPr lang="zh-CN" altLang="en-US" sz="2400">
                <a:latin typeface="Calibri" pitchFamily="34" charset="0"/>
              </a:rPr>
              <a:t>烤鸭</a:t>
            </a:r>
            <a:r>
              <a:rPr lang="en-US" altLang="zh-CN" sz="2400">
                <a:latin typeface="Calibri" pitchFamily="34" charset="0"/>
              </a:rPr>
              <a:t>), crispy duck ( </a:t>
            </a:r>
            <a:r>
              <a:rPr lang="zh-CN" altLang="en-US" sz="2400">
                <a:latin typeface="Calibri" pitchFamily="34" charset="0"/>
              </a:rPr>
              <a:t>脆皮鸭</a:t>
            </a:r>
            <a:r>
              <a:rPr lang="en-US" altLang="zh-CN" sz="2400">
                <a:latin typeface="Calibri" pitchFamily="34" charset="0"/>
              </a:rPr>
              <a:t>), duck bone soup, fried duck pieces, which are all ________ delicious.</a:t>
            </a:r>
          </a:p>
          <a:p>
            <a:pPr marL="457200" indent="-457200">
              <a:lnSpc>
                <a:spcPct val="120000"/>
              </a:lnSpc>
              <a:buFont typeface="Calibri" pitchFamily="34" charset="0"/>
              <a:buAutoNum type="arabicPeriod" startAt="7"/>
            </a:pPr>
            <a:r>
              <a:rPr lang="en-US" altLang="zh-CN" sz="2400">
                <a:latin typeface="Calibri" pitchFamily="34" charset="0"/>
              </a:rPr>
              <a:t>To the ________of my Chinese friends, I had lots of red bean buns ( </a:t>
            </a:r>
            <a:r>
              <a:rPr lang="zh-CN" altLang="en-US" sz="2400">
                <a:latin typeface="Calibri" pitchFamily="34" charset="0"/>
              </a:rPr>
              <a:t>豆沙包</a:t>
            </a:r>
            <a:r>
              <a:rPr lang="en-US" altLang="zh-CN" sz="2400">
                <a:latin typeface="Calibri" pitchFamily="34" charset="0"/>
              </a:rPr>
              <a:t>), the popular sweet version of baozi, on my trip to China.</a:t>
            </a:r>
          </a:p>
        </p:txBody>
      </p:sp>
      <p:sp>
        <p:nvSpPr>
          <p:cNvPr id="49162" name="文本框 26"/>
          <p:cNvSpPr txBox="1">
            <a:spLocks noChangeArrowheads="1"/>
          </p:cNvSpPr>
          <p:nvPr/>
        </p:nvSpPr>
        <p:spPr bwMode="auto">
          <a:xfrm>
            <a:off x="198438" y="855663"/>
            <a:ext cx="3095625"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Review</a:t>
            </a:r>
            <a:endParaRPr kumimoji="1" lang="zh-CN" altLang="en-US" sz="2400" b="1">
              <a:solidFill>
                <a:srgbClr val="008080"/>
              </a:solidFill>
              <a:latin typeface="Calibri" pitchFamily="34" charset="0"/>
              <a:cs typeface="Calibri" pitchFamily="34" charset="0"/>
            </a:endParaRPr>
          </a:p>
        </p:txBody>
      </p:sp>
      <p:sp>
        <p:nvSpPr>
          <p:cNvPr id="14" name="文本框 4"/>
          <p:cNvSpPr txBox="1">
            <a:spLocks noChangeArrowheads="1"/>
          </p:cNvSpPr>
          <p:nvPr/>
        </p:nvSpPr>
        <p:spPr bwMode="auto">
          <a:xfrm>
            <a:off x="2490788" y="1471613"/>
            <a:ext cx="1503362"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dietary</a:t>
            </a:r>
          </a:p>
        </p:txBody>
      </p:sp>
      <p:sp>
        <p:nvSpPr>
          <p:cNvPr id="15" name="文本框 4"/>
          <p:cNvSpPr txBox="1">
            <a:spLocks noChangeArrowheads="1"/>
          </p:cNvSpPr>
          <p:nvPr/>
        </p:nvSpPr>
        <p:spPr bwMode="auto">
          <a:xfrm>
            <a:off x="3927475" y="1916113"/>
            <a:ext cx="1503363"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cuisines</a:t>
            </a:r>
          </a:p>
        </p:txBody>
      </p:sp>
      <p:sp>
        <p:nvSpPr>
          <p:cNvPr id="16" name="文本框 4"/>
          <p:cNvSpPr txBox="1">
            <a:spLocks noChangeArrowheads="1"/>
          </p:cNvSpPr>
          <p:nvPr/>
        </p:nvSpPr>
        <p:spPr bwMode="auto">
          <a:xfrm>
            <a:off x="3538538" y="2786063"/>
            <a:ext cx="1503362"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biological</a:t>
            </a:r>
          </a:p>
        </p:txBody>
      </p:sp>
      <p:sp>
        <p:nvSpPr>
          <p:cNvPr id="17" name="文本框 4"/>
          <p:cNvSpPr txBox="1">
            <a:spLocks noChangeArrowheads="1"/>
          </p:cNvSpPr>
          <p:nvPr/>
        </p:nvSpPr>
        <p:spPr bwMode="auto">
          <a:xfrm>
            <a:off x="2349500" y="4559300"/>
            <a:ext cx="1503363"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utterly</a:t>
            </a:r>
          </a:p>
        </p:txBody>
      </p:sp>
      <p:sp>
        <p:nvSpPr>
          <p:cNvPr id="18" name="文本框 4"/>
          <p:cNvSpPr txBox="1">
            <a:spLocks noChangeArrowheads="1"/>
          </p:cNvSpPr>
          <p:nvPr/>
        </p:nvSpPr>
        <p:spPr bwMode="auto">
          <a:xfrm>
            <a:off x="1617663" y="4997450"/>
            <a:ext cx="1503362"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delight</a:t>
            </a: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495425"/>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0178" name="文本框 11"/>
          <p:cNvSpPr txBox="1">
            <a:spLocks noChangeArrowheads="1"/>
          </p:cNvSpPr>
          <p:nvPr/>
        </p:nvSpPr>
        <p:spPr bwMode="auto">
          <a:xfrm>
            <a:off x="477838" y="1462088"/>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2</a:t>
            </a:r>
            <a:endParaRPr kumimoji="1" lang="zh-CN" altLang="en-US" sz="2400" b="1">
              <a:solidFill>
                <a:srgbClr val="FFFFFF"/>
              </a:solidFill>
              <a:latin typeface="Calibri" pitchFamily="34" charset="0"/>
            </a:endParaRPr>
          </a:p>
        </p:txBody>
      </p:sp>
      <p:sp>
        <p:nvSpPr>
          <p:cNvPr id="50179" name="文本框 12"/>
          <p:cNvSpPr txBox="1">
            <a:spLocks noChangeArrowheads="1"/>
          </p:cNvSpPr>
          <p:nvPr/>
        </p:nvSpPr>
        <p:spPr bwMode="auto">
          <a:xfrm>
            <a:off x="1814513" y="1223963"/>
            <a:ext cx="6880225" cy="830262"/>
          </a:xfrm>
          <a:prstGeom prst="rect">
            <a:avLst/>
          </a:prstGeom>
          <a:noFill/>
          <a:ln w="9525">
            <a:noFill/>
            <a:miter lim="800000"/>
            <a:headEnd/>
            <a:tailEnd/>
          </a:ln>
        </p:spPr>
        <p:txBody>
          <a:bodyPr>
            <a:spAutoFit/>
          </a:bodyPr>
          <a:lstStyle/>
          <a:p>
            <a:pPr algn="just"/>
            <a:r>
              <a:rPr lang="en-US" altLang="zh-CN" sz="2400" b="1">
                <a:latin typeface="Calibri" pitchFamily="34" charset="0"/>
              </a:rPr>
              <a:t>Replace the underlined words with the correct form of the words and expressions below.</a:t>
            </a:r>
          </a:p>
        </p:txBody>
      </p:sp>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0182"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50183"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0186"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0187"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0188" name="文本框 26"/>
          <p:cNvSpPr txBox="1">
            <a:spLocks noChangeArrowheads="1"/>
          </p:cNvSpPr>
          <p:nvPr/>
        </p:nvSpPr>
        <p:spPr bwMode="auto">
          <a:xfrm>
            <a:off x="198438" y="1006475"/>
            <a:ext cx="3095625" cy="461963"/>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Review</a:t>
            </a:r>
            <a:endParaRPr kumimoji="1" lang="zh-CN" altLang="en-US" sz="2400" b="1">
              <a:solidFill>
                <a:srgbClr val="008080"/>
              </a:solidFill>
              <a:latin typeface="Calibri" pitchFamily="34" charset="0"/>
              <a:cs typeface="Calibri" pitchFamily="34" charset="0"/>
            </a:endParaRPr>
          </a:p>
        </p:txBody>
      </p:sp>
      <p:sp>
        <p:nvSpPr>
          <p:cNvPr id="47" name="文本框 18"/>
          <p:cNvSpPr txBox="1">
            <a:spLocks noChangeArrowheads="1"/>
          </p:cNvSpPr>
          <p:nvPr/>
        </p:nvSpPr>
        <p:spPr bwMode="auto">
          <a:xfrm>
            <a:off x="222250" y="3328988"/>
            <a:ext cx="8402638" cy="3173412"/>
          </a:xfrm>
          <a:prstGeom prst="rect">
            <a:avLst/>
          </a:prstGeom>
          <a:noFill/>
          <a:ln w="9525">
            <a:noFill/>
            <a:miter lim="800000"/>
            <a:headEnd/>
            <a:tailEnd/>
          </a:ln>
        </p:spPr>
        <p:txBody>
          <a:bodyPr>
            <a:spAutoFit/>
          </a:bodyPr>
          <a:lstStyle/>
          <a:p>
            <a:pPr marL="457200" indent="-457200">
              <a:lnSpc>
                <a:spcPct val="130000"/>
              </a:lnSpc>
              <a:buFont typeface="Calibri" pitchFamily="34" charset="0"/>
              <a:buAutoNum type="arabicPeriod"/>
            </a:pPr>
            <a:r>
              <a:rPr lang="en-US" altLang="zh-CN" sz="2200">
                <a:latin typeface="Calibri" pitchFamily="34" charset="0"/>
              </a:rPr>
              <a:t>A meal in China typically </a:t>
            </a:r>
            <a:r>
              <a:rPr lang="en-US" altLang="zh-CN" sz="2200" u="sng">
                <a:latin typeface="Calibri" pitchFamily="34" charset="0"/>
              </a:rPr>
              <a:t>consists of </a:t>
            </a:r>
            <a:r>
              <a:rPr lang="en-US" altLang="zh-CN" sz="2200">
                <a:latin typeface="Calibri" pitchFamily="34" charset="0"/>
              </a:rPr>
              <a:t>two parts: main food (rice, noodles, or steamed buns), and accompanying dishes (vegetables, fish, meat, or other items).</a:t>
            </a:r>
          </a:p>
          <a:p>
            <a:pPr marL="457200" indent="-457200">
              <a:lnSpc>
                <a:spcPct val="130000"/>
              </a:lnSpc>
              <a:buFont typeface="Calibri" pitchFamily="34" charset="0"/>
              <a:buAutoNum type="arabicPeriod"/>
            </a:pPr>
            <a:r>
              <a:rPr lang="en-US" altLang="zh-CN" sz="2200">
                <a:latin typeface="Calibri" pitchFamily="34" charset="0"/>
              </a:rPr>
              <a:t>For many people, delicate food is </a:t>
            </a:r>
            <a:r>
              <a:rPr lang="en-US" altLang="zh-CN" sz="2200" u="sng">
                <a:latin typeface="Calibri" pitchFamily="34" charset="0"/>
              </a:rPr>
              <a:t>extremely important </a:t>
            </a:r>
            <a:r>
              <a:rPr lang="en-US" altLang="zh-CN" sz="2200">
                <a:latin typeface="Calibri" pitchFamily="34" charset="0"/>
              </a:rPr>
              <a:t>for everyday life.</a:t>
            </a:r>
          </a:p>
          <a:p>
            <a:pPr marL="457200" indent="-457200">
              <a:lnSpc>
                <a:spcPct val="130000"/>
              </a:lnSpc>
              <a:buFont typeface="Calibri" pitchFamily="34" charset="0"/>
              <a:buAutoNum type="arabicPeriod"/>
            </a:pPr>
            <a:r>
              <a:rPr lang="en-US" altLang="zh-CN" sz="2200">
                <a:latin typeface="Calibri" pitchFamily="34" charset="0"/>
              </a:rPr>
              <a:t>Now that she’s living in China, she’s </a:t>
            </a:r>
            <a:r>
              <a:rPr lang="en-US" altLang="zh-CN" sz="2200" u="sng">
                <a:latin typeface="Calibri" pitchFamily="34" charset="0"/>
              </a:rPr>
              <a:t>decided</a:t>
            </a:r>
            <a:r>
              <a:rPr lang="en-US" altLang="zh-CN" sz="2200">
                <a:latin typeface="Calibri" pitchFamily="34" charset="0"/>
              </a:rPr>
              <a:t> to learn to make spring rolls ( </a:t>
            </a:r>
            <a:r>
              <a:rPr lang="zh-CN" altLang="en-US" sz="2200">
                <a:latin typeface="Calibri" pitchFamily="34" charset="0"/>
              </a:rPr>
              <a:t>春卷</a:t>
            </a:r>
            <a:r>
              <a:rPr lang="en-US" altLang="zh-CN" sz="2200">
                <a:latin typeface="Calibri" pitchFamily="34" charset="0"/>
              </a:rPr>
              <a:t>) at home.</a:t>
            </a:r>
          </a:p>
        </p:txBody>
      </p:sp>
      <p:cxnSp>
        <p:nvCxnSpPr>
          <p:cNvPr id="29" name="直接连接符 28"/>
          <p:cNvCxnSpPr>
            <a:cxnSpLocks noChangeShapeType="1"/>
          </p:cNvCxnSpPr>
          <p:nvPr/>
        </p:nvCxnSpPr>
        <p:spPr bwMode="auto">
          <a:xfrm flipV="1">
            <a:off x="619125" y="2251075"/>
            <a:ext cx="8129588" cy="28575"/>
          </a:xfrm>
          <a:prstGeom prst="line">
            <a:avLst/>
          </a:prstGeom>
          <a:noFill/>
          <a:ln w="57150">
            <a:solidFill>
              <a:srgbClr val="44B36E"/>
            </a:solidFill>
            <a:round/>
            <a:headEnd/>
            <a:tailEnd/>
          </a:ln>
        </p:spPr>
      </p:cxnSp>
      <p:cxnSp>
        <p:nvCxnSpPr>
          <p:cNvPr id="30" name="直接连接符 29"/>
          <p:cNvCxnSpPr>
            <a:cxnSpLocks noChangeShapeType="1"/>
          </p:cNvCxnSpPr>
          <p:nvPr/>
        </p:nvCxnSpPr>
        <p:spPr bwMode="auto">
          <a:xfrm flipV="1">
            <a:off x="619125" y="3305175"/>
            <a:ext cx="8129588" cy="30163"/>
          </a:xfrm>
          <a:prstGeom prst="line">
            <a:avLst/>
          </a:prstGeom>
          <a:noFill/>
          <a:ln w="38100">
            <a:solidFill>
              <a:srgbClr val="44B36E"/>
            </a:solidFill>
            <a:round/>
            <a:headEnd/>
            <a:tailEnd/>
          </a:ln>
        </p:spPr>
      </p:cxnSp>
      <p:sp>
        <p:nvSpPr>
          <p:cNvPr id="31" name="文本框 8"/>
          <p:cNvSpPr txBox="1">
            <a:spLocks noChangeArrowheads="1"/>
          </p:cNvSpPr>
          <p:nvPr/>
        </p:nvSpPr>
        <p:spPr bwMode="auto">
          <a:xfrm>
            <a:off x="723900" y="2251075"/>
            <a:ext cx="1909763" cy="461963"/>
          </a:xfrm>
          <a:prstGeom prst="rect">
            <a:avLst/>
          </a:prstGeom>
          <a:noFill/>
          <a:ln w="9525">
            <a:noFill/>
            <a:miter lim="800000"/>
            <a:headEnd/>
            <a:tailEnd/>
          </a:ln>
        </p:spPr>
        <p:txBody>
          <a:bodyPr>
            <a:spAutoFit/>
          </a:bodyPr>
          <a:lstStyle/>
          <a:p>
            <a:r>
              <a:rPr lang="en-US" altLang="zh-CN" sz="2400">
                <a:latin typeface="Calibri" pitchFamily="34" charset="0"/>
              </a:rPr>
              <a:t>identification</a:t>
            </a:r>
          </a:p>
        </p:txBody>
      </p:sp>
      <p:sp>
        <p:nvSpPr>
          <p:cNvPr id="32" name="文本框 9"/>
          <p:cNvSpPr txBox="1">
            <a:spLocks noChangeArrowheads="1"/>
          </p:cNvSpPr>
          <p:nvPr/>
        </p:nvSpPr>
        <p:spPr bwMode="auto">
          <a:xfrm>
            <a:off x="749300" y="2844800"/>
            <a:ext cx="1614488" cy="460375"/>
          </a:xfrm>
          <a:prstGeom prst="rect">
            <a:avLst/>
          </a:prstGeom>
          <a:noFill/>
          <a:ln w="9525">
            <a:noFill/>
            <a:miter lim="800000"/>
            <a:headEnd/>
            <a:tailEnd/>
          </a:ln>
        </p:spPr>
        <p:txBody>
          <a:bodyPr>
            <a:spAutoFit/>
          </a:bodyPr>
          <a:lstStyle/>
          <a:p>
            <a:r>
              <a:rPr lang="en-US" altLang="zh-CN" sz="2400">
                <a:latin typeface="Calibri" pitchFamily="34" charset="0"/>
              </a:rPr>
              <a:t>famine</a:t>
            </a:r>
          </a:p>
        </p:txBody>
      </p:sp>
      <p:sp>
        <p:nvSpPr>
          <p:cNvPr id="40" name="文本框 10"/>
          <p:cNvSpPr txBox="1">
            <a:spLocks noChangeArrowheads="1"/>
          </p:cNvSpPr>
          <p:nvPr/>
        </p:nvSpPr>
        <p:spPr bwMode="auto">
          <a:xfrm>
            <a:off x="2792413" y="2844800"/>
            <a:ext cx="1503362" cy="460375"/>
          </a:xfrm>
          <a:prstGeom prst="rect">
            <a:avLst/>
          </a:prstGeom>
          <a:noFill/>
          <a:ln w="9525">
            <a:noFill/>
            <a:miter lim="800000"/>
            <a:headEnd/>
            <a:tailEnd/>
          </a:ln>
        </p:spPr>
        <p:txBody>
          <a:bodyPr>
            <a:spAutoFit/>
          </a:bodyPr>
          <a:lstStyle/>
          <a:p>
            <a:r>
              <a:rPr lang="en-US" altLang="zh-CN" sz="2400">
                <a:latin typeface="Calibri" pitchFamily="34" charset="0"/>
              </a:rPr>
              <a:t>mere</a:t>
            </a:r>
          </a:p>
        </p:txBody>
      </p:sp>
      <p:sp>
        <p:nvSpPr>
          <p:cNvPr id="42" name="文本框 11"/>
          <p:cNvSpPr txBox="1">
            <a:spLocks noChangeArrowheads="1"/>
          </p:cNvSpPr>
          <p:nvPr/>
        </p:nvSpPr>
        <p:spPr bwMode="auto">
          <a:xfrm>
            <a:off x="4349750" y="2279650"/>
            <a:ext cx="2420938" cy="460375"/>
          </a:xfrm>
          <a:prstGeom prst="rect">
            <a:avLst/>
          </a:prstGeom>
          <a:noFill/>
          <a:ln w="9525">
            <a:noFill/>
            <a:miter lim="800000"/>
            <a:headEnd/>
            <a:tailEnd/>
          </a:ln>
        </p:spPr>
        <p:txBody>
          <a:bodyPr>
            <a:spAutoFit/>
          </a:bodyPr>
          <a:lstStyle/>
          <a:p>
            <a:r>
              <a:rPr lang="en-US" altLang="zh-CN" sz="2400">
                <a:latin typeface="Calibri" pitchFamily="34" charset="0"/>
              </a:rPr>
              <a:t>comprise</a:t>
            </a:r>
          </a:p>
        </p:txBody>
      </p:sp>
      <p:sp>
        <p:nvSpPr>
          <p:cNvPr id="43" name="文本框 12"/>
          <p:cNvSpPr txBox="1">
            <a:spLocks noChangeArrowheads="1"/>
          </p:cNvSpPr>
          <p:nvPr/>
        </p:nvSpPr>
        <p:spPr bwMode="auto">
          <a:xfrm>
            <a:off x="2719388" y="2279650"/>
            <a:ext cx="1503362" cy="460375"/>
          </a:xfrm>
          <a:prstGeom prst="rect">
            <a:avLst/>
          </a:prstGeom>
          <a:noFill/>
          <a:ln w="9525">
            <a:noFill/>
            <a:miter lim="800000"/>
            <a:headEnd/>
            <a:tailEnd/>
          </a:ln>
        </p:spPr>
        <p:txBody>
          <a:bodyPr>
            <a:spAutoFit/>
          </a:bodyPr>
          <a:lstStyle/>
          <a:p>
            <a:r>
              <a:rPr lang="en-US" altLang="zh-CN" sz="2400">
                <a:latin typeface="Calibri" pitchFamily="34" charset="0"/>
              </a:rPr>
              <a:t>prominent</a:t>
            </a:r>
          </a:p>
        </p:txBody>
      </p:sp>
      <p:sp>
        <p:nvSpPr>
          <p:cNvPr id="45" name="文本框 15"/>
          <p:cNvSpPr txBox="1">
            <a:spLocks noChangeArrowheads="1"/>
          </p:cNvSpPr>
          <p:nvPr/>
        </p:nvSpPr>
        <p:spPr bwMode="auto">
          <a:xfrm>
            <a:off x="6062663" y="2279650"/>
            <a:ext cx="1785937" cy="460375"/>
          </a:xfrm>
          <a:prstGeom prst="rect">
            <a:avLst/>
          </a:prstGeom>
          <a:noFill/>
          <a:ln w="9525">
            <a:noFill/>
            <a:miter lim="800000"/>
            <a:headEnd/>
            <a:tailEnd/>
          </a:ln>
        </p:spPr>
        <p:txBody>
          <a:bodyPr>
            <a:spAutoFit/>
          </a:bodyPr>
          <a:lstStyle/>
          <a:p>
            <a:r>
              <a:rPr lang="en-US" altLang="zh-CN" sz="2400">
                <a:latin typeface="Calibri" pitchFamily="34" charset="0"/>
              </a:rPr>
              <a:t>essential</a:t>
            </a:r>
          </a:p>
        </p:txBody>
      </p:sp>
      <p:sp>
        <p:nvSpPr>
          <p:cNvPr id="49" name="文本框 16"/>
          <p:cNvSpPr txBox="1">
            <a:spLocks noChangeArrowheads="1"/>
          </p:cNvSpPr>
          <p:nvPr/>
        </p:nvSpPr>
        <p:spPr bwMode="auto">
          <a:xfrm>
            <a:off x="4397375" y="2844800"/>
            <a:ext cx="2371725" cy="460375"/>
          </a:xfrm>
          <a:prstGeom prst="rect">
            <a:avLst/>
          </a:prstGeom>
          <a:noFill/>
          <a:ln w="9525">
            <a:noFill/>
            <a:miter lim="800000"/>
            <a:headEnd/>
            <a:tailEnd/>
          </a:ln>
        </p:spPr>
        <p:txBody>
          <a:bodyPr>
            <a:spAutoFit/>
          </a:bodyPr>
          <a:lstStyle/>
          <a:p>
            <a:r>
              <a:rPr lang="en-US" altLang="zh-CN" sz="2400">
                <a:latin typeface="Calibri" pitchFamily="34" charset="0"/>
              </a:rPr>
              <a:t>diverse</a:t>
            </a:r>
          </a:p>
        </p:txBody>
      </p:sp>
      <p:sp>
        <p:nvSpPr>
          <p:cNvPr id="50" name="文本框 5"/>
          <p:cNvSpPr txBox="1">
            <a:spLocks noChangeArrowheads="1"/>
          </p:cNvSpPr>
          <p:nvPr/>
        </p:nvSpPr>
        <p:spPr bwMode="auto">
          <a:xfrm>
            <a:off x="6100763" y="2844800"/>
            <a:ext cx="3043237" cy="460375"/>
          </a:xfrm>
          <a:prstGeom prst="rect">
            <a:avLst/>
          </a:prstGeom>
          <a:noFill/>
          <a:ln w="9525">
            <a:noFill/>
            <a:miter lim="800000"/>
            <a:headEnd/>
            <a:tailEnd/>
          </a:ln>
        </p:spPr>
        <p:txBody>
          <a:bodyPr>
            <a:spAutoFit/>
          </a:bodyPr>
          <a:lstStyle/>
          <a:p>
            <a:r>
              <a:rPr lang="en-US" altLang="zh-CN" sz="2400">
                <a:latin typeface="Calibri" pitchFamily="34" charset="0"/>
              </a:rPr>
              <a:t>make up one’s mind</a:t>
            </a:r>
          </a:p>
        </p:txBody>
      </p:sp>
      <p:sp>
        <p:nvSpPr>
          <p:cNvPr id="51" name="文本框 4"/>
          <p:cNvSpPr txBox="1">
            <a:spLocks noChangeArrowheads="1"/>
          </p:cNvSpPr>
          <p:nvPr/>
        </p:nvSpPr>
        <p:spPr bwMode="auto">
          <a:xfrm>
            <a:off x="4006850" y="4248150"/>
            <a:ext cx="1555750" cy="430213"/>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comprises</a:t>
            </a:r>
          </a:p>
        </p:txBody>
      </p:sp>
      <p:sp>
        <p:nvSpPr>
          <p:cNvPr id="52" name="文本框 4"/>
          <p:cNvSpPr txBox="1">
            <a:spLocks noChangeArrowheads="1"/>
          </p:cNvSpPr>
          <p:nvPr/>
        </p:nvSpPr>
        <p:spPr bwMode="auto">
          <a:xfrm>
            <a:off x="4967288" y="5083175"/>
            <a:ext cx="1190625" cy="430213"/>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essential</a:t>
            </a:r>
          </a:p>
        </p:txBody>
      </p:sp>
      <p:sp>
        <p:nvSpPr>
          <p:cNvPr id="53" name="文本框 4"/>
          <p:cNvSpPr txBox="1">
            <a:spLocks noChangeArrowheads="1"/>
          </p:cNvSpPr>
          <p:nvPr/>
        </p:nvSpPr>
        <p:spPr bwMode="auto">
          <a:xfrm>
            <a:off x="5391150" y="5942013"/>
            <a:ext cx="2482850" cy="430212"/>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made up her mind</a:t>
            </a:r>
          </a:p>
        </p:txBody>
      </p:sp>
      <p:sp>
        <p:nvSpPr>
          <p:cNvPr id="28" name="动作按钮: 第一张 2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linds(horizontal)">
                                      <p:cBhvr>
                                        <p:cTn id="10" dur="500"/>
                                        <p:tgtEl>
                                          <p:spTgt spid="3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linds(horizontal)">
                                      <p:cBhvr>
                                        <p:cTn id="13" dur="500"/>
                                        <p:tgtEl>
                                          <p:spTgt spid="32"/>
                                        </p:tgtEl>
                                      </p:cBhvr>
                                    </p:animEffect>
                                  </p:childTnLst>
                                </p:cTn>
                              </p:par>
                              <p:par>
                                <p:cTn id="14" presetID="3" presetClass="entr" presetSubtype="1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linds(horizontal)">
                                      <p:cBhvr>
                                        <p:cTn id="16" dur="500"/>
                                        <p:tgtEl>
                                          <p:spTgt spid="3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linds(horizontal)">
                                      <p:cBhvr>
                                        <p:cTn id="19" dur="500"/>
                                        <p:tgtEl>
                                          <p:spTgt spid="4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linds(horizontal)">
                                      <p:cBhvr>
                                        <p:cTn id="22" dur="500"/>
                                        <p:tgtEl>
                                          <p:spTgt spid="4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blinds(horizontal)">
                                      <p:cBhvr>
                                        <p:cTn id="25" dur="500"/>
                                        <p:tgtEl>
                                          <p:spTgt spid="4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linds(horizontal)">
                                      <p:cBhvr>
                                        <p:cTn id="28" dur="500"/>
                                        <p:tgtEl>
                                          <p:spTgt spid="4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blinds(horizontal)">
                                      <p:cBhvr>
                                        <p:cTn id="31" dur="500"/>
                                        <p:tgtEl>
                                          <p:spTgt spid="4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blinds(horizontal)">
                                      <p:cBhvr>
                                        <p:cTn id="34" dur="500"/>
                                        <p:tgtEl>
                                          <p:spTgt spid="50"/>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blinds(horizontal)">
                                      <p:cBhvr>
                                        <p:cTn id="39" dur="500"/>
                                        <p:tgtEl>
                                          <p:spTgt spid="47"/>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blinds(horizontal)">
                                      <p:cBhvr>
                                        <p:cTn id="44" dur="500"/>
                                        <p:tgtEl>
                                          <p:spTgt spid="51"/>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blinds(horizontal)">
                                      <p:cBhvr>
                                        <p:cTn id="49" dur="500"/>
                                        <p:tgtEl>
                                          <p:spTgt spid="52"/>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blinds(horizontal)">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1" grpId="0"/>
      <p:bldP spid="32" grpId="0"/>
      <p:bldP spid="40" grpId="0"/>
      <p:bldP spid="42" grpId="0"/>
      <p:bldP spid="43" grpId="0"/>
      <p:bldP spid="45" grpId="0"/>
      <p:bldP spid="49" grpId="0"/>
      <p:bldP spid="50" grpId="0"/>
      <p:bldP spid="51" grpId="0"/>
      <p:bldP spid="52" grpId="0"/>
      <p:bldP spid="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120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51204"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120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120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1209" name="文本框 18"/>
          <p:cNvSpPr txBox="1">
            <a:spLocks noChangeArrowheads="1"/>
          </p:cNvSpPr>
          <p:nvPr/>
        </p:nvSpPr>
        <p:spPr bwMode="auto">
          <a:xfrm>
            <a:off x="127000" y="1498600"/>
            <a:ext cx="8824913" cy="4533900"/>
          </a:xfrm>
          <a:prstGeom prst="rect">
            <a:avLst/>
          </a:prstGeom>
          <a:noFill/>
          <a:ln w="9525">
            <a:noFill/>
            <a:miter lim="800000"/>
            <a:headEnd/>
            <a:tailEnd/>
          </a:ln>
        </p:spPr>
        <p:txBody>
          <a:bodyPr>
            <a:spAutoFit/>
          </a:bodyPr>
          <a:lstStyle/>
          <a:p>
            <a:pPr marL="457200" indent="-457200">
              <a:lnSpc>
                <a:spcPct val="120000"/>
              </a:lnSpc>
              <a:buFont typeface="Calibri" pitchFamily="34" charset="0"/>
              <a:buAutoNum type="arabicPeriod" startAt="4"/>
            </a:pPr>
            <a:r>
              <a:rPr lang="en-US" altLang="zh-CN" sz="2200">
                <a:latin typeface="Calibri" pitchFamily="34" charset="0"/>
              </a:rPr>
              <a:t>Local people in Guilin have Guilin rice noodles ( </a:t>
            </a:r>
            <a:r>
              <a:rPr lang="zh-CN" altLang="en-US" sz="2200">
                <a:latin typeface="Calibri" pitchFamily="34" charset="0"/>
              </a:rPr>
              <a:t>桂林米粉</a:t>
            </a:r>
            <a:r>
              <a:rPr lang="en-US" altLang="zh-CN" sz="2200">
                <a:latin typeface="Calibri" pitchFamily="34" charset="0"/>
              </a:rPr>
              <a:t>) not as </a:t>
            </a:r>
            <a:r>
              <a:rPr lang="en-US" altLang="zh-CN" sz="2200" u="sng">
                <a:latin typeface="Calibri" pitchFamily="34" charset="0"/>
              </a:rPr>
              <a:t>just</a:t>
            </a:r>
            <a:r>
              <a:rPr lang="en-US" altLang="zh-CN" sz="2200">
                <a:latin typeface="Calibri" pitchFamily="34" charset="0"/>
              </a:rPr>
              <a:t> breakfast, but also for lunch or dinner.</a:t>
            </a:r>
          </a:p>
          <a:p>
            <a:pPr marL="457200" indent="-457200">
              <a:lnSpc>
                <a:spcPct val="120000"/>
              </a:lnSpc>
              <a:buFont typeface="Calibri" pitchFamily="34" charset="0"/>
              <a:buAutoNum type="arabicPeriod" startAt="4"/>
            </a:pPr>
            <a:r>
              <a:rPr lang="en-US" altLang="zh-CN" sz="2200">
                <a:latin typeface="Calibri" pitchFamily="34" charset="0"/>
              </a:rPr>
              <a:t>People keep culinary customs years after they migrate ( </a:t>
            </a:r>
            <a:r>
              <a:rPr lang="zh-CN" altLang="en-US" sz="2200">
                <a:latin typeface="Calibri" pitchFamily="34" charset="0"/>
              </a:rPr>
              <a:t>移民</a:t>
            </a:r>
            <a:r>
              <a:rPr lang="en-US" altLang="zh-CN" sz="2200">
                <a:latin typeface="Calibri" pitchFamily="34" charset="0"/>
              </a:rPr>
              <a:t>), which shows the importance of basic foods as an element of cultural </a:t>
            </a:r>
            <a:r>
              <a:rPr lang="en-US" altLang="zh-CN" sz="2200" u="sng">
                <a:latin typeface="Calibri" pitchFamily="34" charset="0"/>
              </a:rPr>
              <a:t>recognition</a:t>
            </a:r>
            <a:r>
              <a:rPr lang="en-US" altLang="zh-CN" sz="2200">
                <a:latin typeface="Calibri" pitchFamily="34" charset="0"/>
              </a:rPr>
              <a:t>.</a:t>
            </a:r>
          </a:p>
          <a:p>
            <a:pPr marL="457200" indent="-457200">
              <a:lnSpc>
                <a:spcPct val="120000"/>
              </a:lnSpc>
              <a:buFont typeface="Calibri" pitchFamily="34" charset="0"/>
              <a:buAutoNum type="arabicPeriod" startAt="4"/>
            </a:pPr>
            <a:r>
              <a:rPr lang="en-US" altLang="zh-CN" sz="2200">
                <a:latin typeface="Calibri" pitchFamily="34" charset="0"/>
              </a:rPr>
              <a:t>In a very short time, the small village has gone from </a:t>
            </a:r>
            <a:r>
              <a:rPr lang="en-US" altLang="zh-CN" sz="2200" u="sng">
                <a:latin typeface="Calibri" pitchFamily="34" charset="0"/>
              </a:rPr>
              <a:t>extreme hunger </a:t>
            </a:r>
            <a:r>
              <a:rPr lang="en-US" altLang="zh-CN" sz="2200">
                <a:latin typeface="Calibri" pitchFamily="34" charset="0"/>
              </a:rPr>
              <a:t>to feast ( </a:t>
            </a:r>
            <a:r>
              <a:rPr lang="zh-CN" altLang="en-US" sz="2200">
                <a:latin typeface="Calibri" pitchFamily="34" charset="0"/>
              </a:rPr>
              <a:t>盛宴</a:t>
            </a:r>
            <a:r>
              <a:rPr lang="en-US" altLang="zh-CN" sz="2200">
                <a:latin typeface="Calibri" pitchFamily="34" charset="0"/>
              </a:rPr>
              <a:t>): Today, the food in the village is as varied as it is plentiful.</a:t>
            </a:r>
          </a:p>
          <a:p>
            <a:pPr marL="457200" indent="-457200">
              <a:lnSpc>
                <a:spcPct val="120000"/>
              </a:lnSpc>
            </a:pPr>
            <a:endParaRPr lang="en-US" altLang="zh-CN" sz="2200">
              <a:latin typeface="Calibri" pitchFamily="34" charset="0"/>
            </a:endParaRPr>
          </a:p>
          <a:p>
            <a:pPr marL="457200" indent="-457200">
              <a:lnSpc>
                <a:spcPct val="120000"/>
              </a:lnSpc>
              <a:buFont typeface="Calibri" pitchFamily="34" charset="0"/>
              <a:buAutoNum type="arabicPeriod" startAt="7"/>
            </a:pPr>
            <a:r>
              <a:rPr lang="en-US" altLang="zh-CN" sz="2200">
                <a:latin typeface="Calibri" pitchFamily="34" charset="0"/>
              </a:rPr>
              <a:t>Sichuan hotpot is </a:t>
            </a:r>
            <a:r>
              <a:rPr lang="en-US" altLang="zh-CN" sz="2200" u="sng">
                <a:latin typeface="Calibri" pitchFamily="34" charset="0"/>
              </a:rPr>
              <a:t>outstanding</a:t>
            </a:r>
            <a:r>
              <a:rPr lang="en-US" altLang="zh-CN" sz="2200">
                <a:latin typeface="Calibri" pitchFamily="34" charset="0"/>
              </a:rPr>
              <a:t> for its spicy flavor, resulting from a special seasoning –Sichuan pepper ( </a:t>
            </a:r>
            <a:r>
              <a:rPr lang="zh-CN" altLang="en-US" sz="2200">
                <a:latin typeface="Calibri" pitchFamily="34" charset="0"/>
              </a:rPr>
              <a:t>花椒</a:t>
            </a:r>
            <a:r>
              <a:rPr lang="en-US" altLang="zh-CN" sz="2200">
                <a:latin typeface="Calibri" pitchFamily="34" charset="0"/>
              </a:rPr>
              <a:t>).</a:t>
            </a:r>
          </a:p>
          <a:p>
            <a:pPr marL="457200" indent="-457200">
              <a:lnSpc>
                <a:spcPct val="120000"/>
              </a:lnSpc>
              <a:buFont typeface="Calibri" pitchFamily="34" charset="0"/>
              <a:buAutoNum type="arabicPeriod" startAt="7"/>
            </a:pPr>
            <a:r>
              <a:rPr lang="en-US" altLang="zh-CN" sz="2200">
                <a:latin typeface="Calibri" pitchFamily="34" charset="0"/>
              </a:rPr>
              <a:t>Travelers in Wuhan can be satisfied by the </a:t>
            </a:r>
            <a:r>
              <a:rPr lang="en-US" altLang="zh-CN" sz="2200" u="sng">
                <a:latin typeface="Calibri" pitchFamily="34" charset="0"/>
              </a:rPr>
              <a:t>various</a:t>
            </a:r>
            <a:r>
              <a:rPr lang="en-US" altLang="zh-CN" sz="2200">
                <a:latin typeface="Calibri" pitchFamily="34" charset="0"/>
              </a:rPr>
              <a:t> choices in street food.</a:t>
            </a:r>
          </a:p>
        </p:txBody>
      </p:sp>
      <p:sp>
        <p:nvSpPr>
          <p:cNvPr id="51210" name="文本框 26"/>
          <p:cNvSpPr txBox="1">
            <a:spLocks noChangeArrowheads="1"/>
          </p:cNvSpPr>
          <p:nvPr/>
        </p:nvSpPr>
        <p:spPr bwMode="auto">
          <a:xfrm>
            <a:off x="198438" y="1006475"/>
            <a:ext cx="3095625" cy="461963"/>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Review</a:t>
            </a:r>
            <a:endParaRPr kumimoji="1" lang="zh-CN" altLang="en-US" sz="2400" b="1">
              <a:solidFill>
                <a:srgbClr val="008080"/>
              </a:solidFill>
              <a:latin typeface="Calibri" pitchFamily="34" charset="0"/>
              <a:cs typeface="Calibri" pitchFamily="34" charset="0"/>
            </a:endParaRPr>
          </a:p>
        </p:txBody>
      </p:sp>
      <p:sp>
        <p:nvSpPr>
          <p:cNvPr id="21" name="文本框 4"/>
          <p:cNvSpPr txBox="1">
            <a:spLocks noChangeArrowheads="1"/>
          </p:cNvSpPr>
          <p:nvPr/>
        </p:nvSpPr>
        <p:spPr bwMode="auto">
          <a:xfrm>
            <a:off x="5108575" y="1897063"/>
            <a:ext cx="1552575" cy="430212"/>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mere</a:t>
            </a:r>
          </a:p>
        </p:txBody>
      </p:sp>
      <p:sp>
        <p:nvSpPr>
          <p:cNvPr id="13" name="文本框 4"/>
          <p:cNvSpPr txBox="1">
            <a:spLocks noChangeArrowheads="1"/>
          </p:cNvSpPr>
          <p:nvPr/>
        </p:nvSpPr>
        <p:spPr bwMode="auto">
          <a:xfrm>
            <a:off x="2100263" y="3171825"/>
            <a:ext cx="2035175"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identification</a:t>
            </a:r>
          </a:p>
        </p:txBody>
      </p:sp>
      <p:sp>
        <p:nvSpPr>
          <p:cNvPr id="14" name="文本框 4"/>
          <p:cNvSpPr txBox="1">
            <a:spLocks noChangeArrowheads="1"/>
          </p:cNvSpPr>
          <p:nvPr/>
        </p:nvSpPr>
        <p:spPr bwMode="auto">
          <a:xfrm>
            <a:off x="6388100" y="4332288"/>
            <a:ext cx="2035175" cy="430212"/>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famine</a:t>
            </a:r>
          </a:p>
        </p:txBody>
      </p:sp>
      <p:sp>
        <p:nvSpPr>
          <p:cNvPr id="15" name="文本框 4"/>
          <p:cNvSpPr txBox="1">
            <a:spLocks noChangeArrowheads="1"/>
          </p:cNvSpPr>
          <p:nvPr/>
        </p:nvSpPr>
        <p:spPr bwMode="auto">
          <a:xfrm>
            <a:off x="4872038" y="5164138"/>
            <a:ext cx="2036762"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prominent</a:t>
            </a:r>
          </a:p>
        </p:txBody>
      </p:sp>
      <p:sp>
        <p:nvSpPr>
          <p:cNvPr id="16" name="文本框 4"/>
          <p:cNvSpPr txBox="1">
            <a:spLocks noChangeArrowheads="1"/>
          </p:cNvSpPr>
          <p:nvPr/>
        </p:nvSpPr>
        <p:spPr bwMode="auto">
          <a:xfrm>
            <a:off x="4872038" y="5962650"/>
            <a:ext cx="2036762"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diverse</a:t>
            </a:r>
          </a:p>
        </p:txBody>
      </p:sp>
      <p:sp>
        <p:nvSpPr>
          <p:cNvPr id="17" name="动作按钮: 第一张 16">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3" grpId="0"/>
      <p:bldP spid="14" grpId="0"/>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18"/>
          <p:cNvSpPr txBox="1">
            <a:spLocks noChangeArrowheads="1"/>
          </p:cNvSpPr>
          <p:nvPr/>
        </p:nvSpPr>
        <p:spPr bwMode="auto">
          <a:xfrm>
            <a:off x="127000" y="2025650"/>
            <a:ext cx="8824913" cy="4127500"/>
          </a:xfrm>
          <a:prstGeom prst="rect">
            <a:avLst/>
          </a:prstGeom>
          <a:noFill/>
          <a:ln w="9525">
            <a:noFill/>
            <a:miter lim="800000"/>
            <a:headEnd/>
            <a:tailEnd/>
          </a:ln>
        </p:spPr>
        <p:txBody>
          <a:bodyPr>
            <a:spAutoFit/>
          </a:bodyPr>
          <a:lstStyle/>
          <a:p>
            <a:pPr marL="457200" indent="-457200" algn="just">
              <a:lnSpc>
                <a:spcPct val="120000"/>
              </a:lnSpc>
              <a:buFont typeface="Calibri" pitchFamily="34" charset="0"/>
              <a:buAutoNum type="arabicPeriod"/>
            </a:pPr>
            <a:r>
              <a:rPr lang="en-US" altLang="zh-CN" sz="2200">
                <a:latin typeface="Calibri" pitchFamily="34" charset="0"/>
              </a:rPr>
              <a:t>The __________ (appreciation, enjoyment) </a:t>
            </a:r>
            <a:r>
              <a:rPr lang="en-US" altLang="zh-CN" sz="2200" i="1">
                <a:latin typeface="Calibri" pitchFamily="34" charset="0"/>
              </a:rPr>
              <a:t>of a culture involves </a:t>
            </a:r>
            <a:r>
              <a:rPr lang="en-US" altLang="zh-CN" sz="2200">
                <a:latin typeface="Calibri" pitchFamily="34" charset="0"/>
              </a:rPr>
              <a:t>understanding of the food tradition of the country.</a:t>
            </a:r>
          </a:p>
          <a:p>
            <a:pPr marL="457200" indent="-457200" algn="just">
              <a:lnSpc>
                <a:spcPct val="120000"/>
              </a:lnSpc>
              <a:buFont typeface="Calibri" pitchFamily="34" charset="0"/>
              <a:buAutoNum type="arabicPeriod"/>
            </a:pPr>
            <a:r>
              <a:rPr lang="en-US" altLang="zh-CN" sz="2200">
                <a:latin typeface="Calibri" pitchFamily="34" charset="0"/>
              </a:rPr>
              <a:t>Chinese culture lays much stress on __________ (maintaining, containing) </a:t>
            </a:r>
            <a:r>
              <a:rPr lang="en-US" altLang="zh-CN" sz="2200" i="1">
                <a:latin typeface="Calibri" pitchFamily="34" charset="0"/>
              </a:rPr>
              <a:t>a balance </a:t>
            </a:r>
            <a:r>
              <a:rPr lang="en-US" altLang="zh-CN" sz="2200">
                <a:latin typeface="Calibri" pitchFamily="34" charset="0"/>
              </a:rPr>
              <a:t>between yin and yang.</a:t>
            </a:r>
          </a:p>
          <a:p>
            <a:pPr marL="457200" indent="-457200" algn="just">
              <a:lnSpc>
                <a:spcPct val="120000"/>
              </a:lnSpc>
              <a:buFont typeface="Calibri" pitchFamily="34" charset="0"/>
              <a:buAutoNum type="arabicPeriod"/>
            </a:pPr>
            <a:r>
              <a:rPr lang="en-US" altLang="zh-CN" sz="2200">
                <a:latin typeface="Calibri" pitchFamily="34" charset="0"/>
              </a:rPr>
              <a:t>Nowadays many Chinese people believe that they can ________ (enlarge, elevate) </a:t>
            </a:r>
            <a:r>
              <a:rPr lang="en-US" altLang="zh-CN" sz="2200" i="1">
                <a:latin typeface="Calibri" pitchFamily="34" charset="0"/>
              </a:rPr>
              <a:t>their living standards </a:t>
            </a:r>
            <a:r>
              <a:rPr lang="en-US" altLang="zh-CN" sz="2200">
                <a:latin typeface="Calibri" pitchFamily="34" charset="0"/>
              </a:rPr>
              <a:t>by cooking and eating at home.</a:t>
            </a:r>
          </a:p>
          <a:p>
            <a:pPr marL="457200" indent="-457200" algn="just">
              <a:lnSpc>
                <a:spcPct val="120000"/>
              </a:lnSpc>
              <a:buFont typeface="Calibri" pitchFamily="34" charset="0"/>
              <a:buAutoNum type="arabicPeriod"/>
            </a:pPr>
            <a:r>
              <a:rPr lang="en-US" altLang="zh-CN" sz="2200">
                <a:latin typeface="Calibri" pitchFamily="34" charset="0"/>
              </a:rPr>
              <a:t>It is not polite to </a:t>
            </a:r>
            <a:r>
              <a:rPr lang="en-US" altLang="zh-CN" sz="2200" i="1">
                <a:latin typeface="Calibri" pitchFamily="34" charset="0"/>
              </a:rPr>
              <a:t>hurry through the </a:t>
            </a:r>
            <a:r>
              <a:rPr lang="en-US" altLang="zh-CN" sz="2200">
                <a:latin typeface="Calibri" pitchFamily="34" charset="0"/>
              </a:rPr>
              <a:t>_________ (cuisine, meal) in Chinese culture, unless you have a reason to do so.</a:t>
            </a:r>
          </a:p>
          <a:p>
            <a:pPr marL="457200" indent="-457200" algn="just">
              <a:lnSpc>
                <a:spcPct val="120000"/>
              </a:lnSpc>
              <a:buFont typeface="Calibri" pitchFamily="34" charset="0"/>
              <a:buAutoNum type="arabicPeriod"/>
            </a:pPr>
            <a:r>
              <a:rPr lang="en-US" altLang="zh-CN" sz="2200">
                <a:latin typeface="Calibri" pitchFamily="34" charset="0"/>
              </a:rPr>
              <a:t>In Chinese culture, food is often seen as a means of </a:t>
            </a:r>
            <a:r>
              <a:rPr lang="en-US" altLang="zh-CN" sz="2200" i="1">
                <a:latin typeface="Calibri" pitchFamily="34" charset="0"/>
              </a:rPr>
              <a:t>disease</a:t>
            </a:r>
            <a:r>
              <a:rPr lang="en-US" altLang="zh-CN" sz="2200">
                <a:latin typeface="Calibri" pitchFamily="34" charset="0"/>
              </a:rPr>
              <a:t> _________ (prevention, prediction).</a:t>
            </a:r>
          </a:p>
        </p:txBody>
      </p:sp>
      <p:sp>
        <p:nvSpPr>
          <p:cNvPr id="11" name="五边形 10"/>
          <p:cNvSpPr/>
          <p:nvPr/>
        </p:nvSpPr>
        <p:spPr>
          <a:xfrm>
            <a:off x="468313" y="1411288"/>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2227" name="文本框 11"/>
          <p:cNvSpPr txBox="1">
            <a:spLocks noChangeArrowheads="1"/>
          </p:cNvSpPr>
          <p:nvPr/>
        </p:nvSpPr>
        <p:spPr bwMode="auto">
          <a:xfrm>
            <a:off x="477838" y="1392238"/>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52228" name="文本框 12"/>
          <p:cNvSpPr txBox="1">
            <a:spLocks noChangeArrowheads="1"/>
          </p:cNvSpPr>
          <p:nvPr/>
        </p:nvSpPr>
        <p:spPr bwMode="auto">
          <a:xfrm>
            <a:off x="1719263" y="1223963"/>
            <a:ext cx="7083425" cy="830262"/>
          </a:xfrm>
          <a:prstGeom prst="rect">
            <a:avLst/>
          </a:prstGeom>
          <a:noFill/>
          <a:ln w="9525">
            <a:noFill/>
            <a:miter lim="800000"/>
            <a:headEnd/>
            <a:tailEnd/>
          </a:ln>
        </p:spPr>
        <p:txBody>
          <a:bodyPr>
            <a:spAutoFit/>
          </a:bodyPr>
          <a:lstStyle/>
          <a:p>
            <a:r>
              <a:rPr lang="en-US" altLang="zh-CN" sz="2400" b="1">
                <a:latin typeface="Calibri" pitchFamily="34" charset="0"/>
              </a:rPr>
              <a:t>Complete the sentence by choosing suitable words in brackets to collocate with the italicized words.</a:t>
            </a:r>
          </a:p>
        </p:txBody>
      </p:sp>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223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52232"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223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223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2237" name="文本框 26"/>
          <p:cNvSpPr txBox="1">
            <a:spLocks noChangeArrowheads="1"/>
          </p:cNvSpPr>
          <p:nvPr/>
        </p:nvSpPr>
        <p:spPr bwMode="auto">
          <a:xfrm>
            <a:off x="198438" y="844550"/>
            <a:ext cx="3095625" cy="461963"/>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Review</a:t>
            </a:r>
            <a:endParaRPr kumimoji="1" lang="zh-CN" altLang="en-US" sz="2400" b="1">
              <a:solidFill>
                <a:srgbClr val="008080"/>
              </a:solidFill>
              <a:latin typeface="Calibri" pitchFamily="34" charset="0"/>
              <a:cs typeface="Calibri" pitchFamily="34" charset="0"/>
            </a:endParaRPr>
          </a:p>
        </p:txBody>
      </p:sp>
      <p:sp>
        <p:nvSpPr>
          <p:cNvPr id="26" name="动作按钮: 第一张 2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 2050"/>
          <p:cNvSpPr>
            <a:spLocks noChangeArrowheads="1"/>
          </p:cNvSpPr>
          <p:nvPr/>
        </p:nvSpPr>
        <p:spPr bwMode="auto">
          <a:xfrm>
            <a:off x="3417888" y="2058988"/>
            <a:ext cx="596900" cy="447675"/>
          </a:xfrm>
          <a:custGeom>
            <a:avLst/>
            <a:gdLst>
              <a:gd name="T0" fmla="*/ 2147483647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sp>
        <p:nvSpPr>
          <p:cNvPr id="31" name=" 2050"/>
          <p:cNvSpPr>
            <a:spLocks noChangeArrowheads="1"/>
          </p:cNvSpPr>
          <p:nvPr/>
        </p:nvSpPr>
        <p:spPr bwMode="auto">
          <a:xfrm>
            <a:off x="7888288" y="2871788"/>
            <a:ext cx="598487" cy="447675"/>
          </a:xfrm>
          <a:custGeom>
            <a:avLst/>
            <a:gdLst>
              <a:gd name="T0" fmla="*/ 2147483647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sp>
        <p:nvSpPr>
          <p:cNvPr id="32" name=" 2050"/>
          <p:cNvSpPr>
            <a:spLocks noChangeArrowheads="1"/>
          </p:cNvSpPr>
          <p:nvPr/>
        </p:nvSpPr>
        <p:spPr bwMode="auto">
          <a:xfrm>
            <a:off x="1900238" y="4006850"/>
            <a:ext cx="598487" cy="447675"/>
          </a:xfrm>
          <a:custGeom>
            <a:avLst/>
            <a:gdLst>
              <a:gd name="T0" fmla="*/ 2147483647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sp>
        <p:nvSpPr>
          <p:cNvPr id="37" name=" 2050"/>
          <p:cNvSpPr>
            <a:spLocks noChangeArrowheads="1"/>
          </p:cNvSpPr>
          <p:nvPr/>
        </p:nvSpPr>
        <p:spPr bwMode="auto">
          <a:xfrm>
            <a:off x="7991475" y="4454525"/>
            <a:ext cx="598488" cy="447675"/>
          </a:xfrm>
          <a:custGeom>
            <a:avLst/>
            <a:gdLst>
              <a:gd name="T0" fmla="*/ 2147483647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sp>
        <p:nvSpPr>
          <p:cNvPr id="38" name=" 2050"/>
          <p:cNvSpPr>
            <a:spLocks noChangeArrowheads="1"/>
          </p:cNvSpPr>
          <p:nvPr/>
        </p:nvSpPr>
        <p:spPr bwMode="auto">
          <a:xfrm>
            <a:off x="1174750" y="5614988"/>
            <a:ext cx="596900" cy="447675"/>
          </a:xfrm>
          <a:custGeom>
            <a:avLst/>
            <a:gdLst>
              <a:gd name="T0" fmla="*/ 2147483647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arn(inVertical)">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arn(inVertical)">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barn(inVertical)">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barn(inVertical)">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8" grpId="0" animBg="1"/>
      <p:bldP spid="31" grpId="0" animBg="1"/>
      <p:bldP spid="32" grpId="0" animBg="1"/>
      <p:bldP spid="37" grpId="0" animBg="1"/>
      <p:bldP spid="3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3250"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4</a:t>
            </a:r>
            <a:endParaRPr kumimoji="1" lang="zh-CN" altLang="en-US" sz="2400" b="1">
              <a:solidFill>
                <a:srgbClr val="FFFFFF"/>
              </a:solidFill>
              <a:latin typeface="Calibri" pitchFamily="34" charset="0"/>
            </a:endParaRPr>
          </a:p>
        </p:txBody>
      </p:sp>
      <p:sp>
        <p:nvSpPr>
          <p:cNvPr id="53251" name="文本框 12"/>
          <p:cNvSpPr txBox="1">
            <a:spLocks noChangeArrowheads="1"/>
          </p:cNvSpPr>
          <p:nvPr/>
        </p:nvSpPr>
        <p:spPr bwMode="auto">
          <a:xfrm>
            <a:off x="1651000" y="1223963"/>
            <a:ext cx="6878638" cy="1200150"/>
          </a:xfrm>
          <a:prstGeom prst="rect">
            <a:avLst/>
          </a:prstGeom>
          <a:noFill/>
          <a:ln w="9525">
            <a:noFill/>
            <a:miter lim="800000"/>
            <a:headEnd/>
            <a:tailEnd/>
          </a:ln>
        </p:spPr>
        <p:txBody>
          <a:bodyPr>
            <a:spAutoFit/>
          </a:bodyPr>
          <a:lstStyle/>
          <a:p>
            <a:r>
              <a:rPr lang="en-US" altLang="zh-CN" sz="2400" b="1">
                <a:latin typeface="Calibri" pitchFamily="34" charset="0"/>
              </a:rPr>
              <a:t>Complete the passage with suitable words from the word bank. You man not use any of the words more than once.</a:t>
            </a:r>
          </a:p>
        </p:txBody>
      </p:sp>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3254"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53255"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3258"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3259"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3260" name="文本框 26"/>
          <p:cNvSpPr txBox="1">
            <a:spLocks noChangeArrowheads="1"/>
          </p:cNvSpPr>
          <p:nvPr/>
        </p:nvSpPr>
        <p:spPr bwMode="auto">
          <a:xfrm>
            <a:off x="198438" y="992188"/>
            <a:ext cx="3095625"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Review</a:t>
            </a:r>
            <a:endParaRPr kumimoji="1" lang="zh-CN" altLang="en-US" sz="2400" b="1">
              <a:solidFill>
                <a:srgbClr val="008080"/>
              </a:solidFill>
              <a:latin typeface="Calibri" pitchFamily="34" charset="0"/>
              <a:cs typeface="Calibri" pitchFamily="34" charset="0"/>
            </a:endParaRPr>
          </a:p>
        </p:txBody>
      </p:sp>
      <p:cxnSp>
        <p:nvCxnSpPr>
          <p:cNvPr id="37" name="直接连接符 36"/>
          <p:cNvCxnSpPr>
            <a:cxnSpLocks noChangeShapeType="1"/>
          </p:cNvCxnSpPr>
          <p:nvPr/>
        </p:nvCxnSpPr>
        <p:spPr bwMode="auto">
          <a:xfrm flipV="1">
            <a:off x="619125" y="3960813"/>
            <a:ext cx="8129588" cy="30162"/>
          </a:xfrm>
          <a:prstGeom prst="line">
            <a:avLst/>
          </a:prstGeom>
          <a:noFill/>
          <a:ln w="38100">
            <a:solidFill>
              <a:srgbClr val="44B36E"/>
            </a:solidFill>
            <a:round/>
            <a:headEnd/>
            <a:tailEnd/>
          </a:ln>
        </p:spPr>
      </p:cxnSp>
      <p:cxnSp>
        <p:nvCxnSpPr>
          <p:cNvPr id="29" name="直接连接符 28"/>
          <p:cNvCxnSpPr>
            <a:cxnSpLocks noChangeShapeType="1"/>
          </p:cNvCxnSpPr>
          <p:nvPr/>
        </p:nvCxnSpPr>
        <p:spPr bwMode="auto">
          <a:xfrm flipV="1">
            <a:off x="619125" y="2414588"/>
            <a:ext cx="8129588" cy="28575"/>
          </a:xfrm>
          <a:prstGeom prst="line">
            <a:avLst/>
          </a:prstGeom>
          <a:noFill/>
          <a:ln w="57150">
            <a:solidFill>
              <a:srgbClr val="44B36E"/>
            </a:solidFill>
            <a:round/>
            <a:headEnd/>
            <a:tailEnd/>
          </a:ln>
        </p:spPr>
      </p:cxnSp>
      <p:sp>
        <p:nvSpPr>
          <p:cNvPr id="30" name="文本框 8"/>
          <p:cNvSpPr txBox="1">
            <a:spLocks noChangeArrowheads="1"/>
          </p:cNvSpPr>
          <p:nvPr/>
        </p:nvSpPr>
        <p:spPr bwMode="auto">
          <a:xfrm>
            <a:off x="488950" y="2551113"/>
            <a:ext cx="995363" cy="460375"/>
          </a:xfrm>
          <a:prstGeom prst="rect">
            <a:avLst/>
          </a:prstGeom>
          <a:noFill/>
          <a:ln w="9525">
            <a:noFill/>
            <a:miter lim="800000"/>
            <a:headEnd/>
            <a:tailEnd/>
          </a:ln>
        </p:spPr>
        <p:txBody>
          <a:bodyPr>
            <a:spAutoFit/>
          </a:bodyPr>
          <a:lstStyle/>
          <a:p>
            <a:r>
              <a:rPr lang="en-US" altLang="zh-CN" sz="2400">
                <a:latin typeface="Calibri" pitchFamily="34" charset="0"/>
              </a:rPr>
              <a:t>praise</a:t>
            </a:r>
          </a:p>
        </p:txBody>
      </p:sp>
      <p:sp>
        <p:nvSpPr>
          <p:cNvPr id="31" name="文本框 9"/>
          <p:cNvSpPr txBox="1">
            <a:spLocks noChangeArrowheads="1"/>
          </p:cNvSpPr>
          <p:nvPr/>
        </p:nvSpPr>
        <p:spPr bwMode="auto">
          <a:xfrm>
            <a:off x="476250" y="3057525"/>
            <a:ext cx="1447800" cy="461963"/>
          </a:xfrm>
          <a:prstGeom prst="rect">
            <a:avLst/>
          </a:prstGeom>
          <a:noFill/>
          <a:ln w="9525">
            <a:noFill/>
            <a:miter lim="800000"/>
            <a:headEnd/>
            <a:tailEnd/>
          </a:ln>
        </p:spPr>
        <p:txBody>
          <a:bodyPr>
            <a:spAutoFit/>
          </a:bodyPr>
          <a:lstStyle/>
          <a:p>
            <a:r>
              <a:rPr lang="en-US" altLang="zh-CN" sz="2400">
                <a:latin typeface="Calibri" pitchFamily="34" charset="0"/>
              </a:rPr>
              <a:t>delicate</a:t>
            </a:r>
          </a:p>
        </p:txBody>
      </p:sp>
      <p:sp>
        <p:nvSpPr>
          <p:cNvPr id="32" name="文本框 10"/>
          <p:cNvSpPr txBox="1">
            <a:spLocks noChangeArrowheads="1"/>
          </p:cNvSpPr>
          <p:nvPr/>
        </p:nvSpPr>
        <p:spPr bwMode="auto">
          <a:xfrm>
            <a:off x="2114550" y="3043238"/>
            <a:ext cx="1503363" cy="460375"/>
          </a:xfrm>
          <a:prstGeom prst="rect">
            <a:avLst/>
          </a:prstGeom>
          <a:noFill/>
          <a:ln w="9525">
            <a:noFill/>
            <a:miter lim="800000"/>
            <a:headEnd/>
            <a:tailEnd/>
          </a:ln>
        </p:spPr>
        <p:txBody>
          <a:bodyPr>
            <a:spAutoFit/>
          </a:bodyPr>
          <a:lstStyle/>
          <a:p>
            <a:r>
              <a:rPr lang="en-US" altLang="zh-CN" sz="2400">
                <a:latin typeface="Calibri" pitchFamily="34" charset="0"/>
              </a:rPr>
              <a:t>abundant</a:t>
            </a:r>
          </a:p>
        </p:txBody>
      </p:sp>
      <p:sp>
        <p:nvSpPr>
          <p:cNvPr id="40" name="文本框 11"/>
          <p:cNvSpPr txBox="1">
            <a:spLocks noChangeArrowheads="1"/>
          </p:cNvSpPr>
          <p:nvPr/>
        </p:nvSpPr>
        <p:spPr bwMode="auto">
          <a:xfrm>
            <a:off x="3724275" y="2551113"/>
            <a:ext cx="1549400" cy="460375"/>
          </a:xfrm>
          <a:prstGeom prst="rect">
            <a:avLst/>
          </a:prstGeom>
          <a:noFill/>
          <a:ln w="9525">
            <a:noFill/>
            <a:miter lim="800000"/>
            <a:headEnd/>
            <a:tailEnd/>
          </a:ln>
        </p:spPr>
        <p:txBody>
          <a:bodyPr>
            <a:spAutoFit/>
          </a:bodyPr>
          <a:lstStyle/>
          <a:p>
            <a:r>
              <a:rPr lang="en-US" altLang="zh-CN" sz="2400">
                <a:latin typeface="Calibri" pitchFamily="34" charset="0"/>
              </a:rPr>
              <a:t>appreciate</a:t>
            </a:r>
          </a:p>
        </p:txBody>
      </p:sp>
      <p:sp>
        <p:nvSpPr>
          <p:cNvPr id="42" name="文本框 12"/>
          <p:cNvSpPr txBox="1">
            <a:spLocks noChangeArrowheads="1"/>
          </p:cNvSpPr>
          <p:nvPr/>
        </p:nvSpPr>
        <p:spPr bwMode="auto">
          <a:xfrm>
            <a:off x="2116138" y="2551113"/>
            <a:ext cx="1503362" cy="460375"/>
          </a:xfrm>
          <a:prstGeom prst="rect">
            <a:avLst/>
          </a:prstGeom>
          <a:noFill/>
          <a:ln w="9525">
            <a:noFill/>
            <a:miter lim="800000"/>
            <a:headEnd/>
            <a:tailEnd/>
          </a:ln>
        </p:spPr>
        <p:txBody>
          <a:bodyPr>
            <a:spAutoFit/>
          </a:bodyPr>
          <a:lstStyle/>
          <a:p>
            <a:r>
              <a:rPr lang="en-US" altLang="zh-CN" sz="2400">
                <a:latin typeface="Calibri" pitchFamily="34" charset="0"/>
              </a:rPr>
              <a:t>resources</a:t>
            </a:r>
          </a:p>
        </p:txBody>
      </p:sp>
      <p:sp>
        <p:nvSpPr>
          <p:cNvPr id="43" name="文本框 15"/>
          <p:cNvSpPr txBox="1">
            <a:spLocks noChangeArrowheads="1"/>
          </p:cNvSpPr>
          <p:nvPr/>
        </p:nvSpPr>
        <p:spPr bwMode="auto">
          <a:xfrm>
            <a:off x="5465763" y="2551113"/>
            <a:ext cx="1785937" cy="460375"/>
          </a:xfrm>
          <a:prstGeom prst="rect">
            <a:avLst/>
          </a:prstGeom>
          <a:noFill/>
          <a:ln w="9525">
            <a:noFill/>
            <a:miter lim="800000"/>
            <a:headEnd/>
            <a:tailEnd/>
          </a:ln>
        </p:spPr>
        <p:txBody>
          <a:bodyPr>
            <a:spAutoFit/>
          </a:bodyPr>
          <a:lstStyle/>
          <a:p>
            <a:r>
              <a:rPr lang="en-US" altLang="zh-CN" sz="2400">
                <a:latin typeface="Calibri" pitchFamily="34" charset="0"/>
              </a:rPr>
              <a:t>prominent</a:t>
            </a:r>
          </a:p>
        </p:txBody>
      </p:sp>
      <p:sp>
        <p:nvSpPr>
          <p:cNvPr id="45" name="文本框 16"/>
          <p:cNvSpPr txBox="1">
            <a:spLocks noChangeArrowheads="1"/>
          </p:cNvSpPr>
          <p:nvPr/>
        </p:nvSpPr>
        <p:spPr bwMode="auto">
          <a:xfrm>
            <a:off x="3744913" y="3057525"/>
            <a:ext cx="2371725" cy="460375"/>
          </a:xfrm>
          <a:prstGeom prst="rect">
            <a:avLst/>
          </a:prstGeom>
          <a:noFill/>
          <a:ln w="9525">
            <a:noFill/>
            <a:miter lim="800000"/>
            <a:headEnd/>
            <a:tailEnd/>
          </a:ln>
        </p:spPr>
        <p:txBody>
          <a:bodyPr>
            <a:spAutoFit/>
          </a:bodyPr>
          <a:lstStyle/>
          <a:p>
            <a:r>
              <a:rPr lang="en-US" altLang="zh-CN" sz="2400">
                <a:latin typeface="Calibri" pitchFamily="34" charset="0"/>
              </a:rPr>
              <a:t>elevated</a:t>
            </a:r>
          </a:p>
        </p:txBody>
      </p:sp>
      <p:sp>
        <p:nvSpPr>
          <p:cNvPr id="49" name="文本框 5"/>
          <p:cNvSpPr txBox="1">
            <a:spLocks noChangeArrowheads="1"/>
          </p:cNvSpPr>
          <p:nvPr/>
        </p:nvSpPr>
        <p:spPr bwMode="auto">
          <a:xfrm>
            <a:off x="5492750" y="3057525"/>
            <a:ext cx="1854200" cy="460375"/>
          </a:xfrm>
          <a:prstGeom prst="rect">
            <a:avLst/>
          </a:prstGeom>
          <a:noFill/>
          <a:ln w="9525">
            <a:noFill/>
            <a:miter lim="800000"/>
            <a:headEnd/>
            <a:tailEnd/>
          </a:ln>
        </p:spPr>
        <p:txBody>
          <a:bodyPr>
            <a:spAutoFit/>
          </a:bodyPr>
          <a:lstStyle/>
          <a:p>
            <a:r>
              <a:rPr lang="en-US" altLang="zh-CN" sz="2400">
                <a:latin typeface="Calibri" pitchFamily="34" charset="0"/>
              </a:rPr>
              <a:t>cuisines</a:t>
            </a:r>
          </a:p>
        </p:txBody>
      </p:sp>
      <p:sp>
        <p:nvSpPr>
          <p:cNvPr id="50" name="文本框 15"/>
          <p:cNvSpPr txBox="1">
            <a:spLocks noChangeArrowheads="1"/>
          </p:cNvSpPr>
          <p:nvPr/>
        </p:nvSpPr>
        <p:spPr bwMode="auto">
          <a:xfrm>
            <a:off x="7173913" y="2557463"/>
            <a:ext cx="1479550" cy="460375"/>
          </a:xfrm>
          <a:prstGeom prst="rect">
            <a:avLst/>
          </a:prstGeom>
          <a:noFill/>
          <a:ln w="9525">
            <a:noFill/>
            <a:miter lim="800000"/>
            <a:headEnd/>
            <a:tailEnd/>
          </a:ln>
        </p:spPr>
        <p:txBody>
          <a:bodyPr>
            <a:spAutoFit/>
          </a:bodyPr>
          <a:lstStyle/>
          <a:p>
            <a:r>
              <a:rPr lang="en-US" altLang="zh-CN" sz="2400">
                <a:latin typeface="Calibri" pitchFamily="34" charset="0"/>
              </a:rPr>
              <a:t>survival</a:t>
            </a:r>
          </a:p>
        </p:txBody>
      </p:sp>
      <p:sp>
        <p:nvSpPr>
          <p:cNvPr id="51" name="文本框 5"/>
          <p:cNvSpPr txBox="1">
            <a:spLocks noChangeArrowheads="1"/>
          </p:cNvSpPr>
          <p:nvPr/>
        </p:nvSpPr>
        <p:spPr bwMode="auto">
          <a:xfrm>
            <a:off x="7127875" y="3062288"/>
            <a:ext cx="1854200" cy="460375"/>
          </a:xfrm>
          <a:prstGeom prst="rect">
            <a:avLst/>
          </a:prstGeom>
          <a:noFill/>
          <a:ln w="9525">
            <a:noFill/>
            <a:miter lim="800000"/>
            <a:headEnd/>
            <a:tailEnd/>
          </a:ln>
        </p:spPr>
        <p:txBody>
          <a:bodyPr>
            <a:spAutoFit/>
          </a:bodyPr>
          <a:lstStyle/>
          <a:p>
            <a:r>
              <a:rPr lang="en-US" altLang="zh-CN" sz="2400">
                <a:latin typeface="Calibri" pitchFamily="34" charset="0"/>
              </a:rPr>
              <a:t>historian</a:t>
            </a:r>
          </a:p>
        </p:txBody>
      </p:sp>
      <p:sp>
        <p:nvSpPr>
          <p:cNvPr id="52" name="文本框 9"/>
          <p:cNvSpPr txBox="1">
            <a:spLocks noChangeArrowheads="1"/>
          </p:cNvSpPr>
          <p:nvPr/>
        </p:nvSpPr>
        <p:spPr bwMode="auto">
          <a:xfrm>
            <a:off x="466725" y="3519488"/>
            <a:ext cx="1611313" cy="461962"/>
          </a:xfrm>
          <a:prstGeom prst="rect">
            <a:avLst/>
          </a:prstGeom>
          <a:noFill/>
          <a:ln w="9525">
            <a:noFill/>
            <a:miter lim="800000"/>
            <a:headEnd/>
            <a:tailEnd/>
          </a:ln>
        </p:spPr>
        <p:txBody>
          <a:bodyPr>
            <a:spAutoFit/>
          </a:bodyPr>
          <a:lstStyle/>
          <a:p>
            <a:r>
              <a:rPr lang="en-US" altLang="zh-CN" sz="2400">
                <a:latin typeface="Calibri" pitchFamily="34" charset="0"/>
              </a:rPr>
              <a:t>separate</a:t>
            </a:r>
          </a:p>
        </p:txBody>
      </p:sp>
      <p:sp>
        <p:nvSpPr>
          <p:cNvPr id="53" name="文本框 10"/>
          <p:cNvSpPr txBox="1">
            <a:spLocks noChangeArrowheads="1"/>
          </p:cNvSpPr>
          <p:nvPr/>
        </p:nvSpPr>
        <p:spPr bwMode="auto">
          <a:xfrm>
            <a:off x="2090738" y="3505200"/>
            <a:ext cx="1503362" cy="460375"/>
          </a:xfrm>
          <a:prstGeom prst="rect">
            <a:avLst/>
          </a:prstGeom>
          <a:noFill/>
          <a:ln w="9525">
            <a:noFill/>
            <a:miter lim="800000"/>
            <a:headEnd/>
            <a:tailEnd/>
          </a:ln>
        </p:spPr>
        <p:txBody>
          <a:bodyPr>
            <a:spAutoFit/>
          </a:bodyPr>
          <a:lstStyle/>
          <a:p>
            <a:r>
              <a:rPr lang="en-US" altLang="zh-CN" sz="2400">
                <a:latin typeface="Calibri" pitchFamily="34" charset="0"/>
              </a:rPr>
              <a:t>oriented</a:t>
            </a:r>
          </a:p>
        </p:txBody>
      </p:sp>
      <p:sp>
        <p:nvSpPr>
          <p:cNvPr id="54" name="文本框 16"/>
          <p:cNvSpPr txBox="1">
            <a:spLocks noChangeArrowheads="1"/>
          </p:cNvSpPr>
          <p:nvPr/>
        </p:nvSpPr>
        <p:spPr bwMode="auto">
          <a:xfrm>
            <a:off x="3749675" y="3519488"/>
            <a:ext cx="1622425" cy="460375"/>
          </a:xfrm>
          <a:prstGeom prst="rect">
            <a:avLst/>
          </a:prstGeom>
          <a:noFill/>
          <a:ln w="9525">
            <a:noFill/>
            <a:miter lim="800000"/>
            <a:headEnd/>
            <a:tailEnd/>
          </a:ln>
        </p:spPr>
        <p:txBody>
          <a:bodyPr>
            <a:spAutoFit/>
          </a:bodyPr>
          <a:lstStyle/>
          <a:p>
            <a:r>
              <a:rPr lang="en-US" altLang="zh-CN" sz="2400">
                <a:latin typeface="Calibri" pitchFamily="34" charset="0"/>
              </a:rPr>
              <a:t>philosophy</a:t>
            </a:r>
          </a:p>
        </p:txBody>
      </p:sp>
      <p:sp>
        <p:nvSpPr>
          <p:cNvPr id="55" name="文本框 5"/>
          <p:cNvSpPr txBox="1">
            <a:spLocks noChangeArrowheads="1"/>
          </p:cNvSpPr>
          <p:nvPr/>
        </p:nvSpPr>
        <p:spPr bwMode="auto">
          <a:xfrm>
            <a:off x="5513388" y="3519488"/>
            <a:ext cx="1854200" cy="460375"/>
          </a:xfrm>
          <a:prstGeom prst="rect">
            <a:avLst/>
          </a:prstGeom>
          <a:noFill/>
          <a:ln w="9525">
            <a:noFill/>
            <a:miter lim="800000"/>
            <a:headEnd/>
            <a:tailEnd/>
          </a:ln>
        </p:spPr>
        <p:txBody>
          <a:bodyPr>
            <a:spAutoFit/>
          </a:bodyPr>
          <a:lstStyle/>
          <a:p>
            <a:r>
              <a:rPr lang="en-US" altLang="zh-CN" sz="2400">
                <a:latin typeface="Calibri" pitchFamily="34" charset="0"/>
              </a:rPr>
              <a:t>rule</a:t>
            </a:r>
          </a:p>
        </p:txBody>
      </p:sp>
      <p:sp>
        <p:nvSpPr>
          <p:cNvPr id="56" name="文本框 5"/>
          <p:cNvSpPr txBox="1">
            <a:spLocks noChangeArrowheads="1"/>
          </p:cNvSpPr>
          <p:nvPr/>
        </p:nvSpPr>
        <p:spPr bwMode="auto">
          <a:xfrm>
            <a:off x="7132638" y="3525838"/>
            <a:ext cx="1520825" cy="460375"/>
          </a:xfrm>
          <a:prstGeom prst="rect">
            <a:avLst/>
          </a:prstGeom>
          <a:noFill/>
          <a:ln w="9525">
            <a:noFill/>
            <a:miter lim="800000"/>
            <a:headEnd/>
            <a:tailEnd/>
          </a:ln>
        </p:spPr>
        <p:txBody>
          <a:bodyPr>
            <a:spAutoFit/>
          </a:bodyPr>
          <a:lstStyle/>
          <a:p>
            <a:r>
              <a:rPr lang="en-US" altLang="zh-CN" sz="2400">
                <a:latin typeface="Calibri" pitchFamily="34" charset="0"/>
              </a:rPr>
              <a:t>essential</a:t>
            </a:r>
          </a:p>
        </p:txBody>
      </p:sp>
      <p:sp>
        <p:nvSpPr>
          <p:cNvPr id="38" name="动作按钮: 第一张 3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blinds(horizontal)">
                                      <p:cBhvr>
                                        <p:cTn id="13" dur="500"/>
                                        <p:tgtEl>
                                          <p:spTgt spid="3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blinds(horizontal)">
                                      <p:cBhvr>
                                        <p:cTn id="16" dur="500"/>
                                        <p:tgtEl>
                                          <p:spTgt spid="4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linds(horizontal)">
                                      <p:cBhvr>
                                        <p:cTn id="19" dur="500"/>
                                        <p:tgtEl>
                                          <p:spTgt spid="3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linds(horizontal)">
                                      <p:cBhvr>
                                        <p:cTn id="22" dur="500"/>
                                        <p:tgtEl>
                                          <p:spTgt spid="4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blinds(horizontal)">
                                      <p:cBhvr>
                                        <p:cTn id="25" dur="500"/>
                                        <p:tgtEl>
                                          <p:spTgt spid="4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blinds(horizontal)">
                                      <p:cBhvr>
                                        <p:cTn id="28" dur="500"/>
                                        <p:tgtEl>
                                          <p:spTgt spid="4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blinds(horizontal)">
                                      <p:cBhvr>
                                        <p:cTn id="31" dur="500"/>
                                        <p:tgtEl>
                                          <p:spTgt spid="4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blinds(horizontal)">
                                      <p:cBhvr>
                                        <p:cTn id="34" dur="500"/>
                                        <p:tgtEl>
                                          <p:spTgt spid="5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linds(horizontal)">
                                      <p:cBhvr>
                                        <p:cTn id="37" dur="500"/>
                                        <p:tgtEl>
                                          <p:spTgt spid="5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blinds(horizontal)">
                                      <p:cBhvr>
                                        <p:cTn id="40" dur="500"/>
                                        <p:tgtEl>
                                          <p:spTgt spid="5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blinds(horizontal)">
                                      <p:cBhvr>
                                        <p:cTn id="43" dur="500"/>
                                        <p:tgtEl>
                                          <p:spTgt spid="53"/>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blinds(horizontal)">
                                      <p:cBhvr>
                                        <p:cTn id="46" dur="500"/>
                                        <p:tgtEl>
                                          <p:spTgt spid="54"/>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blinds(horizontal)">
                                      <p:cBhvr>
                                        <p:cTn id="49" dur="500"/>
                                        <p:tgtEl>
                                          <p:spTgt spid="55"/>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blinds(horizontal)">
                                      <p:cBhvr>
                                        <p:cTn id="52" dur="500"/>
                                        <p:tgtEl>
                                          <p:spTgt spid="56"/>
                                        </p:tgtEl>
                                      </p:cBhvr>
                                    </p:animEffect>
                                  </p:childTnLst>
                                </p:cTn>
                              </p:par>
                              <p:par>
                                <p:cTn id="53" presetID="3" presetClass="entr" presetSubtype="1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linds(horizontal)">
                                      <p:cBhvr>
                                        <p:cTn id="5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40" grpId="0"/>
      <p:bldP spid="42" grpId="0"/>
      <p:bldP spid="43" grpId="0"/>
      <p:bldP spid="45" grpId="0"/>
      <p:bldP spid="49" grpId="0"/>
      <p:bldP spid="50" grpId="0"/>
      <p:bldP spid="51" grpId="0"/>
      <p:bldP spid="52" grpId="0"/>
      <p:bldP spid="53" grpId="0"/>
      <p:bldP spid="54" grpId="0"/>
      <p:bldP spid="55" grpId="0"/>
      <p:bldP spid="5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427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54276"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427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428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4281" name="文本框 18"/>
          <p:cNvSpPr txBox="1">
            <a:spLocks noChangeArrowheads="1"/>
          </p:cNvSpPr>
          <p:nvPr/>
        </p:nvSpPr>
        <p:spPr bwMode="auto">
          <a:xfrm>
            <a:off x="127000" y="795338"/>
            <a:ext cx="8824913" cy="5338762"/>
          </a:xfrm>
          <a:prstGeom prst="rect">
            <a:avLst/>
          </a:prstGeom>
          <a:noFill/>
          <a:ln w="9525">
            <a:noFill/>
            <a:miter lim="800000"/>
            <a:headEnd/>
            <a:tailEnd/>
          </a:ln>
        </p:spPr>
        <p:txBody>
          <a:bodyPr>
            <a:spAutoFit/>
          </a:bodyPr>
          <a:lstStyle/>
          <a:p>
            <a:pPr algn="just">
              <a:lnSpc>
                <a:spcPct val="120000"/>
              </a:lnSpc>
            </a:pPr>
            <a:r>
              <a:rPr lang="en-US" altLang="zh-CN" sz="2200">
                <a:latin typeface="Calibri" pitchFamily="34" charset="0"/>
              </a:rPr>
              <a:t>As one of the most food 1) _________ countries in the world, China is widely known for its diverse and 2)__________ food choices. Chinese people see color, smell and taste as the three 3)_________ elements of their food. China has eight great regional 4)_________. These styles are distinctive from one another. Their differences stem from the geography, climate, natural 5)__________, and eating habits of the specific area. Nowadays, we need food not just for 6)_________, so it’s important to learn Chinese culture from Chinese food. After all, food is one of the things that stick to culture. For example, in the West, people take what they like on a(n) 7)_________ plate since ancient times whereas Chinese people share food with guests, friends and families. Food has been 8)_________ from a necessity to an art. Whoever truly understands the 9)____________ behind food in China will 10)___________ not only the food, but also the culture.</a:t>
            </a:r>
          </a:p>
        </p:txBody>
      </p:sp>
      <p:sp>
        <p:nvSpPr>
          <p:cNvPr id="38" name="文本框 4"/>
          <p:cNvSpPr txBox="1">
            <a:spLocks noChangeArrowheads="1"/>
          </p:cNvSpPr>
          <p:nvPr/>
        </p:nvSpPr>
        <p:spPr bwMode="auto">
          <a:xfrm>
            <a:off x="3746500" y="822325"/>
            <a:ext cx="1808163"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oriented</a:t>
            </a:r>
          </a:p>
        </p:txBody>
      </p:sp>
      <p:sp>
        <p:nvSpPr>
          <p:cNvPr id="12" name="文本框 4"/>
          <p:cNvSpPr txBox="1">
            <a:spLocks noChangeArrowheads="1"/>
          </p:cNvSpPr>
          <p:nvPr/>
        </p:nvSpPr>
        <p:spPr bwMode="auto">
          <a:xfrm>
            <a:off x="4699000" y="1217613"/>
            <a:ext cx="1809750" cy="430212"/>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abundant</a:t>
            </a:r>
          </a:p>
        </p:txBody>
      </p:sp>
      <p:sp>
        <p:nvSpPr>
          <p:cNvPr id="13" name="文本框 4"/>
          <p:cNvSpPr txBox="1">
            <a:spLocks noChangeArrowheads="1"/>
          </p:cNvSpPr>
          <p:nvPr/>
        </p:nvSpPr>
        <p:spPr bwMode="auto">
          <a:xfrm>
            <a:off x="6116638" y="1627188"/>
            <a:ext cx="1368425" cy="430212"/>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essential</a:t>
            </a:r>
          </a:p>
        </p:txBody>
      </p:sp>
      <p:sp>
        <p:nvSpPr>
          <p:cNvPr id="14" name="文本框 4"/>
          <p:cNvSpPr txBox="1">
            <a:spLocks noChangeArrowheads="1"/>
          </p:cNvSpPr>
          <p:nvPr/>
        </p:nvSpPr>
        <p:spPr bwMode="auto">
          <a:xfrm>
            <a:off x="5554663" y="2035175"/>
            <a:ext cx="1133475"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cuisines</a:t>
            </a:r>
          </a:p>
        </p:txBody>
      </p:sp>
      <p:sp>
        <p:nvSpPr>
          <p:cNvPr id="15" name="文本框 4"/>
          <p:cNvSpPr txBox="1">
            <a:spLocks noChangeArrowheads="1"/>
          </p:cNvSpPr>
          <p:nvPr/>
        </p:nvSpPr>
        <p:spPr bwMode="auto">
          <a:xfrm>
            <a:off x="2536825" y="2838450"/>
            <a:ext cx="1412875"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resources</a:t>
            </a:r>
          </a:p>
        </p:txBody>
      </p:sp>
      <p:sp>
        <p:nvSpPr>
          <p:cNvPr id="16" name="文本框 4"/>
          <p:cNvSpPr txBox="1">
            <a:spLocks noChangeArrowheads="1"/>
          </p:cNvSpPr>
          <p:nvPr/>
        </p:nvSpPr>
        <p:spPr bwMode="auto">
          <a:xfrm>
            <a:off x="5154613" y="3263900"/>
            <a:ext cx="1133475"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survival</a:t>
            </a:r>
          </a:p>
        </p:txBody>
      </p:sp>
      <p:sp>
        <p:nvSpPr>
          <p:cNvPr id="17" name="文本框 4"/>
          <p:cNvSpPr txBox="1">
            <a:spLocks noChangeArrowheads="1"/>
          </p:cNvSpPr>
          <p:nvPr/>
        </p:nvSpPr>
        <p:spPr bwMode="auto">
          <a:xfrm>
            <a:off x="977900" y="4443413"/>
            <a:ext cx="1501775"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separate</a:t>
            </a:r>
          </a:p>
        </p:txBody>
      </p:sp>
      <p:sp>
        <p:nvSpPr>
          <p:cNvPr id="18" name="文本框 4"/>
          <p:cNvSpPr txBox="1">
            <a:spLocks noChangeArrowheads="1"/>
          </p:cNvSpPr>
          <p:nvPr/>
        </p:nvSpPr>
        <p:spPr bwMode="auto">
          <a:xfrm>
            <a:off x="6811963" y="4852988"/>
            <a:ext cx="1335087" cy="430212"/>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elevated</a:t>
            </a:r>
          </a:p>
        </p:txBody>
      </p:sp>
      <p:sp>
        <p:nvSpPr>
          <p:cNvPr id="19" name="文本框 4"/>
          <p:cNvSpPr txBox="1">
            <a:spLocks noChangeArrowheads="1"/>
          </p:cNvSpPr>
          <p:nvPr/>
        </p:nvSpPr>
        <p:spPr bwMode="auto">
          <a:xfrm>
            <a:off x="6396038" y="5253038"/>
            <a:ext cx="1628775"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philosophy</a:t>
            </a:r>
          </a:p>
        </p:txBody>
      </p:sp>
      <p:sp>
        <p:nvSpPr>
          <p:cNvPr id="20" name="文本框 4"/>
          <p:cNvSpPr txBox="1">
            <a:spLocks noChangeArrowheads="1"/>
          </p:cNvSpPr>
          <p:nvPr/>
        </p:nvSpPr>
        <p:spPr bwMode="auto">
          <a:xfrm>
            <a:off x="2627313" y="5664200"/>
            <a:ext cx="1709737"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appreciate</a:t>
            </a:r>
          </a:p>
        </p:txBody>
      </p:sp>
      <p:sp>
        <p:nvSpPr>
          <p:cNvPr id="21" name="动作按钮: 第一张 2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2" grpId="0"/>
      <p:bldP spid="13" grpId="0"/>
      <p:bldP spid="14" grpId="0"/>
      <p:bldP spid="15" grpId="0"/>
      <p:bldP spid="16" grpId="0"/>
      <p:bldP spid="17" grpId="0"/>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4"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19459"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11" name="Rectangle 13"/>
          <p:cNvSpPr>
            <a:spLocks noChangeArrowheads="1"/>
          </p:cNvSpPr>
          <p:nvPr/>
        </p:nvSpPr>
        <p:spPr bwMode="auto">
          <a:xfrm>
            <a:off x="273050" y="2001838"/>
            <a:ext cx="8650288" cy="1860550"/>
          </a:xfrm>
          <a:prstGeom prst="rect">
            <a:avLst/>
          </a:prstGeom>
          <a:noFill/>
          <a:ln w="9525">
            <a:noFill/>
            <a:miter lim="800000"/>
            <a:headEnd/>
            <a:tailEnd/>
          </a:ln>
        </p:spPr>
        <p:txBody>
          <a:bodyPr lIns="216000"/>
          <a:lstStyle/>
          <a:p>
            <a:pPr marL="879475" indent="-514350">
              <a:lnSpc>
                <a:spcPct val="130000"/>
              </a:lnSpc>
              <a:spcBef>
                <a:spcPts val="1800"/>
              </a:spcBef>
              <a:buFont typeface="Calibri" pitchFamily="34" charset="0"/>
              <a:buAutoNum type="arabicPeriod"/>
            </a:pPr>
            <a:r>
              <a:rPr lang="en-US" altLang="zh-CN" sz="2400">
                <a:latin typeface="Calibri" pitchFamily="34" charset="0"/>
                <a:ea typeface="Malgun Gothic" pitchFamily="34" charset="-127"/>
                <a:sym typeface="Arial" charset="0"/>
              </a:rPr>
              <a:t>What’s your favorite food?</a:t>
            </a:r>
          </a:p>
        </p:txBody>
      </p:sp>
      <p:sp>
        <p:nvSpPr>
          <p:cNvPr id="15" name="文本框 32"/>
          <p:cNvSpPr txBox="1"/>
          <p:nvPr/>
        </p:nvSpPr>
        <p:spPr>
          <a:xfrm>
            <a:off x="2468563" y="280988"/>
            <a:ext cx="1662112" cy="400050"/>
          </a:xfrm>
          <a:prstGeom prst="rect">
            <a:avLst/>
          </a:prstGeom>
          <a:noFill/>
        </p:spPr>
        <p:txBody>
          <a:bodyPr>
            <a:spAutoFit/>
          </a:bodyPr>
          <a:lstStyle/>
          <a:p>
            <a:pPr fontAlgn="auto">
              <a:spcBef>
                <a:spcPts val="0"/>
              </a:spcBef>
              <a:spcAft>
                <a:spcPts val="0"/>
              </a:spcAft>
              <a:defRPr/>
            </a:pPr>
            <a:r>
              <a:rPr kumimoji="1" lang="en-US" altLang="zh-CN" sz="2000" b="1" dirty="0">
                <a:solidFill>
                  <a:schemeClr val="bg2">
                    <a:lumMod val="50000"/>
                  </a:schemeClr>
                </a:solidFill>
                <a:latin typeface="Arial"/>
                <a:ea typeface="+mn-ea"/>
                <a:cs typeface="Arial"/>
              </a:rPr>
              <a:t>Warm-up</a:t>
            </a:r>
            <a:endParaRPr kumimoji="1" lang="zh-CN" altLang="en-US" sz="2000" b="1" dirty="0">
              <a:solidFill>
                <a:schemeClr val="bg2">
                  <a:lumMod val="50000"/>
                </a:schemeClr>
              </a:solidFill>
              <a:latin typeface="Arial"/>
              <a:ea typeface="+mn-ea"/>
              <a:cs typeface="Arial"/>
            </a:endParaRPr>
          </a:p>
        </p:txBody>
      </p:sp>
      <p:cxnSp>
        <p:nvCxnSpPr>
          <p:cNvPr id="16"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8"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19464"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19465" name="图片 19"/>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2" name="五边形 11"/>
          <p:cNvSpPr>
            <a:spLocks noChangeArrowheads="1"/>
          </p:cNvSpPr>
          <p:nvPr/>
        </p:nvSpPr>
        <p:spPr bwMode="auto">
          <a:xfrm>
            <a:off x="233363" y="1179513"/>
            <a:ext cx="1109662" cy="431800"/>
          </a:xfrm>
          <a:prstGeom prst="homePlate">
            <a:avLst>
              <a:gd name="adj" fmla="val 50017"/>
            </a:avLst>
          </a:prstGeom>
          <a:solidFill>
            <a:srgbClr val="C0504D"/>
          </a:solidFill>
          <a:ln w="9525">
            <a:noFill/>
            <a:miter lim="800000"/>
            <a:headEnd/>
            <a:tailEnd/>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dirty="0">
                <a:solidFill>
                  <a:srgbClr val="FFFFFF"/>
                </a:solidFill>
                <a:latin typeface="Calibri" pitchFamily="34" charset="0"/>
                <a:ea typeface="+mn-ea"/>
              </a:rPr>
              <a:t>Task 2</a:t>
            </a:r>
            <a:endParaRPr kumimoji="1" lang="zh-CN" altLang="en-US" sz="2400" b="1" dirty="0">
              <a:solidFill>
                <a:srgbClr val="FFFFFF"/>
              </a:solidFill>
              <a:latin typeface="Calibri" pitchFamily="34" charset="0"/>
              <a:ea typeface="+mn-ea"/>
            </a:endParaRPr>
          </a:p>
        </p:txBody>
      </p:sp>
      <p:sp>
        <p:nvSpPr>
          <p:cNvPr id="19467" name="矩形 7"/>
          <p:cNvSpPr>
            <a:spLocks noChangeArrowheads="1"/>
          </p:cNvSpPr>
          <p:nvPr/>
        </p:nvSpPr>
        <p:spPr bwMode="auto">
          <a:xfrm>
            <a:off x="1411288" y="1141413"/>
            <a:ext cx="7569200" cy="461962"/>
          </a:xfrm>
          <a:prstGeom prst="rect">
            <a:avLst/>
          </a:prstGeom>
          <a:noFill/>
          <a:ln w="9525">
            <a:noFill/>
            <a:miter lim="800000"/>
            <a:headEnd/>
            <a:tailEnd/>
          </a:ln>
        </p:spPr>
        <p:txBody>
          <a:bodyPr>
            <a:spAutoFit/>
          </a:bodyPr>
          <a:lstStyle/>
          <a:p>
            <a:pPr algn="just"/>
            <a:r>
              <a:rPr lang="en-US" altLang="zh-CN" sz="2400" b="1">
                <a:latin typeface="Calibri" pitchFamily="34" charset="0"/>
              </a:rPr>
              <a:t>Work in pairs and discuss the questions.</a:t>
            </a:r>
            <a:endParaRPr lang="zh-CN" altLang="zh-CN" sz="2400" b="1">
              <a:latin typeface="Calibri" pitchFamily="34" charset="0"/>
            </a:endParaRPr>
          </a:p>
        </p:txBody>
      </p:sp>
      <p:pic>
        <p:nvPicPr>
          <p:cNvPr id="19468" name="Picture 2" descr="http://tse3.mm.bing.net/th?id=OIP._ja4ruefVgI7_mLQ1j_qtgHaE8&amp;pid=Api"/>
          <p:cNvPicPr>
            <a:picLocks noChangeAspect="1" noChangeArrowheads="1"/>
          </p:cNvPicPr>
          <p:nvPr/>
        </p:nvPicPr>
        <p:blipFill>
          <a:blip r:embed="rId3"/>
          <a:srcRect/>
          <a:stretch>
            <a:fillRect/>
          </a:stretch>
        </p:blipFill>
        <p:spPr bwMode="auto">
          <a:xfrm>
            <a:off x="2100263" y="3001963"/>
            <a:ext cx="3648075" cy="2432050"/>
          </a:xfrm>
          <a:prstGeom prst="rect">
            <a:avLst/>
          </a:prstGeom>
          <a:noFill/>
          <a:ln w="9525">
            <a:noFill/>
            <a:miter lim="800000"/>
            <a:headEnd/>
            <a:tailEnd/>
          </a:ln>
        </p:spPr>
      </p:pic>
      <p:sp>
        <p:nvSpPr>
          <p:cNvPr id="21" name="动作按钮: 第一张 20">
            <a:hlinkClick r:id="rId4"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529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55300"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530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530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5305" name="文本框 26"/>
          <p:cNvSpPr txBox="1">
            <a:spLocks noChangeArrowheads="1"/>
          </p:cNvSpPr>
          <p:nvPr/>
        </p:nvSpPr>
        <p:spPr bwMode="auto">
          <a:xfrm>
            <a:off x="198438" y="896938"/>
            <a:ext cx="1698625"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Exercises </a:t>
            </a:r>
            <a:endParaRPr kumimoji="1" lang="zh-CN" altLang="en-US" sz="2400" b="1">
              <a:solidFill>
                <a:srgbClr val="008080"/>
              </a:solidFill>
              <a:latin typeface="Calibri" pitchFamily="34" charset="0"/>
              <a:cs typeface="Calibri" pitchFamily="34" charset="0"/>
            </a:endParaRPr>
          </a:p>
        </p:txBody>
      </p:sp>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307" name="Rectangle 2"/>
          <p:cNvSpPr>
            <a:spLocks noChangeArrowheads="1"/>
          </p:cNvSpPr>
          <p:nvPr/>
        </p:nvSpPr>
        <p:spPr bwMode="auto">
          <a:xfrm>
            <a:off x="1606550" y="779463"/>
            <a:ext cx="7177088" cy="831850"/>
          </a:xfrm>
          <a:prstGeom prst="rect">
            <a:avLst/>
          </a:prstGeom>
          <a:noFill/>
          <a:ln w="9525">
            <a:noFill/>
            <a:miter lim="800000"/>
            <a:headEnd/>
            <a:tailEnd/>
          </a:ln>
        </p:spPr>
        <p:txBody>
          <a:bodyPr anchor="ctr">
            <a:spAutoFit/>
          </a:bodyPr>
          <a:lstStyle/>
          <a:p>
            <a:pPr defTabSz="914400"/>
            <a:r>
              <a:rPr lang="en-US" altLang="zh-CN" sz="2400" b="1">
                <a:latin typeface="Calibri" pitchFamily="34" charset="0"/>
                <a:cs typeface="Times New Roman" pitchFamily="18" charset="0"/>
              </a:rPr>
              <a:t>Group the words from the box below according to their uses. </a:t>
            </a:r>
            <a:endParaRPr lang="en-US" altLang="zh-CN" sz="2400" b="1">
              <a:latin typeface="Calibri" pitchFamily="34" charset="0"/>
            </a:endParaRPr>
          </a:p>
        </p:txBody>
      </p:sp>
      <p:sp>
        <p:nvSpPr>
          <p:cNvPr id="55308" name="圆角矩形 13"/>
          <p:cNvSpPr>
            <a:spLocks noChangeArrowheads="1"/>
          </p:cNvSpPr>
          <p:nvPr/>
        </p:nvSpPr>
        <p:spPr bwMode="auto">
          <a:xfrm>
            <a:off x="809625" y="1611313"/>
            <a:ext cx="7974013" cy="993775"/>
          </a:xfrm>
          <a:prstGeom prst="roundRect">
            <a:avLst>
              <a:gd name="adj" fmla="val 16667"/>
            </a:avLst>
          </a:prstGeom>
          <a:solidFill>
            <a:srgbClr val="FFFFFF"/>
          </a:solidFill>
          <a:ln w="25400">
            <a:solidFill>
              <a:srgbClr val="F79646"/>
            </a:solidFill>
            <a:round/>
            <a:headEnd/>
            <a:tailEnd/>
          </a:ln>
        </p:spPr>
        <p:txBody>
          <a:bodyPr anchor="ctr"/>
          <a:lstStyle/>
          <a:p>
            <a:pPr algn="just" defTabSz="914400">
              <a:lnSpc>
                <a:spcPct val="120000"/>
              </a:lnSpc>
            </a:pPr>
            <a:r>
              <a:rPr lang="en-US" altLang="zh-CN" sz="2400">
                <a:latin typeface="Calibri" pitchFamily="34" charset="0"/>
              </a:rPr>
              <a:t>culinary 	flavor		serving                delicious	</a:t>
            </a:r>
          </a:p>
          <a:p>
            <a:pPr algn="just" defTabSz="914400">
              <a:lnSpc>
                <a:spcPct val="120000"/>
              </a:lnSpc>
            </a:pPr>
            <a:r>
              <a:rPr lang="en-US" altLang="zh-CN" sz="2400">
                <a:latin typeface="Calibri" pitchFamily="34" charset="0"/>
              </a:rPr>
              <a:t>delicate	vegetarian	fry		    dish	</a:t>
            </a:r>
          </a:p>
        </p:txBody>
      </p:sp>
      <p:sp>
        <p:nvSpPr>
          <p:cNvPr id="1029" name="Rectangle 5"/>
          <p:cNvSpPr>
            <a:spLocks noChangeArrowheads="1"/>
          </p:cNvSpPr>
          <p:nvPr/>
        </p:nvSpPr>
        <p:spPr bwMode="auto">
          <a:xfrm>
            <a:off x="376238" y="2847975"/>
            <a:ext cx="8434387" cy="3232150"/>
          </a:xfrm>
          <a:prstGeom prst="rect">
            <a:avLst/>
          </a:prstGeom>
          <a:noFill/>
          <a:ln w="9525">
            <a:noFill/>
            <a:miter lim="800000"/>
            <a:headEnd/>
            <a:tailEnd/>
          </a:ln>
        </p:spPr>
        <p:txBody>
          <a:bodyPr wrap="none" anchor="ctr">
            <a:spAutoFit/>
          </a:bodyPr>
          <a:lstStyle/>
          <a:p>
            <a:pPr marL="457200" indent="-457200" defTabSz="914400">
              <a:lnSpc>
                <a:spcPct val="150000"/>
              </a:lnSpc>
              <a:spcAft>
                <a:spcPts val="2400"/>
              </a:spcAft>
              <a:buFont typeface="Arial" charset="0"/>
              <a:buChar char="•"/>
            </a:pPr>
            <a:r>
              <a:rPr lang="en-US" altLang="zh-CN" sz="2400">
                <a:latin typeface="Calibri" pitchFamily="34" charset="0"/>
              </a:rPr>
              <a:t>Word(s) that refer to food itself:</a:t>
            </a:r>
          </a:p>
          <a:p>
            <a:pPr marL="457200" indent="-457200" defTabSz="914400" eaLnBrk="0" hangingPunct="0">
              <a:lnSpc>
                <a:spcPct val="150000"/>
              </a:lnSpc>
              <a:spcAft>
                <a:spcPts val="2400"/>
              </a:spcAft>
              <a:buFont typeface="Arial" charset="0"/>
              <a:buChar char="•"/>
            </a:pPr>
            <a:r>
              <a:rPr lang="en-US" altLang="zh-CN" sz="2400">
                <a:latin typeface="Calibri" pitchFamily="34" charset="0"/>
              </a:rPr>
              <a:t>Word(s) that refer to the taste of food:</a:t>
            </a:r>
          </a:p>
          <a:p>
            <a:pPr marL="457200" indent="-457200" defTabSz="914400" eaLnBrk="0" hangingPunct="0">
              <a:lnSpc>
                <a:spcPct val="150000"/>
              </a:lnSpc>
              <a:spcAft>
                <a:spcPts val="2400"/>
              </a:spcAft>
              <a:buFont typeface="Arial" charset="0"/>
              <a:buChar char="•"/>
            </a:pPr>
            <a:r>
              <a:rPr lang="en-US" altLang="zh-CN" sz="2400">
                <a:latin typeface="Calibri" pitchFamily="34" charset="0"/>
              </a:rPr>
              <a:t>Word(s) that refer to the way in which food gets cooked:</a:t>
            </a:r>
          </a:p>
          <a:p>
            <a:pPr marL="457200" indent="-457200" defTabSz="914400" eaLnBrk="0" hangingPunct="0">
              <a:lnSpc>
                <a:spcPct val="150000"/>
              </a:lnSpc>
              <a:spcAft>
                <a:spcPts val="2400"/>
              </a:spcAft>
              <a:buFont typeface="Arial" charset="0"/>
              <a:buChar char="•"/>
            </a:pPr>
            <a:r>
              <a:rPr lang="en-US" altLang="zh-CN" sz="2400">
                <a:latin typeface="Calibri" pitchFamily="34" charset="0"/>
              </a:rPr>
              <a:t>Word(s) that refer to people who prefer a certain type of food:</a:t>
            </a:r>
          </a:p>
        </p:txBody>
      </p:sp>
      <p:sp>
        <p:nvSpPr>
          <p:cNvPr id="20" name="TextBox 19"/>
          <p:cNvSpPr txBox="1">
            <a:spLocks noChangeArrowheads="1"/>
          </p:cNvSpPr>
          <p:nvPr/>
        </p:nvSpPr>
        <p:spPr bwMode="auto">
          <a:xfrm>
            <a:off x="873125" y="3398838"/>
            <a:ext cx="1357313" cy="461962"/>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culinary </a:t>
            </a:r>
            <a:endParaRPr lang="zh-CN" altLang="en-US" sz="2400">
              <a:solidFill>
                <a:srgbClr val="C00000"/>
              </a:solidFill>
              <a:latin typeface="Calibri" pitchFamily="34" charset="0"/>
            </a:endParaRPr>
          </a:p>
        </p:txBody>
      </p:sp>
      <p:sp>
        <p:nvSpPr>
          <p:cNvPr id="26" name="TextBox 25"/>
          <p:cNvSpPr txBox="1">
            <a:spLocks noChangeArrowheads="1"/>
          </p:cNvSpPr>
          <p:nvPr/>
        </p:nvSpPr>
        <p:spPr bwMode="auto">
          <a:xfrm>
            <a:off x="2382838" y="3425825"/>
            <a:ext cx="1357312" cy="461963"/>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dish</a:t>
            </a:r>
            <a:endParaRPr lang="zh-CN" altLang="en-US" sz="2400">
              <a:solidFill>
                <a:srgbClr val="C00000"/>
              </a:solidFill>
              <a:latin typeface="Calibri" pitchFamily="34" charset="0"/>
            </a:endParaRPr>
          </a:p>
        </p:txBody>
      </p:sp>
      <p:sp>
        <p:nvSpPr>
          <p:cNvPr id="28" name="TextBox 27"/>
          <p:cNvSpPr txBox="1">
            <a:spLocks noChangeArrowheads="1"/>
          </p:cNvSpPr>
          <p:nvPr/>
        </p:nvSpPr>
        <p:spPr bwMode="auto">
          <a:xfrm>
            <a:off x="844550" y="4216400"/>
            <a:ext cx="1358900" cy="461963"/>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flavor</a:t>
            </a:r>
            <a:endParaRPr lang="zh-CN" altLang="en-US" sz="2400">
              <a:solidFill>
                <a:srgbClr val="C00000"/>
              </a:solidFill>
              <a:latin typeface="Calibri" pitchFamily="34" charset="0"/>
            </a:endParaRPr>
          </a:p>
        </p:txBody>
      </p:sp>
      <p:sp>
        <p:nvSpPr>
          <p:cNvPr id="29" name="TextBox 28"/>
          <p:cNvSpPr txBox="1">
            <a:spLocks noChangeArrowheads="1"/>
          </p:cNvSpPr>
          <p:nvPr/>
        </p:nvSpPr>
        <p:spPr bwMode="auto">
          <a:xfrm>
            <a:off x="2355850" y="4216400"/>
            <a:ext cx="1357313" cy="461963"/>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delicious</a:t>
            </a:r>
            <a:endParaRPr lang="zh-CN" altLang="en-US" sz="2400">
              <a:solidFill>
                <a:srgbClr val="C00000"/>
              </a:solidFill>
              <a:latin typeface="Calibri" pitchFamily="34" charset="0"/>
            </a:endParaRPr>
          </a:p>
        </p:txBody>
      </p:sp>
      <p:sp>
        <p:nvSpPr>
          <p:cNvPr id="30" name="TextBox 29"/>
          <p:cNvSpPr txBox="1">
            <a:spLocks noChangeArrowheads="1"/>
          </p:cNvSpPr>
          <p:nvPr/>
        </p:nvSpPr>
        <p:spPr bwMode="auto">
          <a:xfrm>
            <a:off x="3976688" y="4230688"/>
            <a:ext cx="1357312" cy="461962"/>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delicate</a:t>
            </a:r>
            <a:endParaRPr lang="zh-CN" altLang="en-US" sz="2400">
              <a:solidFill>
                <a:srgbClr val="C00000"/>
              </a:solidFill>
              <a:latin typeface="Calibri" pitchFamily="34" charset="0"/>
            </a:endParaRPr>
          </a:p>
        </p:txBody>
      </p:sp>
      <p:sp>
        <p:nvSpPr>
          <p:cNvPr id="31" name="TextBox 30"/>
          <p:cNvSpPr txBox="1">
            <a:spLocks noChangeArrowheads="1"/>
          </p:cNvSpPr>
          <p:nvPr/>
        </p:nvSpPr>
        <p:spPr bwMode="auto">
          <a:xfrm>
            <a:off x="831850" y="5103813"/>
            <a:ext cx="1357313"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fry</a:t>
            </a:r>
            <a:endParaRPr lang="zh-CN" altLang="en-US" sz="2400">
              <a:solidFill>
                <a:srgbClr val="C00000"/>
              </a:solidFill>
              <a:latin typeface="Calibri" pitchFamily="34" charset="0"/>
            </a:endParaRPr>
          </a:p>
        </p:txBody>
      </p:sp>
      <p:sp>
        <p:nvSpPr>
          <p:cNvPr id="39" name="TextBox 38"/>
          <p:cNvSpPr txBox="1">
            <a:spLocks noChangeArrowheads="1"/>
          </p:cNvSpPr>
          <p:nvPr/>
        </p:nvSpPr>
        <p:spPr bwMode="auto">
          <a:xfrm>
            <a:off x="831850" y="5907088"/>
            <a:ext cx="1925638" cy="461962"/>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vegetarian</a:t>
            </a:r>
            <a:endParaRPr lang="zh-CN" altLang="en-US" sz="2400">
              <a:solidFill>
                <a:srgbClr val="C0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blinds(horizontal)">
                                      <p:cBhvr>
                                        <p:cTn id="7" dur="500"/>
                                        <p:tgtEl>
                                          <p:spTgt spid="10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linds(horizontal)">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blinds(horizontal)">
                                      <p:cBhvr>
                                        <p:cTn id="20" dur="500"/>
                                        <p:tgtEl>
                                          <p:spTgt spid="2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blinds(horizontal)">
                                      <p:cBhvr>
                                        <p:cTn id="23" dur="500"/>
                                        <p:tgtEl>
                                          <p:spTgt spid="2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linds(horizontal)">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linds(horizontal)">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blinds(horizontal)">
                                      <p:cBhvr>
                                        <p:cTn id="3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p:bldP spid="20" grpId="0"/>
      <p:bldP spid="26" grpId="0"/>
      <p:bldP spid="28" grpId="0"/>
      <p:bldP spid="29" grpId="0"/>
      <p:bldP spid="30" grpId="0"/>
      <p:bldP spid="31" grpId="0"/>
      <p:bldP spid="3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632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56324"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632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632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6329" name="文本框 21"/>
          <p:cNvSpPr txBox="1">
            <a:spLocks noChangeArrowheads="1"/>
          </p:cNvSpPr>
          <p:nvPr/>
        </p:nvSpPr>
        <p:spPr bwMode="auto">
          <a:xfrm>
            <a:off x="468313" y="995363"/>
            <a:ext cx="4533900"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E</a:t>
            </a:r>
            <a:r>
              <a:rPr kumimoji="1" lang="zh-CN" altLang="zh-CN" sz="2400" b="1">
                <a:solidFill>
                  <a:srgbClr val="008080"/>
                </a:solidFill>
                <a:latin typeface="Calibri" pitchFamily="34" charset="0"/>
                <a:cs typeface="Calibri" pitchFamily="34" charset="0"/>
              </a:rPr>
              <a:t>xtended </a:t>
            </a:r>
            <a:r>
              <a:rPr kumimoji="1" lang="en-US" altLang="zh-CN" sz="2400" b="1">
                <a:solidFill>
                  <a:srgbClr val="008080"/>
                </a:solidFill>
                <a:latin typeface="Calibri" pitchFamily="34" charset="0"/>
                <a:cs typeface="Calibri" pitchFamily="34" charset="0"/>
              </a:rPr>
              <a:t>e</a:t>
            </a:r>
            <a:r>
              <a:rPr kumimoji="1" lang="zh-CN" altLang="zh-CN" sz="2400" b="1">
                <a:solidFill>
                  <a:srgbClr val="008080"/>
                </a:solidFill>
                <a:latin typeface="Calibri" pitchFamily="34" charset="0"/>
                <a:cs typeface="Calibri" pitchFamily="34" charset="0"/>
              </a:rPr>
              <a:t>xercises</a:t>
            </a:r>
            <a:endParaRPr kumimoji="1" lang="zh-CN" altLang="en-US" sz="2400" b="1">
              <a:solidFill>
                <a:srgbClr val="008080"/>
              </a:solidFill>
              <a:latin typeface="Calibri" pitchFamily="34" charset="0"/>
              <a:cs typeface="Calibri" pitchFamily="34" charset="0"/>
            </a:endParaRPr>
          </a:p>
        </p:txBody>
      </p:sp>
      <p:sp>
        <p:nvSpPr>
          <p:cNvPr id="56330" name="Rectangle 7"/>
          <p:cNvSpPr>
            <a:spLocks noChangeArrowheads="1"/>
          </p:cNvSpPr>
          <p:nvPr/>
        </p:nvSpPr>
        <p:spPr bwMode="auto">
          <a:xfrm>
            <a:off x="1897063" y="1617663"/>
            <a:ext cx="6654800" cy="461962"/>
          </a:xfrm>
          <a:prstGeom prst="rect">
            <a:avLst/>
          </a:prstGeom>
          <a:noFill/>
          <a:ln w="9525">
            <a:noFill/>
            <a:miter lim="800000"/>
            <a:headEnd/>
            <a:tailEnd/>
          </a:ln>
        </p:spPr>
        <p:txBody>
          <a:bodyPr>
            <a:spAutoFit/>
          </a:bodyPr>
          <a:lstStyle/>
          <a:p>
            <a:r>
              <a:rPr lang="en-US" altLang="zh-CN" sz="2400" b="1">
                <a:latin typeface="Calibri" pitchFamily="34" charset="0"/>
                <a:cs typeface="Calibri" pitchFamily="34" charset="0"/>
                <a:sym typeface="Arial" charset="0"/>
              </a:rPr>
              <a:t>Match the words with their meanings.</a:t>
            </a:r>
            <a:endParaRPr lang="zh-CN" altLang="en-US" sz="2400" b="1">
              <a:latin typeface="Calibri" pitchFamily="34" charset="0"/>
              <a:cs typeface="Calibri" pitchFamily="34" charset="0"/>
              <a:sym typeface="Arial" charset="0"/>
            </a:endParaRP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6332"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1</a:t>
            </a:r>
            <a:endParaRPr kumimoji="1" lang="zh-CN" altLang="en-US" sz="2400" b="1">
              <a:solidFill>
                <a:srgbClr val="FFFFFF"/>
              </a:solidFill>
              <a:latin typeface="Calibri" pitchFamily="34" charset="0"/>
            </a:endParaRPr>
          </a:p>
        </p:txBody>
      </p:sp>
      <p:pic>
        <p:nvPicPr>
          <p:cNvPr id="56333" name="Picture 2" descr="https://tse2.mm.bing.net/th?id=OIP.4WxAYWVBt3IjgFOLVCX0kAHaDg&amp;pid=Api"/>
          <p:cNvPicPr>
            <a:picLocks noChangeAspect="1" noChangeArrowheads="1"/>
          </p:cNvPicPr>
          <p:nvPr/>
        </p:nvPicPr>
        <p:blipFill>
          <a:blip r:embed="rId3"/>
          <a:srcRect/>
          <a:stretch>
            <a:fillRect/>
          </a:stretch>
        </p:blipFill>
        <p:spPr bwMode="auto">
          <a:xfrm>
            <a:off x="1897063" y="3394075"/>
            <a:ext cx="4514850" cy="2133600"/>
          </a:xfrm>
          <a:prstGeom prst="rect">
            <a:avLst/>
          </a:prstGeom>
          <a:noFill/>
          <a:ln w="9525">
            <a:noFill/>
            <a:miter lim="800000"/>
            <a:headEnd/>
            <a:tailEnd/>
          </a:ln>
        </p:spPr>
      </p:pic>
      <p:sp>
        <p:nvSpPr>
          <p:cNvPr id="15" name="动作按钮: 第一张 14">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2"/>
          <p:cNvSpPr>
            <a:spLocks noChangeArrowheads="1"/>
          </p:cNvSpPr>
          <p:nvPr/>
        </p:nvSpPr>
        <p:spPr bwMode="auto">
          <a:xfrm>
            <a:off x="0" y="0"/>
            <a:ext cx="3070225" cy="6858000"/>
          </a:xfrm>
          <a:prstGeom prst="rect">
            <a:avLst/>
          </a:prstGeom>
          <a:solidFill>
            <a:srgbClr val="ADD4FF"/>
          </a:solidFill>
          <a:ln w="9525">
            <a:noFill/>
            <a:miter lim="800000"/>
            <a:headEnd/>
            <a:tailEnd/>
          </a:ln>
        </p:spPr>
        <p:txBody>
          <a:bodyPr/>
          <a:lstStyle/>
          <a:p>
            <a:endParaRPr lang="en-US" altLang="zh-CN">
              <a:latin typeface="Calibri" pitchFamily="34" charset="0"/>
            </a:endParaRPr>
          </a:p>
        </p:txBody>
      </p:sp>
      <p:sp>
        <p:nvSpPr>
          <p:cNvPr id="57346" name="Text Box 4"/>
          <p:cNvSpPr>
            <a:spLocks noChangeArrowheads="1"/>
          </p:cNvSpPr>
          <p:nvPr/>
        </p:nvSpPr>
        <p:spPr bwMode="auto">
          <a:xfrm>
            <a:off x="242888" y="468313"/>
            <a:ext cx="2222500" cy="5862637"/>
          </a:xfrm>
          <a:prstGeom prst="rect">
            <a:avLst/>
          </a:prstGeom>
          <a:noFill/>
          <a:ln w="9525">
            <a:noFill/>
            <a:miter lim="800000"/>
            <a:headEnd/>
            <a:tailEnd/>
          </a:ln>
        </p:spPr>
        <p:txBody>
          <a:bodyPr>
            <a:spAutoFit/>
          </a:bodyPr>
          <a:lstStyle/>
          <a:p>
            <a:pPr>
              <a:spcBef>
                <a:spcPts val="1200"/>
              </a:spcBef>
              <a:spcAft>
                <a:spcPts val="600"/>
              </a:spcAft>
            </a:pPr>
            <a:r>
              <a:rPr lang="en-US" altLang="zh-CN" sz="2400">
                <a:solidFill>
                  <a:srgbClr val="000000"/>
                </a:solidFill>
                <a:latin typeface="Calibri" pitchFamily="34" charset="0"/>
                <a:sym typeface="Arial" charset="0"/>
              </a:rPr>
              <a:t>cuisine</a:t>
            </a:r>
          </a:p>
          <a:p>
            <a:pPr>
              <a:spcBef>
                <a:spcPts val="1200"/>
              </a:spcBef>
              <a:spcAft>
                <a:spcPts val="600"/>
              </a:spcAft>
            </a:pPr>
            <a:r>
              <a:rPr lang="en-US" altLang="zh-CN" sz="2400">
                <a:solidFill>
                  <a:srgbClr val="000000"/>
                </a:solidFill>
                <a:latin typeface="Calibri" pitchFamily="34" charset="0"/>
                <a:sym typeface="Arial" charset="0"/>
              </a:rPr>
              <a:t>abundant</a:t>
            </a:r>
          </a:p>
          <a:p>
            <a:pPr>
              <a:spcBef>
                <a:spcPts val="1200"/>
              </a:spcBef>
              <a:spcAft>
                <a:spcPts val="600"/>
              </a:spcAft>
            </a:pPr>
            <a:r>
              <a:rPr lang="en-US" altLang="zh-CN" sz="2400">
                <a:solidFill>
                  <a:srgbClr val="000000"/>
                </a:solidFill>
                <a:latin typeface="Calibri" pitchFamily="34" charset="0"/>
                <a:sym typeface="Arial" charset="0"/>
              </a:rPr>
              <a:t>elevate</a:t>
            </a:r>
          </a:p>
          <a:p>
            <a:pPr>
              <a:spcBef>
                <a:spcPts val="1200"/>
              </a:spcBef>
              <a:spcAft>
                <a:spcPts val="600"/>
              </a:spcAft>
            </a:pPr>
            <a:r>
              <a:rPr lang="en-US" altLang="zh-CN" sz="2400">
                <a:solidFill>
                  <a:srgbClr val="000000"/>
                </a:solidFill>
                <a:latin typeface="Calibri" pitchFamily="34" charset="0"/>
                <a:sym typeface="Arial" charset="0"/>
              </a:rPr>
              <a:t>biological</a:t>
            </a:r>
          </a:p>
          <a:p>
            <a:pPr>
              <a:spcBef>
                <a:spcPts val="1200"/>
              </a:spcBef>
              <a:spcAft>
                <a:spcPts val="600"/>
              </a:spcAft>
            </a:pPr>
            <a:r>
              <a:rPr lang="en-US" altLang="zh-CN" sz="2400">
                <a:solidFill>
                  <a:srgbClr val="000000"/>
                </a:solidFill>
                <a:latin typeface="Calibri" pitchFamily="34" charset="0"/>
                <a:sym typeface="Arial" charset="0"/>
              </a:rPr>
              <a:t>identification</a:t>
            </a:r>
          </a:p>
          <a:p>
            <a:pPr>
              <a:spcBef>
                <a:spcPts val="1200"/>
              </a:spcBef>
              <a:spcAft>
                <a:spcPts val="600"/>
              </a:spcAft>
            </a:pPr>
            <a:r>
              <a:rPr lang="en-US" altLang="zh-CN" sz="2400">
                <a:solidFill>
                  <a:srgbClr val="000000"/>
                </a:solidFill>
                <a:latin typeface="Calibri" pitchFamily="34" charset="0"/>
                <a:sym typeface="Arial" charset="0"/>
              </a:rPr>
              <a:t>prominent</a:t>
            </a:r>
          </a:p>
          <a:p>
            <a:pPr>
              <a:spcBef>
                <a:spcPts val="1200"/>
              </a:spcBef>
              <a:spcAft>
                <a:spcPts val="600"/>
              </a:spcAft>
            </a:pPr>
            <a:r>
              <a:rPr lang="en-US" altLang="zh-CN" sz="2400">
                <a:solidFill>
                  <a:srgbClr val="000000"/>
                </a:solidFill>
                <a:latin typeface="Calibri" pitchFamily="34" charset="0"/>
                <a:sym typeface="Arial" charset="0"/>
              </a:rPr>
              <a:t>comprise</a:t>
            </a:r>
          </a:p>
          <a:p>
            <a:pPr>
              <a:spcBef>
                <a:spcPts val="1200"/>
              </a:spcBef>
              <a:spcAft>
                <a:spcPts val="600"/>
              </a:spcAft>
            </a:pPr>
            <a:r>
              <a:rPr lang="en-US" altLang="zh-CN" sz="2400">
                <a:solidFill>
                  <a:srgbClr val="000000"/>
                </a:solidFill>
                <a:latin typeface="Calibri" pitchFamily="34" charset="0"/>
                <a:sym typeface="Arial" charset="0"/>
              </a:rPr>
              <a:t>diverse</a:t>
            </a:r>
          </a:p>
          <a:p>
            <a:pPr>
              <a:spcBef>
                <a:spcPts val="1200"/>
              </a:spcBef>
              <a:spcAft>
                <a:spcPts val="600"/>
              </a:spcAft>
            </a:pPr>
            <a:r>
              <a:rPr lang="en-US" altLang="zh-CN" sz="2400">
                <a:solidFill>
                  <a:srgbClr val="000000"/>
                </a:solidFill>
                <a:latin typeface="Calibri" pitchFamily="34" charset="0"/>
                <a:sym typeface="Arial" charset="0"/>
              </a:rPr>
              <a:t>essential</a:t>
            </a:r>
          </a:p>
          <a:p>
            <a:pPr>
              <a:spcBef>
                <a:spcPts val="1200"/>
              </a:spcBef>
              <a:spcAft>
                <a:spcPts val="600"/>
              </a:spcAft>
            </a:pPr>
            <a:r>
              <a:rPr lang="en-US" altLang="zh-CN" sz="2400">
                <a:solidFill>
                  <a:srgbClr val="000000"/>
                </a:solidFill>
                <a:latin typeface="Calibri" pitchFamily="34" charset="0"/>
                <a:sym typeface="Arial" charset="0"/>
              </a:rPr>
              <a:t>appreciation</a:t>
            </a:r>
            <a:endParaRPr lang="zh-CN" altLang="en-US" sz="2400">
              <a:solidFill>
                <a:srgbClr val="000000"/>
              </a:solidFill>
              <a:latin typeface="Calibri" pitchFamily="34" charset="0"/>
              <a:sym typeface="Arial" charset="0"/>
            </a:endParaRPr>
          </a:p>
        </p:txBody>
      </p:sp>
      <p:sp>
        <p:nvSpPr>
          <p:cNvPr id="29701" name="直接连接符 13"/>
          <p:cNvSpPr>
            <a:spLocks noChangeShapeType="1"/>
          </p:cNvSpPr>
          <p:nvPr/>
        </p:nvSpPr>
        <p:spPr bwMode="auto">
          <a:xfrm rot="16200000" flipH="1">
            <a:off x="1358901" y="639762"/>
            <a:ext cx="1460500" cy="1831975"/>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2" name="直接连接符 16"/>
          <p:cNvSpPr>
            <a:spLocks noChangeShapeType="1"/>
          </p:cNvSpPr>
          <p:nvPr/>
        </p:nvSpPr>
        <p:spPr bwMode="auto">
          <a:xfrm>
            <a:off x="1520825" y="1325563"/>
            <a:ext cx="1549400" cy="385762"/>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3" name="直接连接符 19"/>
          <p:cNvSpPr>
            <a:spLocks noChangeShapeType="1"/>
          </p:cNvSpPr>
          <p:nvPr/>
        </p:nvSpPr>
        <p:spPr bwMode="auto">
          <a:xfrm>
            <a:off x="1173163" y="1905000"/>
            <a:ext cx="1862137" cy="1765300"/>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4" name="直接连接符 21"/>
          <p:cNvSpPr>
            <a:spLocks noChangeShapeType="1"/>
          </p:cNvSpPr>
          <p:nvPr/>
        </p:nvSpPr>
        <p:spPr bwMode="auto">
          <a:xfrm flipV="1">
            <a:off x="1520825" y="468313"/>
            <a:ext cx="1549400" cy="2039937"/>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5" name="直接连接符 23"/>
          <p:cNvSpPr>
            <a:spLocks noChangeShapeType="1"/>
          </p:cNvSpPr>
          <p:nvPr/>
        </p:nvSpPr>
        <p:spPr bwMode="auto">
          <a:xfrm flipV="1">
            <a:off x="1663700" y="2921000"/>
            <a:ext cx="1406525" cy="736600"/>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6" name="直接连接符 26"/>
          <p:cNvSpPr>
            <a:spLocks noChangeShapeType="1"/>
          </p:cNvSpPr>
          <p:nvPr/>
        </p:nvSpPr>
        <p:spPr bwMode="auto">
          <a:xfrm rot="16200000" flipH="1">
            <a:off x="1223963" y="3859213"/>
            <a:ext cx="2560637" cy="1131887"/>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7" name="直接连接符 28"/>
          <p:cNvSpPr>
            <a:spLocks noChangeShapeType="1"/>
          </p:cNvSpPr>
          <p:nvPr/>
        </p:nvSpPr>
        <p:spPr bwMode="auto">
          <a:xfrm flipV="1">
            <a:off x="1520825" y="1119188"/>
            <a:ext cx="1514475" cy="3187700"/>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8" name="直接连接符 30"/>
          <p:cNvSpPr>
            <a:spLocks noChangeShapeType="1"/>
          </p:cNvSpPr>
          <p:nvPr/>
        </p:nvSpPr>
        <p:spPr bwMode="auto">
          <a:xfrm>
            <a:off x="1187450" y="4864100"/>
            <a:ext cx="1830388" cy="1700213"/>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
        <p:nvSpPr>
          <p:cNvPr id="29709" name="直接连接符 33"/>
          <p:cNvSpPr>
            <a:spLocks noChangeShapeType="1"/>
          </p:cNvSpPr>
          <p:nvPr/>
        </p:nvSpPr>
        <p:spPr bwMode="auto">
          <a:xfrm rot="5400000" flipH="1" flipV="1">
            <a:off x="1964531" y="4366419"/>
            <a:ext cx="608013" cy="1603375"/>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graphicFrame>
        <p:nvGraphicFramePr>
          <p:cNvPr id="14" name="表格 13"/>
          <p:cNvGraphicFramePr>
            <a:graphicFrameLocks noGrp="1"/>
          </p:cNvGraphicFramePr>
          <p:nvPr/>
        </p:nvGraphicFramePr>
        <p:xfrm>
          <a:off x="3070225" y="0"/>
          <a:ext cx="6073775" cy="6883400"/>
        </p:xfrm>
        <a:graphic>
          <a:graphicData uri="http://schemas.openxmlformats.org/drawingml/2006/table">
            <a:tbl>
              <a:tblPr/>
              <a:tblGrid>
                <a:gridCol w="6073775">
                  <a:extLst>
                    <a:ext uri="{9D8B030D-6E8A-4147-A177-3AD203B41FA5}"/>
                  </a:extLst>
                </a:gridCol>
              </a:tblGrid>
              <a:tr h="641445">
                <a:tc>
                  <a:txBody>
                    <a:bodyPr/>
                    <a:lstStyle/>
                    <a:p>
                      <a:pPr marL="0" marR="0" lvl="0" indent="0" algn="l" defTabSz="457200" rtl="0" eaLnBrk="1" fontAlgn="base" latinLnBrk="0" hangingPunct="1">
                        <a:lnSpc>
                          <a:spcPct val="100000"/>
                        </a:lnSpc>
                        <a:spcBef>
                          <a:spcPts val="900"/>
                        </a:spcBef>
                        <a:spcAft>
                          <a:spcPct val="0"/>
                        </a:spcAft>
                        <a:buClrTx/>
                        <a:buSzTx/>
                        <a:buFontTx/>
                        <a:buNone/>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relating to living things</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extLst>
              </a:tr>
              <a:tr h="641445">
                <a:tc>
                  <a:txBody>
                    <a:bodyPr/>
                    <a:lstStyle/>
                    <a:p>
                      <a:pPr marL="0" marR="0" lvl="0" indent="0" algn="l" defTabSz="457200" rtl="0" eaLnBrk="1" fontAlgn="base" latinLnBrk="0" hangingPunct="1">
                        <a:lnSpc>
                          <a:spcPct val="100000"/>
                        </a:lnSpc>
                        <a:spcBef>
                          <a:spcPts val="900"/>
                        </a:spcBef>
                        <a:spcAft>
                          <a:spcPct val="0"/>
                        </a:spcAft>
                        <a:buClrTx/>
                        <a:buSzTx/>
                        <a:buFontTx/>
                        <a:buNone/>
                        <a:tabLst/>
                        <a:defRPr/>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to consist of; to be made up of</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extLst>
              </a:tr>
              <a:tr h="709683">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more than enough; plentiful</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extLst>
              </a:tr>
              <a:tr h="591388">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a style of cooking</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extLst>
              </a:tr>
              <a:tr h="718797">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important; famous; noticeable </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extLst>
              </a:tr>
              <a:tr h="709683">
                <a:tc>
                  <a:txBody>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to move or raise to a higher place or position</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extLst>
              </a:tr>
              <a:tr h="668740">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the recognition or admiration of </a:t>
                      </a:r>
                      <a:r>
                        <a:rPr kumimoji="0" lang="en-US" altLang="zh-CN" sz="2200" b="0" i="0" u="none" strike="noStrike" cap="none" normalizeH="0" baseline="0" dirty="0" err="1">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sth</a:t>
                      </a: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extLst>
              </a:tr>
              <a:tr h="641445">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completely necessary</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extLst>
              </a:tr>
              <a:tr h="860350">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strong feeling that you are like sb. or </a:t>
                      </a:r>
                      <a:r>
                        <a:rPr kumimoji="0" lang="en-US" altLang="zh-CN" sz="2200" b="0" i="0" u="none" strike="noStrike" cap="none" normalizeH="0" baseline="0" dirty="0" err="1">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sth</a:t>
                      </a: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 and share the same qualities or feelings</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F4E9E9"/>
                    </a:solidFill>
                  </a:tcPr>
                </a:tc>
                <a:extLst>
                  <a:ext uri="{0D108BD9-81ED-4DB2-BD59-A6C34878D82A}"/>
                </a:extLst>
              </a:tr>
              <a:tr h="668200">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en-US" altLang="zh-CN" sz="2200" b="0" i="0" u="none" strike="noStrike" cap="none" normalizeH="0" baseline="0" dirty="0">
                          <a:ln>
                            <a:noFill/>
                          </a:ln>
                          <a:solidFill>
                            <a:srgbClr val="000000"/>
                          </a:solidFill>
                          <a:effectLst/>
                          <a:latin typeface="Arial Unicode MS" panose="020B0604020202020204" charset="-122"/>
                          <a:ea typeface="宋体" panose="02010600030101010101" pitchFamily="2" charset="-122"/>
                          <a:cs typeface="Arial Unicode MS" panose="020B0604020202020204" charset="-122"/>
                          <a:sym typeface="Arial" panose="020B0604020202020204" pitchFamily="34" charset="0"/>
                        </a:rPr>
                        <a:t>very different</a:t>
                      </a:r>
                    </a:p>
                  </a:txBody>
                  <a:tcPr marT="720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D0D0"/>
                    </a:solidFill>
                  </a:tcPr>
                </a:tc>
                <a:extLst>
                  <a:ext uri="{0D108BD9-81ED-4DB2-BD59-A6C34878D82A}"/>
                </a:extLst>
              </a:tr>
            </a:tbl>
          </a:graphicData>
        </a:graphic>
      </p:graphicFrame>
      <p:sp>
        <p:nvSpPr>
          <p:cNvPr id="16" name="直接连接符 21"/>
          <p:cNvSpPr>
            <a:spLocks noChangeShapeType="1"/>
          </p:cNvSpPr>
          <p:nvPr/>
        </p:nvSpPr>
        <p:spPr bwMode="auto">
          <a:xfrm flipV="1">
            <a:off x="1938338" y="4306888"/>
            <a:ext cx="1131887" cy="1736725"/>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fontAlgn="auto">
              <a:spcBef>
                <a:spcPts val="0"/>
              </a:spcBef>
              <a:spcAft>
                <a:spcPts val="0"/>
              </a:spcAft>
              <a:buFont typeface="Arial" panose="020B0604020202020204" pitchFamily="34" charset="0"/>
              <a:buNone/>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wipe(left)">
                                      <p:cBhvr>
                                        <p:cTn id="7" dur="500"/>
                                        <p:tgtEl>
                                          <p:spTgt spid="2970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wipe(left)">
                                      <p:cBhvr>
                                        <p:cTn id="12" dur="500"/>
                                        <p:tgtEl>
                                          <p:spTgt spid="297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703"/>
                                        </p:tgtEl>
                                        <p:attrNameLst>
                                          <p:attrName>style.visibility</p:attrName>
                                        </p:attrNameLst>
                                      </p:cBhvr>
                                      <p:to>
                                        <p:strVal val="visible"/>
                                      </p:to>
                                    </p:set>
                                    <p:animEffect transition="in" filter="wipe(left)">
                                      <p:cBhvr>
                                        <p:cTn id="17" dur="500"/>
                                        <p:tgtEl>
                                          <p:spTgt spid="2970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704"/>
                                        </p:tgtEl>
                                        <p:attrNameLst>
                                          <p:attrName>style.visibility</p:attrName>
                                        </p:attrNameLst>
                                      </p:cBhvr>
                                      <p:to>
                                        <p:strVal val="visible"/>
                                      </p:to>
                                    </p:set>
                                    <p:animEffect transition="in" filter="wipe(left)">
                                      <p:cBhvr>
                                        <p:cTn id="22" dur="500"/>
                                        <p:tgtEl>
                                          <p:spTgt spid="2970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9706"/>
                                        </p:tgtEl>
                                        <p:attrNameLst>
                                          <p:attrName>style.visibility</p:attrName>
                                        </p:attrNameLst>
                                      </p:cBhvr>
                                      <p:to>
                                        <p:strVal val="visible"/>
                                      </p:to>
                                    </p:set>
                                    <p:animEffect transition="in" filter="wipe(left)">
                                      <p:cBhvr>
                                        <p:cTn id="27" dur="500"/>
                                        <p:tgtEl>
                                          <p:spTgt spid="2970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9705"/>
                                        </p:tgtEl>
                                        <p:attrNameLst>
                                          <p:attrName>style.visibility</p:attrName>
                                        </p:attrNameLst>
                                      </p:cBhvr>
                                      <p:to>
                                        <p:strVal val="visible"/>
                                      </p:to>
                                    </p:set>
                                    <p:animEffect transition="in" filter="wipe(left)">
                                      <p:cBhvr>
                                        <p:cTn id="32" dur="500"/>
                                        <p:tgtEl>
                                          <p:spTgt spid="2970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9707"/>
                                        </p:tgtEl>
                                        <p:attrNameLst>
                                          <p:attrName>style.visibility</p:attrName>
                                        </p:attrNameLst>
                                      </p:cBhvr>
                                      <p:to>
                                        <p:strVal val="visible"/>
                                      </p:to>
                                    </p:set>
                                    <p:animEffect transition="in" filter="wipe(left)">
                                      <p:cBhvr>
                                        <p:cTn id="37" dur="500"/>
                                        <p:tgtEl>
                                          <p:spTgt spid="2970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9708"/>
                                        </p:tgtEl>
                                        <p:attrNameLst>
                                          <p:attrName>style.visibility</p:attrName>
                                        </p:attrNameLst>
                                      </p:cBhvr>
                                      <p:to>
                                        <p:strVal val="visible"/>
                                      </p:to>
                                    </p:set>
                                    <p:animEffect transition="in" filter="wipe(left)">
                                      <p:cBhvr>
                                        <p:cTn id="42" dur="500"/>
                                        <p:tgtEl>
                                          <p:spTgt spid="2970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9709"/>
                                        </p:tgtEl>
                                        <p:attrNameLst>
                                          <p:attrName>style.visibility</p:attrName>
                                        </p:attrNameLst>
                                      </p:cBhvr>
                                      <p:to>
                                        <p:strVal val="visible"/>
                                      </p:to>
                                    </p:set>
                                    <p:animEffect transition="in" filter="wipe(left)">
                                      <p:cBhvr>
                                        <p:cTn id="47" dur="500"/>
                                        <p:tgtEl>
                                          <p:spTgt spid="2970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837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58372"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837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837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8377" name="文本框 21"/>
          <p:cNvSpPr txBox="1">
            <a:spLocks noChangeArrowheads="1"/>
          </p:cNvSpPr>
          <p:nvPr/>
        </p:nvSpPr>
        <p:spPr bwMode="auto">
          <a:xfrm>
            <a:off x="468313" y="995363"/>
            <a:ext cx="4533900"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E</a:t>
            </a:r>
            <a:r>
              <a:rPr kumimoji="1" lang="zh-CN" altLang="zh-CN" sz="2400" b="1">
                <a:solidFill>
                  <a:srgbClr val="008080"/>
                </a:solidFill>
                <a:latin typeface="Calibri" pitchFamily="34" charset="0"/>
                <a:cs typeface="Calibri" pitchFamily="34" charset="0"/>
              </a:rPr>
              <a:t>xtended </a:t>
            </a:r>
            <a:r>
              <a:rPr kumimoji="1" lang="en-US" altLang="zh-CN" sz="2400" b="1">
                <a:solidFill>
                  <a:srgbClr val="008080"/>
                </a:solidFill>
                <a:latin typeface="Calibri" pitchFamily="34" charset="0"/>
                <a:cs typeface="Calibri" pitchFamily="34" charset="0"/>
              </a:rPr>
              <a:t>e</a:t>
            </a:r>
            <a:r>
              <a:rPr kumimoji="1" lang="zh-CN" altLang="zh-CN" sz="2400" b="1">
                <a:solidFill>
                  <a:srgbClr val="008080"/>
                </a:solidFill>
                <a:latin typeface="Calibri" pitchFamily="34" charset="0"/>
                <a:cs typeface="Calibri" pitchFamily="34" charset="0"/>
              </a:rPr>
              <a:t>xercises</a:t>
            </a:r>
            <a:endParaRPr kumimoji="1" lang="zh-CN" altLang="en-US" sz="2400" b="1">
              <a:solidFill>
                <a:srgbClr val="008080"/>
              </a:solidFill>
              <a:latin typeface="Calibri" pitchFamily="34" charset="0"/>
              <a:cs typeface="Calibri" pitchFamily="34" charset="0"/>
            </a:endParaRPr>
          </a:p>
        </p:txBody>
      </p:sp>
      <p:sp>
        <p:nvSpPr>
          <p:cNvPr id="58378" name="Rectangle 7"/>
          <p:cNvSpPr>
            <a:spLocks noChangeArrowheads="1"/>
          </p:cNvSpPr>
          <p:nvPr/>
        </p:nvSpPr>
        <p:spPr bwMode="auto">
          <a:xfrm>
            <a:off x="1577975" y="1481138"/>
            <a:ext cx="7418388" cy="830262"/>
          </a:xfrm>
          <a:prstGeom prst="rect">
            <a:avLst/>
          </a:prstGeom>
          <a:noFill/>
          <a:ln w="9525">
            <a:noFill/>
            <a:miter lim="800000"/>
            <a:headEnd/>
            <a:tailEnd/>
          </a:ln>
        </p:spPr>
        <p:txBody>
          <a:bodyPr>
            <a:spAutoFit/>
          </a:bodyPr>
          <a:lstStyle/>
          <a:p>
            <a:r>
              <a:rPr lang="en-US" altLang="zh-CN" sz="2400" b="1">
                <a:latin typeface="Calibri" pitchFamily="34" charset="0"/>
                <a:sym typeface="Arial" charset="0"/>
              </a:rPr>
              <a:t>Find out the right expressions according to the explanation. </a:t>
            </a: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8380"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2</a:t>
            </a:r>
            <a:endParaRPr kumimoji="1" lang="zh-CN" altLang="en-US" sz="2400" b="1">
              <a:solidFill>
                <a:srgbClr val="FFFFFF"/>
              </a:solidFill>
              <a:latin typeface="Calibri" pitchFamily="34" charset="0"/>
            </a:endParaRPr>
          </a:p>
        </p:txBody>
      </p:sp>
      <p:graphicFrame>
        <p:nvGraphicFramePr>
          <p:cNvPr id="15" name="Group 52"/>
          <p:cNvGraphicFramePr>
            <a:graphicFrameLocks noGrp="1"/>
          </p:cNvGraphicFramePr>
          <p:nvPr/>
        </p:nvGraphicFramePr>
        <p:xfrm>
          <a:off x="134938" y="2420938"/>
          <a:ext cx="8872537" cy="3243262"/>
        </p:xfrm>
        <a:graphic>
          <a:graphicData uri="http://schemas.openxmlformats.org/drawingml/2006/table">
            <a:tbl>
              <a:tblPr/>
              <a:tblGrid>
                <a:gridCol w="5922644">
                  <a:extLst>
                    <a:ext uri="{9D8B030D-6E8A-4147-A177-3AD203B41FA5}"/>
                  </a:extLst>
                </a:gridCol>
                <a:gridCol w="2949893">
                  <a:extLst>
                    <a:ext uri="{9D8B030D-6E8A-4147-A177-3AD203B41FA5}"/>
                  </a:extLst>
                </a:gridCol>
              </a:tblGrid>
              <a:tr h="428477">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dirty="0">
                          <a:ln>
                            <a:noFill/>
                          </a:ln>
                          <a:solidFill>
                            <a:srgbClr val="FFFFFF"/>
                          </a:solidFill>
                          <a:effectLst/>
                          <a:latin typeface="Calibri" pitchFamily="34" charset="0"/>
                          <a:ea typeface="宋体" panose="02010600030101010101" pitchFamily="2" charset="-122"/>
                          <a:cs typeface="Calibri" pitchFamily="34" charset="0"/>
                          <a:sym typeface="Arial" panose="020B0604020202020204" pitchFamily="34" charset="0"/>
                        </a:rPr>
                        <a:t>Explanation </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kern="1200" cap="none" normalizeH="0" baseline="0" dirty="0">
                          <a:ln>
                            <a:noFill/>
                          </a:ln>
                          <a:solidFill>
                            <a:srgbClr val="FFFFFF"/>
                          </a:solidFill>
                          <a:effectLst/>
                          <a:latin typeface="Calibri" pitchFamily="34" charset="0"/>
                          <a:ea typeface="宋体" panose="02010600030101010101" pitchFamily="2" charset="-122"/>
                          <a:cs typeface="Calibri" pitchFamily="34" charset="0"/>
                          <a:sym typeface="Calibri" panose="020F0502020204030204" charset="0"/>
                        </a:rPr>
                        <a:t>Expressions</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4F81BD"/>
                    </a:solidFill>
                  </a:tcPr>
                </a:tc>
                <a:extLst>
                  <a:ext uri="{0D108BD9-81ED-4DB2-BD59-A6C34878D82A}"/>
                </a:extLst>
              </a:tr>
              <a:tr h="771259">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dirty="0">
                          <a:solidFill>
                            <a:srgbClr val="000000"/>
                          </a:solidFill>
                          <a:latin typeface="Calibri" pitchFamily="34" charset="0"/>
                          <a:cs typeface="Calibri" pitchFamily="34" charset="0"/>
                          <a:sym typeface="Arial" panose="020B0604020202020204" pitchFamily="34" charset="0"/>
                        </a:rPr>
                        <a:t>to do </a:t>
                      </a:r>
                      <a:r>
                        <a:rPr kumimoji="0" lang="en-US" altLang="zh-CN" sz="2400" dirty="0" err="1">
                          <a:solidFill>
                            <a:srgbClr val="000000"/>
                          </a:solidFill>
                          <a:latin typeface="Calibri" pitchFamily="34" charset="0"/>
                          <a:cs typeface="Calibri" pitchFamily="34" charset="0"/>
                          <a:sym typeface="Arial" panose="020B0604020202020204" pitchFamily="34" charset="0"/>
                        </a:rPr>
                        <a:t>sth</a:t>
                      </a:r>
                      <a:r>
                        <a:rPr kumimoji="0" lang="en-US" altLang="zh-CN" sz="2400" dirty="0">
                          <a:solidFill>
                            <a:srgbClr val="000000"/>
                          </a:solidFill>
                          <a:latin typeface="Calibri" pitchFamily="34" charset="0"/>
                          <a:cs typeface="Calibri" pitchFamily="34" charset="0"/>
                          <a:sym typeface="Arial" panose="020B0604020202020204" pitchFamily="34" charset="0"/>
                        </a:rPr>
                        <a:t>. or go somewhere more quickly than usual, esp. because there is not much time</a:t>
                      </a:r>
                      <a:endParaRPr kumimoji="0" lang="en-US" altLang="zh-CN" sz="2400" b="0" i="0" u="none" strike="noStrike" kern="1200" cap="none" normalizeH="0" baseline="0" dirty="0">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400" b="0" i="0" u="none" strike="noStrike" cap="none" normalizeH="0" baseline="0" dirty="0">
                        <a:ln>
                          <a:noFill/>
                        </a:ln>
                        <a:solidFill>
                          <a:srgbClr val="000000"/>
                        </a:solidFill>
                        <a:effectLst/>
                        <a:latin typeface="Arial" panose="020B0604020202020204" pitchFamily="34" charset="0"/>
                        <a:ea typeface="宋体" panose="02010600030101010101" pitchFamily="2" charset="-122"/>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extLst>
                  <a:ext uri="{0D108BD9-81ED-4DB2-BD59-A6C34878D82A}"/>
                </a:extLst>
              </a:tr>
              <a:tr h="771259">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0" i="0" u="none" strike="noStrike" cap="none" normalizeH="0" baseline="0" dirty="0">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rPr>
                        <a:t>to make sb. feel very surprised, esp. about </a:t>
                      </a:r>
                      <a:r>
                        <a:rPr kumimoji="0" lang="en-US" altLang="zh-CN" sz="2400" b="0" i="0" u="none" strike="noStrike" cap="none" normalizeH="0" baseline="0" dirty="0" err="1">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rPr>
                        <a:t>sth</a:t>
                      </a:r>
                      <a:r>
                        <a:rPr kumimoji="0" lang="en-US" altLang="zh-CN" sz="2400" b="0" i="0" u="none" strike="noStrike" cap="none" normalizeH="0" baseline="0" dirty="0">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rPr>
                        <a:t>. they like or admire</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400" b="0" i="0" u="none" strike="noStrike" cap="none" normalizeH="0" baseline="0" dirty="0">
                        <a:ln>
                          <a:noFill/>
                        </a:ln>
                        <a:solidFill>
                          <a:srgbClr val="000000"/>
                        </a:solidFill>
                        <a:effectLst/>
                        <a:latin typeface="Arial" panose="020B0604020202020204" pitchFamily="34" charset="0"/>
                        <a:ea typeface="宋体" panose="02010600030101010101" pitchFamily="2" charset="-122"/>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extLst>
                  <a:ext uri="{0D108BD9-81ED-4DB2-BD59-A6C34878D82A}"/>
                </a:extLst>
              </a:tr>
              <a:tr h="569490">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0" i="0" u="none" strike="noStrike" cap="none" normalizeH="0" baseline="0" dirty="0">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rPr>
                        <a:t>to develop as a result of </a:t>
                      </a:r>
                      <a:r>
                        <a:rPr kumimoji="0" lang="en-US" altLang="zh-CN" sz="2400" b="0" i="0" u="none" strike="noStrike" cap="none" normalizeH="0" baseline="0" dirty="0" err="1">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rPr>
                        <a:t>sth</a:t>
                      </a:r>
                      <a:r>
                        <a:rPr kumimoji="0" lang="en-US" altLang="zh-CN" sz="2400" b="0" i="0" u="none" strike="noStrike" cap="none" normalizeH="0" baseline="0" dirty="0">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rPr>
                        <a:t>. else</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400" b="0" i="0" u="none" strike="noStrike" cap="none" normalizeH="0" baseline="0" dirty="0">
                        <a:ln>
                          <a:noFill/>
                        </a:ln>
                        <a:solidFill>
                          <a:srgbClr val="000000"/>
                        </a:solidFill>
                        <a:effectLst/>
                        <a:latin typeface="Arial" panose="020B0604020202020204" pitchFamily="34" charset="0"/>
                        <a:ea typeface="宋体" panose="02010600030101010101" pitchFamily="2" charset="-122"/>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CFD8E7"/>
                    </a:solidFill>
                  </a:tcPr>
                </a:tc>
                <a:extLst>
                  <a:ext uri="{0D108BD9-81ED-4DB2-BD59-A6C34878D82A}"/>
                </a:extLst>
              </a:tr>
              <a:tr h="570848">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0" i="0" u="none" strike="noStrike" cap="none" normalizeH="0" baseline="0" dirty="0">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rPr>
                        <a:t>to be determined to do </a:t>
                      </a:r>
                      <a:r>
                        <a:rPr kumimoji="0" lang="en-US" altLang="zh-CN" sz="2400" b="0" i="0" u="none" strike="noStrike" cap="none" normalizeH="0" baseline="0" dirty="0" err="1">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rPr>
                        <a:t>sth</a:t>
                      </a:r>
                      <a:r>
                        <a:rPr kumimoji="0" lang="en-US" altLang="zh-CN" sz="2400" b="0" i="0" u="none" strike="noStrike" cap="none" normalizeH="0" baseline="0" dirty="0">
                          <a:ln>
                            <a:noFill/>
                          </a:ln>
                          <a:solidFill>
                            <a:srgbClr val="000000"/>
                          </a:solidFill>
                          <a:effectLst/>
                          <a:latin typeface="Calibri" pitchFamily="34" charset="0"/>
                          <a:ea typeface="宋体" panose="02010600030101010101" pitchFamily="2" charset="-122"/>
                          <a:cs typeface="Calibri" pitchFamily="34" charset="0"/>
                          <a:sym typeface="Arial" panose="020B0604020202020204" pitchFamily="34" charset="0"/>
                        </a:rPr>
                        <a:t>.</a:t>
                      </a: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2400" b="0" i="0" u="none" strike="noStrike" cap="none" normalizeH="0" baseline="0" dirty="0">
                        <a:ln>
                          <a:noFill/>
                        </a:ln>
                        <a:solidFill>
                          <a:srgbClr val="000000"/>
                        </a:solidFill>
                        <a:effectLst/>
                        <a:latin typeface="Arial" panose="020B0604020202020204" pitchFamily="34" charset="0"/>
                        <a:ea typeface="宋体" panose="02010600030101010101" pitchFamily="2" charset="-122"/>
                        <a:sym typeface="Arial" panose="020B0604020202020204" pitchFamily="34" charset="0"/>
                      </a:endParaRPr>
                    </a:p>
                  </a:txBody>
                  <a:tcPr marT="45728" marB="45728"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9ECF4"/>
                    </a:solidFill>
                  </a:tcPr>
                </a:tc>
                <a:extLst>
                  <a:ext uri="{0D108BD9-81ED-4DB2-BD59-A6C34878D82A}"/>
                </a:extLst>
              </a:tr>
            </a:tbl>
          </a:graphicData>
        </a:graphic>
      </p:graphicFrame>
      <p:sp>
        <p:nvSpPr>
          <p:cNvPr id="18" name="文本框 1"/>
          <p:cNvSpPr txBox="1">
            <a:spLocks noChangeArrowheads="1"/>
          </p:cNvSpPr>
          <p:nvPr/>
        </p:nvSpPr>
        <p:spPr bwMode="auto">
          <a:xfrm>
            <a:off x="6429375" y="3038475"/>
            <a:ext cx="2540000"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hurry through</a:t>
            </a:r>
          </a:p>
        </p:txBody>
      </p:sp>
      <p:sp>
        <p:nvSpPr>
          <p:cNvPr id="20" name="文本框 1"/>
          <p:cNvSpPr txBox="1">
            <a:spLocks noChangeArrowheads="1"/>
          </p:cNvSpPr>
          <p:nvPr/>
        </p:nvSpPr>
        <p:spPr bwMode="auto">
          <a:xfrm>
            <a:off x="6434138" y="3913188"/>
            <a:ext cx="2540000"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blow sb. away</a:t>
            </a:r>
          </a:p>
        </p:txBody>
      </p:sp>
      <p:sp>
        <p:nvSpPr>
          <p:cNvPr id="25" name="文本框 3"/>
          <p:cNvSpPr txBox="1">
            <a:spLocks noChangeArrowheads="1"/>
          </p:cNvSpPr>
          <p:nvPr/>
        </p:nvSpPr>
        <p:spPr bwMode="auto">
          <a:xfrm>
            <a:off x="6456363" y="4568825"/>
            <a:ext cx="2540000"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stem from</a:t>
            </a:r>
          </a:p>
        </p:txBody>
      </p:sp>
      <p:sp>
        <p:nvSpPr>
          <p:cNvPr id="28" name="文本框 4"/>
          <p:cNvSpPr txBox="1">
            <a:spLocks noChangeArrowheads="1"/>
          </p:cNvSpPr>
          <p:nvPr/>
        </p:nvSpPr>
        <p:spPr bwMode="auto">
          <a:xfrm>
            <a:off x="6454775" y="5135563"/>
            <a:ext cx="2540000" cy="460375"/>
          </a:xfrm>
          <a:prstGeom prst="rect">
            <a:avLst/>
          </a:prstGeom>
          <a:noFill/>
          <a:ln w="9525">
            <a:noFill/>
            <a:miter lim="800000"/>
            <a:headEnd/>
            <a:tailEnd/>
          </a:ln>
        </p:spPr>
        <p:txBody>
          <a:bodyPr>
            <a:spAutoFit/>
          </a:bodyPr>
          <a:lstStyle/>
          <a:p>
            <a:r>
              <a:rPr lang="en-US" altLang="zh-CN" sz="2400">
                <a:solidFill>
                  <a:srgbClr val="C00000"/>
                </a:solidFill>
                <a:latin typeface="Calibri" pitchFamily="34" charset="0"/>
              </a:rPr>
              <a:t>make up sb.’s mind</a:t>
            </a:r>
          </a:p>
        </p:txBody>
      </p:sp>
      <p:sp>
        <p:nvSpPr>
          <p:cNvPr id="26" name="动作按钮: 第一张 2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linds(horizont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horizontal)">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5" grpId="0"/>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5939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59396"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5939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5940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59401" name="文本框 21"/>
          <p:cNvSpPr txBox="1">
            <a:spLocks noChangeArrowheads="1"/>
          </p:cNvSpPr>
          <p:nvPr/>
        </p:nvSpPr>
        <p:spPr bwMode="auto">
          <a:xfrm>
            <a:off x="468313" y="995363"/>
            <a:ext cx="4533900"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E</a:t>
            </a:r>
            <a:r>
              <a:rPr kumimoji="1" lang="zh-CN" altLang="zh-CN" sz="2400" b="1">
                <a:solidFill>
                  <a:srgbClr val="008080"/>
                </a:solidFill>
                <a:latin typeface="Calibri" pitchFamily="34" charset="0"/>
                <a:cs typeface="Calibri" pitchFamily="34" charset="0"/>
              </a:rPr>
              <a:t>xtended </a:t>
            </a:r>
            <a:r>
              <a:rPr kumimoji="1" lang="en-US" altLang="zh-CN" sz="2400" b="1">
                <a:solidFill>
                  <a:srgbClr val="008080"/>
                </a:solidFill>
                <a:latin typeface="Calibri" pitchFamily="34" charset="0"/>
                <a:cs typeface="Calibri" pitchFamily="34" charset="0"/>
              </a:rPr>
              <a:t>e</a:t>
            </a:r>
            <a:r>
              <a:rPr kumimoji="1" lang="zh-CN" altLang="zh-CN" sz="2400" b="1">
                <a:solidFill>
                  <a:srgbClr val="008080"/>
                </a:solidFill>
                <a:latin typeface="Calibri" pitchFamily="34" charset="0"/>
                <a:cs typeface="Calibri" pitchFamily="34" charset="0"/>
              </a:rPr>
              <a:t>xercises</a:t>
            </a:r>
            <a:endParaRPr kumimoji="1" lang="zh-CN" altLang="en-US" sz="2400" b="1">
              <a:solidFill>
                <a:srgbClr val="008080"/>
              </a:solidFill>
              <a:latin typeface="Calibri" pitchFamily="34" charset="0"/>
              <a:cs typeface="Calibri" pitchFamily="34" charset="0"/>
            </a:endParaRPr>
          </a:p>
        </p:txBody>
      </p:sp>
      <p:sp>
        <p:nvSpPr>
          <p:cNvPr id="59402" name="Rectangle 7"/>
          <p:cNvSpPr>
            <a:spLocks noChangeArrowheads="1"/>
          </p:cNvSpPr>
          <p:nvPr/>
        </p:nvSpPr>
        <p:spPr bwMode="auto">
          <a:xfrm>
            <a:off x="1577975" y="1455738"/>
            <a:ext cx="7418388" cy="830262"/>
          </a:xfrm>
          <a:prstGeom prst="rect">
            <a:avLst/>
          </a:prstGeom>
          <a:noFill/>
          <a:ln w="9525">
            <a:noFill/>
            <a:miter lim="800000"/>
            <a:headEnd/>
            <a:tailEnd/>
          </a:ln>
        </p:spPr>
        <p:txBody>
          <a:bodyPr>
            <a:spAutoFit/>
          </a:bodyPr>
          <a:lstStyle/>
          <a:p>
            <a:r>
              <a:rPr lang="en-US" altLang="zh-CN" sz="2400" b="1">
                <a:solidFill>
                  <a:srgbClr val="0D0D0D"/>
                </a:solidFill>
                <a:latin typeface="Calibri" pitchFamily="34" charset="0"/>
                <a:sym typeface="Arial" charset="0"/>
              </a:rPr>
              <a:t>Translate the sentences below with the expressions given in the table above. </a:t>
            </a: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9404"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3</a:t>
            </a:r>
            <a:endParaRPr kumimoji="1" lang="zh-CN" altLang="en-US" sz="2400" b="1">
              <a:solidFill>
                <a:srgbClr val="FFFFFF"/>
              </a:solidFill>
              <a:latin typeface="Calibri" pitchFamily="34" charset="0"/>
            </a:endParaRPr>
          </a:p>
        </p:txBody>
      </p:sp>
      <p:sp>
        <p:nvSpPr>
          <p:cNvPr id="26" name="内容占位符 2"/>
          <p:cNvSpPr>
            <a:spLocks noGrp="1" noChangeArrowheads="1"/>
          </p:cNvSpPr>
          <p:nvPr/>
        </p:nvSpPr>
        <p:spPr bwMode="auto">
          <a:xfrm>
            <a:off x="355600" y="2216150"/>
            <a:ext cx="8640763" cy="4102100"/>
          </a:xfrm>
          <a:prstGeom prst="rect">
            <a:avLst/>
          </a:prstGeom>
          <a:noFill/>
          <a:ln>
            <a:noFill/>
          </a:ln>
        </p:spPr>
        <p:txBody>
          <a:bodyPr/>
          <a:lstStyle/>
          <a:p>
            <a:pPr algn="just" fontAlgn="auto">
              <a:spcBef>
                <a:spcPts val="0"/>
              </a:spcBef>
              <a:spcAft>
                <a:spcPts val="0"/>
              </a:spcAft>
              <a:defRPr/>
            </a:pPr>
            <a:r>
              <a:rPr lang="en-US" altLang="zh-CN" sz="2200" dirty="0">
                <a:latin typeface="Calibri" pitchFamily="34" charset="0"/>
                <a:ea typeface="+mn-ea"/>
                <a:sym typeface="Arial" panose="020B0604020202020204" pitchFamily="34" charset="0"/>
              </a:rPr>
              <a:t>1.</a:t>
            </a:r>
            <a:r>
              <a:rPr lang="zh-CN" altLang="en-US" sz="2200" dirty="0">
                <a:latin typeface="Calibri" pitchFamily="34" charset="0"/>
                <a:ea typeface="+mn-ea"/>
                <a:sym typeface="Arial" panose="020B0604020202020204" pitchFamily="34" charset="0"/>
              </a:rPr>
              <a:t> 那部电影太好了！我被惊艳到了！</a:t>
            </a:r>
          </a:p>
          <a:p>
            <a:pPr marL="342900" indent="-342900" fontAlgn="auto">
              <a:lnSpc>
                <a:spcPts val="3000"/>
              </a:lnSpc>
              <a:spcBef>
                <a:spcPts val="600"/>
              </a:spcBef>
              <a:spcAft>
                <a:spcPts val="600"/>
              </a:spcAft>
              <a:defRPr/>
            </a:pPr>
            <a:endParaRPr lang="en-US" altLang="zh-CN" sz="2200" dirty="0">
              <a:latin typeface="Calibri" pitchFamily="34" charset="0"/>
              <a:ea typeface="+mn-ea"/>
              <a:sym typeface="Arial" panose="020B0604020202020204" pitchFamily="34" charset="0"/>
            </a:endParaRPr>
          </a:p>
          <a:p>
            <a:pPr marL="342900" indent="-342900" fontAlgn="auto">
              <a:lnSpc>
                <a:spcPts val="3000"/>
              </a:lnSpc>
              <a:spcBef>
                <a:spcPts val="600"/>
              </a:spcBef>
              <a:spcAft>
                <a:spcPts val="600"/>
              </a:spcAft>
              <a:defRPr/>
            </a:pPr>
            <a:r>
              <a:rPr lang="en-US" altLang="zh-CN" sz="2200" dirty="0">
                <a:latin typeface="Calibri" pitchFamily="34" charset="0"/>
                <a:ea typeface="+mn-ea"/>
                <a:sym typeface="Arial" panose="020B0604020202020204" pitchFamily="34" charset="0"/>
              </a:rPr>
              <a:t>2.</a:t>
            </a:r>
            <a:r>
              <a:rPr lang="zh-CN" altLang="en-US" sz="2200" dirty="0">
                <a:latin typeface="Calibri" pitchFamily="34" charset="0"/>
                <a:ea typeface="+mn-ea"/>
                <a:sym typeface="Arial" panose="020B0604020202020204" pitchFamily="34" charset="0"/>
              </a:rPr>
              <a:t> 我们匆忙上课，这样我们就可以早点结束了。</a:t>
            </a:r>
          </a:p>
          <a:p>
            <a:pPr marL="342900" indent="-342900" fontAlgn="auto">
              <a:lnSpc>
                <a:spcPts val="3000"/>
              </a:lnSpc>
              <a:spcBef>
                <a:spcPts val="600"/>
              </a:spcBef>
              <a:spcAft>
                <a:spcPts val="600"/>
              </a:spcAft>
              <a:defRPr/>
            </a:pPr>
            <a:endParaRPr lang="zh-CN" altLang="en-US" sz="2200" dirty="0">
              <a:latin typeface="Calibri" pitchFamily="34" charset="0"/>
              <a:ea typeface="+mn-ea"/>
              <a:sym typeface="Arial" panose="020B0604020202020204" pitchFamily="34" charset="0"/>
            </a:endParaRPr>
          </a:p>
          <a:p>
            <a:pPr marL="342900" indent="-342900" fontAlgn="auto">
              <a:lnSpc>
                <a:spcPts val="3000"/>
              </a:lnSpc>
              <a:spcBef>
                <a:spcPts val="600"/>
              </a:spcBef>
              <a:spcAft>
                <a:spcPts val="600"/>
              </a:spcAft>
              <a:defRPr/>
            </a:pPr>
            <a:r>
              <a:rPr lang="en-US" altLang="zh-CN" sz="2200" dirty="0">
                <a:latin typeface="Calibri" pitchFamily="34" charset="0"/>
                <a:ea typeface="+mn-ea"/>
                <a:sym typeface="Arial" panose="020B0604020202020204" pitchFamily="34" charset="0"/>
              </a:rPr>
              <a:t>3. </a:t>
            </a:r>
            <a:r>
              <a:rPr lang="zh-CN" altLang="en-US" sz="2200" dirty="0">
                <a:latin typeface="Calibri" pitchFamily="34" charset="0"/>
                <a:ea typeface="+mn-ea"/>
                <a:sym typeface="Arial" panose="020B0604020202020204" pitchFamily="34" charset="0"/>
              </a:rPr>
              <a:t>我已经打定主意。没什么会让我改变。</a:t>
            </a:r>
          </a:p>
          <a:p>
            <a:pPr marL="342900" indent="-342900" fontAlgn="auto">
              <a:lnSpc>
                <a:spcPts val="3000"/>
              </a:lnSpc>
              <a:spcBef>
                <a:spcPts val="600"/>
              </a:spcBef>
              <a:spcAft>
                <a:spcPts val="600"/>
              </a:spcAft>
              <a:defRPr/>
            </a:pPr>
            <a:endParaRPr lang="zh-CN" altLang="en-US" sz="2200" dirty="0">
              <a:latin typeface="Calibri" pitchFamily="34" charset="0"/>
              <a:ea typeface="+mn-ea"/>
              <a:sym typeface="Arial" panose="020B0604020202020204" pitchFamily="34" charset="0"/>
            </a:endParaRPr>
          </a:p>
          <a:p>
            <a:pPr marL="342900" indent="-342900" fontAlgn="auto">
              <a:lnSpc>
                <a:spcPts val="3000"/>
              </a:lnSpc>
              <a:spcBef>
                <a:spcPts val="600"/>
              </a:spcBef>
              <a:spcAft>
                <a:spcPts val="600"/>
              </a:spcAft>
              <a:defRPr/>
            </a:pPr>
            <a:r>
              <a:rPr lang="en-US" altLang="zh-CN" sz="2200" dirty="0">
                <a:latin typeface="Calibri" pitchFamily="34" charset="0"/>
                <a:ea typeface="+mn-ea"/>
                <a:sym typeface="Arial" panose="020B0604020202020204" pitchFamily="34" charset="0"/>
              </a:rPr>
              <a:t>4. </a:t>
            </a:r>
            <a:r>
              <a:rPr lang="zh-CN" altLang="en-US" sz="2200" dirty="0">
                <a:latin typeface="Calibri" pitchFamily="34" charset="0"/>
                <a:ea typeface="+mn-ea"/>
                <a:sym typeface="Arial" panose="020B0604020202020204" pitchFamily="34" charset="0"/>
              </a:rPr>
              <a:t>这些问题全部源于你的管理不善。</a:t>
            </a:r>
          </a:p>
        </p:txBody>
      </p:sp>
      <p:sp>
        <p:nvSpPr>
          <p:cNvPr id="29" name="文本框 3"/>
          <p:cNvSpPr txBox="1">
            <a:spLocks noChangeArrowheads="1"/>
          </p:cNvSpPr>
          <p:nvPr/>
        </p:nvSpPr>
        <p:spPr bwMode="auto">
          <a:xfrm>
            <a:off x="590550" y="2687638"/>
            <a:ext cx="8375650" cy="461962"/>
          </a:xfrm>
          <a:prstGeom prst="rect">
            <a:avLst/>
          </a:prstGeom>
          <a:noFill/>
          <a:ln>
            <a:noFill/>
          </a:ln>
        </p:spPr>
        <p:txBody>
          <a:bodyPr>
            <a:spAutoFit/>
          </a:bodyPr>
          <a:lstStyle>
            <a:lvl1pPr>
              <a:defRPr kumimoji="1" sz="24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just" fontAlgn="auto">
              <a:spcBef>
                <a:spcPts val="0"/>
              </a:spcBef>
              <a:spcAft>
                <a:spcPts val="0"/>
              </a:spcAft>
              <a:defRPr/>
            </a:pPr>
            <a:r>
              <a:rPr lang="en-US" altLang="zh-CN" dirty="0">
                <a:solidFill>
                  <a:srgbClr val="C00000"/>
                </a:solidFill>
                <a:latin typeface="+mn-lt"/>
              </a:rPr>
              <a:t> I was blown away by how good that movie was!</a:t>
            </a:r>
            <a:endParaRPr lang="zh-CN" altLang="en-US" dirty="0">
              <a:solidFill>
                <a:srgbClr val="C00000"/>
              </a:solidFill>
              <a:latin typeface="+mn-lt"/>
            </a:endParaRPr>
          </a:p>
        </p:txBody>
      </p:sp>
      <p:sp>
        <p:nvSpPr>
          <p:cNvPr id="30" name="文本框 3"/>
          <p:cNvSpPr txBox="1">
            <a:spLocks noChangeArrowheads="1"/>
          </p:cNvSpPr>
          <p:nvPr/>
        </p:nvSpPr>
        <p:spPr bwMode="auto">
          <a:xfrm>
            <a:off x="661988" y="3725863"/>
            <a:ext cx="8375650" cy="461962"/>
          </a:xfrm>
          <a:prstGeom prst="rect">
            <a:avLst/>
          </a:prstGeom>
          <a:noFill/>
          <a:ln>
            <a:noFill/>
          </a:ln>
        </p:spPr>
        <p:txBody>
          <a:bodyPr>
            <a:spAutoFit/>
          </a:bodyPr>
          <a:lstStyle>
            <a:lvl1pPr>
              <a:defRPr kumimoji="1" sz="24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just" fontAlgn="auto">
              <a:spcBef>
                <a:spcPts val="0"/>
              </a:spcBef>
              <a:spcAft>
                <a:spcPts val="0"/>
              </a:spcAft>
              <a:defRPr/>
            </a:pPr>
            <a:r>
              <a:rPr lang="en-US" altLang="zh-CN" dirty="0">
                <a:solidFill>
                  <a:srgbClr val="C00000"/>
                </a:solidFill>
                <a:latin typeface="+mn-lt"/>
              </a:rPr>
              <a:t>We hurried through the lesson so that we could finish early.</a:t>
            </a:r>
            <a:endParaRPr lang="zh-CN" altLang="en-US" dirty="0">
              <a:solidFill>
                <a:srgbClr val="C00000"/>
              </a:solidFill>
              <a:latin typeface="+mn-lt"/>
            </a:endParaRPr>
          </a:p>
        </p:txBody>
      </p:sp>
      <p:sp>
        <p:nvSpPr>
          <p:cNvPr id="31" name="文本框 3"/>
          <p:cNvSpPr txBox="1">
            <a:spLocks noChangeArrowheads="1"/>
          </p:cNvSpPr>
          <p:nvPr/>
        </p:nvSpPr>
        <p:spPr bwMode="auto">
          <a:xfrm>
            <a:off x="658813" y="4759325"/>
            <a:ext cx="8375650" cy="461963"/>
          </a:xfrm>
          <a:prstGeom prst="rect">
            <a:avLst/>
          </a:prstGeom>
          <a:noFill/>
          <a:ln>
            <a:noFill/>
          </a:ln>
        </p:spPr>
        <p:txBody>
          <a:bodyPr>
            <a:spAutoFit/>
          </a:bodyPr>
          <a:lstStyle>
            <a:lvl1pPr>
              <a:defRPr kumimoji="1" sz="24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just" fontAlgn="auto">
              <a:spcBef>
                <a:spcPts val="0"/>
              </a:spcBef>
              <a:spcAft>
                <a:spcPts val="0"/>
              </a:spcAft>
              <a:defRPr/>
            </a:pPr>
            <a:r>
              <a:rPr lang="en-US" altLang="zh-CN" dirty="0">
                <a:solidFill>
                  <a:srgbClr val="C00000"/>
                </a:solidFill>
                <a:latin typeface="+mn-lt"/>
              </a:rPr>
              <a:t>I’ve made up my mind. Nothing will make me change it.</a:t>
            </a:r>
            <a:endParaRPr lang="zh-CN" altLang="en-US" dirty="0">
              <a:solidFill>
                <a:srgbClr val="C00000"/>
              </a:solidFill>
              <a:latin typeface="+mn-lt"/>
            </a:endParaRPr>
          </a:p>
        </p:txBody>
      </p:sp>
      <p:sp>
        <p:nvSpPr>
          <p:cNvPr id="32" name="文本框 3"/>
          <p:cNvSpPr txBox="1">
            <a:spLocks noChangeArrowheads="1"/>
          </p:cNvSpPr>
          <p:nvPr/>
        </p:nvSpPr>
        <p:spPr bwMode="auto">
          <a:xfrm>
            <a:off x="654050" y="5784850"/>
            <a:ext cx="8375650" cy="461963"/>
          </a:xfrm>
          <a:prstGeom prst="rect">
            <a:avLst/>
          </a:prstGeom>
          <a:noFill/>
          <a:ln>
            <a:noFill/>
          </a:ln>
        </p:spPr>
        <p:txBody>
          <a:bodyPr>
            <a:spAutoFit/>
          </a:bodyPr>
          <a:lstStyle>
            <a:lvl1pPr>
              <a:defRPr kumimoji="1" sz="24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just" fontAlgn="auto">
              <a:spcBef>
                <a:spcPts val="0"/>
              </a:spcBef>
              <a:spcAft>
                <a:spcPts val="0"/>
              </a:spcAft>
              <a:defRPr/>
            </a:pPr>
            <a:r>
              <a:rPr lang="en-US" altLang="zh-CN" dirty="0">
                <a:solidFill>
                  <a:srgbClr val="C00000"/>
                </a:solidFill>
                <a:latin typeface="+mn-lt"/>
              </a:rPr>
              <a:t>These problems all stem from your mismanagement.</a:t>
            </a:r>
            <a:endParaRPr lang="zh-CN" altLang="en-US" dirty="0">
              <a:solidFill>
                <a:srgbClr val="C00000"/>
              </a:solidFill>
              <a:latin typeface="+mn-lt"/>
            </a:endParaRPr>
          </a:p>
        </p:txBody>
      </p:sp>
      <p:sp>
        <p:nvSpPr>
          <p:cNvPr id="20" name="动作按钮: 第一张 1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6">
                                            <p:txEl>
                                              <p:pRg st="2" end="2"/>
                                            </p:txEl>
                                          </p:spTgt>
                                        </p:tgtEl>
                                        <p:attrNameLst>
                                          <p:attrName>style.visibility</p:attrName>
                                        </p:attrNameLst>
                                      </p:cBhvr>
                                      <p:to>
                                        <p:strVal val="visible"/>
                                      </p:to>
                                    </p:set>
                                    <p:animEffect transition="in" filter="blinds(horizontal)">
                                      <p:cBhvr>
                                        <p:cTn id="10" dur="500"/>
                                        <p:tgtEl>
                                          <p:spTgt spid="26">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6">
                                            <p:txEl>
                                              <p:pRg st="4" end="4"/>
                                            </p:txEl>
                                          </p:spTgt>
                                        </p:tgtEl>
                                        <p:attrNameLst>
                                          <p:attrName>style.visibility</p:attrName>
                                        </p:attrNameLst>
                                      </p:cBhvr>
                                      <p:to>
                                        <p:strVal val="visible"/>
                                      </p:to>
                                    </p:set>
                                    <p:animEffect transition="in" filter="blinds(horizontal)">
                                      <p:cBhvr>
                                        <p:cTn id="13" dur="500"/>
                                        <p:tgtEl>
                                          <p:spTgt spid="26">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6">
                                            <p:txEl>
                                              <p:pRg st="6" end="6"/>
                                            </p:txEl>
                                          </p:spTgt>
                                        </p:tgtEl>
                                        <p:attrNameLst>
                                          <p:attrName>style.visibility</p:attrName>
                                        </p:attrNameLst>
                                      </p:cBhvr>
                                      <p:to>
                                        <p:strVal val="visible"/>
                                      </p:to>
                                    </p:set>
                                    <p:animEffect transition="in" filter="blinds(horizontal)">
                                      <p:cBhvr>
                                        <p:cTn id="16" dur="500"/>
                                        <p:tgtEl>
                                          <p:spTgt spid="26">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linds(horizontal)">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linds(horizontal)">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linds(horizontal)">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blinds(horizontal)">
                                      <p:cBhvr>
                                        <p:cTn id="3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041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60420"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0423"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0424"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0425" name="文本框 21"/>
          <p:cNvSpPr txBox="1">
            <a:spLocks noChangeArrowheads="1"/>
          </p:cNvSpPr>
          <p:nvPr/>
        </p:nvSpPr>
        <p:spPr bwMode="auto">
          <a:xfrm>
            <a:off x="468313" y="831850"/>
            <a:ext cx="4533900" cy="461963"/>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E</a:t>
            </a:r>
            <a:r>
              <a:rPr kumimoji="1" lang="zh-CN" altLang="zh-CN" sz="2400" b="1">
                <a:solidFill>
                  <a:srgbClr val="008080"/>
                </a:solidFill>
                <a:latin typeface="Calibri" pitchFamily="34" charset="0"/>
                <a:cs typeface="Calibri" pitchFamily="34" charset="0"/>
              </a:rPr>
              <a:t>xtended </a:t>
            </a:r>
            <a:r>
              <a:rPr kumimoji="1" lang="en-US" altLang="zh-CN" sz="2400" b="1">
                <a:solidFill>
                  <a:srgbClr val="008080"/>
                </a:solidFill>
                <a:latin typeface="Calibri" pitchFamily="34" charset="0"/>
                <a:cs typeface="Calibri" pitchFamily="34" charset="0"/>
              </a:rPr>
              <a:t>e</a:t>
            </a:r>
            <a:r>
              <a:rPr kumimoji="1" lang="zh-CN" altLang="zh-CN" sz="2400" b="1">
                <a:solidFill>
                  <a:srgbClr val="008080"/>
                </a:solidFill>
                <a:latin typeface="Calibri" pitchFamily="34" charset="0"/>
                <a:cs typeface="Calibri" pitchFamily="34" charset="0"/>
              </a:rPr>
              <a:t>xercises</a:t>
            </a:r>
            <a:endParaRPr kumimoji="1" lang="zh-CN" altLang="en-US" sz="2400" b="1">
              <a:solidFill>
                <a:srgbClr val="008080"/>
              </a:solidFill>
              <a:latin typeface="Calibri" pitchFamily="34" charset="0"/>
              <a:cs typeface="Calibri" pitchFamily="34" charset="0"/>
            </a:endParaRPr>
          </a:p>
        </p:txBody>
      </p:sp>
      <p:sp>
        <p:nvSpPr>
          <p:cNvPr id="19" name="五边形 18"/>
          <p:cNvSpPr/>
          <p:nvPr/>
        </p:nvSpPr>
        <p:spPr>
          <a:xfrm>
            <a:off x="468313" y="1617663"/>
            <a:ext cx="1109662" cy="431800"/>
          </a:xfrm>
          <a:prstGeom prst="homePlate">
            <a:avLst/>
          </a:prstGeom>
          <a:solidFill>
            <a:srgbClr val="00808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60427" name="文本框 11"/>
          <p:cNvSpPr txBox="1">
            <a:spLocks noChangeArrowheads="1"/>
          </p:cNvSpPr>
          <p:nvPr/>
        </p:nvSpPr>
        <p:spPr bwMode="auto">
          <a:xfrm>
            <a:off x="477838" y="1598613"/>
            <a:ext cx="1009650" cy="461962"/>
          </a:xfrm>
          <a:prstGeom prst="rect">
            <a:avLst/>
          </a:prstGeom>
          <a:noFill/>
          <a:ln w="9525">
            <a:noFill/>
            <a:miter lim="800000"/>
            <a:headEnd/>
            <a:tailEnd/>
          </a:ln>
        </p:spPr>
        <p:txBody>
          <a:bodyPr>
            <a:spAutoFit/>
          </a:bodyPr>
          <a:lstStyle/>
          <a:p>
            <a:r>
              <a:rPr kumimoji="1" lang="en-US" altLang="zh-CN" sz="2400" b="1">
                <a:solidFill>
                  <a:srgbClr val="FFFFFF"/>
                </a:solidFill>
                <a:latin typeface="Calibri" pitchFamily="34" charset="0"/>
              </a:rPr>
              <a:t>Task 4</a:t>
            </a:r>
            <a:endParaRPr kumimoji="1" lang="zh-CN" altLang="en-US" sz="2400" b="1">
              <a:solidFill>
                <a:srgbClr val="FFFFFF"/>
              </a:solidFill>
              <a:latin typeface="Calibri" pitchFamily="34" charset="0"/>
            </a:endParaRPr>
          </a:p>
        </p:txBody>
      </p:sp>
      <p:cxnSp>
        <p:nvCxnSpPr>
          <p:cNvPr id="60428" name="直接连接符 19"/>
          <p:cNvCxnSpPr>
            <a:cxnSpLocks noChangeShapeType="1"/>
          </p:cNvCxnSpPr>
          <p:nvPr/>
        </p:nvCxnSpPr>
        <p:spPr bwMode="auto">
          <a:xfrm flipV="1">
            <a:off x="250825" y="2428875"/>
            <a:ext cx="8497888" cy="28575"/>
          </a:xfrm>
          <a:prstGeom prst="line">
            <a:avLst/>
          </a:prstGeom>
          <a:noFill/>
          <a:ln w="57150">
            <a:solidFill>
              <a:srgbClr val="44B36E"/>
            </a:solidFill>
            <a:round/>
            <a:headEnd/>
            <a:tailEnd/>
          </a:ln>
        </p:spPr>
      </p:cxnSp>
      <p:cxnSp>
        <p:nvCxnSpPr>
          <p:cNvPr id="60429" name="直接连接符 24"/>
          <p:cNvCxnSpPr>
            <a:cxnSpLocks noChangeShapeType="1"/>
          </p:cNvCxnSpPr>
          <p:nvPr/>
        </p:nvCxnSpPr>
        <p:spPr bwMode="auto">
          <a:xfrm flipV="1">
            <a:off x="257175" y="3798888"/>
            <a:ext cx="8491538" cy="30162"/>
          </a:xfrm>
          <a:prstGeom prst="line">
            <a:avLst/>
          </a:prstGeom>
          <a:noFill/>
          <a:ln w="38100">
            <a:solidFill>
              <a:srgbClr val="44B36E"/>
            </a:solidFill>
            <a:round/>
            <a:headEnd/>
            <a:tailEnd/>
          </a:ln>
        </p:spPr>
      </p:cxnSp>
      <p:sp>
        <p:nvSpPr>
          <p:cNvPr id="58" name="内容占位符 2"/>
          <p:cNvSpPr>
            <a:spLocks noGrp="1" noChangeArrowheads="1"/>
          </p:cNvSpPr>
          <p:nvPr/>
        </p:nvSpPr>
        <p:spPr bwMode="auto">
          <a:xfrm>
            <a:off x="355600" y="3960813"/>
            <a:ext cx="8640763" cy="2411412"/>
          </a:xfrm>
          <a:prstGeom prst="rect">
            <a:avLst/>
          </a:prstGeom>
          <a:noFill/>
          <a:ln w="9525">
            <a:noFill/>
            <a:miter lim="800000"/>
            <a:headEnd/>
            <a:tailEnd/>
          </a:ln>
        </p:spPr>
        <p:txBody>
          <a:bodyPr/>
          <a:lstStyle/>
          <a:p>
            <a:pPr algn="just"/>
            <a:r>
              <a:rPr lang="en-US" altLang="zh-CN" sz="2200" b="1">
                <a:solidFill>
                  <a:srgbClr val="C00000"/>
                </a:solidFill>
                <a:latin typeface="Calibri" pitchFamily="34" charset="0"/>
                <a:sym typeface="Arial" charset="0"/>
              </a:rPr>
              <a:t>Sample:</a:t>
            </a:r>
          </a:p>
          <a:p>
            <a:pPr algn="just"/>
            <a:r>
              <a:rPr lang="en-US" altLang="zh-CN" sz="2200">
                <a:solidFill>
                  <a:srgbClr val="C00000"/>
                </a:solidFill>
                <a:latin typeface="Calibri" pitchFamily="34" charset="0"/>
                <a:sym typeface="Arial" charset="0"/>
              </a:rPr>
              <a:t>Historians</a:t>
            </a:r>
            <a:r>
              <a:rPr lang="en-US" altLang="zh-CN" sz="2200">
                <a:latin typeface="Calibri" pitchFamily="34" charset="0"/>
                <a:sym typeface="Arial" charset="0"/>
              </a:rPr>
              <a:t> say that </a:t>
            </a:r>
            <a:r>
              <a:rPr lang="en-US" altLang="zh-CN" sz="2200">
                <a:latin typeface="Calibri" pitchFamily="34" charset="0"/>
              </a:rPr>
              <a:t>Chinese culture is one of the world's oldest cultures.</a:t>
            </a:r>
            <a:r>
              <a:rPr lang="en-US" altLang="zh-CN" sz="2400">
                <a:latin typeface="Calibri" pitchFamily="34" charset="0"/>
              </a:rPr>
              <a:t> </a:t>
            </a:r>
            <a:r>
              <a:rPr lang="en-US" altLang="zh-CN" sz="2200">
                <a:latin typeface="Calibri" pitchFamily="34" charset="0"/>
                <a:sym typeface="Arial" charset="0"/>
              </a:rPr>
              <a:t>Chinese culture is unique and </a:t>
            </a:r>
            <a:r>
              <a:rPr lang="en-US" altLang="zh-CN" sz="2200">
                <a:solidFill>
                  <a:srgbClr val="C00000"/>
                </a:solidFill>
                <a:latin typeface="Calibri" pitchFamily="34" charset="0"/>
                <a:sym typeface="Arial" charset="0"/>
              </a:rPr>
              <a:t>diverse</a:t>
            </a:r>
            <a:r>
              <a:rPr lang="en-US" altLang="zh-CN" sz="2200">
                <a:latin typeface="Calibri" pitchFamily="34" charset="0"/>
                <a:sym typeface="Arial" charset="0"/>
              </a:rPr>
              <a:t>, because China has a vast territory and</a:t>
            </a:r>
            <a:r>
              <a:rPr lang="en-US" altLang="zh-CN" sz="2200">
                <a:solidFill>
                  <a:srgbClr val="C00000"/>
                </a:solidFill>
                <a:latin typeface="Calibri" pitchFamily="34" charset="0"/>
                <a:sym typeface="Arial" charset="0"/>
              </a:rPr>
              <a:t> abundant</a:t>
            </a:r>
            <a:r>
              <a:rPr lang="en-US" altLang="zh-CN" sz="2200">
                <a:latin typeface="Calibri" pitchFamily="34" charset="0"/>
                <a:sym typeface="Arial" charset="0"/>
              </a:rPr>
              <a:t> resources, and each region has different folk customs. Many foreign tourists say they are </a:t>
            </a:r>
            <a:r>
              <a:rPr lang="en-US" altLang="zh-CN" sz="2200">
                <a:solidFill>
                  <a:srgbClr val="C00000"/>
                </a:solidFill>
                <a:latin typeface="Calibri" pitchFamily="34" charset="0"/>
                <a:sym typeface="Arial" charset="0"/>
              </a:rPr>
              <a:t>blown away </a:t>
            </a:r>
            <a:r>
              <a:rPr lang="en-US" altLang="zh-CN" sz="2200">
                <a:latin typeface="Calibri" pitchFamily="34" charset="0"/>
                <a:sym typeface="Arial" charset="0"/>
              </a:rPr>
              <a:t>by the fascinating cultural heritage, and they show great </a:t>
            </a:r>
            <a:r>
              <a:rPr lang="en-US" altLang="zh-CN" sz="2200">
                <a:solidFill>
                  <a:srgbClr val="C00000"/>
                </a:solidFill>
                <a:latin typeface="Calibri" pitchFamily="34" charset="0"/>
                <a:sym typeface="Arial" charset="0"/>
              </a:rPr>
              <a:t>appreciation</a:t>
            </a:r>
            <a:r>
              <a:rPr lang="en-US" altLang="zh-CN" sz="2200">
                <a:latin typeface="Calibri" pitchFamily="34" charset="0"/>
                <a:sym typeface="Arial" charset="0"/>
              </a:rPr>
              <a:t> to our culture.</a:t>
            </a:r>
          </a:p>
        </p:txBody>
      </p:sp>
      <p:sp>
        <p:nvSpPr>
          <p:cNvPr id="60431" name="文本框 8"/>
          <p:cNvSpPr txBox="1">
            <a:spLocks noChangeArrowheads="1"/>
          </p:cNvSpPr>
          <p:nvPr/>
        </p:nvSpPr>
        <p:spPr bwMode="auto">
          <a:xfrm>
            <a:off x="250825" y="2511425"/>
            <a:ext cx="1851025" cy="461963"/>
          </a:xfrm>
          <a:prstGeom prst="rect">
            <a:avLst/>
          </a:prstGeom>
          <a:noFill/>
          <a:ln w="9525">
            <a:noFill/>
            <a:miter lim="800000"/>
            <a:headEnd/>
            <a:tailEnd/>
          </a:ln>
        </p:spPr>
        <p:txBody>
          <a:bodyPr>
            <a:spAutoFit/>
          </a:bodyPr>
          <a:lstStyle/>
          <a:p>
            <a:r>
              <a:rPr lang="en-US" altLang="zh-CN" sz="2400">
                <a:latin typeface="Calibri" pitchFamily="34" charset="0"/>
              </a:rPr>
              <a:t>abundant</a:t>
            </a:r>
          </a:p>
        </p:txBody>
      </p:sp>
      <p:sp>
        <p:nvSpPr>
          <p:cNvPr id="60432" name="文本框 11"/>
          <p:cNvSpPr txBox="1">
            <a:spLocks noChangeArrowheads="1"/>
          </p:cNvSpPr>
          <p:nvPr/>
        </p:nvSpPr>
        <p:spPr bwMode="auto">
          <a:xfrm>
            <a:off x="3276600" y="2519363"/>
            <a:ext cx="1943100" cy="460375"/>
          </a:xfrm>
          <a:prstGeom prst="rect">
            <a:avLst/>
          </a:prstGeom>
          <a:noFill/>
          <a:ln w="9525">
            <a:noFill/>
            <a:miter lim="800000"/>
            <a:headEnd/>
            <a:tailEnd/>
          </a:ln>
        </p:spPr>
        <p:txBody>
          <a:bodyPr>
            <a:spAutoFit/>
          </a:bodyPr>
          <a:lstStyle/>
          <a:p>
            <a:r>
              <a:rPr lang="en-US" altLang="zh-CN" sz="2400">
                <a:latin typeface="Calibri" pitchFamily="34" charset="0"/>
              </a:rPr>
              <a:t>identification</a:t>
            </a:r>
          </a:p>
        </p:txBody>
      </p:sp>
      <p:sp>
        <p:nvSpPr>
          <p:cNvPr id="60433" name="文本框 12"/>
          <p:cNvSpPr txBox="1">
            <a:spLocks noChangeArrowheads="1"/>
          </p:cNvSpPr>
          <p:nvPr/>
        </p:nvSpPr>
        <p:spPr bwMode="auto">
          <a:xfrm>
            <a:off x="1835150" y="2511425"/>
            <a:ext cx="1944688" cy="461963"/>
          </a:xfrm>
          <a:prstGeom prst="rect">
            <a:avLst/>
          </a:prstGeom>
          <a:noFill/>
          <a:ln w="9525">
            <a:noFill/>
            <a:miter lim="800000"/>
            <a:headEnd/>
            <a:tailEnd/>
          </a:ln>
        </p:spPr>
        <p:txBody>
          <a:bodyPr>
            <a:spAutoFit/>
          </a:bodyPr>
          <a:lstStyle/>
          <a:p>
            <a:r>
              <a:rPr lang="en-US" altLang="zh-CN" sz="2400">
                <a:latin typeface="Calibri" pitchFamily="34" charset="0"/>
              </a:rPr>
              <a:t>elevate</a:t>
            </a:r>
          </a:p>
        </p:txBody>
      </p:sp>
      <p:sp>
        <p:nvSpPr>
          <p:cNvPr id="60434" name="文本框 15"/>
          <p:cNvSpPr txBox="1">
            <a:spLocks noChangeArrowheads="1"/>
          </p:cNvSpPr>
          <p:nvPr/>
        </p:nvSpPr>
        <p:spPr bwMode="auto">
          <a:xfrm>
            <a:off x="5383213" y="2511425"/>
            <a:ext cx="1579562" cy="461963"/>
          </a:xfrm>
          <a:prstGeom prst="rect">
            <a:avLst/>
          </a:prstGeom>
          <a:noFill/>
          <a:ln w="9525">
            <a:noFill/>
            <a:miter lim="800000"/>
            <a:headEnd/>
            <a:tailEnd/>
          </a:ln>
        </p:spPr>
        <p:txBody>
          <a:bodyPr>
            <a:spAutoFit/>
          </a:bodyPr>
          <a:lstStyle/>
          <a:p>
            <a:r>
              <a:rPr lang="en-US" altLang="zh-CN" sz="2400">
                <a:latin typeface="Calibri" pitchFamily="34" charset="0"/>
              </a:rPr>
              <a:t>prominent</a:t>
            </a:r>
          </a:p>
        </p:txBody>
      </p:sp>
      <p:sp>
        <p:nvSpPr>
          <p:cNvPr id="60435" name="文本框 15"/>
          <p:cNvSpPr txBox="1">
            <a:spLocks noChangeArrowheads="1"/>
          </p:cNvSpPr>
          <p:nvPr/>
        </p:nvSpPr>
        <p:spPr bwMode="auto">
          <a:xfrm>
            <a:off x="7108825" y="2516188"/>
            <a:ext cx="1479550" cy="460375"/>
          </a:xfrm>
          <a:prstGeom prst="rect">
            <a:avLst/>
          </a:prstGeom>
          <a:noFill/>
          <a:ln w="9525">
            <a:noFill/>
            <a:miter lim="800000"/>
            <a:headEnd/>
            <a:tailEnd/>
          </a:ln>
        </p:spPr>
        <p:txBody>
          <a:bodyPr>
            <a:spAutoFit/>
          </a:bodyPr>
          <a:lstStyle/>
          <a:p>
            <a:r>
              <a:rPr lang="en-US" altLang="zh-CN" sz="2400">
                <a:latin typeface="Calibri" pitchFamily="34" charset="0"/>
              </a:rPr>
              <a:t>comprise</a:t>
            </a:r>
          </a:p>
        </p:txBody>
      </p:sp>
      <p:sp>
        <p:nvSpPr>
          <p:cNvPr id="60436" name="文本框 8"/>
          <p:cNvSpPr txBox="1">
            <a:spLocks noChangeArrowheads="1"/>
          </p:cNvSpPr>
          <p:nvPr/>
        </p:nvSpPr>
        <p:spPr bwMode="auto">
          <a:xfrm>
            <a:off x="257175" y="2941638"/>
            <a:ext cx="1851025" cy="461962"/>
          </a:xfrm>
          <a:prstGeom prst="rect">
            <a:avLst/>
          </a:prstGeom>
          <a:noFill/>
          <a:ln w="9525">
            <a:noFill/>
            <a:miter lim="800000"/>
            <a:headEnd/>
            <a:tailEnd/>
          </a:ln>
        </p:spPr>
        <p:txBody>
          <a:bodyPr>
            <a:spAutoFit/>
          </a:bodyPr>
          <a:lstStyle/>
          <a:p>
            <a:r>
              <a:rPr lang="en-US" altLang="zh-CN" sz="2400">
                <a:latin typeface="Calibri" pitchFamily="34" charset="0"/>
              </a:rPr>
              <a:t>diverse</a:t>
            </a:r>
          </a:p>
        </p:txBody>
      </p:sp>
      <p:sp>
        <p:nvSpPr>
          <p:cNvPr id="60437" name="文本框 11"/>
          <p:cNvSpPr txBox="1">
            <a:spLocks noChangeArrowheads="1"/>
          </p:cNvSpPr>
          <p:nvPr/>
        </p:nvSpPr>
        <p:spPr bwMode="auto">
          <a:xfrm>
            <a:off x="3276600" y="2941638"/>
            <a:ext cx="1701800" cy="460375"/>
          </a:xfrm>
          <a:prstGeom prst="rect">
            <a:avLst/>
          </a:prstGeom>
          <a:noFill/>
          <a:ln w="9525">
            <a:noFill/>
            <a:miter lim="800000"/>
            <a:headEnd/>
            <a:tailEnd/>
          </a:ln>
        </p:spPr>
        <p:txBody>
          <a:bodyPr>
            <a:spAutoFit/>
          </a:bodyPr>
          <a:lstStyle/>
          <a:p>
            <a:r>
              <a:rPr lang="en-US" altLang="zh-CN" sz="2400">
                <a:latin typeface="Calibri" pitchFamily="34" charset="0"/>
              </a:rPr>
              <a:t>historian</a:t>
            </a:r>
          </a:p>
        </p:txBody>
      </p:sp>
      <p:sp>
        <p:nvSpPr>
          <p:cNvPr id="60438" name="文本框 12"/>
          <p:cNvSpPr txBox="1">
            <a:spLocks noChangeArrowheads="1"/>
          </p:cNvSpPr>
          <p:nvPr/>
        </p:nvSpPr>
        <p:spPr bwMode="auto">
          <a:xfrm>
            <a:off x="1835150" y="2941638"/>
            <a:ext cx="1585913" cy="461962"/>
          </a:xfrm>
          <a:prstGeom prst="rect">
            <a:avLst/>
          </a:prstGeom>
          <a:noFill/>
          <a:ln w="9525">
            <a:noFill/>
            <a:miter lim="800000"/>
            <a:headEnd/>
            <a:tailEnd/>
          </a:ln>
        </p:spPr>
        <p:txBody>
          <a:bodyPr>
            <a:spAutoFit/>
          </a:bodyPr>
          <a:lstStyle/>
          <a:p>
            <a:r>
              <a:rPr lang="en-US" altLang="zh-CN" sz="2400">
                <a:latin typeface="Calibri" pitchFamily="34" charset="0"/>
              </a:rPr>
              <a:t>delight</a:t>
            </a:r>
          </a:p>
        </p:txBody>
      </p:sp>
      <p:sp>
        <p:nvSpPr>
          <p:cNvPr id="60439" name="文本框 15"/>
          <p:cNvSpPr txBox="1">
            <a:spLocks noChangeArrowheads="1"/>
          </p:cNvSpPr>
          <p:nvPr/>
        </p:nvSpPr>
        <p:spPr bwMode="auto">
          <a:xfrm>
            <a:off x="5383213" y="2941638"/>
            <a:ext cx="1363662" cy="460375"/>
          </a:xfrm>
          <a:prstGeom prst="rect">
            <a:avLst/>
          </a:prstGeom>
          <a:noFill/>
          <a:ln w="9525">
            <a:noFill/>
            <a:miter lim="800000"/>
            <a:headEnd/>
            <a:tailEnd/>
          </a:ln>
        </p:spPr>
        <p:txBody>
          <a:bodyPr>
            <a:spAutoFit/>
          </a:bodyPr>
          <a:lstStyle/>
          <a:p>
            <a:r>
              <a:rPr lang="en-US" altLang="zh-CN" sz="2400">
                <a:latin typeface="Calibri" pitchFamily="34" charset="0"/>
              </a:rPr>
              <a:t>essential</a:t>
            </a:r>
          </a:p>
        </p:txBody>
      </p:sp>
      <p:sp>
        <p:nvSpPr>
          <p:cNvPr id="60440" name="文本框 15"/>
          <p:cNvSpPr txBox="1">
            <a:spLocks noChangeArrowheads="1"/>
          </p:cNvSpPr>
          <p:nvPr/>
        </p:nvSpPr>
        <p:spPr bwMode="auto">
          <a:xfrm>
            <a:off x="7115175" y="2951163"/>
            <a:ext cx="1825625" cy="461962"/>
          </a:xfrm>
          <a:prstGeom prst="rect">
            <a:avLst/>
          </a:prstGeom>
          <a:noFill/>
          <a:ln w="9525">
            <a:noFill/>
            <a:miter lim="800000"/>
            <a:headEnd/>
            <a:tailEnd/>
          </a:ln>
        </p:spPr>
        <p:txBody>
          <a:bodyPr>
            <a:spAutoFit/>
          </a:bodyPr>
          <a:lstStyle/>
          <a:p>
            <a:r>
              <a:rPr lang="en-US" altLang="zh-CN" sz="2400">
                <a:latin typeface="Calibri" pitchFamily="34" charset="0"/>
              </a:rPr>
              <a:t>appreciation</a:t>
            </a:r>
          </a:p>
        </p:txBody>
      </p:sp>
      <p:sp>
        <p:nvSpPr>
          <p:cNvPr id="60441" name="文本框 8"/>
          <p:cNvSpPr txBox="1">
            <a:spLocks noChangeArrowheads="1"/>
          </p:cNvSpPr>
          <p:nvPr/>
        </p:nvSpPr>
        <p:spPr bwMode="auto">
          <a:xfrm>
            <a:off x="250825" y="3384550"/>
            <a:ext cx="2274888" cy="461963"/>
          </a:xfrm>
          <a:prstGeom prst="rect">
            <a:avLst/>
          </a:prstGeom>
          <a:noFill/>
          <a:ln w="9525">
            <a:noFill/>
            <a:miter lim="800000"/>
            <a:headEnd/>
            <a:tailEnd/>
          </a:ln>
        </p:spPr>
        <p:txBody>
          <a:bodyPr>
            <a:spAutoFit/>
          </a:bodyPr>
          <a:lstStyle/>
          <a:p>
            <a:r>
              <a:rPr lang="en-US" altLang="zh-CN" sz="2400">
                <a:latin typeface="Calibri" pitchFamily="34" charset="0"/>
              </a:rPr>
              <a:t>blow sb. away</a:t>
            </a:r>
          </a:p>
        </p:txBody>
      </p:sp>
      <p:sp>
        <p:nvSpPr>
          <p:cNvPr id="60442" name="文本框 12"/>
          <p:cNvSpPr txBox="1">
            <a:spLocks noChangeArrowheads="1"/>
          </p:cNvSpPr>
          <p:nvPr/>
        </p:nvSpPr>
        <p:spPr bwMode="auto">
          <a:xfrm>
            <a:off x="2381250" y="3384550"/>
            <a:ext cx="2879725" cy="461963"/>
          </a:xfrm>
          <a:prstGeom prst="rect">
            <a:avLst/>
          </a:prstGeom>
          <a:noFill/>
          <a:ln w="9525">
            <a:noFill/>
            <a:miter lim="800000"/>
            <a:headEnd/>
            <a:tailEnd/>
          </a:ln>
        </p:spPr>
        <p:txBody>
          <a:bodyPr>
            <a:spAutoFit/>
          </a:bodyPr>
          <a:lstStyle/>
          <a:p>
            <a:r>
              <a:rPr lang="en-US" altLang="zh-CN" sz="2400">
                <a:latin typeface="Calibri" pitchFamily="34" charset="0"/>
              </a:rPr>
              <a:t>make up one’s mind</a:t>
            </a:r>
          </a:p>
        </p:txBody>
      </p:sp>
      <p:sp>
        <p:nvSpPr>
          <p:cNvPr id="60443" name="文本框 15"/>
          <p:cNvSpPr txBox="1">
            <a:spLocks noChangeArrowheads="1"/>
          </p:cNvSpPr>
          <p:nvPr/>
        </p:nvSpPr>
        <p:spPr bwMode="auto">
          <a:xfrm>
            <a:off x="5187950" y="3398838"/>
            <a:ext cx="2270125" cy="460375"/>
          </a:xfrm>
          <a:prstGeom prst="rect">
            <a:avLst/>
          </a:prstGeom>
          <a:noFill/>
          <a:ln w="9525">
            <a:noFill/>
            <a:miter lim="800000"/>
            <a:headEnd/>
            <a:tailEnd/>
          </a:ln>
        </p:spPr>
        <p:txBody>
          <a:bodyPr>
            <a:spAutoFit/>
          </a:bodyPr>
          <a:lstStyle/>
          <a:p>
            <a:r>
              <a:rPr lang="en-US" altLang="zh-CN" sz="2400">
                <a:latin typeface="Calibri" pitchFamily="34" charset="0"/>
              </a:rPr>
              <a:t>hurry through</a:t>
            </a:r>
          </a:p>
        </p:txBody>
      </p:sp>
      <p:sp>
        <p:nvSpPr>
          <p:cNvPr id="60444" name="文本框 15"/>
          <p:cNvSpPr txBox="1">
            <a:spLocks noChangeArrowheads="1"/>
          </p:cNvSpPr>
          <p:nvPr/>
        </p:nvSpPr>
        <p:spPr bwMode="auto">
          <a:xfrm>
            <a:off x="7269163" y="3389313"/>
            <a:ext cx="1479550" cy="460375"/>
          </a:xfrm>
          <a:prstGeom prst="rect">
            <a:avLst/>
          </a:prstGeom>
          <a:noFill/>
          <a:ln w="9525">
            <a:noFill/>
            <a:miter lim="800000"/>
            <a:headEnd/>
            <a:tailEnd/>
          </a:ln>
        </p:spPr>
        <p:txBody>
          <a:bodyPr>
            <a:spAutoFit/>
          </a:bodyPr>
          <a:lstStyle/>
          <a:p>
            <a:r>
              <a:rPr lang="en-US" altLang="zh-CN" sz="2400">
                <a:latin typeface="Calibri" pitchFamily="34" charset="0"/>
              </a:rPr>
              <a:t>stem from</a:t>
            </a:r>
          </a:p>
        </p:txBody>
      </p:sp>
      <p:sp>
        <p:nvSpPr>
          <p:cNvPr id="60445" name="Rectangle 7"/>
          <p:cNvSpPr>
            <a:spLocks noChangeArrowheads="1"/>
          </p:cNvSpPr>
          <p:nvPr/>
        </p:nvSpPr>
        <p:spPr bwMode="auto">
          <a:xfrm>
            <a:off x="1577975" y="1430338"/>
            <a:ext cx="7418388" cy="830262"/>
          </a:xfrm>
          <a:prstGeom prst="rect">
            <a:avLst/>
          </a:prstGeom>
          <a:noFill/>
          <a:ln w="9525">
            <a:noFill/>
            <a:miter lim="800000"/>
            <a:headEnd/>
            <a:tailEnd/>
          </a:ln>
        </p:spPr>
        <p:txBody>
          <a:bodyPr>
            <a:spAutoFit/>
          </a:bodyPr>
          <a:lstStyle/>
          <a:p>
            <a:pPr algn="just"/>
            <a:r>
              <a:rPr lang="en-US" altLang="zh-CN" sz="2400" b="1">
                <a:solidFill>
                  <a:srgbClr val="0D0D0D"/>
                </a:solidFill>
                <a:latin typeface="Calibri" pitchFamily="34" charset="0"/>
                <a:sym typeface="Arial" charset="0"/>
              </a:rPr>
              <a:t>Write a paragraph about culture, trying to use as many words or phrases from the list below as possible.</a:t>
            </a:r>
          </a:p>
        </p:txBody>
      </p:sp>
      <p:sp>
        <p:nvSpPr>
          <p:cNvPr id="38" name="动作按钮: 第一张 3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8">
                                            <p:txEl>
                                              <p:pRg st="0" end="0"/>
                                            </p:txEl>
                                          </p:spTgt>
                                        </p:tgtEl>
                                        <p:attrNameLst>
                                          <p:attrName>style.visibility</p:attrName>
                                        </p:attrNameLst>
                                      </p:cBhvr>
                                      <p:to>
                                        <p:strVal val="visible"/>
                                      </p:to>
                                    </p:set>
                                    <p:animEffect transition="in" filter="blinds(horizontal)">
                                      <p:cBhvr>
                                        <p:cTn id="7" dur="500"/>
                                        <p:tgtEl>
                                          <p:spTgt spid="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8">
                                            <p:txEl>
                                              <p:pRg st="1" end="1"/>
                                            </p:txEl>
                                          </p:spTgt>
                                        </p:tgtEl>
                                        <p:attrNameLst>
                                          <p:attrName>style.visibility</p:attrName>
                                        </p:attrNameLst>
                                      </p:cBhvr>
                                      <p:to>
                                        <p:strVal val="visible"/>
                                      </p:to>
                                    </p:set>
                                    <p:animEffect transition="in" filter="blinds(horizontal)">
                                      <p:cBhvr>
                                        <p:cTn id="12" dur="500"/>
                                        <p:tgtEl>
                                          <p:spTgt spid="5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144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61444"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1447"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1448"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1449" name="文本框 21"/>
          <p:cNvSpPr txBox="1">
            <a:spLocks noChangeArrowheads="1"/>
          </p:cNvSpPr>
          <p:nvPr/>
        </p:nvSpPr>
        <p:spPr bwMode="auto">
          <a:xfrm>
            <a:off x="468313" y="995363"/>
            <a:ext cx="4533900"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Language focus</a:t>
            </a:r>
            <a:endParaRPr kumimoji="1" lang="zh-CN" altLang="en-US" sz="2400" b="1">
              <a:solidFill>
                <a:srgbClr val="008080"/>
              </a:solidFill>
              <a:latin typeface="Calibri" pitchFamily="34" charset="0"/>
              <a:cs typeface="Calibri" pitchFamily="34" charset="0"/>
            </a:endParaRPr>
          </a:p>
        </p:txBody>
      </p:sp>
      <p:sp>
        <p:nvSpPr>
          <p:cNvPr id="31" name="文本框 12"/>
          <p:cNvSpPr txBox="1"/>
          <p:nvPr/>
        </p:nvSpPr>
        <p:spPr>
          <a:xfrm>
            <a:off x="468313" y="1619250"/>
            <a:ext cx="8348662" cy="1014413"/>
          </a:xfrm>
          <a:prstGeom prst="rect">
            <a:avLst/>
          </a:prstGeom>
          <a:solidFill>
            <a:schemeClr val="accent5">
              <a:lumMod val="20000"/>
              <a:lumOff val="80000"/>
            </a:schemeClr>
          </a:solidFill>
        </p:spPr>
        <p:txBody>
          <a:bodyPr>
            <a:spAutoFit/>
          </a:bodyPr>
          <a:lstStyle/>
          <a:p>
            <a:pPr fontAlgn="auto">
              <a:lnSpc>
                <a:spcPct val="130000"/>
              </a:lnSpc>
              <a:spcBef>
                <a:spcPts val="0"/>
              </a:spcBef>
              <a:spcAft>
                <a:spcPts val="0"/>
              </a:spcAft>
              <a:defRPr/>
            </a:pPr>
            <a:r>
              <a:rPr lang="en-US" altLang="zh-CN" sz="2400" dirty="0">
                <a:latin typeface="+mn-lt"/>
                <a:ea typeface="+mn-ea"/>
              </a:rPr>
              <a:t>In the text, </a:t>
            </a:r>
            <a:r>
              <a:rPr lang="en-US" altLang="zh-CN" sz="2400" b="1" dirty="0">
                <a:latin typeface="+mn-lt"/>
                <a:ea typeface="+mn-ea"/>
              </a:rPr>
              <a:t>“not much more than” </a:t>
            </a:r>
            <a:r>
              <a:rPr lang="en-US" altLang="zh-CN" sz="2400" dirty="0">
                <a:latin typeface="+mn-lt"/>
                <a:ea typeface="+mn-ea"/>
              </a:rPr>
              <a:t>and </a:t>
            </a:r>
            <a:r>
              <a:rPr lang="en-US" altLang="zh-CN" sz="2400" b="1" dirty="0">
                <a:latin typeface="+mn-lt"/>
                <a:ea typeface="+mn-ea"/>
              </a:rPr>
              <a:t>“while” </a:t>
            </a:r>
            <a:r>
              <a:rPr lang="en-US" altLang="zh-CN" sz="2400" dirty="0">
                <a:latin typeface="+mn-lt"/>
                <a:ea typeface="+mn-ea"/>
              </a:rPr>
              <a:t>are used to compare two things.</a:t>
            </a: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文本框 12"/>
          <p:cNvSpPr txBox="1"/>
          <p:nvPr/>
        </p:nvSpPr>
        <p:spPr>
          <a:xfrm>
            <a:off x="485775" y="3492500"/>
            <a:ext cx="8348663" cy="2012950"/>
          </a:xfrm>
          <a:prstGeom prst="rect">
            <a:avLst/>
          </a:prstGeom>
          <a:solidFill>
            <a:schemeClr val="accent5">
              <a:lumMod val="20000"/>
              <a:lumOff val="80000"/>
            </a:schemeClr>
          </a:solidFill>
        </p:spPr>
        <p:txBody>
          <a:bodyPr>
            <a:spAutoFit/>
          </a:bodyPr>
          <a:lstStyle/>
          <a:p>
            <a:pPr fontAlgn="auto">
              <a:lnSpc>
                <a:spcPct val="130000"/>
              </a:lnSpc>
              <a:spcBef>
                <a:spcPts val="0"/>
              </a:spcBef>
              <a:spcAft>
                <a:spcPts val="0"/>
              </a:spcAft>
              <a:defRPr/>
            </a:pPr>
            <a:r>
              <a:rPr lang="en-US" altLang="zh-CN" sz="2400" b="1" dirty="0">
                <a:latin typeface="+mn-lt"/>
                <a:ea typeface="+mn-ea"/>
              </a:rPr>
              <a:t>“not much more than” </a:t>
            </a:r>
            <a:r>
              <a:rPr lang="en-US" altLang="zh-CN" sz="2400" dirty="0">
                <a:latin typeface="+mn-lt"/>
                <a:ea typeface="+mn-ea"/>
              </a:rPr>
              <a:t>indicates that the two things or situations are very similar </a:t>
            </a:r>
            <a:r>
              <a:rPr lang="zh-CN" altLang="en-US" sz="2000" dirty="0">
                <a:latin typeface="+mn-lt"/>
                <a:ea typeface="+mn-ea"/>
              </a:rPr>
              <a:t>（“只不过”，表示相比较的两方差别不大 。）</a:t>
            </a:r>
            <a:r>
              <a:rPr lang="en-US" altLang="zh-CN" sz="2000" dirty="0">
                <a:latin typeface="+mn-lt"/>
                <a:ea typeface="+mn-ea"/>
              </a:rPr>
              <a:t>.</a:t>
            </a:r>
            <a:endParaRPr lang="en-US" altLang="zh-CN" dirty="0">
              <a:latin typeface="+mn-lt"/>
              <a:ea typeface="+mn-ea"/>
            </a:endParaRPr>
          </a:p>
          <a:p>
            <a:pPr fontAlgn="auto">
              <a:lnSpc>
                <a:spcPct val="130000"/>
              </a:lnSpc>
              <a:spcBef>
                <a:spcPts val="0"/>
              </a:spcBef>
              <a:spcAft>
                <a:spcPts val="0"/>
              </a:spcAft>
              <a:defRPr/>
            </a:pPr>
            <a:r>
              <a:rPr lang="en-US" altLang="zh-CN" sz="2000" i="1" dirty="0">
                <a:latin typeface="+mn-lt"/>
                <a:ea typeface="+mn-ea"/>
              </a:rPr>
              <a:t>e.g.  … </a:t>
            </a:r>
            <a:r>
              <a:rPr lang="en-US" altLang="zh-CN" sz="2400" i="1" dirty="0">
                <a:latin typeface="+mn-lt"/>
                <a:ea typeface="+mn-ea"/>
              </a:rPr>
              <a:t>a lobster is not much more than a cockroach of the sea. (Para. 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2467"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62468"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2471"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2472"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2473" name="文本框 21"/>
          <p:cNvSpPr txBox="1">
            <a:spLocks noChangeArrowheads="1"/>
          </p:cNvSpPr>
          <p:nvPr/>
        </p:nvSpPr>
        <p:spPr bwMode="auto">
          <a:xfrm>
            <a:off x="468313" y="995363"/>
            <a:ext cx="4533900" cy="461962"/>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Language focus</a:t>
            </a:r>
            <a:endParaRPr kumimoji="1" lang="zh-CN" altLang="en-US" sz="2400" b="1">
              <a:solidFill>
                <a:srgbClr val="008080"/>
              </a:solidFill>
              <a:latin typeface="Calibri" pitchFamily="34" charset="0"/>
              <a:cs typeface="Calibri" pitchFamily="34" charset="0"/>
            </a:endParaRPr>
          </a:p>
        </p:txBody>
      </p:sp>
      <p:sp>
        <p:nvSpPr>
          <p:cNvPr id="31" name="文本框 12"/>
          <p:cNvSpPr txBox="1"/>
          <p:nvPr/>
        </p:nvSpPr>
        <p:spPr>
          <a:xfrm>
            <a:off x="468313" y="1914525"/>
            <a:ext cx="8348662" cy="2454275"/>
          </a:xfrm>
          <a:prstGeom prst="rect">
            <a:avLst/>
          </a:prstGeom>
          <a:solidFill>
            <a:schemeClr val="accent5">
              <a:lumMod val="20000"/>
              <a:lumOff val="80000"/>
            </a:schemeClr>
          </a:solidFill>
        </p:spPr>
        <p:txBody>
          <a:bodyPr>
            <a:spAutoFit/>
          </a:bodyPr>
          <a:lstStyle/>
          <a:p>
            <a:pPr fontAlgn="auto">
              <a:lnSpc>
                <a:spcPct val="130000"/>
              </a:lnSpc>
              <a:spcBef>
                <a:spcPts val="0"/>
              </a:spcBef>
              <a:spcAft>
                <a:spcPts val="0"/>
              </a:spcAft>
              <a:defRPr/>
            </a:pPr>
            <a:r>
              <a:rPr lang="en-US" altLang="zh-CN" sz="2400" b="1" dirty="0">
                <a:latin typeface="+mn-lt"/>
                <a:ea typeface="+mn-ea"/>
              </a:rPr>
              <a:t>“while </a:t>
            </a:r>
            <a:r>
              <a:rPr lang="en-US" altLang="zh-CN" sz="2000" b="1" dirty="0">
                <a:latin typeface="+mn-lt"/>
                <a:ea typeface="+mn-ea"/>
              </a:rPr>
              <a:t>(</a:t>
            </a:r>
            <a:r>
              <a:rPr lang="zh-CN" altLang="en-US" sz="2000" b="1" dirty="0">
                <a:latin typeface="+mn-lt"/>
                <a:ea typeface="+mn-ea"/>
              </a:rPr>
              <a:t>而；却</a:t>
            </a:r>
            <a:r>
              <a:rPr lang="en-US" altLang="zh-CN" sz="2000" b="1" dirty="0">
                <a:latin typeface="+mn-lt"/>
                <a:ea typeface="+mn-ea"/>
              </a:rPr>
              <a:t>)</a:t>
            </a:r>
            <a:r>
              <a:rPr lang="en-US" altLang="zh-CN" sz="2400" b="1" dirty="0">
                <a:latin typeface="+mn-lt"/>
                <a:ea typeface="+mn-ea"/>
              </a:rPr>
              <a:t>” </a:t>
            </a:r>
            <a:r>
              <a:rPr lang="en-US" altLang="zh-CN" sz="2400" dirty="0">
                <a:latin typeface="+mn-lt"/>
                <a:ea typeface="+mn-ea"/>
              </a:rPr>
              <a:t>usually contrast two different things or situations</a:t>
            </a:r>
            <a:r>
              <a:rPr lang="zh-CN" altLang="en-US" sz="2400" dirty="0">
                <a:latin typeface="+mn-lt"/>
                <a:ea typeface="+mn-ea"/>
              </a:rPr>
              <a:t> （“尽管；却；但是；而”，用于强调两种情况、活动等之间的差别。 ）</a:t>
            </a:r>
            <a:r>
              <a:rPr lang="en-US" altLang="zh-CN" sz="2400" dirty="0">
                <a:latin typeface="+mn-lt"/>
                <a:ea typeface="+mn-ea"/>
              </a:rPr>
              <a:t>. </a:t>
            </a:r>
          </a:p>
          <a:p>
            <a:pPr fontAlgn="auto">
              <a:lnSpc>
                <a:spcPct val="130000"/>
              </a:lnSpc>
              <a:spcBef>
                <a:spcPts val="0"/>
              </a:spcBef>
              <a:spcAft>
                <a:spcPts val="0"/>
              </a:spcAft>
              <a:defRPr/>
            </a:pPr>
            <a:r>
              <a:rPr lang="en-US" altLang="zh-CN" sz="2400" i="1" dirty="0">
                <a:latin typeface="+mn-lt"/>
                <a:ea typeface="+mn-ea"/>
              </a:rPr>
              <a:t>e.g. While certain foods are regarded as having warming, or yang properties, other foods have cooling, or yin properties. (Para. 8)</a:t>
            </a: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595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349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63492"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3495"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3496"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3497" name="文本框 21"/>
          <p:cNvSpPr txBox="1">
            <a:spLocks noChangeArrowheads="1"/>
          </p:cNvSpPr>
          <p:nvPr/>
        </p:nvSpPr>
        <p:spPr bwMode="auto">
          <a:xfrm>
            <a:off x="149225" y="996950"/>
            <a:ext cx="1631950" cy="461963"/>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Exercises </a:t>
            </a:r>
            <a:endParaRPr kumimoji="1" lang="zh-CN" altLang="en-US" sz="2400" b="1">
              <a:solidFill>
                <a:srgbClr val="008080"/>
              </a:solidFill>
              <a:latin typeface="Calibri" pitchFamily="34" charset="0"/>
              <a:cs typeface="Calibri" pitchFamily="34" charset="0"/>
            </a:endParaRPr>
          </a:p>
        </p:txBody>
      </p:sp>
      <p:sp>
        <p:nvSpPr>
          <p:cNvPr id="31" name="文本框 12"/>
          <p:cNvSpPr txBox="1">
            <a:spLocks noChangeArrowheads="1"/>
          </p:cNvSpPr>
          <p:nvPr/>
        </p:nvSpPr>
        <p:spPr bwMode="auto">
          <a:xfrm>
            <a:off x="376238" y="2346325"/>
            <a:ext cx="8288337" cy="3016250"/>
          </a:xfrm>
          <a:prstGeom prst="rect">
            <a:avLst/>
          </a:prstGeom>
          <a:noFill/>
          <a:ln w="9525">
            <a:noFill/>
            <a:miter lim="800000"/>
            <a:headEnd/>
            <a:tailEnd/>
          </a:ln>
        </p:spPr>
        <p:txBody>
          <a:bodyPr>
            <a:spAutoFit/>
          </a:bodyPr>
          <a:lstStyle/>
          <a:p>
            <a:pPr marL="457200" indent="-457200">
              <a:lnSpc>
                <a:spcPct val="150000"/>
              </a:lnSpc>
              <a:spcAft>
                <a:spcPts val="1200"/>
              </a:spcAft>
              <a:buFont typeface="Calibri" pitchFamily="34" charset="0"/>
              <a:buAutoNum type="arabicPeriod"/>
            </a:pPr>
            <a:r>
              <a:rPr lang="en-US" altLang="zh-CN" sz="2400">
                <a:latin typeface="Calibri" pitchFamily="34" charset="0"/>
              </a:rPr>
              <a:t>_____________________ (</a:t>
            </a:r>
            <a:r>
              <a:rPr lang="zh-CN" altLang="zh-CN" sz="2400">
                <a:latin typeface="Calibri" pitchFamily="34" charset="0"/>
              </a:rPr>
              <a:t>尽管我喜欢吃汉堡包</a:t>
            </a:r>
            <a:r>
              <a:rPr lang="en-US" altLang="zh-CN" sz="2400">
                <a:latin typeface="Calibri" pitchFamily="34" charset="0"/>
              </a:rPr>
              <a:t>), I don’t usually have them for dinner.</a:t>
            </a:r>
            <a:endParaRPr lang="zh-CN" altLang="zh-CN" sz="2400">
              <a:latin typeface="Calibri" pitchFamily="34" charset="0"/>
            </a:endParaRPr>
          </a:p>
          <a:p>
            <a:pPr marL="457200" indent="-457200">
              <a:lnSpc>
                <a:spcPct val="150000"/>
              </a:lnSpc>
              <a:spcAft>
                <a:spcPts val="1200"/>
              </a:spcAft>
              <a:buFont typeface="Calibri" pitchFamily="34" charset="0"/>
              <a:buAutoNum type="arabicPeriod"/>
            </a:pPr>
            <a:r>
              <a:rPr lang="en-US" altLang="zh-CN" sz="2400">
                <a:latin typeface="Calibri" pitchFamily="34" charset="0"/>
              </a:rPr>
              <a:t>Foreigners often wonder how Chinese people can cut and pick up food with __________________________________ (</a:t>
            </a:r>
            <a:r>
              <a:rPr lang="zh-CN" altLang="zh-CN" sz="2400">
                <a:latin typeface="Calibri" pitchFamily="34" charset="0"/>
              </a:rPr>
              <a:t>只不过用一双筷子</a:t>
            </a:r>
            <a:r>
              <a:rPr lang="en-US" altLang="zh-CN" sz="2400">
                <a:latin typeface="Calibri" pitchFamily="34" charset="0"/>
              </a:rPr>
              <a:t>). </a:t>
            </a:r>
            <a:endParaRPr lang="zh-CN" altLang="zh-CN" sz="2400">
              <a:latin typeface="Calibri" pitchFamily="34" charset="0"/>
            </a:endParaRPr>
          </a:p>
        </p:txBody>
      </p:sp>
      <p:sp>
        <p:nvSpPr>
          <p:cNvPr id="63499" name="Rectangle 7"/>
          <p:cNvSpPr>
            <a:spLocks noChangeArrowheads="1"/>
          </p:cNvSpPr>
          <p:nvPr/>
        </p:nvSpPr>
        <p:spPr bwMode="auto">
          <a:xfrm>
            <a:off x="1593850" y="871538"/>
            <a:ext cx="7370763" cy="831850"/>
          </a:xfrm>
          <a:prstGeom prst="rect">
            <a:avLst/>
          </a:prstGeom>
          <a:noFill/>
          <a:ln w="9525">
            <a:noFill/>
            <a:miter lim="800000"/>
            <a:headEnd/>
            <a:tailEnd/>
          </a:ln>
        </p:spPr>
        <p:txBody>
          <a:bodyPr>
            <a:spAutoFit/>
          </a:bodyPr>
          <a:lstStyle/>
          <a:p>
            <a:r>
              <a:rPr lang="en-US" altLang="zh-CN" sz="2400" b="1">
                <a:solidFill>
                  <a:srgbClr val="0D0D0D"/>
                </a:solidFill>
                <a:latin typeface="Calibri" pitchFamily="34" charset="0"/>
                <a:sym typeface="Arial" charset="0"/>
              </a:rPr>
              <a:t>Complete the sentences according to the Chinese given in brackets, using “while” or “not much more than”.</a:t>
            </a:r>
          </a:p>
        </p:txBody>
      </p:sp>
      <p:sp>
        <p:nvSpPr>
          <p:cNvPr id="19" name="文本框 3"/>
          <p:cNvSpPr txBox="1">
            <a:spLocks noChangeArrowheads="1"/>
          </p:cNvSpPr>
          <p:nvPr/>
        </p:nvSpPr>
        <p:spPr bwMode="auto">
          <a:xfrm>
            <a:off x="1001713" y="2492375"/>
            <a:ext cx="3722687" cy="430213"/>
          </a:xfrm>
          <a:prstGeom prst="rect">
            <a:avLst/>
          </a:prstGeom>
          <a:noFill/>
          <a:ln w="9525">
            <a:noFill/>
            <a:miter lim="800000"/>
            <a:headEnd/>
            <a:tailEnd/>
          </a:ln>
        </p:spPr>
        <p:txBody>
          <a:bodyPr>
            <a:spAutoFit/>
          </a:bodyPr>
          <a:lstStyle/>
          <a:p>
            <a:pPr algn="just"/>
            <a:r>
              <a:rPr kumimoji="1" lang="en-US" altLang="zh-CN" sz="2200">
                <a:solidFill>
                  <a:srgbClr val="C00000"/>
                </a:solidFill>
              </a:rPr>
              <a:t>While I like hamburgers</a:t>
            </a:r>
            <a:endParaRPr kumimoji="1" lang="zh-CN" altLang="en-US" sz="2200">
              <a:solidFill>
                <a:srgbClr val="C00000"/>
              </a:solidFill>
            </a:endParaRPr>
          </a:p>
        </p:txBody>
      </p:sp>
      <p:sp>
        <p:nvSpPr>
          <p:cNvPr id="17" name="动作按钮: 第一张 16">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3"/>
          <p:cNvSpPr txBox="1">
            <a:spLocks noChangeArrowheads="1"/>
          </p:cNvSpPr>
          <p:nvPr/>
        </p:nvSpPr>
        <p:spPr bwMode="auto">
          <a:xfrm>
            <a:off x="3089275" y="4287838"/>
            <a:ext cx="5222875" cy="430212"/>
          </a:xfrm>
          <a:prstGeom prst="rect">
            <a:avLst/>
          </a:prstGeom>
          <a:noFill/>
          <a:ln w="9525">
            <a:noFill/>
            <a:miter lim="800000"/>
            <a:headEnd/>
            <a:tailEnd/>
          </a:ln>
        </p:spPr>
        <p:txBody>
          <a:bodyPr>
            <a:spAutoFit/>
          </a:bodyPr>
          <a:lstStyle/>
          <a:p>
            <a:pPr algn="just"/>
            <a:r>
              <a:rPr kumimoji="1" lang="en-US" altLang="zh-CN" sz="2200">
                <a:solidFill>
                  <a:srgbClr val="C00000"/>
                </a:solidFill>
              </a:rPr>
              <a:t>not much more than a pair of chopsticks</a:t>
            </a:r>
            <a:endParaRPr kumimoji="1" lang="zh-CN" altLang="en-US" sz="220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9" grpId="0"/>
      <p:bldP spid="1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3" name="直线连接符 22"/>
          <p:cNvCxnSpPr/>
          <p:nvPr/>
        </p:nvCxnSpPr>
        <p:spPr>
          <a:xfrm>
            <a:off x="0" y="63595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45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64516" name="文本框 26"/>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008080"/>
                </a:solidFill>
                <a:cs typeface="Arial" charset="0"/>
              </a:rPr>
              <a:t>Building your language</a:t>
            </a:r>
            <a:endParaRPr kumimoji="1" lang="zh-CN" altLang="en-US" sz="2000" b="1">
              <a:solidFill>
                <a:srgbClr val="008080"/>
              </a:solidFill>
              <a:cs typeface="Arial" charset="0"/>
            </a:endParaRPr>
          </a:p>
        </p:txBody>
      </p:sp>
      <p:cxnSp>
        <p:nvCxnSpPr>
          <p:cNvPr id="33" name="直线连接符 32"/>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4" name="直线连接符 33"/>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4519" name="文本框 34"/>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4520" name="图片 3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4521" name="文本框 21"/>
          <p:cNvSpPr txBox="1">
            <a:spLocks noChangeArrowheads="1"/>
          </p:cNvSpPr>
          <p:nvPr/>
        </p:nvSpPr>
        <p:spPr bwMode="auto">
          <a:xfrm>
            <a:off x="149225" y="996950"/>
            <a:ext cx="1631950" cy="461963"/>
          </a:xfrm>
          <a:prstGeom prst="rect">
            <a:avLst/>
          </a:prstGeom>
          <a:noFill/>
          <a:ln w="9525">
            <a:noFill/>
            <a:miter lim="800000"/>
            <a:headEnd/>
            <a:tailEnd/>
          </a:ln>
        </p:spPr>
        <p:txBody>
          <a:bodyPr>
            <a:spAutoFit/>
          </a:bodyPr>
          <a:lstStyle/>
          <a:p>
            <a:r>
              <a:rPr kumimoji="1" lang="en-US" altLang="zh-CN" sz="2400" b="1">
                <a:solidFill>
                  <a:srgbClr val="008080"/>
                </a:solidFill>
                <a:latin typeface="Calibri" pitchFamily="34" charset="0"/>
                <a:cs typeface="Calibri" pitchFamily="34" charset="0"/>
              </a:rPr>
              <a:t>Exercises </a:t>
            </a:r>
            <a:endParaRPr kumimoji="1" lang="zh-CN" altLang="en-US" sz="2400" b="1">
              <a:solidFill>
                <a:srgbClr val="008080"/>
              </a:solidFill>
              <a:latin typeface="Calibri" pitchFamily="34" charset="0"/>
              <a:cs typeface="Calibri" pitchFamily="34" charset="0"/>
            </a:endParaRPr>
          </a:p>
        </p:txBody>
      </p:sp>
      <p:sp>
        <p:nvSpPr>
          <p:cNvPr id="64522" name="文本框 12"/>
          <p:cNvSpPr txBox="1">
            <a:spLocks noChangeArrowheads="1"/>
          </p:cNvSpPr>
          <p:nvPr/>
        </p:nvSpPr>
        <p:spPr bwMode="auto">
          <a:xfrm>
            <a:off x="376238" y="2166938"/>
            <a:ext cx="8288337" cy="3646487"/>
          </a:xfrm>
          <a:prstGeom prst="rect">
            <a:avLst/>
          </a:prstGeom>
          <a:noFill/>
          <a:ln w="9525">
            <a:noFill/>
            <a:miter lim="800000"/>
            <a:headEnd/>
            <a:tailEnd/>
          </a:ln>
        </p:spPr>
        <p:txBody>
          <a:bodyPr>
            <a:spAutoFit/>
          </a:bodyPr>
          <a:lstStyle/>
          <a:p>
            <a:pPr marL="457200" indent="-457200">
              <a:lnSpc>
                <a:spcPct val="150000"/>
              </a:lnSpc>
              <a:spcAft>
                <a:spcPts val="1800"/>
              </a:spcAft>
              <a:buFont typeface="Calibri" pitchFamily="34" charset="0"/>
              <a:buAutoNum type="arabicPeriod" startAt="3"/>
            </a:pPr>
            <a:r>
              <a:rPr lang="en-US" altLang="zh-CN" sz="2400">
                <a:latin typeface="Calibri" pitchFamily="34" charset="0"/>
              </a:rPr>
              <a:t>Whenever I am homesick, all I want is ___________________ ____________________________________  (</a:t>
            </a:r>
            <a:r>
              <a:rPr lang="zh-CN" altLang="zh-CN" sz="2400">
                <a:latin typeface="Calibri" pitchFamily="34" charset="0"/>
              </a:rPr>
              <a:t>只不过是妈妈煮的一碗热腾腾的面</a:t>
            </a:r>
            <a:r>
              <a:rPr lang="en-US" altLang="zh-CN" sz="2400">
                <a:latin typeface="Calibri" pitchFamily="34" charset="0"/>
              </a:rPr>
              <a:t>).</a:t>
            </a:r>
            <a:endParaRPr lang="zh-CN" altLang="zh-CN" sz="2400">
              <a:latin typeface="Calibri" pitchFamily="34" charset="0"/>
            </a:endParaRPr>
          </a:p>
          <a:p>
            <a:pPr marL="457200" indent="-457200">
              <a:lnSpc>
                <a:spcPct val="150000"/>
              </a:lnSpc>
              <a:spcAft>
                <a:spcPts val="1800"/>
              </a:spcAft>
              <a:buFont typeface="Calibri" pitchFamily="34" charset="0"/>
              <a:buAutoNum type="arabicPeriod" startAt="3"/>
            </a:pPr>
            <a:r>
              <a:rPr lang="en-US" altLang="zh-CN" sz="2400">
                <a:latin typeface="Calibri" pitchFamily="34" charset="0"/>
              </a:rPr>
              <a:t>___________________________________________________________ (</a:t>
            </a:r>
            <a:r>
              <a:rPr lang="zh-CN" altLang="zh-CN" sz="2400">
                <a:latin typeface="Calibri" pitchFamily="34" charset="0"/>
              </a:rPr>
              <a:t>四川的食物常用烘烤的烹饪技法</a:t>
            </a:r>
            <a:r>
              <a:rPr lang="en-US" altLang="zh-CN" sz="2400">
                <a:latin typeface="Calibri" pitchFamily="34" charset="0"/>
              </a:rPr>
              <a:t>), Jiangsu cuisine employs braising (</a:t>
            </a:r>
            <a:r>
              <a:rPr lang="zh-CN" altLang="zh-CN" sz="2400">
                <a:latin typeface="Calibri" pitchFamily="34" charset="0"/>
              </a:rPr>
              <a:t>焖</a:t>
            </a:r>
            <a:r>
              <a:rPr lang="en-US" altLang="zh-CN" sz="2400">
                <a:latin typeface="Calibri" pitchFamily="34" charset="0"/>
              </a:rPr>
              <a:t>) and stewing (</a:t>
            </a:r>
            <a:r>
              <a:rPr lang="zh-CN" altLang="zh-CN" sz="2400">
                <a:latin typeface="Calibri" pitchFamily="34" charset="0"/>
              </a:rPr>
              <a:t>炖</a:t>
            </a:r>
            <a:r>
              <a:rPr lang="en-US" altLang="zh-CN" sz="2400">
                <a:latin typeface="Calibri" pitchFamily="34" charset="0"/>
              </a:rPr>
              <a:t>).</a:t>
            </a:r>
            <a:endParaRPr lang="zh-CN" altLang="zh-CN" sz="2400">
              <a:latin typeface="Calibri" pitchFamily="34" charset="0"/>
            </a:endParaRPr>
          </a:p>
        </p:txBody>
      </p:sp>
      <p:sp>
        <p:nvSpPr>
          <p:cNvPr id="64523" name="Rectangle 7"/>
          <p:cNvSpPr>
            <a:spLocks noChangeArrowheads="1"/>
          </p:cNvSpPr>
          <p:nvPr/>
        </p:nvSpPr>
        <p:spPr bwMode="auto">
          <a:xfrm>
            <a:off x="1593850" y="815975"/>
            <a:ext cx="7370763" cy="831850"/>
          </a:xfrm>
          <a:prstGeom prst="rect">
            <a:avLst/>
          </a:prstGeom>
          <a:noFill/>
          <a:ln w="9525">
            <a:noFill/>
            <a:miter lim="800000"/>
            <a:headEnd/>
            <a:tailEnd/>
          </a:ln>
        </p:spPr>
        <p:txBody>
          <a:bodyPr>
            <a:spAutoFit/>
          </a:bodyPr>
          <a:lstStyle/>
          <a:p>
            <a:r>
              <a:rPr lang="en-US" altLang="zh-CN" sz="2400" b="1">
                <a:solidFill>
                  <a:srgbClr val="0D0D0D"/>
                </a:solidFill>
                <a:latin typeface="Calibri" pitchFamily="34" charset="0"/>
                <a:sym typeface="Arial" charset="0"/>
              </a:rPr>
              <a:t>Complete the sentences according to the Chinese given in brackets, using “while” or “not much more than”.</a:t>
            </a:r>
          </a:p>
        </p:txBody>
      </p:sp>
      <p:sp>
        <p:nvSpPr>
          <p:cNvPr id="17" name="动作按钮: 第一张 16">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文本框 3"/>
          <p:cNvSpPr txBox="1">
            <a:spLocks noChangeArrowheads="1"/>
          </p:cNvSpPr>
          <p:nvPr/>
        </p:nvSpPr>
        <p:spPr bwMode="auto">
          <a:xfrm>
            <a:off x="928688" y="2854325"/>
            <a:ext cx="5513387" cy="430213"/>
          </a:xfrm>
          <a:prstGeom prst="rect">
            <a:avLst/>
          </a:prstGeom>
          <a:noFill/>
          <a:ln w="9525">
            <a:noFill/>
            <a:miter lim="800000"/>
            <a:headEnd/>
            <a:tailEnd/>
          </a:ln>
        </p:spPr>
        <p:txBody>
          <a:bodyPr>
            <a:spAutoFit/>
          </a:bodyPr>
          <a:lstStyle/>
          <a:p>
            <a:pPr algn="just"/>
            <a:r>
              <a:rPr kumimoji="1" lang="en-US" altLang="zh-CN" sz="2200">
                <a:solidFill>
                  <a:srgbClr val="C00000"/>
                </a:solidFill>
              </a:rPr>
              <a:t>a hot serve of noodles made by my mom</a:t>
            </a:r>
            <a:endParaRPr kumimoji="1" lang="zh-CN" altLang="en-US" sz="2200">
              <a:solidFill>
                <a:srgbClr val="C00000"/>
              </a:solidFill>
            </a:endParaRPr>
          </a:p>
        </p:txBody>
      </p:sp>
      <p:sp>
        <p:nvSpPr>
          <p:cNvPr id="21" name="文本框 3"/>
          <p:cNvSpPr txBox="1">
            <a:spLocks noChangeArrowheads="1"/>
          </p:cNvSpPr>
          <p:nvPr/>
        </p:nvSpPr>
        <p:spPr bwMode="auto">
          <a:xfrm>
            <a:off x="5729288" y="2305050"/>
            <a:ext cx="2735262" cy="431800"/>
          </a:xfrm>
          <a:prstGeom prst="rect">
            <a:avLst/>
          </a:prstGeom>
          <a:noFill/>
          <a:ln w="9525">
            <a:noFill/>
            <a:miter lim="800000"/>
            <a:headEnd/>
            <a:tailEnd/>
          </a:ln>
        </p:spPr>
        <p:txBody>
          <a:bodyPr>
            <a:spAutoFit/>
          </a:bodyPr>
          <a:lstStyle/>
          <a:p>
            <a:pPr algn="just"/>
            <a:r>
              <a:rPr kumimoji="1" lang="en-US" altLang="zh-CN" sz="2200">
                <a:solidFill>
                  <a:srgbClr val="C00000"/>
                </a:solidFill>
              </a:rPr>
              <a:t>not much more than</a:t>
            </a:r>
            <a:endParaRPr kumimoji="1" lang="zh-CN" altLang="en-US" sz="2200">
              <a:solidFill>
                <a:srgbClr val="C00000"/>
              </a:solidFill>
            </a:endParaRPr>
          </a:p>
        </p:txBody>
      </p:sp>
      <p:sp>
        <p:nvSpPr>
          <p:cNvPr id="25" name="文本框 3"/>
          <p:cNvSpPr txBox="1">
            <a:spLocks noChangeArrowheads="1"/>
          </p:cNvSpPr>
          <p:nvPr/>
        </p:nvSpPr>
        <p:spPr bwMode="auto">
          <a:xfrm>
            <a:off x="906463" y="4183063"/>
            <a:ext cx="7535862" cy="430212"/>
          </a:xfrm>
          <a:prstGeom prst="rect">
            <a:avLst/>
          </a:prstGeom>
          <a:noFill/>
          <a:ln w="9525">
            <a:noFill/>
            <a:miter lim="800000"/>
            <a:headEnd/>
            <a:tailEnd/>
          </a:ln>
        </p:spPr>
        <p:txBody>
          <a:bodyPr>
            <a:spAutoFit/>
          </a:bodyPr>
          <a:lstStyle/>
          <a:p>
            <a:pPr algn="just"/>
            <a:r>
              <a:rPr kumimoji="1" lang="en-US" altLang="zh-CN" sz="2200">
                <a:solidFill>
                  <a:srgbClr val="C00000"/>
                </a:solidFill>
              </a:rPr>
              <a:t>While Sichuan cuisine often uses cooking techniques such</a:t>
            </a:r>
            <a:endParaRPr kumimoji="1" lang="zh-CN" altLang="en-US" sz="2200">
              <a:solidFill>
                <a:srgbClr val="C00000"/>
              </a:solidFill>
            </a:endParaRPr>
          </a:p>
        </p:txBody>
      </p:sp>
      <p:sp>
        <p:nvSpPr>
          <p:cNvPr id="26" name="文本框 3"/>
          <p:cNvSpPr txBox="1">
            <a:spLocks noChangeArrowheads="1"/>
          </p:cNvSpPr>
          <p:nvPr/>
        </p:nvSpPr>
        <p:spPr bwMode="auto">
          <a:xfrm>
            <a:off x="928688" y="4725988"/>
            <a:ext cx="1539875" cy="430212"/>
          </a:xfrm>
          <a:prstGeom prst="rect">
            <a:avLst/>
          </a:prstGeom>
          <a:noFill/>
          <a:ln w="9525">
            <a:noFill/>
            <a:miter lim="800000"/>
            <a:headEnd/>
            <a:tailEnd/>
          </a:ln>
        </p:spPr>
        <p:txBody>
          <a:bodyPr>
            <a:spAutoFit/>
          </a:bodyPr>
          <a:lstStyle/>
          <a:p>
            <a:pPr algn="just"/>
            <a:r>
              <a:rPr kumimoji="1" lang="en-US" altLang="zh-CN" sz="2200">
                <a:solidFill>
                  <a:srgbClr val="C00000"/>
                </a:solidFill>
              </a:rPr>
              <a:t>as baking</a:t>
            </a:r>
            <a:endParaRPr kumimoji="1" lang="zh-CN" altLang="en-US" sz="220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linds(horizontal)">
                                      <p:cBhvr>
                                        <p:cTn id="15" dur="500"/>
                                        <p:tgtEl>
                                          <p:spTgt spid="2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linds(horizontal)">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4"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048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12" name="Rectangle 9"/>
          <p:cNvSpPr>
            <a:spLocks noChangeArrowheads="1"/>
          </p:cNvSpPr>
          <p:nvPr/>
        </p:nvSpPr>
        <p:spPr bwMode="auto">
          <a:xfrm>
            <a:off x="355600" y="1925638"/>
            <a:ext cx="8251825" cy="498475"/>
          </a:xfrm>
          <a:prstGeom prst="rect">
            <a:avLst/>
          </a:prstGeom>
          <a:noFill/>
          <a:ln w="9525">
            <a:noFill/>
            <a:miter lim="800000"/>
            <a:headEnd/>
            <a:tailEnd/>
          </a:ln>
        </p:spPr>
        <p:txBody>
          <a:bodyPr lIns="216000"/>
          <a:lstStyle/>
          <a:p>
            <a:pPr marL="0" lvl="1" algn="just" fontAlgn="auto">
              <a:lnSpc>
                <a:spcPct val="120000"/>
              </a:lnSpc>
              <a:spcBef>
                <a:spcPts val="600"/>
              </a:spcBef>
              <a:spcAft>
                <a:spcPts val="0"/>
              </a:spcAft>
              <a:buClr>
                <a:srgbClr val="FF0000"/>
              </a:buClr>
              <a:defRPr/>
            </a:pPr>
            <a:r>
              <a:rPr lang="en-US" altLang="zh-CN" sz="2400" dirty="0">
                <a:latin typeface="Calibri" pitchFamily="34" charset="0"/>
                <a:ea typeface="Malgun Gothic" pitchFamily="34" charset="-127"/>
                <a:sym typeface="Arial" pitchFamily="34" charset="0"/>
              </a:rPr>
              <a:t>1. What’s your favorite food?</a:t>
            </a:r>
          </a:p>
          <a:p>
            <a:pPr lvl="1" algn="just" fontAlgn="auto">
              <a:lnSpc>
                <a:spcPct val="120000"/>
              </a:lnSpc>
              <a:spcBef>
                <a:spcPts val="600"/>
              </a:spcBef>
              <a:spcAft>
                <a:spcPts val="0"/>
              </a:spcAft>
              <a:buClr>
                <a:srgbClr val="FF0000"/>
              </a:buClr>
              <a:defRPr/>
            </a:pPr>
            <a:endParaRPr lang="en-US" altLang="zh-CN" sz="2400" dirty="0">
              <a:solidFill>
                <a:srgbClr val="C00000"/>
              </a:solidFill>
              <a:latin typeface="Calibri" pitchFamily="34" charset="0"/>
              <a:ea typeface="Malgun Gothic" pitchFamily="34" charset="-127"/>
              <a:sym typeface="Arial" pitchFamily="34" charset="0"/>
            </a:endParaRPr>
          </a:p>
          <a:p>
            <a:pPr lvl="1" algn="just" fontAlgn="auto">
              <a:lnSpc>
                <a:spcPct val="120000"/>
              </a:lnSpc>
              <a:spcBef>
                <a:spcPts val="600"/>
              </a:spcBef>
              <a:spcAft>
                <a:spcPts val="0"/>
              </a:spcAft>
              <a:buClr>
                <a:srgbClr val="FF0000"/>
              </a:buClr>
              <a:defRPr/>
            </a:pPr>
            <a:endParaRPr lang="en-US" altLang="zh-CN" sz="2400" dirty="0">
              <a:solidFill>
                <a:srgbClr val="C00000"/>
              </a:solidFill>
              <a:latin typeface="Calibri" pitchFamily="34" charset="0"/>
              <a:ea typeface="Malgun Gothic" pitchFamily="34" charset="-127"/>
              <a:sym typeface="Arial" pitchFamily="34" charset="0"/>
            </a:endParaRPr>
          </a:p>
        </p:txBody>
      </p:sp>
      <p:sp>
        <p:nvSpPr>
          <p:cNvPr id="2" name="矩形 1"/>
          <p:cNvSpPr/>
          <p:nvPr/>
        </p:nvSpPr>
        <p:spPr>
          <a:xfrm>
            <a:off x="179695" y="1136135"/>
            <a:ext cx="2186616" cy="789960"/>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fontAlgn="auto">
              <a:lnSpc>
                <a:spcPct val="150000"/>
              </a:lnSpc>
              <a:spcBef>
                <a:spcPts val="1800"/>
              </a:spcBef>
              <a:spcAft>
                <a:spcPts val="0"/>
              </a:spcAft>
              <a:buFont typeface="Arial" charset="0"/>
              <a:buNone/>
              <a:defRPr/>
            </a:pP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ea typeface="Malgun Gothic" charset="0"/>
                <a:cs typeface="Malgun Gothic" charset="0"/>
                <a:sym typeface="Arial" charset="0"/>
              </a:rPr>
              <a:t>References: </a:t>
            </a:r>
          </a:p>
        </p:txBody>
      </p:sp>
      <p:sp>
        <p:nvSpPr>
          <p:cNvPr id="15" name="文本框 32"/>
          <p:cNvSpPr txBox="1"/>
          <p:nvPr/>
        </p:nvSpPr>
        <p:spPr>
          <a:xfrm>
            <a:off x="2468563" y="280988"/>
            <a:ext cx="1662112" cy="400050"/>
          </a:xfrm>
          <a:prstGeom prst="rect">
            <a:avLst/>
          </a:prstGeom>
          <a:noFill/>
        </p:spPr>
        <p:txBody>
          <a:bodyPr>
            <a:spAutoFit/>
          </a:bodyPr>
          <a:lstStyle/>
          <a:p>
            <a:pPr fontAlgn="auto">
              <a:spcBef>
                <a:spcPts val="0"/>
              </a:spcBef>
              <a:spcAft>
                <a:spcPts val="0"/>
              </a:spcAft>
              <a:defRPr/>
            </a:pPr>
            <a:r>
              <a:rPr kumimoji="1" lang="en-US" altLang="zh-CN" sz="2000" b="1" dirty="0">
                <a:solidFill>
                  <a:schemeClr val="bg2">
                    <a:lumMod val="50000"/>
                  </a:schemeClr>
                </a:solidFill>
                <a:latin typeface="Arial"/>
                <a:ea typeface="+mn-ea"/>
                <a:cs typeface="Arial"/>
              </a:rPr>
              <a:t>Warm-up</a:t>
            </a:r>
            <a:endParaRPr kumimoji="1" lang="zh-CN" altLang="en-US" sz="2000" b="1" dirty="0">
              <a:solidFill>
                <a:schemeClr val="bg2">
                  <a:lumMod val="50000"/>
                </a:schemeClr>
              </a:solidFill>
              <a:latin typeface="Arial"/>
              <a:ea typeface="+mn-ea"/>
              <a:cs typeface="Arial"/>
            </a:endParaRPr>
          </a:p>
        </p:txBody>
      </p:sp>
      <p:cxnSp>
        <p:nvCxnSpPr>
          <p:cNvPr id="16"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18"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0489"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0490" name="图片 19"/>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7" name="动作按钮: 第一张 16">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 name="矩形 2"/>
          <p:cNvSpPr>
            <a:spLocks noChangeArrowheads="1"/>
          </p:cNvSpPr>
          <p:nvPr/>
        </p:nvSpPr>
        <p:spPr bwMode="auto">
          <a:xfrm>
            <a:off x="349250" y="2397125"/>
            <a:ext cx="7567613" cy="1044575"/>
          </a:xfrm>
          <a:prstGeom prst="rect">
            <a:avLst/>
          </a:prstGeom>
          <a:noFill/>
          <a:ln w="9525">
            <a:noFill/>
            <a:miter lim="800000"/>
            <a:headEnd/>
            <a:tailEnd/>
          </a:ln>
        </p:spPr>
        <p:txBody>
          <a:bodyPr>
            <a:spAutoFit/>
          </a:bodyPr>
          <a:lstStyle/>
          <a:p>
            <a:pPr lvl="1">
              <a:lnSpc>
                <a:spcPct val="120000"/>
              </a:lnSpc>
              <a:spcBef>
                <a:spcPts val="600"/>
              </a:spcBef>
              <a:buClr>
                <a:srgbClr val="FF0000"/>
              </a:buClr>
            </a:pPr>
            <a:r>
              <a:rPr lang="en-US" altLang="zh-CN" sz="2400">
                <a:solidFill>
                  <a:srgbClr val="C00000"/>
                </a:solidFill>
                <a:latin typeface="Calibri" pitchFamily="34" charset="0"/>
                <a:ea typeface="Malgun Gothic" pitchFamily="34" charset="-127"/>
                <a:sym typeface="Arial" charset="0"/>
              </a:rPr>
              <a:t>ice-cream</a:t>
            </a:r>
          </a:p>
          <a:p>
            <a:pPr lvl="1">
              <a:lnSpc>
                <a:spcPct val="120000"/>
              </a:lnSpc>
              <a:spcBef>
                <a:spcPts val="600"/>
              </a:spcBef>
              <a:buClr>
                <a:srgbClr val="FF0000"/>
              </a:buClr>
            </a:pPr>
            <a:r>
              <a:rPr lang="en-US" altLang="zh-CN" sz="2400">
                <a:solidFill>
                  <a:srgbClr val="C00000"/>
                </a:solidFill>
                <a:latin typeface="Calibri" pitchFamily="34" charset="0"/>
                <a:ea typeface="Malgun Gothic" pitchFamily="34" charset="-127"/>
                <a:sym typeface="Arial" charset="0"/>
              </a:rPr>
              <a:t>all flavors, especially the vanilla (</a:t>
            </a:r>
            <a:r>
              <a:rPr lang="zh-CN" altLang="en-US" sz="2400">
                <a:solidFill>
                  <a:srgbClr val="C00000"/>
                </a:solidFill>
                <a:latin typeface="Calibri" pitchFamily="34" charset="0"/>
                <a:ea typeface="Malgun Gothic" pitchFamily="34" charset="-127"/>
                <a:sym typeface="Arial" charset="0"/>
              </a:rPr>
              <a:t>香草</a:t>
            </a:r>
            <a:r>
              <a:rPr lang="en-US" altLang="zh-CN" sz="2400">
                <a:solidFill>
                  <a:srgbClr val="C00000"/>
                </a:solidFill>
                <a:latin typeface="Calibri" pitchFamily="34" charset="0"/>
                <a:ea typeface="Malgun Gothic" pitchFamily="34" charset="-127"/>
                <a:sym typeface="Arial" charset="0"/>
              </a:rPr>
              <a:t>) flavor. </a:t>
            </a:r>
          </a:p>
        </p:txBody>
      </p:sp>
      <p:sp>
        <p:nvSpPr>
          <p:cNvPr id="21" name="矩形 20"/>
          <p:cNvSpPr>
            <a:spLocks noChangeArrowheads="1"/>
          </p:cNvSpPr>
          <p:nvPr/>
        </p:nvSpPr>
        <p:spPr bwMode="auto">
          <a:xfrm>
            <a:off x="355600" y="3700463"/>
            <a:ext cx="7567613" cy="1406525"/>
          </a:xfrm>
          <a:prstGeom prst="rect">
            <a:avLst/>
          </a:prstGeom>
          <a:noFill/>
          <a:ln w="9525">
            <a:noFill/>
            <a:miter lim="800000"/>
            <a:headEnd/>
            <a:tailEnd/>
          </a:ln>
        </p:spPr>
        <p:txBody>
          <a:bodyPr>
            <a:spAutoFit/>
          </a:bodyPr>
          <a:lstStyle/>
          <a:p>
            <a:pPr lvl="1">
              <a:lnSpc>
                <a:spcPct val="120000"/>
              </a:lnSpc>
              <a:spcBef>
                <a:spcPts val="600"/>
              </a:spcBef>
              <a:buClr>
                <a:srgbClr val="FF0000"/>
              </a:buClr>
            </a:pPr>
            <a:r>
              <a:rPr lang="en-US" altLang="zh-CN" sz="2400">
                <a:solidFill>
                  <a:srgbClr val="C00000"/>
                </a:solidFill>
                <a:latin typeface="Calibri" pitchFamily="34" charset="0"/>
                <a:ea typeface="Malgun Gothic" pitchFamily="34" charset="-127"/>
                <a:sym typeface="Arial" charset="0"/>
              </a:rPr>
              <a:t>Sweet food makes people happy, or excited. Ice-cream, among all types of sweet food, perhaps brings the largest amount of happiness in most people.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fade">
                                      <p:cBhvr>
                                        <p:cTn id="17" dur="1000"/>
                                        <p:tgtEl>
                                          <p:spTgt spid="21">
                                            <p:txEl>
                                              <p:pRg st="0" end="0"/>
                                            </p:txEl>
                                          </p:spTgt>
                                        </p:tgtEl>
                                      </p:cBhvr>
                                    </p:animEffect>
                                    <p:anim calcmode="lin" valueType="num">
                                      <p:cBhvr>
                                        <p:cTn id="18"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4" descr="http://tse1.mm.bing.net/th?id=OIP.9JUhGKfx16l1gy80w8Pb9AHaHZ&amp;pid=Api"/>
          <p:cNvPicPr>
            <a:picLocks noChangeAspect="1" noChangeArrowheads="1"/>
          </p:cNvPicPr>
          <p:nvPr/>
        </p:nvPicPr>
        <p:blipFill>
          <a:blip r:embed="rId2"/>
          <a:srcRect/>
          <a:stretch>
            <a:fillRect/>
          </a:stretch>
        </p:blipFill>
        <p:spPr bwMode="auto">
          <a:xfrm>
            <a:off x="60325" y="1341438"/>
            <a:ext cx="1739900" cy="1735137"/>
          </a:xfrm>
          <a:prstGeom prst="rect">
            <a:avLst/>
          </a:prstGeom>
          <a:noFill/>
          <a:ln w="9525">
            <a:noFill/>
            <a:miter lim="800000"/>
            <a:headEnd/>
            <a:tailEnd/>
          </a:ln>
        </p:spPr>
      </p:pic>
      <p:sp>
        <p:nvSpPr>
          <p:cNvPr id="65538" name="矩形 4"/>
          <p:cNvSpPr>
            <a:spLocks noChangeArrowheads="1"/>
          </p:cNvSpPr>
          <p:nvPr/>
        </p:nvSpPr>
        <p:spPr bwMode="auto">
          <a:xfrm>
            <a:off x="1504950" y="1612900"/>
            <a:ext cx="7324725" cy="1200150"/>
          </a:xfrm>
          <a:prstGeom prst="rect">
            <a:avLst/>
          </a:prstGeom>
          <a:noFill/>
          <a:ln w="9525">
            <a:noFill/>
            <a:miter lim="800000"/>
            <a:headEnd/>
            <a:tailEnd/>
          </a:ln>
        </p:spPr>
        <p:txBody>
          <a:bodyPr>
            <a:spAutoFit/>
          </a:bodyPr>
          <a:lstStyle/>
          <a:p>
            <a:r>
              <a:rPr lang="en-US" altLang="zh-CN" sz="2400" b="1">
                <a:latin typeface="Calibri" pitchFamily="34" charset="0"/>
                <a:sym typeface="Arial" charset="0"/>
              </a:rPr>
              <a:t>Make a one-minute oral report to introduce the local cuisine from your hometown to a foreign friend. Use the clues in the following table to organize your thoughts.</a:t>
            </a:r>
          </a:p>
        </p:txBody>
      </p:sp>
      <p:sp>
        <p:nvSpPr>
          <p:cNvPr id="65539" name="文本框 10"/>
          <p:cNvSpPr txBox="1">
            <a:spLocks noChangeArrowheads="1"/>
          </p:cNvSpPr>
          <p:nvPr/>
        </p:nvSpPr>
        <p:spPr bwMode="auto">
          <a:xfrm>
            <a:off x="355600" y="889000"/>
            <a:ext cx="4533900" cy="460375"/>
          </a:xfrm>
          <a:prstGeom prst="rect">
            <a:avLst/>
          </a:prstGeom>
          <a:noFill/>
          <a:ln w="9525">
            <a:noFill/>
            <a:miter lim="800000"/>
            <a:headEnd/>
            <a:tailEnd/>
          </a:ln>
        </p:spPr>
        <p:txBody>
          <a:bodyPr>
            <a:spAutoFit/>
          </a:bodyPr>
          <a:lstStyle/>
          <a:p>
            <a:r>
              <a:rPr kumimoji="1" lang="en-US" altLang="zh-CN" sz="2400" b="1">
                <a:solidFill>
                  <a:srgbClr val="0070C0"/>
                </a:solidFill>
                <a:latin typeface="Calibri" pitchFamily="34" charset="0"/>
                <a:cs typeface="Arial" charset="0"/>
              </a:rPr>
              <a:t>Sharing your ideas</a:t>
            </a:r>
            <a:endParaRPr kumimoji="1" lang="zh-CN" altLang="en-US" sz="2400" b="1">
              <a:solidFill>
                <a:srgbClr val="0070C0"/>
              </a:solidFill>
              <a:latin typeface="Calibri" pitchFamily="34" charset="0"/>
              <a:cs typeface="Arial" charset="0"/>
            </a:endParaRPr>
          </a:p>
        </p:txBody>
      </p:sp>
      <p:sp>
        <p:nvSpPr>
          <p:cNvPr id="15" name="矩形 14"/>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5542"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5545"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5546" name="图片 25"/>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graphicFrame>
        <p:nvGraphicFramePr>
          <p:cNvPr id="14" name="表格 13"/>
          <p:cNvGraphicFramePr>
            <a:graphicFrameLocks noGrp="1"/>
          </p:cNvGraphicFramePr>
          <p:nvPr/>
        </p:nvGraphicFramePr>
        <p:xfrm>
          <a:off x="1504950" y="3251200"/>
          <a:ext cx="6096000" cy="2286000"/>
        </p:xfrm>
        <a:graphic>
          <a:graphicData uri="http://schemas.openxmlformats.org/drawingml/2006/table">
            <a:tbl>
              <a:tblPr firstRow="1" bandRow="1">
                <a:tableStyleId>{5C22544A-7EE6-4342-B048-85BDC9FD1C3A}</a:tableStyleId>
              </a:tblPr>
              <a:tblGrid>
                <a:gridCol w="2043468">
                  <a:extLst>
                    <a:ext uri="{9D8B030D-6E8A-4147-A177-3AD203B41FA5}"/>
                  </a:extLst>
                </a:gridCol>
                <a:gridCol w="4052532">
                  <a:extLst>
                    <a:ext uri="{9D8B030D-6E8A-4147-A177-3AD203B41FA5}"/>
                  </a:extLst>
                </a:gridCol>
              </a:tblGrid>
              <a:tr h="370840">
                <a:tc>
                  <a:txBody>
                    <a:bodyPr/>
                    <a:lstStyle/>
                    <a:p>
                      <a:endParaRPr lang="zh-CN" altLang="en-US" sz="2400" dirty="0"/>
                    </a:p>
                  </a:txBody>
                  <a:tcPr/>
                </a:tc>
                <a:tc>
                  <a:txBody>
                    <a:bodyPr/>
                    <a:lstStyle/>
                    <a:p>
                      <a:pPr algn="ctr"/>
                      <a:r>
                        <a:rPr lang="en-US" altLang="zh-CN" sz="2400" dirty="0"/>
                        <a:t>The cuisine</a:t>
                      </a:r>
                      <a:endParaRPr lang="zh-CN" altLang="en-US" sz="2400" dirty="0"/>
                    </a:p>
                  </a:txBody>
                  <a:tcPr/>
                </a:tc>
                <a:extLst>
                  <a:ext uri="{0D108BD9-81ED-4DB2-BD59-A6C34878D82A}"/>
                </a:extLst>
              </a:tr>
              <a:tr h="370840">
                <a:tc>
                  <a:txBody>
                    <a:bodyPr/>
                    <a:lstStyle/>
                    <a:p>
                      <a:r>
                        <a:rPr lang="en-US" altLang="zh-CN" sz="2400" dirty="0"/>
                        <a:t>Name </a:t>
                      </a:r>
                      <a:endParaRPr lang="zh-CN" altLang="en-US" sz="2400" dirty="0"/>
                    </a:p>
                  </a:txBody>
                  <a:tcPr/>
                </a:tc>
                <a:tc>
                  <a:txBody>
                    <a:bodyPr/>
                    <a:lstStyle/>
                    <a:p>
                      <a:endParaRPr lang="zh-CN" altLang="en-US" sz="2400"/>
                    </a:p>
                  </a:txBody>
                  <a:tcPr/>
                </a:tc>
                <a:extLst>
                  <a:ext uri="{0D108BD9-81ED-4DB2-BD59-A6C34878D82A}"/>
                </a:extLst>
              </a:tr>
              <a:tr h="370840">
                <a:tc>
                  <a:txBody>
                    <a:bodyPr/>
                    <a:lstStyle/>
                    <a:p>
                      <a:r>
                        <a:rPr lang="en-US" altLang="zh-CN" sz="2400" dirty="0"/>
                        <a:t>Ingredients </a:t>
                      </a:r>
                      <a:endParaRPr lang="zh-CN" altLang="en-US" sz="2400" dirty="0"/>
                    </a:p>
                  </a:txBody>
                  <a:tcPr/>
                </a:tc>
                <a:tc>
                  <a:txBody>
                    <a:bodyPr/>
                    <a:lstStyle/>
                    <a:p>
                      <a:endParaRPr lang="zh-CN" altLang="en-US" sz="2400"/>
                    </a:p>
                  </a:txBody>
                  <a:tcPr/>
                </a:tc>
                <a:extLst>
                  <a:ext uri="{0D108BD9-81ED-4DB2-BD59-A6C34878D82A}"/>
                </a:extLst>
              </a:tr>
              <a:tr h="370840">
                <a:tc>
                  <a:txBody>
                    <a:bodyPr/>
                    <a:lstStyle/>
                    <a:p>
                      <a:r>
                        <a:rPr lang="en-US" altLang="zh-CN" sz="2400" dirty="0"/>
                        <a:t>Flavor </a:t>
                      </a:r>
                      <a:endParaRPr lang="zh-CN" altLang="en-US" sz="2400" dirty="0"/>
                    </a:p>
                  </a:txBody>
                  <a:tcPr/>
                </a:tc>
                <a:tc>
                  <a:txBody>
                    <a:bodyPr/>
                    <a:lstStyle/>
                    <a:p>
                      <a:endParaRPr lang="zh-CN" altLang="en-US" sz="2400"/>
                    </a:p>
                  </a:txBody>
                  <a:tcPr/>
                </a:tc>
                <a:extLst>
                  <a:ext uri="{0D108BD9-81ED-4DB2-BD59-A6C34878D82A}"/>
                </a:extLst>
              </a:tr>
              <a:tr h="370840">
                <a:tc>
                  <a:txBody>
                    <a:bodyPr/>
                    <a:lstStyle/>
                    <a:p>
                      <a:r>
                        <a:rPr lang="en-US" altLang="zh-CN" sz="2400" dirty="0"/>
                        <a:t>Why I like it</a:t>
                      </a:r>
                      <a:endParaRPr lang="zh-CN" altLang="en-US" sz="2400" dirty="0"/>
                    </a:p>
                  </a:txBody>
                  <a:tcPr/>
                </a:tc>
                <a:tc>
                  <a:txBody>
                    <a:bodyPr/>
                    <a:lstStyle/>
                    <a:p>
                      <a:endParaRPr lang="zh-CN" altLang="en-US" sz="2400" dirty="0"/>
                    </a:p>
                  </a:txBody>
                  <a:tcPr/>
                </a:tc>
                <a:extLst>
                  <a:ext uri="{0D108BD9-81ED-4DB2-BD59-A6C34878D82A}"/>
                </a:extLst>
              </a:tr>
            </a:tbl>
          </a:graphicData>
        </a:graphic>
      </p:graphicFrame>
      <p:sp>
        <p:nvSpPr>
          <p:cNvPr id="65567" name="文本框 10"/>
          <p:cNvSpPr txBox="1">
            <a:spLocks noChangeArrowheads="1"/>
          </p:cNvSpPr>
          <p:nvPr/>
        </p:nvSpPr>
        <p:spPr bwMode="auto">
          <a:xfrm>
            <a:off x="2408238" y="309563"/>
            <a:ext cx="4533900" cy="400050"/>
          </a:xfrm>
          <a:prstGeom prst="rect">
            <a:avLst/>
          </a:prstGeom>
          <a:noFill/>
          <a:ln w="9525">
            <a:noFill/>
            <a:miter lim="800000"/>
            <a:headEnd/>
            <a:tailEnd/>
          </a:ln>
        </p:spPr>
        <p:txBody>
          <a:bodyPr>
            <a:spAutoFit/>
          </a:bodyPr>
          <a:lstStyle/>
          <a:p>
            <a:r>
              <a:rPr kumimoji="1" lang="en-US" altLang="zh-CN" sz="2000" b="1">
                <a:solidFill>
                  <a:srgbClr val="0070C0"/>
                </a:solidFill>
                <a:cs typeface="Arial" charset="0"/>
              </a:rPr>
              <a:t>Sharing your ideas</a:t>
            </a:r>
            <a:endParaRPr kumimoji="1" lang="zh-CN" altLang="en-US" sz="2000" b="1">
              <a:solidFill>
                <a:srgbClr val="0070C0"/>
              </a:solidFill>
              <a:cs typeface="Arial" charset="0"/>
            </a:endParaRPr>
          </a:p>
        </p:txBody>
      </p:sp>
      <p:pic>
        <p:nvPicPr>
          <p:cNvPr id="65568" name="Picture 21">
            <a:hlinkClick r:id="rId4" action="ppaction://hlinksldjump"/>
          </p:cNvPr>
          <p:cNvPicPr>
            <a:picLocks noChangeAspect="1" noChangeArrowheads="1"/>
          </p:cNvPicPr>
          <p:nvPr/>
        </p:nvPicPr>
        <p:blipFill>
          <a:blip r:embed="rId5"/>
          <a:srcRect/>
          <a:stretch>
            <a:fillRect/>
          </a:stretch>
        </p:blipFill>
        <p:spPr bwMode="auto">
          <a:xfrm>
            <a:off x="8243888" y="184150"/>
            <a:ext cx="558800" cy="558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5726" y="1377835"/>
            <a:ext cx="246407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Reference</a:t>
            </a:r>
            <a:r>
              <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a:t>
            </a: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 </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
        <p:nvSpPr>
          <p:cNvPr id="18" name="矩形 17"/>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9"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6564"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2"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3"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6567"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6568" name="图片 2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graphicFrame>
        <p:nvGraphicFramePr>
          <p:cNvPr id="12" name="表格 11"/>
          <p:cNvGraphicFramePr>
            <a:graphicFrameLocks noGrp="1"/>
          </p:cNvGraphicFramePr>
          <p:nvPr/>
        </p:nvGraphicFramePr>
        <p:xfrm>
          <a:off x="376238" y="2651125"/>
          <a:ext cx="8439150" cy="3455988"/>
        </p:xfrm>
        <a:graphic>
          <a:graphicData uri="http://schemas.openxmlformats.org/drawingml/2006/table">
            <a:tbl>
              <a:tblPr firstRow="1" bandRow="1">
                <a:tableStyleId>{5C22544A-7EE6-4342-B048-85BDC9FD1C3A}</a:tableStyleId>
              </a:tblPr>
              <a:tblGrid>
                <a:gridCol w="1787641">
                  <a:extLst>
                    <a:ext uri="{9D8B030D-6E8A-4147-A177-3AD203B41FA5}"/>
                  </a:extLst>
                </a:gridCol>
                <a:gridCol w="6652045">
                  <a:extLst>
                    <a:ext uri="{9D8B030D-6E8A-4147-A177-3AD203B41FA5}"/>
                  </a:extLst>
                </a:gridCol>
              </a:tblGrid>
              <a:tr h="370840">
                <a:tc>
                  <a:txBody>
                    <a:bodyPr/>
                    <a:lstStyle/>
                    <a:p>
                      <a:endParaRPr lang="zh-CN" altLang="en-US" sz="2400" dirty="0"/>
                    </a:p>
                  </a:txBody>
                  <a:tcPr/>
                </a:tc>
                <a:tc>
                  <a:txBody>
                    <a:bodyPr/>
                    <a:lstStyle/>
                    <a:p>
                      <a:pPr algn="ctr"/>
                      <a:r>
                        <a:rPr lang="en-US" altLang="zh-CN" sz="2400" dirty="0"/>
                        <a:t>The cuisine</a:t>
                      </a:r>
                      <a:endParaRPr lang="zh-CN" altLang="en-US" sz="2400" dirty="0"/>
                    </a:p>
                  </a:txBody>
                  <a:tcPr/>
                </a:tc>
                <a:extLst>
                  <a:ext uri="{0D108BD9-81ED-4DB2-BD59-A6C34878D82A}"/>
                </a:extLst>
              </a:tr>
              <a:tr h="370840">
                <a:tc>
                  <a:txBody>
                    <a:bodyPr/>
                    <a:lstStyle/>
                    <a:p>
                      <a:pPr algn="l" fontAlgn="ctr"/>
                      <a:r>
                        <a:rPr lang="en-US" altLang="zh-CN" sz="2400" dirty="0"/>
                        <a:t>Name </a:t>
                      </a:r>
                      <a:endParaRPr lang="zh-CN" altLang="en-US" sz="2400" dirty="0"/>
                    </a:p>
                  </a:txBody>
                  <a:tcPr anchor="ctr"/>
                </a:tc>
                <a:tc>
                  <a:txBody>
                    <a:bodyPr/>
                    <a:lstStyle/>
                    <a:p>
                      <a:pPr>
                        <a:lnSpc>
                          <a:spcPct val="120000"/>
                        </a:lnSpc>
                      </a:pPr>
                      <a:r>
                        <a:rPr lang="en-US" altLang="zh-CN" sz="2400" dirty="0"/>
                        <a:t>fried bean curd and vermicelli soup (</a:t>
                      </a:r>
                      <a:r>
                        <a:rPr lang="zh-CN" altLang="en-US" sz="2400" dirty="0"/>
                        <a:t>油豆腐粉丝汤</a:t>
                      </a:r>
                      <a:r>
                        <a:rPr lang="en-US" altLang="zh-CN" sz="2400" dirty="0"/>
                        <a:t>) </a:t>
                      </a:r>
                    </a:p>
                  </a:txBody>
                  <a:tcPr/>
                </a:tc>
                <a:extLst>
                  <a:ext uri="{0D108BD9-81ED-4DB2-BD59-A6C34878D82A}"/>
                </a:extLst>
              </a:tr>
              <a:tr h="370840">
                <a:tc>
                  <a:txBody>
                    <a:bodyPr/>
                    <a:lstStyle/>
                    <a:p>
                      <a:pPr algn="l" fontAlgn="ctr"/>
                      <a:r>
                        <a:rPr lang="en-US" altLang="zh-CN" sz="2400" dirty="0"/>
                        <a:t>Ingredients </a:t>
                      </a:r>
                      <a:endParaRPr lang="zh-CN" altLang="en-US" sz="2400" dirty="0"/>
                    </a:p>
                  </a:txBody>
                  <a:tcPr anchor="ctr"/>
                </a:tc>
                <a:tc>
                  <a:txBody>
                    <a:bodyPr/>
                    <a:lstStyle/>
                    <a:p>
                      <a:pPr>
                        <a:lnSpc>
                          <a:spcPct val="120000"/>
                        </a:lnSpc>
                      </a:pPr>
                      <a:r>
                        <a:rPr lang="en-US" altLang="zh-CN" sz="2400" dirty="0"/>
                        <a:t>fried bean curd; vermicelli; spring onion </a:t>
                      </a:r>
                    </a:p>
                  </a:txBody>
                  <a:tcPr/>
                </a:tc>
                <a:extLst>
                  <a:ext uri="{0D108BD9-81ED-4DB2-BD59-A6C34878D82A}"/>
                </a:extLst>
              </a:tr>
              <a:tr h="370840">
                <a:tc>
                  <a:txBody>
                    <a:bodyPr/>
                    <a:lstStyle/>
                    <a:p>
                      <a:pPr algn="l" fontAlgn="ctr"/>
                      <a:r>
                        <a:rPr lang="en-US" altLang="zh-CN" sz="2400" dirty="0"/>
                        <a:t>Flavor </a:t>
                      </a:r>
                      <a:endParaRPr lang="zh-CN" altLang="en-US" sz="2400" dirty="0"/>
                    </a:p>
                  </a:txBody>
                  <a:tcPr anchor="ctr"/>
                </a:tc>
                <a:tc>
                  <a:txBody>
                    <a:bodyPr/>
                    <a:lstStyle/>
                    <a:p>
                      <a:pPr>
                        <a:lnSpc>
                          <a:spcPct val="120000"/>
                        </a:lnSpc>
                      </a:pPr>
                      <a:r>
                        <a:rPr lang="en-US" altLang="zh-CN" sz="2400" dirty="0"/>
                        <a:t>lightly salted; savory </a:t>
                      </a:r>
                    </a:p>
                  </a:txBody>
                  <a:tcPr/>
                </a:tc>
                <a:extLst>
                  <a:ext uri="{0D108BD9-81ED-4DB2-BD59-A6C34878D82A}"/>
                </a:extLst>
              </a:tr>
              <a:tr h="370840">
                <a:tc>
                  <a:txBody>
                    <a:bodyPr/>
                    <a:lstStyle/>
                    <a:p>
                      <a:pPr algn="l" fontAlgn="ctr"/>
                      <a:r>
                        <a:rPr lang="en-US" altLang="zh-CN" sz="2400" dirty="0"/>
                        <a:t>Why I like it </a:t>
                      </a:r>
                      <a:endParaRPr lang="zh-CN" altLang="en-US" sz="2400" dirty="0"/>
                    </a:p>
                  </a:txBody>
                  <a:tcPr anchor="ctr"/>
                </a:tc>
                <a:tc>
                  <a:txBody>
                    <a:bodyPr/>
                    <a:lstStyle/>
                    <a:p>
                      <a:pPr>
                        <a:lnSpc>
                          <a:spcPct val="120000"/>
                        </a:lnSpc>
                      </a:pPr>
                      <a:r>
                        <a:rPr lang="en-US" altLang="zh-CN" sz="2400" dirty="0"/>
                        <a:t>It’s a popular dish especially for breakfast. It’s believed to be good for one’s heath. It reminds me of my days in Shanghai, my hometown.</a:t>
                      </a:r>
                    </a:p>
                  </a:txBody>
                  <a:tcPr/>
                </a:tc>
                <a:extLst>
                  <a:ext uri="{0D108BD9-81ED-4DB2-BD59-A6C34878D82A}"/>
                </a:extLst>
              </a:tr>
            </a:tbl>
          </a:graphicData>
        </a:graphic>
      </p:graphicFrame>
      <p:pic>
        <p:nvPicPr>
          <p:cNvPr id="66562" name="Picture 2" descr="http://www.shanghaifood.cn/file/upload/201207/24/10-12-19-25-488.jpg"/>
          <p:cNvPicPr>
            <a:picLocks noChangeAspect="1" noChangeArrowheads="1"/>
          </p:cNvPicPr>
          <p:nvPr/>
        </p:nvPicPr>
        <p:blipFill>
          <a:blip r:embed="rId3"/>
          <a:srcRect/>
          <a:stretch>
            <a:fillRect/>
          </a:stretch>
        </p:blipFill>
        <p:spPr bwMode="auto">
          <a:xfrm>
            <a:off x="5827713" y="0"/>
            <a:ext cx="3316287" cy="2466975"/>
          </a:xfrm>
          <a:prstGeom prst="rect">
            <a:avLst/>
          </a:prstGeom>
          <a:noFill/>
          <a:ln w="9525">
            <a:noFill/>
            <a:miter lim="800000"/>
            <a:headEnd/>
            <a:tailEnd/>
          </a:ln>
        </p:spPr>
      </p:pic>
      <p:sp>
        <p:nvSpPr>
          <p:cNvPr id="66590" name="文本框 10"/>
          <p:cNvSpPr txBox="1">
            <a:spLocks noChangeArrowheads="1"/>
          </p:cNvSpPr>
          <p:nvPr/>
        </p:nvSpPr>
        <p:spPr bwMode="auto">
          <a:xfrm>
            <a:off x="2408238" y="309563"/>
            <a:ext cx="4533900" cy="400050"/>
          </a:xfrm>
          <a:prstGeom prst="rect">
            <a:avLst/>
          </a:prstGeom>
          <a:noFill/>
          <a:ln w="9525">
            <a:noFill/>
            <a:miter lim="800000"/>
            <a:headEnd/>
            <a:tailEnd/>
          </a:ln>
        </p:spPr>
        <p:txBody>
          <a:bodyPr>
            <a:spAutoFit/>
          </a:bodyPr>
          <a:lstStyle/>
          <a:p>
            <a:r>
              <a:rPr kumimoji="1" lang="en-US" altLang="zh-CN" sz="2000" b="1">
                <a:solidFill>
                  <a:srgbClr val="0070C0"/>
                </a:solidFill>
                <a:cs typeface="Arial" charset="0"/>
              </a:rPr>
              <a:t>Sharing your ideas</a:t>
            </a:r>
            <a:endParaRPr kumimoji="1" lang="zh-CN" altLang="en-US" sz="2000" b="1">
              <a:solidFill>
                <a:srgbClr val="0070C0"/>
              </a:solidFill>
              <a:cs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6562"/>
                                        </p:tgtEl>
                                        <p:attrNameLst>
                                          <p:attrName>style.visibility</p:attrName>
                                        </p:attrNameLst>
                                      </p:cBhvr>
                                      <p:to>
                                        <p:strVal val="visible"/>
                                      </p:to>
                                    </p:set>
                                    <p:animEffect transition="in" filter="blinds(horizontal)">
                                      <p:cBhvr>
                                        <p:cTn id="12" dur="5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线连接符 8"/>
          <p:cNvCxnSpPr/>
          <p:nvPr/>
        </p:nvCxnSpPr>
        <p:spPr>
          <a:xfrm flipH="1">
            <a:off x="3503613" y="2087563"/>
            <a:ext cx="463550" cy="46355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cxnSp>
        <p:nvCxnSpPr>
          <p:cNvPr id="36" name="直线连接符 35"/>
          <p:cNvCxnSpPr/>
          <p:nvPr/>
        </p:nvCxnSpPr>
        <p:spPr>
          <a:xfrm flipH="1" flipV="1">
            <a:off x="3503613" y="4195763"/>
            <a:ext cx="463550" cy="479425"/>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67588" name="文本框 32"/>
          <p:cNvSpPr txBox="1">
            <a:spLocks noChangeArrowheads="1"/>
          </p:cNvSpPr>
          <p:nvPr/>
        </p:nvSpPr>
        <p:spPr bwMode="auto">
          <a:xfrm>
            <a:off x="2468563" y="280988"/>
            <a:ext cx="3341687" cy="400050"/>
          </a:xfrm>
          <a:prstGeom prst="rect">
            <a:avLst/>
          </a:prstGeom>
          <a:noFill/>
          <a:ln w="9525">
            <a:noFill/>
            <a:miter lim="800000"/>
            <a:headEnd/>
            <a:tailEnd/>
          </a:ln>
        </p:spPr>
        <p:txBody>
          <a:bodyPr>
            <a:spAutoFit/>
          </a:bodyPr>
          <a:lstStyle/>
          <a:p>
            <a:r>
              <a:rPr kumimoji="1" lang="en-US" altLang="zh-CN" sz="2000" b="1">
                <a:solidFill>
                  <a:srgbClr val="FF8323"/>
                </a:solidFill>
                <a:cs typeface="Arial" charset="0"/>
              </a:rPr>
              <a:t>Sharpening your skills</a:t>
            </a:r>
            <a:endParaRPr kumimoji="1" lang="zh-CN" altLang="en-US" sz="2000" b="1">
              <a:solidFill>
                <a:srgbClr val="FF8323"/>
              </a:solidFill>
              <a:cs typeface="Arial" charset="0"/>
            </a:endParaRPr>
          </a:p>
        </p:txBody>
      </p:sp>
      <p:cxnSp>
        <p:nvCxnSpPr>
          <p:cNvPr id="42" name="直线连接符 41"/>
          <p:cNvCxnSpPr/>
          <p:nvPr/>
        </p:nvCxnSpPr>
        <p:spPr>
          <a:xfrm flipH="1">
            <a:off x="3962400" y="2087563"/>
            <a:ext cx="566738" cy="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cxnSp>
        <p:nvCxnSpPr>
          <p:cNvPr id="45" name="直线连接符 44"/>
          <p:cNvCxnSpPr/>
          <p:nvPr/>
        </p:nvCxnSpPr>
        <p:spPr>
          <a:xfrm flipH="1">
            <a:off x="3962400" y="4667250"/>
            <a:ext cx="566738" cy="0"/>
          </a:xfrm>
          <a:prstGeom prst="line">
            <a:avLst/>
          </a:prstGeom>
          <a:ln>
            <a:solidFill>
              <a:srgbClr val="FF8323"/>
            </a:solidFill>
          </a:ln>
          <a:effectLst/>
        </p:spPr>
        <p:style>
          <a:lnRef idx="2">
            <a:schemeClr val="accent1"/>
          </a:lnRef>
          <a:fillRef idx="0">
            <a:schemeClr val="accent1"/>
          </a:fillRef>
          <a:effectRef idx="1">
            <a:schemeClr val="accent1"/>
          </a:effectRef>
          <a:fontRef idx="minor">
            <a:schemeClr val="tx1"/>
          </a:fontRef>
        </p:style>
      </p:cxnSp>
      <p:sp>
        <p:nvSpPr>
          <p:cNvPr id="49" name="圆角矩形 50">
            <a:extLst>
              <a:ext uri="{FF2B5EF4-FFF2-40B4-BE49-F238E27FC236}"/>
            </a:extLst>
          </p:cNvPr>
          <p:cNvSpPr/>
          <p:nvPr/>
        </p:nvSpPr>
        <p:spPr bwMode="auto">
          <a:xfrm>
            <a:off x="4706938" y="1866900"/>
            <a:ext cx="3043237" cy="558800"/>
          </a:xfrm>
          <a:prstGeom prst="roundRect">
            <a:avLst>
              <a:gd name="adj" fmla="val 7848"/>
            </a:avLst>
          </a:prstGeom>
          <a:solidFill>
            <a:srgbClr val="FF8323"/>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67592" name="矩形 49">
            <a:hlinkClick r:id="rId2" action="ppaction://hlinksldjump"/>
          </p:cNvPr>
          <p:cNvSpPr>
            <a:spLocks noChangeArrowheads="1"/>
          </p:cNvSpPr>
          <p:nvPr/>
        </p:nvSpPr>
        <p:spPr bwMode="auto">
          <a:xfrm>
            <a:off x="4762500" y="1892300"/>
            <a:ext cx="1908175" cy="460375"/>
          </a:xfrm>
          <a:prstGeom prst="rect">
            <a:avLst/>
          </a:prstGeom>
          <a:noFill/>
          <a:ln w="9525">
            <a:noFill/>
            <a:miter lim="800000"/>
            <a:headEnd/>
            <a:tailEnd/>
          </a:ln>
        </p:spPr>
        <p:txBody>
          <a:bodyPr wrap="none">
            <a:spAutoFit/>
          </a:bodyPr>
          <a:lstStyle/>
          <a:p>
            <a:r>
              <a:rPr lang="en-US" altLang="zh-CN" sz="2400" b="1">
                <a:latin typeface="Calibri" pitchFamily="34" charset="0"/>
              </a:rPr>
              <a:t>Skills analysis</a:t>
            </a:r>
            <a:endParaRPr lang="zh-CN" altLang="en-US" sz="2400" b="1">
              <a:latin typeface="Calibri" pitchFamily="34" charset="0"/>
            </a:endParaRPr>
          </a:p>
        </p:txBody>
      </p:sp>
      <p:sp>
        <p:nvSpPr>
          <p:cNvPr id="20" name="圆角矩形 50">
            <a:extLst>
              <a:ext uri="{FF2B5EF4-FFF2-40B4-BE49-F238E27FC236}"/>
            </a:extLst>
          </p:cNvPr>
          <p:cNvSpPr/>
          <p:nvPr/>
        </p:nvSpPr>
        <p:spPr bwMode="auto">
          <a:xfrm>
            <a:off x="4706938" y="4387850"/>
            <a:ext cx="3043237" cy="558800"/>
          </a:xfrm>
          <a:prstGeom prst="roundRect">
            <a:avLst>
              <a:gd name="adj" fmla="val 7848"/>
            </a:avLst>
          </a:prstGeom>
          <a:solidFill>
            <a:srgbClr val="FF8323"/>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chemeClr val="bg2">
                  <a:lumMod val="75000"/>
                </a:schemeClr>
              </a:solidFill>
              <a:latin typeface="微软雅黑" panose="020B0503020204020204" pitchFamily="34" charset="-122"/>
              <a:ea typeface="微软雅黑" panose="020B0503020204020204" pitchFamily="34" charset="-122"/>
            </a:endParaRPr>
          </a:p>
        </p:txBody>
      </p:sp>
      <p:sp>
        <p:nvSpPr>
          <p:cNvPr id="67594" name="矩形 51">
            <a:hlinkClick r:id="rId3" action="ppaction://hlinksldjump"/>
          </p:cNvPr>
          <p:cNvSpPr>
            <a:spLocks noChangeArrowheads="1"/>
          </p:cNvSpPr>
          <p:nvPr/>
        </p:nvSpPr>
        <p:spPr bwMode="auto">
          <a:xfrm>
            <a:off x="4956175" y="4437063"/>
            <a:ext cx="1911350" cy="460375"/>
          </a:xfrm>
          <a:prstGeom prst="rect">
            <a:avLst/>
          </a:prstGeom>
          <a:noFill/>
          <a:ln w="9525">
            <a:noFill/>
            <a:miter lim="800000"/>
            <a:headEnd/>
            <a:tailEnd/>
          </a:ln>
        </p:spPr>
        <p:txBody>
          <a:bodyPr wrap="none">
            <a:spAutoFit/>
          </a:bodyPr>
          <a:lstStyle/>
          <a:p>
            <a:r>
              <a:rPr lang="en-US" altLang="zh-CN" sz="2400" b="1">
                <a:latin typeface="Calibri" pitchFamily="34" charset="0"/>
              </a:rPr>
              <a:t>Skills practice</a:t>
            </a:r>
            <a:endParaRPr lang="zh-CN" altLang="en-US" sz="2400" b="1">
              <a:latin typeface="Calibri" pitchFamily="34"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7597"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7600"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7601" name="图片 34"/>
          <p:cNvPicPr>
            <a:picLocks noChangeAspect="1"/>
          </p:cNvPicPr>
          <p:nvPr/>
        </p:nvPicPr>
        <p:blipFill>
          <a:blip r:embed="rId4"/>
          <a:srcRect/>
          <a:stretch>
            <a:fillRect/>
          </a:stretch>
        </p:blipFill>
        <p:spPr bwMode="auto">
          <a:xfrm>
            <a:off x="198438" y="144463"/>
            <a:ext cx="177800" cy="495300"/>
          </a:xfrm>
          <a:prstGeom prst="rect">
            <a:avLst/>
          </a:prstGeom>
          <a:noFill/>
          <a:ln w="9525">
            <a:noFill/>
            <a:miter lim="800000"/>
            <a:headEnd/>
            <a:tailEnd/>
          </a:ln>
        </p:spPr>
      </p:pic>
      <p:pic>
        <p:nvPicPr>
          <p:cNvPr id="27" name="Picture 2" descr="https://tse1.mm.bing.net/th?id=OIP.diei5oQjS4eyl4XRecztlAAAAA&amp;pid=Api"/>
          <p:cNvPicPr>
            <a:picLocks noChangeAspect="1" noChangeArrowheads="1"/>
          </p:cNvPicPr>
          <p:nvPr/>
        </p:nvPicPr>
        <p:blipFill>
          <a:blip r:embed="rId5"/>
          <a:srcRect/>
          <a:stretch>
            <a:fillRect/>
          </a:stretch>
        </p:blipFill>
        <p:spPr bwMode="auto">
          <a:xfrm>
            <a:off x="647753" y="1746775"/>
            <a:ext cx="3468572" cy="3337537"/>
          </a:xfrm>
          <a:prstGeom prst="ellipse">
            <a:avLst/>
          </a:prstGeom>
          <a:ln>
            <a:noFill/>
          </a:ln>
          <a:effectLst>
            <a:softEdge rad="112500"/>
          </a:effectLst>
        </p:spPr>
      </p:pic>
      <p:pic>
        <p:nvPicPr>
          <p:cNvPr id="67603" name="Picture 21">
            <a:hlinkClick r:id="rId6" action="ppaction://hlinksldjump"/>
          </p:cNvPr>
          <p:cNvPicPr>
            <a:picLocks noChangeAspect="1" noChangeArrowheads="1"/>
          </p:cNvPicPr>
          <p:nvPr/>
        </p:nvPicPr>
        <p:blipFill>
          <a:blip r:embed="rId7"/>
          <a:srcRect/>
          <a:stretch>
            <a:fillRect/>
          </a:stretch>
        </p:blipFill>
        <p:spPr bwMode="auto">
          <a:xfrm>
            <a:off x="8243888" y="184150"/>
            <a:ext cx="558800" cy="55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32"/>
          <p:cNvSpPr txBox="1">
            <a:spLocks noChangeArrowheads="1"/>
          </p:cNvSpPr>
          <p:nvPr/>
        </p:nvSpPr>
        <p:spPr bwMode="auto">
          <a:xfrm>
            <a:off x="2468563" y="280988"/>
            <a:ext cx="3341687" cy="400050"/>
          </a:xfrm>
          <a:prstGeom prst="rect">
            <a:avLst/>
          </a:prstGeom>
          <a:noFill/>
          <a:ln w="9525">
            <a:noFill/>
            <a:miter lim="800000"/>
            <a:headEnd/>
            <a:tailEnd/>
          </a:ln>
        </p:spPr>
        <p:txBody>
          <a:bodyPr>
            <a:spAutoFit/>
          </a:bodyPr>
          <a:lstStyle/>
          <a:p>
            <a:r>
              <a:rPr kumimoji="1" lang="en-US" altLang="zh-CN" sz="2000" b="1">
                <a:solidFill>
                  <a:srgbClr val="FF8323"/>
                </a:solidFill>
                <a:cs typeface="Arial" charset="0"/>
              </a:rPr>
              <a:t>Sharpening your skills</a:t>
            </a:r>
            <a:endParaRPr kumimoji="1" lang="zh-CN" altLang="en-US" sz="2000" b="1">
              <a:solidFill>
                <a:srgbClr val="FF8323"/>
              </a:solidFill>
              <a:cs typeface="Arial"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8612"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8615"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8616"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8617" name="文本框 21"/>
          <p:cNvSpPr txBox="1">
            <a:spLocks noChangeArrowheads="1"/>
          </p:cNvSpPr>
          <p:nvPr/>
        </p:nvSpPr>
        <p:spPr bwMode="auto">
          <a:xfrm>
            <a:off x="468313" y="995363"/>
            <a:ext cx="4533900" cy="461962"/>
          </a:xfrm>
          <a:prstGeom prst="rect">
            <a:avLst/>
          </a:prstGeom>
          <a:noFill/>
          <a:ln w="9525">
            <a:noFill/>
            <a:miter lim="800000"/>
            <a:headEnd/>
            <a:tailEnd/>
          </a:ln>
        </p:spPr>
        <p:txBody>
          <a:bodyPr>
            <a:spAutoFit/>
          </a:bodyPr>
          <a:lstStyle/>
          <a:p>
            <a:r>
              <a:rPr kumimoji="1" lang="en-US" altLang="zh-CN" sz="2400" b="1">
                <a:solidFill>
                  <a:srgbClr val="FF8323"/>
                </a:solidFill>
                <a:latin typeface="Calibri" pitchFamily="34" charset="0"/>
                <a:cs typeface="Arial" charset="0"/>
              </a:rPr>
              <a:t>Skills analysis</a:t>
            </a:r>
            <a:endParaRPr kumimoji="1" lang="zh-CN" altLang="en-US" sz="2400" b="1">
              <a:solidFill>
                <a:srgbClr val="FF8323"/>
              </a:solidFill>
              <a:latin typeface="Calibri" pitchFamily="34" charset="0"/>
              <a:cs typeface="Arial" charset="0"/>
            </a:endParaRPr>
          </a:p>
        </p:txBody>
      </p:sp>
      <p:sp>
        <p:nvSpPr>
          <p:cNvPr id="27" name="矩形 26"/>
          <p:cNvSpPr/>
          <p:nvPr/>
        </p:nvSpPr>
        <p:spPr>
          <a:xfrm>
            <a:off x="997139" y="1457537"/>
            <a:ext cx="7273081" cy="584775"/>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kumimoji="1" lang="en-US" altLang="zh-CN" sz="3200" b="1" i="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alibri" pitchFamily="34" charset="0"/>
                <a:ea typeface="+mn-ea"/>
                <a:cs typeface="Calibri" pitchFamily="34" charset="0"/>
              </a:rPr>
              <a:t>Use examples to explain your points</a:t>
            </a:r>
            <a:endParaRPr lang="zh-CN" altLang="en-US"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endParaRPr>
          </a:p>
        </p:txBody>
      </p:sp>
      <p:sp>
        <p:nvSpPr>
          <p:cNvPr id="28" name="文本框 12"/>
          <p:cNvSpPr txBox="1"/>
          <p:nvPr/>
        </p:nvSpPr>
        <p:spPr>
          <a:xfrm>
            <a:off x="468313" y="2165350"/>
            <a:ext cx="8280400" cy="4070350"/>
          </a:xfrm>
          <a:prstGeom prst="rect">
            <a:avLst/>
          </a:prstGeom>
          <a:solidFill>
            <a:srgbClr val="DBEEF4">
              <a:alpha val="50980"/>
            </a:srgbClr>
          </a:solidFill>
        </p:spPr>
        <p:txBody>
          <a:bodyPr>
            <a:spAutoFit/>
          </a:bodyPr>
          <a:lstStyle/>
          <a:p>
            <a:pPr fontAlgn="auto">
              <a:lnSpc>
                <a:spcPct val="120000"/>
              </a:lnSpc>
              <a:spcBef>
                <a:spcPts val="0"/>
              </a:spcBef>
              <a:spcAft>
                <a:spcPts val="1200"/>
              </a:spcAft>
              <a:defRPr/>
            </a:pPr>
            <a:r>
              <a:rPr lang="en-US" altLang="zh-CN" sz="2400" dirty="0">
                <a:latin typeface="+mn-lt"/>
                <a:ea typeface="+mn-ea"/>
              </a:rPr>
              <a:t>To help readers understand and remember information, a great number of examples are used throughout the text. Examples make information clear, specific and vivid. They can be</a:t>
            </a:r>
          </a:p>
          <a:p>
            <a:pPr fontAlgn="auto">
              <a:lnSpc>
                <a:spcPct val="120000"/>
              </a:lnSpc>
              <a:spcBef>
                <a:spcPts val="0"/>
              </a:spcBef>
              <a:spcAft>
                <a:spcPts val="1200"/>
              </a:spcAft>
              <a:defRPr/>
            </a:pPr>
            <a:r>
              <a:rPr lang="en-US" altLang="zh-CN" sz="2400" dirty="0">
                <a:latin typeface="+mn-lt"/>
                <a:ea typeface="+mn-ea"/>
              </a:rPr>
              <a:t>short or long, simple or detailed. Below are the two most common types of examples:</a:t>
            </a:r>
          </a:p>
          <a:p>
            <a:pPr marL="457200" indent="-457200" fontAlgn="auto">
              <a:lnSpc>
                <a:spcPct val="120000"/>
              </a:lnSpc>
              <a:spcBef>
                <a:spcPts val="0"/>
              </a:spcBef>
              <a:spcAft>
                <a:spcPts val="1200"/>
              </a:spcAft>
              <a:buFont typeface="Arial" pitchFamily="34" charset="0"/>
              <a:buChar char="•"/>
              <a:defRPr/>
            </a:pPr>
            <a:r>
              <a:rPr lang="en-US" altLang="zh-CN" sz="2400" dirty="0">
                <a:solidFill>
                  <a:schemeClr val="accent5">
                    <a:lumMod val="75000"/>
                  </a:schemeClr>
                </a:solidFill>
                <a:latin typeface="+mn-lt"/>
                <a:ea typeface="+mn-ea"/>
              </a:rPr>
              <a:t>Brief example: an example given briefly to explain a point</a:t>
            </a:r>
          </a:p>
          <a:p>
            <a:pPr marL="457200" indent="-457200" fontAlgn="auto">
              <a:lnSpc>
                <a:spcPct val="120000"/>
              </a:lnSpc>
              <a:spcBef>
                <a:spcPts val="0"/>
              </a:spcBef>
              <a:spcAft>
                <a:spcPts val="1200"/>
              </a:spcAft>
              <a:buFont typeface="Arial" pitchFamily="34" charset="0"/>
              <a:buChar char="•"/>
              <a:defRPr/>
            </a:pPr>
            <a:r>
              <a:rPr lang="en-US" altLang="zh-CN" sz="2400" dirty="0">
                <a:solidFill>
                  <a:schemeClr val="accent5">
                    <a:lumMod val="75000"/>
                  </a:schemeClr>
                </a:solidFill>
                <a:latin typeface="+mn-lt"/>
                <a:ea typeface="+mn-ea"/>
              </a:rPr>
              <a:t>Extended example: an example given in detail to explain a topic</a:t>
            </a:r>
          </a:p>
        </p:txBody>
      </p:sp>
      <p:sp>
        <p:nvSpPr>
          <p:cNvPr id="13" name="动作按钮: 第一张 1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文本框 32"/>
          <p:cNvSpPr txBox="1">
            <a:spLocks noChangeArrowheads="1"/>
          </p:cNvSpPr>
          <p:nvPr/>
        </p:nvSpPr>
        <p:spPr bwMode="auto">
          <a:xfrm>
            <a:off x="2468563" y="280988"/>
            <a:ext cx="3341687" cy="400050"/>
          </a:xfrm>
          <a:prstGeom prst="rect">
            <a:avLst/>
          </a:prstGeom>
          <a:noFill/>
          <a:ln w="9525">
            <a:noFill/>
            <a:miter lim="800000"/>
            <a:headEnd/>
            <a:tailEnd/>
          </a:ln>
        </p:spPr>
        <p:txBody>
          <a:bodyPr>
            <a:spAutoFit/>
          </a:bodyPr>
          <a:lstStyle/>
          <a:p>
            <a:r>
              <a:rPr kumimoji="1" lang="en-US" altLang="zh-CN" sz="2000" b="1">
                <a:solidFill>
                  <a:srgbClr val="FF8323"/>
                </a:solidFill>
                <a:cs typeface="Arial" charset="0"/>
              </a:rPr>
              <a:t>Sharpening your skills</a:t>
            </a:r>
            <a:endParaRPr kumimoji="1" lang="zh-CN" altLang="en-US" sz="2000" b="1">
              <a:solidFill>
                <a:srgbClr val="FF8323"/>
              </a:solidFill>
              <a:cs typeface="Arial"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69636"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69639"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69640"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69641" name="文本框 21"/>
          <p:cNvSpPr txBox="1">
            <a:spLocks noChangeArrowheads="1"/>
          </p:cNvSpPr>
          <p:nvPr/>
        </p:nvSpPr>
        <p:spPr bwMode="auto">
          <a:xfrm>
            <a:off x="468313" y="995363"/>
            <a:ext cx="4533900" cy="461962"/>
          </a:xfrm>
          <a:prstGeom prst="rect">
            <a:avLst/>
          </a:prstGeom>
          <a:noFill/>
          <a:ln w="9525">
            <a:noFill/>
            <a:miter lim="800000"/>
            <a:headEnd/>
            <a:tailEnd/>
          </a:ln>
        </p:spPr>
        <p:txBody>
          <a:bodyPr>
            <a:spAutoFit/>
          </a:bodyPr>
          <a:lstStyle/>
          <a:p>
            <a:r>
              <a:rPr kumimoji="1" lang="en-US" altLang="zh-CN" sz="2400" b="1">
                <a:solidFill>
                  <a:srgbClr val="FF8323"/>
                </a:solidFill>
                <a:latin typeface="Calibri" pitchFamily="34" charset="0"/>
                <a:cs typeface="Arial" charset="0"/>
              </a:rPr>
              <a:t>Skills analysis</a:t>
            </a:r>
            <a:endParaRPr kumimoji="1" lang="zh-CN" altLang="en-US" sz="2400" b="1">
              <a:solidFill>
                <a:srgbClr val="FF8323"/>
              </a:solidFill>
              <a:latin typeface="Calibri" pitchFamily="34" charset="0"/>
              <a:cs typeface="Arial" charset="0"/>
            </a:endParaRPr>
          </a:p>
        </p:txBody>
      </p:sp>
      <p:sp>
        <p:nvSpPr>
          <p:cNvPr id="28" name="文本框 12"/>
          <p:cNvSpPr txBox="1"/>
          <p:nvPr/>
        </p:nvSpPr>
        <p:spPr>
          <a:xfrm>
            <a:off x="468313" y="1892300"/>
            <a:ext cx="8280400" cy="3582988"/>
          </a:xfrm>
          <a:prstGeom prst="rect">
            <a:avLst/>
          </a:prstGeom>
          <a:solidFill>
            <a:srgbClr val="DBEEF4">
              <a:alpha val="50980"/>
            </a:srgbClr>
          </a:solidFill>
        </p:spPr>
        <p:txBody>
          <a:bodyPr>
            <a:spAutoFit/>
          </a:bodyPr>
          <a:lstStyle/>
          <a:p>
            <a:pPr marL="457200" indent="-457200" algn="just" fontAlgn="auto">
              <a:lnSpc>
                <a:spcPct val="120000"/>
              </a:lnSpc>
              <a:spcBef>
                <a:spcPts val="0"/>
              </a:spcBef>
              <a:spcAft>
                <a:spcPts val="1200"/>
              </a:spcAft>
              <a:buFont typeface="Arial" pitchFamily="34" charset="0"/>
              <a:buChar char="•"/>
              <a:defRPr/>
            </a:pPr>
            <a:r>
              <a:rPr lang="en-US" altLang="zh-CN" sz="2400" b="1" dirty="0">
                <a:solidFill>
                  <a:schemeClr val="accent5">
                    <a:lumMod val="75000"/>
                  </a:schemeClr>
                </a:solidFill>
                <a:latin typeface="+mn-lt"/>
                <a:ea typeface="+mn-ea"/>
              </a:rPr>
              <a:t>Brief example: an example given briefly to explain a point</a:t>
            </a:r>
          </a:p>
          <a:p>
            <a:pPr marL="457200" algn="just" fontAlgn="auto">
              <a:spcBef>
                <a:spcPts val="0"/>
              </a:spcBef>
              <a:spcAft>
                <a:spcPts val="1200"/>
              </a:spcAft>
              <a:defRPr/>
            </a:pPr>
            <a:r>
              <a:rPr lang="en-US" altLang="zh-CN" sz="2400" dirty="0">
                <a:latin typeface="+mn-lt"/>
                <a:ea typeface="+mn-ea"/>
              </a:rPr>
              <a:t>For example:</a:t>
            </a:r>
            <a:r>
              <a:rPr lang="en-US" altLang="zh-CN" sz="2400" i="1" dirty="0">
                <a:latin typeface="+mn-lt"/>
                <a:ea typeface="+mn-ea"/>
              </a:rPr>
              <a:t> </a:t>
            </a:r>
          </a:p>
          <a:p>
            <a:pPr marL="457200" fontAlgn="auto">
              <a:spcBef>
                <a:spcPts val="0"/>
              </a:spcBef>
              <a:spcAft>
                <a:spcPts val="1200"/>
              </a:spcAft>
              <a:defRPr/>
            </a:pPr>
            <a:r>
              <a:rPr lang="en-US" altLang="zh-CN" sz="2400" i="1" dirty="0">
                <a:latin typeface="+mn-lt"/>
                <a:ea typeface="+mn-ea"/>
              </a:rPr>
              <a:t>Every culture has designated what it considers to be edible, which type of animal can be eaten and how it should be prepared – Judaism and Islam being among the most prominent instances. (</a:t>
            </a:r>
            <a:r>
              <a:rPr lang="en-US" altLang="zh-CN" sz="2400" i="1" dirty="0" err="1">
                <a:latin typeface="+mn-lt"/>
                <a:ea typeface="+mn-ea"/>
              </a:rPr>
              <a:t>para</a:t>
            </a:r>
            <a:r>
              <a:rPr lang="en-US" altLang="zh-CN" sz="2400" i="1" dirty="0">
                <a:latin typeface="+mn-lt"/>
                <a:ea typeface="+mn-ea"/>
              </a:rPr>
              <a:t>. 4)</a:t>
            </a:r>
          </a:p>
          <a:p>
            <a:pPr marL="457200" fontAlgn="auto">
              <a:spcBef>
                <a:spcPts val="0"/>
              </a:spcBef>
              <a:spcAft>
                <a:spcPts val="1200"/>
              </a:spcAft>
              <a:defRPr/>
            </a:pPr>
            <a:r>
              <a:rPr lang="en-US" altLang="zh-CN" sz="2400" dirty="0">
                <a:latin typeface="+mn-lt"/>
                <a:ea typeface="+mn-ea"/>
              </a:rPr>
              <a:t>Brief examples are used to explain an easy-to-understand point.</a:t>
            </a: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文本框 32"/>
          <p:cNvSpPr txBox="1">
            <a:spLocks noChangeArrowheads="1"/>
          </p:cNvSpPr>
          <p:nvPr/>
        </p:nvSpPr>
        <p:spPr bwMode="auto">
          <a:xfrm>
            <a:off x="2468563" y="280988"/>
            <a:ext cx="3341687" cy="400050"/>
          </a:xfrm>
          <a:prstGeom prst="rect">
            <a:avLst/>
          </a:prstGeom>
          <a:noFill/>
          <a:ln w="9525">
            <a:noFill/>
            <a:miter lim="800000"/>
            <a:headEnd/>
            <a:tailEnd/>
          </a:ln>
        </p:spPr>
        <p:txBody>
          <a:bodyPr>
            <a:spAutoFit/>
          </a:bodyPr>
          <a:lstStyle/>
          <a:p>
            <a:r>
              <a:rPr kumimoji="1" lang="en-US" altLang="zh-CN" sz="2000" b="1">
                <a:solidFill>
                  <a:srgbClr val="FF8323"/>
                </a:solidFill>
                <a:cs typeface="Arial" charset="0"/>
              </a:rPr>
              <a:t>Sharpening your skills</a:t>
            </a:r>
            <a:endParaRPr kumimoji="1" lang="zh-CN" altLang="en-US" sz="2000" b="1">
              <a:solidFill>
                <a:srgbClr val="FF8323"/>
              </a:solidFill>
              <a:cs typeface="Arial"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0660"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0663"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0664"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0665" name="文本框 21"/>
          <p:cNvSpPr txBox="1">
            <a:spLocks noChangeArrowheads="1"/>
          </p:cNvSpPr>
          <p:nvPr/>
        </p:nvSpPr>
        <p:spPr bwMode="auto">
          <a:xfrm>
            <a:off x="468313" y="995363"/>
            <a:ext cx="4533900" cy="461962"/>
          </a:xfrm>
          <a:prstGeom prst="rect">
            <a:avLst/>
          </a:prstGeom>
          <a:noFill/>
          <a:ln w="9525">
            <a:noFill/>
            <a:miter lim="800000"/>
            <a:headEnd/>
            <a:tailEnd/>
          </a:ln>
        </p:spPr>
        <p:txBody>
          <a:bodyPr>
            <a:spAutoFit/>
          </a:bodyPr>
          <a:lstStyle/>
          <a:p>
            <a:r>
              <a:rPr kumimoji="1" lang="en-US" altLang="zh-CN" sz="2400" b="1">
                <a:solidFill>
                  <a:srgbClr val="FF8323"/>
                </a:solidFill>
                <a:latin typeface="Calibri" pitchFamily="34" charset="0"/>
                <a:cs typeface="Arial" charset="0"/>
              </a:rPr>
              <a:t>Skills analysis</a:t>
            </a:r>
            <a:endParaRPr kumimoji="1" lang="zh-CN" altLang="en-US" sz="2400" b="1">
              <a:solidFill>
                <a:srgbClr val="FF8323"/>
              </a:solidFill>
              <a:latin typeface="Calibri" pitchFamily="34" charset="0"/>
              <a:cs typeface="Arial" charset="0"/>
            </a:endParaRPr>
          </a:p>
        </p:txBody>
      </p:sp>
      <p:sp>
        <p:nvSpPr>
          <p:cNvPr id="28" name="文本框 12"/>
          <p:cNvSpPr txBox="1"/>
          <p:nvPr/>
        </p:nvSpPr>
        <p:spPr>
          <a:xfrm>
            <a:off x="212725" y="1660525"/>
            <a:ext cx="8658225" cy="4321175"/>
          </a:xfrm>
          <a:prstGeom prst="rect">
            <a:avLst/>
          </a:prstGeom>
          <a:solidFill>
            <a:srgbClr val="DBEEF4">
              <a:alpha val="50980"/>
            </a:srgbClr>
          </a:solidFill>
        </p:spPr>
        <p:txBody>
          <a:bodyPr>
            <a:spAutoFit/>
          </a:bodyPr>
          <a:lstStyle/>
          <a:p>
            <a:pPr marL="360000" indent="-360000" fontAlgn="auto">
              <a:lnSpc>
                <a:spcPct val="120000"/>
              </a:lnSpc>
              <a:spcBef>
                <a:spcPts val="0"/>
              </a:spcBef>
              <a:spcAft>
                <a:spcPts val="1200"/>
              </a:spcAft>
              <a:buFont typeface="Arial" pitchFamily="34" charset="0"/>
              <a:buChar char="•"/>
              <a:defRPr/>
            </a:pPr>
            <a:r>
              <a:rPr lang="en-US" altLang="zh-CN" sz="2400" b="1" dirty="0">
                <a:solidFill>
                  <a:schemeClr val="accent5">
                    <a:lumMod val="75000"/>
                  </a:schemeClr>
                </a:solidFill>
                <a:latin typeface="+mn-lt"/>
                <a:ea typeface="+mn-ea"/>
              </a:rPr>
              <a:t>Extended example: an example given in detail to explain a topic</a:t>
            </a:r>
          </a:p>
          <a:p>
            <a:pPr marL="457200" fontAlgn="auto">
              <a:spcBef>
                <a:spcPts val="0"/>
              </a:spcBef>
              <a:spcAft>
                <a:spcPts val="1200"/>
              </a:spcAft>
              <a:defRPr/>
            </a:pPr>
            <a:r>
              <a:rPr lang="en-US" altLang="zh-CN" sz="2400" dirty="0">
                <a:latin typeface="+mn-lt"/>
                <a:ea typeface="+mn-ea"/>
              </a:rPr>
              <a:t>For example:</a:t>
            </a:r>
            <a:r>
              <a:rPr lang="en-US" altLang="zh-CN" sz="2400" i="1" dirty="0">
                <a:latin typeface="+mn-lt"/>
                <a:ea typeface="+mn-ea"/>
              </a:rPr>
              <a:t> </a:t>
            </a:r>
          </a:p>
          <a:p>
            <a:pPr marL="457200" fontAlgn="auto">
              <a:spcBef>
                <a:spcPts val="0"/>
              </a:spcBef>
              <a:spcAft>
                <a:spcPts val="1200"/>
              </a:spcAft>
              <a:defRPr/>
            </a:pPr>
            <a:r>
              <a:rPr lang="en-US" altLang="zh-CN" sz="2400" i="1" dirty="0">
                <a:latin typeface="+mn-lt"/>
                <a:ea typeface="+mn-ea"/>
              </a:rPr>
              <a:t>While there, I fell in love with the philosophy behind food in China. The principles of yin and yang – hot and cold, male and female – lie at the heart of Chinese cuisine and can be found in any of its dishes. While certain foods are regarded as having warming, or yang, properties, other foods have cooling, or yin, properties. The goal is maintaining a balance between yin and yang. (Para. 8)</a:t>
            </a:r>
          </a:p>
          <a:p>
            <a:pPr marL="457200" fontAlgn="auto">
              <a:spcBef>
                <a:spcPts val="0"/>
              </a:spcBef>
              <a:spcAft>
                <a:spcPts val="1200"/>
              </a:spcAft>
              <a:defRPr/>
            </a:pPr>
            <a:r>
              <a:rPr lang="en-US" altLang="zh-CN" sz="2400" dirty="0">
                <a:latin typeface="+mn-lt"/>
                <a:ea typeface="+mn-ea"/>
              </a:rPr>
              <a:t>Brief examples are used to explain a relatively complicated point.</a:t>
            </a: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文本框 32"/>
          <p:cNvSpPr txBox="1">
            <a:spLocks noChangeArrowheads="1"/>
          </p:cNvSpPr>
          <p:nvPr/>
        </p:nvSpPr>
        <p:spPr bwMode="auto">
          <a:xfrm>
            <a:off x="2468563" y="280988"/>
            <a:ext cx="3341687" cy="400050"/>
          </a:xfrm>
          <a:prstGeom prst="rect">
            <a:avLst/>
          </a:prstGeom>
          <a:noFill/>
          <a:ln w="9525">
            <a:noFill/>
            <a:miter lim="800000"/>
            <a:headEnd/>
            <a:tailEnd/>
          </a:ln>
        </p:spPr>
        <p:txBody>
          <a:bodyPr>
            <a:spAutoFit/>
          </a:bodyPr>
          <a:lstStyle/>
          <a:p>
            <a:r>
              <a:rPr kumimoji="1" lang="en-US" altLang="zh-CN" sz="2000" b="1">
                <a:solidFill>
                  <a:srgbClr val="FF8323"/>
                </a:solidFill>
                <a:cs typeface="Arial" charset="0"/>
              </a:rPr>
              <a:t>Sharpening your skills</a:t>
            </a:r>
            <a:endParaRPr kumimoji="1" lang="zh-CN" altLang="en-US" sz="2000" b="1">
              <a:solidFill>
                <a:srgbClr val="FF8323"/>
              </a:solidFill>
              <a:cs typeface="Arial"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1684"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1687"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1688"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71689" name="文本框 21"/>
          <p:cNvSpPr txBox="1">
            <a:spLocks noChangeArrowheads="1"/>
          </p:cNvSpPr>
          <p:nvPr/>
        </p:nvSpPr>
        <p:spPr bwMode="auto">
          <a:xfrm>
            <a:off x="468313" y="995363"/>
            <a:ext cx="4533900" cy="461962"/>
          </a:xfrm>
          <a:prstGeom prst="rect">
            <a:avLst/>
          </a:prstGeom>
          <a:noFill/>
          <a:ln w="9525">
            <a:noFill/>
            <a:miter lim="800000"/>
            <a:headEnd/>
            <a:tailEnd/>
          </a:ln>
        </p:spPr>
        <p:txBody>
          <a:bodyPr>
            <a:spAutoFit/>
          </a:bodyPr>
          <a:lstStyle/>
          <a:p>
            <a:r>
              <a:rPr kumimoji="1" lang="en-US" altLang="zh-CN" sz="2400" b="1">
                <a:solidFill>
                  <a:srgbClr val="FF8323"/>
                </a:solidFill>
                <a:latin typeface="Calibri" pitchFamily="34" charset="0"/>
                <a:cs typeface="Arial" charset="0"/>
              </a:rPr>
              <a:t>Skills analysis</a:t>
            </a:r>
            <a:endParaRPr kumimoji="1" lang="zh-CN" altLang="en-US" sz="2400" b="1">
              <a:solidFill>
                <a:srgbClr val="FF8323"/>
              </a:solidFill>
              <a:latin typeface="Calibri" pitchFamily="34" charset="0"/>
              <a:cs typeface="Arial" charset="0"/>
            </a:endParaRPr>
          </a:p>
        </p:txBody>
      </p:sp>
      <p:sp>
        <p:nvSpPr>
          <p:cNvPr id="27" name="矩形 26"/>
          <p:cNvSpPr/>
          <p:nvPr/>
        </p:nvSpPr>
        <p:spPr>
          <a:xfrm>
            <a:off x="997139" y="1648609"/>
            <a:ext cx="7273081" cy="584775"/>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kumimoji="1" lang="en-US" altLang="zh-CN" sz="3200" b="1" i="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alibri" pitchFamily="34" charset="0"/>
                <a:ea typeface="+mn-ea"/>
                <a:cs typeface="Calibri" pitchFamily="34" charset="0"/>
              </a:rPr>
              <a:t>Use examples to explain your points</a:t>
            </a:r>
            <a:endParaRPr lang="zh-CN" altLang="en-US"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endParaRPr>
          </a:p>
        </p:txBody>
      </p:sp>
      <p:sp>
        <p:nvSpPr>
          <p:cNvPr id="28" name="文本框 12"/>
          <p:cNvSpPr txBox="1"/>
          <p:nvPr/>
        </p:nvSpPr>
        <p:spPr>
          <a:xfrm>
            <a:off x="468313" y="2916238"/>
            <a:ext cx="8280400" cy="1643062"/>
          </a:xfrm>
          <a:prstGeom prst="rect">
            <a:avLst/>
          </a:prstGeom>
          <a:solidFill>
            <a:srgbClr val="DBEEF4">
              <a:alpha val="50980"/>
            </a:srgbClr>
          </a:solidFill>
        </p:spPr>
        <p:txBody>
          <a:bodyPr>
            <a:spAutoFit/>
          </a:bodyPr>
          <a:lstStyle/>
          <a:p>
            <a:pPr fontAlgn="auto">
              <a:lnSpc>
                <a:spcPct val="120000"/>
              </a:lnSpc>
              <a:spcBef>
                <a:spcPts val="0"/>
              </a:spcBef>
              <a:spcAft>
                <a:spcPts val="1200"/>
              </a:spcAft>
              <a:defRPr/>
            </a:pPr>
            <a:r>
              <a:rPr lang="en-US" altLang="zh-CN" sz="2800" dirty="0">
                <a:latin typeface="+mn-lt"/>
                <a:ea typeface="+mn-ea"/>
              </a:rPr>
              <a:t>A combined use of brief and extended examples can help readers better understand and relate to the key points of an article.</a:t>
            </a:r>
            <a:endParaRPr lang="en-US" altLang="zh-CN" sz="2800" dirty="0">
              <a:solidFill>
                <a:schemeClr val="accent5">
                  <a:lumMod val="75000"/>
                </a:schemeClr>
              </a:solidFill>
              <a:latin typeface="+mn-lt"/>
              <a:ea typeface="+mn-ea"/>
            </a:endParaRPr>
          </a:p>
        </p:txBody>
      </p:sp>
      <p:sp>
        <p:nvSpPr>
          <p:cNvPr id="13" name="动作按钮: 第一张 1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1" descr="C:\Users\jenny\Desktop\新一代课件\新一代大学英语（提高篇）综合教程1 图片\新一代大学英语（提高篇）综合教程1 图片\U5\新一代大学英语（提高篇）综合教程1 VCG4171306352.tif"/>
          <p:cNvPicPr>
            <a:picLocks noChangeAspect="1" noChangeArrowheads="1"/>
          </p:cNvPicPr>
          <p:nvPr/>
        </p:nvPicPr>
        <p:blipFill>
          <a:blip r:embed="rId2"/>
          <a:srcRect/>
          <a:stretch>
            <a:fillRect/>
          </a:stretch>
        </p:blipFill>
        <p:spPr bwMode="auto">
          <a:xfrm>
            <a:off x="5172075" y="3178175"/>
            <a:ext cx="3971925" cy="3194050"/>
          </a:xfrm>
          <a:prstGeom prst="rect">
            <a:avLst/>
          </a:prstGeom>
          <a:noFill/>
          <a:ln w="9525">
            <a:noFill/>
            <a:miter lim="800000"/>
            <a:headEnd/>
            <a:tailEnd/>
          </a:ln>
        </p:spPr>
      </p:pic>
      <p:sp>
        <p:nvSpPr>
          <p:cNvPr id="72706" name="文本框 32"/>
          <p:cNvSpPr txBox="1">
            <a:spLocks noChangeArrowheads="1"/>
          </p:cNvSpPr>
          <p:nvPr/>
        </p:nvSpPr>
        <p:spPr bwMode="auto">
          <a:xfrm>
            <a:off x="2468563" y="280988"/>
            <a:ext cx="3341687" cy="400050"/>
          </a:xfrm>
          <a:prstGeom prst="rect">
            <a:avLst/>
          </a:prstGeom>
          <a:noFill/>
          <a:ln w="9525">
            <a:noFill/>
            <a:miter lim="800000"/>
            <a:headEnd/>
            <a:tailEnd/>
          </a:ln>
        </p:spPr>
        <p:txBody>
          <a:bodyPr>
            <a:spAutoFit/>
          </a:bodyPr>
          <a:lstStyle/>
          <a:p>
            <a:r>
              <a:rPr kumimoji="1" lang="en-US" altLang="zh-CN" sz="2000" b="1">
                <a:solidFill>
                  <a:srgbClr val="FF8323"/>
                </a:solidFill>
                <a:cs typeface="Arial" charset="0"/>
              </a:rPr>
              <a:t>Sharpening your skills</a:t>
            </a:r>
            <a:endParaRPr kumimoji="1" lang="zh-CN" altLang="en-US" sz="2000" b="1">
              <a:solidFill>
                <a:srgbClr val="FF8323"/>
              </a:solidFill>
              <a:cs typeface="Arial"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270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2712"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2713" name="图片 34"/>
          <p:cNvPicPr>
            <a:picLocks noChangeAspect="1"/>
          </p:cNvPicPr>
          <p:nvPr/>
        </p:nvPicPr>
        <p:blipFill>
          <a:blip r:embed="rId3"/>
          <a:srcRect/>
          <a:stretch>
            <a:fillRect/>
          </a:stretch>
        </p:blipFill>
        <p:spPr bwMode="auto">
          <a:xfrm>
            <a:off x="198438" y="144463"/>
            <a:ext cx="177800" cy="495300"/>
          </a:xfrm>
          <a:prstGeom prst="rect">
            <a:avLst/>
          </a:prstGeom>
          <a:noFill/>
          <a:ln w="9525">
            <a:noFill/>
            <a:miter lim="800000"/>
            <a:headEnd/>
            <a:tailEnd/>
          </a:ln>
        </p:spPr>
      </p:pic>
      <p:sp>
        <p:nvSpPr>
          <p:cNvPr id="72714" name="文本框 21"/>
          <p:cNvSpPr txBox="1">
            <a:spLocks noChangeArrowheads="1"/>
          </p:cNvSpPr>
          <p:nvPr/>
        </p:nvSpPr>
        <p:spPr bwMode="auto">
          <a:xfrm>
            <a:off x="468313" y="995363"/>
            <a:ext cx="2000250" cy="461962"/>
          </a:xfrm>
          <a:prstGeom prst="rect">
            <a:avLst/>
          </a:prstGeom>
          <a:noFill/>
          <a:ln w="9525">
            <a:noFill/>
            <a:miter lim="800000"/>
            <a:headEnd/>
            <a:tailEnd/>
          </a:ln>
        </p:spPr>
        <p:txBody>
          <a:bodyPr>
            <a:spAutoFit/>
          </a:bodyPr>
          <a:lstStyle/>
          <a:p>
            <a:r>
              <a:rPr kumimoji="1" lang="en-US" altLang="zh-CN" sz="2400" b="1">
                <a:solidFill>
                  <a:srgbClr val="FF8323"/>
                </a:solidFill>
                <a:latin typeface="Calibri" pitchFamily="34" charset="0"/>
                <a:cs typeface="Arial" charset="0"/>
              </a:rPr>
              <a:t>Skills practice </a:t>
            </a:r>
            <a:endParaRPr kumimoji="1" lang="zh-CN" altLang="en-US" sz="2400" b="1">
              <a:solidFill>
                <a:srgbClr val="FF8323"/>
              </a:solidFill>
              <a:latin typeface="Calibri" pitchFamily="34" charset="0"/>
              <a:cs typeface="Arial" charset="0"/>
            </a:endParaRPr>
          </a:p>
        </p:txBody>
      </p:sp>
      <p:sp>
        <p:nvSpPr>
          <p:cNvPr id="72715" name="文本框 12"/>
          <p:cNvSpPr txBox="1">
            <a:spLocks noChangeArrowheads="1"/>
          </p:cNvSpPr>
          <p:nvPr/>
        </p:nvSpPr>
        <p:spPr bwMode="auto">
          <a:xfrm>
            <a:off x="425450" y="2484438"/>
            <a:ext cx="8323263" cy="1039812"/>
          </a:xfrm>
          <a:prstGeom prst="rect">
            <a:avLst/>
          </a:prstGeom>
          <a:noFill/>
          <a:ln w="9525">
            <a:noFill/>
            <a:miter lim="800000"/>
            <a:headEnd/>
            <a:tailEnd/>
          </a:ln>
        </p:spPr>
        <p:txBody>
          <a:bodyPr>
            <a:spAutoFit/>
          </a:bodyPr>
          <a:lstStyle/>
          <a:p>
            <a:pPr algn="ctr">
              <a:lnSpc>
                <a:spcPct val="110000"/>
              </a:lnSpc>
            </a:pPr>
            <a:r>
              <a:rPr lang="en-US" altLang="zh-CN" sz="2800" b="1">
                <a:latin typeface="Calibri" pitchFamily="34" charset="0"/>
              </a:rPr>
              <a:t>Chinese martial arts </a:t>
            </a:r>
            <a:r>
              <a:rPr lang="en-US" altLang="zh-CN" sz="2400" b="1">
                <a:latin typeface="Calibri" pitchFamily="34" charset="0"/>
              </a:rPr>
              <a:t>(</a:t>
            </a:r>
            <a:r>
              <a:rPr lang="zh-CN" altLang="en-US" sz="2400" b="1">
                <a:latin typeface="Calibri" pitchFamily="34" charset="0"/>
              </a:rPr>
              <a:t>武术</a:t>
            </a:r>
            <a:r>
              <a:rPr lang="en-US" altLang="zh-CN" sz="2400" b="1">
                <a:latin typeface="Calibri" pitchFamily="34" charset="0"/>
              </a:rPr>
              <a:t>), </a:t>
            </a:r>
            <a:r>
              <a:rPr lang="en-US" altLang="zh-CN" sz="2800" b="1">
                <a:latin typeface="Calibri" pitchFamily="34" charset="0"/>
              </a:rPr>
              <a:t>or Kungfu, has a great influence in the western world.</a:t>
            </a:r>
          </a:p>
        </p:txBody>
      </p:sp>
      <p:sp>
        <p:nvSpPr>
          <p:cNvPr id="72716" name="Rectangle 7"/>
          <p:cNvSpPr>
            <a:spLocks noChangeArrowheads="1"/>
          </p:cNvSpPr>
          <p:nvPr/>
        </p:nvSpPr>
        <p:spPr bwMode="auto">
          <a:xfrm>
            <a:off x="2468563" y="887413"/>
            <a:ext cx="6443662" cy="830262"/>
          </a:xfrm>
          <a:prstGeom prst="rect">
            <a:avLst/>
          </a:prstGeom>
          <a:noFill/>
          <a:ln w="9525">
            <a:noFill/>
            <a:miter lim="800000"/>
            <a:headEnd/>
            <a:tailEnd/>
          </a:ln>
        </p:spPr>
        <p:txBody>
          <a:bodyPr>
            <a:spAutoFit/>
          </a:bodyPr>
          <a:lstStyle/>
          <a:p>
            <a:r>
              <a:rPr lang="en-US" altLang="zh-CN" sz="2400" b="1">
                <a:solidFill>
                  <a:srgbClr val="0D0D0D"/>
                </a:solidFill>
                <a:latin typeface="Calibri" pitchFamily="34" charset="0"/>
                <a:sym typeface="Arial" charset="0"/>
              </a:rPr>
              <a:t>Provide two types of examples for the following statement.</a:t>
            </a:r>
          </a:p>
        </p:txBody>
      </p:sp>
      <p:sp>
        <p:nvSpPr>
          <p:cNvPr id="14" name="动作按钮: 第一张 13">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文本框 32"/>
          <p:cNvSpPr txBox="1">
            <a:spLocks noChangeArrowheads="1"/>
          </p:cNvSpPr>
          <p:nvPr/>
        </p:nvSpPr>
        <p:spPr bwMode="auto">
          <a:xfrm>
            <a:off x="2468563" y="280988"/>
            <a:ext cx="3341687" cy="400050"/>
          </a:xfrm>
          <a:prstGeom prst="rect">
            <a:avLst/>
          </a:prstGeom>
          <a:noFill/>
          <a:ln w="9525">
            <a:noFill/>
            <a:miter lim="800000"/>
            <a:headEnd/>
            <a:tailEnd/>
          </a:ln>
        </p:spPr>
        <p:txBody>
          <a:bodyPr>
            <a:spAutoFit/>
          </a:bodyPr>
          <a:lstStyle/>
          <a:p>
            <a:r>
              <a:rPr kumimoji="1" lang="en-US" altLang="zh-CN" sz="2000" b="1">
                <a:solidFill>
                  <a:srgbClr val="FF8323"/>
                </a:solidFill>
                <a:cs typeface="Arial" charset="0"/>
              </a:rPr>
              <a:t>Sharpening your skills</a:t>
            </a:r>
            <a:endParaRPr kumimoji="1" lang="zh-CN" altLang="en-US" sz="2000" b="1">
              <a:solidFill>
                <a:srgbClr val="FF8323"/>
              </a:solidFill>
              <a:cs typeface="Arial"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3732"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3735"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3736"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3" name="矩形 12"/>
          <p:cNvSpPr/>
          <p:nvPr/>
        </p:nvSpPr>
        <p:spPr>
          <a:xfrm>
            <a:off x="480254" y="1157378"/>
            <a:ext cx="246407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Reference</a:t>
            </a:r>
            <a:r>
              <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a:t>
            </a: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 </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
        <p:nvSpPr>
          <p:cNvPr id="15" name="矩形 14"/>
          <p:cNvSpPr>
            <a:spLocks noChangeArrowheads="1"/>
          </p:cNvSpPr>
          <p:nvPr/>
        </p:nvSpPr>
        <p:spPr bwMode="auto">
          <a:xfrm>
            <a:off x="490538" y="1847850"/>
            <a:ext cx="8005762" cy="4173538"/>
          </a:xfrm>
          <a:prstGeom prst="rect">
            <a:avLst/>
          </a:prstGeom>
          <a:noFill/>
          <a:ln w="9525">
            <a:noFill/>
            <a:miter lim="800000"/>
            <a:headEnd/>
            <a:tailEnd/>
          </a:ln>
        </p:spPr>
        <p:txBody>
          <a:bodyPr>
            <a:spAutoFit/>
          </a:bodyPr>
          <a:lstStyle/>
          <a:p>
            <a:pPr marL="342900" indent="-342900">
              <a:spcAft>
                <a:spcPts val="1200"/>
              </a:spcAft>
              <a:buClr>
                <a:srgbClr val="C00000"/>
              </a:buClr>
            </a:pPr>
            <a:r>
              <a:rPr lang="en-US" altLang="zh-CN" sz="2400">
                <a:solidFill>
                  <a:srgbClr val="CC0000"/>
                </a:solidFill>
                <a:latin typeface="Calibri" pitchFamily="34" charset="0"/>
              </a:rPr>
              <a:t>Brief examples: </a:t>
            </a:r>
          </a:p>
          <a:p>
            <a:pPr marL="342900" indent="-342900">
              <a:lnSpc>
                <a:spcPct val="120000"/>
              </a:lnSpc>
              <a:spcAft>
                <a:spcPts val="1200"/>
              </a:spcAft>
              <a:buClr>
                <a:srgbClr val="C00000"/>
              </a:buClr>
            </a:pPr>
            <a:r>
              <a:rPr lang="en-US" altLang="zh-CN" sz="2400">
                <a:solidFill>
                  <a:srgbClr val="CC0000"/>
                </a:solidFill>
                <a:latin typeface="Calibri" pitchFamily="34" charset="0"/>
              </a:rPr>
              <a:t>1) In the west, Chinese martial arts make appearances in many films that would not generally be considered "Martial Arts" films. These films include but are not limited to The Matrix Trilogy, Kill Bill, and The Transporter. </a:t>
            </a:r>
          </a:p>
          <a:p>
            <a:pPr marL="342900" indent="-342900">
              <a:spcAft>
                <a:spcPts val="1200"/>
              </a:spcAft>
              <a:buClr>
                <a:srgbClr val="C00000"/>
              </a:buClr>
            </a:pPr>
            <a:r>
              <a:rPr lang="en-US" altLang="zh-CN" sz="2400">
                <a:solidFill>
                  <a:srgbClr val="CC0000"/>
                </a:solidFill>
                <a:latin typeface="Calibri" pitchFamily="34" charset="0"/>
              </a:rPr>
              <a:t>2) Martial artists and actors such as Jet Li and Jackie Chan rose to popularity overseas, influencing Western cinemas. </a:t>
            </a:r>
          </a:p>
          <a:p>
            <a:pPr marL="342900" indent="-342900">
              <a:spcAft>
                <a:spcPts val="1200"/>
              </a:spcAft>
              <a:buClr>
                <a:srgbClr val="C00000"/>
              </a:buClr>
            </a:pPr>
            <a:r>
              <a:rPr lang="en-US" altLang="zh-CN" sz="2400">
                <a:solidFill>
                  <a:srgbClr val="CC0000"/>
                </a:solidFill>
                <a:latin typeface="Calibri" pitchFamily="34" charset="0"/>
              </a:rPr>
              <a:t>3) Martial arts themes can also be found on television networks.</a:t>
            </a:r>
            <a:endParaRPr lang="zh-CN" altLang="en-US">
              <a:latin typeface="Calibri" pitchFamily="34" charset="0"/>
            </a:endParaRP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文本框 32"/>
          <p:cNvSpPr txBox="1">
            <a:spLocks noChangeArrowheads="1"/>
          </p:cNvSpPr>
          <p:nvPr/>
        </p:nvSpPr>
        <p:spPr bwMode="auto">
          <a:xfrm>
            <a:off x="2468563" y="280988"/>
            <a:ext cx="3341687" cy="400050"/>
          </a:xfrm>
          <a:prstGeom prst="rect">
            <a:avLst/>
          </a:prstGeom>
          <a:noFill/>
          <a:ln w="9525">
            <a:noFill/>
            <a:miter lim="800000"/>
            <a:headEnd/>
            <a:tailEnd/>
          </a:ln>
        </p:spPr>
        <p:txBody>
          <a:bodyPr>
            <a:spAutoFit/>
          </a:bodyPr>
          <a:lstStyle/>
          <a:p>
            <a:r>
              <a:rPr kumimoji="1" lang="en-US" altLang="zh-CN" sz="2000" b="1">
                <a:solidFill>
                  <a:srgbClr val="FF8323"/>
                </a:solidFill>
                <a:cs typeface="Arial" charset="0"/>
              </a:rPr>
              <a:t>Sharpening your skills</a:t>
            </a:r>
            <a:endParaRPr kumimoji="1" lang="zh-CN" altLang="en-US" sz="2000" b="1">
              <a:solidFill>
                <a:srgbClr val="FF8323"/>
              </a:solidFill>
              <a:cs typeface="Arial" charset="0"/>
            </a:endParaRPr>
          </a:p>
        </p:txBody>
      </p:sp>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4756"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4759"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4760"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13" name="矩形 12"/>
          <p:cNvSpPr/>
          <p:nvPr/>
        </p:nvSpPr>
        <p:spPr>
          <a:xfrm>
            <a:off x="528809" y="996671"/>
            <a:ext cx="246407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Reference</a:t>
            </a:r>
            <a:r>
              <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a:t>
            </a:r>
            <a:r>
              <a:rPr lang="en-US" altLang="zh-CN"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 </a:t>
            </a:r>
            <a:endParaRPr lang="zh-CN" altLang="en-US" sz="32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endParaRPr>
          </a:p>
        </p:txBody>
      </p:sp>
      <p:sp>
        <p:nvSpPr>
          <p:cNvPr id="15" name="矩形 14"/>
          <p:cNvSpPr>
            <a:spLocks noChangeArrowheads="1"/>
          </p:cNvSpPr>
          <p:nvPr/>
        </p:nvSpPr>
        <p:spPr bwMode="auto">
          <a:xfrm>
            <a:off x="550863" y="1677988"/>
            <a:ext cx="8305800" cy="4605337"/>
          </a:xfrm>
          <a:prstGeom prst="rect">
            <a:avLst/>
          </a:prstGeom>
          <a:noFill/>
          <a:ln w="9525">
            <a:noFill/>
            <a:miter lim="800000"/>
            <a:headEnd/>
            <a:tailEnd/>
          </a:ln>
        </p:spPr>
        <p:txBody>
          <a:bodyPr>
            <a:spAutoFit/>
          </a:bodyPr>
          <a:lstStyle/>
          <a:p>
            <a:pPr marL="342900" indent="-342900">
              <a:spcAft>
                <a:spcPts val="1200"/>
              </a:spcAft>
              <a:buClr>
                <a:srgbClr val="C00000"/>
              </a:buClr>
            </a:pPr>
            <a:r>
              <a:rPr lang="en-US" altLang="zh-CN" sz="2400">
                <a:solidFill>
                  <a:srgbClr val="CC0000"/>
                </a:solidFill>
                <a:latin typeface="Calibri" pitchFamily="34" charset="0"/>
              </a:rPr>
              <a:t>Extended example: </a:t>
            </a:r>
          </a:p>
          <a:p>
            <a:pPr marL="342900" indent="-342900">
              <a:lnSpc>
                <a:spcPct val="120000"/>
              </a:lnSpc>
              <a:spcAft>
                <a:spcPts val="1200"/>
              </a:spcAft>
              <a:buClr>
                <a:srgbClr val="C00000"/>
              </a:buClr>
            </a:pPr>
            <a:r>
              <a:rPr lang="en-US" altLang="zh-CN" sz="2400">
                <a:solidFill>
                  <a:srgbClr val="CC0000"/>
                </a:solidFill>
                <a:latin typeface="Calibri" pitchFamily="34" charset="0"/>
              </a:rPr>
              <a:t>    When people talk of the martial arts, they most immediately think of Bruce Lee, and his great accomplishments in boxing, swordplay and skill with knives and kicks. Bruce Lee’s kung fu was deeply rooted in traditional Chinese martial arts. With his superb kung fu popularized throughout the world, he became the embodiment of Chinese martial arts. His dazzling three-section skills left a deep impression on audiences of different generations. Moreover, his philosophy of kung fu has exerted a lasting influence on people all over the world.</a:t>
            </a: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42"/>
          <p:cNvCxnSpPr/>
          <p:nvPr/>
        </p:nvCxnSpPr>
        <p:spPr>
          <a:xfrm flipH="1">
            <a:off x="3875088" y="3338513"/>
            <a:ext cx="654050" cy="0"/>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cxnSp>
        <p:nvCxnSpPr>
          <p:cNvPr id="36" name="直线连接符 35"/>
          <p:cNvCxnSpPr/>
          <p:nvPr/>
        </p:nvCxnSpPr>
        <p:spPr>
          <a:xfrm flipH="1" flipV="1">
            <a:off x="3517900" y="4286250"/>
            <a:ext cx="463550" cy="481013"/>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cxnSp>
        <p:nvCxnSpPr>
          <p:cNvPr id="9" name="直线连接符 8"/>
          <p:cNvCxnSpPr/>
          <p:nvPr/>
        </p:nvCxnSpPr>
        <p:spPr>
          <a:xfrm flipH="1">
            <a:off x="3503613" y="1884363"/>
            <a:ext cx="463550" cy="463550"/>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cxnSp>
        <p:nvCxnSpPr>
          <p:cNvPr id="42" name="直线连接符 41"/>
          <p:cNvCxnSpPr/>
          <p:nvPr/>
        </p:nvCxnSpPr>
        <p:spPr>
          <a:xfrm flipH="1">
            <a:off x="3962400" y="1884363"/>
            <a:ext cx="566738" cy="0"/>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cxnSp>
        <p:nvCxnSpPr>
          <p:cNvPr id="45" name="直线连接符 44"/>
          <p:cNvCxnSpPr/>
          <p:nvPr/>
        </p:nvCxnSpPr>
        <p:spPr>
          <a:xfrm flipH="1">
            <a:off x="3975100" y="4759325"/>
            <a:ext cx="568325" cy="0"/>
          </a:xfrm>
          <a:prstGeom prst="line">
            <a:avLst/>
          </a:prstGeom>
          <a:ln>
            <a:solidFill>
              <a:schemeClr val="accent4"/>
            </a:solidFill>
          </a:ln>
        </p:spPr>
        <p:style>
          <a:lnRef idx="1">
            <a:schemeClr val="accent2"/>
          </a:lnRef>
          <a:fillRef idx="0">
            <a:schemeClr val="accent2"/>
          </a:fillRef>
          <a:effectRef idx="0">
            <a:schemeClr val="accent2"/>
          </a:effectRef>
          <a:fontRef idx="minor">
            <a:schemeClr val="tx1"/>
          </a:fontRef>
        </p:style>
      </p:cxnSp>
      <p:sp>
        <p:nvSpPr>
          <p:cNvPr id="44" name="矩形 43"/>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46" name="直线连接符 45"/>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1513"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48" name="直线连接符 47"/>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53" name="直线连接符 5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1516" name="文本框 5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1517" name="图片 5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7" name="圆角矩形 50">
            <a:extLst>
              <a:ext uri="{FF2B5EF4-FFF2-40B4-BE49-F238E27FC236}"/>
            </a:extLst>
          </p:cNvPr>
          <p:cNvSpPr/>
          <p:nvPr/>
        </p:nvSpPr>
        <p:spPr bwMode="auto">
          <a:xfrm>
            <a:off x="4529138" y="3055938"/>
            <a:ext cx="3943350" cy="547687"/>
          </a:xfrm>
          <a:prstGeom prst="roundRect">
            <a:avLst>
              <a:gd name="adj" fmla="val 7848"/>
            </a:avLst>
          </a:prstGeom>
          <a:solidFill>
            <a:srgbClr val="660066">
              <a:alpha val="78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29" name="圆角矩形 50">
            <a:extLst>
              <a:ext uri="{FF2B5EF4-FFF2-40B4-BE49-F238E27FC236}"/>
            </a:extLst>
          </p:cNvPr>
          <p:cNvSpPr/>
          <p:nvPr/>
        </p:nvSpPr>
        <p:spPr bwMode="auto">
          <a:xfrm>
            <a:off x="4543425" y="4486275"/>
            <a:ext cx="3943350" cy="547688"/>
          </a:xfrm>
          <a:prstGeom prst="roundRect">
            <a:avLst>
              <a:gd name="adj" fmla="val 7848"/>
            </a:avLst>
          </a:prstGeom>
          <a:solidFill>
            <a:srgbClr val="660066">
              <a:alpha val="78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30" name="圆角矩形 50">
            <a:extLst>
              <a:ext uri="{FF2B5EF4-FFF2-40B4-BE49-F238E27FC236}"/>
            </a:extLst>
          </p:cNvPr>
          <p:cNvSpPr/>
          <p:nvPr/>
        </p:nvSpPr>
        <p:spPr bwMode="auto">
          <a:xfrm>
            <a:off x="4529138" y="1663700"/>
            <a:ext cx="3943350" cy="547688"/>
          </a:xfrm>
          <a:prstGeom prst="roundRect">
            <a:avLst>
              <a:gd name="adj" fmla="val 7848"/>
            </a:avLst>
          </a:prstGeom>
          <a:solidFill>
            <a:srgbClr val="660066">
              <a:alpha val="78000"/>
            </a:srgbClr>
          </a:solidFill>
          <a:ln w="9525" cap="flat" cmpd="sng" algn="ctr">
            <a:noFill/>
            <a:prstDash val="solid"/>
            <a:round/>
            <a:headEnd type="none" w="med" len="med"/>
            <a:tailEnd type="none" w="med" len="med"/>
          </a:ln>
          <a:effectLst/>
        </p:spPr>
        <p:txBody>
          <a:bodyPr/>
          <a:lstStyle/>
          <a:p>
            <a:pPr marL="0" lvl="2" defTabSz="914400" fontAlgn="auto">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21521" name="矩形 31">
            <a:hlinkClick r:id="rId3" action="ppaction://hlinksldjump"/>
          </p:cNvPr>
          <p:cNvSpPr>
            <a:spLocks noChangeArrowheads="1"/>
          </p:cNvSpPr>
          <p:nvPr/>
        </p:nvSpPr>
        <p:spPr bwMode="auto">
          <a:xfrm>
            <a:off x="4778375" y="1687513"/>
            <a:ext cx="3284538" cy="461962"/>
          </a:xfrm>
          <a:prstGeom prst="rect">
            <a:avLst/>
          </a:prstGeom>
          <a:noFill/>
          <a:ln w="9525">
            <a:noFill/>
            <a:miter lim="800000"/>
            <a:headEnd/>
            <a:tailEnd/>
          </a:ln>
        </p:spPr>
        <p:txBody>
          <a:bodyPr wrap="none">
            <a:spAutoFit/>
          </a:bodyPr>
          <a:lstStyle/>
          <a:p>
            <a:r>
              <a:rPr lang="en-US" altLang="zh-CN" sz="2400" b="1">
                <a:solidFill>
                  <a:schemeClr val="bg1"/>
                </a:solidFill>
                <a:latin typeface="Calibri" pitchFamily="34" charset="0"/>
              </a:rPr>
              <a:t>Background information</a:t>
            </a:r>
            <a:endParaRPr lang="zh-CN" altLang="en-US" sz="2400" b="1">
              <a:solidFill>
                <a:schemeClr val="bg1"/>
              </a:solidFill>
              <a:latin typeface="Calibri" pitchFamily="34" charset="0"/>
            </a:endParaRPr>
          </a:p>
        </p:txBody>
      </p:sp>
      <p:sp>
        <p:nvSpPr>
          <p:cNvPr id="21522" name="矩形 33">
            <a:hlinkClick r:id="rId4" action="ppaction://hlinksldjump"/>
          </p:cNvPr>
          <p:cNvSpPr>
            <a:spLocks noChangeArrowheads="1"/>
          </p:cNvSpPr>
          <p:nvPr/>
        </p:nvSpPr>
        <p:spPr bwMode="auto">
          <a:xfrm>
            <a:off x="5381625" y="4529138"/>
            <a:ext cx="2266950" cy="461962"/>
          </a:xfrm>
          <a:prstGeom prst="rect">
            <a:avLst/>
          </a:prstGeom>
          <a:noFill/>
          <a:ln w="9525">
            <a:noFill/>
            <a:miter lim="800000"/>
            <a:headEnd/>
            <a:tailEnd/>
          </a:ln>
        </p:spPr>
        <p:txBody>
          <a:bodyPr wrap="none">
            <a:spAutoFit/>
          </a:bodyPr>
          <a:lstStyle/>
          <a:p>
            <a:r>
              <a:rPr lang="en-US" altLang="zh-CN" sz="2400" b="1">
                <a:solidFill>
                  <a:schemeClr val="bg1"/>
                </a:solidFill>
                <a:latin typeface="Calibri" pitchFamily="34" charset="0"/>
              </a:rPr>
              <a:t>Language points</a:t>
            </a:r>
            <a:endParaRPr lang="zh-CN" altLang="en-US" sz="2400" b="1">
              <a:solidFill>
                <a:schemeClr val="bg1"/>
              </a:solidFill>
              <a:latin typeface="Calibri" pitchFamily="34" charset="0"/>
            </a:endParaRPr>
          </a:p>
        </p:txBody>
      </p:sp>
      <p:sp>
        <p:nvSpPr>
          <p:cNvPr id="21523" name="矩形 36">
            <a:hlinkClick r:id="rId5" action="ppaction://hlinksldjump"/>
          </p:cNvPr>
          <p:cNvSpPr>
            <a:spLocks noChangeArrowheads="1"/>
          </p:cNvSpPr>
          <p:nvPr/>
        </p:nvSpPr>
        <p:spPr bwMode="auto">
          <a:xfrm>
            <a:off x="5167313" y="3098800"/>
            <a:ext cx="2667000" cy="461963"/>
          </a:xfrm>
          <a:prstGeom prst="rect">
            <a:avLst/>
          </a:prstGeom>
          <a:noFill/>
          <a:ln w="9525">
            <a:noFill/>
            <a:miter lim="800000"/>
            <a:headEnd/>
            <a:tailEnd/>
          </a:ln>
        </p:spPr>
        <p:txBody>
          <a:bodyPr wrap="none">
            <a:spAutoFit/>
          </a:bodyPr>
          <a:lstStyle/>
          <a:p>
            <a:r>
              <a:rPr lang="en-US" altLang="zh-CN" sz="2400" b="1">
                <a:solidFill>
                  <a:schemeClr val="bg1"/>
                </a:solidFill>
                <a:latin typeface="Calibri" pitchFamily="34" charset="0"/>
              </a:rPr>
              <a:t>Text understanding</a:t>
            </a:r>
            <a:endParaRPr lang="zh-CN" altLang="en-US" sz="2400" b="1">
              <a:solidFill>
                <a:schemeClr val="bg1"/>
              </a:solidFill>
              <a:latin typeface="Calibri" pitchFamily="34" charset="0"/>
            </a:endParaRPr>
          </a:p>
        </p:txBody>
      </p:sp>
      <p:sp>
        <p:nvSpPr>
          <p:cNvPr id="21524" name="矩形 38"/>
          <p:cNvSpPr>
            <a:spLocks noChangeArrowheads="1"/>
          </p:cNvSpPr>
          <p:nvPr/>
        </p:nvSpPr>
        <p:spPr bwMode="auto">
          <a:xfrm>
            <a:off x="5408613" y="3743325"/>
            <a:ext cx="2538412" cy="460375"/>
          </a:xfrm>
          <a:prstGeom prst="rect">
            <a:avLst/>
          </a:prstGeom>
          <a:noFill/>
          <a:ln w="9525">
            <a:noFill/>
            <a:miter lim="800000"/>
            <a:headEnd/>
            <a:tailEnd/>
          </a:ln>
        </p:spPr>
        <p:txBody>
          <a:bodyPr wrap="none">
            <a:spAutoFit/>
          </a:bodyPr>
          <a:lstStyle/>
          <a:p>
            <a:r>
              <a:rPr lang="en-US" altLang="zh-CN" sz="2400" b="1">
                <a:solidFill>
                  <a:schemeClr val="bg1"/>
                </a:solidFill>
                <a:latin typeface="Calibri" pitchFamily="34" charset="0"/>
              </a:rPr>
              <a:t>Sharing your ideas</a:t>
            </a:r>
            <a:endParaRPr lang="zh-CN" altLang="en-US" sz="2400" b="1">
              <a:solidFill>
                <a:schemeClr val="bg1"/>
              </a:solidFill>
              <a:latin typeface="Calibri" pitchFamily="34" charset="0"/>
            </a:endParaRPr>
          </a:p>
        </p:txBody>
      </p:sp>
      <p:sp>
        <p:nvSpPr>
          <p:cNvPr id="21525" name="文本框 22"/>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pic>
        <p:nvPicPr>
          <p:cNvPr id="25" name="Picture 2" descr="https://tse1.mm.bing.net/th?id=OIP.diei5oQjS4eyl4XRecztlAAAAA&amp;pid=Api"/>
          <p:cNvPicPr>
            <a:picLocks noChangeAspect="1" noChangeArrowheads="1"/>
          </p:cNvPicPr>
          <p:nvPr/>
        </p:nvPicPr>
        <p:blipFill>
          <a:blip r:embed="rId6"/>
          <a:srcRect/>
          <a:stretch>
            <a:fillRect/>
          </a:stretch>
        </p:blipFill>
        <p:spPr bwMode="auto">
          <a:xfrm>
            <a:off x="647753" y="1746775"/>
            <a:ext cx="3468572" cy="3337537"/>
          </a:xfrm>
          <a:prstGeom prst="ellipse">
            <a:avLst/>
          </a:prstGeom>
          <a:ln>
            <a:noFill/>
          </a:ln>
          <a:effectLst>
            <a:softEdge rad="112500"/>
          </a:effectLst>
        </p:spPr>
      </p:pic>
      <p:pic>
        <p:nvPicPr>
          <p:cNvPr id="21527" name="Picture 21">
            <a:hlinkClick r:id="rId7" action="ppaction://hlinksldjump"/>
          </p:cNvPr>
          <p:cNvPicPr>
            <a:picLocks noChangeAspect="1" noChangeArrowheads="1"/>
          </p:cNvPicPr>
          <p:nvPr/>
        </p:nvPicPr>
        <p:blipFill>
          <a:blip r:embed="rId8"/>
          <a:srcRect/>
          <a:stretch>
            <a:fillRect/>
          </a:stretch>
        </p:blipFill>
        <p:spPr bwMode="auto">
          <a:xfrm>
            <a:off x="8243888" y="184150"/>
            <a:ext cx="558800" cy="55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2" name="直线连接符 21"/>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7577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cxnSp>
        <p:nvCxnSpPr>
          <p:cNvPr id="25" name="直线连接符 24"/>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1" name="直线连接符 30"/>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75782" name="文本框 3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75783" name="图片 34"/>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pic>
        <p:nvPicPr>
          <p:cNvPr id="75784" name="Picture 2" descr="https://orangeyouglad.com/wp-content/uploads/2012/11/thank_you.png"/>
          <p:cNvPicPr>
            <a:picLocks noChangeAspect="1" noChangeArrowheads="1"/>
          </p:cNvPicPr>
          <p:nvPr/>
        </p:nvPicPr>
        <p:blipFill>
          <a:blip r:embed="rId3"/>
          <a:srcRect/>
          <a:stretch>
            <a:fillRect/>
          </a:stretch>
        </p:blipFill>
        <p:spPr bwMode="auto">
          <a:xfrm>
            <a:off x="1897063" y="2217738"/>
            <a:ext cx="5715000" cy="276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a:spLocks noChangeArrowheads="1"/>
          </p:cNvSpPr>
          <p:nvPr/>
        </p:nvSpPr>
        <p:spPr bwMode="auto">
          <a:xfrm>
            <a:off x="376238" y="1704975"/>
            <a:ext cx="8678862" cy="4321175"/>
          </a:xfrm>
          <a:prstGeom prst="flowChartAlternateProcess">
            <a:avLst/>
          </a:prstGeom>
          <a:noFill/>
          <a:ln w="9525">
            <a:solidFill>
              <a:srgbClr val="742FA9"/>
            </a:solidFill>
            <a:round/>
            <a:headEnd/>
            <a:tailEnd/>
          </a:ln>
        </p:spPr>
        <p:txBody>
          <a:bodyPr/>
          <a:lstStyle/>
          <a:p>
            <a:pPr algn="just"/>
            <a:endParaRPr lang="en-US" altLang="zh-CN" sz="2400">
              <a:latin typeface="Calibri" pitchFamily="34" charset="0"/>
              <a:cs typeface="Calibri" pitchFamily="34" charset="0"/>
            </a:endParaRPr>
          </a:p>
        </p:txBody>
      </p:sp>
      <p:sp>
        <p:nvSpPr>
          <p:cNvPr id="25603" name="矩形 4"/>
          <p:cNvSpPr>
            <a:spLocks noChangeArrowheads="1"/>
          </p:cNvSpPr>
          <p:nvPr/>
        </p:nvSpPr>
        <p:spPr bwMode="auto">
          <a:xfrm>
            <a:off x="614363" y="1806575"/>
            <a:ext cx="8250237" cy="3889375"/>
          </a:xfrm>
          <a:prstGeom prst="rect">
            <a:avLst/>
          </a:prstGeom>
          <a:noFill/>
          <a:ln w="9525">
            <a:noFill/>
            <a:miter lim="800000"/>
            <a:headEnd/>
            <a:tailEnd/>
          </a:ln>
        </p:spPr>
        <p:txBody>
          <a:bodyPr>
            <a:spAutoFit/>
          </a:bodyPr>
          <a:lstStyle/>
          <a:p>
            <a:pPr>
              <a:lnSpc>
                <a:spcPct val="130000"/>
              </a:lnSpc>
            </a:pPr>
            <a:r>
              <a:rPr lang="en-US" altLang="zh-CN" sz="2400">
                <a:latin typeface="Calibri" pitchFamily="34" charset="0"/>
              </a:rPr>
              <a:t>This text is adapted from Ariane Sommer’s article “On cuisine and culture.” Sommer was born in Bonn(</a:t>
            </a:r>
            <a:r>
              <a:rPr lang="zh-CN" altLang="en-US" sz="2400">
                <a:latin typeface="Calibri" pitchFamily="34" charset="0"/>
              </a:rPr>
              <a:t>波恩</a:t>
            </a:r>
            <a:r>
              <a:rPr lang="en-US" altLang="zh-CN" sz="2400">
                <a:latin typeface="Calibri" pitchFamily="34" charset="0"/>
              </a:rPr>
              <a:t>), Germany and grew up traveling to different places of the world due to her father being a German ambassador</a:t>
            </a:r>
            <a:r>
              <a:rPr lang="zh-CN" altLang="en-US" sz="2400">
                <a:latin typeface="Calibri" pitchFamily="34" charset="0"/>
              </a:rPr>
              <a:t>（大使）</a:t>
            </a:r>
            <a:r>
              <a:rPr lang="en-US" altLang="zh-CN" sz="2400">
                <a:latin typeface="Calibri" pitchFamily="34" charset="0"/>
              </a:rPr>
              <a:t>. She speaks five languages fluently and resides in Los Angeles and New York. She is an international author with books published in Germany, Austria</a:t>
            </a:r>
            <a:r>
              <a:rPr lang="zh-CN" altLang="en-US" sz="2400">
                <a:latin typeface="Calibri" pitchFamily="34" charset="0"/>
              </a:rPr>
              <a:t>（匈牙利） </a:t>
            </a:r>
            <a:r>
              <a:rPr lang="en-US" altLang="zh-CN" sz="2400">
                <a:latin typeface="Calibri" pitchFamily="34" charset="0"/>
              </a:rPr>
              <a:t>and Switzerland</a:t>
            </a:r>
            <a:r>
              <a:rPr lang="zh-CN" altLang="en-US" sz="2400">
                <a:latin typeface="Calibri" pitchFamily="34" charset="0"/>
              </a:rPr>
              <a:t>（瑞士）</a:t>
            </a:r>
            <a:r>
              <a:rPr lang="en-US" altLang="zh-CN" sz="2400">
                <a:latin typeface="Calibri" pitchFamily="34" charset="0"/>
              </a:rPr>
              <a:t>, and translated for the US and Chinese markets.</a:t>
            </a:r>
            <a:endParaRPr lang="zh-CN" altLang="zh-CN" sz="2400">
              <a:latin typeface="Calibri" pitchFamily="34" charset="0"/>
              <a:cs typeface="Calibri" pitchFamily="34" charset="0"/>
            </a:endParaRPr>
          </a:p>
        </p:txBody>
      </p:sp>
      <p:sp>
        <p:nvSpPr>
          <p:cNvPr id="15" name="矩形 14"/>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16"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2533"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22534"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0"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1"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2537"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2538" name="图片 22"/>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sp>
        <p:nvSpPr>
          <p:cNvPr id="24" name="文本框 66"/>
          <p:cNvSpPr txBox="1">
            <a:spLocks noChangeArrowheads="1"/>
          </p:cNvSpPr>
          <p:nvPr/>
        </p:nvSpPr>
        <p:spPr bwMode="auto">
          <a:xfrm>
            <a:off x="355600" y="1009650"/>
            <a:ext cx="4533900" cy="461963"/>
          </a:xfrm>
          <a:prstGeom prst="rect">
            <a:avLst/>
          </a:prstGeom>
          <a:noFill/>
          <a:ln>
            <a:noFill/>
          </a:ln>
          <a:extLst>
            <a:ext uri="{909E8E84-426E-40DD-AFC4-6F175D3DCCD1}"/>
            <a:ext uri="{91240B29-F687-4F45-9708-019B960494DF}"/>
          </a:extLst>
        </p:spPr>
        <p:txBody>
          <a:bodyPr>
            <a:spAutoFit/>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buFont typeface="Arial" charset="0"/>
              <a:defRPr kumimoji="1" sz="2400">
                <a:solidFill>
                  <a:schemeClr val="tx1"/>
                </a:solidFill>
                <a:latin typeface="Arial" charset="0"/>
                <a:ea typeface="宋体" charset="0"/>
              </a:defRPr>
            </a:lvl6pPr>
            <a:lvl7pPr marL="2971800" indent="-228600" fontAlgn="base">
              <a:spcBef>
                <a:spcPct val="0"/>
              </a:spcBef>
              <a:spcAft>
                <a:spcPct val="0"/>
              </a:spcAft>
              <a:buFont typeface="Arial" charset="0"/>
              <a:defRPr kumimoji="1" sz="2400">
                <a:solidFill>
                  <a:schemeClr val="tx1"/>
                </a:solidFill>
                <a:latin typeface="Arial" charset="0"/>
                <a:ea typeface="宋体" charset="0"/>
              </a:defRPr>
            </a:lvl7pPr>
            <a:lvl8pPr marL="3429000" indent="-228600" fontAlgn="base">
              <a:spcBef>
                <a:spcPct val="0"/>
              </a:spcBef>
              <a:spcAft>
                <a:spcPct val="0"/>
              </a:spcAft>
              <a:buFont typeface="Arial" charset="0"/>
              <a:defRPr kumimoji="1" sz="2400">
                <a:solidFill>
                  <a:schemeClr val="tx1"/>
                </a:solidFill>
                <a:latin typeface="Arial" charset="0"/>
                <a:ea typeface="宋体" charset="0"/>
              </a:defRPr>
            </a:lvl8pPr>
            <a:lvl9pPr marL="3886200" indent="-228600" fontAlgn="base">
              <a:spcBef>
                <a:spcPct val="0"/>
              </a:spcBef>
              <a:spcAft>
                <a:spcPct val="0"/>
              </a:spcAft>
              <a:buFont typeface="Arial" charset="0"/>
              <a:defRPr kumimoji="1" sz="2400">
                <a:solidFill>
                  <a:schemeClr val="tx1"/>
                </a:solidFill>
                <a:latin typeface="Arial" charset="0"/>
                <a:ea typeface="宋体" charset="0"/>
              </a:defRPr>
            </a:lvl9pPr>
          </a:lstStyle>
          <a:p>
            <a:pPr fontAlgn="auto">
              <a:spcBef>
                <a:spcPts val="0"/>
              </a:spcBef>
              <a:spcAft>
                <a:spcPts val="0"/>
              </a:spcAft>
              <a:defRPr/>
            </a:pPr>
            <a:r>
              <a:rPr lang="en-US" altLang="zh-CN" b="1" dirty="0">
                <a:solidFill>
                  <a:srgbClr val="660066"/>
                </a:solidFill>
                <a:latin typeface="+mn-lt"/>
              </a:rPr>
              <a:t>Background information</a:t>
            </a:r>
            <a:endParaRPr lang="zh-CN" altLang="en-US" b="1" dirty="0">
              <a:solidFill>
                <a:srgbClr val="660066"/>
              </a:solidFill>
              <a:latin typeface="+mn-lt"/>
            </a:endParaRPr>
          </a:p>
        </p:txBody>
      </p:sp>
      <p:sp>
        <p:nvSpPr>
          <p:cNvPr id="27" name="动作按钮: 第一张 26">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p:tgtEl>
                                          <p:spTgt spid="2560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60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矩形 7"/>
          <p:cNvSpPr>
            <a:spLocks noChangeArrowheads="1"/>
          </p:cNvSpPr>
          <p:nvPr/>
        </p:nvSpPr>
        <p:spPr bwMode="auto">
          <a:xfrm>
            <a:off x="1897063" y="1700213"/>
            <a:ext cx="6756400" cy="830262"/>
          </a:xfrm>
          <a:prstGeom prst="rect">
            <a:avLst/>
          </a:prstGeom>
          <a:noFill/>
          <a:ln w="9525">
            <a:noFill/>
            <a:miter lim="800000"/>
            <a:headEnd/>
            <a:tailEnd/>
          </a:ln>
        </p:spPr>
        <p:txBody>
          <a:bodyPr>
            <a:spAutoFit/>
          </a:bodyPr>
          <a:lstStyle/>
          <a:p>
            <a:pPr algn="just"/>
            <a:r>
              <a:rPr lang="en-US" altLang="zh-CN" sz="2400" b="1">
                <a:latin typeface="Calibri" pitchFamily="34" charset="0"/>
              </a:rPr>
              <a:t>Read the text and complete the diagram on the next slide. </a:t>
            </a:r>
            <a:endParaRPr lang="zh-CN" altLang="zh-CN" sz="2400" b="1">
              <a:latin typeface="Calibri" pitchFamily="34" charset="0"/>
            </a:endParaRPr>
          </a:p>
        </p:txBody>
      </p:sp>
      <p:sp>
        <p:nvSpPr>
          <p:cNvPr id="16" name="矩形 1"/>
          <p:cNvSpPr>
            <a:spLocks noChangeArrowheads="1"/>
          </p:cNvSpPr>
          <p:nvPr/>
        </p:nvSpPr>
        <p:spPr bwMode="auto">
          <a:xfrm>
            <a:off x="630238" y="2811463"/>
            <a:ext cx="8023225" cy="588962"/>
          </a:xfrm>
          <a:prstGeom prst="rect">
            <a:avLst/>
          </a:prstGeom>
          <a:noFill/>
          <a:ln w="9525">
            <a:noFill/>
            <a:miter lim="800000"/>
            <a:headEnd/>
            <a:tailEnd/>
          </a:ln>
        </p:spPr>
        <p:txBody>
          <a:bodyPr>
            <a:spAutoFit/>
          </a:bodyPr>
          <a:lstStyle/>
          <a:p>
            <a:pPr>
              <a:lnSpc>
                <a:spcPct val="150000"/>
              </a:lnSpc>
            </a:pPr>
            <a:r>
              <a:rPr lang="en-US" altLang="zh-CN" sz="2400">
                <a:latin typeface="Calibri" pitchFamily="34" charset="0"/>
              </a:rPr>
              <a:t>What are the author’s views about the food culture in China? </a:t>
            </a:r>
          </a:p>
        </p:txBody>
      </p:sp>
      <p:sp>
        <p:nvSpPr>
          <p:cNvPr id="23555" name="文本框 8"/>
          <p:cNvSpPr txBox="1">
            <a:spLocks noChangeArrowheads="1"/>
          </p:cNvSpPr>
          <p:nvPr/>
        </p:nvSpPr>
        <p:spPr bwMode="auto">
          <a:xfrm>
            <a:off x="355600" y="1009650"/>
            <a:ext cx="4533900" cy="461963"/>
          </a:xfrm>
          <a:prstGeom prst="rect">
            <a:avLst/>
          </a:prstGeom>
          <a:noFill/>
          <a:ln w="9525">
            <a:noFill/>
            <a:miter lim="800000"/>
            <a:headEnd/>
            <a:tailEnd/>
          </a:ln>
        </p:spPr>
        <p:txBody>
          <a:bodyPr>
            <a:spAutoFit/>
          </a:bodyPr>
          <a:lstStyle/>
          <a:p>
            <a:r>
              <a:rPr kumimoji="1" lang="en-US" altLang="zh-CN" sz="2400" b="1">
                <a:solidFill>
                  <a:srgbClr val="660066"/>
                </a:solidFill>
                <a:latin typeface="Calibri" pitchFamily="34" charset="0"/>
              </a:rPr>
              <a:t>Text understanding</a:t>
            </a:r>
            <a:endParaRPr kumimoji="1" lang="zh-CN" altLang="en-US" sz="2400" b="1">
              <a:solidFill>
                <a:srgbClr val="660066"/>
              </a:solidFill>
              <a:latin typeface="Calibri" pitchFamily="34" charset="0"/>
            </a:endParaRPr>
          </a:p>
        </p:txBody>
      </p:sp>
      <p:sp>
        <p:nvSpPr>
          <p:cNvPr id="18" name="五边形 17"/>
          <p:cNvSpPr>
            <a:spLocks noChangeArrowheads="1"/>
          </p:cNvSpPr>
          <p:nvPr/>
        </p:nvSpPr>
        <p:spPr bwMode="auto">
          <a:xfrm>
            <a:off x="684213" y="1844675"/>
            <a:ext cx="1109662" cy="431800"/>
          </a:xfrm>
          <a:prstGeom prst="homePlate">
            <a:avLst>
              <a:gd name="adj" fmla="val 50017"/>
            </a:avLst>
          </a:prstGeom>
          <a:solidFill>
            <a:srgbClr val="660066"/>
          </a:solidFill>
          <a:ln w="9525">
            <a:noFill/>
            <a:miter lim="800000"/>
            <a:headEnd/>
            <a:tailEnd/>
          </a:ln>
          <a:effectLst>
            <a:outerShdw dist="38100" dir="2700000" algn="tl" rotWithShape="0">
              <a:srgbClr val="808080">
                <a:alpha val="39999"/>
              </a:srgbClr>
            </a:outerShdw>
          </a:effectLst>
        </p:spPr>
        <p:txBody>
          <a:bodyPr anchor="ctr"/>
          <a:lstStyle/>
          <a:p>
            <a:pPr algn="ctr" fontAlgn="auto">
              <a:spcBef>
                <a:spcPts val="0"/>
              </a:spcBef>
              <a:spcAft>
                <a:spcPts val="0"/>
              </a:spcAft>
              <a:defRPr/>
            </a:pPr>
            <a:r>
              <a:rPr kumimoji="1" lang="en-US" altLang="zh-CN" sz="2400" b="1">
                <a:solidFill>
                  <a:srgbClr val="FFFFFF"/>
                </a:solidFill>
                <a:latin typeface="Calibri" pitchFamily="34" charset="0"/>
                <a:ea typeface="+mn-ea"/>
              </a:rPr>
              <a:t>Task 1</a:t>
            </a:r>
            <a:endParaRPr kumimoji="1" lang="zh-CN" altLang="en-US" sz="2400" b="1">
              <a:solidFill>
                <a:srgbClr val="FFFFFF"/>
              </a:solidFill>
              <a:latin typeface="Calibri" pitchFamily="34" charset="0"/>
              <a:ea typeface="+mn-ea"/>
            </a:endParaRPr>
          </a:p>
        </p:txBody>
      </p:sp>
      <p:sp>
        <p:nvSpPr>
          <p:cNvPr id="19" name="矩形 18"/>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20"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3559"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23560"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23"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24"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356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3564" name="图片 25"/>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pic>
        <p:nvPicPr>
          <p:cNvPr id="75778" name="Picture 2" descr="https://images.askmen.com/1080x540/2017/01/25-043929-can_you_make_chinese_takeout_healthy.jpg"/>
          <p:cNvPicPr>
            <a:picLocks noChangeAspect="1" noChangeArrowheads="1"/>
          </p:cNvPicPr>
          <p:nvPr/>
        </p:nvPicPr>
        <p:blipFill>
          <a:blip r:embed="rId3"/>
          <a:srcRect/>
          <a:stretch>
            <a:fillRect/>
          </a:stretch>
        </p:blipFill>
        <p:spPr bwMode="auto">
          <a:xfrm>
            <a:off x="1897063" y="3644900"/>
            <a:ext cx="5259387" cy="2630488"/>
          </a:xfrm>
          <a:prstGeom prst="rect">
            <a:avLst/>
          </a:prstGeom>
          <a:noFill/>
          <a:ln w="9525">
            <a:noFill/>
            <a:miter lim="800000"/>
            <a:headEnd/>
            <a:tailEnd/>
          </a:ln>
        </p:spPr>
      </p:pic>
      <p:sp>
        <p:nvSpPr>
          <p:cNvPr id="27" name="动作按钮: 第一张 26">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nodeType="withEffect">
                                  <p:stCondLst>
                                    <p:cond delay="0"/>
                                  </p:stCondLst>
                                  <p:childTnLst>
                                    <p:set>
                                      <p:cBhvr>
                                        <p:cTn id="9" dur="1" fill="hold">
                                          <p:stCondLst>
                                            <p:cond delay="0"/>
                                          </p:stCondLst>
                                        </p:cTn>
                                        <p:tgtEl>
                                          <p:spTgt spid="75778"/>
                                        </p:tgtEl>
                                        <p:attrNameLst>
                                          <p:attrName>style.visibility</p:attrName>
                                        </p:attrNameLst>
                                      </p:cBhvr>
                                      <p:to>
                                        <p:strVal val="visible"/>
                                      </p:to>
                                    </p:set>
                                    <p:animEffect transition="in" filter="blinds(horizontal)">
                                      <p:cBhvr>
                                        <p:cTn id="10" dur="5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0" y="6372225"/>
            <a:ext cx="9144000" cy="4857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chemeClr val="accent6">
                  <a:lumMod val="60000"/>
                  <a:lumOff val="40000"/>
                </a:schemeClr>
              </a:solidFill>
            </a:endParaRPr>
          </a:p>
        </p:txBody>
      </p:sp>
      <p:cxnSp>
        <p:nvCxnSpPr>
          <p:cNvPr id="33" name="直线连接符 23"/>
          <p:cNvCxnSpPr/>
          <p:nvPr/>
        </p:nvCxnSpPr>
        <p:spPr>
          <a:xfrm>
            <a:off x="0" y="6372225"/>
            <a:ext cx="9144000" cy="0"/>
          </a:xfrm>
          <a:prstGeom prst="line">
            <a:avLst/>
          </a:prstGeom>
          <a:ln>
            <a:solidFill>
              <a:srgbClr val="FF9F47"/>
            </a:solidFill>
          </a:ln>
          <a:effectLst/>
        </p:spPr>
        <p:style>
          <a:lnRef idx="3">
            <a:schemeClr val="accent5"/>
          </a:lnRef>
          <a:fillRef idx="0">
            <a:schemeClr val="accent5"/>
          </a:fillRef>
          <a:effectRef idx="2">
            <a:schemeClr val="accent5"/>
          </a:effectRef>
          <a:fontRef idx="minor">
            <a:schemeClr val="tx1"/>
          </a:fontRef>
        </p:style>
      </p:cxnSp>
      <p:sp>
        <p:nvSpPr>
          <p:cNvPr id="24579" name="TextBox 4"/>
          <p:cNvSpPr txBox="1">
            <a:spLocks noChangeArrowheads="1"/>
          </p:cNvSpPr>
          <p:nvPr/>
        </p:nvSpPr>
        <p:spPr bwMode="auto">
          <a:xfrm>
            <a:off x="4322763" y="6394450"/>
            <a:ext cx="4821237" cy="369888"/>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新一代大学英语（提高篇）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5</a:t>
            </a:r>
            <a:endParaRPr lang="zh-CN" altLang="en-US" b="1">
              <a:solidFill>
                <a:schemeClr val="bg1"/>
              </a:solidFill>
              <a:latin typeface="微软雅黑" pitchFamily="34" charset="-122"/>
              <a:ea typeface="微软雅黑" pitchFamily="34" charset="-122"/>
            </a:endParaRPr>
          </a:p>
        </p:txBody>
      </p:sp>
      <p:sp>
        <p:nvSpPr>
          <p:cNvPr id="24580" name="文本框 20"/>
          <p:cNvSpPr txBox="1">
            <a:spLocks noChangeArrowheads="1"/>
          </p:cNvSpPr>
          <p:nvPr/>
        </p:nvSpPr>
        <p:spPr bwMode="auto">
          <a:xfrm>
            <a:off x="2468563" y="280988"/>
            <a:ext cx="3094037" cy="400050"/>
          </a:xfrm>
          <a:prstGeom prst="rect">
            <a:avLst/>
          </a:prstGeom>
          <a:noFill/>
          <a:ln w="9525">
            <a:noFill/>
            <a:miter lim="800000"/>
            <a:headEnd/>
            <a:tailEnd/>
          </a:ln>
        </p:spPr>
        <p:txBody>
          <a:bodyPr>
            <a:spAutoFit/>
          </a:bodyPr>
          <a:lstStyle/>
          <a:p>
            <a:r>
              <a:rPr kumimoji="1" lang="en-US" altLang="zh-CN" sz="2000" b="1">
                <a:solidFill>
                  <a:srgbClr val="660066"/>
                </a:solidFill>
                <a:cs typeface="Arial" charset="0"/>
              </a:rPr>
              <a:t>Understanding the text</a:t>
            </a:r>
            <a:endParaRPr kumimoji="1" lang="zh-CN" altLang="en-US" sz="2000" b="1">
              <a:solidFill>
                <a:srgbClr val="660066"/>
              </a:solidFill>
              <a:cs typeface="Arial" charset="0"/>
            </a:endParaRPr>
          </a:p>
        </p:txBody>
      </p:sp>
      <p:cxnSp>
        <p:nvCxnSpPr>
          <p:cNvPr id="36" name="直线连接符 21"/>
          <p:cNvCxnSpPr/>
          <p:nvPr/>
        </p:nvCxnSpPr>
        <p:spPr>
          <a:xfrm>
            <a:off x="0" y="742950"/>
            <a:ext cx="2100263" cy="0"/>
          </a:xfrm>
          <a:prstGeom prst="line">
            <a:avLst/>
          </a:prstGeom>
          <a:ln>
            <a:solidFill>
              <a:srgbClr val="5FA067"/>
            </a:solidFill>
          </a:ln>
          <a:effectLst/>
        </p:spPr>
        <p:style>
          <a:lnRef idx="3">
            <a:schemeClr val="accent5"/>
          </a:lnRef>
          <a:fillRef idx="0">
            <a:schemeClr val="accent5"/>
          </a:fillRef>
          <a:effectRef idx="2">
            <a:schemeClr val="accent5"/>
          </a:effectRef>
          <a:fontRef idx="minor">
            <a:schemeClr val="tx1"/>
          </a:fontRef>
        </p:style>
      </p:cxnSp>
      <p:cxnSp>
        <p:nvCxnSpPr>
          <p:cNvPr id="37" name="直线连接符 22"/>
          <p:cNvCxnSpPr/>
          <p:nvPr/>
        </p:nvCxnSpPr>
        <p:spPr>
          <a:xfrm>
            <a:off x="1897063" y="742950"/>
            <a:ext cx="7246937" cy="0"/>
          </a:xfrm>
          <a:prstGeom prst="line">
            <a:avLst/>
          </a:prstGeom>
          <a:ln w="3175" cmpd="sng">
            <a:solidFill>
              <a:srgbClr val="5FA067"/>
            </a:solidFill>
          </a:ln>
          <a:effectLst/>
        </p:spPr>
        <p:style>
          <a:lnRef idx="3">
            <a:schemeClr val="accent5"/>
          </a:lnRef>
          <a:fillRef idx="0">
            <a:schemeClr val="accent5"/>
          </a:fillRef>
          <a:effectRef idx="2">
            <a:schemeClr val="accent5"/>
          </a:effectRef>
          <a:fontRef idx="minor">
            <a:schemeClr val="tx1"/>
          </a:fontRef>
        </p:style>
      </p:cxnSp>
      <p:sp>
        <p:nvSpPr>
          <p:cNvPr id="24583" name="文本框 23"/>
          <p:cNvSpPr txBox="1">
            <a:spLocks noChangeArrowheads="1"/>
          </p:cNvSpPr>
          <p:nvPr/>
        </p:nvSpPr>
        <p:spPr bwMode="auto">
          <a:xfrm>
            <a:off x="355600" y="203200"/>
            <a:ext cx="1916113" cy="552450"/>
          </a:xfrm>
          <a:prstGeom prst="rect">
            <a:avLst/>
          </a:prstGeom>
          <a:noFill/>
          <a:ln w="9525">
            <a:noFill/>
            <a:miter lim="800000"/>
            <a:headEnd/>
            <a:tailEnd/>
          </a:ln>
        </p:spPr>
        <p:txBody>
          <a:bodyPr wrap="none">
            <a:spAutoFit/>
          </a:bodyPr>
          <a:lstStyle/>
          <a:p>
            <a:r>
              <a:rPr kumimoji="1" lang="en-US" altLang="zh-CN" sz="3000" b="1">
                <a:solidFill>
                  <a:srgbClr val="5FA067"/>
                </a:solidFill>
                <a:cs typeface="Arial" charset="0"/>
              </a:rPr>
              <a:t>Explore 1</a:t>
            </a:r>
            <a:endParaRPr kumimoji="1" lang="zh-CN" altLang="en-US" sz="3000" b="1">
              <a:solidFill>
                <a:srgbClr val="5FA067"/>
              </a:solidFill>
              <a:cs typeface="Arial" charset="0"/>
            </a:endParaRPr>
          </a:p>
        </p:txBody>
      </p:sp>
      <p:pic>
        <p:nvPicPr>
          <p:cNvPr id="24584" name="图片 38"/>
          <p:cNvPicPr>
            <a:picLocks noChangeAspect="1"/>
          </p:cNvPicPr>
          <p:nvPr/>
        </p:nvPicPr>
        <p:blipFill>
          <a:blip r:embed="rId2"/>
          <a:srcRect/>
          <a:stretch>
            <a:fillRect/>
          </a:stretch>
        </p:blipFill>
        <p:spPr bwMode="auto">
          <a:xfrm>
            <a:off x="198438" y="144463"/>
            <a:ext cx="177800" cy="495300"/>
          </a:xfrm>
          <a:prstGeom prst="rect">
            <a:avLst/>
          </a:prstGeom>
          <a:noFill/>
          <a:ln w="9525">
            <a:noFill/>
            <a:miter lim="800000"/>
            <a:headEnd/>
            <a:tailEnd/>
          </a:ln>
        </p:spPr>
      </p:pic>
      <p:graphicFrame>
        <p:nvGraphicFramePr>
          <p:cNvPr id="40" name="表格 39"/>
          <p:cNvGraphicFramePr>
            <a:graphicFrameLocks noGrp="1"/>
          </p:cNvGraphicFramePr>
          <p:nvPr/>
        </p:nvGraphicFramePr>
        <p:xfrm>
          <a:off x="198438" y="809625"/>
          <a:ext cx="8782050" cy="5522913"/>
        </p:xfrm>
        <a:graphic>
          <a:graphicData uri="http://schemas.openxmlformats.org/drawingml/2006/table">
            <a:tbl>
              <a:tblPr firstRow="1" bandRow="1">
                <a:tableStyleId>{5C22544A-7EE6-4342-B048-85BDC9FD1C3A}</a:tableStyleId>
              </a:tblPr>
              <a:tblGrid>
                <a:gridCol w="1752662">
                  <a:extLst>
                    <a:ext uri="{9D8B030D-6E8A-4147-A177-3AD203B41FA5}"/>
                  </a:extLst>
                </a:gridCol>
                <a:gridCol w="7028598">
                  <a:extLst>
                    <a:ext uri="{9D8B030D-6E8A-4147-A177-3AD203B41FA5}"/>
                  </a:extLst>
                </a:gridCol>
              </a:tblGrid>
              <a:tr h="370840">
                <a:tc>
                  <a:txBody>
                    <a:bodyPr/>
                    <a:lstStyle/>
                    <a:p>
                      <a:pPr algn="ctr"/>
                      <a:r>
                        <a:rPr lang="en-US" altLang="zh-CN" sz="2400" dirty="0"/>
                        <a:t>Chinese food culture</a:t>
                      </a:r>
                      <a:endParaRPr lang="zh-CN" altLang="en-US" sz="2400" dirty="0"/>
                    </a:p>
                  </a:txBody>
                  <a:tcPr/>
                </a:tc>
                <a:tc>
                  <a:txBody>
                    <a:bodyPr/>
                    <a:lstStyle/>
                    <a:p>
                      <a:pPr algn="ctr"/>
                      <a:r>
                        <a:rPr lang="en-US" altLang="zh-CN" sz="2400" dirty="0"/>
                        <a:t>Examples</a:t>
                      </a:r>
                      <a:r>
                        <a:rPr lang="en-US" altLang="zh-CN" sz="2400" baseline="0" dirty="0"/>
                        <a:t> </a:t>
                      </a:r>
                      <a:endParaRPr lang="zh-CN" altLang="en-US" sz="2400" dirty="0"/>
                    </a:p>
                  </a:txBody>
                  <a:tcPr anchor="ctr"/>
                </a:tc>
                <a:extLst>
                  <a:ext uri="{0D108BD9-81ED-4DB2-BD59-A6C34878D82A}"/>
                </a:extLst>
              </a:tr>
              <a:tr h="370840">
                <a:tc>
                  <a:txBody>
                    <a:bodyPr/>
                    <a:lstStyle/>
                    <a:p>
                      <a:r>
                        <a:rPr lang="en-US" altLang="zh-CN" sz="2200" dirty="0"/>
                        <a:t>Diverse taste</a:t>
                      </a:r>
                      <a:endParaRPr lang="zh-CN" altLang="en-US" sz="2200" dirty="0"/>
                    </a:p>
                  </a:txBody>
                  <a:tcPr/>
                </a:tc>
                <a:tc>
                  <a:txBody>
                    <a:bodyPr/>
                    <a:lstStyle/>
                    <a:p>
                      <a:pPr marL="342900" indent="-342900">
                        <a:lnSpc>
                          <a:spcPct val="110000"/>
                        </a:lnSpc>
                        <a:buFont typeface="Arial" pitchFamily="34" charset="0"/>
                        <a:buChar char="•"/>
                      </a:pPr>
                      <a:r>
                        <a:rPr lang="en-US" altLang="zh-CN" sz="2200" dirty="0" err="1"/>
                        <a:t>Sichuanese</a:t>
                      </a:r>
                      <a:r>
                        <a:rPr lang="en-US" altLang="zh-CN" sz="2200" dirty="0"/>
                        <a:t> 1)___________</a:t>
                      </a:r>
                    </a:p>
                    <a:p>
                      <a:pPr marL="342900" indent="-342900">
                        <a:lnSpc>
                          <a:spcPct val="110000"/>
                        </a:lnSpc>
                        <a:buFont typeface="Arial" pitchFamily="34" charset="0"/>
                        <a:buChar char="•"/>
                      </a:pPr>
                      <a:r>
                        <a:rPr lang="en-US" altLang="zh-CN" sz="2200" dirty="0"/>
                        <a:t>bird’s nests </a:t>
                      </a:r>
                    </a:p>
                    <a:p>
                      <a:pPr marL="342900" indent="-342900">
                        <a:lnSpc>
                          <a:spcPct val="110000"/>
                        </a:lnSpc>
                        <a:buFont typeface="Arial" pitchFamily="34" charset="0"/>
                        <a:buChar char="•"/>
                      </a:pPr>
                      <a:r>
                        <a:rPr lang="en-US" altLang="zh-CN" sz="2200" dirty="0"/>
                        <a:t>2)________</a:t>
                      </a:r>
                      <a:r>
                        <a:rPr lang="en-US" altLang="zh-CN" sz="2200" baseline="0" dirty="0"/>
                        <a:t> scorpions</a:t>
                      </a:r>
                    </a:p>
                    <a:p>
                      <a:pPr marL="342900" indent="-342900">
                        <a:lnSpc>
                          <a:spcPct val="110000"/>
                        </a:lnSpc>
                        <a:buFont typeface="Arial" pitchFamily="34" charset="0"/>
                        <a:buChar char="•"/>
                      </a:pPr>
                      <a:r>
                        <a:rPr lang="en-US" altLang="zh-CN" sz="2200" baseline="0" dirty="0"/>
                        <a:t>sea cucumber</a:t>
                      </a:r>
                    </a:p>
                    <a:p>
                      <a:pPr marL="342900" indent="-342900">
                        <a:lnSpc>
                          <a:spcPct val="110000"/>
                        </a:lnSpc>
                        <a:buFont typeface="Arial" pitchFamily="34" charset="0"/>
                        <a:buChar char="•"/>
                      </a:pPr>
                      <a:r>
                        <a:rPr lang="en-US" altLang="zh-CN" sz="2200" baseline="0" dirty="0"/>
                        <a:t>frogspawn in a 3) _________ vanilla-cream filled pastry</a:t>
                      </a:r>
                      <a:endParaRPr lang="zh-CN" altLang="en-US" sz="2200" dirty="0"/>
                    </a:p>
                  </a:txBody>
                  <a:tcPr/>
                </a:tc>
                <a:extLst>
                  <a:ext uri="{0D108BD9-81ED-4DB2-BD59-A6C34878D82A}"/>
                </a:extLst>
              </a:tr>
              <a:tr h="370840">
                <a:tc>
                  <a:txBody>
                    <a:bodyPr/>
                    <a:lstStyle/>
                    <a:p>
                      <a:r>
                        <a:rPr lang="en-US" altLang="zh-CN" sz="2200" dirty="0"/>
                        <a:t>Philosophy behind food</a:t>
                      </a:r>
                      <a:endParaRPr lang="zh-CN" altLang="en-US" sz="2200" dirty="0"/>
                    </a:p>
                  </a:txBody>
                  <a:tcPr/>
                </a:tc>
                <a:tc>
                  <a:txBody>
                    <a:bodyPr/>
                    <a:lstStyle/>
                    <a:p>
                      <a:pPr marL="342900" indent="-342900" algn="l" defTabSz="457200" rtl="0" eaLnBrk="1" latinLnBrk="0" hangingPunct="1">
                        <a:lnSpc>
                          <a:spcPct val="110000"/>
                        </a:lnSpc>
                        <a:buFont typeface="Arial" pitchFamily="34" charset="0"/>
                        <a:buChar char="•"/>
                      </a:pPr>
                      <a:r>
                        <a:rPr lang="en-US" altLang="zh-CN" sz="2200" kern="1200" dirty="0">
                          <a:solidFill>
                            <a:schemeClr val="dk1"/>
                          </a:solidFill>
                          <a:latin typeface="+mn-lt"/>
                          <a:ea typeface="+mn-ea"/>
                          <a:cs typeface="+mn-cs"/>
                        </a:rPr>
                        <a:t>certain foods regarded as having 4)_________ , or yang, properties, others having 5) ________, or yin, properties</a:t>
                      </a:r>
                    </a:p>
                    <a:p>
                      <a:pPr marL="342900" indent="-342900" algn="l" defTabSz="457200" rtl="0" eaLnBrk="1" latinLnBrk="0" hangingPunct="1">
                        <a:lnSpc>
                          <a:spcPct val="110000"/>
                        </a:lnSpc>
                        <a:buFont typeface="Arial" pitchFamily="34" charset="0"/>
                        <a:buChar char="•"/>
                      </a:pPr>
                      <a:r>
                        <a:rPr lang="en-US" altLang="zh-CN" sz="2200" kern="1200" dirty="0">
                          <a:solidFill>
                            <a:schemeClr val="dk1"/>
                          </a:solidFill>
                          <a:latin typeface="+mn-lt"/>
                          <a:ea typeface="+mn-ea"/>
                          <a:cs typeface="+mn-cs"/>
                        </a:rPr>
                        <a:t>diet used as a means of 6) __________ from illness and as a cure</a:t>
                      </a:r>
                      <a:endParaRPr lang="zh-CN" altLang="en-US" sz="2200" kern="1200" dirty="0">
                        <a:solidFill>
                          <a:schemeClr val="dk1"/>
                        </a:solidFill>
                        <a:latin typeface="+mn-lt"/>
                        <a:ea typeface="+mn-ea"/>
                        <a:cs typeface="+mn-cs"/>
                      </a:endParaRPr>
                    </a:p>
                  </a:txBody>
                  <a:tcPr/>
                </a:tc>
                <a:extLst>
                  <a:ext uri="{0D108BD9-81ED-4DB2-BD59-A6C34878D82A}"/>
                </a:extLst>
              </a:tr>
              <a:tr h="370840">
                <a:tc>
                  <a:txBody>
                    <a:bodyPr/>
                    <a:lstStyle/>
                    <a:p>
                      <a:r>
                        <a:rPr lang="en-US" altLang="zh-CN" sz="2200" kern="1200" dirty="0">
                          <a:solidFill>
                            <a:schemeClr val="dk1"/>
                          </a:solidFill>
                          <a:latin typeface="+mn-lt"/>
                          <a:ea typeface="+mn-ea"/>
                          <a:cs typeface="+mn-cs"/>
                        </a:rPr>
                        <a:t>Significance of eating</a:t>
                      </a:r>
                      <a:endParaRPr lang="zh-CN" altLang="en-US" sz="2200" kern="1200" dirty="0">
                        <a:solidFill>
                          <a:schemeClr val="dk1"/>
                        </a:solidFill>
                        <a:latin typeface="+mn-lt"/>
                        <a:ea typeface="+mn-ea"/>
                        <a:cs typeface="+mn-cs"/>
                      </a:endParaRPr>
                    </a:p>
                  </a:txBody>
                  <a:tcPr/>
                </a:tc>
                <a:tc>
                  <a:txBody>
                    <a:bodyPr/>
                    <a:lstStyle/>
                    <a:p>
                      <a:pPr marL="342900" indent="-342900" algn="l" defTabSz="457200" rtl="0" eaLnBrk="1" latinLnBrk="0" hangingPunct="1">
                        <a:lnSpc>
                          <a:spcPct val="110000"/>
                        </a:lnSpc>
                        <a:buFont typeface="Arial" pitchFamily="34" charset="0"/>
                        <a:buChar char="•"/>
                      </a:pPr>
                      <a:r>
                        <a:rPr lang="en-US" altLang="zh-CN" sz="2200" kern="1200" dirty="0">
                          <a:solidFill>
                            <a:schemeClr val="dk1"/>
                          </a:solidFill>
                          <a:latin typeface="+mn-lt"/>
                          <a:ea typeface="+mn-ea"/>
                          <a:cs typeface="+mn-cs"/>
                        </a:rPr>
                        <a:t>the importance of a meal with 7)________________</a:t>
                      </a:r>
                    </a:p>
                    <a:p>
                      <a:pPr marL="342900" indent="-342900" algn="l" defTabSz="457200" rtl="0" eaLnBrk="1" latinLnBrk="0" hangingPunct="1">
                        <a:lnSpc>
                          <a:spcPct val="110000"/>
                        </a:lnSpc>
                        <a:buFont typeface="Arial" pitchFamily="34" charset="0"/>
                        <a:buChar char="•"/>
                      </a:pPr>
                      <a:r>
                        <a:rPr lang="en-US" altLang="zh-CN" sz="2200" kern="1200" dirty="0">
                          <a:solidFill>
                            <a:schemeClr val="dk1"/>
                          </a:solidFill>
                          <a:latin typeface="+mn-lt"/>
                          <a:ea typeface="+mn-ea"/>
                          <a:cs typeface="+mn-cs"/>
                        </a:rPr>
                        <a:t>“Have you eaten?” being one of the most common 8)__________</a:t>
                      </a:r>
                      <a:endParaRPr lang="zh-CN" altLang="en-US" sz="2200" kern="1200" dirty="0">
                        <a:solidFill>
                          <a:schemeClr val="dk1"/>
                        </a:solidFill>
                        <a:latin typeface="+mn-lt"/>
                        <a:ea typeface="+mn-ea"/>
                        <a:cs typeface="+mn-cs"/>
                      </a:endParaRPr>
                    </a:p>
                  </a:txBody>
                  <a:tcPr/>
                </a:tc>
                <a:extLst>
                  <a:ext uri="{0D108BD9-81ED-4DB2-BD59-A6C34878D82A}"/>
                </a:extLst>
              </a:tr>
            </a:tbl>
          </a:graphicData>
        </a:graphic>
      </p:graphicFrame>
      <p:sp>
        <p:nvSpPr>
          <p:cNvPr id="11" name="文本框 11"/>
          <p:cNvSpPr txBox="1">
            <a:spLocks noChangeArrowheads="1"/>
          </p:cNvSpPr>
          <p:nvPr/>
        </p:nvSpPr>
        <p:spPr bwMode="auto">
          <a:xfrm>
            <a:off x="4094163" y="1641475"/>
            <a:ext cx="1270000" cy="430213"/>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snails</a:t>
            </a:r>
          </a:p>
        </p:txBody>
      </p:sp>
      <p:sp>
        <p:nvSpPr>
          <p:cNvPr id="12" name="文本框 11"/>
          <p:cNvSpPr txBox="1">
            <a:spLocks noChangeArrowheads="1"/>
          </p:cNvSpPr>
          <p:nvPr/>
        </p:nvSpPr>
        <p:spPr bwMode="auto">
          <a:xfrm>
            <a:off x="4391025" y="3114675"/>
            <a:ext cx="1270000" cy="430213"/>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delicate</a:t>
            </a:r>
          </a:p>
        </p:txBody>
      </p:sp>
      <p:sp>
        <p:nvSpPr>
          <p:cNvPr id="13" name="文本框 11"/>
          <p:cNvSpPr txBox="1">
            <a:spLocks noChangeArrowheads="1"/>
          </p:cNvSpPr>
          <p:nvPr/>
        </p:nvSpPr>
        <p:spPr bwMode="auto">
          <a:xfrm>
            <a:off x="2654300" y="2378075"/>
            <a:ext cx="1268413" cy="430213"/>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fried</a:t>
            </a:r>
          </a:p>
        </p:txBody>
      </p:sp>
      <p:sp>
        <p:nvSpPr>
          <p:cNvPr id="14" name="文本框 11"/>
          <p:cNvSpPr txBox="1">
            <a:spLocks noChangeArrowheads="1"/>
          </p:cNvSpPr>
          <p:nvPr/>
        </p:nvSpPr>
        <p:spPr bwMode="auto">
          <a:xfrm>
            <a:off x="6321425" y="3570288"/>
            <a:ext cx="1268413" cy="430212"/>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warming</a:t>
            </a:r>
          </a:p>
        </p:txBody>
      </p:sp>
      <p:sp>
        <p:nvSpPr>
          <p:cNvPr id="15" name="文本框 11"/>
          <p:cNvSpPr txBox="1">
            <a:spLocks noChangeArrowheads="1"/>
          </p:cNvSpPr>
          <p:nvPr/>
        </p:nvSpPr>
        <p:spPr bwMode="auto">
          <a:xfrm>
            <a:off x="5562600" y="3943350"/>
            <a:ext cx="1270000"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cooling</a:t>
            </a:r>
          </a:p>
        </p:txBody>
      </p:sp>
      <p:sp>
        <p:nvSpPr>
          <p:cNvPr id="16" name="文本框 11"/>
          <p:cNvSpPr txBox="1">
            <a:spLocks noChangeArrowheads="1"/>
          </p:cNvSpPr>
          <p:nvPr/>
        </p:nvSpPr>
        <p:spPr bwMode="auto">
          <a:xfrm>
            <a:off x="5364163" y="4314825"/>
            <a:ext cx="1468437" cy="430213"/>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prevention</a:t>
            </a:r>
          </a:p>
        </p:txBody>
      </p:sp>
      <p:sp>
        <p:nvSpPr>
          <p:cNvPr id="17" name="文本框 11"/>
          <p:cNvSpPr txBox="1">
            <a:spLocks noChangeArrowheads="1"/>
          </p:cNvSpPr>
          <p:nvPr/>
        </p:nvSpPr>
        <p:spPr bwMode="auto">
          <a:xfrm>
            <a:off x="6197600" y="5137150"/>
            <a:ext cx="2346325"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friends or family</a:t>
            </a:r>
          </a:p>
        </p:txBody>
      </p:sp>
      <p:sp>
        <p:nvSpPr>
          <p:cNvPr id="18" name="文本框 11"/>
          <p:cNvSpPr txBox="1">
            <a:spLocks noChangeArrowheads="1"/>
          </p:cNvSpPr>
          <p:nvPr/>
        </p:nvSpPr>
        <p:spPr bwMode="auto">
          <a:xfrm>
            <a:off x="2654300" y="5859463"/>
            <a:ext cx="1268413" cy="431800"/>
          </a:xfrm>
          <a:prstGeom prst="rect">
            <a:avLst/>
          </a:prstGeom>
          <a:noFill/>
          <a:ln w="9525">
            <a:noFill/>
            <a:miter lim="800000"/>
            <a:headEnd/>
            <a:tailEnd/>
          </a:ln>
        </p:spPr>
        <p:txBody>
          <a:bodyPr>
            <a:spAutoFit/>
          </a:bodyPr>
          <a:lstStyle/>
          <a:p>
            <a:r>
              <a:rPr lang="en-US" altLang="zh-CN" sz="2200">
                <a:solidFill>
                  <a:srgbClr val="C00000"/>
                </a:solidFill>
                <a:latin typeface="Calibri" pitchFamily="34" charset="0"/>
              </a:rPr>
              <a:t>greetings</a:t>
            </a: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9522</TotalTime>
  <Words>4635</Words>
  <Application>Microsoft Office PowerPoint</Application>
  <PresentationFormat>全屏显示(4:3)</PresentationFormat>
  <Paragraphs>714</Paragraphs>
  <Slides>60</Slides>
  <Notes>1</Notes>
  <HiddenSlides>0</HiddenSlides>
  <MMClips>0</MMClips>
  <ScaleCrop>false</ScaleCrop>
  <HeadingPairs>
    <vt:vector size="6" baseType="variant">
      <vt:variant>
        <vt:lpstr>已用的字体</vt:lpstr>
      </vt:variant>
      <vt:variant>
        <vt:i4>14</vt:i4>
      </vt:variant>
      <vt:variant>
        <vt:lpstr>演示文稿设计模板</vt:lpstr>
      </vt:variant>
      <vt:variant>
        <vt:i4>2</vt:i4>
      </vt:variant>
      <vt:variant>
        <vt:lpstr>幻灯片标题</vt:lpstr>
      </vt:variant>
      <vt:variant>
        <vt:i4>60</vt:i4>
      </vt:variant>
    </vt:vector>
  </HeadingPairs>
  <TitlesOfParts>
    <vt:vector size="76" baseType="lpstr">
      <vt:lpstr>Arial</vt:lpstr>
      <vt:lpstr>宋体</vt:lpstr>
      <vt:lpstr>Calibri</vt:lpstr>
      <vt:lpstr>Gulim</vt:lpstr>
      <vt:lpstr>汉仪旗黑-75W Bold</vt:lpstr>
      <vt:lpstr>Heiti SC Medium</vt:lpstr>
      <vt:lpstr>Georgia</vt:lpstr>
      <vt:lpstr>微软雅黑</vt:lpstr>
      <vt:lpstr>Malgun Gothic</vt:lpstr>
      <vt:lpstr>Wingdings</vt:lpstr>
      <vt:lpstr>楷体</vt:lpstr>
      <vt:lpstr>PMingLiU</vt:lpstr>
      <vt:lpstr>Times New Roman</vt:lpstr>
      <vt:lpstr>Arial Unicode MS</vt: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ld</dc:creator>
  <cp:lastModifiedBy>lenovo</cp:lastModifiedBy>
  <cp:revision>737</cp:revision>
  <dcterms:created xsi:type="dcterms:W3CDTF">2018-06-27T02:39:49Z</dcterms:created>
  <dcterms:modified xsi:type="dcterms:W3CDTF">2020-10-31T09:21:24Z</dcterms:modified>
</cp:coreProperties>
</file>