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81"/>
  </p:notesMasterIdLst>
  <p:handoutMasterIdLst>
    <p:handoutMasterId r:id="rId82"/>
  </p:handoutMasterIdLst>
  <p:sldIdLst>
    <p:sldId id="317" r:id="rId2"/>
    <p:sldId id="285" r:id="rId3"/>
    <p:sldId id="286" r:id="rId4"/>
    <p:sldId id="437" r:id="rId5"/>
    <p:sldId id="288" r:id="rId6"/>
    <p:sldId id="291" r:id="rId7"/>
    <p:sldId id="438" r:id="rId8"/>
    <p:sldId id="439" r:id="rId9"/>
    <p:sldId id="296" r:id="rId10"/>
    <p:sldId id="373" r:id="rId11"/>
    <p:sldId id="440" r:id="rId12"/>
    <p:sldId id="298" r:id="rId13"/>
    <p:sldId id="299" r:id="rId14"/>
    <p:sldId id="300" r:id="rId15"/>
    <p:sldId id="301" r:id="rId16"/>
    <p:sldId id="302" r:id="rId17"/>
    <p:sldId id="303" r:id="rId18"/>
    <p:sldId id="409" r:id="rId19"/>
    <p:sldId id="408" r:id="rId20"/>
    <p:sldId id="451" r:id="rId21"/>
    <p:sldId id="454" r:id="rId22"/>
    <p:sldId id="625" r:id="rId23"/>
    <p:sldId id="455" r:id="rId24"/>
    <p:sldId id="456" r:id="rId25"/>
    <p:sldId id="542" r:id="rId26"/>
    <p:sldId id="375" r:id="rId27"/>
    <p:sldId id="626" r:id="rId28"/>
    <p:sldId id="376" r:id="rId29"/>
    <p:sldId id="463" r:id="rId30"/>
    <p:sldId id="543" r:id="rId31"/>
    <p:sldId id="377" r:id="rId32"/>
    <p:sldId id="378" r:id="rId33"/>
    <p:sldId id="432" r:id="rId34"/>
    <p:sldId id="468" r:id="rId35"/>
    <p:sldId id="469" r:id="rId36"/>
    <p:sldId id="547" r:id="rId37"/>
    <p:sldId id="549" r:id="rId38"/>
    <p:sldId id="422" r:id="rId39"/>
    <p:sldId id="475" r:id="rId40"/>
    <p:sldId id="424" r:id="rId41"/>
    <p:sldId id="426" r:id="rId42"/>
    <p:sldId id="476" r:id="rId43"/>
    <p:sldId id="551" r:id="rId44"/>
    <p:sldId id="342" r:id="rId45"/>
    <p:sldId id="392" r:id="rId46"/>
    <p:sldId id="344" r:id="rId47"/>
    <p:sldId id="346" r:id="rId48"/>
    <p:sldId id="394" r:id="rId49"/>
    <p:sldId id="348" r:id="rId50"/>
    <p:sldId id="441" r:id="rId51"/>
    <p:sldId id="350" r:id="rId52"/>
    <p:sldId id="442" r:id="rId53"/>
    <p:sldId id="352" r:id="rId54"/>
    <p:sldId id="443" r:id="rId55"/>
    <p:sldId id="444" r:id="rId56"/>
    <p:sldId id="460" r:id="rId57"/>
    <p:sldId id="461" r:id="rId58"/>
    <p:sldId id="357" r:id="rId59"/>
    <p:sldId id="359" r:id="rId60"/>
    <p:sldId id="360" r:id="rId61"/>
    <p:sldId id="361" r:id="rId62"/>
    <p:sldId id="362" r:id="rId63"/>
    <p:sldId id="397" r:id="rId64"/>
    <p:sldId id="363" r:id="rId65"/>
    <p:sldId id="445" r:id="rId66"/>
    <p:sldId id="446" r:id="rId67"/>
    <p:sldId id="433" r:id="rId68"/>
    <p:sldId id="462" r:id="rId69"/>
    <p:sldId id="435" r:id="rId70"/>
    <p:sldId id="436" r:id="rId71"/>
    <p:sldId id="624" r:id="rId72"/>
    <p:sldId id="324" r:id="rId73"/>
    <p:sldId id="447" r:id="rId74"/>
    <p:sldId id="365" r:id="rId75"/>
    <p:sldId id="448" r:id="rId76"/>
    <p:sldId id="398" r:id="rId77"/>
    <p:sldId id="406" r:id="rId78"/>
    <p:sldId id="449" r:id="rId79"/>
    <p:sldId id="371" r:id="rId80"/>
  </p:sldIdLst>
  <p:sldSz cx="9144000" cy="6858000" type="screen4x3"/>
  <p:notesSz cx="6858000" cy="9144000"/>
  <p:embeddedFontLst>
    <p:embeddedFont>
      <p:font typeface="Calibri" panose="020F0502020204030204" pitchFamily="34" charset="0"/>
      <p:regular r:id="rId83"/>
      <p:bold r:id="rId84"/>
      <p:italic r:id="rId85"/>
      <p:boldItalic r:id="rId86"/>
    </p:embeddedFont>
    <p:embeddedFont>
      <p:font typeface="Cambria" panose="02040503050406030204" pitchFamily="18" charset="0"/>
      <p:regular r:id="rId87"/>
      <p:bold r:id="rId88"/>
      <p:italic r:id="rId89"/>
      <p:boldItalic r:id="rId90"/>
    </p:embeddedFont>
    <p:embeddedFont>
      <p:font typeface="Georgia" panose="02040502050405020303" pitchFamily="18" charset="0"/>
      <p:regular r:id="rId91"/>
      <p:bold r:id="rId92"/>
      <p:italic r:id="rId93"/>
      <p:boldItalic r:id="rId94"/>
    </p:embeddedFont>
    <p:embeddedFont>
      <p:font typeface="等线" panose="02010600030101010101" pitchFamily="2" charset="-122"/>
      <p:regular r:id="rId95"/>
      <p:bold r:id="rId96"/>
    </p:embeddedFont>
    <p:embeddedFont>
      <p:font typeface="微软雅黑" panose="020B0503020204020204" pitchFamily="34" charset="-122"/>
      <p:regular r:id="rId97"/>
      <p:bold r:id="rId98"/>
    </p:embeddedFont>
  </p:embeddedFontLst>
  <p:defaultTextStyle>
    <a:defPPr>
      <a:defRPr lang="zh-CN"/>
    </a:defPPr>
    <a:lvl1pPr algn="l" defTabSz="457200" rtl="0" fontAlgn="base">
      <a:spcBef>
        <a:spcPct val="0"/>
      </a:spcBef>
      <a:spcAft>
        <a:spcPct val="0"/>
      </a:spcAft>
      <a:defRPr kern="1200">
        <a:solidFill>
          <a:schemeClr val="tx1"/>
        </a:solidFill>
        <a:latin typeface="Arial" charset="0"/>
        <a:ea typeface="宋体" charset="-122"/>
        <a:cs typeface="+mn-cs"/>
      </a:defRPr>
    </a:lvl1pPr>
    <a:lvl2pPr marL="457200" algn="l" defTabSz="457200" rtl="0" fontAlgn="base">
      <a:spcBef>
        <a:spcPct val="0"/>
      </a:spcBef>
      <a:spcAft>
        <a:spcPct val="0"/>
      </a:spcAft>
      <a:defRPr kern="1200">
        <a:solidFill>
          <a:schemeClr val="tx1"/>
        </a:solidFill>
        <a:latin typeface="Arial" charset="0"/>
        <a:ea typeface="宋体" charset="-122"/>
        <a:cs typeface="+mn-cs"/>
      </a:defRPr>
    </a:lvl2pPr>
    <a:lvl3pPr marL="914400" algn="l" defTabSz="457200" rtl="0" fontAlgn="base">
      <a:spcBef>
        <a:spcPct val="0"/>
      </a:spcBef>
      <a:spcAft>
        <a:spcPct val="0"/>
      </a:spcAft>
      <a:defRPr kern="1200">
        <a:solidFill>
          <a:schemeClr val="tx1"/>
        </a:solidFill>
        <a:latin typeface="Arial" charset="0"/>
        <a:ea typeface="宋体" charset="-122"/>
        <a:cs typeface="+mn-cs"/>
      </a:defRPr>
    </a:lvl3pPr>
    <a:lvl4pPr marL="1371600" algn="l" defTabSz="457200" rtl="0" fontAlgn="base">
      <a:spcBef>
        <a:spcPct val="0"/>
      </a:spcBef>
      <a:spcAft>
        <a:spcPct val="0"/>
      </a:spcAft>
      <a:defRPr kern="1200">
        <a:solidFill>
          <a:schemeClr val="tx1"/>
        </a:solidFill>
        <a:latin typeface="Arial" charset="0"/>
        <a:ea typeface="宋体" charset="-122"/>
        <a:cs typeface="+mn-cs"/>
      </a:defRPr>
    </a:lvl4pPr>
    <a:lvl5pPr marL="1828800" algn="l" defTabSz="457200"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46">
          <p15:clr>
            <a:srgbClr val="A4A3A4"/>
          </p15:clr>
        </p15:guide>
        <p15:guide id="2" pos="292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2C0A"/>
    <a:srgbClr val="660066"/>
    <a:srgbClr val="E8D0D0"/>
    <a:srgbClr val="009900"/>
    <a:srgbClr val="CC3300"/>
    <a:srgbClr val="64A96A"/>
    <a:srgbClr val="78C97F"/>
    <a:srgbClr val="FF9F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1" autoAdjust="0"/>
    <p:restoredTop sz="94681" autoAdjust="0"/>
  </p:normalViewPr>
  <p:slideViewPr>
    <p:cSldViewPr snapToGrid="0" snapToObjects="1">
      <p:cViewPr varScale="1">
        <p:scale>
          <a:sx n="63" d="100"/>
          <a:sy n="63" d="100"/>
        </p:scale>
        <p:origin x="1288" y="48"/>
      </p:cViewPr>
      <p:guideLst>
        <p:guide orient="horz" pos="2146"/>
        <p:guide pos="2926"/>
      </p:guideLst>
    </p:cSldViewPr>
  </p:slideViewPr>
  <p:notesTextViewPr>
    <p:cViewPr>
      <p:scale>
        <a:sx n="100" d="100"/>
        <a:sy n="100" d="100"/>
      </p:scale>
      <p:origin x="0" y="0"/>
    </p:cViewPr>
  </p:notesTextViewPr>
  <p:sorterViewPr>
    <p:cViewPr>
      <p:scale>
        <a:sx n="66" d="100"/>
        <a:sy n="66" d="100"/>
      </p:scale>
      <p:origin x="0" y="6534"/>
    </p:cViewPr>
  </p:sorterViewPr>
  <p:notesViewPr>
    <p:cSldViewPr snapToGrid="0" snapToObjects="1">
      <p:cViewPr varScale="1">
        <p:scale>
          <a:sx n="69" d="100"/>
          <a:sy n="69" d="100"/>
        </p:scale>
        <p:origin x="2568" y="3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font" Target="fonts/font3.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a:defRPr sz="1200">
                <a:latin typeface="等线"/>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a:defRPr sz="1200">
                <a:latin typeface="等线"/>
              </a:defRPr>
            </a:lvl1pPr>
          </a:lstStyle>
          <a:p>
            <a:pPr>
              <a:defRPr/>
            </a:pPr>
            <a:fld id="{7FCF676D-DBAB-4080-90BD-73B14B4D4BF4}" type="datetimeFigureOut">
              <a:rPr lang="zh-CN" altLang="en-US"/>
              <a:pPr>
                <a:defRPr/>
              </a:pPr>
              <a:t>2022/10/6</a:t>
            </a:fld>
            <a:endParaRPr lang="en-US" altLang="zh-CN"/>
          </a:p>
        </p:txBody>
      </p:sp>
      <p:sp>
        <p:nvSpPr>
          <p:cNvPr id="4" name="页脚占位符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a:defRPr sz="1200">
                <a:latin typeface="等线"/>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等线"/>
              </a:defRPr>
            </a:lvl1pPr>
          </a:lstStyle>
          <a:p>
            <a:pPr>
              <a:defRPr/>
            </a:pPr>
            <a:fld id="{609CE1BA-4D7E-4479-9EDC-27F265C9CF62}"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defRPr>
            </a:lvl1pPr>
          </a:lstStyle>
          <a:p>
            <a:pPr>
              <a:defRPr/>
            </a:pPr>
            <a:fld id="{8D669D00-8E8E-4AD9-8B48-09B8FDCB6C74}" type="datetimeFigureOut">
              <a:rPr lang="zh-CN" altLang="en-US"/>
              <a:pPr>
                <a:defRPr/>
              </a:pPr>
              <a:t>2022/10/6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defRPr>
            </a:lvl1pPr>
          </a:lstStyle>
          <a:p>
            <a:pPr>
              <a:defRPr/>
            </a:pPr>
            <a:fld id="{D4B70D9F-6618-4004-837F-DC310DE2FA7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kumimoji="1" lang="zh-CN" altLang="en-US"/>
          </a:p>
        </p:txBody>
      </p:sp>
      <p:sp>
        <p:nvSpPr>
          <p:cNvPr id="17411"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CAC397-446C-4C31-BC0C-1A4BA6DE0DF8}" type="slidenum">
              <a:rPr lang="zh-CN" altLang="en-US"/>
              <a:pPr fontAlgn="base">
                <a:spcBef>
                  <a:spcPct val="0"/>
                </a:spcBef>
                <a:spcAft>
                  <a:spcPct val="0"/>
                </a:spcAft>
                <a:defRPr/>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bwMode="auto">
          <a:noFill/>
          <a:ln>
            <a:solidFill>
              <a:srgbClr val="000000"/>
            </a:solidFill>
            <a:miter lim="800000"/>
            <a:headEnd/>
            <a:tailEnd/>
          </a:ln>
        </p:spPr>
      </p:sp>
      <p:sp>
        <p:nvSpPr>
          <p:cNvPr id="921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a:t>Selfie could be shared online or within classes.</a:t>
            </a:r>
            <a:endParaRPr lang="zh-CN" altLang="en-US"/>
          </a:p>
        </p:txBody>
      </p:sp>
      <p:sp>
        <p:nvSpPr>
          <p:cNvPr id="1310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FEF358-79AD-4FFD-B8A0-0DCE33C9E6DE}" type="slidenum">
              <a:rPr lang="zh-CN" altLang="en-US"/>
              <a:pPr fontAlgn="base">
                <a:spcBef>
                  <a:spcPct val="0"/>
                </a:spcBef>
                <a:spcAft>
                  <a:spcPct val="0"/>
                </a:spcAft>
                <a:defRPr/>
              </a:pPr>
              <a:t>69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本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7E6AD690-6F43-4895-BBA8-B0C1DAA856BE}" type="datetimeFigureOut">
              <a:rPr lang="zh-CN" altLang="en-US"/>
              <a:pPr>
                <a:defRPr/>
              </a:pPr>
              <a:t>2022/10/6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1966467C-658A-43ED-8F93-797ECCB93BC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8D2826F0-6F26-47F3-8676-38DE761207FD}" type="datetimeFigureOut">
              <a:rPr lang="zh-CN" altLang="en-US"/>
              <a:pPr>
                <a:defRPr/>
              </a:pPr>
              <a:t>2022/10/6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45860777-A24C-46A4-AAD5-D29D7102E713}"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ltLang="zh-CN"/>
              <a:t>Click to edit Master title style</a:t>
            </a:r>
            <a:endParaRPr lang="en-US"/>
          </a:p>
        </p:txBody>
      </p:sp>
      <p:sp>
        <p:nvSpPr>
          <p:cNvPr id="3" name="Date Placeholder 2"/>
          <p:cNvSpPr>
            <a:spLocks noGrp="1"/>
          </p:cNvSpPr>
          <p:nvPr>
            <p:ph type="dt" sz="half" idx="10"/>
          </p:nvPr>
        </p:nvSpPr>
        <p:spPr/>
        <p:txBody>
          <a:bodyPr/>
          <a:lstStyle>
            <a:lvl1pPr>
              <a:defRPr kumimoji="0"/>
            </a:lvl1pPr>
          </a:lstStyle>
          <a:p>
            <a:pPr>
              <a:defRPr/>
            </a:pPr>
            <a:fld id="{05A84E50-B096-334A-96C0-FCF36AC1F6CE}" type="datetime1">
              <a:rPr lang="zh-CN" altLang="en-US"/>
              <a:pPr>
                <a:defRPr/>
              </a:pPr>
              <a:t>2022/10/6</a:t>
            </a:fld>
            <a:endParaRPr lang="zh-CN" altLang="en-US" sz="1800">
              <a:solidFill>
                <a:schemeClr val="tx1"/>
              </a:solidFill>
            </a:endParaRPr>
          </a:p>
        </p:txBody>
      </p:sp>
      <p:sp>
        <p:nvSpPr>
          <p:cNvPr id="4" name="Footer Placeholder 3"/>
          <p:cNvSpPr>
            <a:spLocks noGrp="1"/>
          </p:cNvSpPr>
          <p:nvPr>
            <p:ph type="ftr" sz="quarter" idx="11"/>
          </p:nvPr>
        </p:nvSpPr>
        <p:spPr/>
        <p:txBody>
          <a:bodyPr/>
          <a:lstStyle>
            <a:lvl1pPr>
              <a:defRPr kumimoji="0"/>
            </a:lvl1pPr>
          </a:lstStyle>
          <a:p>
            <a:pPr>
              <a:defRPr/>
            </a:pPr>
            <a:endParaRPr lang="en-US"/>
          </a:p>
        </p:txBody>
      </p:sp>
      <p:sp>
        <p:nvSpPr>
          <p:cNvPr id="5" name="Slide Number Placeholder 4"/>
          <p:cNvSpPr>
            <a:spLocks noGrp="1"/>
          </p:cNvSpPr>
          <p:nvPr>
            <p:ph type="sldNum" sz="quarter" idx="12"/>
          </p:nvPr>
        </p:nvSpPr>
        <p:spPr/>
        <p:txBody>
          <a:bodyPr/>
          <a:lstStyle>
            <a:lvl1pPr>
              <a:defRPr kumimoji="0"/>
            </a:lvl1pPr>
          </a:lstStyle>
          <a:p>
            <a:pPr>
              <a:defRPr/>
            </a:pPr>
            <a:fld id="{B7D62ECA-79BB-4763-AD9D-5BDF642624E3}" type="slidenum">
              <a:rPr lang="zh-CN" altLang="en-US"/>
              <a:pPr>
                <a:defRPr/>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163D3CCF-E139-4D8B-9E41-7A3D9E4F52C8}" type="datetimeFigureOut">
              <a:rPr lang="zh-CN" altLang="en-US"/>
              <a:pPr>
                <a:defRPr/>
              </a:pPr>
              <a:t>2022/10/6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CE8D5896-A05F-4DE5-A7E7-C09F9429663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E735E6A-4836-41B2-AD6D-E1AA83A7AE58}" type="datetimeFigureOut">
              <a:rPr lang="zh-CN" altLang="en-US"/>
              <a:pPr>
                <a:defRPr/>
              </a:pPr>
              <a:t>2022/10/6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42D44FA6-B315-44D3-BA88-EEA200F6D79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0AF64F68-3F7E-4253-BDD0-B4A13D9AAAD6}" type="datetimeFigureOut">
              <a:rPr lang="zh-CN" altLang="en-US"/>
              <a:pPr>
                <a:defRPr/>
              </a:pPr>
              <a:t>2022/10/6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3DAA1854-27F6-444D-A55F-61A5D693EAF8}"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p:cNvSpPr>
            <a:spLocks noGrp="1"/>
          </p:cNvSpPr>
          <p:nvPr>
            <p:ph type="dt" sz="half" idx="10"/>
          </p:nvPr>
        </p:nvSpPr>
        <p:spPr/>
        <p:txBody>
          <a:bodyPr/>
          <a:lstStyle>
            <a:lvl1pPr>
              <a:defRPr/>
            </a:lvl1pPr>
          </a:lstStyle>
          <a:p>
            <a:pPr>
              <a:defRPr/>
            </a:pPr>
            <a:fld id="{03AB02BA-F1F0-4160-8C78-DF6206E59E76}" type="datetimeFigureOut">
              <a:rPr lang="zh-CN" altLang="en-US"/>
              <a:pPr>
                <a:defRPr/>
              </a:pPr>
              <a:t>2022/10/6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F63CC788-8AE2-43C6-B076-045F489FC3B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A0DCC1D2-BE86-4E11-8F90-55D3480AFF19}" type="datetimeFigureOut">
              <a:rPr lang="zh-CN" altLang="en-US"/>
              <a:pPr>
                <a:defRPr/>
              </a:pPr>
              <a:t>2022/10/6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11369FE5-D200-4362-BA7F-67950D986D7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C5EB23C-7193-4BF1-8D04-235EA8027857}" type="datetimeFigureOut">
              <a:rPr lang="zh-CN" altLang="en-US"/>
              <a:pPr>
                <a:defRPr/>
              </a:pPr>
              <a:t>2022/10/6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88D0452F-8CEC-473A-A45E-42B1EA0F26C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47D3215-D503-45FC-9806-EA0083023129}" type="datetimeFigureOut">
              <a:rPr lang="zh-CN" altLang="en-US"/>
              <a:pPr>
                <a:defRPr/>
              </a:pPr>
              <a:t>2022/10/6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8A243261-7420-4DDE-9E19-84562B04E1A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958006-31DA-49D1-B9EF-7383A6F6892B}" type="datetimeFigureOut">
              <a:rPr lang="zh-CN" altLang="en-US"/>
              <a:pPr>
                <a:defRPr/>
              </a:pPr>
              <a:t>2022/10/6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E10BEAD6-02F3-4465-81A7-24D090808B6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fld id="{0A4FF60D-7441-4B4D-8163-752DB2B7710B}" type="datetimeFigureOut">
              <a:rPr lang="zh-CN" altLang="en-US"/>
              <a:pPr>
                <a:defRPr/>
              </a:pPr>
              <a:t>2022/10/6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1" sz="1200">
                <a:solidFill>
                  <a:schemeClr val="tx1">
                    <a:tint val="75000"/>
                  </a:schemeClr>
                </a:solidFill>
                <a:latin typeface="+mn-lt"/>
                <a:ea typeface="+mn-ea"/>
              </a:defRPr>
            </a:lvl1pPr>
          </a:lstStyle>
          <a:p>
            <a:pPr>
              <a:defRPr/>
            </a:pPr>
            <a:fld id="{E90B66DD-4B95-4B25-93E7-061A87D1B88E}" type="slidenum">
              <a:rPr lang="zh-CN" altLang="en-US"/>
              <a:pPr>
                <a:defRPr/>
              </a:pPr>
              <a:t>‹#›</a:t>
            </a:fld>
            <a:endParaRPr lang="zh-CN" altLang="en-US"/>
          </a:p>
        </p:txBody>
      </p:sp>
      <p:sp>
        <p:nvSpPr>
          <p:cNvPr id="7" name="矩形 6"/>
          <p:cNvSpPr/>
          <p:nvPr userDrawn="1"/>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8" name="直线连接符 23"/>
          <p:cNvCxnSpPr/>
          <p:nvPr userDrawn="1"/>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9" name="TextBox 4"/>
          <p:cNvSpPr txBox="1">
            <a:spLocks noChangeArrowheads="1"/>
          </p:cNvSpPr>
          <p:nvPr userDrawn="1"/>
        </p:nvSpPr>
        <p:spPr bwMode="auto">
          <a:xfrm>
            <a:off x="4322763" y="6394450"/>
            <a:ext cx="4821237" cy="369888"/>
          </a:xfrm>
          <a:prstGeom prst="rect">
            <a:avLst/>
          </a:prstGeom>
          <a:noFill/>
          <a:ln w="9525">
            <a:noFill/>
            <a:miter lim="800000"/>
          </a:ln>
        </p:spPr>
        <p:txBody>
          <a:bodyPr>
            <a:spAutoFit/>
          </a:bodyPr>
          <a:lstStyle/>
          <a:p>
            <a:pP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新一代大学英语（提高篇）</a:t>
            </a: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综合教程</a:t>
            </a:r>
            <a:r>
              <a:rPr lang="en-US" altLang="zh-CN" b="1" dirty="0">
                <a:solidFill>
                  <a:schemeClr val="bg1"/>
                </a:solidFill>
                <a:latin typeface="微软雅黑" panose="020B0503020204020204" pitchFamily="34" charset="-122"/>
                <a:ea typeface="微软雅黑" panose="020B0503020204020204" pitchFamily="34" charset="-122"/>
              </a:rPr>
              <a:t>  Unit 6</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直线连接符 21"/>
          <p:cNvCxnSpPr/>
          <p:nvPr userDrawn="1"/>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1" name="直线连接符 22"/>
          <p:cNvCxnSpPr/>
          <p:nvPr userDrawn="1"/>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2" name="文本框 23"/>
          <p:cNvSpPr txBox="1"/>
          <p:nvPr userDrawn="1"/>
        </p:nvSpPr>
        <p:spPr>
          <a:xfrm>
            <a:off x="355600" y="203200"/>
            <a:ext cx="1916113" cy="552450"/>
          </a:xfrm>
          <a:prstGeom prst="rect">
            <a:avLst/>
          </a:prstGeom>
          <a:noFill/>
        </p:spPr>
        <p:txBody>
          <a:bodyPr wrap="none">
            <a:spAutoFit/>
          </a:bodyPr>
          <a:lstStyle/>
          <a:p>
            <a:pPr fontAlgn="auto">
              <a:spcBef>
                <a:spcPts val="0"/>
              </a:spcBef>
              <a:spcAft>
                <a:spcPts val="0"/>
              </a:spcAft>
              <a:defRPr/>
            </a:pPr>
            <a:r>
              <a:rPr kumimoji="1" lang="en-US" altLang="zh-CN" sz="3000" b="1" dirty="0">
                <a:solidFill>
                  <a:srgbClr val="5FA067"/>
                </a:solidFill>
                <a:latin typeface="Arial" panose="020B0604020202020204"/>
                <a:ea typeface="+mn-ea"/>
                <a:cs typeface="Arial" panose="020B0604020202020204"/>
              </a:rPr>
              <a:t>Explore 1</a:t>
            </a:r>
            <a:endParaRPr kumimoji="1" lang="zh-CN" altLang="en-US" sz="3000" b="1" dirty="0">
              <a:solidFill>
                <a:srgbClr val="5FA067"/>
              </a:solidFill>
              <a:latin typeface="Arial" panose="020B0604020202020204"/>
              <a:ea typeface="+mn-ea"/>
              <a:cs typeface="Arial" panose="020B0604020202020204"/>
            </a:endParaRPr>
          </a:p>
        </p:txBody>
      </p:sp>
      <p:pic>
        <p:nvPicPr>
          <p:cNvPr id="1035" name="图片 12"/>
          <p:cNvPicPr>
            <a:picLocks noChangeAspect="1"/>
          </p:cNvPicPr>
          <p:nvPr userDrawn="1"/>
        </p:nvPicPr>
        <p:blipFill>
          <a:blip r:embed="rId14"/>
          <a:srcRect/>
          <a:stretch>
            <a:fillRect/>
          </a:stretch>
        </p:blipFill>
        <p:spPr bwMode="auto">
          <a:xfrm>
            <a:off x="198438" y="144463"/>
            <a:ext cx="177800" cy="4953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charset="-122"/>
        </a:defRPr>
      </a:lvl5pPr>
      <a:lvl6pPr marL="457200" algn="ctr" defTabSz="457200" rtl="0" fontAlgn="base">
        <a:spcBef>
          <a:spcPct val="0"/>
        </a:spcBef>
        <a:spcAft>
          <a:spcPct val="0"/>
        </a:spcAft>
        <a:defRPr sz="4400">
          <a:solidFill>
            <a:schemeClr val="tx1"/>
          </a:solidFill>
          <a:latin typeface="Calibri" pitchFamily="34" charset="0"/>
          <a:ea typeface="宋体" charset="-122"/>
        </a:defRPr>
      </a:lvl6pPr>
      <a:lvl7pPr marL="914400" algn="ctr" defTabSz="457200" rtl="0" fontAlgn="base">
        <a:spcBef>
          <a:spcPct val="0"/>
        </a:spcBef>
        <a:spcAft>
          <a:spcPct val="0"/>
        </a:spcAft>
        <a:defRPr sz="4400">
          <a:solidFill>
            <a:schemeClr val="tx1"/>
          </a:solidFill>
          <a:latin typeface="Calibri" pitchFamily="34" charset="0"/>
          <a:ea typeface="宋体" charset="-122"/>
        </a:defRPr>
      </a:lvl7pPr>
      <a:lvl8pPr marL="1371600" algn="ctr" defTabSz="457200" rtl="0" fontAlgn="base">
        <a:spcBef>
          <a:spcPct val="0"/>
        </a:spcBef>
        <a:spcAft>
          <a:spcPct val="0"/>
        </a:spcAft>
        <a:defRPr sz="4400">
          <a:solidFill>
            <a:schemeClr val="tx1"/>
          </a:solidFill>
          <a:latin typeface="Calibri" pitchFamily="34" charset="0"/>
          <a:ea typeface="宋体" charset="-122"/>
        </a:defRPr>
      </a:lvl8pPr>
      <a:lvl9pPr marL="1828800" algn="ctr" defTabSz="457200"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Information%20bank/Viewing-iExplore%201.mp4" TargetMode="External"/></Relationships>
</file>

<file path=ppt/slides/_rels/slide2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45.xml"/><Relationship Id="rId7" Type="http://schemas.openxmlformats.org/officeDocument/2006/relationships/slide" Target="slide3.xml"/><Relationship Id="rId2" Type="http://schemas.openxmlformats.org/officeDocument/2006/relationships/slide" Target="slide53.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slide" Target="slide58.xml"/><Relationship Id="rId4" Type="http://schemas.openxmlformats.org/officeDocument/2006/relationships/slide" Target="slide64.xml"/><Relationship Id="rId9" Type="http://schemas.openxmlformats.org/officeDocument/2006/relationships/image" Target="../media/image12.jpeg"/></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slide" Target="slide44.xml"/></Relationships>
</file>

<file path=ppt/slides/_rels/slide5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 Target="slide73.xml"/><Relationship Id="rId7" Type="http://schemas.openxmlformats.org/officeDocument/2006/relationships/image" Target="../media/image11.png"/><Relationship Id="rId2" Type="http://schemas.openxmlformats.org/officeDocument/2006/relationships/slide" Target="slide74.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emf"/><Relationship Id="rId4" Type="http://schemas.openxmlformats.org/officeDocument/2006/relationships/slide" Target="slide76.xml"/></Relationships>
</file>

<file path=ppt/slides/_rels/slide73.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4"/>
          <p:cNvPicPr>
            <a:picLocks noChangeAspect="1"/>
          </p:cNvPicPr>
          <p:nvPr/>
        </p:nvPicPr>
        <p:blipFill>
          <a:blip r:embed="rId3"/>
          <a:srcRect l="12727" t="13728" r="2"/>
          <a:stretch>
            <a:fillRect/>
          </a:stretch>
        </p:blipFill>
        <p:spPr bwMode="auto">
          <a:xfrm>
            <a:off x="-12700" y="-41275"/>
            <a:ext cx="9169400" cy="6426200"/>
          </a:xfrm>
          <a:prstGeom prst="rect">
            <a:avLst/>
          </a:prstGeom>
          <a:noFill/>
          <a:ln w="9525">
            <a:noFill/>
            <a:miter lim="800000"/>
            <a:headEnd/>
            <a:tailEnd/>
          </a:ln>
        </p:spPr>
      </p:pic>
      <p:sp>
        <p:nvSpPr>
          <p:cNvPr id="34" name="矩形 33"/>
          <p:cNvSpPr/>
          <p:nvPr/>
        </p:nvSpPr>
        <p:spPr>
          <a:xfrm>
            <a:off x="4524375" y="5257800"/>
            <a:ext cx="4619625" cy="7985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6387"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r>
              <a:rPr kumimoji="1" lang="en-US" altLang="zh-CN" sz="1400">
                <a:solidFill>
                  <a:schemeClr val="bg1"/>
                </a:solidFill>
                <a:cs typeface="Arial" charset="0"/>
              </a:rPr>
              <a:t>UNIT</a:t>
            </a:r>
            <a:endParaRPr kumimoji="1" lang="zh-CN" altLang="en-US" sz="1400">
              <a:solidFill>
                <a:schemeClr val="bg1"/>
              </a:solidFill>
              <a:cs typeface="Arial"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auto">
              <a:spcBef>
                <a:spcPts val="0"/>
              </a:spcBef>
              <a:spcAft>
                <a:spcPts val="0"/>
              </a:spcAft>
              <a:defRPr/>
            </a:pPr>
            <a:r>
              <a:rPr kumimoji="1" lang="en-US" altLang="zh-CN"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rPr>
              <a:t>6</a:t>
            </a:r>
            <a:endParaRPr kumimoji="1" lang="zh-CN" altLang="en-US" sz="6000" b="1" i="1" dirty="0">
              <a:solidFill>
                <a:schemeClr val="bg1"/>
              </a:solidFill>
              <a:effectLst>
                <a:outerShdw blurRad="50800" dist="38100" dir="2700000" algn="tl" rotWithShape="0">
                  <a:prstClr val="black">
                    <a:alpha val="40000"/>
                  </a:prstClr>
                </a:outerShdw>
              </a:effectLst>
              <a:latin typeface="Arial" panose="020B0604020202020204"/>
              <a:ea typeface="+mn-ea"/>
              <a:cs typeface="Arial" panose="020B0604020202020204"/>
            </a:endParaRPr>
          </a:p>
        </p:txBody>
      </p:sp>
      <p:sp>
        <p:nvSpPr>
          <p:cNvPr id="16389" name="矩形 7"/>
          <p:cNvSpPr>
            <a:spLocks noChangeArrowheads="1"/>
          </p:cNvSpPr>
          <p:nvPr/>
        </p:nvSpPr>
        <p:spPr bwMode="auto">
          <a:xfrm>
            <a:off x="4391025" y="5240338"/>
            <a:ext cx="3825875" cy="460375"/>
          </a:xfrm>
          <a:prstGeom prst="rect">
            <a:avLst/>
          </a:prstGeom>
          <a:noFill/>
          <a:ln w="9525">
            <a:noFill/>
            <a:miter lim="800000"/>
            <a:headEnd/>
            <a:tailEnd/>
          </a:ln>
        </p:spPr>
        <p:txBody>
          <a:bodyPr>
            <a:spAutoFit/>
          </a:bodyPr>
          <a:lstStyle/>
          <a:p>
            <a:pPr algn="ctr">
              <a:spcBef>
                <a:spcPct val="50000"/>
              </a:spcBef>
            </a:pPr>
            <a:r>
              <a:rPr lang="en-US" altLang="zh-CN" sz="2400" b="1">
                <a:solidFill>
                  <a:schemeClr val="bg1"/>
                </a:solidFill>
                <a:ea typeface="Gulim" pitchFamily="34" charset="-127"/>
                <a:cs typeface="Arial" charset="0"/>
                <a:sym typeface="Arial" charset="0"/>
              </a:rPr>
              <a:t>Future or fiction?</a:t>
            </a:r>
          </a:p>
        </p:txBody>
      </p:sp>
      <p:sp>
        <p:nvSpPr>
          <p:cNvPr id="38" name="矩形 37"/>
          <p:cNvSpPr/>
          <p:nvPr/>
        </p:nvSpPr>
        <p:spPr>
          <a:xfrm>
            <a:off x="-12700" y="941388"/>
            <a:ext cx="9144000" cy="1185862"/>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1">
                  <a:lumMod val="40000"/>
                  <a:lumOff val="60000"/>
                </a:schemeClr>
              </a:solidFill>
            </a:endParaRPr>
          </a:p>
        </p:txBody>
      </p:sp>
      <p:cxnSp>
        <p:nvCxnSpPr>
          <p:cNvPr id="40" name="直线连接符 39"/>
          <p:cNvCxnSpPr/>
          <p:nvPr/>
        </p:nvCxnSpPr>
        <p:spPr>
          <a:xfrm>
            <a:off x="0" y="952500"/>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6393"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r>
              <a:rPr kumimoji="1" lang="zh-CN" altLang="en-US" sz="3200" b="1">
                <a:solidFill>
                  <a:srgbClr val="FF9F47"/>
                </a:solidFill>
                <a:latin typeface="汉仪旗黑-75W Bold"/>
                <a:ea typeface="汉仪旗黑-75W Bold"/>
                <a:cs typeface="汉仪旗黑-75W Bold"/>
              </a:rPr>
              <a:t>综合教程</a:t>
            </a:r>
            <a:r>
              <a:rPr kumimoji="1" lang="en-US" altLang="zh-CN" sz="3200" b="1">
                <a:solidFill>
                  <a:srgbClr val="FF9F47"/>
                </a:solidFill>
                <a:latin typeface="汉仪旗黑-75W Bold"/>
                <a:ea typeface="汉仪旗黑-75W Bold"/>
                <a:cs typeface="汉仪旗黑-75W Bold"/>
              </a:rPr>
              <a:t> 1</a:t>
            </a:r>
            <a:endParaRPr kumimoji="1" lang="zh-CN" altLang="en-US" sz="3200" b="1">
              <a:solidFill>
                <a:srgbClr val="FF9F47"/>
              </a:solidFill>
              <a:latin typeface="汉仪旗黑-75W Bold"/>
              <a:ea typeface="汉仪旗黑-75W Bold"/>
              <a:cs typeface="汉仪旗黑-75W Bold"/>
            </a:endParaRPr>
          </a:p>
        </p:txBody>
      </p:sp>
      <p:pic>
        <p:nvPicPr>
          <p:cNvPr id="16394" name="图片 2"/>
          <p:cNvPicPr>
            <a:picLocks noChangeAspect="1"/>
          </p:cNvPicPr>
          <p:nvPr/>
        </p:nvPicPr>
        <p:blipFill>
          <a:blip r:embed="rId4"/>
          <a:srcRect/>
          <a:stretch>
            <a:fillRect/>
          </a:stretch>
        </p:blipFill>
        <p:spPr bwMode="auto">
          <a:xfrm>
            <a:off x="-701675" y="241300"/>
            <a:ext cx="5268913" cy="2633663"/>
          </a:xfrm>
          <a:prstGeom prst="rect">
            <a:avLst/>
          </a:prstGeom>
          <a:noFill/>
          <a:ln w="9525">
            <a:noFill/>
            <a:miter lim="800000"/>
            <a:headEnd/>
            <a:tailEnd/>
          </a:ln>
        </p:spPr>
      </p:pic>
      <p:sp>
        <p:nvSpPr>
          <p:cNvPr id="49" name="矩形 48"/>
          <p:cNvSpPr/>
          <p:nvPr/>
        </p:nvSpPr>
        <p:spPr>
          <a:xfrm>
            <a:off x="2817813" y="1649413"/>
            <a:ext cx="917575" cy="28892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6396"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r>
              <a:rPr kumimoji="1" lang="zh-CN" altLang="en-US">
                <a:solidFill>
                  <a:schemeClr val="bg1"/>
                </a:solidFill>
                <a:latin typeface="Heiti SC Medium"/>
                <a:ea typeface="Heiti SC Medium"/>
                <a:cs typeface="Heiti SC Medium"/>
              </a:rPr>
              <a:t>提高篇</a:t>
            </a:r>
          </a:p>
        </p:txBody>
      </p:sp>
      <p:sp>
        <p:nvSpPr>
          <p:cNvPr id="16397" name="Subtitle 4"/>
          <p:cNvSpPr txBox="1">
            <a:spLocks noChangeArrowheads="1"/>
          </p:cNvSpPr>
          <p:nvPr/>
        </p:nvSpPr>
        <p:spPr bwMode="auto">
          <a:xfrm>
            <a:off x="-23813" y="6019800"/>
            <a:ext cx="9167813" cy="814388"/>
          </a:xfrm>
          <a:prstGeom prst="rect">
            <a:avLst/>
          </a:prstGeom>
          <a:solidFill>
            <a:srgbClr val="7F4F35">
              <a:alpha val="87450"/>
            </a:srgbClr>
          </a:solidFill>
          <a:ln w="9525">
            <a:noFill/>
            <a:miter lim="800000"/>
            <a:headEnd/>
            <a:tailEnd/>
          </a:ln>
        </p:spPr>
        <p:txBody>
          <a:bodyPr/>
          <a:lstStyle/>
          <a:p>
            <a:pPr>
              <a:lnSpc>
                <a:spcPct val="110000"/>
              </a:lnSpc>
              <a:spcBef>
                <a:spcPct val="20000"/>
              </a:spcBef>
            </a:pPr>
            <a:r>
              <a:rPr lang="en-US" altLang="zh-CN" sz="1500" b="1">
                <a:solidFill>
                  <a:srgbClr val="D9D9D9"/>
                </a:solidFill>
                <a:latin typeface="Georgia" pitchFamily="18" charset="0"/>
                <a:sym typeface="Calibri" pitchFamily="34" charset="0"/>
              </a:rPr>
              <a:t>FOREIGN LANGUAGE TEACHING AND RESEARCH PRESS      </a:t>
            </a:r>
          </a:p>
          <a:p>
            <a:pPr>
              <a:lnSpc>
                <a:spcPct val="110000"/>
              </a:lnSpc>
              <a:spcBef>
                <a:spcPct val="20000"/>
              </a:spcBef>
            </a:pPr>
            <a:r>
              <a:rPr lang="en-US" altLang="zh-CN" sz="1500" b="1">
                <a:solidFill>
                  <a:srgbClr val="D9D9D9"/>
                </a:solidFill>
                <a:latin typeface="Georgia" pitchFamily="18" charset="0"/>
                <a:sym typeface="Calibri" pitchFamily="34" charset="0"/>
              </a:rPr>
              <a:t>HEBEI UNIVERSITY</a:t>
            </a:r>
            <a:endParaRPr lang="zh-CN" altLang="en-US" sz="1500" b="1">
              <a:solidFill>
                <a:srgbClr val="D9D9D9"/>
              </a:solidFill>
              <a:latin typeface="Georgia" pitchFamily="18" charset="0"/>
              <a:sym typeface="Calibri" pitchFamily="34" charset="0"/>
            </a:endParaRPr>
          </a:p>
          <a:p>
            <a:pPr algn="ctr" latinLnBrk="1">
              <a:spcBef>
                <a:spcPct val="20000"/>
              </a:spcBef>
            </a:pPr>
            <a:endParaRPr lang="en-US" altLang="zh-CN" sz="4000" b="1">
              <a:solidFill>
                <a:schemeClr val="bg1"/>
              </a:solidFill>
              <a:latin typeface="Calibri" pitchFamily="34" charset="0"/>
              <a:sym typeface="Arial" charset="0"/>
            </a:endParaRPr>
          </a:p>
        </p:txBody>
      </p:sp>
      <p:sp>
        <p:nvSpPr>
          <p:cNvPr id="16398"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latinLnBrk="1">
              <a:spcBef>
                <a:spcPct val="50000"/>
              </a:spcBef>
            </a:pPr>
            <a:endParaRPr lang="en-US" altLang="zh-CN" sz="3600" b="1">
              <a:solidFill>
                <a:srgbClr val="595959"/>
              </a:solidFill>
              <a:latin typeface="Georgia" pitchFamily="18" charset="0"/>
              <a:ea typeface="Gulim" pitchFamily="34" charset="-127"/>
              <a:sym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4"/>
          <p:cNvSpPr txBox="1">
            <a:spLocks noChangeArrowheads="1"/>
          </p:cNvSpPr>
          <p:nvPr/>
        </p:nvSpPr>
        <p:spPr bwMode="auto">
          <a:xfrm>
            <a:off x="5106988" y="5051425"/>
            <a:ext cx="1939925" cy="369888"/>
          </a:xfrm>
          <a:prstGeom prst="rect">
            <a:avLst/>
          </a:prstGeom>
          <a:solidFill>
            <a:schemeClr val="bg1"/>
          </a:solidFill>
          <a:ln w="9525">
            <a:noFill/>
            <a:miter lim="800000"/>
            <a:headEnd/>
            <a:tailEnd/>
          </a:ln>
        </p:spPr>
        <p:txBody>
          <a:bodyPr>
            <a:spAutoFit/>
          </a:bodyPr>
          <a:lstStyle/>
          <a:p>
            <a:endParaRPr kumimoji="1" lang="zh-CN" altLang="en-US">
              <a:latin typeface="Calibri" pitchFamily="34" charset="0"/>
            </a:endParaRPr>
          </a:p>
        </p:txBody>
      </p:sp>
      <p:sp>
        <p:nvSpPr>
          <p:cNvPr id="29698" name="文本框 20"/>
          <p:cNvSpPr txBox="1">
            <a:spLocks noChangeArrowheads="1"/>
          </p:cNvSpPr>
          <p:nvPr/>
        </p:nvSpPr>
        <p:spPr bwMode="auto">
          <a:xfrm>
            <a:off x="2468563" y="280988"/>
            <a:ext cx="44116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29699" name="矩形 8"/>
          <p:cNvSpPr>
            <a:spLocks noChangeArrowheads="1"/>
          </p:cNvSpPr>
          <p:nvPr/>
        </p:nvSpPr>
        <p:spPr bwMode="auto">
          <a:xfrm>
            <a:off x="1616075" y="2887663"/>
            <a:ext cx="4349750" cy="338137"/>
          </a:xfrm>
          <a:prstGeom prst="rect">
            <a:avLst/>
          </a:prstGeom>
          <a:noFill/>
          <a:ln w="9525">
            <a:noFill/>
            <a:miter lim="800000"/>
            <a:headEnd/>
            <a:tailEnd/>
          </a:ln>
        </p:spPr>
        <p:txBody>
          <a:bodyPr>
            <a:spAutoFit/>
          </a:bodyPr>
          <a:lstStyle/>
          <a:p>
            <a:r>
              <a:rPr lang="en-US" altLang="zh-CN" sz="1600">
                <a:solidFill>
                  <a:srgbClr val="800000"/>
                </a:solidFill>
                <a:latin typeface="Calibri" pitchFamily="34" charset="0"/>
              </a:rPr>
              <a:t> </a:t>
            </a:r>
            <a:endParaRPr lang="zh-CN" altLang="en-US" sz="1600">
              <a:solidFill>
                <a:srgbClr val="800000"/>
              </a:solidFill>
              <a:latin typeface="Calibri" pitchFamily="34" charset="0"/>
            </a:endParaRPr>
          </a:p>
        </p:txBody>
      </p:sp>
      <p:sp>
        <p:nvSpPr>
          <p:cNvPr id="18" name="动作按钮: 第一张 1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750888" y="928688"/>
            <a:ext cx="7578725" cy="1198562"/>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Main idea (Paras. 1-2): Digital technology can revolutionize agriculture and 1) _________________ for the poorest people in the world.</a:t>
            </a:r>
            <a:endParaRPr lang="zh-CN" altLang="en-US" sz="2400" dirty="0">
              <a:latin typeface="Times New Roman" panose="02020603050405020304" pitchFamily="18" charset="0"/>
              <a:ea typeface="+mn-ea"/>
              <a:cs typeface="Times New Roman" panose="02020603050405020304" pitchFamily="18" charset="0"/>
            </a:endParaRPr>
          </a:p>
        </p:txBody>
      </p:sp>
      <p:sp>
        <p:nvSpPr>
          <p:cNvPr id="7" name="矩形 6"/>
          <p:cNvSpPr/>
          <p:nvPr/>
        </p:nvSpPr>
        <p:spPr>
          <a:xfrm>
            <a:off x="750888" y="2601913"/>
            <a:ext cx="7578725" cy="1198562"/>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Problems that Africans are now faced with (Paras. 3-6): The 2) ______________________ between producers and consumers leads to the disorganized production.</a:t>
            </a:r>
            <a:endParaRPr lang="zh-CN" altLang="en-US" sz="2400" dirty="0">
              <a:latin typeface="Times New Roman" panose="02020603050405020304" pitchFamily="18" charset="0"/>
              <a:ea typeface="+mn-ea"/>
              <a:cs typeface="Times New Roman" panose="02020603050405020304" pitchFamily="18" charset="0"/>
            </a:endParaRPr>
          </a:p>
        </p:txBody>
      </p:sp>
      <p:sp>
        <p:nvSpPr>
          <p:cNvPr id="17" name="箭头: 下 16"/>
          <p:cNvSpPr/>
          <p:nvPr/>
        </p:nvSpPr>
        <p:spPr>
          <a:xfrm>
            <a:off x="4156075" y="2055813"/>
            <a:ext cx="190500" cy="527050"/>
          </a:xfrm>
          <a:prstGeom prst="downArrow">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箭头: 下 18"/>
          <p:cNvSpPr/>
          <p:nvPr/>
        </p:nvSpPr>
        <p:spPr>
          <a:xfrm>
            <a:off x="4181475" y="3811588"/>
            <a:ext cx="190500" cy="527050"/>
          </a:xfrm>
          <a:prstGeom prst="downArrow">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a:spLocks noChangeArrowheads="1"/>
          </p:cNvSpPr>
          <p:nvPr/>
        </p:nvSpPr>
        <p:spPr bwMode="auto">
          <a:xfrm>
            <a:off x="3497263" y="1289050"/>
            <a:ext cx="194627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reorganize life</a:t>
            </a:r>
            <a:endParaRPr lang="zh-CN" altLang="en-US" sz="2400">
              <a:solidFill>
                <a:srgbClr val="800000"/>
              </a:solidFill>
              <a:latin typeface="Times New Roman" pitchFamily="18" charset="0"/>
              <a:cs typeface="Times New Roman" pitchFamily="18" charset="0"/>
            </a:endParaRPr>
          </a:p>
        </p:txBody>
      </p:sp>
      <p:sp>
        <p:nvSpPr>
          <p:cNvPr id="13" name="矩形 12"/>
          <p:cNvSpPr>
            <a:spLocks noChangeArrowheads="1"/>
          </p:cNvSpPr>
          <p:nvPr/>
        </p:nvSpPr>
        <p:spPr bwMode="auto">
          <a:xfrm>
            <a:off x="1304925" y="2971800"/>
            <a:ext cx="323532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information disconnect</a:t>
            </a:r>
            <a:endParaRPr lang="zh-CN" altLang="en-US" sz="2400">
              <a:solidFill>
                <a:srgbClr val="800000"/>
              </a:solidFill>
              <a:latin typeface="Times New Roman" pitchFamily="18" charset="0"/>
              <a:cs typeface="Times New Roman" pitchFamily="18" charset="0"/>
            </a:endParaRPr>
          </a:p>
        </p:txBody>
      </p:sp>
      <p:sp>
        <p:nvSpPr>
          <p:cNvPr id="20" name="矩形 19"/>
          <p:cNvSpPr/>
          <p:nvPr/>
        </p:nvSpPr>
        <p:spPr>
          <a:xfrm>
            <a:off x="750888" y="4341813"/>
            <a:ext cx="7578725" cy="1938337"/>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en-US" altLang="zh-CN" sz="2400" dirty="0">
                <a:solidFill>
                  <a:prstClr val="black"/>
                </a:solidFill>
                <a:latin typeface="Times New Roman" panose="02020603050405020304" pitchFamily="18" charset="0"/>
                <a:ea typeface="+mn-ea"/>
                <a:cs typeface="Times New Roman" panose="02020603050405020304" pitchFamily="18" charset="0"/>
              </a:rPr>
              <a:t>Solutions the author suggests (Paras. 7-9): Digital technology can link the 3) __________________ sectors and make possible the two-way conversation between Africa’s producers and consumers. With digital technology, a smallholder farmer can:</a:t>
            </a:r>
          </a:p>
        </p:txBody>
      </p:sp>
      <p:sp>
        <p:nvSpPr>
          <p:cNvPr id="24" name="矩形 23"/>
          <p:cNvSpPr>
            <a:spLocks noChangeArrowheads="1"/>
          </p:cNvSpPr>
          <p:nvPr/>
        </p:nvSpPr>
        <p:spPr bwMode="auto">
          <a:xfrm>
            <a:off x="4037013" y="4719638"/>
            <a:ext cx="2636837"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formal and informal</a:t>
            </a:r>
            <a:endParaRPr lang="zh-CN" altLang="en-US" sz="2400">
              <a:solidFill>
                <a:srgbClr val="8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linds(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4"/>
          <p:cNvSpPr txBox="1">
            <a:spLocks noChangeArrowheads="1"/>
          </p:cNvSpPr>
          <p:nvPr/>
        </p:nvSpPr>
        <p:spPr bwMode="auto">
          <a:xfrm>
            <a:off x="5106988" y="5051425"/>
            <a:ext cx="1939925" cy="369888"/>
          </a:xfrm>
          <a:prstGeom prst="rect">
            <a:avLst/>
          </a:prstGeom>
          <a:solidFill>
            <a:schemeClr val="bg1"/>
          </a:solidFill>
          <a:ln w="9525">
            <a:noFill/>
            <a:miter lim="800000"/>
            <a:headEnd/>
            <a:tailEnd/>
          </a:ln>
        </p:spPr>
        <p:txBody>
          <a:bodyPr>
            <a:spAutoFit/>
          </a:bodyPr>
          <a:lstStyle/>
          <a:p>
            <a:endParaRPr kumimoji="1" lang="zh-CN" altLang="en-US">
              <a:latin typeface="Calibri" pitchFamily="34" charset="0"/>
            </a:endParaRPr>
          </a:p>
        </p:txBody>
      </p:sp>
      <p:sp>
        <p:nvSpPr>
          <p:cNvPr id="30722" name="文本框 20"/>
          <p:cNvSpPr txBox="1">
            <a:spLocks noChangeArrowheads="1"/>
          </p:cNvSpPr>
          <p:nvPr/>
        </p:nvSpPr>
        <p:spPr bwMode="auto">
          <a:xfrm>
            <a:off x="2468563" y="280988"/>
            <a:ext cx="40528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30723" name="矩形 8"/>
          <p:cNvSpPr>
            <a:spLocks noChangeArrowheads="1"/>
          </p:cNvSpPr>
          <p:nvPr/>
        </p:nvSpPr>
        <p:spPr bwMode="auto">
          <a:xfrm>
            <a:off x="1616075" y="2887663"/>
            <a:ext cx="4349750" cy="338137"/>
          </a:xfrm>
          <a:prstGeom prst="rect">
            <a:avLst/>
          </a:prstGeom>
          <a:noFill/>
          <a:ln w="9525">
            <a:noFill/>
            <a:miter lim="800000"/>
            <a:headEnd/>
            <a:tailEnd/>
          </a:ln>
        </p:spPr>
        <p:txBody>
          <a:bodyPr>
            <a:spAutoFit/>
          </a:bodyPr>
          <a:lstStyle/>
          <a:p>
            <a:r>
              <a:rPr lang="en-US" altLang="zh-CN" sz="1600">
                <a:solidFill>
                  <a:srgbClr val="800000"/>
                </a:solidFill>
                <a:latin typeface="Calibri" pitchFamily="34" charset="0"/>
              </a:rPr>
              <a:t> </a:t>
            </a:r>
            <a:endParaRPr lang="zh-CN" altLang="en-US" sz="1600">
              <a:solidFill>
                <a:srgbClr val="800000"/>
              </a:solidFill>
              <a:latin typeface="Calibri" pitchFamily="34" charset="0"/>
            </a:endParaRPr>
          </a:p>
        </p:txBody>
      </p:sp>
      <p:sp>
        <p:nvSpPr>
          <p:cNvPr id="18" name="动作按钮: 第一张 1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557213" y="1090613"/>
            <a:ext cx="7720012" cy="3046412"/>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 easily discover the produces with a high 4) ______.</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 contact a local cooperative and satisfy the buyers’ </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5) ____________________.</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 grow crops in an organized way.</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 get 6) __________________ tailored by crop and soil type.</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With digital technology, the 7) _____ of doing business in agriculture can be reduced.</a:t>
            </a:r>
          </a:p>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With digital technology, the efficiency can be improved.</a:t>
            </a:r>
            <a:endParaRPr lang="zh-CN" altLang="en-US" sz="2400" dirty="0">
              <a:latin typeface="Times New Roman" panose="02020603050405020304" pitchFamily="18" charset="0"/>
              <a:ea typeface="+mn-ea"/>
              <a:cs typeface="Times New Roman" panose="02020603050405020304" pitchFamily="18" charset="0"/>
            </a:endParaRPr>
          </a:p>
        </p:txBody>
      </p:sp>
      <p:sp>
        <p:nvSpPr>
          <p:cNvPr id="7" name="矩形 6"/>
          <p:cNvSpPr/>
          <p:nvPr/>
        </p:nvSpPr>
        <p:spPr>
          <a:xfrm>
            <a:off x="557213" y="4705350"/>
            <a:ext cx="7720012" cy="1198563"/>
          </a:xfrm>
          <a:prstGeom prst="rect">
            <a:avLst/>
          </a:prstGeom>
          <a:solidFill>
            <a:schemeClr val="accent1">
              <a:lumMod val="20000"/>
              <a:lumOff val="80000"/>
            </a:schemeClr>
          </a:solidFill>
        </p:spPr>
        <p:txBody>
          <a:bodyPr>
            <a:spAutoFit/>
          </a:bodyPr>
          <a:lstStyle/>
          <a:p>
            <a:pPr fontAlgn="auto">
              <a:spcBef>
                <a:spcPts val="0"/>
              </a:spcBef>
              <a:spcAft>
                <a:spcPts val="0"/>
              </a:spcAft>
              <a:defRPr/>
            </a:pPr>
            <a:r>
              <a:rPr lang="en-US" altLang="zh-CN" sz="2400" dirty="0">
                <a:latin typeface="Times New Roman" panose="02020603050405020304" pitchFamily="18" charset="0"/>
                <a:ea typeface="+mn-ea"/>
                <a:cs typeface="Times New Roman" panose="02020603050405020304" pitchFamily="18" charset="0"/>
              </a:rPr>
              <a:t>Conclusion (Para. 10): Building a digital agriculture system is 8) ________ although it will take innovation and investment.</a:t>
            </a:r>
            <a:endParaRPr lang="zh-CN" altLang="en-US" sz="2400" dirty="0">
              <a:latin typeface="Times New Roman" panose="02020603050405020304" pitchFamily="18" charset="0"/>
              <a:ea typeface="+mn-ea"/>
              <a:cs typeface="Times New Roman" panose="02020603050405020304" pitchFamily="18" charset="0"/>
            </a:endParaRPr>
          </a:p>
        </p:txBody>
      </p:sp>
      <p:sp>
        <p:nvSpPr>
          <p:cNvPr id="17" name="箭头: 下 16"/>
          <p:cNvSpPr/>
          <p:nvPr/>
        </p:nvSpPr>
        <p:spPr>
          <a:xfrm>
            <a:off x="4019550" y="4138613"/>
            <a:ext cx="188913" cy="527050"/>
          </a:xfrm>
          <a:prstGeom prst="downArrow">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a:spLocks noChangeArrowheads="1"/>
          </p:cNvSpPr>
          <p:nvPr/>
        </p:nvSpPr>
        <p:spPr bwMode="auto">
          <a:xfrm>
            <a:off x="6237288" y="1090613"/>
            <a:ext cx="792162"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price</a:t>
            </a:r>
          </a:p>
        </p:txBody>
      </p:sp>
      <p:sp>
        <p:nvSpPr>
          <p:cNvPr id="12" name="矩形 11"/>
          <p:cNvSpPr>
            <a:spLocks noChangeArrowheads="1"/>
          </p:cNvSpPr>
          <p:nvPr/>
        </p:nvSpPr>
        <p:spPr bwMode="auto">
          <a:xfrm>
            <a:off x="977900" y="1820863"/>
            <a:ext cx="40671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volume requirements</a:t>
            </a:r>
            <a:endParaRPr lang="zh-CN" altLang="en-US" sz="2400">
              <a:solidFill>
                <a:srgbClr val="800000"/>
              </a:solidFill>
              <a:latin typeface="Times New Roman" pitchFamily="18" charset="0"/>
              <a:cs typeface="Times New Roman" pitchFamily="18" charset="0"/>
            </a:endParaRPr>
          </a:p>
        </p:txBody>
      </p:sp>
      <p:sp>
        <p:nvSpPr>
          <p:cNvPr id="14" name="矩形 13"/>
          <p:cNvSpPr>
            <a:spLocks noChangeArrowheads="1"/>
          </p:cNvSpPr>
          <p:nvPr/>
        </p:nvSpPr>
        <p:spPr bwMode="auto">
          <a:xfrm>
            <a:off x="1628775" y="2552700"/>
            <a:ext cx="40671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professional advice</a:t>
            </a:r>
            <a:endParaRPr lang="zh-CN" altLang="en-US" sz="2400">
              <a:solidFill>
                <a:srgbClr val="800000"/>
              </a:solidFill>
              <a:latin typeface="Times New Roman" pitchFamily="18" charset="0"/>
              <a:cs typeface="Times New Roman" pitchFamily="18" charset="0"/>
            </a:endParaRPr>
          </a:p>
        </p:txBody>
      </p:sp>
      <p:sp>
        <p:nvSpPr>
          <p:cNvPr id="15" name="矩形 14"/>
          <p:cNvSpPr>
            <a:spLocks noChangeArrowheads="1"/>
          </p:cNvSpPr>
          <p:nvPr/>
        </p:nvSpPr>
        <p:spPr bwMode="auto">
          <a:xfrm>
            <a:off x="4398963" y="2913063"/>
            <a:ext cx="40671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cost</a:t>
            </a:r>
          </a:p>
        </p:txBody>
      </p:sp>
      <p:sp>
        <p:nvSpPr>
          <p:cNvPr id="16" name="矩形 15"/>
          <p:cNvSpPr>
            <a:spLocks noChangeArrowheads="1"/>
          </p:cNvSpPr>
          <p:nvPr/>
        </p:nvSpPr>
        <p:spPr bwMode="auto">
          <a:xfrm>
            <a:off x="1204913" y="5087938"/>
            <a:ext cx="40671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possible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7"/>
          <p:cNvSpPr>
            <a:spLocks noChangeArrowheads="1"/>
          </p:cNvSpPr>
          <p:nvPr/>
        </p:nvSpPr>
        <p:spPr bwMode="auto">
          <a:xfrm>
            <a:off x="2268538" y="1700213"/>
            <a:ext cx="6072187" cy="830262"/>
          </a:xfrm>
          <a:prstGeom prst="rect">
            <a:avLst/>
          </a:prstGeom>
          <a:noFill/>
          <a:ln w="9525">
            <a:noFill/>
            <a:miter lim="800000"/>
            <a:headEnd/>
            <a:tailEnd/>
          </a:ln>
        </p:spPr>
        <p:txBody>
          <a:bodyPr>
            <a:spAutoFit/>
          </a:bodyPr>
          <a:lstStyle/>
          <a:p>
            <a:pPr algn="just"/>
            <a:r>
              <a:rPr lang="en-US" altLang="zh-CN" sz="2400">
                <a:latin typeface="Times New Roman" pitchFamily="18" charset="0"/>
              </a:rPr>
              <a:t>Work in pairs. Read the sentences from the text and discuss the questions.</a:t>
            </a:r>
            <a:endParaRPr lang="zh-CN" altLang="zh-CN" sz="2400">
              <a:latin typeface="Times New Roman" pitchFamily="18" charset="0"/>
            </a:endParaRPr>
          </a:p>
        </p:txBody>
      </p:sp>
      <p:sp>
        <p:nvSpPr>
          <p:cNvPr id="31746" name="文本框 8"/>
          <p:cNvSpPr txBox="1">
            <a:spLocks noChangeArrowheads="1"/>
          </p:cNvSpPr>
          <p:nvPr/>
        </p:nvSpPr>
        <p:spPr bwMode="auto">
          <a:xfrm>
            <a:off x="355600" y="1009650"/>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Text understanding</a:t>
            </a:r>
            <a:endParaRPr kumimoji="1" lang="zh-CN" altLang="en-US" sz="2600" b="1">
              <a:solidFill>
                <a:srgbClr val="660066"/>
              </a:solidFill>
              <a:latin typeface="Calibri" pitchFamily="34" charset="0"/>
            </a:endParaRPr>
          </a:p>
        </p:txBody>
      </p:sp>
      <p:sp>
        <p:nvSpPr>
          <p:cNvPr id="18" name="五边形 17"/>
          <p:cNvSpPr>
            <a:spLocks noChangeArrowheads="1"/>
          </p:cNvSpPr>
          <p:nvPr/>
        </p:nvSpPr>
        <p:spPr bwMode="auto">
          <a:xfrm>
            <a:off x="684213" y="1844675"/>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2</a:t>
            </a:r>
            <a:endParaRPr kumimoji="1" lang="zh-CN" altLang="en-US" sz="2400" b="1" dirty="0">
              <a:solidFill>
                <a:srgbClr val="FFFFFF"/>
              </a:solidFill>
              <a:latin typeface="Calibri" panose="020F0502020204030204" charset="0"/>
              <a:ea typeface="+mn-ea"/>
            </a:endParaRPr>
          </a:p>
        </p:txBody>
      </p:sp>
      <p:sp>
        <p:nvSpPr>
          <p:cNvPr id="19" name="TextBox 18"/>
          <p:cNvSpPr txBox="1">
            <a:spLocks noChangeArrowheads="1"/>
          </p:cNvSpPr>
          <p:nvPr/>
        </p:nvSpPr>
        <p:spPr bwMode="auto">
          <a:xfrm>
            <a:off x="327025" y="2530475"/>
            <a:ext cx="8294688" cy="2882900"/>
          </a:xfrm>
          <a:prstGeom prst="rect">
            <a:avLst/>
          </a:prstGeom>
          <a:noFill/>
          <a:ln w="9525">
            <a:noFill/>
            <a:miter lim="800000"/>
            <a:headEnd/>
            <a:tailEnd/>
          </a:ln>
        </p:spPr>
        <p:txBody>
          <a:bodyPr/>
          <a:lstStyle/>
          <a:p>
            <a:pPr marL="323850" indent="-457200"/>
            <a:r>
              <a:rPr lang="en-US" altLang="zh-CN" sz="2400" i="1">
                <a:latin typeface="Times New Roman" pitchFamily="18" charset="0"/>
                <a:cs typeface="Times New Roman" pitchFamily="18" charset="0"/>
              </a:rPr>
              <a:t>1. We are seeing this dynamic play out right now in the way digital technology is fundamentally reorganizing life for the poorest people in the world. (Para. 1)</a:t>
            </a:r>
          </a:p>
          <a:p>
            <a:pPr marL="323850" indent="-457200"/>
            <a:endParaRPr lang="en-US" altLang="zh-CN" sz="2400" i="1">
              <a:latin typeface="Times New Roman" pitchFamily="18" charset="0"/>
              <a:cs typeface="Times New Roman" pitchFamily="18" charset="0"/>
            </a:endParaRPr>
          </a:p>
          <a:p>
            <a:pPr marL="323850" indent="-457200"/>
            <a:r>
              <a:rPr lang="en-US" altLang="zh-CN" sz="2400">
                <a:solidFill>
                  <a:srgbClr val="660066"/>
                </a:solidFill>
                <a:latin typeface="Times New Roman" pitchFamily="18" charset="0"/>
                <a:cs typeface="Times New Roman" pitchFamily="18" charset="0"/>
              </a:rPr>
              <a:t>    What does “this dynamic” refer to? What is the role of this dynamic in our work and life? Give one example to illustrate how it plays out to reorganize our life.</a:t>
            </a:r>
          </a:p>
        </p:txBody>
      </p:sp>
      <p:cxnSp>
        <p:nvCxnSpPr>
          <p:cNvPr id="20"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1750" name="文本框 20"/>
          <p:cNvSpPr txBox="1">
            <a:spLocks noChangeArrowheads="1"/>
          </p:cNvSpPr>
          <p:nvPr/>
        </p:nvSpPr>
        <p:spPr bwMode="auto">
          <a:xfrm>
            <a:off x="2468563" y="280988"/>
            <a:ext cx="42306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3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175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175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a:spLocks noChangeArrowheads="1"/>
          </p:cNvSpPr>
          <p:nvPr/>
        </p:nvSpPr>
        <p:spPr bwMode="auto">
          <a:xfrm>
            <a:off x="376238" y="1416050"/>
            <a:ext cx="8245475" cy="1558925"/>
          </a:xfrm>
          <a:prstGeom prst="rect">
            <a:avLst/>
          </a:prstGeom>
          <a:noFill/>
          <a:ln w="9525">
            <a:noFill/>
            <a:miter lim="800000"/>
          </a:ln>
        </p:spPr>
        <p:txBody>
          <a:bodyPr/>
          <a:lstStyle/>
          <a:p>
            <a:pPr marL="323850" indent="-457200" fontAlgn="auto">
              <a:spcBef>
                <a:spcPts val="0"/>
              </a:spcBef>
              <a:spcAft>
                <a:spcPts val="0"/>
              </a:spcAft>
              <a:defRPr/>
            </a:pPr>
            <a:r>
              <a:rPr lang="en-US" altLang="zh-CN" sz="2400" i="1" dirty="0">
                <a:latin typeface="Times New Roman" panose="02020603050405020304" pitchFamily="18" charset="0"/>
                <a:ea typeface="+mn-ea"/>
                <a:cs typeface="Times New Roman" panose="02020603050405020304" pitchFamily="18" charset="0"/>
              </a:rPr>
              <a:t>2. In the meantime, instead of waiting for a visit from an extension worker who may or may not know about yams and the soil in this particular region, she can get advice tailored by crop and soil type via digital video or text. (Para. 8)</a:t>
            </a:r>
            <a:endParaRPr lang="en-US" altLang="zh-CN" sz="2400" i="1" dirty="0">
              <a:solidFill>
                <a:srgbClr val="660066"/>
              </a:solidFill>
              <a:latin typeface="+mn-lt"/>
              <a:ea typeface="+mn-ea"/>
            </a:endParaRPr>
          </a:p>
          <a:p>
            <a:pPr fontAlgn="auto">
              <a:spcBef>
                <a:spcPts val="0"/>
              </a:spcBef>
              <a:spcAft>
                <a:spcPts val="0"/>
              </a:spcAft>
              <a:defRPr/>
            </a:pPr>
            <a:endParaRPr lang="en-US" altLang="zh-CN" sz="2400" i="1" dirty="0">
              <a:latin typeface="+mn-lt"/>
              <a:ea typeface="+mn-ea"/>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2771" name="文本框 20"/>
          <p:cNvSpPr txBox="1">
            <a:spLocks noChangeArrowheads="1"/>
          </p:cNvSpPr>
          <p:nvPr/>
        </p:nvSpPr>
        <p:spPr bwMode="auto">
          <a:xfrm>
            <a:off x="2468563" y="280988"/>
            <a:ext cx="41703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2774"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2775" name="图片 2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0" name="动作按钮: 第一张 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687388" y="3227388"/>
            <a:ext cx="7820025" cy="2306637"/>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Besides providing professional and individual help for farmers, what other personalized services has digital technology offered us in our daily life? What are the differences between an in-person service and a long-distance service enabled by digital technology? Which one do you prefer? Why?</a:t>
            </a:r>
            <a:endParaRPr lang="en-US" altLang="zh-CN" sz="2400" i="1">
              <a:solidFill>
                <a:srgbClr val="00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a:spLocks noChangeArrowheads="1"/>
          </p:cNvSpPr>
          <p:nvPr/>
        </p:nvSpPr>
        <p:spPr bwMode="auto">
          <a:xfrm>
            <a:off x="327025" y="1533525"/>
            <a:ext cx="8507413" cy="3509963"/>
          </a:xfrm>
          <a:prstGeom prst="rect">
            <a:avLst/>
          </a:prstGeom>
          <a:noFill/>
          <a:ln w="9525">
            <a:noFill/>
            <a:miter lim="800000"/>
          </a:ln>
        </p:spPr>
        <p:txBody>
          <a:bodyPr/>
          <a:lstStyle/>
          <a:p>
            <a:pPr marL="323850" indent="-457200" fontAlgn="auto">
              <a:spcBef>
                <a:spcPts val="0"/>
              </a:spcBef>
              <a:spcAft>
                <a:spcPts val="0"/>
              </a:spcAft>
              <a:defRPr/>
            </a:pPr>
            <a:r>
              <a:rPr lang="en-US" altLang="zh-CN" sz="2400" i="1" dirty="0">
                <a:latin typeface="Times New Roman" panose="02020603050405020304" pitchFamily="18" charset="0"/>
                <a:ea typeface="+mn-ea"/>
                <a:cs typeface="Times New Roman" panose="02020603050405020304" pitchFamily="18" charset="0"/>
              </a:rPr>
              <a:t>3. When information can flow easily, when data is democratized, the cost of doing business in agriculture goes way down, just as transaction costs go way down when financial transactions</a:t>
            </a:r>
          </a:p>
          <a:p>
            <a:pPr marL="323850" indent="-457200" fontAlgn="auto">
              <a:spcBef>
                <a:spcPts val="0"/>
              </a:spcBef>
              <a:spcAft>
                <a:spcPts val="0"/>
              </a:spcAft>
              <a:defRPr/>
            </a:pPr>
            <a:r>
              <a:rPr lang="en-US" altLang="zh-CN" sz="2400" i="1" dirty="0">
                <a:latin typeface="Times New Roman" panose="02020603050405020304" pitchFamily="18" charset="0"/>
                <a:ea typeface="+mn-ea"/>
                <a:cs typeface="Times New Roman" panose="02020603050405020304" pitchFamily="18" charset="0"/>
              </a:rPr>
              <a:t>    are digital. (Para. 9)</a:t>
            </a:r>
          </a:p>
          <a:p>
            <a:pPr marL="323850" indent="-457200" fontAlgn="auto">
              <a:spcBef>
                <a:spcPts val="0"/>
              </a:spcBef>
              <a:spcAft>
                <a:spcPts val="0"/>
              </a:spcAft>
              <a:defRPr/>
            </a:pPr>
            <a:endParaRPr lang="en-US" altLang="zh-CN" sz="2400" i="1" dirty="0">
              <a:solidFill>
                <a:srgbClr val="660066"/>
              </a:solidFill>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endParaRPr lang="en-US" altLang="zh-CN" sz="2400" dirty="0">
              <a:solidFill>
                <a:srgbClr val="660066"/>
              </a:solidFill>
              <a:latin typeface="Times New Roman" panose="02020603050405020304" pitchFamily="18" charset="0"/>
              <a:ea typeface="+mn-ea"/>
              <a:cs typeface="Times New Roman" panose="02020603050405020304" pitchFamily="18" charset="0"/>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3795" name="文本框 20"/>
          <p:cNvSpPr txBox="1">
            <a:spLocks noChangeArrowheads="1"/>
          </p:cNvSpPr>
          <p:nvPr/>
        </p:nvSpPr>
        <p:spPr bwMode="auto">
          <a:xfrm>
            <a:off x="2468563" y="280988"/>
            <a:ext cx="44513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379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3799" name="图片 2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0" name="动作按钮: 第一张 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646113" y="3489325"/>
            <a:ext cx="8056562" cy="1198563"/>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Do you agree with the author that the cost of doing business will go down when transactions are digital? Give an example to illustrate your point.</a:t>
            </a:r>
            <a:endParaRPr lang="zh-CN" altLang="en-US">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4236" y="886448"/>
            <a:ext cx="2996333"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References</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34818" name="TextBox 11"/>
          <p:cNvSpPr txBox="1">
            <a:spLocks noChangeArrowheads="1"/>
          </p:cNvSpPr>
          <p:nvPr/>
        </p:nvSpPr>
        <p:spPr bwMode="auto">
          <a:xfrm>
            <a:off x="322263" y="1471613"/>
            <a:ext cx="8686800" cy="1106487"/>
          </a:xfrm>
          <a:prstGeom prst="rect">
            <a:avLst/>
          </a:prstGeom>
          <a:noFill/>
          <a:ln w="9525">
            <a:noFill/>
            <a:miter lim="800000"/>
            <a:headEnd/>
            <a:tailEnd/>
          </a:ln>
        </p:spPr>
        <p:txBody>
          <a:bodyPr>
            <a:spAutoFit/>
          </a:bodyPr>
          <a:lstStyle/>
          <a:p>
            <a:pPr marL="323850" indent="-457200"/>
            <a:r>
              <a:rPr lang="en-US" altLang="zh-CN" sz="2200">
                <a:latin typeface="Times New Roman" pitchFamily="18" charset="0"/>
                <a:cs typeface="Times New Roman" pitchFamily="18" charset="0"/>
              </a:rPr>
              <a:t>1. What does “this dynamic” refer to? What is the role of this dynamic in our work and life? Give one example to illustrate how it plays out to reorganize our life.</a:t>
            </a:r>
          </a:p>
        </p:txBody>
      </p:sp>
      <p:sp>
        <p:nvSpPr>
          <p:cNvPr id="17" name="矩形 16"/>
          <p:cNvSpPr>
            <a:spLocks noChangeArrowheads="1"/>
          </p:cNvSpPr>
          <p:nvPr/>
        </p:nvSpPr>
        <p:spPr bwMode="auto">
          <a:xfrm>
            <a:off x="661988" y="2500313"/>
            <a:ext cx="8005762" cy="3968750"/>
          </a:xfrm>
          <a:prstGeom prst="rect">
            <a:avLst/>
          </a:prstGeom>
          <a:noFill/>
          <a:ln w="9525">
            <a:noFill/>
            <a:miter lim="800000"/>
            <a:headEnd/>
            <a:tailEnd/>
          </a:ln>
        </p:spPr>
        <p:txBody>
          <a:bodyPr>
            <a:spAutoFit/>
          </a:bodyPr>
          <a:lstStyle/>
          <a:p>
            <a:r>
              <a:rPr lang="en-US" altLang="zh-CN" sz="2100">
                <a:solidFill>
                  <a:srgbClr val="800000"/>
                </a:solidFill>
                <a:latin typeface="Times New Roman" pitchFamily="18" charset="0"/>
                <a:cs typeface="Times New Roman" pitchFamily="18" charset="0"/>
              </a:rPr>
              <a:t>“This dynamic” refers to “the process of innovation” in the previous sentence. Innovation is, in essence, the process of uncovering new ideas and creative ways of doing things, often leading to the creation of a new product, process or service. In the workplace, engaging and inspiring</a:t>
            </a:r>
          </a:p>
          <a:p>
            <a:r>
              <a:rPr lang="en-US" altLang="zh-CN" sz="2100">
                <a:solidFill>
                  <a:srgbClr val="800000"/>
                </a:solidFill>
                <a:latin typeface="Times New Roman" pitchFamily="18" charset="0"/>
                <a:cs typeface="Times New Roman" pitchFamily="18" charset="0"/>
              </a:rPr>
              <a:t>people to tap into their innovative power, a business can adapt to changes, survive and thrive, improving the productivity and successfully achieving business growth goals. In life, the spirit of creativity opens up the opportunities and possibilities for change, presents us refreshing newperspectives and shapes us as a unique being. For example, we change our mindset and look for new ways to solve problems, like trying online payment for utility fees, apps to order a taxi, and social media platform to socialize with friends.</a:t>
            </a:r>
            <a:endParaRPr lang="zh-CN" altLang="zh-CN" sz="2100">
              <a:solidFill>
                <a:srgbClr val="800000"/>
              </a:solidFill>
              <a:latin typeface="Times New Roman" pitchFamily="18" charset="0"/>
              <a:cs typeface="Times New Roman" pitchFamily="18" charset="0"/>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4821" name="文本框 20"/>
          <p:cNvSpPr txBox="1">
            <a:spLocks noChangeArrowheads="1"/>
          </p:cNvSpPr>
          <p:nvPr/>
        </p:nvSpPr>
        <p:spPr bwMode="auto">
          <a:xfrm>
            <a:off x="2468563" y="280988"/>
            <a:ext cx="42322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4824"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4825"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19595" y="793439"/>
            <a:ext cx="2996333"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References</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16" name="TextBox 11"/>
          <p:cNvSpPr txBox="1">
            <a:spLocks noChangeArrowheads="1"/>
          </p:cNvSpPr>
          <p:nvPr/>
        </p:nvSpPr>
        <p:spPr bwMode="auto">
          <a:xfrm>
            <a:off x="207963" y="1336675"/>
            <a:ext cx="8686800" cy="2092325"/>
          </a:xfrm>
          <a:prstGeom prst="rect">
            <a:avLst/>
          </a:prstGeom>
          <a:noFill/>
          <a:ln w="9525">
            <a:noFill/>
            <a:miter lim="800000"/>
          </a:ln>
        </p:spPr>
        <p:txBody>
          <a:bodyPr>
            <a:spAutoFit/>
          </a:bodyPr>
          <a:lstStyle/>
          <a:p>
            <a:pPr marL="323850" indent="-457200" algn="just" fontAlgn="auto">
              <a:spcBef>
                <a:spcPts val="0"/>
              </a:spcBef>
              <a:spcAft>
                <a:spcPts val="0"/>
              </a:spcAft>
              <a:defRPr/>
            </a:pPr>
            <a:r>
              <a:rPr lang="en-US" altLang="zh-CN" sz="2200" b="1" dirty="0">
                <a:latin typeface="Times New Roman" panose="02020603050405020304" pitchFamily="18" charset="0"/>
                <a:ea typeface="+mn-ea"/>
                <a:cs typeface="Times New Roman" panose="02020603050405020304" pitchFamily="18" charset="0"/>
              </a:rPr>
              <a:t>2. </a:t>
            </a:r>
            <a:r>
              <a:rPr lang="en-US" altLang="zh-CN" sz="2200" dirty="0">
                <a:latin typeface="Times New Roman" panose="02020603050405020304" pitchFamily="18" charset="0"/>
                <a:ea typeface="+mn-ea"/>
                <a:cs typeface="Times New Roman" panose="02020603050405020304" pitchFamily="18" charset="0"/>
              </a:rPr>
              <a:t>Besides providing professional and individual help for farmers, what other personalized services has digital technology offered us in our daily life? What are the differences between an in-person service and a long-distance service enabled by digital technology? Which one do you prefer? Why?</a:t>
            </a:r>
          </a:p>
          <a:p>
            <a:pPr marL="252095" indent="-457200" algn="just" fontAlgn="auto">
              <a:spcBef>
                <a:spcPts val="0"/>
              </a:spcBef>
              <a:spcAft>
                <a:spcPts val="0"/>
              </a:spcAft>
              <a:defRPr/>
            </a:pPr>
            <a:endParaRPr lang="en-US" altLang="zh-CN" sz="2000" dirty="0">
              <a:latin typeface="Times New Roman" panose="02020603050405020304" pitchFamily="18" charset="0"/>
              <a:ea typeface="+mn-ea"/>
              <a:cs typeface="Times New Roman" panose="02020603050405020304" pitchFamily="18" charset="0"/>
            </a:endParaRPr>
          </a:p>
        </p:txBody>
      </p:sp>
      <p:sp>
        <p:nvSpPr>
          <p:cNvPr id="17" name="矩形 16"/>
          <p:cNvSpPr>
            <a:spLocks noChangeArrowheads="1"/>
          </p:cNvSpPr>
          <p:nvPr/>
        </p:nvSpPr>
        <p:spPr bwMode="auto">
          <a:xfrm>
            <a:off x="568325" y="3089275"/>
            <a:ext cx="8218488" cy="3322638"/>
          </a:xfrm>
          <a:prstGeom prst="rect">
            <a:avLst/>
          </a:prstGeom>
          <a:noFill/>
          <a:ln w="9525">
            <a:noFill/>
            <a:miter lim="800000"/>
            <a:headEnd/>
            <a:tailEnd/>
          </a:ln>
        </p:spPr>
        <p:txBody>
          <a:bodyPr>
            <a:spAutoFit/>
          </a:bodyPr>
          <a:lstStyle/>
          <a:p>
            <a:r>
              <a:rPr lang="en-US" altLang="zh-CN" sz="2100">
                <a:solidFill>
                  <a:srgbClr val="800000"/>
                </a:solidFill>
                <a:latin typeface="Times New Roman" pitchFamily="18" charset="0"/>
                <a:cs typeface="Times New Roman" pitchFamily="18" charset="0"/>
              </a:rPr>
              <a:t>Besides the help for farmers, digital technology has offered us personalized services on mobile banking apps or retailers’ apps, in self-service grocery stores, via telemedicine, etc. Unlike an in-person service, the long-distance service enabled by digital technology saves travel time and expenses and enables immediate decisions to be made across vast geographical distances and promotes the better use of resources. But I prefer a face-to-face service because communication is more effective when body language is taken into consideration along with verbal messages. It targets the problems, drives participation and ensures engagement. Therefore, the service is more efficient.</a:t>
            </a:r>
            <a:endParaRPr lang="zh-CN" altLang="zh-CN" sz="2100">
              <a:solidFill>
                <a:srgbClr val="800000"/>
              </a:solidFill>
              <a:latin typeface="Times New Roman" pitchFamily="18" charset="0"/>
              <a:cs typeface="Times New Roman" pitchFamily="18" charset="0"/>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5845" name="文本框 20"/>
          <p:cNvSpPr txBox="1">
            <a:spLocks noChangeArrowheads="1"/>
          </p:cNvSpPr>
          <p:nvPr/>
        </p:nvSpPr>
        <p:spPr bwMode="auto">
          <a:xfrm>
            <a:off x="2468563" y="280988"/>
            <a:ext cx="44513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584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5849"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52413"/>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19595" y="1009339"/>
            <a:ext cx="2996333"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References</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36866" name="TextBox 11"/>
          <p:cNvSpPr txBox="1">
            <a:spLocks noChangeArrowheads="1"/>
          </p:cNvSpPr>
          <p:nvPr/>
        </p:nvSpPr>
        <p:spPr bwMode="auto">
          <a:xfrm>
            <a:off x="322263" y="1630363"/>
            <a:ext cx="8499475" cy="1568450"/>
          </a:xfrm>
          <a:prstGeom prst="rect">
            <a:avLst/>
          </a:prstGeom>
          <a:noFill/>
          <a:ln w="9525">
            <a:noFill/>
            <a:miter lim="800000"/>
            <a:headEnd/>
            <a:tailEnd/>
          </a:ln>
        </p:spPr>
        <p:txBody>
          <a:bodyPr>
            <a:spAutoFit/>
          </a:bodyPr>
          <a:lstStyle/>
          <a:p>
            <a:pPr marL="287338" indent="-457200"/>
            <a:r>
              <a:rPr lang="en-US" altLang="zh-CN" sz="2400">
                <a:solidFill>
                  <a:srgbClr val="000000"/>
                </a:solidFill>
                <a:latin typeface="Times New Roman" pitchFamily="18" charset="0"/>
                <a:cs typeface="Times New Roman" pitchFamily="18" charset="0"/>
              </a:rPr>
              <a:t>3. Do you agree with the author that the cost of doing business will go down when transactions are digital? Give an example to illustrate your point.</a:t>
            </a:r>
            <a:endParaRPr lang="en-US" altLang="zh-CN" sz="2400">
              <a:solidFill>
                <a:srgbClr val="000000"/>
              </a:solidFill>
              <a:latin typeface="Calibri" pitchFamily="34" charset="0"/>
            </a:endParaRPr>
          </a:p>
          <a:p>
            <a:pPr marL="287338" indent="-457200"/>
            <a:endParaRPr lang="en-US" altLang="zh-CN" sz="2400">
              <a:solidFill>
                <a:srgbClr val="000000"/>
              </a:solidFill>
              <a:latin typeface="Calibri" pitchFamily="34" charset="0"/>
            </a:endParaRPr>
          </a:p>
        </p:txBody>
      </p:sp>
      <p:sp>
        <p:nvSpPr>
          <p:cNvPr id="17" name="矩形 16"/>
          <p:cNvSpPr>
            <a:spLocks noChangeArrowheads="1"/>
          </p:cNvSpPr>
          <p:nvPr/>
        </p:nvSpPr>
        <p:spPr bwMode="auto">
          <a:xfrm>
            <a:off x="568325" y="2949575"/>
            <a:ext cx="8005763" cy="3138488"/>
          </a:xfrm>
          <a:prstGeom prst="rect">
            <a:avLst/>
          </a:prstGeom>
          <a:noFill/>
          <a:ln w="9525">
            <a:noFill/>
            <a:miter lim="800000"/>
            <a:headEnd/>
            <a:tailEnd/>
          </a:ln>
        </p:spPr>
        <p:txBody>
          <a:bodyPr>
            <a:spAutoFit/>
          </a:bodyPr>
          <a:lstStyle/>
          <a:p>
            <a:r>
              <a:rPr lang="en-US" altLang="zh-CN" sz="2200">
                <a:solidFill>
                  <a:srgbClr val="800000"/>
                </a:solidFill>
                <a:latin typeface="Times New Roman" pitchFamily="18" charset="0"/>
                <a:cs typeface="Times New Roman" pitchFamily="18" charset="0"/>
              </a:rPr>
              <a:t>Yes, I agree. When transactions are digital, a business is able to reduce labor and other costs in many areas, including travel expenses of sales representatives, document preparation, mail</a:t>
            </a:r>
          </a:p>
          <a:p>
            <a:r>
              <a:rPr lang="en-US" altLang="zh-CN" sz="2200">
                <a:solidFill>
                  <a:srgbClr val="800000"/>
                </a:solidFill>
                <a:latin typeface="Times New Roman" pitchFamily="18" charset="0"/>
                <a:cs typeface="Times New Roman" pitchFamily="18" charset="0"/>
              </a:rPr>
              <a:t>preparation, telephone calling, data entry, and supervision expenses. With a brick and mortar store, the business has to own or rent warehouse space to store goods but when transactions are digital, they can create a working relationship with wholesalers or manufacturers who ship products directly to customers, which will reduce the maintenance expense and lower the shipping cost.</a:t>
            </a:r>
            <a:endParaRPr lang="zh-CN" altLang="zh-CN" sz="2200">
              <a:solidFill>
                <a:srgbClr val="800000"/>
              </a:solidFill>
              <a:latin typeface="Times New Roman" pitchFamily="18" charset="0"/>
              <a:cs typeface="Times New Roman" pitchFamily="18" charset="0"/>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6869" name="文本框 20"/>
          <p:cNvSpPr txBox="1">
            <a:spLocks noChangeArrowheads="1"/>
          </p:cNvSpPr>
          <p:nvPr/>
        </p:nvSpPr>
        <p:spPr bwMode="auto">
          <a:xfrm>
            <a:off x="2468563" y="280988"/>
            <a:ext cx="46434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6872"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6873"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7"/>
          <p:cNvSpPr>
            <a:spLocks noChangeArrowheads="1"/>
          </p:cNvSpPr>
          <p:nvPr/>
        </p:nvSpPr>
        <p:spPr bwMode="auto">
          <a:xfrm>
            <a:off x="579438" y="1069975"/>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Derivative</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37890" name="文本框 22"/>
          <p:cNvSpPr txBox="1">
            <a:spLocks noChangeArrowheads="1"/>
          </p:cNvSpPr>
          <p:nvPr/>
        </p:nvSpPr>
        <p:spPr bwMode="auto">
          <a:xfrm>
            <a:off x="2468563" y="280988"/>
            <a:ext cx="45751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528638" y="1728788"/>
            <a:ext cx="6100762" cy="2892425"/>
          </a:xfrm>
          <a:prstGeom prst="rect">
            <a:avLst/>
          </a:prstGeom>
        </p:spPr>
        <p:txBody>
          <a:bodyPr wrap="none">
            <a:spAutoFit/>
          </a:bodyPr>
          <a:lstStyle/>
          <a:p>
            <a:pPr fontAlgn="auto">
              <a:spcBef>
                <a:spcPts val="0"/>
              </a:spcBef>
              <a:spcAft>
                <a:spcPts val="0"/>
              </a:spcAft>
              <a:defRPr/>
            </a:pPr>
            <a:r>
              <a:rPr lang="en-US" altLang="zh-CN" sz="2600" dirty="0">
                <a:solidFill>
                  <a:srgbClr val="660066"/>
                </a:solidFill>
                <a:latin typeface="Times New Roman" panose="02020603050405020304" pitchFamily="18" charset="0"/>
                <a:ea typeface="+mn-ea"/>
                <a:cs typeface="Times New Roman" panose="02020603050405020304" pitchFamily="18" charset="0"/>
              </a:rPr>
              <a:t>revolve  </a:t>
            </a:r>
            <a:r>
              <a:rPr lang="zh-CN" altLang="en-US" sz="2600" dirty="0">
                <a:latin typeface="Times New Roman" panose="02020603050405020304" pitchFamily="18" charset="0"/>
                <a:ea typeface="+mn-ea"/>
                <a:cs typeface="Times New Roman" panose="02020603050405020304" pitchFamily="18" charset="0"/>
              </a:rPr>
              <a:t>使</a:t>
            </a:r>
            <a:r>
              <a:rPr lang="en-US" altLang="zh-CN" sz="2600" dirty="0">
                <a:latin typeface="+mj-ea"/>
                <a:ea typeface="+mj-ea"/>
                <a:cs typeface="Times New Roman" panose="02020603050405020304" pitchFamily="18" charset="0"/>
              </a:rPr>
              <a:t>…</a:t>
            </a:r>
            <a:r>
              <a:rPr lang="zh-CN" altLang="en-US" sz="2600" dirty="0">
                <a:latin typeface="Times New Roman" panose="02020603050405020304" pitchFamily="18" charset="0"/>
                <a:ea typeface="+mn-ea"/>
                <a:cs typeface="Times New Roman" panose="02020603050405020304" pitchFamily="18" charset="0"/>
              </a:rPr>
              <a:t>旋转；使</a:t>
            </a:r>
            <a:r>
              <a:rPr lang="en-US" altLang="zh-CN" sz="2600" dirty="0">
                <a:latin typeface="+mj-ea"/>
                <a:ea typeface="+mn-ea"/>
                <a:cs typeface="Times New Roman" panose="02020603050405020304" pitchFamily="18" charset="0"/>
              </a:rPr>
              <a:t>…</a:t>
            </a:r>
            <a:r>
              <a:rPr lang="zh-CN" altLang="en-US" sz="2600" dirty="0">
                <a:latin typeface="Times New Roman" panose="02020603050405020304" pitchFamily="18" charset="0"/>
                <a:ea typeface="+mn-ea"/>
                <a:cs typeface="Times New Roman" panose="02020603050405020304" pitchFamily="18" charset="0"/>
              </a:rPr>
              <a:t>循环；反复考虑 </a:t>
            </a:r>
            <a:endParaRPr lang="en-US" altLang="zh-CN" sz="2600" dirty="0">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lang="en-US" altLang="zh-CN" sz="2600" dirty="0">
                <a:solidFill>
                  <a:srgbClr val="660066"/>
                </a:solidFill>
                <a:latin typeface="Times New Roman" panose="02020603050405020304" pitchFamily="18" charset="0"/>
                <a:ea typeface="+mn-ea"/>
                <a:cs typeface="Times New Roman" panose="02020603050405020304" pitchFamily="18" charset="0"/>
              </a:rPr>
              <a:t>revolver</a:t>
            </a:r>
            <a:r>
              <a:rPr lang="en-US" altLang="zh-CN" sz="2600" dirty="0">
                <a:latin typeface="Times New Roman" panose="02020603050405020304" pitchFamily="18" charset="0"/>
                <a:ea typeface="+mn-ea"/>
                <a:cs typeface="Times New Roman" panose="02020603050405020304" pitchFamily="18" charset="0"/>
              </a:rPr>
              <a:t>  </a:t>
            </a:r>
            <a:r>
              <a:rPr lang="zh-CN" altLang="en-US" sz="2600" dirty="0">
                <a:latin typeface="Times New Roman" panose="02020603050405020304" pitchFamily="18" charset="0"/>
                <a:ea typeface="+mn-ea"/>
                <a:cs typeface="Times New Roman" panose="02020603050405020304" pitchFamily="18" charset="0"/>
              </a:rPr>
              <a:t>左轮手枪；旋转器</a:t>
            </a:r>
            <a:endParaRPr lang="en-US" altLang="zh-CN" sz="2600" dirty="0">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lang="en-US" altLang="zh-CN" sz="2600" dirty="0">
                <a:solidFill>
                  <a:srgbClr val="660066"/>
                </a:solidFill>
                <a:latin typeface="Times New Roman" panose="02020603050405020304" pitchFamily="18" charset="0"/>
                <a:ea typeface="+mn-ea"/>
                <a:cs typeface="Times New Roman" panose="02020603050405020304" pitchFamily="18" charset="0"/>
              </a:rPr>
              <a:t>revolution </a:t>
            </a:r>
            <a:r>
              <a:rPr lang="en-US" altLang="zh-CN" sz="2600" b="1" dirty="0">
                <a:solidFill>
                  <a:srgbClr val="35A1D4"/>
                </a:solidFill>
                <a:latin typeface="Times New Roman" panose="02020603050405020304" pitchFamily="18" charset="0"/>
                <a:ea typeface="+mn-ea"/>
                <a:cs typeface="Times New Roman" panose="02020603050405020304" pitchFamily="18" charset="0"/>
              </a:rPr>
              <a:t> </a:t>
            </a:r>
            <a:r>
              <a:rPr lang="zh-CN" altLang="en-US" sz="2600" dirty="0">
                <a:solidFill>
                  <a:srgbClr val="434343"/>
                </a:solidFill>
                <a:latin typeface="Times New Roman" panose="02020603050405020304" pitchFamily="18" charset="0"/>
                <a:ea typeface="+mn-ea"/>
                <a:cs typeface="Times New Roman" panose="02020603050405020304" pitchFamily="18" charset="0"/>
              </a:rPr>
              <a:t>革命；旋转；运行</a:t>
            </a:r>
            <a:endParaRPr lang="en-US" altLang="zh-CN" sz="2600" dirty="0">
              <a:solidFill>
                <a:srgbClr val="434343"/>
              </a:solidFill>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kumimoji="1" lang="en-US" altLang="zh-CN" sz="2600" dirty="0">
                <a:solidFill>
                  <a:srgbClr val="660066"/>
                </a:solidFill>
                <a:latin typeface="Times New Roman" panose="02020603050405020304" pitchFamily="18" charset="0"/>
                <a:ea typeface="+mn-ea"/>
                <a:cs typeface="Times New Roman" panose="02020603050405020304" pitchFamily="18" charset="0"/>
              </a:rPr>
              <a:t>revolutionist   </a:t>
            </a:r>
            <a:r>
              <a:rPr kumimoji="1" lang="zh-CN" altLang="en-US" sz="2600" dirty="0">
                <a:solidFill>
                  <a:prstClr val="black"/>
                </a:solidFill>
                <a:latin typeface="Times New Roman" panose="02020603050405020304" pitchFamily="18" charset="0"/>
                <a:ea typeface="+mn-ea"/>
                <a:cs typeface="Times New Roman" panose="02020603050405020304" pitchFamily="18" charset="0"/>
              </a:rPr>
              <a:t>革命家</a:t>
            </a:r>
            <a:endParaRPr kumimoji="1" lang="en-US" altLang="zh-CN" sz="2600" dirty="0">
              <a:solidFill>
                <a:prstClr val="black"/>
              </a:solidFill>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kumimoji="1" lang="en-US" altLang="zh-CN" sz="2600" dirty="0">
                <a:solidFill>
                  <a:srgbClr val="660066"/>
                </a:solidFill>
                <a:latin typeface="Times New Roman" panose="02020603050405020304" pitchFamily="18" charset="0"/>
                <a:ea typeface="+mn-ea"/>
                <a:cs typeface="Times New Roman" panose="02020603050405020304" pitchFamily="18" charset="0"/>
              </a:rPr>
              <a:t>revolutionize</a:t>
            </a:r>
            <a:r>
              <a:rPr kumimoji="1" lang="en-US" altLang="zh-CN" sz="2600" dirty="0">
                <a:solidFill>
                  <a:prstClr val="black"/>
                </a:solidFill>
                <a:latin typeface="Times New Roman" panose="02020603050405020304" pitchFamily="18" charset="0"/>
                <a:ea typeface="+mn-ea"/>
                <a:cs typeface="Times New Roman" panose="02020603050405020304" pitchFamily="18" charset="0"/>
              </a:rPr>
              <a:t>   </a:t>
            </a:r>
            <a:r>
              <a:rPr kumimoji="1" lang="zh-CN" altLang="en-US" sz="2600" dirty="0">
                <a:solidFill>
                  <a:prstClr val="black"/>
                </a:solidFill>
                <a:latin typeface="Times New Roman" panose="02020603050405020304" pitchFamily="18" charset="0"/>
                <a:ea typeface="+mn-ea"/>
                <a:cs typeface="Times New Roman" panose="02020603050405020304" pitchFamily="18" charset="0"/>
              </a:rPr>
              <a:t>发动革命；彻底改革</a:t>
            </a:r>
          </a:p>
          <a:p>
            <a:pPr fontAlgn="auto">
              <a:spcBef>
                <a:spcPts val="0"/>
              </a:spcBef>
              <a:spcAft>
                <a:spcPts val="0"/>
              </a:spcAft>
              <a:defRPr/>
            </a:pPr>
            <a:r>
              <a:rPr lang="en-US" altLang="zh-CN" sz="2600" dirty="0">
                <a:solidFill>
                  <a:srgbClr val="660066"/>
                </a:solidFill>
                <a:latin typeface="Times New Roman" panose="02020603050405020304" pitchFamily="18" charset="0"/>
                <a:ea typeface="+mn-ea"/>
                <a:cs typeface="Times New Roman" panose="02020603050405020304" pitchFamily="18" charset="0"/>
              </a:rPr>
              <a:t>revolving door  </a:t>
            </a:r>
            <a:r>
              <a:rPr lang="zh-CN" altLang="en-US" sz="2600" dirty="0">
                <a:solidFill>
                  <a:srgbClr val="434343"/>
                </a:solidFill>
                <a:latin typeface="Times New Roman" panose="02020603050405020304" pitchFamily="18" charset="0"/>
                <a:ea typeface="+mn-ea"/>
                <a:cs typeface="Times New Roman" panose="02020603050405020304" pitchFamily="18" charset="0"/>
              </a:rPr>
              <a:t>旋转门</a:t>
            </a:r>
            <a:endParaRPr lang="en-US" altLang="zh-CN" sz="2600" dirty="0">
              <a:solidFill>
                <a:srgbClr val="434343"/>
              </a:solidFill>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endParaRPr lang="zh-CN" altLang="en-US" sz="2600" dirty="0">
              <a:latin typeface="Times New Roman" panose="02020603050405020304" pitchFamily="18" charset="0"/>
              <a:ea typeface="+mn-ea"/>
              <a:cs typeface="Times New Roman" panose="02020603050405020304" pitchFamily="18" charset="0"/>
            </a:endParaRPr>
          </a:p>
        </p:txBody>
      </p:sp>
      <p:pic>
        <p:nvPicPr>
          <p:cNvPr id="18" name="图片 17"/>
          <p:cNvPicPr>
            <a:picLocks noChangeAspect="1"/>
          </p:cNvPicPr>
          <p:nvPr/>
        </p:nvPicPr>
        <p:blipFill>
          <a:blip r:embed="rId3"/>
          <a:srcRect/>
          <a:stretch>
            <a:fillRect/>
          </a:stretch>
        </p:blipFill>
        <p:spPr bwMode="auto">
          <a:xfrm>
            <a:off x="5967413" y="3759200"/>
            <a:ext cx="2525712" cy="2508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bwMode="auto">
          <a:xfrm>
            <a:off x="217488" y="1309688"/>
            <a:ext cx="8747125" cy="1446212"/>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dirty="0">
                <a:solidFill>
                  <a:srgbClr val="660066"/>
                </a:solidFill>
                <a:latin typeface="Times New Roman" pitchFamily="18" charset="0"/>
                <a:cs typeface="Times New Roman" pitchFamily="18" charset="0"/>
              </a:rPr>
              <a:t>2. </a:t>
            </a:r>
            <a:r>
              <a:rPr lang="en-US" altLang="zh-CN" sz="2800" b="1" dirty="0">
                <a:latin typeface="Times New Roman" pitchFamily="18" charset="0"/>
                <a:cs typeface="Times New Roman" pitchFamily="18" charset="0"/>
              </a:rPr>
              <a:t>We are seeing this </a:t>
            </a:r>
            <a:r>
              <a:rPr lang="en-US" altLang="zh-CN" sz="2800" b="1" dirty="0">
                <a:solidFill>
                  <a:srgbClr val="660066"/>
                </a:solidFill>
                <a:latin typeface="Times New Roman" pitchFamily="18" charset="0"/>
                <a:cs typeface="Times New Roman" pitchFamily="18" charset="0"/>
              </a:rPr>
              <a:t>dynamic</a:t>
            </a:r>
            <a:r>
              <a:rPr lang="en-US" altLang="zh-CN" sz="2800" b="1" dirty="0">
                <a:latin typeface="Times New Roman" pitchFamily="18" charset="0"/>
                <a:cs typeface="Times New Roman" pitchFamily="18" charset="0"/>
              </a:rPr>
              <a:t> play out right now in the way digital technology is fundamentally reorganizing life for the poorest people in the world. </a:t>
            </a:r>
            <a:r>
              <a:rPr lang="en-US" altLang="zh-CN" sz="2800" b="1" dirty="0">
                <a:solidFill>
                  <a:srgbClr val="660066"/>
                </a:solidFill>
                <a:latin typeface="Times New Roman" pitchFamily="18" charset="0"/>
                <a:cs typeface="Times New Roman" pitchFamily="18" charset="0"/>
              </a:rPr>
              <a:t>(Para. 1) </a:t>
            </a:r>
            <a:endParaRPr kumimoji="1" lang="en-US" altLang="zh-CN" sz="2800" b="1" dirty="0">
              <a:solidFill>
                <a:srgbClr val="660066"/>
              </a:solidFill>
              <a:latin typeface="Times New Roman" pitchFamily="18" charset="0"/>
              <a:cs typeface="Times New Roman" pitchFamily="18" charset="0"/>
            </a:endParaRPr>
          </a:p>
        </p:txBody>
      </p:sp>
      <p:sp>
        <p:nvSpPr>
          <p:cNvPr id="7" name="AutoShape 7"/>
          <p:cNvSpPr>
            <a:spLocks noChangeArrowheads="1"/>
          </p:cNvSpPr>
          <p:nvPr/>
        </p:nvSpPr>
        <p:spPr bwMode="auto">
          <a:xfrm>
            <a:off x="695325" y="39052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Translation</a:t>
            </a:r>
            <a:endParaRPr lang="zh-CN" altLang="en-US" sz="2400" b="1" noProof="1"/>
          </a:p>
        </p:txBody>
      </p:sp>
      <p:sp>
        <p:nvSpPr>
          <p:cNvPr id="2" name="矩形 1"/>
          <p:cNvSpPr>
            <a:spLocks noChangeArrowheads="1"/>
          </p:cNvSpPr>
          <p:nvPr/>
        </p:nvSpPr>
        <p:spPr bwMode="auto">
          <a:xfrm>
            <a:off x="598488" y="4459288"/>
            <a:ext cx="8012112" cy="457200"/>
          </a:xfrm>
          <a:prstGeom prst="rect">
            <a:avLst/>
          </a:prstGeom>
          <a:noFill/>
          <a:ln w="9525">
            <a:noFill/>
            <a:miter lim="800000"/>
            <a:headEnd/>
            <a:tailEnd/>
          </a:ln>
        </p:spPr>
        <p:txBody>
          <a:bodyPr>
            <a:spAutoFit/>
          </a:bodyPr>
          <a:lstStyle/>
          <a:p>
            <a:r>
              <a:rPr lang="zh-CN" altLang="en-US" sz="2400" dirty="0">
                <a:latin typeface="Calibri" pitchFamily="34" charset="0"/>
              </a:rPr>
              <a:t>最具活力的经济区。</a:t>
            </a:r>
          </a:p>
        </p:txBody>
      </p:sp>
      <p:sp>
        <p:nvSpPr>
          <p:cNvPr id="9" name="矩形 8"/>
          <p:cNvSpPr>
            <a:spLocks noChangeArrowheads="1"/>
          </p:cNvSpPr>
          <p:nvPr/>
        </p:nvSpPr>
        <p:spPr bwMode="auto">
          <a:xfrm>
            <a:off x="628650" y="4918075"/>
            <a:ext cx="7747000" cy="457200"/>
          </a:xfrm>
          <a:prstGeom prst="rect">
            <a:avLst/>
          </a:prstGeom>
          <a:noFill/>
          <a:ln w="9525">
            <a:noFill/>
            <a:miter lim="800000"/>
            <a:headEnd/>
            <a:tailEnd/>
          </a:ln>
        </p:spPr>
        <p:txBody>
          <a:bodyPr>
            <a:spAutoFit/>
          </a:bodyPr>
          <a:lstStyle/>
          <a:p>
            <a:r>
              <a:rPr lang="en-US" altLang="zh-CN" sz="2400" dirty="0">
                <a:solidFill>
                  <a:srgbClr val="660066"/>
                </a:solidFill>
                <a:latin typeface="Times New Roman" pitchFamily="18" charset="0"/>
                <a:cs typeface="Times New Roman" pitchFamily="18" charset="0"/>
              </a:rPr>
              <a:t>the most dynamic economic region (</a:t>
            </a:r>
            <a:r>
              <a:rPr lang="zh-CN" altLang="en-US" sz="2400" dirty="0">
                <a:solidFill>
                  <a:srgbClr val="660066"/>
                </a:solidFill>
                <a:latin typeface="Times New Roman" pitchFamily="18" charset="0"/>
                <a:cs typeface="Times New Roman" pitchFamily="18" charset="0"/>
              </a:rPr>
              <a:t>有活力的，形容词</a:t>
            </a:r>
            <a:r>
              <a:rPr lang="en-US" altLang="zh-CN" sz="2400" dirty="0">
                <a:solidFill>
                  <a:srgbClr val="660066"/>
                </a:solidFill>
                <a:latin typeface="Times New Roman" pitchFamily="18" charset="0"/>
                <a:cs typeface="Times New Roman" pitchFamily="18" charset="0"/>
              </a:rPr>
              <a:t>)</a:t>
            </a:r>
            <a:endParaRPr lang="zh-CN" altLang="en-US" sz="2400" dirty="0">
              <a:solidFill>
                <a:srgbClr val="660066"/>
              </a:solidFill>
              <a:latin typeface="Times New Roman" pitchFamily="18" charset="0"/>
              <a:cs typeface="Times New Roman" pitchFamily="18" charset="0"/>
            </a:endParaRPr>
          </a:p>
        </p:txBody>
      </p:sp>
      <p:sp>
        <p:nvSpPr>
          <p:cNvPr id="11" name="矩形 10"/>
          <p:cNvSpPr>
            <a:spLocks noChangeArrowheads="1"/>
          </p:cNvSpPr>
          <p:nvPr/>
        </p:nvSpPr>
        <p:spPr bwMode="auto">
          <a:xfrm>
            <a:off x="555625" y="2760663"/>
            <a:ext cx="8150225" cy="892175"/>
          </a:xfrm>
          <a:prstGeom prst="rect">
            <a:avLst/>
          </a:prstGeom>
          <a:noFill/>
          <a:ln w="9525">
            <a:noFill/>
            <a:miter lim="800000"/>
            <a:headEnd/>
            <a:tailEnd/>
          </a:ln>
        </p:spPr>
        <p:txBody>
          <a:bodyPr>
            <a:spAutoFit/>
          </a:bodyPr>
          <a:lstStyle/>
          <a:p>
            <a:pPr marL="323850" indent="-457200"/>
            <a:r>
              <a:rPr lang="en-US" altLang="zh-CN" sz="2600" b="1" dirty="0">
                <a:solidFill>
                  <a:srgbClr val="660066"/>
                </a:solidFill>
                <a:latin typeface="Times New Roman" pitchFamily="18" charset="0"/>
                <a:cs typeface="Times New Roman" pitchFamily="18" charset="0"/>
              </a:rPr>
              <a:t>1)</a:t>
            </a:r>
            <a:r>
              <a:rPr lang="zh-CN" altLang="en-US" sz="2600" b="1" dirty="0">
                <a:solidFill>
                  <a:srgbClr val="660066"/>
                </a:solidFill>
                <a:latin typeface="Times New Roman" pitchFamily="18" charset="0"/>
                <a:cs typeface="Times New Roman" pitchFamily="18" charset="0"/>
              </a:rPr>
              <a:t> </a:t>
            </a:r>
            <a:r>
              <a:rPr lang="en-US" altLang="zh-CN" sz="2600" b="1" dirty="0">
                <a:solidFill>
                  <a:srgbClr val="660066"/>
                </a:solidFill>
                <a:latin typeface="Times New Roman" pitchFamily="18" charset="0"/>
                <a:cs typeface="Times New Roman" pitchFamily="18" charset="0"/>
              </a:rPr>
              <a:t>dynamic</a:t>
            </a:r>
            <a:r>
              <a:rPr lang="en-US" altLang="zh-CN" sz="2600" dirty="0">
                <a:latin typeface="Times New Roman" pitchFamily="18" charset="0"/>
                <a:cs typeface="Times New Roman" pitchFamily="18" charset="0"/>
              </a:rPr>
              <a:t>: </a:t>
            </a:r>
            <a:r>
              <a:rPr lang="en-US" altLang="zh-CN" sz="2600" i="1" dirty="0">
                <a:latin typeface="Times New Roman" pitchFamily="18" charset="0"/>
                <a:cs typeface="Times New Roman" pitchFamily="18" charset="0"/>
              </a:rPr>
              <a:t>n.</a:t>
            </a:r>
            <a:r>
              <a:rPr lang="en-US" altLang="zh-CN" sz="2600" dirty="0">
                <a:latin typeface="Times New Roman" pitchFamily="18" charset="0"/>
                <a:cs typeface="Times New Roman" pitchFamily="18" charset="0"/>
              </a:rPr>
              <a:t> [sing.] a force that drives change, action, or effects </a:t>
            </a:r>
            <a:r>
              <a:rPr lang="zh-CN" altLang="en-US" sz="2400" dirty="0">
                <a:latin typeface="Calibri" pitchFamily="34" charset="0"/>
              </a:rPr>
              <a:t>产生变化</a:t>
            </a:r>
            <a:r>
              <a:rPr lang="en-US" altLang="zh-CN" sz="2400" dirty="0">
                <a:latin typeface="Calibri" pitchFamily="34" charset="0"/>
              </a:rPr>
              <a:t>﹑</a:t>
            </a:r>
            <a:r>
              <a:rPr lang="zh-CN" altLang="en-US" sz="2400" dirty="0">
                <a:latin typeface="Calibri" pitchFamily="34" charset="0"/>
              </a:rPr>
              <a:t>行动或影响的力量</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919" name="文本框 22"/>
          <p:cNvSpPr txBox="1">
            <a:spLocks noChangeArrowheads="1"/>
          </p:cNvSpPr>
          <p:nvPr/>
        </p:nvSpPr>
        <p:spPr bwMode="auto">
          <a:xfrm>
            <a:off x="2468563" y="280988"/>
            <a:ext cx="44386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38920" name="文本框 5"/>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7417" name="Rectangle 6"/>
          <p:cNvSpPr>
            <a:spLocks noChangeArrowheads="1"/>
          </p:cNvSpPr>
          <p:nvPr/>
        </p:nvSpPr>
        <p:spPr bwMode="auto">
          <a:xfrm>
            <a:off x="747713" y="1538288"/>
            <a:ext cx="8039100" cy="1878012"/>
          </a:xfrm>
          <a:prstGeom prst="rect">
            <a:avLst/>
          </a:prstGeom>
          <a:noFill/>
          <a:ln w="9525">
            <a:noFill/>
            <a:miter lim="800000"/>
            <a:headEnd/>
            <a:tailEnd/>
          </a:ln>
        </p:spPr>
        <p:txBody>
          <a:bodyPr/>
          <a:lstStyle/>
          <a:p>
            <a:pPr marL="179388"/>
            <a:endParaRPr lang="zh-CN" altLang="en-US" sz="2400">
              <a:solidFill>
                <a:srgbClr val="000000"/>
              </a:solidFill>
              <a:latin typeface="Times New Roman" pitchFamily="18" charset="0"/>
              <a:cs typeface="Times New Roman" pitchFamily="18" charset="0"/>
              <a:sym typeface="Arial" charset="0"/>
            </a:endParaRPr>
          </a:p>
        </p:txBody>
      </p:sp>
      <p:sp>
        <p:nvSpPr>
          <p:cNvPr id="17420" name="文本框 24"/>
          <p:cNvSpPr txBox="1">
            <a:spLocks noChangeArrowheads="1"/>
          </p:cNvSpPr>
          <p:nvPr/>
        </p:nvSpPr>
        <p:spPr bwMode="auto">
          <a:xfrm>
            <a:off x="355600" y="1009650"/>
            <a:ext cx="4533900" cy="492125"/>
          </a:xfrm>
          <a:prstGeom prst="rect">
            <a:avLst/>
          </a:prstGeom>
          <a:noFill/>
          <a:ln w="9525">
            <a:noFill/>
            <a:miter lim="800000"/>
          </a:ln>
        </p:spPr>
        <p:txBody>
          <a:bodyPr>
            <a:spAutoFit/>
          </a:bodyPr>
          <a:lstStyle/>
          <a:p>
            <a:pPr fontAlgn="auto">
              <a:spcBef>
                <a:spcPts val="0"/>
              </a:spcBef>
              <a:spcAft>
                <a:spcPts val="0"/>
              </a:spcAft>
              <a:defRPr/>
            </a:pPr>
            <a:r>
              <a:rPr kumimoji="1" lang="en-US" altLang="zh-CN" sz="2600" b="1" dirty="0">
                <a:solidFill>
                  <a:schemeClr val="bg2">
                    <a:lumMod val="50000"/>
                  </a:schemeClr>
                </a:solidFill>
                <a:latin typeface="Arial" panose="020B0604020202020204"/>
                <a:ea typeface="+mn-ea"/>
                <a:cs typeface="Arial" panose="020B0604020202020204"/>
              </a:rPr>
              <a:t>Viewing and speaking</a:t>
            </a:r>
            <a:endParaRPr kumimoji="1" lang="zh-CN" altLang="en-US" sz="2600" b="1" dirty="0">
              <a:solidFill>
                <a:schemeClr val="bg2">
                  <a:lumMod val="50000"/>
                </a:schemeClr>
              </a:solidFill>
              <a:latin typeface="Arial" panose="020B0604020202020204"/>
              <a:ea typeface="+mn-ea"/>
              <a:cs typeface="Arial" panose="020B0604020202020204"/>
            </a:endParaRPr>
          </a:p>
        </p:txBody>
      </p:sp>
      <p:sp>
        <p:nvSpPr>
          <p:cNvPr id="16" name="文本框 32"/>
          <p:cNvSpPr txBox="1"/>
          <p:nvPr/>
        </p:nvSpPr>
        <p:spPr>
          <a:xfrm>
            <a:off x="2468563" y="280988"/>
            <a:ext cx="2420937"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8"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9"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843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8440" name="图片 20"/>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42" name="矩形 2"/>
          <p:cNvSpPr>
            <a:spLocks noChangeArrowheads="1"/>
          </p:cNvSpPr>
          <p:nvPr/>
        </p:nvSpPr>
        <p:spPr bwMode="auto">
          <a:xfrm>
            <a:off x="825500" y="1604963"/>
            <a:ext cx="7350125" cy="2090737"/>
          </a:xfrm>
          <a:prstGeom prst="rect">
            <a:avLst/>
          </a:prstGeom>
          <a:noFill/>
          <a:ln w="9525">
            <a:noFill/>
            <a:miter lim="800000"/>
            <a:headEnd/>
            <a:tailEnd/>
          </a:ln>
        </p:spPr>
        <p:txBody>
          <a:bodyPr>
            <a:spAutoFit/>
          </a:bodyPr>
          <a:lstStyle/>
          <a:p>
            <a:pPr marL="179388"/>
            <a:r>
              <a:rPr lang="en-US" altLang="zh-CN" sz="2600">
                <a:latin typeface="Times New Roman" pitchFamily="18" charset="0"/>
                <a:cs typeface="Times New Roman" pitchFamily="18" charset="0"/>
                <a:sym typeface="Arial" charset="0"/>
              </a:rPr>
              <a:t>In the 21st century, we’ve lived with many wonders and got so used to them that we hardly notice that they have greatly changed our lives. Here is one. Watch a video clip to find out how WeChat has changed Chinese people’s lives. </a:t>
            </a:r>
          </a:p>
        </p:txBody>
      </p:sp>
      <p:pic>
        <p:nvPicPr>
          <p:cNvPr id="18443" name="Picture 2">
            <a:hlinkClick r:id="rId4" action="ppaction://hlinkfile"/>
          </p:cNvPr>
          <p:cNvPicPr>
            <a:picLocks noChangeAspect="1" noChangeArrowheads="1"/>
          </p:cNvPicPr>
          <p:nvPr/>
        </p:nvPicPr>
        <p:blipFill>
          <a:blip r:embed="rId5"/>
          <a:srcRect/>
          <a:stretch>
            <a:fillRect/>
          </a:stretch>
        </p:blipFill>
        <p:spPr bwMode="auto">
          <a:xfrm>
            <a:off x="2622550" y="4000500"/>
            <a:ext cx="4062413" cy="2346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17417"/>
                                        </p:tgtEl>
                                        <p:attrNameLst>
                                          <p:attrName>style.visibility</p:attrName>
                                        </p:attrNameLst>
                                      </p:cBhvr>
                                      <p:to>
                                        <p:strVal val="visible"/>
                                      </p:to>
                                    </p:set>
                                    <p:animEffect transition="in" filter="blinds(horizontal)">
                                      <p:cBhvr>
                                        <p:cTn id="7" dur="5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7"/>
          <p:cNvSpPr>
            <a:spLocks noChangeArrowheads="1"/>
          </p:cNvSpPr>
          <p:nvPr/>
        </p:nvSpPr>
        <p:spPr bwMode="auto">
          <a:xfrm>
            <a:off x="695325" y="384651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Translation</a:t>
            </a:r>
            <a:endParaRPr lang="zh-CN" altLang="en-US" sz="2400" b="1" noProof="1"/>
          </a:p>
        </p:txBody>
      </p:sp>
      <p:sp>
        <p:nvSpPr>
          <p:cNvPr id="2" name="矩形 1"/>
          <p:cNvSpPr/>
          <p:nvPr/>
        </p:nvSpPr>
        <p:spPr>
          <a:xfrm>
            <a:off x="612775" y="4343400"/>
            <a:ext cx="8351838" cy="830263"/>
          </a:xfrm>
          <a:prstGeom prst="rect">
            <a:avLst/>
          </a:prstGeom>
        </p:spPr>
        <p:txBody>
          <a:bodyPr>
            <a:spAutoFit/>
          </a:bodyPr>
          <a:lstStyle/>
          <a:p>
            <a:pPr fontAlgn="auto">
              <a:spcBef>
                <a:spcPts val="0"/>
              </a:spcBef>
              <a:spcAft>
                <a:spcPts val="0"/>
              </a:spcAft>
              <a:defRPr/>
            </a:pPr>
            <a:r>
              <a:rPr lang="en-US" altLang="zh-CN" sz="2400" dirty="0">
                <a:latin typeface="+mn-ea"/>
                <a:ea typeface="+mn-ea"/>
                <a:cs typeface="+mn-ea"/>
              </a:rPr>
              <a:t>Uber</a:t>
            </a:r>
            <a:r>
              <a:rPr lang="zh-CN" altLang="en-US" sz="2400" dirty="0">
                <a:latin typeface="+mn-ea"/>
                <a:ea typeface="+mn-ea"/>
                <a:cs typeface="+mn-ea"/>
              </a:rPr>
              <a:t>和它的竞争者在接下来几年会以哪种方式发展仍然无法确定。</a:t>
            </a:r>
          </a:p>
        </p:txBody>
      </p:sp>
      <p:sp>
        <p:nvSpPr>
          <p:cNvPr id="9" name="矩形 8"/>
          <p:cNvSpPr>
            <a:spLocks noChangeArrowheads="1"/>
          </p:cNvSpPr>
          <p:nvPr/>
        </p:nvSpPr>
        <p:spPr bwMode="auto">
          <a:xfrm>
            <a:off x="628650" y="5133975"/>
            <a:ext cx="7747000" cy="830263"/>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How Uber and its competitors will play out in the years to come is uncertain.</a:t>
            </a:r>
            <a:endParaRPr lang="zh-CN" altLang="en-US" sz="2400">
              <a:solidFill>
                <a:srgbClr val="660066"/>
              </a:solidFill>
              <a:latin typeface="Times New Roman" pitchFamily="18" charset="0"/>
              <a:cs typeface="Times New Roman" pitchFamily="18" charset="0"/>
            </a:endParaRPr>
          </a:p>
        </p:txBody>
      </p:sp>
      <p:sp>
        <p:nvSpPr>
          <p:cNvPr id="11" name="矩形 10"/>
          <p:cNvSpPr/>
          <p:nvPr/>
        </p:nvSpPr>
        <p:spPr>
          <a:xfrm>
            <a:off x="565150" y="2754313"/>
            <a:ext cx="8151813" cy="860425"/>
          </a:xfrm>
          <a:prstGeom prst="rect">
            <a:avLst/>
          </a:prstGeom>
        </p:spPr>
        <p:txBody>
          <a:bodyPr>
            <a:spAutoFit/>
          </a:bodyPr>
          <a:lstStyle/>
          <a:p>
            <a:pPr marL="323850" indent="-457200"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2) play out</a:t>
            </a:r>
            <a:r>
              <a:rPr lang="en-US" altLang="zh-CN" sz="2600" dirty="0">
                <a:latin typeface="Times New Roman" panose="02020603050405020304" pitchFamily="18" charset="0"/>
                <a:ea typeface="+mn-ea"/>
                <a:cs typeface="Times New Roman" panose="02020603050405020304" pitchFamily="18" charset="0"/>
              </a:rPr>
              <a:t>: to happen or develop in a particular way</a:t>
            </a:r>
            <a:r>
              <a:rPr lang="en-US" altLang="zh-CN" sz="2400" dirty="0">
                <a:latin typeface="+mn-lt"/>
                <a:ea typeface="+mn-ea"/>
              </a:rPr>
              <a:t> </a:t>
            </a:r>
            <a:r>
              <a:rPr lang="zh-CN" altLang="en-US" sz="2400" dirty="0">
                <a:latin typeface="+mn-lt"/>
                <a:ea typeface="+mn-ea"/>
              </a:rPr>
              <a:t>以</a:t>
            </a:r>
            <a:r>
              <a:rPr lang="en-US" altLang="zh-CN" sz="2400" dirty="0">
                <a:latin typeface="+mj-ea"/>
                <a:ea typeface="+mj-ea"/>
              </a:rPr>
              <a:t>…</a:t>
            </a:r>
            <a:r>
              <a:rPr lang="zh-CN" altLang="en-US" sz="2400" dirty="0">
                <a:latin typeface="+mn-lt"/>
                <a:ea typeface="+mn-ea"/>
              </a:rPr>
              <a:t>方式发展</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942" name="文本框 22"/>
          <p:cNvSpPr txBox="1">
            <a:spLocks noChangeArrowheads="1"/>
          </p:cNvSpPr>
          <p:nvPr/>
        </p:nvSpPr>
        <p:spPr bwMode="auto">
          <a:xfrm>
            <a:off x="2468563" y="280988"/>
            <a:ext cx="45624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39943"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39944" name="内容占位符 5"/>
          <p:cNvSpPr>
            <a:spLocks noGrp="1"/>
          </p:cNvSpPr>
          <p:nvPr>
            <p:ph idx="1"/>
          </p:nvPr>
        </p:nvSpPr>
        <p:spPr bwMode="auto">
          <a:xfrm>
            <a:off x="217488" y="1208088"/>
            <a:ext cx="8747125" cy="1446212"/>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a:solidFill>
                  <a:srgbClr val="660066"/>
                </a:solidFill>
                <a:latin typeface="Times New Roman" pitchFamily="18" charset="0"/>
                <a:cs typeface="Times New Roman" pitchFamily="18" charset="0"/>
              </a:rPr>
              <a:t>2. </a:t>
            </a:r>
            <a:r>
              <a:rPr lang="en-US" altLang="zh-CN" sz="2800" b="1">
                <a:latin typeface="Times New Roman" pitchFamily="18" charset="0"/>
                <a:cs typeface="Times New Roman" pitchFamily="18" charset="0"/>
              </a:rPr>
              <a:t>We are seeing this </a:t>
            </a:r>
            <a:r>
              <a:rPr lang="en-US" altLang="zh-CN" sz="2800" b="1">
                <a:solidFill>
                  <a:srgbClr val="660066"/>
                </a:solidFill>
                <a:latin typeface="Times New Roman" pitchFamily="18" charset="0"/>
                <a:cs typeface="Times New Roman" pitchFamily="18" charset="0"/>
              </a:rPr>
              <a:t>dynamic</a:t>
            </a:r>
            <a:r>
              <a:rPr lang="en-US" altLang="zh-CN" sz="2800" b="1">
                <a:latin typeface="Times New Roman" pitchFamily="18" charset="0"/>
                <a:cs typeface="Times New Roman" pitchFamily="18" charset="0"/>
              </a:rPr>
              <a:t> play out right now in the way digital technology is fundamentally reorganizing life for the poorest people in the world. </a:t>
            </a:r>
            <a:r>
              <a:rPr lang="en-US" altLang="zh-CN" sz="2800" b="1">
                <a:solidFill>
                  <a:srgbClr val="660066"/>
                </a:solidFill>
                <a:latin typeface="Times New Roman" pitchFamily="18" charset="0"/>
                <a:cs typeface="Times New Roman" pitchFamily="18" charset="0"/>
              </a:rPr>
              <a:t>(Para. 1) </a:t>
            </a:r>
            <a:endParaRPr kumimoji="1" lang="en-US" altLang="zh-CN" sz="2800" b="1">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7"/>
          <p:cNvSpPr>
            <a:spLocks noChangeArrowheads="1"/>
          </p:cNvSpPr>
          <p:nvPr/>
        </p:nvSpPr>
        <p:spPr bwMode="auto">
          <a:xfrm>
            <a:off x="698500" y="3076575"/>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Translation</a:t>
            </a:r>
            <a:endParaRPr lang="zh-CN" altLang="en-US" sz="2400" b="1" noProof="1"/>
          </a:p>
        </p:txBody>
      </p:sp>
      <p:sp>
        <p:nvSpPr>
          <p:cNvPr id="2" name="矩形 1"/>
          <p:cNvSpPr>
            <a:spLocks noChangeArrowheads="1"/>
          </p:cNvSpPr>
          <p:nvPr/>
        </p:nvSpPr>
        <p:spPr bwMode="auto">
          <a:xfrm>
            <a:off x="592138" y="3586163"/>
            <a:ext cx="8012112" cy="457200"/>
          </a:xfrm>
          <a:prstGeom prst="rect">
            <a:avLst/>
          </a:prstGeom>
          <a:noFill/>
          <a:ln w="9525">
            <a:noFill/>
            <a:miter lim="800000"/>
            <a:headEnd/>
            <a:tailEnd/>
          </a:ln>
        </p:spPr>
        <p:txBody>
          <a:bodyPr>
            <a:spAutoFit/>
          </a:bodyPr>
          <a:lstStyle/>
          <a:p>
            <a:r>
              <a:rPr lang="zh-CN" altLang="en-US" sz="2400">
                <a:latin typeface="Calibri" pitchFamily="34" charset="0"/>
              </a:rPr>
              <a:t>富国从</a:t>
            </a:r>
            <a:r>
              <a:rPr lang="zh-CN" altLang="en-US" sz="2400" u="sng">
                <a:latin typeface="Calibri" pitchFamily="34" charset="0"/>
              </a:rPr>
              <a:t>进口</a:t>
            </a:r>
            <a:r>
              <a:rPr lang="zh-CN" altLang="en-US" sz="2400">
                <a:latin typeface="Calibri" pitchFamily="34" charset="0"/>
              </a:rPr>
              <a:t>印度尼西亚</a:t>
            </a:r>
            <a:r>
              <a:rPr lang="zh-CN" altLang="en-US" sz="2400" u="sng">
                <a:latin typeface="Calibri" pitchFamily="34" charset="0"/>
              </a:rPr>
              <a:t>木材</a:t>
            </a:r>
            <a:r>
              <a:rPr lang="zh-CN" altLang="en-US" sz="2400">
                <a:latin typeface="Calibri" pitchFamily="34" charset="0"/>
              </a:rPr>
              <a:t>中获利。</a:t>
            </a:r>
          </a:p>
        </p:txBody>
      </p:sp>
      <p:sp>
        <p:nvSpPr>
          <p:cNvPr id="9" name="矩形 8"/>
          <p:cNvSpPr>
            <a:spLocks noChangeArrowheads="1"/>
          </p:cNvSpPr>
          <p:nvPr/>
        </p:nvSpPr>
        <p:spPr bwMode="auto">
          <a:xfrm>
            <a:off x="641350" y="4030663"/>
            <a:ext cx="7747000" cy="457200"/>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Rich countries benefited from </a:t>
            </a:r>
            <a:r>
              <a:rPr lang="en-US" altLang="zh-CN" sz="2400" u="sng">
                <a:solidFill>
                  <a:srgbClr val="660066"/>
                </a:solidFill>
                <a:latin typeface="Times New Roman" pitchFamily="18" charset="0"/>
                <a:cs typeface="Times New Roman" pitchFamily="18" charset="0"/>
              </a:rPr>
              <a:t>importing</a:t>
            </a:r>
            <a:r>
              <a:rPr lang="en-US" altLang="zh-CN" sz="2400">
                <a:solidFill>
                  <a:srgbClr val="660066"/>
                </a:solidFill>
                <a:latin typeface="Times New Roman" pitchFamily="18" charset="0"/>
                <a:cs typeface="Times New Roman" pitchFamily="18" charset="0"/>
              </a:rPr>
              <a:t> Indonesia's </a:t>
            </a:r>
            <a:r>
              <a:rPr lang="en-US" altLang="zh-CN" sz="2400" u="sng">
                <a:solidFill>
                  <a:srgbClr val="660066"/>
                </a:solidFill>
                <a:latin typeface="Times New Roman" pitchFamily="18" charset="0"/>
                <a:cs typeface="Times New Roman" pitchFamily="18" charset="0"/>
              </a:rPr>
              <a:t>timber</a:t>
            </a:r>
            <a:r>
              <a:rPr lang="en-US" altLang="zh-CN" sz="2400">
                <a:solidFill>
                  <a:srgbClr val="660066"/>
                </a:solidFill>
                <a:latin typeface="Times New Roman" pitchFamily="18" charset="0"/>
                <a:cs typeface="Times New Roman" pitchFamily="18" charset="0"/>
              </a:rPr>
              <a:t>.  </a:t>
            </a:r>
            <a:endParaRPr lang="zh-CN" altLang="en-US" sz="2400">
              <a:solidFill>
                <a:srgbClr val="660066"/>
              </a:solidFill>
              <a:latin typeface="Times New Roman" pitchFamily="18" charset="0"/>
              <a:cs typeface="Times New Roman" pitchFamily="18" charset="0"/>
            </a:endParaRPr>
          </a:p>
        </p:txBody>
      </p:sp>
      <p:sp>
        <p:nvSpPr>
          <p:cNvPr id="40964" name="矩形 10"/>
          <p:cNvSpPr>
            <a:spLocks noChangeArrowheads="1"/>
          </p:cNvSpPr>
          <p:nvPr/>
        </p:nvSpPr>
        <p:spPr bwMode="auto">
          <a:xfrm>
            <a:off x="581025" y="2162175"/>
            <a:ext cx="8369300" cy="86042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import</a:t>
            </a:r>
            <a:r>
              <a:rPr lang="en-US" altLang="zh-CN" sz="2600">
                <a:latin typeface="Times New Roman" pitchFamily="18" charset="0"/>
                <a:cs typeface="Times New Roman" pitchFamily="18" charset="0"/>
              </a:rPr>
              <a:t>: vt. to buy or bring in products from another country </a:t>
            </a:r>
            <a:r>
              <a:rPr lang="zh-CN" altLang="en-US" sz="2400">
                <a:latin typeface="Calibri" pitchFamily="34" charset="0"/>
              </a:rPr>
              <a:t>进口</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a:spLocks noChangeArrowheads="1"/>
          </p:cNvSpPr>
          <p:nvPr/>
        </p:nvSpPr>
        <p:spPr bwMode="auto">
          <a:xfrm>
            <a:off x="760413" y="4672013"/>
            <a:ext cx="7862887" cy="1568450"/>
          </a:xfrm>
          <a:prstGeom prst="rect">
            <a:avLst/>
          </a:prstGeom>
          <a:noFill/>
          <a:ln w="25400">
            <a:solidFill>
              <a:srgbClr val="660066"/>
            </a:solidFill>
            <a:miter lim="800000"/>
            <a:headEnd/>
            <a:tailEnd/>
          </a:ln>
        </p:spPr>
        <p:txBody>
          <a:bodyPr>
            <a:spAutoFit/>
          </a:bodyPr>
          <a:lstStyle/>
          <a:p>
            <a:r>
              <a:rPr lang="en-US" altLang="zh-CN" sz="2400" dirty="0">
                <a:solidFill>
                  <a:srgbClr val="7030A0"/>
                </a:solidFill>
                <a:latin typeface="Times New Roman" pitchFamily="18" charset="0"/>
                <a:cs typeface="Times New Roman" pitchFamily="18" charset="0"/>
              </a:rPr>
              <a:t>1. import-export     </a:t>
            </a:r>
            <a:r>
              <a:rPr lang="zh-CN" altLang="en-US" sz="2400" dirty="0">
                <a:solidFill>
                  <a:srgbClr val="7030A0"/>
                </a:solidFill>
                <a:latin typeface="Times New Roman" pitchFamily="18" charset="0"/>
                <a:cs typeface="Times New Roman" pitchFamily="18" charset="0"/>
              </a:rPr>
              <a:t>内</a:t>
            </a:r>
            <a:r>
              <a:rPr lang="en-US" altLang="zh-CN" sz="2400" dirty="0">
                <a:solidFill>
                  <a:srgbClr val="7030A0"/>
                </a:solidFill>
                <a:latin typeface="Times New Roman" pitchFamily="18" charset="0"/>
                <a:cs typeface="Times New Roman" pitchFamily="18" charset="0"/>
              </a:rPr>
              <a:t>/</a:t>
            </a:r>
            <a:r>
              <a:rPr lang="zh-CN" altLang="en-US" sz="2400" dirty="0">
                <a:solidFill>
                  <a:srgbClr val="7030A0"/>
                </a:solidFill>
                <a:latin typeface="Times New Roman" pitchFamily="18" charset="0"/>
                <a:cs typeface="Times New Roman" pitchFamily="18" charset="0"/>
              </a:rPr>
              <a:t>外</a:t>
            </a:r>
            <a:r>
              <a:rPr lang="en-US" altLang="zh-CN" sz="2400" dirty="0">
                <a:solidFill>
                  <a:srgbClr val="7030A0"/>
                </a:solidFill>
                <a:latin typeface="Times New Roman" pitchFamily="18" charset="0"/>
                <a:cs typeface="Times New Roman" pitchFamily="18" charset="0"/>
              </a:rPr>
              <a:t>                                  </a:t>
            </a:r>
          </a:p>
          <a:p>
            <a:r>
              <a:rPr lang="en-US" altLang="zh-CN" sz="2400" dirty="0">
                <a:solidFill>
                  <a:srgbClr val="7030A0"/>
                </a:solidFill>
                <a:latin typeface="Times New Roman" pitchFamily="18" charset="0"/>
                <a:cs typeface="Times New Roman" pitchFamily="18" charset="0"/>
              </a:rPr>
              <a:t>inward-outward        inside-outside</a:t>
            </a:r>
            <a:r>
              <a:rPr lang="en-US" altLang="zh-CN" sz="2400" dirty="0">
                <a:latin typeface="Times New Roman" pitchFamily="18" charset="0"/>
                <a:cs typeface="Times New Roman" pitchFamily="18" charset="0"/>
              </a:rPr>
              <a:t>       </a:t>
            </a:r>
            <a:r>
              <a:rPr lang="en-US" altLang="zh-CN" sz="2400" dirty="0">
                <a:solidFill>
                  <a:srgbClr val="7030A0"/>
                </a:solidFill>
                <a:latin typeface="Times New Roman" pitchFamily="18" charset="0"/>
                <a:cs typeface="Times New Roman" pitchFamily="18" charset="0"/>
              </a:rPr>
              <a:t>inlet-outlet</a:t>
            </a:r>
          </a:p>
          <a:p>
            <a:r>
              <a:rPr lang="en-US" altLang="zh-CN" sz="2400" dirty="0">
                <a:solidFill>
                  <a:srgbClr val="7030A0"/>
                </a:solidFill>
                <a:latin typeface="Times New Roman" pitchFamily="18" charset="0"/>
                <a:cs typeface="Times New Roman" pitchFamily="18" charset="0"/>
              </a:rPr>
              <a:t>2. im-prefix,</a:t>
            </a:r>
            <a:r>
              <a:rPr lang="zh-CN" altLang="en-US" sz="2400" dirty="0">
                <a:solidFill>
                  <a:srgbClr val="7030A0"/>
                </a:solidFill>
                <a:latin typeface="Times New Roman" pitchFamily="18" charset="0"/>
                <a:cs typeface="Times New Roman" pitchFamily="18" charset="0"/>
              </a:rPr>
              <a:t>表示“否定，与</a:t>
            </a:r>
            <a:r>
              <a:rPr lang="en-US" altLang="zh-CN" sz="2400" dirty="0">
                <a:solidFill>
                  <a:srgbClr val="7030A0"/>
                </a:solidFill>
                <a:latin typeface="Times New Roman" pitchFamily="18" charset="0"/>
                <a:cs typeface="Times New Roman" pitchFamily="18" charset="0"/>
              </a:rPr>
              <a:t>…</a:t>
            </a:r>
            <a:r>
              <a:rPr lang="zh-CN" altLang="en-US" sz="2400" dirty="0">
                <a:solidFill>
                  <a:srgbClr val="7030A0"/>
                </a:solidFill>
                <a:latin typeface="Times New Roman" pitchFamily="18" charset="0"/>
                <a:cs typeface="Times New Roman" pitchFamily="18" charset="0"/>
              </a:rPr>
              <a:t>相反”之义</a:t>
            </a:r>
          </a:p>
          <a:p>
            <a:r>
              <a:rPr lang="en-US" altLang="zh-CN" sz="2400" dirty="0">
                <a:solidFill>
                  <a:srgbClr val="7030A0"/>
                </a:solidFill>
                <a:latin typeface="Times New Roman" pitchFamily="18" charset="0"/>
                <a:cs typeface="Times New Roman" pitchFamily="18" charset="0"/>
              </a:rPr>
              <a:t>polite-impolite          mature-immature</a:t>
            </a:r>
          </a:p>
        </p:txBody>
      </p:sp>
      <p:sp>
        <p:nvSpPr>
          <p:cNvPr id="40967" name="文本框 22"/>
          <p:cNvSpPr txBox="1">
            <a:spLocks noChangeArrowheads="1"/>
          </p:cNvSpPr>
          <p:nvPr/>
        </p:nvSpPr>
        <p:spPr bwMode="auto">
          <a:xfrm>
            <a:off x="2468563" y="280988"/>
            <a:ext cx="49053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0968"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40969" name="内容占位符 7"/>
          <p:cNvSpPr>
            <a:spLocks noGrp="1"/>
          </p:cNvSpPr>
          <p:nvPr>
            <p:ph idx="1"/>
          </p:nvPr>
        </p:nvSpPr>
        <p:spPr bwMode="auto">
          <a:xfrm>
            <a:off x="219075" y="1211263"/>
            <a:ext cx="8631238" cy="938212"/>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dirty="0">
                <a:solidFill>
                  <a:srgbClr val="660066"/>
                </a:solidFill>
                <a:latin typeface="Times New Roman" pitchFamily="18" charset="0"/>
                <a:cs typeface="Times New Roman" pitchFamily="18" charset="0"/>
              </a:rPr>
              <a:t>3. As a result</a:t>
            </a:r>
            <a:r>
              <a:rPr lang="en-US" altLang="zh-CN" sz="2800" b="1" dirty="0">
                <a:latin typeface="Times New Roman" pitchFamily="18" charset="0"/>
                <a:cs typeface="Times New Roman" pitchFamily="18" charset="0"/>
              </a:rPr>
              <a:t>, Africa had to import $40 billion worth of food last year. </a:t>
            </a:r>
            <a:r>
              <a:rPr lang="en-US" altLang="zh-CN" sz="2800" b="1" dirty="0">
                <a:solidFill>
                  <a:srgbClr val="660066"/>
                </a:solidFill>
                <a:latin typeface="Times New Roman" pitchFamily="18" charset="0"/>
                <a:cs typeface="Times New Roman" pitchFamily="18" charset="0"/>
              </a:rPr>
              <a:t>(Para. 3) </a:t>
            </a:r>
            <a:endParaRPr kumimoji="1" lang="en-US" altLang="zh-CN" sz="2800" b="1" dirty="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P spid="9" grpId="0"/>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105475" name="Picture 3"/>
          <p:cNvPicPr>
            <a:picLocks noGrp="1" noChangeAspect="1" noChangeArrowheads="1"/>
          </p:cNvPicPr>
          <p:nvPr>
            <p:ph type="body" idx="1"/>
          </p:nvPr>
        </p:nvPicPr>
        <p:blipFill>
          <a:blip r:embed="rId2"/>
          <a:srcRect t="26900" r="8708" b="4715"/>
          <a:stretch>
            <a:fillRect/>
          </a:stretch>
        </p:blipFill>
        <p:spPr bwMode="auto">
          <a:xfrm>
            <a:off x="4306888" y="3657600"/>
            <a:ext cx="4792662" cy="3200400"/>
          </a:xfrm>
          <a:noFill/>
          <a:ln>
            <a:miter lim="800000"/>
            <a:headEnd/>
            <a:tailEnd/>
          </a:ln>
        </p:spPr>
      </p:pic>
      <p:pic>
        <p:nvPicPr>
          <p:cNvPr id="105477" name="Picture 5" descr="U10016P41TS1487326656_81410"/>
          <p:cNvPicPr>
            <a:picLocks noChangeAspect="1" noChangeArrowheads="1"/>
          </p:cNvPicPr>
          <p:nvPr/>
        </p:nvPicPr>
        <p:blipFill>
          <a:blip r:embed="rId3"/>
          <a:srcRect/>
          <a:stretch>
            <a:fillRect/>
          </a:stretch>
        </p:blipFill>
        <p:spPr bwMode="auto">
          <a:xfrm>
            <a:off x="0" y="274638"/>
            <a:ext cx="5707063" cy="380841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2"/>
          <p:cNvSpPr>
            <a:spLocks noGrp="1"/>
          </p:cNvSpPr>
          <p:nvPr>
            <p:ph idx="1"/>
          </p:nvPr>
        </p:nvSpPr>
        <p:spPr bwMode="auto">
          <a:xfrm>
            <a:off x="212725" y="1211263"/>
            <a:ext cx="8572500" cy="1049337"/>
          </a:xfrm>
          <a:noFill/>
          <a:ln>
            <a:miter lim="800000"/>
            <a:headEnd/>
            <a:tailEnd/>
          </a:ln>
        </p:spPr>
        <p:txBody>
          <a:bodyPr vert="horz" wrap="square" lIns="91440" tIns="45720" rIns="91440" bIns="45720" numCol="1" anchor="t" anchorCtr="0" compatLnSpc="1">
            <a:prstTxWarp prst="textNoShape">
              <a:avLst/>
            </a:prstTxWarp>
          </a:bodyPr>
          <a:lstStyle/>
          <a:p>
            <a:pPr marL="358775" indent="-457200" eaLnBrk="1" hangingPunct="1">
              <a:spcBef>
                <a:spcPct val="0"/>
              </a:spcBef>
              <a:buFont typeface="Arial" charset="0"/>
              <a:buNone/>
            </a:pPr>
            <a:r>
              <a:rPr lang="en-US" altLang="zh-CN" sz="2800" b="1">
                <a:solidFill>
                  <a:srgbClr val="660066"/>
                </a:solidFill>
                <a:latin typeface="Times New Roman" pitchFamily="18" charset="0"/>
                <a:cs typeface="Times New Roman" pitchFamily="18" charset="0"/>
              </a:rPr>
              <a:t>4. </a:t>
            </a:r>
            <a:r>
              <a:rPr lang="en-US" altLang="zh-CN" sz="2800" b="1">
                <a:latin typeface="Times New Roman" pitchFamily="18" charset="0"/>
                <a:cs typeface="Times New Roman" pitchFamily="18" charset="0"/>
              </a:rPr>
              <a:t>Why aren’t African smallholders </a:t>
            </a:r>
            <a:r>
              <a:rPr lang="en-US" altLang="zh-CN" sz="2800" b="1">
                <a:solidFill>
                  <a:srgbClr val="660066"/>
                </a:solidFill>
                <a:latin typeface="Times New Roman" pitchFamily="18" charset="0"/>
                <a:cs typeface="Times New Roman" pitchFamily="18" charset="0"/>
              </a:rPr>
              <a:t>tapping into </a:t>
            </a:r>
            <a:r>
              <a:rPr lang="en-US" altLang="zh-CN" sz="2800" b="1">
                <a:latin typeface="Times New Roman" pitchFamily="18" charset="0"/>
                <a:cs typeface="Times New Roman" pitchFamily="18" charset="0"/>
              </a:rPr>
              <a:t>that $40 billion market? </a:t>
            </a:r>
            <a:r>
              <a:rPr lang="en-US" altLang="zh-CN" sz="2800" b="1">
                <a:solidFill>
                  <a:srgbClr val="660066"/>
                </a:solidFill>
                <a:latin typeface="Times New Roman" pitchFamily="18" charset="0"/>
                <a:cs typeface="Times New Roman" pitchFamily="18" charset="0"/>
              </a:rPr>
              <a:t>(Para. 4)</a:t>
            </a:r>
            <a:endParaRPr kumimoji="1" lang="zh-CN" altLang="zh-CN" sz="2800" b="1">
              <a:solidFill>
                <a:srgbClr val="660066"/>
              </a:solidFill>
              <a:latin typeface="Times New Roman" pitchFamily="18" charset="0"/>
              <a:cs typeface="Times New Roman" pitchFamily="18" charset="0"/>
            </a:endParaRPr>
          </a:p>
        </p:txBody>
      </p:sp>
      <p:sp>
        <p:nvSpPr>
          <p:cNvPr id="7" name="AutoShape 7"/>
          <p:cNvSpPr>
            <a:spLocks noChangeArrowheads="1"/>
          </p:cNvSpPr>
          <p:nvPr/>
        </p:nvSpPr>
        <p:spPr bwMode="auto">
          <a:xfrm>
            <a:off x="758825" y="36258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Translation</a:t>
            </a:r>
            <a:endParaRPr lang="zh-CN" altLang="en-US" sz="2400" b="1" noProof="1"/>
          </a:p>
        </p:txBody>
      </p:sp>
      <p:sp>
        <p:nvSpPr>
          <p:cNvPr id="2" name="矩形 1"/>
          <p:cNvSpPr>
            <a:spLocks noChangeArrowheads="1"/>
          </p:cNvSpPr>
          <p:nvPr/>
        </p:nvSpPr>
        <p:spPr bwMode="auto">
          <a:xfrm>
            <a:off x="654050" y="4141788"/>
            <a:ext cx="8010525" cy="830262"/>
          </a:xfrm>
          <a:prstGeom prst="rect">
            <a:avLst/>
          </a:prstGeom>
          <a:noFill/>
          <a:ln w="9525">
            <a:noFill/>
            <a:miter lim="800000"/>
            <a:headEnd/>
            <a:tailEnd/>
          </a:ln>
        </p:spPr>
        <p:txBody>
          <a:bodyPr>
            <a:spAutoFit/>
          </a:bodyPr>
          <a:lstStyle/>
          <a:p>
            <a:r>
              <a:rPr lang="zh-CN" altLang="en-US" sz="2400">
                <a:latin typeface="Calibri" pitchFamily="34" charset="0"/>
              </a:rPr>
              <a:t>如果你有时间和精力发挥你的创造力，你会有怎样不同的作为？</a:t>
            </a:r>
          </a:p>
        </p:txBody>
      </p:sp>
      <p:sp>
        <p:nvSpPr>
          <p:cNvPr id="9" name="矩形 8"/>
          <p:cNvSpPr>
            <a:spLocks noChangeArrowheads="1"/>
          </p:cNvSpPr>
          <p:nvPr/>
        </p:nvSpPr>
        <p:spPr bwMode="auto">
          <a:xfrm>
            <a:off x="695325" y="4967288"/>
            <a:ext cx="7970838" cy="830262"/>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What would you do differently if you had the time and energy to tap into your creativity?</a:t>
            </a:r>
            <a:endParaRPr lang="zh-CN" altLang="en-US" sz="2400">
              <a:solidFill>
                <a:srgbClr val="660066"/>
              </a:solidFill>
              <a:latin typeface="Times New Roman" pitchFamily="18" charset="0"/>
              <a:cs typeface="Times New Roman" pitchFamily="18" charset="0"/>
            </a:endParaRPr>
          </a:p>
        </p:txBody>
      </p:sp>
      <p:sp>
        <p:nvSpPr>
          <p:cNvPr id="11" name="矩形 10"/>
          <p:cNvSpPr>
            <a:spLocks noChangeArrowheads="1"/>
          </p:cNvSpPr>
          <p:nvPr/>
        </p:nvSpPr>
        <p:spPr bwMode="auto">
          <a:xfrm>
            <a:off x="625475" y="2273300"/>
            <a:ext cx="8177213" cy="126047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tap</a:t>
            </a:r>
            <a:r>
              <a:rPr lang="zh-CN" altLang="en-US" sz="2600" b="1">
                <a:solidFill>
                  <a:srgbClr val="660066"/>
                </a:solidFill>
                <a:latin typeface="Times New Roman" pitchFamily="18" charset="0"/>
                <a:cs typeface="Times New Roman" pitchFamily="18" charset="0"/>
              </a:rPr>
              <a:t> </a:t>
            </a:r>
            <a:r>
              <a:rPr lang="en-US" altLang="zh-CN" sz="2600" b="1">
                <a:solidFill>
                  <a:srgbClr val="660066"/>
                </a:solidFill>
                <a:latin typeface="Times New Roman" pitchFamily="18" charset="0"/>
                <a:cs typeface="Times New Roman" pitchFamily="18" charset="0"/>
              </a:rPr>
              <a:t>into</a:t>
            </a:r>
            <a:r>
              <a:rPr lang="en-US" altLang="zh-CN" sz="2600">
                <a:latin typeface="Times New Roman" pitchFamily="18" charset="0"/>
                <a:cs typeface="Times New Roman" pitchFamily="18" charset="0"/>
              </a:rPr>
              <a:t>: to use or take what is needed from sth., such as an energy supply or an amount of money</a:t>
            </a:r>
            <a:r>
              <a:rPr lang="en-US" altLang="zh-CN" sz="2400">
                <a:latin typeface="Calibri" pitchFamily="34" charset="0"/>
              </a:rPr>
              <a:t> </a:t>
            </a:r>
            <a:r>
              <a:rPr lang="zh-CN" altLang="en-US" sz="2400">
                <a:latin typeface="Calibri" pitchFamily="34" charset="0"/>
              </a:rPr>
              <a:t>发掘，开发（能源或资金）</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991" name="文本框 22"/>
          <p:cNvSpPr txBox="1">
            <a:spLocks noChangeArrowheads="1"/>
          </p:cNvSpPr>
          <p:nvPr/>
        </p:nvSpPr>
        <p:spPr bwMode="auto">
          <a:xfrm>
            <a:off x="2468563" y="280988"/>
            <a:ext cx="443865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1992"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0"/>
          <p:cNvSpPr>
            <a:spLocks noChangeArrowheads="1"/>
          </p:cNvSpPr>
          <p:nvPr/>
        </p:nvSpPr>
        <p:spPr bwMode="auto">
          <a:xfrm>
            <a:off x="534988" y="2989263"/>
            <a:ext cx="8151812" cy="490537"/>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1) agricultural</a:t>
            </a:r>
            <a:r>
              <a:rPr lang="en-US" altLang="zh-CN" sz="2600">
                <a:latin typeface="Times New Roman" pitchFamily="18" charset="0"/>
                <a:cs typeface="Times New Roman" pitchFamily="18" charset="0"/>
              </a:rPr>
              <a:t>: </a:t>
            </a:r>
            <a:r>
              <a:rPr lang="en-US" altLang="zh-CN" sz="2600" i="1">
                <a:latin typeface="Times New Roman" pitchFamily="18" charset="0"/>
                <a:cs typeface="Times New Roman" pitchFamily="18" charset="0"/>
              </a:rPr>
              <a:t>a. </a:t>
            </a:r>
            <a:r>
              <a:rPr lang="en-US" altLang="zh-CN" sz="2600">
                <a:latin typeface="Times New Roman" pitchFamily="18" charset="0"/>
                <a:cs typeface="Times New Roman" pitchFamily="18" charset="0"/>
              </a:rPr>
              <a:t>relating to farming</a:t>
            </a:r>
            <a:r>
              <a:rPr lang="en-US" altLang="zh-CN" sz="2400">
                <a:latin typeface="Calibri" pitchFamily="34" charset="0"/>
              </a:rPr>
              <a:t> </a:t>
            </a:r>
            <a:r>
              <a:rPr lang="zh-CN" altLang="en-US" sz="2400">
                <a:latin typeface="Calibri" pitchFamily="34" charset="0"/>
              </a:rPr>
              <a:t>农业的</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a:spLocks noChangeArrowheads="1"/>
          </p:cNvSpPr>
          <p:nvPr/>
        </p:nvSpPr>
        <p:spPr bwMode="auto">
          <a:xfrm>
            <a:off x="811213" y="4940300"/>
            <a:ext cx="3094037" cy="1419225"/>
          </a:xfrm>
          <a:prstGeom prst="rect">
            <a:avLst/>
          </a:prstGeom>
          <a:noFill/>
          <a:ln w="12700">
            <a:solidFill>
              <a:srgbClr val="660066"/>
            </a:solidFill>
            <a:miter lim="800000"/>
            <a:headEnd/>
            <a:tailEnd/>
          </a:ln>
        </p:spPr>
        <p:txBody>
          <a:bodyPr>
            <a:spAutoFit/>
          </a:bodyPr>
          <a:lstStyle/>
          <a:p>
            <a:pPr>
              <a:lnSpc>
                <a:spcPct val="90000"/>
              </a:lnSpc>
            </a:pPr>
            <a:r>
              <a:rPr lang="en-US" altLang="zh-CN" sz="2400" dirty="0">
                <a:solidFill>
                  <a:srgbClr val="7030A0"/>
                </a:solidFill>
                <a:latin typeface="Times New Roman" pitchFamily="18" charset="0"/>
                <a:cs typeface="Times New Roman" pitchFamily="18" charset="0"/>
              </a:rPr>
              <a:t>agricultural products</a:t>
            </a:r>
            <a:endParaRPr lang="zh-CN" altLang="en-US" sz="2400" dirty="0">
              <a:solidFill>
                <a:srgbClr val="7030A0"/>
              </a:solidFill>
              <a:latin typeface="Times New Roman" pitchFamily="18" charset="0"/>
              <a:cs typeface="Times New Roman" pitchFamily="18" charset="0"/>
            </a:endParaRPr>
          </a:p>
          <a:p>
            <a:pPr>
              <a:lnSpc>
                <a:spcPct val="90000"/>
              </a:lnSpc>
            </a:pPr>
            <a:r>
              <a:rPr lang="en-US" altLang="zh-CN" sz="2400" dirty="0">
                <a:solidFill>
                  <a:srgbClr val="7030A0"/>
                </a:solidFill>
                <a:latin typeface="Times New Roman" pitchFamily="18" charset="0"/>
                <a:cs typeface="Times New Roman" pitchFamily="18" charset="0"/>
              </a:rPr>
              <a:t>agricultural science</a:t>
            </a:r>
            <a:endParaRPr lang="zh-CN" altLang="en-US" sz="2400" dirty="0">
              <a:solidFill>
                <a:srgbClr val="7030A0"/>
              </a:solidFill>
              <a:latin typeface="Times New Roman" pitchFamily="18" charset="0"/>
              <a:cs typeface="Times New Roman" pitchFamily="18" charset="0"/>
            </a:endParaRPr>
          </a:p>
          <a:p>
            <a:pPr>
              <a:lnSpc>
                <a:spcPct val="90000"/>
              </a:lnSpc>
            </a:pPr>
            <a:r>
              <a:rPr lang="en-US" altLang="zh-CN" sz="2400" dirty="0">
                <a:solidFill>
                  <a:srgbClr val="7030A0"/>
                </a:solidFill>
                <a:latin typeface="Times New Roman" pitchFamily="18" charset="0"/>
                <a:cs typeface="Times New Roman" pitchFamily="18" charset="0"/>
              </a:rPr>
              <a:t>agricultural machinery</a:t>
            </a:r>
            <a:endParaRPr lang="zh-CN" altLang="en-US" sz="2400" dirty="0">
              <a:solidFill>
                <a:srgbClr val="7030A0"/>
              </a:solidFill>
              <a:latin typeface="Times New Roman" pitchFamily="18" charset="0"/>
              <a:cs typeface="Times New Roman" pitchFamily="18" charset="0"/>
            </a:endParaRPr>
          </a:p>
          <a:p>
            <a:pPr>
              <a:lnSpc>
                <a:spcPct val="90000"/>
              </a:lnSpc>
            </a:pPr>
            <a:r>
              <a:rPr lang="en-US" altLang="zh-CN" sz="2400" dirty="0">
                <a:solidFill>
                  <a:srgbClr val="7030A0"/>
                </a:solidFill>
                <a:latin typeface="Times New Roman" pitchFamily="18" charset="0"/>
                <a:cs typeface="Times New Roman" pitchFamily="18" charset="0"/>
              </a:rPr>
              <a:t>agricultural university</a:t>
            </a:r>
          </a:p>
        </p:txBody>
      </p:sp>
      <p:sp>
        <p:nvSpPr>
          <p:cNvPr id="3" name="矩形 2"/>
          <p:cNvSpPr>
            <a:spLocks noChangeArrowheads="1"/>
          </p:cNvSpPr>
          <p:nvPr/>
        </p:nvSpPr>
        <p:spPr bwMode="auto">
          <a:xfrm>
            <a:off x="5513388" y="4913313"/>
            <a:ext cx="2316162" cy="1419225"/>
          </a:xfrm>
          <a:prstGeom prst="rect">
            <a:avLst/>
          </a:prstGeom>
          <a:noFill/>
          <a:ln w="12700">
            <a:solidFill>
              <a:schemeClr val="tx1"/>
            </a:solidFill>
            <a:miter lim="800000"/>
            <a:headEnd/>
            <a:tailEnd/>
          </a:ln>
        </p:spPr>
        <p:txBody>
          <a:bodyPr wrap="none">
            <a:spAutoFit/>
          </a:bodyPr>
          <a:lstStyle/>
          <a:p>
            <a:pPr>
              <a:lnSpc>
                <a:spcPct val="90000"/>
              </a:lnSpc>
            </a:pPr>
            <a:r>
              <a:rPr lang="zh-CN" altLang="en-US" sz="2400" dirty="0">
                <a:latin typeface="Calibri" pitchFamily="34" charset="0"/>
              </a:rPr>
              <a:t>农产品</a:t>
            </a:r>
            <a:endParaRPr lang="en-US" altLang="zh-CN" sz="2400" dirty="0">
              <a:latin typeface="Calibri" pitchFamily="34" charset="0"/>
            </a:endParaRPr>
          </a:p>
          <a:p>
            <a:pPr>
              <a:lnSpc>
                <a:spcPct val="90000"/>
              </a:lnSpc>
            </a:pPr>
            <a:r>
              <a:rPr lang="zh-CN" altLang="en-US" sz="2400" dirty="0">
                <a:latin typeface="Calibri" pitchFamily="34" charset="0"/>
              </a:rPr>
              <a:t>农业科学；农学</a:t>
            </a:r>
            <a:endParaRPr lang="en-US" altLang="zh-CN" sz="2400" dirty="0">
              <a:latin typeface="Calibri" pitchFamily="34" charset="0"/>
            </a:endParaRPr>
          </a:p>
          <a:p>
            <a:pPr>
              <a:lnSpc>
                <a:spcPct val="90000"/>
              </a:lnSpc>
            </a:pPr>
            <a:r>
              <a:rPr lang="zh-CN" altLang="en-US" sz="2400" dirty="0">
                <a:latin typeface="Calibri" pitchFamily="34" charset="0"/>
              </a:rPr>
              <a:t>农业机械</a:t>
            </a:r>
            <a:endParaRPr lang="en-US" altLang="zh-CN" sz="2400" dirty="0">
              <a:latin typeface="Calibri" pitchFamily="34" charset="0"/>
            </a:endParaRPr>
          </a:p>
          <a:p>
            <a:pPr>
              <a:lnSpc>
                <a:spcPct val="90000"/>
              </a:lnSpc>
            </a:pPr>
            <a:r>
              <a:rPr lang="zh-CN" altLang="en-US" sz="2400" dirty="0">
                <a:latin typeface="Calibri" pitchFamily="34" charset="0"/>
              </a:rPr>
              <a:t>农业大学</a:t>
            </a:r>
            <a:endParaRPr lang="zh-CN" altLang="en-US" dirty="0">
              <a:latin typeface="Calibri" pitchFamily="34" charset="0"/>
            </a:endParaRPr>
          </a:p>
        </p:txBody>
      </p:sp>
      <p:sp>
        <p:nvSpPr>
          <p:cNvPr id="4" name="箭头: 右 3"/>
          <p:cNvSpPr/>
          <p:nvPr/>
        </p:nvSpPr>
        <p:spPr>
          <a:xfrm>
            <a:off x="4175125" y="5362575"/>
            <a:ext cx="977900" cy="484188"/>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014" name="内容占位符 2"/>
          <p:cNvSpPr>
            <a:spLocks noGrp="1"/>
          </p:cNvSpPr>
          <p:nvPr>
            <p:ph idx="1"/>
          </p:nvPr>
        </p:nvSpPr>
        <p:spPr bwMode="auto">
          <a:xfrm>
            <a:off x="217488" y="1208088"/>
            <a:ext cx="8709025" cy="1568450"/>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dirty="0">
                <a:solidFill>
                  <a:srgbClr val="660066"/>
                </a:solidFill>
                <a:latin typeface="Times New Roman" pitchFamily="18" charset="0"/>
                <a:cs typeface="Times New Roman" pitchFamily="18" charset="0"/>
              </a:rPr>
              <a:t>5. </a:t>
            </a:r>
            <a:r>
              <a:rPr lang="en-US" altLang="zh-CN" sz="2800" b="1" dirty="0">
                <a:latin typeface="Times New Roman" pitchFamily="18" charset="0"/>
                <a:cs typeface="Times New Roman" pitchFamily="18" charset="0"/>
              </a:rPr>
              <a:t>The main problem stems from the fact that </a:t>
            </a:r>
            <a:r>
              <a:rPr kumimoji="1" lang="en-US" altLang="zh-CN" sz="2800" b="1" dirty="0">
                <a:solidFill>
                  <a:srgbClr val="660066"/>
                </a:solidFill>
                <a:latin typeface="Times New Roman" pitchFamily="18" charset="0"/>
                <a:cs typeface="Times New Roman" pitchFamily="18" charset="0"/>
              </a:rPr>
              <a:t>agricultural</a:t>
            </a:r>
            <a:r>
              <a:rPr lang="en-US" altLang="zh-CN" sz="2800" b="1" dirty="0">
                <a:latin typeface="Times New Roman" pitchFamily="18" charset="0"/>
                <a:cs typeface="Times New Roman" pitchFamily="18" charset="0"/>
              </a:rPr>
              <a:t> markets, like banks, exist on a formal plane, whereas smallholders exist on an informal one. </a:t>
            </a:r>
            <a:r>
              <a:rPr kumimoji="1" lang="en-US" altLang="zh-CN" sz="2800" b="1" dirty="0">
                <a:solidFill>
                  <a:srgbClr val="660066"/>
                </a:solidFill>
                <a:latin typeface="Times New Roman" pitchFamily="18" charset="0"/>
                <a:cs typeface="Times New Roman" pitchFamily="18" charset="0"/>
              </a:rPr>
              <a:t>(Para. 5) </a:t>
            </a:r>
          </a:p>
        </p:txBody>
      </p:sp>
      <p:sp>
        <p:nvSpPr>
          <p:cNvPr id="43015" name="文本框 22"/>
          <p:cNvSpPr txBox="1">
            <a:spLocks noChangeArrowheads="1"/>
          </p:cNvSpPr>
          <p:nvPr/>
        </p:nvSpPr>
        <p:spPr bwMode="auto">
          <a:xfrm>
            <a:off x="2468563" y="280988"/>
            <a:ext cx="40671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3016" name="文本框 7"/>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a:spLocks noChangeArrowheads="1"/>
          </p:cNvSpPr>
          <p:nvPr/>
        </p:nvSpPr>
        <p:spPr bwMode="auto">
          <a:xfrm>
            <a:off x="835025" y="3378200"/>
            <a:ext cx="7340600" cy="830263"/>
          </a:xfrm>
          <a:prstGeom prst="rect">
            <a:avLst/>
          </a:prstGeom>
          <a:noFill/>
          <a:ln w="12700">
            <a:solidFill>
              <a:schemeClr val="tx1"/>
            </a:solidFill>
            <a:miter lim="800000"/>
            <a:headEnd/>
            <a:tailEnd/>
          </a:ln>
        </p:spPr>
        <p:txBody>
          <a:bodyPr>
            <a:spAutoFit/>
          </a:bodyPr>
          <a:lstStyle/>
          <a:p>
            <a:r>
              <a:rPr lang="zh-CN" altLang="en-US" sz="2400">
                <a:latin typeface="Calibri" pitchFamily="34" charset="0"/>
              </a:rPr>
              <a:t>此句中</a:t>
            </a:r>
            <a:r>
              <a:rPr lang="en-US" altLang="zh-CN" sz="2400">
                <a:latin typeface="Times New Roman" pitchFamily="18" charset="0"/>
                <a:cs typeface="Times New Roman" pitchFamily="18" charset="0"/>
              </a:rPr>
              <a:t>that </a:t>
            </a:r>
            <a:r>
              <a:rPr lang="zh-CN" altLang="en-US" sz="2400">
                <a:latin typeface="Calibri" pitchFamily="34" charset="0"/>
              </a:rPr>
              <a:t>引导同位语从句解释</a:t>
            </a:r>
            <a:r>
              <a:rPr lang="en-US" altLang="zh-CN" sz="2400">
                <a:latin typeface="Times New Roman" pitchFamily="18" charset="0"/>
                <a:cs typeface="Times New Roman" pitchFamily="18" charset="0"/>
              </a:rPr>
              <a:t>the fact</a:t>
            </a:r>
            <a:r>
              <a:rPr lang="zh-CN" altLang="en-US" sz="2400">
                <a:latin typeface="Calibri" pitchFamily="34" charset="0"/>
              </a:rPr>
              <a:t>。</a:t>
            </a:r>
            <a:r>
              <a:rPr lang="en-US" altLang="zh-CN" sz="2400">
                <a:latin typeface="Times New Roman" pitchFamily="18" charset="0"/>
                <a:cs typeface="Times New Roman" pitchFamily="18" charset="0"/>
              </a:rPr>
              <a:t>whereas </a:t>
            </a:r>
            <a:r>
              <a:rPr lang="zh-CN" altLang="en-US" sz="2400">
                <a:latin typeface="Calibri" pitchFamily="34" charset="0"/>
              </a:rPr>
              <a:t>在这里是连词，表示“然而；反之”，强调相反。</a:t>
            </a:r>
            <a:endParaRPr lang="zh-CN" altLang="en-US">
              <a:latin typeface="Calibri" pitchFamily="34" charset="0"/>
            </a:endParaRPr>
          </a:p>
        </p:txBody>
      </p:sp>
      <p:sp>
        <p:nvSpPr>
          <p:cNvPr id="44035" name="文本框 22"/>
          <p:cNvSpPr txBox="1">
            <a:spLocks noChangeArrowheads="1"/>
          </p:cNvSpPr>
          <p:nvPr/>
        </p:nvSpPr>
        <p:spPr bwMode="auto">
          <a:xfrm>
            <a:off x="2468563" y="280988"/>
            <a:ext cx="48355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4036" name="文本框 1"/>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44037" name="内容占位符 2"/>
          <p:cNvSpPr>
            <a:spLocks noGrp="1"/>
          </p:cNvSpPr>
          <p:nvPr>
            <p:ph idx="1"/>
          </p:nvPr>
        </p:nvSpPr>
        <p:spPr bwMode="auto">
          <a:xfrm>
            <a:off x="217488" y="1208088"/>
            <a:ext cx="8709025" cy="1568450"/>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a:solidFill>
                  <a:srgbClr val="660066"/>
                </a:solidFill>
                <a:latin typeface="Times New Roman" pitchFamily="18" charset="0"/>
                <a:cs typeface="Times New Roman" pitchFamily="18" charset="0"/>
              </a:rPr>
              <a:t>5. </a:t>
            </a:r>
            <a:r>
              <a:rPr lang="en-US" altLang="zh-CN" sz="2800" b="1">
                <a:latin typeface="Times New Roman" pitchFamily="18" charset="0"/>
                <a:cs typeface="Times New Roman" pitchFamily="18" charset="0"/>
              </a:rPr>
              <a:t>The main problem stems from the fact that </a:t>
            </a:r>
            <a:r>
              <a:rPr kumimoji="1" lang="en-US" altLang="zh-CN" sz="2800" b="1">
                <a:solidFill>
                  <a:srgbClr val="660066"/>
                </a:solidFill>
                <a:latin typeface="Times New Roman" pitchFamily="18" charset="0"/>
                <a:cs typeface="Times New Roman" pitchFamily="18" charset="0"/>
              </a:rPr>
              <a:t>agricultural</a:t>
            </a:r>
            <a:r>
              <a:rPr lang="en-US" altLang="zh-CN" sz="2800" b="1">
                <a:latin typeface="Times New Roman" pitchFamily="18" charset="0"/>
                <a:cs typeface="Times New Roman" pitchFamily="18" charset="0"/>
              </a:rPr>
              <a:t> markets, like banks, exist on a formal plane, whereas smallholders exist on an informal one. </a:t>
            </a:r>
            <a:r>
              <a:rPr kumimoji="1" lang="en-US" altLang="zh-CN" sz="2800" b="1">
                <a:solidFill>
                  <a:srgbClr val="660066"/>
                </a:solidFill>
                <a:latin typeface="Times New Roman" pitchFamily="18" charset="0"/>
                <a:cs typeface="Times New Roman" pitchFamily="18" charset="0"/>
              </a:rPr>
              <a:t>(Para. 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668338" y="4767263"/>
            <a:ext cx="7718425" cy="822325"/>
          </a:xfrm>
          <a:prstGeom prst="rect">
            <a:avLst/>
          </a:prstGeom>
          <a:noFill/>
          <a:ln w="9525">
            <a:noFill/>
            <a:miter lim="800000"/>
            <a:headEnd/>
            <a:tailEnd/>
          </a:ln>
        </p:spPr>
        <p:txBody>
          <a:bodyPr>
            <a:spAutoFit/>
          </a:bodyPr>
          <a:lstStyle/>
          <a:p>
            <a:r>
              <a:rPr lang="en-US" altLang="zh-CN" sz="2400" dirty="0">
                <a:solidFill>
                  <a:srgbClr val="660066"/>
                </a:solidFill>
                <a:latin typeface="Times New Roman" pitchFamily="18" charset="0"/>
                <a:cs typeface="Times New Roman" pitchFamily="18" charset="0"/>
              </a:rPr>
              <a:t>I'd like to buy a piece of land and have a house built to my specification. </a:t>
            </a:r>
            <a:endParaRPr lang="zh-CN" altLang="zh-CN" sz="2400" dirty="0">
              <a:solidFill>
                <a:srgbClr val="660066"/>
              </a:solidFill>
              <a:latin typeface="Times New Roman" pitchFamily="18" charset="0"/>
              <a:cs typeface="Times New Roman" pitchFamily="18" charset="0"/>
            </a:endParaRPr>
          </a:p>
        </p:txBody>
      </p:sp>
      <p:sp>
        <p:nvSpPr>
          <p:cNvPr id="10" name="矩形 9"/>
          <p:cNvSpPr>
            <a:spLocks noChangeArrowheads="1"/>
          </p:cNvSpPr>
          <p:nvPr/>
        </p:nvSpPr>
        <p:spPr bwMode="auto">
          <a:xfrm>
            <a:off x="627063" y="4295775"/>
            <a:ext cx="7720012" cy="461963"/>
          </a:xfrm>
          <a:prstGeom prst="rect">
            <a:avLst/>
          </a:prstGeom>
          <a:noFill/>
          <a:ln w="9525">
            <a:noFill/>
            <a:miter lim="800000"/>
            <a:headEnd/>
            <a:tailEnd/>
          </a:ln>
        </p:spPr>
        <p:txBody>
          <a:bodyPr>
            <a:spAutoFit/>
          </a:bodyPr>
          <a:lstStyle/>
          <a:p>
            <a:r>
              <a:rPr lang="zh-CN" altLang="en-US" sz="2400" dirty="0">
                <a:latin typeface="Calibri" pitchFamily="34" charset="0"/>
              </a:rPr>
              <a:t>我想买块地并按照我的要求建一座房子。</a:t>
            </a:r>
            <a:endParaRPr lang="zh-CN" altLang="zh-CN" sz="2400" dirty="0">
              <a:latin typeface="Calibri" pitchFamily="34" charset="0"/>
            </a:endParaRPr>
          </a:p>
        </p:txBody>
      </p:sp>
      <p:sp>
        <p:nvSpPr>
          <p:cNvPr id="45059" name="文本框 22"/>
          <p:cNvSpPr txBox="1">
            <a:spLocks noChangeArrowheads="1"/>
          </p:cNvSpPr>
          <p:nvPr/>
        </p:nvSpPr>
        <p:spPr bwMode="auto">
          <a:xfrm>
            <a:off x="2468563" y="280988"/>
            <a:ext cx="469900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5060" name="矩形 1"/>
          <p:cNvSpPr>
            <a:spLocks noChangeArrowheads="1"/>
          </p:cNvSpPr>
          <p:nvPr/>
        </p:nvSpPr>
        <p:spPr bwMode="auto">
          <a:xfrm>
            <a:off x="214313" y="1206500"/>
            <a:ext cx="8748712" cy="1382713"/>
          </a:xfrm>
          <a:prstGeom prst="rect">
            <a:avLst/>
          </a:prstGeom>
          <a:noFill/>
          <a:ln w="9525">
            <a:noFill/>
            <a:miter lim="800000"/>
            <a:headEnd/>
            <a:tailEnd/>
          </a:ln>
        </p:spPr>
        <p:txBody>
          <a:bodyPr>
            <a:spAutoFit/>
          </a:bodyPr>
          <a:lstStyle/>
          <a:p>
            <a:pPr marL="358775" indent="-457200"/>
            <a:r>
              <a:rPr lang="en-US" altLang="zh-CN" sz="2800" b="1" dirty="0">
                <a:solidFill>
                  <a:srgbClr val="660066"/>
                </a:solidFill>
                <a:latin typeface="Times New Roman" pitchFamily="18" charset="0"/>
                <a:cs typeface="Times New Roman" pitchFamily="18" charset="0"/>
              </a:rPr>
              <a:t>6.</a:t>
            </a:r>
            <a:r>
              <a:rPr lang="zh-CN" altLang="en-US" sz="2800" b="1" dirty="0">
                <a:latin typeface="Times New Roman" pitchFamily="18" charset="0"/>
                <a:cs typeface="Times New Roman" pitchFamily="18" charset="0"/>
              </a:rPr>
              <a:t> </a:t>
            </a:r>
            <a:r>
              <a:rPr lang="en-US" altLang="zh-CN" sz="2800" b="1" dirty="0">
                <a:latin typeface="Times New Roman" pitchFamily="18" charset="0"/>
                <a:cs typeface="Times New Roman" pitchFamily="18" charset="0"/>
              </a:rPr>
              <a:t>They can’t grow crops according to the market’s </a:t>
            </a:r>
            <a:r>
              <a:rPr lang="en-US" altLang="zh-CN" sz="2800" b="1" dirty="0">
                <a:solidFill>
                  <a:srgbClr val="660066"/>
                </a:solidFill>
                <a:latin typeface="Times New Roman" pitchFamily="18" charset="0"/>
                <a:cs typeface="Times New Roman" pitchFamily="18" charset="0"/>
              </a:rPr>
              <a:t>specifications</a:t>
            </a:r>
            <a:r>
              <a:rPr lang="en-US" altLang="zh-CN" sz="2800" b="1" dirty="0">
                <a:latin typeface="Times New Roman" pitchFamily="18" charset="0"/>
                <a:cs typeface="Times New Roman" pitchFamily="18" charset="0"/>
              </a:rPr>
              <a:t> because they don’t know the specifications. </a:t>
            </a:r>
            <a:r>
              <a:rPr lang="zh-CN" altLang="en-US" sz="2800" b="1" dirty="0">
                <a:solidFill>
                  <a:srgbClr val="660066"/>
                </a:solidFill>
                <a:latin typeface="Times New Roman" pitchFamily="18" charset="0"/>
                <a:cs typeface="Times New Roman" pitchFamily="18" charset="0"/>
              </a:rPr>
              <a:t>(Para. 5) </a:t>
            </a:r>
            <a:endParaRPr lang="en-US" altLang="zh-CN" sz="2800" b="1" dirty="0">
              <a:solidFill>
                <a:srgbClr val="660066"/>
              </a:solidFill>
              <a:latin typeface="Times New Roman" pitchFamily="18" charset="0"/>
              <a:cs typeface="Times New Roman" pitchFamily="18" charset="0"/>
            </a:endParaRPr>
          </a:p>
        </p:txBody>
      </p:sp>
      <p:sp>
        <p:nvSpPr>
          <p:cNvPr id="12" name="矩形 11"/>
          <p:cNvSpPr/>
          <p:nvPr/>
        </p:nvSpPr>
        <p:spPr>
          <a:xfrm>
            <a:off x="622300" y="2749550"/>
            <a:ext cx="7997825" cy="892175"/>
          </a:xfrm>
          <a:prstGeom prst="rect">
            <a:avLst/>
          </a:prstGeom>
        </p:spPr>
        <p:txBody>
          <a:bodyPr>
            <a:spAutoFit/>
          </a:bodyPr>
          <a:lstStyle/>
          <a:p>
            <a:pPr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specification</a:t>
            </a:r>
            <a:r>
              <a:rPr lang="zh-CN" altLang="en-US" sz="2600" b="1" dirty="0">
                <a:solidFill>
                  <a:srgbClr val="660066"/>
                </a:solidFill>
                <a:latin typeface="Times New Roman" panose="02020603050405020304" pitchFamily="18" charset="0"/>
                <a:ea typeface="+mn-ea"/>
                <a:cs typeface="Times New Roman" panose="02020603050405020304" pitchFamily="18" charset="0"/>
              </a:rPr>
              <a:t>: </a:t>
            </a:r>
            <a:r>
              <a:rPr lang="en-US" altLang="zh-CN" sz="2600" i="1" dirty="0">
                <a:latin typeface="Times New Roman" panose="02020603050405020304" pitchFamily="18" charset="0"/>
                <a:ea typeface="+mn-ea"/>
                <a:cs typeface="Times New Roman" panose="02020603050405020304" pitchFamily="18" charset="0"/>
              </a:rPr>
              <a:t>n. </a:t>
            </a:r>
            <a:r>
              <a:rPr lang="en-US" altLang="zh-CN" sz="2600" dirty="0">
                <a:latin typeface="Times New Roman" panose="02020603050405020304" pitchFamily="18" charset="0"/>
                <a:ea typeface="+mn-ea"/>
                <a:cs typeface="Times New Roman" panose="02020603050405020304" pitchFamily="18" charset="0"/>
              </a:rPr>
              <a:t>[C, usu. pl.] a detailed description of how </a:t>
            </a:r>
            <a:r>
              <a:rPr lang="en-US" altLang="zh-CN" sz="2600" dirty="0" err="1">
                <a:latin typeface="Times New Roman" panose="02020603050405020304" pitchFamily="18" charset="0"/>
                <a:ea typeface="+mn-ea"/>
                <a:cs typeface="Times New Roman" panose="02020603050405020304" pitchFamily="18" charset="0"/>
              </a:rPr>
              <a:t>sth</a:t>
            </a:r>
            <a:r>
              <a:rPr lang="en-US" altLang="zh-CN" sz="2600" dirty="0">
                <a:latin typeface="Times New Roman" panose="02020603050405020304" pitchFamily="18" charset="0"/>
                <a:ea typeface="+mn-ea"/>
                <a:cs typeface="Times New Roman" panose="02020603050405020304" pitchFamily="18" charset="0"/>
              </a:rPr>
              <a:t>. should be done or made </a:t>
            </a:r>
            <a:r>
              <a:rPr lang="zh-CN" altLang="en-US" sz="2400" dirty="0">
                <a:latin typeface="+mj-lt"/>
                <a:ea typeface="+mn-ea"/>
              </a:rPr>
              <a:t>规格（说明）；明细规范</a:t>
            </a:r>
            <a:endParaRPr lang="zh-CN" altLang="en-US" sz="2400" dirty="0">
              <a:latin typeface="+mn-lt"/>
              <a:ea typeface="+mn-ea"/>
            </a:endParaRP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AutoShape 7"/>
          <p:cNvSpPr>
            <a:spLocks noChangeArrowheads="1"/>
          </p:cNvSpPr>
          <p:nvPr/>
        </p:nvSpPr>
        <p:spPr bwMode="auto">
          <a:xfrm>
            <a:off x="738188" y="375761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dirty="0">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5064" name="文本框 2"/>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p:cNvPicPr>
            <a:picLocks noChangeAspect="1" noChangeArrowheads="1"/>
          </p:cNvPicPr>
          <p:nvPr/>
        </p:nvPicPr>
        <p:blipFill>
          <a:blip r:embed="rId2"/>
          <a:srcRect t="11497"/>
          <a:stretch>
            <a:fillRect/>
          </a:stretch>
        </p:blipFill>
        <p:spPr bwMode="auto">
          <a:xfrm>
            <a:off x="0" y="60325"/>
            <a:ext cx="5486400" cy="3641725"/>
          </a:xfrm>
          <a:prstGeom prst="rect">
            <a:avLst/>
          </a:prstGeom>
          <a:noFill/>
          <a:ln w="9525">
            <a:noFill/>
            <a:miter lim="800000"/>
            <a:headEnd/>
            <a:tailEnd/>
          </a:ln>
          <a:effectLst/>
        </p:spPr>
      </p:pic>
      <p:sp>
        <p:nvSpPr>
          <p:cNvPr id="106502" name="Text Box 6"/>
          <p:cNvSpPr txBox="1">
            <a:spLocks noChangeArrowheads="1"/>
          </p:cNvSpPr>
          <p:nvPr/>
        </p:nvSpPr>
        <p:spPr bwMode="auto">
          <a:xfrm>
            <a:off x="6038850" y="1055688"/>
            <a:ext cx="2820988" cy="641350"/>
          </a:xfrm>
          <a:prstGeom prst="rect">
            <a:avLst/>
          </a:prstGeom>
          <a:noFill/>
          <a:ln w="9525">
            <a:noFill/>
            <a:miter lim="800000"/>
            <a:headEnd/>
            <a:tailEnd/>
          </a:ln>
          <a:effectLst/>
        </p:spPr>
        <p:txBody>
          <a:bodyPr>
            <a:spAutoFit/>
          </a:bodyPr>
          <a:lstStyle/>
          <a:p>
            <a:pPr defTabSz="914400">
              <a:spcBef>
                <a:spcPct val="50000"/>
              </a:spcBef>
            </a:pPr>
            <a:r>
              <a:rPr lang="zh-CN" altLang="en-US" sz="3600">
                <a:latin typeface="Times New Roman" pitchFamily="18" charset="0"/>
              </a:rPr>
              <a:t> </a:t>
            </a:r>
            <a:r>
              <a:rPr lang="en-US" altLang="zh-CN" sz="3600">
                <a:latin typeface="Times New Roman" pitchFamily="18" charset="0"/>
              </a:rPr>
              <a:t>Koln </a:t>
            </a:r>
            <a:r>
              <a:rPr lang="zh-CN" altLang="en-US" sz="3600">
                <a:latin typeface="Times New Roman" pitchFamily="18" charset="0"/>
              </a:rPr>
              <a:t>科隆</a:t>
            </a:r>
          </a:p>
        </p:txBody>
      </p:sp>
      <p:pic>
        <p:nvPicPr>
          <p:cNvPr id="106503" name="Picture 7"/>
          <p:cNvPicPr>
            <a:picLocks noChangeAspect="1" noChangeArrowheads="1"/>
          </p:cNvPicPr>
          <p:nvPr/>
        </p:nvPicPr>
        <p:blipFill>
          <a:blip r:embed="rId3"/>
          <a:srcRect l="9435" t="32220" r="9653" b="23602"/>
          <a:stretch>
            <a:fillRect/>
          </a:stretch>
        </p:blipFill>
        <p:spPr bwMode="auto">
          <a:xfrm>
            <a:off x="3113088" y="2676525"/>
            <a:ext cx="5849937" cy="39131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5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2"/>
          <p:cNvSpPr>
            <a:spLocks noGrp="1"/>
          </p:cNvSpPr>
          <p:nvPr>
            <p:ph idx="1"/>
          </p:nvPr>
        </p:nvSpPr>
        <p:spPr bwMode="auto">
          <a:xfrm>
            <a:off x="209550" y="1208088"/>
            <a:ext cx="8636000" cy="1430337"/>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dirty="0">
                <a:solidFill>
                  <a:srgbClr val="660066"/>
                </a:solidFill>
                <a:latin typeface="Times New Roman" pitchFamily="18" charset="0"/>
                <a:cs typeface="Times New Roman" pitchFamily="18" charset="0"/>
              </a:rPr>
              <a:t>7. </a:t>
            </a:r>
            <a:r>
              <a:rPr lang="en-US" altLang="zh-CN" sz="2800" b="1" dirty="0">
                <a:latin typeface="Times New Roman" pitchFamily="18" charset="0"/>
                <a:cs typeface="Times New Roman" pitchFamily="18" charset="0"/>
              </a:rPr>
              <a:t>They have no way to learn the farm-management practices that would let them double or even </a:t>
            </a:r>
            <a:r>
              <a:rPr lang="en-US" altLang="zh-CN" sz="2800" b="1" dirty="0">
                <a:solidFill>
                  <a:srgbClr val="660066"/>
                </a:solidFill>
                <a:latin typeface="Times New Roman" pitchFamily="18" charset="0"/>
                <a:cs typeface="Times New Roman" pitchFamily="18" charset="0"/>
              </a:rPr>
              <a:t>triple</a:t>
            </a:r>
            <a:r>
              <a:rPr lang="en-US" altLang="zh-CN" sz="2800" b="1" dirty="0">
                <a:latin typeface="Times New Roman" pitchFamily="18" charset="0"/>
                <a:cs typeface="Times New Roman" pitchFamily="18" charset="0"/>
              </a:rPr>
              <a:t> their yields. </a:t>
            </a:r>
            <a:r>
              <a:rPr lang="en-US" altLang="zh-CN" sz="2800" b="1" dirty="0">
                <a:solidFill>
                  <a:srgbClr val="660066"/>
                </a:solidFill>
                <a:latin typeface="Times New Roman" pitchFamily="18" charset="0"/>
                <a:cs typeface="Times New Roman" pitchFamily="18" charset="0"/>
              </a:rPr>
              <a:t>(Para. 5)</a:t>
            </a:r>
            <a:endParaRPr kumimoji="1" lang="zh-CN" altLang="zh-CN" sz="2800" b="1" dirty="0">
              <a:solidFill>
                <a:srgbClr val="660066"/>
              </a:solidFill>
              <a:latin typeface="Times New Roman" pitchFamily="18" charset="0"/>
              <a:cs typeface="Times New Roman" pitchFamily="18" charset="0"/>
            </a:endParaRPr>
          </a:p>
        </p:txBody>
      </p:sp>
      <p:sp>
        <p:nvSpPr>
          <p:cNvPr id="5" name="矩形 4"/>
          <p:cNvSpPr>
            <a:spLocks noChangeArrowheads="1"/>
          </p:cNvSpPr>
          <p:nvPr/>
        </p:nvSpPr>
        <p:spPr bwMode="auto">
          <a:xfrm>
            <a:off x="709613" y="4575175"/>
            <a:ext cx="8137525" cy="460375"/>
          </a:xfrm>
          <a:prstGeom prst="rect">
            <a:avLst/>
          </a:prstGeom>
          <a:noFill/>
          <a:ln w="9525">
            <a:noFill/>
            <a:miter lim="800000"/>
            <a:headEnd/>
            <a:tailEnd/>
          </a:ln>
        </p:spPr>
        <p:txBody>
          <a:bodyPr>
            <a:spAutoFit/>
          </a:bodyPr>
          <a:lstStyle/>
          <a:p>
            <a:pPr algn="just"/>
            <a:r>
              <a:rPr lang="en-US" altLang="zh-CN" sz="2400" dirty="0">
                <a:solidFill>
                  <a:srgbClr val="660066"/>
                </a:solidFill>
                <a:latin typeface="Times New Roman" pitchFamily="18" charset="0"/>
                <a:cs typeface="Times New Roman" pitchFamily="18" charset="0"/>
              </a:rPr>
              <a:t>I got a fantastic new job and my salary tripled.</a:t>
            </a:r>
            <a:r>
              <a:rPr lang="en-US" altLang="zh-CN" sz="2400" dirty="0">
                <a:solidFill>
                  <a:srgbClr val="660066"/>
                </a:solidFill>
                <a:latin typeface="Calibri" pitchFamily="34" charset="0"/>
              </a:rPr>
              <a:t> </a:t>
            </a:r>
            <a:endParaRPr lang="zh-CN" altLang="zh-CN" sz="2400" dirty="0">
              <a:solidFill>
                <a:srgbClr val="660066"/>
              </a:solidFill>
              <a:latin typeface="Calibri" pitchFamily="34" charset="0"/>
            </a:endParaRPr>
          </a:p>
        </p:txBody>
      </p:sp>
      <p:sp>
        <p:nvSpPr>
          <p:cNvPr id="9" name="矩形 8"/>
          <p:cNvSpPr>
            <a:spLocks noChangeArrowheads="1"/>
          </p:cNvSpPr>
          <p:nvPr/>
        </p:nvSpPr>
        <p:spPr bwMode="auto">
          <a:xfrm>
            <a:off x="603250" y="4059238"/>
            <a:ext cx="7718425" cy="461962"/>
          </a:xfrm>
          <a:prstGeom prst="rect">
            <a:avLst/>
          </a:prstGeom>
          <a:noFill/>
          <a:ln w="9525">
            <a:noFill/>
            <a:miter lim="800000"/>
            <a:headEnd/>
            <a:tailEnd/>
          </a:ln>
        </p:spPr>
        <p:txBody>
          <a:bodyPr>
            <a:spAutoFit/>
          </a:bodyPr>
          <a:lstStyle/>
          <a:p>
            <a:r>
              <a:rPr lang="zh-CN" altLang="en-US" sz="2400" dirty="0">
                <a:latin typeface="Calibri" pitchFamily="34" charset="0"/>
              </a:rPr>
              <a:t>我得到了一份极好的新工作，我的薪水是原来的三倍。</a:t>
            </a:r>
            <a:endParaRPr lang="zh-CN" altLang="zh-CN" sz="2400" dirty="0">
              <a:latin typeface="Calibri" pitchFamily="34" charset="0"/>
            </a:endParaRPr>
          </a:p>
        </p:txBody>
      </p:sp>
      <p:sp>
        <p:nvSpPr>
          <p:cNvPr id="46084" name="文本框 22"/>
          <p:cNvSpPr txBox="1">
            <a:spLocks noChangeArrowheads="1"/>
          </p:cNvSpPr>
          <p:nvPr/>
        </p:nvSpPr>
        <p:spPr bwMode="auto">
          <a:xfrm>
            <a:off x="2468563" y="280988"/>
            <a:ext cx="50133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2" name="矩形 11"/>
          <p:cNvSpPr>
            <a:spLocks noChangeArrowheads="1"/>
          </p:cNvSpPr>
          <p:nvPr/>
        </p:nvSpPr>
        <p:spPr bwMode="auto">
          <a:xfrm>
            <a:off x="549275" y="2598738"/>
            <a:ext cx="7972425" cy="890587"/>
          </a:xfrm>
          <a:prstGeom prst="rect">
            <a:avLst/>
          </a:prstGeom>
          <a:noFill/>
          <a:ln w="9525">
            <a:noFill/>
            <a:miter lim="800000"/>
            <a:headEnd/>
            <a:tailEnd/>
          </a:ln>
        </p:spPr>
        <p:txBody>
          <a:bodyPr>
            <a:spAutoFit/>
          </a:bodyPr>
          <a:lstStyle/>
          <a:p>
            <a:pPr marL="323850" indent="-457200"/>
            <a:r>
              <a:rPr lang="en-US" altLang="zh-CN" sz="2600" b="1">
                <a:solidFill>
                  <a:srgbClr val="660066"/>
                </a:solidFill>
                <a:latin typeface="Times New Roman" pitchFamily="18" charset="0"/>
                <a:cs typeface="Times New Roman" pitchFamily="18" charset="0"/>
              </a:rPr>
              <a:t>1) triple</a:t>
            </a:r>
            <a:r>
              <a:rPr lang="zh-CN" altLang="en-US" sz="2600">
                <a:latin typeface="Times New Roman" pitchFamily="18" charset="0"/>
                <a:cs typeface="Times New Roman" pitchFamily="18" charset="0"/>
              </a:rPr>
              <a:t>:</a:t>
            </a:r>
            <a:r>
              <a:rPr lang="zh-CN" altLang="en-US" sz="2600" i="1">
                <a:latin typeface="Times New Roman" pitchFamily="18" charset="0"/>
                <a:cs typeface="Times New Roman" pitchFamily="18" charset="0"/>
              </a:rPr>
              <a:t> </a:t>
            </a:r>
            <a:r>
              <a:rPr lang="en-US" altLang="zh-CN" sz="2600" i="1">
                <a:latin typeface="Times New Roman" pitchFamily="18" charset="0"/>
                <a:cs typeface="Times New Roman" pitchFamily="18" charset="0"/>
              </a:rPr>
              <a:t>v. </a:t>
            </a:r>
            <a:r>
              <a:rPr lang="en-US" altLang="zh-CN" sz="2600">
                <a:latin typeface="Times New Roman" pitchFamily="18" charset="0"/>
                <a:cs typeface="Times New Roman" pitchFamily="18" charset="0"/>
              </a:rPr>
              <a:t>(cause sth.) to become three times as much or as many</a:t>
            </a:r>
            <a:r>
              <a:rPr lang="zh-CN" altLang="en-US" sz="2400">
                <a:latin typeface="Calibri" pitchFamily="34" charset="0"/>
              </a:rPr>
              <a:t>（使某物）成为三倍，增加两倍</a:t>
            </a: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a:spLocks noChangeArrowheads="1"/>
          </p:cNvSpPr>
          <p:nvPr/>
        </p:nvSpPr>
        <p:spPr bwMode="auto">
          <a:xfrm>
            <a:off x="709613" y="5124450"/>
            <a:ext cx="8137525" cy="1198563"/>
          </a:xfrm>
          <a:prstGeom prst="rect">
            <a:avLst/>
          </a:prstGeom>
          <a:noFill/>
          <a:ln w="9525">
            <a:solidFill>
              <a:schemeClr val="tx1"/>
            </a:solidFill>
            <a:miter lim="800000"/>
            <a:headEnd/>
            <a:tailEnd/>
          </a:ln>
        </p:spPr>
        <p:txBody>
          <a:bodyPr>
            <a:spAutoFit/>
          </a:bodyPr>
          <a:lstStyle/>
          <a:p>
            <a:pPr algn="just"/>
            <a:r>
              <a:rPr lang="en-US" altLang="zh-CN" sz="2400" dirty="0">
                <a:solidFill>
                  <a:srgbClr val="660066"/>
                </a:solidFill>
                <a:latin typeface="Times New Roman" pitchFamily="18" charset="0"/>
                <a:cs typeface="Times New Roman" pitchFamily="18" charset="0"/>
              </a:rPr>
              <a:t>tri-: </a:t>
            </a:r>
            <a:r>
              <a:rPr lang="zh-CN" altLang="en-US" sz="2400" dirty="0">
                <a:solidFill>
                  <a:srgbClr val="660066"/>
                </a:solidFill>
                <a:latin typeface="Times New Roman" pitchFamily="18" charset="0"/>
                <a:cs typeface="Times New Roman" pitchFamily="18" charset="0"/>
              </a:rPr>
              <a:t>三；三倍的</a:t>
            </a:r>
            <a:endParaRPr lang="en-US" altLang="zh-CN" sz="2400" dirty="0">
              <a:solidFill>
                <a:srgbClr val="660066"/>
              </a:solidFill>
              <a:latin typeface="Times New Roman" pitchFamily="18" charset="0"/>
              <a:cs typeface="Times New Roman" pitchFamily="18" charset="0"/>
            </a:endParaRPr>
          </a:p>
          <a:p>
            <a:pPr algn="just"/>
            <a:r>
              <a:rPr lang="en-US" altLang="zh-CN" sz="2400" dirty="0">
                <a:solidFill>
                  <a:srgbClr val="660066"/>
                </a:solidFill>
                <a:latin typeface="Times New Roman" pitchFamily="18" charset="0"/>
                <a:cs typeface="Times New Roman" pitchFamily="18" charset="0"/>
              </a:rPr>
              <a:t>   triangle  </a:t>
            </a:r>
            <a:r>
              <a:rPr lang="zh-CN" altLang="en-US" sz="2400" dirty="0">
                <a:solidFill>
                  <a:srgbClr val="660066"/>
                </a:solidFill>
                <a:latin typeface="Times New Roman" pitchFamily="18" charset="0"/>
                <a:cs typeface="Times New Roman" pitchFamily="18" charset="0"/>
              </a:rPr>
              <a:t>三角形      </a:t>
            </a:r>
            <a:r>
              <a:rPr lang="en-US" altLang="zh-CN" sz="2400" dirty="0">
                <a:solidFill>
                  <a:srgbClr val="660066"/>
                </a:solidFill>
                <a:latin typeface="Times New Roman" pitchFamily="18" charset="0"/>
                <a:cs typeface="Times New Roman" pitchFamily="18" charset="0"/>
              </a:rPr>
              <a:t>tricycle</a:t>
            </a:r>
            <a:r>
              <a:rPr lang="zh-CN" altLang="en-US" sz="2400" dirty="0">
                <a:solidFill>
                  <a:srgbClr val="660066"/>
                </a:solidFill>
                <a:latin typeface="Times New Roman" pitchFamily="18" charset="0"/>
                <a:cs typeface="Times New Roman" pitchFamily="18" charset="0"/>
              </a:rPr>
              <a:t>三轮车</a:t>
            </a:r>
          </a:p>
          <a:p>
            <a:pPr algn="just"/>
            <a:r>
              <a:rPr lang="zh-CN" altLang="en-US" sz="2400" dirty="0">
                <a:solidFill>
                  <a:srgbClr val="660066"/>
                </a:solidFill>
                <a:latin typeface="Times New Roman" pitchFamily="18" charset="0"/>
                <a:cs typeface="Times New Roman" pitchFamily="18" charset="0"/>
              </a:rPr>
              <a:t>两倍的 </a:t>
            </a:r>
            <a:r>
              <a:rPr lang="en-US" altLang="zh-CN" sz="2400" dirty="0">
                <a:solidFill>
                  <a:srgbClr val="660066"/>
                </a:solidFill>
                <a:latin typeface="Times New Roman" pitchFamily="18" charset="0"/>
                <a:cs typeface="Times New Roman" pitchFamily="18" charset="0"/>
              </a:rPr>
              <a:t>double</a:t>
            </a:r>
            <a:endParaRPr lang="zh-CN" altLang="zh-CN" sz="2400" dirty="0">
              <a:solidFill>
                <a:srgbClr val="660066"/>
              </a:solidFill>
              <a:latin typeface="Times New Roman" pitchFamily="18" charset="0"/>
              <a:cs typeface="Times New Roman" pitchFamily="18" charset="0"/>
            </a:endParaRPr>
          </a:p>
        </p:txBody>
      </p:sp>
      <p:sp>
        <p:nvSpPr>
          <p:cNvPr id="14" name="AutoShape 7"/>
          <p:cNvSpPr>
            <a:spLocks noChangeArrowheads="1"/>
          </p:cNvSpPr>
          <p:nvPr/>
        </p:nvSpPr>
        <p:spPr bwMode="auto">
          <a:xfrm>
            <a:off x="695325" y="357346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6089"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1" grpId="0" bldLvl="0" animBg="1"/>
      <p:bldP spid="1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630238" y="4803775"/>
            <a:ext cx="8139112" cy="457200"/>
          </a:xfrm>
          <a:prstGeom prst="rect">
            <a:avLst/>
          </a:prstGeom>
          <a:noFill/>
          <a:ln w="9525">
            <a:noFill/>
            <a:miter lim="800000"/>
            <a:headEnd/>
            <a:tailEnd/>
          </a:ln>
        </p:spPr>
        <p:txBody>
          <a:bodyPr>
            <a:spAutoFit/>
          </a:bodyPr>
          <a:lstStyle/>
          <a:p>
            <a:pPr algn="just"/>
            <a:r>
              <a:rPr lang="en-US" altLang="zh-CN" sz="2400" dirty="0">
                <a:solidFill>
                  <a:srgbClr val="660066"/>
                </a:solidFill>
                <a:latin typeface="Times New Roman" pitchFamily="18" charset="0"/>
                <a:cs typeface="Times New Roman" pitchFamily="18" charset="0"/>
              </a:rPr>
              <a:t>a high and stable yield crop</a:t>
            </a:r>
            <a:endParaRPr lang="zh-CN" altLang="zh-CN" sz="2400" dirty="0">
              <a:solidFill>
                <a:srgbClr val="660066"/>
              </a:solidFill>
              <a:latin typeface="Times New Roman" pitchFamily="18" charset="0"/>
              <a:cs typeface="Times New Roman" pitchFamily="18" charset="0"/>
            </a:endParaRPr>
          </a:p>
        </p:txBody>
      </p:sp>
      <p:sp>
        <p:nvSpPr>
          <p:cNvPr id="9" name="矩形 8"/>
          <p:cNvSpPr>
            <a:spLocks noChangeArrowheads="1"/>
          </p:cNvSpPr>
          <p:nvPr/>
        </p:nvSpPr>
        <p:spPr bwMode="auto">
          <a:xfrm>
            <a:off x="604838" y="4365625"/>
            <a:ext cx="7718425" cy="457200"/>
          </a:xfrm>
          <a:prstGeom prst="rect">
            <a:avLst/>
          </a:prstGeom>
          <a:noFill/>
          <a:ln w="9525">
            <a:noFill/>
            <a:miter lim="800000"/>
            <a:headEnd/>
            <a:tailEnd/>
          </a:ln>
        </p:spPr>
        <p:txBody>
          <a:bodyPr>
            <a:spAutoFit/>
          </a:bodyPr>
          <a:lstStyle/>
          <a:p>
            <a:r>
              <a:rPr lang="zh-CN" altLang="en-US" sz="2400" dirty="0">
                <a:latin typeface="Calibri" pitchFamily="34" charset="0"/>
              </a:rPr>
              <a:t>    高产、稳产的作物</a:t>
            </a:r>
            <a:endParaRPr lang="zh-CN" altLang="zh-CN" sz="2400" dirty="0">
              <a:latin typeface="Calibri" pitchFamily="34" charset="0"/>
            </a:endParaRPr>
          </a:p>
        </p:txBody>
      </p:sp>
      <p:sp>
        <p:nvSpPr>
          <p:cNvPr id="47107" name="文本框 22"/>
          <p:cNvSpPr txBox="1">
            <a:spLocks noChangeArrowheads="1"/>
          </p:cNvSpPr>
          <p:nvPr/>
        </p:nvSpPr>
        <p:spPr bwMode="auto">
          <a:xfrm>
            <a:off x="2468563" y="280988"/>
            <a:ext cx="47259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7108" name="矩形 11"/>
          <p:cNvSpPr>
            <a:spLocks noChangeArrowheads="1"/>
          </p:cNvSpPr>
          <p:nvPr/>
        </p:nvSpPr>
        <p:spPr bwMode="auto">
          <a:xfrm>
            <a:off x="557213" y="2855913"/>
            <a:ext cx="7993062" cy="860425"/>
          </a:xfrm>
          <a:prstGeom prst="rect">
            <a:avLst/>
          </a:prstGeom>
          <a:noFill/>
          <a:ln w="9525">
            <a:noFill/>
            <a:miter lim="800000"/>
            <a:headEnd/>
            <a:tailEnd/>
          </a:ln>
        </p:spPr>
        <p:txBody>
          <a:bodyPr>
            <a:spAutoFit/>
          </a:bodyPr>
          <a:lstStyle/>
          <a:p>
            <a:pPr marL="358775" indent="-457200"/>
            <a:r>
              <a:rPr lang="en-US" altLang="zh-CN" sz="2600" b="1">
                <a:solidFill>
                  <a:srgbClr val="660066"/>
                </a:solidFill>
                <a:latin typeface="Times New Roman" pitchFamily="18" charset="0"/>
                <a:cs typeface="Times New Roman" pitchFamily="18" charset="0"/>
              </a:rPr>
              <a:t>2) yield</a:t>
            </a:r>
            <a:r>
              <a:rPr lang="zh-CN" altLang="en-US" sz="2600">
                <a:latin typeface="Times New Roman" pitchFamily="18" charset="0"/>
                <a:cs typeface="Times New Roman" pitchFamily="18" charset="0"/>
              </a:rPr>
              <a:t>:</a:t>
            </a:r>
            <a:r>
              <a:rPr lang="zh-CN" altLang="en-US" sz="2600" i="1">
                <a:latin typeface="Times New Roman" pitchFamily="18" charset="0"/>
                <a:cs typeface="Times New Roman" pitchFamily="18" charset="0"/>
              </a:rPr>
              <a:t> </a:t>
            </a:r>
            <a:r>
              <a:rPr lang="en-US" altLang="zh-CN" sz="2600" i="1">
                <a:latin typeface="Times New Roman" pitchFamily="18" charset="0"/>
                <a:cs typeface="Times New Roman" pitchFamily="18" charset="0"/>
              </a:rPr>
              <a:t>n. </a:t>
            </a:r>
            <a:r>
              <a:rPr lang="en-US" altLang="zh-CN" sz="2600">
                <a:latin typeface="Times New Roman" pitchFamily="18" charset="0"/>
                <a:cs typeface="Times New Roman" pitchFamily="18" charset="0"/>
              </a:rPr>
              <a:t>[C] an amount of sth. that is produced</a:t>
            </a:r>
            <a:r>
              <a:rPr lang="en-US" altLang="zh-CN" sz="2400">
                <a:latin typeface="Calibri" pitchFamily="34" charset="0"/>
              </a:rPr>
              <a:t> </a:t>
            </a:r>
            <a:r>
              <a:rPr lang="zh-CN" altLang="en-US" sz="2400">
                <a:latin typeface="Calibri" pitchFamily="34" charset="0"/>
              </a:rPr>
              <a:t>收益；产量</a:t>
            </a: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AutoShape 7"/>
          <p:cNvSpPr>
            <a:spLocks noChangeArrowheads="1"/>
          </p:cNvSpPr>
          <p:nvPr/>
        </p:nvSpPr>
        <p:spPr bwMode="auto">
          <a:xfrm>
            <a:off x="703263" y="38417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dirty="0">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7111"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47112" name="内容占位符 7"/>
          <p:cNvSpPr>
            <a:spLocks noGrp="1"/>
          </p:cNvSpPr>
          <p:nvPr>
            <p:ph idx="1"/>
          </p:nvPr>
        </p:nvSpPr>
        <p:spPr bwMode="auto">
          <a:xfrm>
            <a:off x="209550" y="1208088"/>
            <a:ext cx="8636000" cy="1430337"/>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dirty="0">
                <a:solidFill>
                  <a:srgbClr val="660066"/>
                </a:solidFill>
                <a:latin typeface="Times New Roman" pitchFamily="18" charset="0"/>
                <a:cs typeface="Times New Roman" pitchFamily="18" charset="0"/>
              </a:rPr>
              <a:t>7. </a:t>
            </a:r>
            <a:r>
              <a:rPr lang="en-US" altLang="zh-CN" sz="2800" b="1" dirty="0">
                <a:latin typeface="Times New Roman" pitchFamily="18" charset="0"/>
                <a:cs typeface="Times New Roman" pitchFamily="18" charset="0"/>
              </a:rPr>
              <a:t>They have no way to learn the farm-management practices that would let them double or even </a:t>
            </a:r>
            <a:r>
              <a:rPr lang="en-US" altLang="zh-CN" sz="2800" b="1" dirty="0">
                <a:solidFill>
                  <a:srgbClr val="660066"/>
                </a:solidFill>
                <a:latin typeface="Times New Roman" pitchFamily="18" charset="0"/>
                <a:cs typeface="Times New Roman" pitchFamily="18" charset="0"/>
              </a:rPr>
              <a:t>triple</a:t>
            </a:r>
            <a:r>
              <a:rPr lang="en-US" altLang="zh-CN" sz="2800" b="1" dirty="0">
                <a:latin typeface="Times New Roman" pitchFamily="18" charset="0"/>
                <a:cs typeface="Times New Roman" pitchFamily="18" charset="0"/>
              </a:rPr>
              <a:t> their yields. </a:t>
            </a:r>
            <a:r>
              <a:rPr lang="en-US" altLang="zh-CN" sz="2800" b="1" dirty="0">
                <a:solidFill>
                  <a:srgbClr val="660066"/>
                </a:solidFill>
                <a:latin typeface="Times New Roman" pitchFamily="18" charset="0"/>
                <a:cs typeface="Times New Roman" pitchFamily="18" charset="0"/>
              </a:rPr>
              <a:t>(Para. 5)</a:t>
            </a:r>
            <a:endParaRPr kumimoji="1" lang="zh-CN" altLang="zh-CN" sz="2800" b="1" dirty="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945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1</a:t>
            </a:r>
            <a:endParaRPr lang="zh-CN" altLang="en-US" b="1">
              <a:solidFill>
                <a:schemeClr val="bg1"/>
              </a:solidFill>
              <a:latin typeface="微软雅黑" pitchFamily="34" charset="-122"/>
              <a:ea typeface="微软雅黑" pitchFamily="34" charset="-122"/>
            </a:endParaRPr>
          </a:p>
        </p:txBody>
      </p:sp>
      <p:sp>
        <p:nvSpPr>
          <p:cNvPr id="26" name="文本框 32"/>
          <p:cNvSpPr txBox="1"/>
          <p:nvPr/>
        </p:nvSpPr>
        <p:spPr>
          <a:xfrm>
            <a:off x="2468563" y="280988"/>
            <a:ext cx="2127250"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9463"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9464"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9465" name="矩形 1"/>
          <p:cNvSpPr>
            <a:spLocks noChangeArrowheads="1"/>
          </p:cNvSpPr>
          <p:nvPr/>
        </p:nvSpPr>
        <p:spPr bwMode="auto">
          <a:xfrm>
            <a:off x="376238" y="1716088"/>
            <a:ext cx="8588375" cy="4154487"/>
          </a:xfrm>
          <a:prstGeom prst="rect">
            <a:avLst/>
          </a:prstGeom>
          <a:noFill/>
          <a:ln w="9525">
            <a:noFill/>
            <a:miter lim="800000"/>
            <a:headEnd/>
            <a:tailEnd/>
          </a:ln>
        </p:spPr>
        <p:txBody>
          <a:bodyPr>
            <a:spAutoFit/>
          </a:bodyPr>
          <a:lstStyle/>
          <a:p>
            <a:pPr>
              <a:spcBef>
                <a:spcPts val="1200"/>
              </a:spcBef>
            </a:pPr>
            <a:r>
              <a:rPr lang="en-US" altLang="zh-CN" sz="2400">
                <a:latin typeface="Times New Roman" pitchFamily="18" charset="0"/>
                <a:cs typeface="Times New Roman" pitchFamily="18" charset="0"/>
              </a:rPr>
              <a:t>The scale of development in China is like nowhere else on Earth, but this rapidly modernizing landscape comes with its own costs. Once-close-knit ( </a:t>
            </a:r>
            <a:r>
              <a:rPr lang="zh-CN" altLang="en-US" sz="2400">
                <a:latin typeface="Times New Roman" pitchFamily="18" charset="0"/>
                <a:cs typeface="Times New Roman" pitchFamily="18" charset="0"/>
              </a:rPr>
              <a:t>曾经紧密团结的</a:t>
            </a:r>
            <a:r>
              <a:rPr lang="en-US" altLang="zh-CN" sz="2400">
                <a:latin typeface="Times New Roman" pitchFamily="18" charset="0"/>
                <a:cs typeface="Times New Roman" pitchFamily="18" charset="0"/>
              </a:rPr>
              <a:t>) communities are being 1) __________ by urban migration. In this vast country, it can be a challenge to 2)_____________. New media has jumped on the opportunity to bridge that 3) __________. One company is solving China’s problem of alienation ( </a:t>
            </a:r>
            <a:r>
              <a:rPr lang="zh-CN" altLang="en-US" sz="2400">
                <a:latin typeface="Times New Roman" pitchFamily="18" charset="0"/>
                <a:cs typeface="Times New Roman" pitchFamily="18" charset="0"/>
              </a:rPr>
              <a:t>疏远</a:t>
            </a:r>
            <a:r>
              <a:rPr lang="en-US" altLang="zh-CN" sz="2400">
                <a:latin typeface="Times New Roman" pitchFamily="18" charset="0"/>
                <a:cs typeface="Times New Roman" pitchFamily="18" charset="0"/>
              </a:rPr>
              <a:t>) by bringing people back together virtually. A small group of Chinese 4) ___________ invented something called WeChat. This mobile-only social media platform now has 400 million 5) ___________________ and literally</a:t>
            </a:r>
          </a:p>
        </p:txBody>
      </p:sp>
      <p:sp>
        <p:nvSpPr>
          <p:cNvPr id="4" name="矩形 3"/>
          <p:cNvSpPr>
            <a:spLocks noChangeArrowheads="1"/>
          </p:cNvSpPr>
          <p:nvPr/>
        </p:nvSpPr>
        <p:spPr bwMode="auto">
          <a:xfrm>
            <a:off x="536575" y="2822575"/>
            <a:ext cx="13335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separated</a:t>
            </a:r>
          </a:p>
        </p:txBody>
      </p:sp>
      <p:sp>
        <p:nvSpPr>
          <p:cNvPr id="20" name="动作按钮: 第一张 1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330200" y="989013"/>
            <a:ext cx="8532813" cy="492125"/>
          </a:xfrm>
          <a:prstGeom prst="rect">
            <a:avLst/>
          </a:prstGeom>
          <a:noFill/>
        </p:spPr>
        <p:txBody>
          <a:bodyPr>
            <a:spAutoFit/>
          </a:bodyPr>
          <a:lstStyle/>
          <a:p>
            <a:pPr fontAlgn="auto">
              <a:spcBef>
                <a:spcPts val="0"/>
              </a:spcBef>
              <a:spcAft>
                <a:spcPts val="0"/>
              </a:spcAft>
              <a:defRPr/>
            </a:pPr>
            <a:r>
              <a:rPr lang="en-US" altLang="zh-CN" sz="2600" b="1" dirty="0">
                <a:solidFill>
                  <a:schemeClr val="bg2">
                    <a:lumMod val="50000"/>
                  </a:schemeClr>
                </a:solidFill>
                <a:latin typeface="Times New Roman" panose="02020603050405020304" pitchFamily="18" charset="0"/>
                <a:ea typeface="+mn-ea"/>
                <a:cs typeface="Times New Roman" panose="02020603050405020304" pitchFamily="18" charset="0"/>
              </a:rPr>
              <a:t>1. Fill in the blanks with what you hear from the video clip.</a:t>
            </a:r>
          </a:p>
        </p:txBody>
      </p:sp>
      <p:sp>
        <p:nvSpPr>
          <p:cNvPr id="28" name="矩形 27"/>
          <p:cNvSpPr>
            <a:spLocks noChangeArrowheads="1"/>
          </p:cNvSpPr>
          <p:nvPr/>
        </p:nvSpPr>
        <p:spPr bwMode="auto">
          <a:xfrm>
            <a:off x="2298700" y="3195638"/>
            <a:ext cx="17399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stay in touch</a:t>
            </a:r>
          </a:p>
        </p:txBody>
      </p:sp>
      <p:sp>
        <p:nvSpPr>
          <p:cNvPr id="30" name="矩形 29"/>
          <p:cNvSpPr>
            <a:spLocks noChangeArrowheads="1"/>
          </p:cNvSpPr>
          <p:nvPr/>
        </p:nvSpPr>
        <p:spPr bwMode="auto">
          <a:xfrm>
            <a:off x="4130675" y="3563938"/>
            <a:ext cx="6223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gap</a:t>
            </a:r>
          </a:p>
        </p:txBody>
      </p:sp>
      <p:sp>
        <p:nvSpPr>
          <p:cNvPr id="34" name="矩形 33"/>
          <p:cNvSpPr>
            <a:spLocks noChangeArrowheads="1"/>
          </p:cNvSpPr>
          <p:nvPr/>
        </p:nvSpPr>
        <p:spPr bwMode="auto">
          <a:xfrm>
            <a:off x="6165850" y="4289425"/>
            <a:ext cx="18415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entrepreneurs</a:t>
            </a:r>
          </a:p>
        </p:txBody>
      </p:sp>
      <p:sp>
        <p:nvSpPr>
          <p:cNvPr id="35" name="矩形 34"/>
          <p:cNvSpPr>
            <a:spLocks noChangeArrowheads="1"/>
          </p:cNvSpPr>
          <p:nvPr/>
        </p:nvSpPr>
        <p:spPr bwMode="auto">
          <a:xfrm>
            <a:off x="4502150" y="5019675"/>
            <a:ext cx="27051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active monthly users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linds(horizont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horizontal)">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p:bldP spid="30" grpId="0"/>
      <p:bldP spid="34"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22"/>
          <p:cNvSpPr txBox="1">
            <a:spLocks noChangeArrowheads="1"/>
          </p:cNvSpPr>
          <p:nvPr/>
        </p:nvSpPr>
        <p:spPr bwMode="auto">
          <a:xfrm>
            <a:off x="2468563" y="280988"/>
            <a:ext cx="45196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48130" name="矩形 11"/>
          <p:cNvSpPr>
            <a:spLocks noChangeArrowheads="1"/>
          </p:cNvSpPr>
          <p:nvPr/>
        </p:nvSpPr>
        <p:spPr bwMode="auto">
          <a:xfrm>
            <a:off x="550863" y="2625725"/>
            <a:ext cx="8029575" cy="890588"/>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2) yield</a:t>
            </a:r>
            <a:r>
              <a:rPr lang="zh-CN" altLang="en-US" sz="2600">
                <a:latin typeface="Times New Roman" pitchFamily="18" charset="0"/>
                <a:cs typeface="Times New Roman" pitchFamily="18" charset="0"/>
              </a:rPr>
              <a:t>:</a:t>
            </a:r>
            <a:r>
              <a:rPr lang="zh-CN" altLang="en-US" sz="2600" i="1">
                <a:latin typeface="Times New Roman" pitchFamily="18" charset="0"/>
                <a:cs typeface="Times New Roman" pitchFamily="18" charset="0"/>
              </a:rPr>
              <a:t> </a:t>
            </a:r>
            <a:r>
              <a:rPr lang="en-US" altLang="zh-CN" sz="2600" i="1">
                <a:latin typeface="Times New Roman" pitchFamily="18" charset="0"/>
                <a:cs typeface="Times New Roman" pitchFamily="18" charset="0"/>
                <a:sym typeface="+mn-ea"/>
              </a:rPr>
              <a:t>v. </a:t>
            </a:r>
            <a:r>
              <a:rPr lang="en-US" altLang="zh-CN" sz="2400">
                <a:latin typeface="Calibri" pitchFamily="34" charset="0"/>
                <a:sym typeface="+mn-ea"/>
              </a:rPr>
              <a:t>1.</a:t>
            </a:r>
            <a:r>
              <a:rPr lang="en-US" altLang="zh-CN" sz="2400" i="1">
                <a:latin typeface="Calibri" pitchFamily="34" charset="0"/>
                <a:sym typeface="+mn-ea"/>
              </a:rPr>
              <a:t> </a:t>
            </a:r>
            <a:r>
              <a:rPr lang="zh-CN" altLang="en-US" sz="2400">
                <a:latin typeface="Calibri" pitchFamily="34" charset="0"/>
                <a:sym typeface="+mn-ea"/>
              </a:rPr>
              <a:t>生产；产出</a:t>
            </a:r>
            <a:endParaRPr lang="en-US" altLang="zh-CN" sz="2400">
              <a:latin typeface="Calibri" pitchFamily="34" charset="0"/>
            </a:endParaRPr>
          </a:p>
          <a:p>
            <a:r>
              <a:rPr lang="en-US" altLang="zh-CN" sz="2600">
                <a:latin typeface="Calibri" pitchFamily="34" charset="0"/>
                <a:sym typeface="+mn-ea"/>
              </a:rPr>
              <a:t>                    </a:t>
            </a:r>
            <a:r>
              <a:rPr lang="en-US" altLang="zh-CN" sz="2400">
                <a:latin typeface="Calibri" pitchFamily="34" charset="0"/>
                <a:sym typeface="+mn-ea"/>
              </a:rPr>
              <a:t>2. </a:t>
            </a:r>
            <a:r>
              <a:rPr lang="zh-CN" altLang="en-US" sz="2400">
                <a:latin typeface="Calibri" pitchFamily="34" charset="0"/>
                <a:sym typeface="+mn-ea"/>
              </a:rPr>
              <a:t>屈从；让步</a:t>
            </a:r>
            <a:endParaRPr lang="zh-CN" altLang="en-US" sz="2400">
              <a:latin typeface="Calibri" pitchFamily="34" charset="0"/>
            </a:endParaRP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a:spLocks noChangeArrowheads="1"/>
          </p:cNvSpPr>
          <p:nvPr/>
        </p:nvSpPr>
        <p:spPr bwMode="auto">
          <a:xfrm>
            <a:off x="644525" y="4945063"/>
            <a:ext cx="8137525" cy="822325"/>
          </a:xfrm>
          <a:prstGeom prst="rect">
            <a:avLst/>
          </a:prstGeom>
          <a:noFill/>
          <a:ln w="9525">
            <a:noFill/>
            <a:miter lim="800000"/>
            <a:headEnd/>
            <a:tailEnd/>
          </a:ln>
        </p:spPr>
        <p:txBody>
          <a:bodyPr>
            <a:spAutoFit/>
          </a:bodyPr>
          <a:lstStyle/>
          <a:p>
            <a:pPr algn="just"/>
            <a:r>
              <a:rPr lang="en-US" altLang="zh-CN" sz="2400" dirty="0">
                <a:solidFill>
                  <a:srgbClr val="660066"/>
                </a:solidFill>
                <a:latin typeface="Times New Roman" pitchFamily="18" charset="0"/>
                <a:cs typeface="Times New Roman" pitchFamily="18" charset="0"/>
              </a:rPr>
              <a:t>Each of these oilfields could yield billions of barrels of oil.</a:t>
            </a:r>
          </a:p>
          <a:p>
            <a:pPr algn="just"/>
            <a:r>
              <a:rPr lang="en-US" altLang="zh-CN" sz="2400" u="sng" dirty="0">
                <a:solidFill>
                  <a:srgbClr val="660066"/>
                </a:solidFill>
                <a:latin typeface="Times New Roman" pitchFamily="18" charset="0"/>
                <a:cs typeface="Times New Roman" pitchFamily="18" charset="0"/>
              </a:rPr>
              <a:t>yield to</a:t>
            </a:r>
            <a:r>
              <a:rPr lang="en-US" altLang="zh-CN" sz="2400" dirty="0">
                <a:solidFill>
                  <a:srgbClr val="660066"/>
                </a:solidFill>
                <a:latin typeface="Times New Roman" pitchFamily="18" charset="0"/>
                <a:cs typeface="Times New Roman" pitchFamily="18" charset="0"/>
              </a:rPr>
              <a:t> temptation </a:t>
            </a:r>
            <a:r>
              <a:rPr lang="zh-CN" altLang="en-US" sz="2400" dirty="0">
                <a:solidFill>
                  <a:srgbClr val="660066"/>
                </a:solidFill>
                <a:latin typeface="Times New Roman" pitchFamily="18" charset="0"/>
                <a:cs typeface="Times New Roman" pitchFamily="18" charset="0"/>
              </a:rPr>
              <a:t>禁不住诱惑</a:t>
            </a:r>
            <a:endParaRPr lang="zh-CN" altLang="zh-CN" sz="2400" dirty="0">
              <a:solidFill>
                <a:srgbClr val="660066"/>
              </a:solidFill>
              <a:latin typeface="Times New Roman" pitchFamily="18" charset="0"/>
              <a:cs typeface="Times New Roman" pitchFamily="18" charset="0"/>
            </a:endParaRPr>
          </a:p>
        </p:txBody>
      </p:sp>
      <p:sp>
        <p:nvSpPr>
          <p:cNvPr id="16" name="矩形 15"/>
          <p:cNvSpPr>
            <a:spLocks noChangeArrowheads="1"/>
          </p:cNvSpPr>
          <p:nvPr/>
        </p:nvSpPr>
        <p:spPr bwMode="auto">
          <a:xfrm>
            <a:off x="604838" y="4100513"/>
            <a:ext cx="7718425" cy="457200"/>
          </a:xfrm>
          <a:prstGeom prst="rect">
            <a:avLst/>
          </a:prstGeom>
          <a:noFill/>
          <a:ln w="9525">
            <a:noFill/>
            <a:miter lim="800000"/>
            <a:headEnd/>
            <a:tailEnd/>
          </a:ln>
        </p:spPr>
        <p:txBody>
          <a:bodyPr>
            <a:spAutoFit/>
          </a:bodyPr>
          <a:lstStyle/>
          <a:p>
            <a:r>
              <a:rPr lang="zh-CN" altLang="en-US" sz="2400" dirty="0">
                <a:latin typeface="Calibri" pitchFamily="34" charset="0"/>
              </a:rPr>
              <a:t>这些油田每一座都能开采出数十亿桶原油。</a:t>
            </a:r>
            <a:endParaRPr lang="zh-CN" altLang="zh-CN" sz="2400" dirty="0">
              <a:latin typeface="Calibri" pitchFamily="34" charset="0"/>
            </a:endParaRPr>
          </a:p>
        </p:txBody>
      </p:sp>
      <p:sp>
        <p:nvSpPr>
          <p:cNvPr id="17" name="AutoShape 7"/>
          <p:cNvSpPr>
            <a:spLocks noChangeArrowheads="1"/>
          </p:cNvSpPr>
          <p:nvPr/>
        </p:nvSpPr>
        <p:spPr bwMode="auto">
          <a:xfrm>
            <a:off x="703263" y="354806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8135" name="文本框 4"/>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48136" name="内容占位符 5"/>
          <p:cNvSpPr>
            <a:spLocks noGrp="1"/>
          </p:cNvSpPr>
          <p:nvPr>
            <p:ph idx="1"/>
          </p:nvPr>
        </p:nvSpPr>
        <p:spPr bwMode="auto">
          <a:xfrm>
            <a:off x="209550" y="1208088"/>
            <a:ext cx="8636000" cy="1430337"/>
          </a:xfrm>
          <a:noFill/>
          <a:ln>
            <a:miter lim="800000"/>
            <a:headEnd/>
            <a:tailEnd/>
          </a:ln>
        </p:spPr>
        <p:txBody>
          <a:bodyPr vert="horz" wrap="square" lIns="91440" tIns="45720" rIns="91440" bIns="45720" numCol="1" anchor="t" anchorCtr="0" compatLnSpc="1">
            <a:prstTxWarp prst="textNoShape">
              <a:avLst/>
            </a:prstTxWarp>
          </a:bodyPr>
          <a:lstStyle/>
          <a:p>
            <a:pPr marL="323850" indent="-457200" eaLnBrk="1" hangingPunct="1">
              <a:buFont typeface="Arial" charset="0"/>
              <a:buNone/>
            </a:pPr>
            <a:r>
              <a:rPr lang="en-US" altLang="zh-CN" sz="2800" b="1">
                <a:solidFill>
                  <a:srgbClr val="660066"/>
                </a:solidFill>
                <a:latin typeface="Times New Roman" pitchFamily="18" charset="0"/>
                <a:cs typeface="Times New Roman" pitchFamily="18" charset="0"/>
              </a:rPr>
              <a:t>7. </a:t>
            </a:r>
            <a:r>
              <a:rPr lang="en-US" altLang="zh-CN" sz="2800" b="1">
                <a:latin typeface="Times New Roman" pitchFamily="18" charset="0"/>
                <a:cs typeface="Times New Roman" pitchFamily="18" charset="0"/>
              </a:rPr>
              <a:t>They have no way to learn the farm-management practices that would let them double or even </a:t>
            </a:r>
            <a:r>
              <a:rPr lang="en-US" altLang="zh-CN" sz="2800" b="1">
                <a:solidFill>
                  <a:srgbClr val="660066"/>
                </a:solidFill>
                <a:latin typeface="Times New Roman" pitchFamily="18" charset="0"/>
                <a:cs typeface="Times New Roman" pitchFamily="18" charset="0"/>
              </a:rPr>
              <a:t>triple</a:t>
            </a:r>
            <a:r>
              <a:rPr lang="en-US" altLang="zh-CN" sz="2800" b="1">
                <a:latin typeface="Times New Roman" pitchFamily="18" charset="0"/>
                <a:cs typeface="Times New Roman" pitchFamily="18" charset="0"/>
              </a:rPr>
              <a:t> their yields. </a:t>
            </a:r>
            <a:r>
              <a:rPr lang="en-US" altLang="zh-CN" sz="2800" b="1">
                <a:solidFill>
                  <a:srgbClr val="660066"/>
                </a:solidFill>
                <a:latin typeface="Times New Roman" pitchFamily="18" charset="0"/>
                <a:cs typeface="Times New Roman" pitchFamily="18" charset="0"/>
              </a:rPr>
              <a:t>(Para. 5)</a:t>
            </a:r>
            <a:endParaRPr kumimoji="1" lang="zh-CN" altLang="zh-CN" sz="2800" b="1">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blinds(horizontal)">
                                      <p:cBhvr>
                                        <p:cTn id="15" dur="5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blinds(horizontal)">
                                      <p:cBhvr>
                                        <p:cTn id="20"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2"/>
          <p:cNvSpPr>
            <a:spLocks noGrp="1"/>
          </p:cNvSpPr>
          <p:nvPr>
            <p:ph idx="1"/>
          </p:nvPr>
        </p:nvSpPr>
        <p:spPr bwMode="auto">
          <a:xfrm>
            <a:off x="217488" y="1209675"/>
            <a:ext cx="8229600" cy="1047750"/>
          </a:xfrm>
          <a:noFill/>
          <a:ln>
            <a:miter lim="800000"/>
            <a:headEnd/>
            <a:tailEnd/>
          </a:ln>
        </p:spPr>
        <p:txBody>
          <a:bodyPr vert="horz" wrap="square" lIns="91440" tIns="45720" rIns="91440" bIns="45720" numCol="1" anchor="t" anchorCtr="0" compatLnSpc="1">
            <a:prstTxWarp prst="textNoShape">
              <a:avLst/>
            </a:prstTxWarp>
          </a:bodyPr>
          <a:lstStyle/>
          <a:p>
            <a:pPr marL="358775" indent="-457200" eaLnBrk="1" hangingPunct="1">
              <a:spcBef>
                <a:spcPct val="0"/>
              </a:spcBef>
              <a:buFont typeface="Arial" charset="0"/>
              <a:buNone/>
            </a:pPr>
            <a:r>
              <a:rPr lang="en-US" altLang="zh-CN" sz="2800" b="1">
                <a:solidFill>
                  <a:srgbClr val="660066"/>
                </a:solidFill>
                <a:latin typeface="Times New Roman" pitchFamily="18" charset="0"/>
                <a:cs typeface="Times New Roman" pitchFamily="18" charset="0"/>
              </a:rPr>
              <a:t>9. </a:t>
            </a:r>
            <a:r>
              <a:rPr lang="en-US" altLang="zh-CN" sz="2800" b="1">
                <a:latin typeface="Times New Roman" pitchFamily="18" charset="0"/>
                <a:cs typeface="Times New Roman" pitchFamily="18" charset="0"/>
              </a:rPr>
              <a:t>So farmers are </a:t>
            </a:r>
            <a:r>
              <a:rPr lang="en-US" altLang="zh-CN" sz="2800" b="1">
                <a:solidFill>
                  <a:srgbClr val="660066"/>
                </a:solidFill>
                <a:latin typeface="Times New Roman" pitchFamily="18" charset="0"/>
                <a:cs typeface="Times New Roman" pitchFamily="18" charset="0"/>
              </a:rPr>
              <a:t>isolated</a:t>
            </a:r>
            <a:r>
              <a:rPr lang="en-US" altLang="zh-CN" sz="2800" b="1">
                <a:latin typeface="Times New Roman" pitchFamily="18" charset="0"/>
                <a:cs typeface="Times New Roman" pitchFamily="18" charset="0"/>
              </a:rPr>
              <a:t>, stuck with no money and no voice that the marketplace can hear. </a:t>
            </a:r>
            <a:r>
              <a:rPr lang="en-US" altLang="zh-CN" sz="2800" b="1">
                <a:solidFill>
                  <a:srgbClr val="660066"/>
                </a:solidFill>
                <a:latin typeface="Times New Roman" pitchFamily="18" charset="0"/>
                <a:cs typeface="Times New Roman" pitchFamily="18" charset="0"/>
              </a:rPr>
              <a:t>(Para. 6)</a:t>
            </a:r>
            <a:endParaRPr kumimoji="1" lang="zh-CN" altLang="zh-CN" sz="2800" b="1">
              <a:solidFill>
                <a:srgbClr val="660066"/>
              </a:solidFill>
              <a:latin typeface="Times New Roman" pitchFamily="18" charset="0"/>
              <a:cs typeface="Times New Roman" pitchFamily="18" charset="0"/>
            </a:endParaRPr>
          </a:p>
        </p:txBody>
      </p:sp>
      <p:sp>
        <p:nvSpPr>
          <p:cNvPr id="49154" name="文本框 22"/>
          <p:cNvSpPr txBox="1">
            <a:spLocks noChangeArrowheads="1"/>
          </p:cNvSpPr>
          <p:nvPr/>
        </p:nvSpPr>
        <p:spPr bwMode="auto">
          <a:xfrm>
            <a:off x="2468563" y="280988"/>
            <a:ext cx="48212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文本框 10"/>
          <p:cNvSpPr txBox="1"/>
          <p:nvPr/>
        </p:nvSpPr>
        <p:spPr>
          <a:xfrm>
            <a:off x="585788" y="2427288"/>
            <a:ext cx="8101012" cy="1230312"/>
          </a:xfrm>
          <a:prstGeom prst="rect">
            <a:avLst/>
          </a:prstGeom>
          <a:noFill/>
        </p:spPr>
        <p:txBody>
          <a:bodyPr>
            <a:spAutoFit/>
          </a:bodyPr>
          <a:lstStyle/>
          <a:p>
            <a:pPr marL="323850" indent="-457200" fontAlgn="auto">
              <a:spcBef>
                <a:spcPts val="0"/>
              </a:spcBef>
              <a:spcAft>
                <a:spcPts val="0"/>
              </a:spcAft>
              <a:defRPr/>
            </a:pPr>
            <a:r>
              <a:rPr lang="en-US" altLang="zh-CN" sz="2600" b="1" dirty="0">
                <a:latin typeface="Times New Roman" panose="02020603050405020304" pitchFamily="18" charset="0"/>
                <a:ea typeface="+mn-ea"/>
                <a:cs typeface="Times New Roman" panose="02020603050405020304" pitchFamily="18" charset="0"/>
              </a:rPr>
              <a:t>1) </a:t>
            </a:r>
            <a:r>
              <a:rPr lang="en-US" altLang="zh-CN" sz="2600" b="1" dirty="0">
                <a:solidFill>
                  <a:srgbClr val="660066"/>
                </a:solidFill>
                <a:latin typeface="Times New Roman" panose="02020603050405020304" pitchFamily="18" charset="0"/>
                <a:ea typeface="+mn-ea"/>
                <a:cs typeface="Times New Roman" panose="02020603050405020304" pitchFamily="18" charset="0"/>
              </a:rPr>
              <a:t>isolate</a:t>
            </a:r>
            <a:r>
              <a:rPr lang="en-US" altLang="zh-CN" sz="2600" dirty="0">
                <a:latin typeface="Times New Roman" panose="02020603050405020304" pitchFamily="18" charset="0"/>
                <a:ea typeface="+mn-ea"/>
                <a:cs typeface="Times New Roman" panose="02020603050405020304" pitchFamily="18" charset="0"/>
              </a:rPr>
              <a:t>: </a:t>
            </a:r>
            <a:r>
              <a:rPr lang="en-US" altLang="zh-CN" sz="2600" i="1" dirty="0" err="1">
                <a:latin typeface="Times New Roman" panose="02020603050405020304" pitchFamily="18" charset="0"/>
                <a:ea typeface="+mn-ea"/>
                <a:cs typeface="Times New Roman" panose="02020603050405020304" pitchFamily="18" charset="0"/>
              </a:rPr>
              <a:t>vt</a:t>
            </a:r>
            <a:r>
              <a:rPr lang="en-US" altLang="zh-CN" sz="2600" dirty="0" err="1">
                <a:latin typeface="Times New Roman" panose="02020603050405020304" pitchFamily="18" charset="0"/>
                <a:ea typeface="+mn-ea"/>
                <a:cs typeface="Times New Roman" panose="02020603050405020304" pitchFamily="18" charset="0"/>
              </a:rPr>
              <a:t>.</a:t>
            </a:r>
            <a:r>
              <a:rPr lang="en-US" altLang="zh-CN" sz="2600" dirty="0">
                <a:latin typeface="Times New Roman" panose="02020603050405020304" pitchFamily="18" charset="0"/>
                <a:ea typeface="+mn-ea"/>
                <a:cs typeface="Times New Roman" panose="02020603050405020304" pitchFamily="18" charset="0"/>
              </a:rPr>
              <a:t> to cause sb. to be alone or apart </a:t>
            </a:r>
            <a:r>
              <a:rPr lang="en-US" altLang="zh-CN" sz="2600" dirty="0" err="1">
                <a:latin typeface="Times New Roman" panose="02020603050405020304" pitchFamily="18" charset="0"/>
                <a:ea typeface="+mn-ea"/>
                <a:cs typeface="Times New Roman" panose="02020603050405020304" pitchFamily="18" charset="0"/>
              </a:rPr>
              <a:t>fr</a:t>
            </a:r>
            <a:r>
              <a:rPr lang="en-US" altLang="zh-CN" sz="2600" dirty="0">
                <a:latin typeface="Times New Roman" panose="02020603050405020304" pitchFamily="18" charset="0"/>
                <a:ea typeface="+mn-ea"/>
                <a:cs typeface="Times New Roman" panose="02020603050405020304" pitchFamily="18" charset="0"/>
              </a:rPr>
              <a:t>om others </a:t>
            </a:r>
            <a:r>
              <a:rPr lang="zh-CN" altLang="en-US" sz="2400" dirty="0">
                <a:latin typeface="+mn-lt"/>
                <a:ea typeface="+mn-ea"/>
              </a:rPr>
              <a:t>使孤立；使隔离</a:t>
            </a:r>
          </a:p>
          <a:p>
            <a:pPr fontAlgn="auto">
              <a:spcBef>
                <a:spcPts val="0"/>
              </a:spcBef>
              <a:spcAft>
                <a:spcPts val="0"/>
              </a:spcAft>
              <a:defRPr/>
            </a:pPr>
            <a:endParaRPr kumimoji="1" lang="zh-CN" altLang="en-US" sz="2400" dirty="0">
              <a:latin typeface="+mn-lt"/>
              <a:ea typeface="+mn-ea"/>
            </a:endParaRPr>
          </a:p>
        </p:txBody>
      </p:sp>
      <p:sp>
        <p:nvSpPr>
          <p:cNvPr id="16" name="矩形 15"/>
          <p:cNvSpPr>
            <a:spLocks noChangeArrowheads="1"/>
          </p:cNvSpPr>
          <p:nvPr/>
        </p:nvSpPr>
        <p:spPr bwMode="auto">
          <a:xfrm>
            <a:off x="585788" y="4025900"/>
            <a:ext cx="5486400" cy="461963"/>
          </a:xfrm>
          <a:prstGeom prst="rect">
            <a:avLst/>
          </a:prstGeom>
          <a:noFill/>
          <a:ln w="9525">
            <a:noFill/>
            <a:miter lim="800000"/>
            <a:headEnd/>
            <a:tailEnd/>
          </a:ln>
        </p:spPr>
        <p:txBody>
          <a:bodyPr wrap="none">
            <a:spAutoFit/>
          </a:bodyPr>
          <a:lstStyle/>
          <a:p>
            <a:r>
              <a:rPr lang="zh-CN" altLang="en-US" sz="2400">
                <a:solidFill>
                  <a:srgbClr val="000000"/>
                </a:solidFill>
                <a:latin typeface="Calibri" pitchFamily="34" charset="0"/>
              </a:rPr>
              <a:t> 美国一直想在经济和政治上孤立古巴。</a:t>
            </a:r>
            <a:endParaRPr lang="zh-CN" altLang="en-US">
              <a:latin typeface="Calibri" pitchFamily="34" charset="0"/>
            </a:endParaRPr>
          </a:p>
        </p:txBody>
      </p:sp>
      <p:sp>
        <p:nvSpPr>
          <p:cNvPr id="17" name="矩形 16"/>
          <p:cNvSpPr>
            <a:spLocks noChangeArrowheads="1"/>
          </p:cNvSpPr>
          <p:nvPr/>
        </p:nvSpPr>
        <p:spPr bwMode="auto">
          <a:xfrm>
            <a:off x="708025" y="4527550"/>
            <a:ext cx="7874000" cy="830263"/>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The US has sought to isolate Cuba both economically and politically. </a:t>
            </a:r>
            <a:endParaRPr lang="zh-CN" altLang="en-US">
              <a:latin typeface="Times New Roman" pitchFamily="18" charset="0"/>
              <a:cs typeface="Times New Roman" pitchFamily="18" charset="0"/>
            </a:endParaRPr>
          </a:p>
        </p:txBody>
      </p:sp>
      <p:sp>
        <p:nvSpPr>
          <p:cNvPr id="18" name="AutoShape 7"/>
          <p:cNvSpPr>
            <a:spLocks noChangeArrowheads="1"/>
          </p:cNvSpPr>
          <p:nvPr/>
        </p:nvSpPr>
        <p:spPr bwMode="auto">
          <a:xfrm>
            <a:off x="758825" y="349250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9160" name="文本框 1"/>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1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2"/>
          <p:cNvSpPr>
            <a:spLocks noGrp="1"/>
          </p:cNvSpPr>
          <p:nvPr>
            <p:ph idx="1"/>
          </p:nvPr>
        </p:nvSpPr>
        <p:spPr bwMode="auto">
          <a:xfrm>
            <a:off x="217488" y="1208088"/>
            <a:ext cx="8543925" cy="1587500"/>
          </a:xfrm>
          <a:noFill/>
          <a:ln>
            <a:miter lim="800000"/>
            <a:headEnd/>
            <a:tailEnd/>
          </a:ln>
        </p:spPr>
        <p:txBody>
          <a:bodyPr vert="horz" wrap="square" lIns="91440" tIns="45720" rIns="91440" bIns="45720" numCol="1" anchor="t" anchorCtr="0" compatLnSpc="1">
            <a:prstTxWarp prst="textNoShape">
              <a:avLst/>
            </a:prstTxWarp>
          </a:bodyPr>
          <a:lstStyle/>
          <a:p>
            <a:pPr marL="466725" indent="-457200" eaLnBrk="1" hangingPunct="1">
              <a:spcBef>
                <a:spcPct val="0"/>
              </a:spcBef>
              <a:buFont typeface="Arial" charset="0"/>
              <a:buNone/>
            </a:pPr>
            <a:r>
              <a:rPr lang="en-US" altLang="zh-CN" sz="2800" b="1" dirty="0">
                <a:solidFill>
                  <a:srgbClr val="660066"/>
                </a:solidFill>
                <a:latin typeface="Times New Roman" pitchFamily="18" charset="0"/>
                <a:cs typeface="Times New Roman" pitchFamily="18" charset="0"/>
              </a:rPr>
              <a:t>10. </a:t>
            </a:r>
            <a:r>
              <a:rPr lang="en-US" altLang="zh-CN" sz="2800" b="1" dirty="0">
                <a:latin typeface="Times New Roman" pitchFamily="18" charset="0"/>
                <a:cs typeface="Times New Roman" pitchFamily="18" charset="0"/>
              </a:rPr>
              <a:t>So it is now possible to </a:t>
            </a:r>
            <a:r>
              <a:rPr lang="en-US" altLang="zh-CN" sz="2800" b="1" dirty="0">
                <a:solidFill>
                  <a:srgbClr val="660066"/>
                </a:solidFill>
                <a:latin typeface="Times New Roman" pitchFamily="18" charset="0"/>
                <a:cs typeface="Times New Roman" pitchFamily="18" charset="0"/>
              </a:rPr>
              <a:t>generate</a:t>
            </a:r>
            <a:r>
              <a:rPr lang="en-US" altLang="zh-CN" sz="2800" b="1" dirty="0">
                <a:latin typeface="Times New Roman" pitchFamily="18" charset="0"/>
                <a:cs typeface="Times New Roman" pitchFamily="18" charset="0"/>
              </a:rPr>
              <a:t> a two-way conversation between Africa’s producers and Africa’s consumers — and this is an entirely new conversation. </a:t>
            </a:r>
            <a:r>
              <a:rPr lang="en-US" altLang="zh-CN" sz="2800" b="1" dirty="0">
                <a:solidFill>
                  <a:srgbClr val="660066"/>
                </a:solidFill>
                <a:latin typeface="Times New Roman" pitchFamily="18" charset="0"/>
                <a:cs typeface="Times New Roman" pitchFamily="18" charset="0"/>
              </a:rPr>
              <a:t>(Para. 7) </a:t>
            </a:r>
            <a:endParaRPr kumimoji="1" lang="en-US" altLang="zh-CN" sz="2800" b="1" dirty="0">
              <a:solidFill>
                <a:srgbClr val="660066"/>
              </a:solidFill>
              <a:latin typeface="Times New Roman" pitchFamily="18" charset="0"/>
              <a:cs typeface="Times New Roman" pitchFamily="18" charset="0"/>
            </a:endParaRPr>
          </a:p>
        </p:txBody>
      </p:sp>
      <p:sp>
        <p:nvSpPr>
          <p:cNvPr id="50178" name="文本框 22"/>
          <p:cNvSpPr txBox="1">
            <a:spLocks noChangeArrowheads="1"/>
          </p:cNvSpPr>
          <p:nvPr/>
        </p:nvSpPr>
        <p:spPr bwMode="auto">
          <a:xfrm>
            <a:off x="2468563" y="280988"/>
            <a:ext cx="44100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21" name="动作按钮: 第一张 2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180" name="矩形 3"/>
          <p:cNvSpPr>
            <a:spLocks noChangeArrowheads="1"/>
          </p:cNvSpPr>
          <p:nvPr/>
        </p:nvSpPr>
        <p:spPr bwMode="auto">
          <a:xfrm>
            <a:off x="696913" y="3048000"/>
            <a:ext cx="7562850" cy="569913"/>
          </a:xfrm>
          <a:prstGeom prst="rect">
            <a:avLst/>
          </a:prstGeom>
          <a:noFill/>
          <a:ln w="9525">
            <a:noFill/>
            <a:miter lim="800000"/>
            <a:headEnd/>
            <a:tailEnd/>
          </a:ln>
        </p:spPr>
        <p:txBody>
          <a:bodyPr>
            <a:spAutoFit/>
          </a:bodyPr>
          <a:lstStyle/>
          <a:p>
            <a:pPr>
              <a:lnSpc>
                <a:spcPct val="120000"/>
              </a:lnSpc>
            </a:pPr>
            <a:r>
              <a:rPr lang="en-US" altLang="zh-CN" sz="2600" b="1">
                <a:solidFill>
                  <a:srgbClr val="660066"/>
                </a:solidFill>
                <a:latin typeface="Times New Roman" pitchFamily="18" charset="0"/>
                <a:cs typeface="Times New Roman" pitchFamily="18" charset="0"/>
              </a:rPr>
              <a:t>generate</a:t>
            </a:r>
            <a:r>
              <a:rPr lang="en-US" altLang="zh-CN" sz="2600">
                <a:latin typeface="Times New Roman" pitchFamily="18" charset="0"/>
                <a:cs typeface="Times New Roman" pitchFamily="18" charset="0"/>
              </a:rPr>
              <a:t>:</a:t>
            </a:r>
            <a:r>
              <a:rPr lang="en-US" altLang="zh-CN" sz="2600" i="1">
                <a:latin typeface="Times New Roman" pitchFamily="18" charset="0"/>
                <a:cs typeface="Times New Roman" pitchFamily="18" charset="0"/>
              </a:rPr>
              <a:t> vt.</a:t>
            </a:r>
            <a:r>
              <a:rPr lang="en-US" altLang="zh-CN" sz="2600">
                <a:latin typeface="Times New Roman" pitchFamily="18" charset="0"/>
                <a:cs typeface="Times New Roman" pitchFamily="18" charset="0"/>
              </a:rPr>
              <a:t> to produce or create</a:t>
            </a:r>
            <a:r>
              <a:rPr lang="en-US" altLang="zh-CN" sz="2400">
                <a:latin typeface="Calibri" pitchFamily="34" charset="0"/>
              </a:rPr>
              <a:t> </a:t>
            </a:r>
            <a:r>
              <a:rPr lang="zh-CN" altLang="en-US" sz="2400">
                <a:latin typeface="Calibri" pitchFamily="34" charset="0"/>
              </a:rPr>
              <a:t>产生；发生</a:t>
            </a:r>
            <a:endParaRPr lang="en-US" altLang="zh-CN" sz="2400">
              <a:latin typeface="Calibri" pitchFamily="34" charset="0"/>
            </a:endParaRPr>
          </a:p>
        </p:txBody>
      </p:sp>
      <p:sp>
        <p:nvSpPr>
          <p:cNvPr id="18" name="AutoShape 7"/>
          <p:cNvSpPr>
            <a:spLocks noChangeArrowheads="1"/>
          </p:cNvSpPr>
          <p:nvPr/>
        </p:nvSpPr>
        <p:spPr bwMode="auto">
          <a:xfrm>
            <a:off x="815975" y="396240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dirty="0">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9" name="矩形 8"/>
          <p:cNvSpPr>
            <a:spLocks noChangeArrowheads="1"/>
          </p:cNvSpPr>
          <p:nvPr/>
        </p:nvSpPr>
        <p:spPr bwMode="auto">
          <a:xfrm>
            <a:off x="687388" y="4506913"/>
            <a:ext cx="7718425" cy="461962"/>
          </a:xfrm>
          <a:prstGeom prst="rect">
            <a:avLst/>
          </a:prstGeom>
          <a:noFill/>
          <a:ln w="9525">
            <a:noFill/>
            <a:miter lim="800000"/>
            <a:headEnd/>
            <a:tailEnd/>
          </a:ln>
        </p:spPr>
        <p:txBody>
          <a:bodyPr>
            <a:spAutoFit/>
          </a:bodyPr>
          <a:lstStyle/>
          <a:p>
            <a:r>
              <a:rPr lang="zh-CN" altLang="en-US" sz="2400" dirty="0">
                <a:latin typeface="Calibri" pitchFamily="34" charset="0"/>
              </a:rPr>
              <a:t>劳动部长说这些改革将带来新的工作。</a:t>
            </a:r>
            <a:endParaRPr lang="zh-CN" altLang="zh-CN" sz="2400" dirty="0">
              <a:latin typeface="Calibri" pitchFamily="34" charset="0"/>
            </a:endParaRPr>
          </a:p>
        </p:txBody>
      </p:sp>
      <p:sp>
        <p:nvSpPr>
          <p:cNvPr id="5" name="矩形 4"/>
          <p:cNvSpPr>
            <a:spLocks noChangeArrowheads="1"/>
          </p:cNvSpPr>
          <p:nvPr/>
        </p:nvSpPr>
        <p:spPr bwMode="auto">
          <a:xfrm>
            <a:off x="712788" y="4983163"/>
            <a:ext cx="8137525" cy="460375"/>
          </a:xfrm>
          <a:prstGeom prst="rect">
            <a:avLst/>
          </a:prstGeom>
          <a:noFill/>
          <a:ln w="9525">
            <a:noFill/>
            <a:miter lim="800000"/>
            <a:headEnd/>
            <a:tailEnd/>
          </a:ln>
        </p:spPr>
        <p:txBody>
          <a:bodyPr>
            <a:spAutoFit/>
          </a:bodyPr>
          <a:lstStyle/>
          <a:p>
            <a:r>
              <a:rPr lang="en-US" altLang="zh-CN" sz="2400" dirty="0">
                <a:solidFill>
                  <a:srgbClr val="660066"/>
                </a:solidFill>
                <a:latin typeface="Times New Roman" pitchFamily="18" charset="0"/>
                <a:cs typeface="Times New Roman" pitchFamily="18" charset="0"/>
              </a:rPr>
              <a:t>The </a:t>
            </a:r>
            <a:r>
              <a:rPr lang="en-US" altLang="zh-CN" sz="2400" dirty="0" err="1">
                <a:solidFill>
                  <a:srgbClr val="660066"/>
                </a:solidFill>
                <a:latin typeface="Times New Roman" pitchFamily="18" charset="0"/>
                <a:cs typeface="Times New Roman" pitchFamily="18" charset="0"/>
              </a:rPr>
              <a:t>labour</a:t>
            </a:r>
            <a:r>
              <a:rPr lang="en-US" altLang="zh-CN" sz="2400" dirty="0">
                <a:solidFill>
                  <a:srgbClr val="660066"/>
                </a:solidFill>
                <a:latin typeface="Times New Roman" pitchFamily="18" charset="0"/>
                <a:cs typeface="Times New Roman" pitchFamily="18" charset="0"/>
              </a:rPr>
              <a:t> secretary said the reforms would generate new jobs. </a:t>
            </a:r>
            <a:endParaRPr lang="zh-CN" altLang="zh-CN" sz="2400" dirty="0">
              <a:solidFill>
                <a:srgbClr val="660066"/>
              </a:solidFill>
              <a:latin typeface="Times New Roman" pitchFamily="18" charset="0"/>
              <a:cs typeface="Times New Roman" pitchFamily="18" charset="0"/>
            </a:endParaRPr>
          </a:p>
        </p:txBody>
      </p:sp>
      <p:sp>
        <p:nvSpPr>
          <p:cNvPr id="50184" name="文本框 5"/>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框 22"/>
          <p:cNvSpPr txBox="1">
            <a:spLocks noChangeArrowheads="1"/>
          </p:cNvSpPr>
          <p:nvPr/>
        </p:nvSpPr>
        <p:spPr bwMode="auto">
          <a:xfrm>
            <a:off x="2468563" y="280988"/>
            <a:ext cx="453390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AutoShape 7"/>
          <p:cNvSpPr>
            <a:spLocks noChangeArrowheads="1"/>
          </p:cNvSpPr>
          <p:nvPr/>
        </p:nvSpPr>
        <p:spPr bwMode="auto">
          <a:xfrm>
            <a:off x="860425" y="16319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Derivative</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3" name="矩形 2"/>
          <p:cNvSpPr>
            <a:spLocks noChangeArrowheads="1"/>
          </p:cNvSpPr>
          <p:nvPr/>
        </p:nvSpPr>
        <p:spPr bwMode="auto">
          <a:xfrm>
            <a:off x="860425" y="2794000"/>
            <a:ext cx="1468438" cy="1936750"/>
          </a:xfrm>
          <a:prstGeom prst="rect">
            <a:avLst/>
          </a:prstGeom>
          <a:noFill/>
          <a:ln w="9525">
            <a:solidFill>
              <a:schemeClr val="tx1"/>
            </a:solidFill>
            <a:miter lim="800000"/>
            <a:headEnd/>
            <a:tailEnd/>
          </a:ln>
        </p:spPr>
        <p:txBody>
          <a:bodyPr wrap="none">
            <a:spAutoFit/>
          </a:bodyPr>
          <a:lstStyle/>
          <a:p>
            <a:r>
              <a:rPr lang="en-US" altLang="zh-CN" sz="2400">
                <a:solidFill>
                  <a:srgbClr val="660066"/>
                </a:solidFill>
                <a:latin typeface="Times New Roman" pitchFamily="18" charset="0"/>
                <a:cs typeface="Times New Roman" pitchFamily="18" charset="0"/>
              </a:rPr>
              <a:t>gene</a:t>
            </a:r>
          </a:p>
          <a:p>
            <a:r>
              <a:rPr lang="en-US" altLang="zh-CN" sz="2400">
                <a:solidFill>
                  <a:srgbClr val="660066"/>
                </a:solidFill>
                <a:latin typeface="Times New Roman" pitchFamily="18" charset="0"/>
                <a:cs typeface="Times New Roman" pitchFamily="18" charset="0"/>
              </a:rPr>
              <a:t>genetic</a:t>
            </a:r>
          </a:p>
          <a:p>
            <a:r>
              <a:rPr lang="en-US" altLang="zh-CN" sz="2400">
                <a:solidFill>
                  <a:srgbClr val="660066"/>
                </a:solidFill>
                <a:latin typeface="Times New Roman" pitchFamily="18" charset="0"/>
                <a:cs typeface="Times New Roman" pitchFamily="18" charset="0"/>
              </a:rPr>
              <a:t>genetics</a:t>
            </a:r>
          </a:p>
          <a:p>
            <a:r>
              <a:rPr lang="en-US" altLang="zh-CN" sz="2400">
                <a:solidFill>
                  <a:srgbClr val="660066"/>
                </a:solidFill>
                <a:latin typeface="Times New Roman" pitchFamily="18" charset="0"/>
                <a:cs typeface="Times New Roman" pitchFamily="18" charset="0"/>
              </a:rPr>
              <a:t>generation</a:t>
            </a:r>
          </a:p>
          <a:p>
            <a:r>
              <a:rPr lang="en-US" altLang="zh-CN" sz="2400">
                <a:solidFill>
                  <a:srgbClr val="660066"/>
                </a:solidFill>
                <a:latin typeface="Times New Roman" pitchFamily="18" charset="0"/>
                <a:cs typeface="Times New Roman" pitchFamily="18" charset="0"/>
              </a:rPr>
              <a:t>generator</a:t>
            </a:r>
          </a:p>
        </p:txBody>
      </p:sp>
      <p:sp>
        <p:nvSpPr>
          <p:cNvPr id="16" name="矩形 15"/>
          <p:cNvSpPr>
            <a:spLocks noChangeArrowheads="1"/>
          </p:cNvSpPr>
          <p:nvPr/>
        </p:nvSpPr>
        <p:spPr bwMode="auto">
          <a:xfrm>
            <a:off x="4826000" y="2792413"/>
            <a:ext cx="2338388" cy="1939925"/>
          </a:xfrm>
          <a:prstGeom prst="rect">
            <a:avLst/>
          </a:prstGeom>
          <a:noFill/>
          <a:ln w="9525">
            <a:solidFill>
              <a:schemeClr val="tx1"/>
            </a:solidFill>
            <a:miter lim="800000"/>
            <a:headEnd/>
            <a:tailEnd/>
          </a:ln>
        </p:spPr>
        <p:txBody>
          <a:bodyPr wrap="none">
            <a:spAutoFit/>
          </a:bodyPr>
          <a:lstStyle/>
          <a:p>
            <a:r>
              <a:rPr lang="zh-CN" altLang="en-US" sz="2400">
                <a:latin typeface="Calibri" pitchFamily="34" charset="0"/>
              </a:rPr>
              <a:t>基因</a:t>
            </a:r>
            <a:endParaRPr lang="en-US" altLang="zh-CN" sz="2400">
              <a:latin typeface="Calibri" pitchFamily="34" charset="0"/>
            </a:endParaRPr>
          </a:p>
          <a:p>
            <a:r>
              <a:rPr lang="zh-CN" altLang="en-US" sz="2400">
                <a:latin typeface="Calibri" pitchFamily="34" charset="0"/>
              </a:rPr>
              <a:t>基因的，起源的</a:t>
            </a:r>
            <a:endParaRPr lang="en-US" altLang="zh-CN" sz="2400">
              <a:latin typeface="Calibri" pitchFamily="34" charset="0"/>
            </a:endParaRPr>
          </a:p>
          <a:p>
            <a:r>
              <a:rPr lang="zh-CN" altLang="en-US" sz="2400">
                <a:latin typeface="Calibri" pitchFamily="34" charset="0"/>
              </a:rPr>
              <a:t>遗传学</a:t>
            </a:r>
            <a:endParaRPr lang="en-US" altLang="zh-CN" sz="2400">
              <a:latin typeface="Calibri" pitchFamily="34" charset="0"/>
            </a:endParaRPr>
          </a:p>
          <a:p>
            <a:r>
              <a:rPr lang="zh-CN" altLang="en-US" sz="2400">
                <a:latin typeface="Calibri" pitchFamily="34" charset="0"/>
              </a:rPr>
              <a:t>一代人，产生</a:t>
            </a:r>
            <a:endParaRPr lang="en-US" altLang="zh-CN" sz="2400">
              <a:latin typeface="Calibri" pitchFamily="34" charset="0"/>
            </a:endParaRPr>
          </a:p>
          <a:p>
            <a:r>
              <a:rPr lang="zh-CN" altLang="en-US" sz="2400">
                <a:latin typeface="Calibri" pitchFamily="34" charset="0"/>
              </a:rPr>
              <a:t>发电机，生产者</a:t>
            </a:r>
          </a:p>
        </p:txBody>
      </p:sp>
      <p:sp>
        <p:nvSpPr>
          <p:cNvPr id="17" name="箭头: 右 16"/>
          <p:cNvSpPr/>
          <p:nvPr/>
        </p:nvSpPr>
        <p:spPr>
          <a:xfrm>
            <a:off x="2973388" y="3519488"/>
            <a:ext cx="979487" cy="485775"/>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 grpId="0" bldLvl="0" animBg="1"/>
      <p:bldP spid="1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3"/>
          <p:cNvSpPr>
            <a:spLocks noChangeArrowheads="1"/>
          </p:cNvSpPr>
          <p:nvPr/>
        </p:nvSpPr>
        <p:spPr bwMode="auto">
          <a:xfrm>
            <a:off x="381000" y="2551113"/>
            <a:ext cx="7608888" cy="492125"/>
          </a:xfrm>
          <a:prstGeom prst="rect">
            <a:avLst/>
          </a:prstGeom>
          <a:noFill/>
          <a:ln w="9525">
            <a:noFill/>
            <a:miter lim="800000"/>
            <a:headEnd/>
            <a:tailEnd/>
          </a:ln>
        </p:spPr>
        <p:txBody>
          <a:bodyPr>
            <a:spAutoFit/>
          </a:bodyPr>
          <a:lstStyle/>
          <a:p>
            <a:pPr marL="323850" indent="-457200"/>
            <a:r>
              <a:rPr lang="en-US" altLang="zh-CN" sz="2400" b="1">
                <a:solidFill>
                  <a:srgbClr val="660066"/>
                </a:solidFill>
                <a:latin typeface="Calibri" pitchFamily="34" charset="0"/>
              </a:rPr>
              <a:t>     </a:t>
            </a:r>
            <a:r>
              <a:rPr lang="en-US" altLang="zh-CN" sz="2600" b="1">
                <a:solidFill>
                  <a:srgbClr val="660066"/>
                </a:solidFill>
                <a:latin typeface="Times New Roman" pitchFamily="18" charset="0"/>
                <a:cs typeface="Times New Roman" pitchFamily="18" charset="0"/>
              </a:rPr>
              <a:t>cooperative</a:t>
            </a:r>
            <a:r>
              <a:rPr lang="en-US" altLang="zh-CN" sz="2600">
                <a:latin typeface="Times New Roman" pitchFamily="18" charset="0"/>
                <a:cs typeface="Times New Roman" pitchFamily="18" charset="0"/>
              </a:rPr>
              <a:t>: </a:t>
            </a:r>
            <a:r>
              <a:rPr lang="en-US" altLang="zh-CN" sz="2600" i="1">
                <a:latin typeface="Times New Roman" pitchFamily="18" charset="0"/>
                <a:cs typeface="Times New Roman" pitchFamily="18" charset="0"/>
              </a:rPr>
              <a:t>a.</a:t>
            </a:r>
            <a:r>
              <a:rPr lang="zh-CN" altLang="en-US" sz="2600" i="1">
                <a:latin typeface="Times New Roman" pitchFamily="18" charset="0"/>
                <a:cs typeface="Times New Roman" pitchFamily="18" charset="0"/>
              </a:rPr>
              <a:t> </a:t>
            </a:r>
            <a:r>
              <a:rPr lang="en-US" altLang="zh-CN" sz="2600">
                <a:solidFill>
                  <a:srgbClr val="333333"/>
                </a:solidFill>
                <a:latin typeface="Times New Roman" pitchFamily="18" charset="0"/>
                <a:cs typeface="Times New Roman" pitchFamily="18" charset="0"/>
              </a:rPr>
              <a:t>willing to cooperate </a:t>
            </a:r>
            <a:r>
              <a:rPr lang="zh-CN" altLang="en-US" sz="2400">
                <a:latin typeface="Calibri" pitchFamily="34" charset="0"/>
              </a:rPr>
              <a:t>合作的</a:t>
            </a:r>
          </a:p>
        </p:txBody>
      </p:sp>
      <p:sp>
        <p:nvSpPr>
          <p:cNvPr id="5" name="矩形 4"/>
          <p:cNvSpPr>
            <a:spLocks noChangeArrowheads="1"/>
          </p:cNvSpPr>
          <p:nvPr/>
        </p:nvSpPr>
        <p:spPr bwMode="auto">
          <a:xfrm>
            <a:off x="739775" y="4295775"/>
            <a:ext cx="7720013" cy="457200"/>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    a smooth cooperative effort</a:t>
            </a:r>
            <a:endParaRPr lang="zh-CN" altLang="zh-CN" sz="2400">
              <a:solidFill>
                <a:srgbClr val="660066"/>
              </a:solidFill>
              <a:latin typeface="Times New Roman" pitchFamily="18" charset="0"/>
              <a:cs typeface="Times New Roman" pitchFamily="18" charset="0"/>
            </a:endParaRPr>
          </a:p>
        </p:txBody>
      </p:sp>
      <p:sp>
        <p:nvSpPr>
          <p:cNvPr id="9" name="矩形 8"/>
          <p:cNvSpPr>
            <a:spLocks noChangeArrowheads="1"/>
          </p:cNvSpPr>
          <p:nvPr/>
        </p:nvSpPr>
        <p:spPr bwMode="auto">
          <a:xfrm>
            <a:off x="1028700" y="3590925"/>
            <a:ext cx="7899400" cy="457200"/>
          </a:xfrm>
          <a:prstGeom prst="rect">
            <a:avLst/>
          </a:prstGeom>
          <a:noFill/>
          <a:ln w="9525">
            <a:noFill/>
            <a:miter lim="800000"/>
            <a:headEnd/>
            <a:tailEnd/>
          </a:ln>
        </p:spPr>
        <p:txBody>
          <a:bodyPr>
            <a:spAutoFit/>
          </a:bodyPr>
          <a:lstStyle/>
          <a:p>
            <a:r>
              <a:rPr lang="zh-CN" altLang="en-US" sz="2400">
                <a:latin typeface="Calibri" pitchFamily="34" charset="0"/>
              </a:rPr>
              <a:t>顺利合作</a:t>
            </a:r>
            <a:endParaRPr lang="zh-CN" altLang="zh-CN" sz="2400">
              <a:latin typeface="Calibri" pitchFamily="34" charset="0"/>
            </a:endParaRPr>
          </a:p>
        </p:txBody>
      </p:sp>
      <p:sp>
        <p:nvSpPr>
          <p:cNvPr id="54276" name="文本框 22"/>
          <p:cNvSpPr txBox="1">
            <a:spLocks noChangeArrowheads="1"/>
          </p:cNvSpPr>
          <p:nvPr/>
        </p:nvSpPr>
        <p:spPr bwMode="auto">
          <a:xfrm>
            <a:off x="2468563" y="280988"/>
            <a:ext cx="453390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869950" y="5151438"/>
            <a:ext cx="7589838" cy="1198562"/>
          </a:xfrm>
          <a:prstGeom prst="rect">
            <a:avLst/>
          </a:prstGeom>
          <a:ln>
            <a:solidFill>
              <a:schemeClr val="tx1"/>
            </a:solidFill>
          </a:ln>
        </p:spPr>
        <p:txBody>
          <a:bodyPr>
            <a:spAutoFit/>
          </a:bodyPr>
          <a:lstStyle/>
          <a:p>
            <a:pPr fontAlgn="auto">
              <a:spcBef>
                <a:spcPts val="0"/>
              </a:spcBef>
              <a:spcAft>
                <a:spcPts val="0"/>
              </a:spcAft>
              <a:defRPr/>
            </a:pPr>
            <a:r>
              <a:rPr lang="en-US" altLang="zh-CN" sz="2400" dirty="0">
                <a:solidFill>
                  <a:srgbClr val="660066"/>
                </a:solidFill>
                <a:latin typeface="Times New Roman" panose="02020603050405020304" pitchFamily="18" charset="0"/>
                <a:ea typeface="+mn-ea"/>
                <a:cs typeface="Times New Roman" panose="02020603050405020304" pitchFamily="18" charset="0"/>
              </a:rPr>
              <a:t>co-: prefix.</a:t>
            </a:r>
          </a:p>
          <a:p>
            <a:pPr marL="457200" indent="-457200" fontAlgn="auto">
              <a:spcBef>
                <a:spcPts val="0"/>
              </a:spcBef>
              <a:spcAft>
                <a:spcPts val="0"/>
              </a:spcAft>
              <a:buFontTx/>
              <a:buAutoNum type="arabicPeriod"/>
              <a:defRPr/>
            </a:pPr>
            <a:r>
              <a:rPr lang="zh-CN" altLang="en-US" sz="2400" dirty="0">
                <a:solidFill>
                  <a:srgbClr val="660066"/>
                </a:solidFill>
                <a:latin typeface="Times New Roman" panose="02020603050405020304" pitchFamily="18" charset="0"/>
                <a:ea typeface="+mn-ea"/>
                <a:cs typeface="Times New Roman" panose="02020603050405020304" pitchFamily="18" charset="0"/>
              </a:rPr>
              <a:t>和</a:t>
            </a:r>
            <a:r>
              <a:rPr lang="en-US" altLang="zh-CN" sz="2400" dirty="0">
                <a:solidFill>
                  <a:srgbClr val="660066"/>
                </a:solidFill>
                <a:latin typeface="Times New Roman" panose="02020603050405020304" pitchFamily="18" charset="0"/>
                <a:ea typeface="+mn-ea"/>
                <a:cs typeface="Times New Roman" panose="02020603050405020304" pitchFamily="18" charset="0"/>
              </a:rPr>
              <a:t>…</a:t>
            </a:r>
            <a:r>
              <a:rPr lang="zh-CN" altLang="en-US" sz="2400" dirty="0">
                <a:solidFill>
                  <a:srgbClr val="660066"/>
                </a:solidFill>
                <a:latin typeface="Times New Roman" panose="02020603050405020304" pitchFamily="18" charset="0"/>
                <a:ea typeface="+mn-ea"/>
                <a:cs typeface="Times New Roman" panose="02020603050405020304" pitchFamily="18" charset="0"/>
              </a:rPr>
              <a:t>一起，共同          </a:t>
            </a:r>
            <a:r>
              <a:rPr lang="en-US" altLang="zh-CN" sz="2400" dirty="0">
                <a:solidFill>
                  <a:srgbClr val="660066"/>
                </a:solidFill>
                <a:latin typeface="Times New Roman" panose="02020603050405020304" pitchFamily="18" charset="0"/>
                <a:ea typeface="+mn-ea"/>
                <a:cs typeface="Times New Roman" panose="02020603050405020304" pitchFamily="18" charset="0"/>
              </a:rPr>
              <a:t>coexist, coeducation</a:t>
            </a:r>
          </a:p>
          <a:p>
            <a:pPr marL="457200" indent="-457200" fontAlgn="auto">
              <a:spcBef>
                <a:spcPts val="0"/>
              </a:spcBef>
              <a:spcAft>
                <a:spcPts val="0"/>
              </a:spcAft>
              <a:buFontTx/>
              <a:buAutoNum type="arabicPeriod"/>
              <a:defRPr/>
            </a:pPr>
            <a:r>
              <a:rPr lang="zh-CN" altLang="en-US" sz="2400" dirty="0">
                <a:solidFill>
                  <a:srgbClr val="660066"/>
                </a:solidFill>
                <a:latin typeface="Times New Roman" panose="02020603050405020304" pitchFamily="18" charset="0"/>
                <a:ea typeface="+mn-ea"/>
                <a:cs typeface="Times New Roman" panose="02020603050405020304" pitchFamily="18" charset="0"/>
              </a:rPr>
              <a:t>辅助做，副的             </a:t>
            </a:r>
            <a:r>
              <a:rPr lang="en-US" altLang="zh-CN" sz="2400" dirty="0">
                <a:solidFill>
                  <a:srgbClr val="660066"/>
                </a:solidFill>
                <a:latin typeface="Times New Roman" panose="02020603050405020304" pitchFamily="18" charset="0"/>
                <a:ea typeface="+mn-ea"/>
                <a:cs typeface="Times New Roman" panose="02020603050405020304" pitchFamily="18" charset="0"/>
              </a:rPr>
              <a:t>coauthor, copilot</a:t>
            </a:r>
          </a:p>
        </p:txBody>
      </p:sp>
      <p:sp>
        <p:nvSpPr>
          <p:cNvPr id="11" name="AutoShape 7"/>
          <p:cNvSpPr>
            <a:spLocks noChangeArrowheads="1"/>
          </p:cNvSpPr>
          <p:nvPr/>
        </p:nvSpPr>
        <p:spPr bwMode="auto">
          <a:xfrm>
            <a:off x="835025" y="310356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54280" name="文本框 5"/>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54281" name="内容占位符 7"/>
          <p:cNvSpPr>
            <a:spLocks noGrp="1"/>
          </p:cNvSpPr>
          <p:nvPr>
            <p:ph idx="1"/>
          </p:nvPr>
        </p:nvSpPr>
        <p:spPr bwMode="auto">
          <a:xfrm>
            <a:off x="211138" y="1216025"/>
            <a:ext cx="8751887" cy="1409700"/>
          </a:xfrm>
          <a:noFill/>
          <a:ln>
            <a:miter lim="800000"/>
            <a:headEnd/>
            <a:tailEnd/>
          </a:ln>
        </p:spPr>
        <p:txBody>
          <a:bodyPr vert="horz" wrap="square" lIns="91440" tIns="45720" rIns="91440" bIns="45720" numCol="1" anchor="t" anchorCtr="0" compatLnSpc="1">
            <a:prstTxWarp prst="textNoShape">
              <a:avLst/>
            </a:prstTxWarp>
          </a:bodyPr>
          <a:lstStyle/>
          <a:p>
            <a:pPr marL="503238" indent="-528638" eaLnBrk="1" hangingPunct="1">
              <a:spcBef>
                <a:spcPct val="0"/>
              </a:spcBef>
              <a:buFont typeface="Arial" charset="0"/>
              <a:buNone/>
            </a:pPr>
            <a:r>
              <a:rPr lang="en-US" altLang="zh-CN" sz="2800" b="1">
                <a:solidFill>
                  <a:srgbClr val="660066"/>
                </a:solidFill>
                <a:latin typeface="Times New Roman" pitchFamily="18" charset="0"/>
                <a:cs typeface="Times New Roman" pitchFamily="18" charset="0"/>
              </a:rPr>
              <a:t>12.</a:t>
            </a:r>
            <a:r>
              <a:rPr lang="en-US" altLang="zh-CN" sz="2800" b="1">
                <a:solidFill>
                  <a:srgbClr val="9A2C0A"/>
                </a:solidFill>
                <a:latin typeface="Times New Roman" pitchFamily="18" charset="0"/>
                <a:cs typeface="Times New Roman" pitchFamily="18" charset="0"/>
              </a:rPr>
              <a:t> </a:t>
            </a:r>
            <a:r>
              <a:rPr lang="en-US" altLang="zh-CN" sz="2800" b="1">
                <a:latin typeface="Times New Roman" pitchFamily="18" charset="0"/>
                <a:cs typeface="Times New Roman" pitchFamily="18" charset="0"/>
              </a:rPr>
              <a:t>She can also contact a local </a:t>
            </a:r>
            <a:r>
              <a:rPr lang="en-US" altLang="zh-CN" sz="2800" b="1">
                <a:solidFill>
                  <a:srgbClr val="660066"/>
                </a:solidFill>
                <a:latin typeface="Times New Roman" pitchFamily="18" charset="0"/>
                <a:cs typeface="Times New Roman" pitchFamily="18" charset="0"/>
              </a:rPr>
              <a:t>cooperative</a:t>
            </a:r>
            <a:r>
              <a:rPr lang="en-US" altLang="zh-CN" sz="2800" b="1">
                <a:latin typeface="Times New Roman" pitchFamily="18" charset="0"/>
                <a:cs typeface="Times New Roman" pitchFamily="18" charset="0"/>
              </a:rPr>
              <a:t> to combine her yams with those of her neighbor, satisfying the buyers’ volume requirements. </a:t>
            </a:r>
            <a:r>
              <a:rPr lang="en-US" altLang="zh-CN" sz="2800" b="1">
                <a:solidFill>
                  <a:srgbClr val="660066"/>
                </a:solidFill>
                <a:latin typeface="Times New Roman" pitchFamily="18" charset="0"/>
                <a:cs typeface="Times New Roman" pitchFamily="18" charset="0"/>
              </a:rPr>
              <a:t>(Para. 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bldLvl="0" animBg="1"/>
      <p:bldP spid="1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4"/>
          <p:cNvSpPr>
            <a:spLocks noChangeArrowheads="1"/>
          </p:cNvSpPr>
          <p:nvPr/>
        </p:nvSpPr>
        <p:spPr bwMode="auto">
          <a:xfrm>
            <a:off x="731838" y="3059113"/>
            <a:ext cx="8116887" cy="892175"/>
          </a:xfrm>
          <a:prstGeom prst="rect">
            <a:avLst/>
          </a:prstGeom>
          <a:noFill/>
          <a:ln w="9525">
            <a:noFill/>
            <a:miter lim="800000"/>
            <a:headEnd/>
            <a:tailEnd/>
          </a:ln>
        </p:spPr>
        <p:txBody>
          <a:bodyPr>
            <a:spAutoFit/>
          </a:bodyPr>
          <a:lstStyle/>
          <a:p>
            <a:pPr marL="323850" indent="-457200"/>
            <a:r>
              <a:rPr lang="en-US" altLang="zh-CN" sz="2600" b="1">
                <a:latin typeface="Times New Roman" pitchFamily="18" charset="0"/>
                <a:cs typeface="Times New Roman" pitchFamily="18" charset="0"/>
                <a:sym typeface="Arial" charset="0"/>
              </a:rPr>
              <a:t>2) </a:t>
            </a:r>
            <a:r>
              <a:rPr lang="en-US" altLang="zh-CN" sz="2600" b="1">
                <a:solidFill>
                  <a:srgbClr val="660066"/>
                </a:solidFill>
                <a:latin typeface="Times New Roman" pitchFamily="18" charset="0"/>
                <a:cs typeface="Times New Roman" pitchFamily="18" charset="0"/>
                <a:sym typeface="Arial" charset="0"/>
              </a:rPr>
              <a:t>harvest:</a:t>
            </a:r>
            <a:r>
              <a:rPr lang="en-US" altLang="zh-CN" sz="2600" b="1">
                <a:solidFill>
                  <a:srgbClr val="9A2C0A"/>
                </a:solidFill>
                <a:latin typeface="Times New Roman" pitchFamily="18" charset="0"/>
                <a:cs typeface="Times New Roman" pitchFamily="18" charset="0"/>
                <a:sym typeface="Arial" charset="0"/>
              </a:rPr>
              <a:t> </a:t>
            </a:r>
            <a:r>
              <a:rPr lang="en-US" altLang="zh-CN" sz="2600" i="1">
                <a:solidFill>
                  <a:srgbClr val="000000"/>
                </a:solidFill>
                <a:latin typeface="Times New Roman" pitchFamily="18" charset="0"/>
                <a:cs typeface="Times New Roman" pitchFamily="18" charset="0"/>
                <a:sym typeface="Arial" charset="0"/>
              </a:rPr>
              <a:t>n. </a:t>
            </a:r>
            <a:r>
              <a:rPr lang="en-US" altLang="zh-CN" sz="2600">
                <a:solidFill>
                  <a:srgbClr val="000000"/>
                </a:solidFill>
                <a:latin typeface="Times New Roman" pitchFamily="18" charset="0"/>
                <a:cs typeface="Times New Roman" pitchFamily="18" charset="0"/>
                <a:sym typeface="Arial" charset="0"/>
              </a:rPr>
              <a:t>[C, U] the time when crops are gathered from the fields; the act of gathering crops</a:t>
            </a:r>
            <a:r>
              <a:rPr lang="zh-CN" altLang="en-US" sz="2400">
                <a:solidFill>
                  <a:srgbClr val="000000"/>
                </a:solidFill>
                <a:latin typeface="Calibri" pitchFamily="34" charset="0"/>
                <a:cs typeface="Times New Roman" pitchFamily="18" charset="0"/>
                <a:sym typeface="Arial" charset="0"/>
              </a:rPr>
              <a:t>收获季节；收获</a:t>
            </a:r>
            <a:endParaRPr lang="en-US" altLang="ja-JP" sz="2200">
              <a:solidFill>
                <a:srgbClr val="000000"/>
              </a:solidFill>
              <a:latin typeface="Calibri" pitchFamily="34" charset="0"/>
              <a:ea typeface="MS PGothic" pitchFamily="34" charset="-128"/>
              <a:cs typeface="Times New Roman" pitchFamily="18" charset="0"/>
              <a:sym typeface="Calibri" pitchFamily="34" charset="0"/>
            </a:endParaRPr>
          </a:p>
        </p:txBody>
      </p:sp>
      <p:sp>
        <p:nvSpPr>
          <p:cNvPr id="55298" name="文本框 22"/>
          <p:cNvSpPr txBox="1">
            <a:spLocks noChangeArrowheads="1"/>
          </p:cNvSpPr>
          <p:nvPr/>
        </p:nvSpPr>
        <p:spPr bwMode="auto">
          <a:xfrm>
            <a:off x="2468563" y="280988"/>
            <a:ext cx="424656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a:spLocks noChangeArrowheads="1"/>
          </p:cNvSpPr>
          <p:nvPr/>
        </p:nvSpPr>
        <p:spPr bwMode="auto">
          <a:xfrm>
            <a:off x="903288" y="5164138"/>
            <a:ext cx="4976812" cy="466725"/>
          </a:xfrm>
          <a:prstGeom prst="rect">
            <a:avLst/>
          </a:prstGeom>
          <a:noFill/>
          <a:ln w="9525">
            <a:solidFill>
              <a:schemeClr val="tx1"/>
            </a:solidFill>
            <a:miter lim="800000"/>
            <a:headEnd/>
            <a:tailEnd/>
          </a:ln>
        </p:spPr>
        <p:txBody>
          <a:bodyPr wrap="none">
            <a:spAutoFit/>
          </a:bodyPr>
          <a:lstStyle/>
          <a:p>
            <a:r>
              <a:rPr lang="en-US" altLang="zh-CN" sz="2400" b="1" dirty="0">
                <a:solidFill>
                  <a:srgbClr val="660066"/>
                </a:solidFill>
                <a:latin typeface="Times New Roman" pitchFamily="18" charset="0"/>
                <a:cs typeface="Times New Roman" pitchFamily="18" charset="0"/>
              </a:rPr>
              <a:t>reap a harvest: </a:t>
            </a:r>
            <a:r>
              <a:rPr lang="zh-CN" altLang="en-US" sz="2400" dirty="0">
                <a:latin typeface="Calibri" pitchFamily="34" charset="0"/>
              </a:rPr>
              <a:t>获得成果；尝到苦果</a:t>
            </a:r>
          </a:p>
        </p:txBody>
      </p:sp>
      <p:sp>
        <p:nvSpPr>
          <p:cNvPr id="12" name="AutoShape 7"/>
          <p:cNvSpPr>
            <a:spLocks noChangeArrowheads="1"/>
          </p:cNvSpPr>
          <p:nvPr/>
        </p:nvSpPr>
        <p:spPr bwMode="auto">
          <a:xfrm>
            <a:off x="838200" y="3983038"/>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55302" name="文本框 3"/>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55303" name="内容占位符 8"/>
          <p:cNvSpPr>
            <a:spLocks noGrp="1"/>
          </p:cNvSpPr>
          <p:nvPr>
            <p:ph idx="1"/>
          </p:nvPr>
        </p:nvSpPr>
        <p:spPr bwMode="auto">
          <a:xfrm>
            <a:off x="217488" y="1227138"/>
            <a:ext cx="8389937" cy="1731962"/>
          </a:xfrm>
          <a:noFill/>
          <a:ln>
            <a:miter lim="800000"/>
            <a:headEnd/>
            <a:tailEnd/>
          </a:ln>
        </p:spPr>
        <p:txBody>
          <a:bodyPr vert="horz" wrap="square" lIns="91440" tIns="45720" rIns="91440" bIns="45720" numCol="1" anchor="t" anchorCtr="0" compatLnSpc="1">
            <a:prstTxWarp prst="textNoShape">
              <a:avLst/>
            </a:prstTxWarp>
          </a:bodyPr>
          <a:lstStyle/>
          <a:p>
            <a:pPr marL="466725" indent="-457200" eaLnBrk="1" hangingPunct="1">
              <a:spcBef>
                <a:spcPct val="0"/>
              </a:spcBef>
              <a:buFont typeface="Arial" charset="0"/>
              <a:buNone/>
            </a:pPr>
            <a:r>
              <a:rPr lang="en-US" altLang="zh-CN" sz="2800" b="1" dirty="0">
                <a:solidFill>
                  <a:srgbClr val="660066"/>
                </a:solidFill>
                <a:latin typeface="Times New Roman" pitchFamily="18" charset="0"/>
                <a:cs typeface="Times New Roman" pitchFamily="18" charset="0"/>
              </a:rPr>
              <a:t>13.</a:t>
            </a:r>
            <a:r>
              <a:rPr lang="en-US" altLang="zh-CN" sz="2800" b="1" dirty="0">
                <a:solidFill>
                  <a:srgbClr val="9A2C0A"/>
                </a:solidFill>
                <a:latin typeface="Times New Roman" pitchFamily="18" charset="0"/>
                <a:cs typeface="Times New Roman" pitchFamily="18" charset="0"/>
              </a:rPr>
              <a:t> </a:t>
            </a:r>
            <a:r>
              <a:rPr lang="en-US" altLang="zh-CN" sz="2800" b="1" dirty="0">
                <a:latin typeface="Times New Roman" pitchFamily="18" charset="0"/>
                <a:cs typeface="Times New Roman" pitchFamily="18" charset="0"/>
              </a:rPr>
              <a:t>Because she </a:t>
            </a:r>
            <a:r>
              <a:rPr lang="en-US" altLang="zh-CN" sz="2800" b="1" dirty="0">
                <a:solidFill>
                  <a:srgbClr val="660066"/>
                </a:solidFill>
                <a:latin typeface="Times New Roman" pitchFamily="18" charset="0"/>
                <a:cs typeface="Times New Roman" pitchFamily="18" charset="0"/>
              </a:rPr>
              <a:t>is assured of </a:t>
            </a:r>
            <a:r>
              <a:rPr lang="en-US" altLang="zh-CN" sz="2800" b="1" dirty="0">
                <a:latin typeface="Times New Roman" pitchFamily="18" charset="0"/>
                <a:cs typeface="Times New Roman" pitchFamily="18" charset="0"/>
              </a:rPr>
              <a:t>sale at harvest, she can afford to take out a loan, using her phone, to buy fertilizer or better storage or whatever else she needs to maximize her yield. </a:t>
            </a:r>
            <a:r>
              <a:rPr lang="en-US" altLang="zh-CN" sz="2800" b="1" dirty="0">
                <a:solidFill>
                  <a:srgbClr val="660066"/>
                </a:solidFill>
                <a:latin typeface="Times New Roman" pitchFamily="18" charset="0"/>
                <a:cs typeface="Times New Roman" pitchFamily="18" charset="0"/>
              </a:rPr>
              <a:t>(Para. 8)</a:t>
            </a:r>
            <a:endParaRPr kumimoji="1" lang="zh-CN" altLang="zh-CN" sz="2800" b="1" dirty="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22"/>
          <p:cNvSpPr txBox="1">
            <a:spLocks noChangeArrowheads="1"/>
          </p:cNvSpPr>
          <p:nvPr/>
        </p:nvSpPr>
        <p:spPr bwMode="auto">
          <a:xfrm>
            <a:off x="2468563" y="280988"/>
            <a:ext cx="413702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685800" y="2593975"/>
            <a:ext cx="2146300" cy="460375"/>
          </a:xfrm>
          <a:prstGeom prst="rect">
            <a:avLst/>
          </a:prstGeom>
          <a:noFill/>
          <a:ln w="9525">
            <a:noFill/>
            <a:miter lim="800000"/>
            <a:headEnd/>
            <a:tailEnd/>
          </a:ln>
        </p:spPr>
        <p:txBody>
          <a:bodyPr wrap="none">
            <a:spAutoFit/>
          </a:bodyPr>
          <a:lstStyle/>
          <a:p>
            <a:r>
              <a:rPr lang="en-US" altLang="zh-CN" sz="2400">
                <a:latin typeface="Times New Roman" pitchFamily="18" charset="0"/>
                <a:cs typeface="Times New Roman" pitchFamily="18" charset="0"/>
              </a:rPr>
              <a:t>What is IMAX?</a:t>
            </a:r>
            <a:endParaRPr lang="zh-CN" altLang="en-US" sz="2400">
              <a:latin typeface="Times New Roman" pitchFamily="18" charset="0"/>
              <a:cs typeface="Times New Roman" pitchFamily="18" charset="0"/>
            </a:endParaRPr>
          </a:p>
        </p:txBody>
      </p:sp>
      <p:sp>
        <p:nvSpPr>
          <p:cNvPr id="14" name="AutoShape 7"/>
          <p:cNvSpPr>
            <a:spLocks noChangeArrowheads="1"/>
          </p:cNvSpPr>
          <p:nvPr/>
        </p:nvSpPr>
        <p:spPr bwMode="auto">
          <a:xfrm>
            <a:off x="765175" y="1546225"/>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Do you know?</a:t>
            </a:r>
            <a:endParaRPr lang="zh-CN" altLang="en-US" sz="2400" b="1" noProof="1"/>
          </a:p>
        </p:txBody>
      </p:sp>
      <p:sp>
        <p:nvSpPr>
          <p:cNvPr id="12" name="矩形 11"/>
          <p:cNvSpPr>
            <a:spLocks noChangeArrowheads="1"/>
          </p:cNvSpPr>
          <p:nvPr/>
        </p:nvSpPr>
        <p:spPr bwMode="auto">
          <a:xfrm>
            <a:off x="685800" y="3327400"/>
            <a:ext cx="7481888" cy="1198563"/>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IMAX is the abbreviation of Image Maximum, which is a system for showing movies on very large screens with very clear sound and pictures. </a:t>
            </a:r>
            <a:endParaRPr lang="zh-CN" altLang="en-US" sz="240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文本框 22"/>
          <p:cNvSpPr txBox="1">
            <a:spLocks noChangeArrowheads="1"/>
          </p:cNvSpPr>
          <p:nvPr/>
        </p:nvSpPr>
        <p:spPr bwMode="auto">
          <a:xfrm>
            <a:off x="2468563" y="280988"/>
            <a:ext cx="42878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4" name="动作按钮: 第一张 13">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709613" y="3067050"/>
            <a:ext cx="7670800" cy="892175"/>
          </a:xfrm>
          <a:prstGeom prst="rect">
            <a:avLst/>
          </a:prstGeom>
          <a:noFill/>
          <a:ln w="9525">
            <a:noFill/>
            <a:miter lim="800000"/>
            <a:headEnd/>
            <a:tailEnd/>
          </a:ln>
        </p:spPr>
        <p:txBody>
          <a:bodyPr>
            <a:spAutoFit/>
          </a:bodyPr>
          <a:lstStyle/>
          <a:p>
            <a:pPr marL="323850" indent="-457200"/>
            <a:r>
              <a:rPr lang="en-US" altLang="zh-CN" sz="2600" b="1">
                <a:solidFill>
                  <a:srgbClr val="000000"/>
                </a:solidFill>
                <a:latin typeface="Times New Roman" pitchFamily="18" charset="0"/>
                <a:cs typeface="Times New Roman" pitchFamily="18" charset="0"/>
              </a:rPr>
              <a:t>2</a:t>
            </a:r>
            <a:r>
              <a:rPr lang="zh-CN" altLang="en-US" sz="2600" b="1">
                <a:solidFill>
                  <a:srgbClr val="000000"/>
                </a:solidFill>
                <a:latin typeface="Times New Roman" pitchFamily="18" charset="0"/>
                <a:cs typeface="Times New Roman" pitchFamily="18" charset="0"/>
              </a:rPr>
              <a:t>) </a:t>
            </a:r>
            <a:r>
              <a:rPr lang="en-US" altLang="zh-CN" sz="2600" b="1">
                <a:solidFill>
                  <a:srgbClr val="660066"/>
                </a:solidFill>
                <a:latin typeface="Times New Roman" pitchFamily="18" charset="0"/>
                <a:cs typeface="Times New Roman" pitchFamily="18" charset="0"/>
              </a:rPr>
              <a:t>transaction</a:t>
            </a:r>
            <a:r>
              <a:rPr lang="zh-CN" altLang="en-US" sz="2600">
                <a:solidFill>
                  <a:srgbClr val="000000"/>
                </a:solidFill>
                <a:latin typeface="Times New Roman" pitchFamily="18" charset="0"/>
                <a:cs typeface="Times New Roman" pitchFamily="18" charset="0"/>
              </a:rPr>
              <a:t>:</a:t>
            </a:r>
            <a:r>
              <a:rPr lang="zh-CN" altLang="en-US" sz="2600" i="1">
                <a:solidFill>
                  <a:srgbClr val="000000"/>
                </a:solidFill>
                <a:latin typeface="Times New Roman" pitchFamily="18" charset="0"/>
                <a:cs typeface="Times New Roman" pitchFamily="18" charset="0"/>
              </a:rPr>
              <a:t> </a:t>
            </a:r>
            <a:r>
              <a:rPr lang="en-US" altLang="zh-CN" sz="2600" i="1">
                <a:solidFill>
                  <a:srgbClr val="000000"/>
                </a:solidFill>
                <a:latin typeface="Times New Roman" pitchFamily="18" charset="0"/>
                <a:cs typeface="Times New Roman" pitchFamily="18" charset="0"/>
              </a:rPr>
              <a:t>n. </a:t>
            </a:r>
            <a:r>
              <a:rPr lang="en-US" altLang="zh-CN" sz="2600">
                <a:solidFill>
                  <a:srgbClr val="000000"/>
                </a:solidFill>
                <a:latin typeface="Times New Roman" pitchFamily="18" charset="0"/>
                <a:cs typeface="Times New Roman" pitchFamily="18" charset="0"/>
              </a:rPr>
              <a:t>[C] the action of conducting business, selling or buying sth. </a:t>
            </a:r>
            <a:r>
              <a:rPr lang="zh-CN" altLang="en-US" sz="2400">
                <a:solidFill>
                  <a:srgbClr val="000000"/>
                </a:solidFill>
                <a:latin typeface="Calibri" pitchFamily="34" charset="0"/>
              </a:rPr>
              <a:t>交易</a:t>
            </a:r>
          </a:p>
        </p:txBody>
      </p:sp>
      <p:sp>
        <p:nvSpPr>
          <p:cNvPr id="19" name="AutoShape 7"/>
          <p:cNvSpPr>
            <a:spLocks noChangeArrowheads="1"/>
          </p:cNvSpPr>
          <p:nvPr/>
        </p:nvSpPr>
        <p:spPr bwMode="auto">
          <a:xfrm>
            <a:off x="844550" y="41973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defRPr/>
            </a:pPr>
            <a:r>
              <a:rPr lang="en-US" altLang="zh-CN" sz="2400" b="1" dirty="0">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4" name="矩形 3"/>
          <p:cNvSpPr>
            <a:spLocks noChangeArrowheads="1"/>
          </p:cNvSpPr>
          <p:nvPr/>
        </p:nvSpPr>
        <p:spPr bwMode="auto">
          <a:xfrm>
            <a:off x="763588" y="4711700"/>
            <a:ext cx="4494212" cy="461963"/>
          </a:xfrm>
          <a:prstGeom prst="rect">
            <a:avLst/>
          </a:prstGeom>
          <a:noFill/>
          <a:ln w="9525">
            <a:noFill/>
            <a:miter lim="800000"/>
            <a:headEnd/>
            <a:tailEnd/>
          </a:ln>
        </p:spPr>
        <p:txBody>
          <a:bodyPr wrap="none">
            <a:spAutoFit/>
          </a:bodyPr>
          <a:lstStyle/>
          <a:p>
            <a:r>
              <a:rPr lang="zh-CN" altLang="en-US" sz="2400"/>
              <a:t>交易在支付费用之后就完成了。</a:t>
            </a:r>
            <a:endParaRPr lang="zh-CN" altLang="en-US" sz="2400">
              <a:latin typeface="Calibri" pitchFamily="34" charset="0"/>
            </a:endParaRPr>
          </a:p>
        </p:txBody>
      </p:sp>
      <p:sp>
        <p:nvSpPr>
          <p:cNvPr id="5" name="矩形 4"/>
          <p:cNvSpPr>
            <a:spLocks noChangeArrowheads="1"/>
          </p:cNvSpPr>
          <p:nvPr/>
        </p:nvSpPr>
        <p:spPr bwMode="auto">
          <a:xfrm>
            <a:off x="723900" y="5165725"/>
            <a:ext cx="7085013" cy="460375"/>
          </a:xfrm>
          <a:prstGeom prst="rect">
            <a:avLst/>
          </a:prstGeom>
          <a:noFill/>
          <a:ln w="9525">
            <a:noFill/>
            <a:miter lim="800000"/>
            <a:headEnd/>
            <a:tailEnd/>
          </a:ln>
        </p:spPr>
        <p:txBody>
          <a:bodyPr>
            <a:spAutoFit/>
          </a:bodyPr>
          <a:lstStyle/>
          <a:p>
            <a:r>
              <a:rPr lang="en-US" altLang="zh-CN" sz="2400">
                <a:solidFill>
                  <a:srgbClr val="660066"/>
                </a:solidFill>
                <a:latin typeface="Calibri" pitchFamily="34" charset="0"/>
              </a:rPr>
              <a:t> </a:t>
            </a:r>
            <a:r>
              <a:rPr lang="en-US" altLang="zh-CN" sz="2400">
                <a:solidFill>
                  <a:srgbClr val="660066"/>
                </a:solidFill>
                <a:latin typeface="Times New Roman" pitchFamily="18" charset="0"/>
                <a:cs typeface="Times New Roman" pitchFamily="18" charset="0"/>
              </a:rPr>
              <a:t>The transaction is completed by payment of the fee. </a:t>
            </a:r>
            <a:endParaRPr lang="zh-CN" altLang="en-US" sz="2400">
              <a:solidFill>
                <a:srgbClr val="660066"/>
              </a:solidFill>
              <a:latin typeface="Times New Roman" pitchFamily="18" charset="0"/>
              <a:cs typeface="Times New Roman" pitchFamily="18" charset="0"/>
            </a:endParaRPr>
          </a:p>
        </p:txBody>
      </p:sp>
      <p:sp>
        <p:nvSpPr>
          <p:cNvPr id="57351" name="文本框 6"/>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57352" name="内容占位符 8"/>
          <p:cNvSpPr>
            <a:spLocks noGrp="1"/>
          </p:cNvSpPr>
          <p:nvPr>
            <p:ph idx="1"/>
          </p:nvPr>
        </p:nvSpPr>
        <p:spPr bwMode="auto">
          <a:xfrm>
            <a:off x="209550" y="1219200"/>
            <a:ext cx="8918575" cy="1730375"/>
          </a:xfrm>
          <a:noFill/>
          <a:ln>
            <a:miter lim="800000"/>
            <a:headEnd/>
            <a:tailEnd/>
          </a:ln>
        </p:spPr>
        <p:txBody>
          <a:bodyPr vert="horz" wrap="square" lIns="91440" tIns="45720" rIns="91440" bIns="45720" numCol="1" anchor="t" anchorCtr="0" compatLnSpc="1">
            <a:prstTxWarp prst="textNoShape">
              <a:avLst/>
            </a:prstTxWarp>
          </a:bodyPr>
          <a:lstStyle/>
          <a:p>
            <a:pPr marL="466725" lvl="1" indent="-457200" eaLnBrk="1" hangingPunct="1">
              <a:spcBef>
                <a:spcPct val="0"/>
              </a:spcBef>
              <a:buFont typeface="Arial" charset="0"/>
              <a:buNone/>
            </a:pPr>
            <a:r>
              <a:rPr lang="en-US" altLang="zh-CN" b="1" dirty="0">
                <a:solidFill>
                  <a:srgbClr val="660066"/>
                </a:solidFill>
                <a:latin typeface="Times New Roman" pitchFamily="18" charset="0"/>
                <a:cs typeface="Times New Roman" pitchFamily="18" charset="0"/>
              </a:rPr>
              <a:t>15.</a:t>
            </a:r>
            <a:r>
              <a:rPr lang="en-US" altLang="zh-CN" b="1" dirty="0">
                <a:solidFill>
                  <a:srgbClr val="9A2C0A"/>
                </a:solidFill>
                <a:latin typeface="Times New Roman" pitchFamily="18" charset="0"/>
                <a:cs typeface="Times New Roman" pitchFamily="18" charset="0"/>
              </a:rPr>
              <a:t> </a:t>
            </a:r>
            <a:r>
              <a:rPr lang="en-US" altLang="zh-CN" b="1" dirty="0">
                <a:latin typeface="Times New Roman" pitchFamily="18" charset="0"/>
                <a:cs typeface="Times New Roman" pitchFamily="18" charset="0"/>
              </a:rPr>
              <a:t>When information can flow easily, when data is democratized, the cost of doing business in agriculture goes </a:t>
            </a:r>
            <a:r>
              <a:rPr lang="en-US" altLang="zh-CN" b="1" dirty="0">
                <a:solidFill>
                  <a:srgbClr val="660066"/>
                </a:solidFill>
                <a:latin typeface="Times New Roman" pitchFamily="18" charset="0"/>
                <a:cs typeface="Times New Roman" pitchFamily="18" charset="0"/>
              </a:rPr>
              <a:t>way</a:t>
            </a:r>
            <a:r>
              <a:rPr lang="en-US" altLang="zh-CN" b="1" dirty="0">
                <a:latin typeface="Times New Roman" pitchFamily="18" charset="0"/>
                <a:cs typeface="Times New Roman" pitchFamily="18" charset="0"/>
              </a:rPr>
              <a:t> down, just as transaction costs go way down when financial transactions are digital. </a:t>
            </a:r>
            <a:r>
              <a:rPr lang="en-US" altLang="zh-CN" b="1" dirty="0">
                <a:solidFill>
                  <a:srgbClr val="660066"/>
                </a:solidFill>
                <a:latin typeface="Times New Roman" pitchFamily="18" charset="0"/>
                <a:cs typeface="Times New Roman" pitchFamily="18" charset="0"/>
              </a:rPr>
              <a:t>(Para. 9)</a:t>
            </a:r>
            <a:endParaRPr kumimoji="1" lang="en-US" altLang="zh-CN" b="1" dirty="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bldLvl="0" animBg="1"/>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881063" y="3970338"/>
            <a:ext cx="7229475" cy="1292225"/>
          </a:xfrm>
          <a:prstGeom prst="rect">
            <a:avLst/>
          </a:prstGeom>
          <a:noFill/>
          <a:ln w="9525">
            <a:noFill/>
            <a:miter lim="800000"/>
            <a:headEnd/>
            <a:tailEnd/>
          </a:ln>
        </p:spPr>
        <p:txBody>
          <a:bodyPr>
            <a:spAutoFit/>
          </a:bodyPr>
          <a:lstStyle/>
          <a:p>
            <a:r>
              <a:rPr lang="en-US" altLang="zh-CN" sz="2600" dirty="0">
                <a:solidFill>
                  <a:srgbClr val="660066"/>
                </a:solidFill>
                <a:latin typeface="Times New Roman" pitchFamily="18" charset="0"/>
                <a:cs typeface="Times New Roman" pitchFamily="18" charset="0"/>
              </a:rPr>
              <a:t>1. transatlantic  </a:t>
            </a:r>
          </a:p>
          <a:p>
            <a:r>
              <a:rPr lang="en-US" altLang="zh-CN" sz="2600" dirty="0">
                <a:solidFill>
                  <a:srgbClr val="660066"/>
                </a:solidFill>
                <a:latin typeface="Times New Roman" pitchFamily="18" charset="0"/>
                <a:cs typeface="Times New Roman" pitchFamily="18" charset="0"/>
              </a:rPr>
              <a:t>2. trans-racial</a:t>
            </a:r>
          </a:p>
          <a:p>
            <a:r>
              <a:rPr lang="en-US" altLang="zh-CN" sz="2600" dirty="0">
                <a:solidFill>
                  <a:srgbClr val="660066"/>
                </a:solidFill>
                <a:latin typeface="Times New Roman" pitchFamily="18" charset="0"/>
                <a:cs typeface="Times New Roman" pitchFamily="18" charset="0"/>
              </a:rPr>
              <a:t>3. transform, transfer</a:t>
            </a:r>
            <a:endParaRPr lang="zh-CN" altLang="en-US" sz="2600" dirty="0">
              <a:solidFill>
                <a:srgbClr val="660066"/>
              </a:solidFill>
              <a:latin typeface="Times New Roman" pitchFamily="18" charset="0"/>
              <a:cs typeface="Times New Roman" pitchFamily="18" charset="0"/>
            </a:endParaRPr>
          </a:p>
        </p:txBody>
      </p:sp>
      <p:sp>
        <p:nvSpPr>
          <p:cNvPr id="58370" name="文本框 22"/>
          <p:cNvSpPr txBox="1">
            <a:spLocks noChangeArrowheads="1"/>
          </p:cNvSpPr>
          <p:nvPr/>
        </p:nvSpPr>
        <p:spPr bwMode="auto">
          <a:xfrm>
            <a:off x="2468563" y="280988"/>
            <a:ext cx="47529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2" name="矩形 1"/>
          <p:cNvSpPr/>
          <p:nvPr/>
        </p:nvSpPr>
        <p:spPr>
          <a:xfrm>
            <a:off x="841375" y="1481138"/>
            <a:ext cx="6899275" cy="2493962"/>
          </a:xfrm>
          <a:prstGeom prst="rect">
            <a:avLst/>
          </a:prstGeom>
        </p:spPr>
        <p:txBody>
          <a:bodyPr>
            <a:spAutoFit/>
          </a:bodyPr>
          <a:lstStyle/>
          <a:p>
            <a:pPr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trans-</a:t>
            </a:r>
            <a:r>
              <a:rPr lang="zh-CN" altLang="en-US" sz="2600" dirty="0">
                <a:solidFill>
                  <a:srgbClr val="660066"/>
                </a:solidFill>
                <a:latin typeface="Times New Roman" panose="02020603050405020304" pitchFamily="18" charset="0"/>
                <a:ea typeface="+mn-ea"/>
                <a:cs typeface="Times New Roman" panose="02020603050405020304" pitchFamily="18" charset="0"/>
              </a:rPr>
              <a:t>: </a:t>
            </a:r>
            <a:r>
              <a:rPr lang="en-US" altLang="zh-CN" sz="2600" dirty="0">
                <a:solidFill>
                  <a:srgbClr val="660066"/>
                </a:solidFill>
                <a:latin typeface="Times New Roman" panose="02020603050405020304" pitchFamily="18" charset="0"/>
                <a:ea typeface="+mn-ea"/>
                <a:cs typeface="Times New Roman" panose="02020603050405020304" pitchFamily="18" charset="0"/>
              </a:rPr>
              <a:t>prefix</a:t>
            </a:r>
          </a:p>
          <a:p>
            <a:pPr marL="457200" indent="-457200" fontAlgn="auto">
              <a:spcBef>
                <a:spcPts val="0"/>
              </a:spcBef>
              <a:spcAft>
                <a:spcPts val="0"/>
              </a:spcAft>
              <a:buFontTx/>
              <a:buAutoNum type="arabicPeriod"/>
              <a:defRPr/>
            </a:pPr>
            <a:r>
              <a:rPr lang="en-US" altLang="zh-CN" sz="2600" dirty="0">
                <a:latin typeface="Times New Roman" panose="02020603050405020304" pitchFamily="18" charset="0"/>
                <a:ea typeface="+mn-ea"/>
                <a:cs typeface="Times New Roman" panose="02020603050405020304" pitchFamily="18" charset="0"/>
              </a:rPr>
              <a:t>on or to the far side of something </a:t>
            </a:r>
            <a:r>
              <a:rPr lang="zh-CN" altLang="en-US" sz="2600" dirty="0">
                <a:latin typeface="Times New Roman" panose="02020603050405020304" pitchFamily="18" charset="0"/>
                <a:ea typeface="+mn-ea"/>
                <a:cs typeface="Times New Roman" panose="02020603050405020304" pitchFamily="18" charset="0"/>
              </a:rPr>
              <a:t>在（到）</a:t>
            </a:r>
            <a:r>
              <a:rPr lang="en-US" altLang="zh-CN" sz="2600" dirty="0">
                <a:latin typeface="+mj-ea"/>
                <a:ea typeface="+mj-ea"/>
                <a:cs typeface="Times New Roman" panose="02020603050405020304" pitchFamily="18" charset="0"/>
              </a:rPr>
              <a:t>…</a:t>
            </a:r>
            <a:r>
              <a:rPr lang="zh-CN" altLang="en-US" sz="2600" dirty="0">
                <a:latin typeface="Times New Roman" panose="02020603050405020304" pitchFamily="18" charset="0"/>
                <a:ea typeface="+mn-ea"/>
                <a:cs typeface="Times New Roman" panose="02020603050405020304" pitchFamily="18" charset="0"/>
              </a:rPr>
              <a:t>的另一边；横穿，横贯</a:t>
            </a:r>
            <a:endParaRPr lang="en-US" altLang="zh-CN" sz="2600" dirty="0">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lang="en-US" altLang="zh-CN" sz="2600" dirty="0">
                <a:latin typeface="Times New Roman" panose="02020603050405020304" pitchFamily="18" charset="0"/>
                <a:ea typeface="+mn-ea"/>
                <a:cs typeface="Times New Roman" panose="02020603050405020304" pitchFamily="18" charset="0"/>
              </a:rPr>
              <a:t>2. between two things or groups </a:t>
            </a:r>
            <a:r>
              <a:rPr lang="zh-CN" altLang="en-US" sz="2600" dirty="0">
                <a:latin typeface="Times New Roman" panose="02020603050405020304" pitchFamily="18" charset="0"/>
                <a:ea typeface="+mn-ea"/>
                <a:cs typeface="Times New Roman" panose="02020603050405020304" pitchFamily="18" charset="0"/>
              </a:rPr>
              <a:t>在</a:t>
            </a:r>
            <a:r>
              <a:rPr lang="en-US" altLang="zh-CN" sz="2600" dirty="0">
                <a:latin typeface="+mj-ea"/>
                <a:ea typeface="+mn-ea"/>
                <a:cs typeface="Times New Roman" panose="02020603050405020304" pitchFamily="18" charset="0"/>
              </a:rPr>
              <a:t>…</a:t>
            </a:r>
            <a:r>
              <a:rPr lang="zh-CN" altLang="en-US" sz="2600" dirty="0">
                <a:latin typeface="Times New Roman" panose="02020603050405020304" pitchFamily="18" charset="0"/>
                <a:ea typeface="+mn-ea"/>
                <a:cs typeface="Times New Roman" panose="02020603050405020304" pitchFamily="18" charset="0"/>
              </a:rPr>
              <a:t>之间的</a:t>
            </a:r>
            <a:endParaRPr lang="en-US" altLang="zh-CN" sz="2600" dirty="0">
              <a:latin typeface="Times New Roman" panose="02020603050405020304" pitchFamily="18" charset="0"/>
              <a:ea typeface="+mn-ea"/>
              <a:cs typeface="Times New Roman" panose="02020603050405020304" pitchFamily="18" charset="0"/>
            </a:endParaRPr>
          </a:p>
          <a:p>
            <a:pPr fontAlgn="auto">
              <a:spcBef>
                <a:spcPts val="0"/>
              </a:spcBef>
              <a:spcAft>
                <a:spcPts val="0"/>
              </a:spcAft>
              <a:defRPr/>
            </a:pPr>
            <a:r>
              <a:rPr lang="en-US" altLang="zh-CN" sz="2600" dirty="0">
                <a:latin typeface="Times New Roman" panose="02020603050405020304" pitchFamily="18" charset="0"/>
                <a:ea typeface="+mn-ea"/>
                <a:cs typeface="Times New Roman" panose="02020603050405020304" pitchFamily="18" charset="0"/>
              </a:rPr>
              <a:t>3. shows a change(</a:t>
            </a:r>
            <a:r>
              <a:rPr lang="zh-CN" altLang="en-US" sz="2600" dirty="0">
                <a:latin typeface="Times New Roman" panose="02020603050405020304" pitchFamily="18" charset="0"/>
                <a:ea typeface="+mn-ea"/>
                <a:cs typeface="Times New Roman" panose="02020603050405020304" pitchFamily="18" charset="0"/>
              </a:rPr>
              <a:t>表示变化</a:t>
            </a:r>
            <a:r>
              <a:rPr lang="en-US" altLang="zh-CN" sz="2600" dirty="0">
                <a:latin typeface="Times New Roman" panose="02020603050405020304" pitchFamily="18" charset="0"/>
                <a:ea typeface="+mn-ea"/>
                <a:cs typeface="Times New Roman" panose="02020603050405020304" pitchFamily="18" charset="0"/>
              </a:rPr>
              <a:t>)</a:t>
            </a:r>
          </a:p>
          <a:p>
            <a:pPr fontAlgn="auto">
              <a:spcBef>
                <a:spcPts val="0"/>
              </a:spcBef>
              <a:spcAft>
                <a:spcPts val="0"/>
              </a:spcAft>
              <a:defRPr/>
            </a:pPr>
            <a:endParaRPr lang="zh-CN" altLang="en-US" sz="2600" dirty="0">
              <a:latin typeface="Times New Roman" panose="02020603050405020304" pitchFamily="18" charset="0"/>
              <a:ea typeface="+mn-ea"/>
              <a:cs typeface="Times New Roman" panose="02020603050405020304"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373" name="文本框 2"/>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288" y="1525588"/>
            <a:ext cx="8296275" cy="1096962"/>
          </a:xfrm>
          <a:prstGeom prst="rect">
            <a:avLst/>
          </a:prstGeom>
        </p:spPr>
        <p:txBody>
          <a:bodyPr>
            <a:spAutoFit/>
          </a:bodyPr>
          <a:lstStyle/>
          <a:p>
            <a:r>
              <a:rPr lang="en-US" altLang="zh-CN" sz="2200" b="1">
                <a:solidFill>
                  <a:srgbClr val="660066"/>
                </a:solidFill>
                <a:latin typeface="Times New Roman" pitchFamily="18" charset="0"/>
                <a:cs typeface="Times New Roman" pitchFamily="18" charset="0"/>
              </a:rPr>
              <a:t>efficiency: </a:t>
            </a:r>
            <a:r>
              <a:rPr lang="en-US" altLang="zh-CN" sz="2200" i="1">
                <a:latin typeface="Times New Roman" pitchFamily="18" charset="0"/>
                <a:cs typeface="Times New Roman" pitchFamily="18" charset="0"/>
              </a:rPr>
              <a:t>n. </a:t>
            </a:r>
            <a:r>
              <a:rPr lang="en-US" altLang="zh-CN" sz="2200">
                <a:latin typeface="Times New Roman" pitchFamily="18" charset="0"/>
                <a:cs typeface="Times New Roman" pitchFamily="18" charset="0"/>
              </a:rPr>
              <a:t>[U] the quality of doing sth. well and effectively, without wasting time, money, or energy </a:t>
            </a:r>
            <a:r>
              <a:rPr lang="zh-CN" altLang="en-US" sz="2200">
                <a:latin typeface="Times New Roman" pitchFamily="18" charset="0"/>
                <a:cs typeface="Times New Roman" pitchFamily="18" charset="0"/>
              </a:rPr>
              <a:t>效率；效能</a:t>
            </a:r>
          </a:p>
          <a:p>
            <a:r>
              <a:rPr lang="en-US" altLang="zh-CN" sz="2200" i="1">
                <a:solidFill>
                  <a:srgbClr val="660066"/>
                </a:solidFill>
                <a:latin typeface="Times New Roman" pitchFamily="18" charset="0"/>
                <a:cs typeface="Times New Roman" pitchFamily="18" charset="0"/>
              </a:rPr>
              <a:t>e.g.    increase efficiency</a:t>
            </a:r>
            <a:endParaRPr lang="zh-CN" altLang="zh-CN" sz="2200" i="1">
              <a:solidFill>
                <a:srgbClr val="660066"/>
              </a:solidFill>
              <a:latin typeface="Times New Roman" pitchFamily="18" charset="0"/>
              <a:cs typeface="Times New Roman" pitchFamily="18" charset="0"/>
            </a:endParaRPr>
          </a:p>
        </p:txBody>
      </p:sp>
      <p:sp>
        <p:nvSpPr>
          <p:cNvPr id="5" name="矩形 4"/>
          <p:cNvSpPr>
            <a:spLocks noChangeArrowheads="1"/>
          </p:cNvSpPr>
          <p:nvPr/>
        </p:nvSpPr>
        <p:spPr bwMode="auto">
          <a:xfrm>
            <a:off x="420688" y="5157788"/>
            <a:ext cx="8355012" cy="1106487"/>
          </a:xfrm>
          <a:prstGeom prst="rect">
            <a:avLst/>
          </a:prstGeom>
          <a:noFill/>
          <a:ln w="9525">
            <a:noFill/>
            <a:miter lim="800000"/>
            <a:headEnd/>
            <a:tailEnd/>
          </a:ln>
        </p:spPr>
        <p:txBody>
          <a:bodyPr>
            <a:spAutoFit/>
          </a:bodyPr>
          <a:lstStyle/>
          <a:p>
            <a:r>
              <a:rPr lang="en-US" altLang="zh-CN" sz="2200" b="1">
                <a:solidFill>
                  <a:srgbClr val="660066"/>
                </a:solidFill>
                <a:latin typeface="Times New Roman" pitchFamily="18" charset="0"/>
                <a:cs typeface="Times New Roman" pitchFamily="18" charset="0"/>
              </a:rPr>
              <a:t>effective: </a:t>
            </a:r>
            <a:r>
              <a:rPr lang="en-US" altLang="zh-CN" sz="2200" i="1">
                <a:latin typeface="Times New Roman" pitchFamily="18" charset="0"/>
                <a:cs typeface="Times New Roman" pitchFamily="18" charset="0"/>
              </a:rPr>
              <a:t>a. </a:t>
            </a:r>
            <a:r>
              <a:rPr lang="en-US" altLang="zh-CN" sz="2200">
                <a:latin typeface="Times New Roman" pitchFamily="18" charset="0"/>
                <a:cs typeface="Times New Roman" pitchFamily="18" charset="0"/>
              </a:rPr>
              <a:t>successful, and working in the way that was intended</a:t>
            </a:r>
            <a:r>
              <a:rPr lang="zh-CN" altLang="en-US" sz="2200">
                <a:latin typeface="Times New Roman" pitchFamily="18" charset="0"/>
                <a:cs typeface="Times New Roman" pitchFamily="18" charset="0"/>
              </a:rPr>
              <a:t>有效的；产生预期效果的</a:t>
            </a:r>
          </a:p>
          <a:p>
            <a:r>
              <a:rPr lang="en-US" altLang="zh-CN" sz="2200" i="1">
                <a:solidFill>
                  <a:srgbClr val="660066"/>
                </a:solidFill>
                <a:latin typeface="Times New Roman" pitchFamily="18" charset="0"/>
                <a:cs typeface="Times New Roman" pitchFamily="18" charset="0"/>
              </a:rPr>
              <a:t>e.g. The new drug is less effective than expected</a:t>
            </a:r>
            <a:endParaRPr lang="zh-CN" altLang="en-US" sz="2200" i="1">
              <a:solidFill>
                <a:srgbClr val="660066"/>
              </a:solidFill>
              <a:latin typeface="Times New Roman" pitchFamily="18" charset="0"/>
              <a:cs typeface="Times New Roman" pitchFamily="18" charset="0"/>
            </a:endParaRPr>
          </a:p>
        </p:txBody>
      </p:sp>
      <p:sp>
        <p:nvSpPr>
          <p:cNvPr id="7" name="AutoShape 7"/>
          <p:cNvSpPr>
            <a:spLocks noChangeArrowheads="1"/>
          </p:cNvSpPr>
          <p:nvPr/>
        </p:nvSpPr>
        <p:spPr bwMode="auto">
          <a:xfrm>
            <a:off x="479425" y="963613"/>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buFont typeface="Arial" panose="020B0604020202020204" pitchFamily="34" charset="0"/>
              <a:buNone/>
              <a:defRPr/>
            </a:pPr>
            <a:r>
              <a:rPr lang="en-US" altLang="zh-CN" sz="2400" b="1" noProof="1"/>
              <a:t>Usage Note</a:t>
            </a:r>
            <a:endParaRPr lang="zh-CN" altLang="en-US" sz="2400" b="1" noProof="1"/>
          </a:p>
        </p:txBody>
      </p:sp>
      <p:sp>
        <p:nvSpPr>
          <p:cNvPr id="9" name="矩形 8"/>
          <p:cNvSpPr/>
          <p:nvPr/>
        </p:nvSpPr>
        <p:spPr>
          <a:xfrm>
            <a:off x="398463" y="3324225"/>
            <a:ext cx="7718425" cy="1784350"/>
          </a:xfrm>
          <a:prstGeom prst="rect">
            <a:avLst/>
          </a:prstGeom>
        </p:spPr>
        <p:txBody>
          <a:bodyPr>
            <a:spAutoFit/>
          </a:bodyPr>
          <a:lstStyle/>
          <a:p>
            <a:pPr fontAlgn="auto">
              <a:spcBef>
                <a:spcPts val="0"/>
              </a:spcBef>
              <a:spcAft>
                <a:spcPts val="0"/>
              </a:spcAft>
              <a:defRPr/>
            </a:pPr>
            <a:r>
              <a:rPr lang="en-US" altLang="zh-CN" sz="2200" b="1" dirty="0">
                <a:solidFill>
                  <a:srgbClr val="660066"/>
                </a:solidFill>
                <a:latin typeface="Times New Roman" panose="02020603050405020304" pitchFamily="18" charset="0"/>
                <a:ea typeface="+mn-ea"/>
                <a:cs typeface="Times New Roman" panose="02020603050405020304" pitchFamily="18" charset="0"/>
              </a:rPr>
              <a:t>efficient: </a:t>
            </a:r>
            <a:r>
              <a:rPr lang="en-US" altLang="zh-CN" sz="2200" i="1" dirty="0">
                <a:latin typeface="Times New Roman" panose="02020603050405020304" pitchFamily="18" charset="0"/>
                <a:ea typeface="+mn-ea"/>
                <a:cs typeface="Times New Roman" panose="02020603050405020304" pitchFamily="18" charset="0"/>
              </a:rPr>
              <a:t>a.</a:t>
            </a:r>
            <a:r>
              <a:rPr lang="en-US" altLang="zh-CN" sz="2200" dirty="0">
                <a:latin typeface="Times New Roman" panose="02020603050405020304" pitchFamily="18" charset="0"/>
                <a:ea typeface="+mn-ea"/>
                <a:cs typeface="Times New Roman" panose="02020603050405020304" pitchFamily="18" charset="0"/>
              </a:rPr>
              <a:t> (a person, machine, or organization) working well without wasting time, money, or energy</a:t>
            </a:r>
            <a:r>
              <a:rPr lang="zh-CN" altLang="en-US" sz="2200" dirty="0">
                <a:latin typeface="Times New Roman" panose="02020603050405020304" pitchFamily="18" charset="0"/>
                <a:ea typeface="+mn-ea"/>
                <a:cs typeface="Times New Roman" panose="02020603050405020304" pitchFamily="18" charset="0"/>
              </a:rPr>
              <a:t>（人，机器或组织）有效率的；高效能的</a:t>
            </a:r>
          </a:p>
          <a:p>
            <a:pPr marL="467995" indent="-457200" fontAlgn="auto">
              <a:spcBef>
                <a:spcPts val="0"/>
              </a:spcBef>
              <a:spcAft>
                <a:spcPts val="0"/>
              </a:spcAft>
              <a:defRPr/>
            </a:pPr>
            <a:r>
              <a:rPr lang="en-US" altLang="zh-CN" sz="2200" i="1" dirty="0">
                <a:solidFill>
                  <a:srgbClr val="660066"/>
                </a:solidFill>
                <a:latin typeface="Times New Roman" panose="02020603050405020304" pitchFamily="18" charset="0"/>
                <a:ea typeface="+mn-ea"/>
                <a:cs typeface="Times New Roman" panose="02020603050405020304" pitchFamily="18" charset="0"/>
              </a:rPr>
              <a:t>e.g. Tech has made our time use so efficient that it’s like having more than 24 hours in a day.</a:t>
            </a:r>
            <a:endParaRPr lang="zh-CN" altLang="zh-CN" sz="2200" i="1" dirty="0">
              <a:solidFill>
                <a:srgbClr val="660066"/>
              </a:solidFill>
              <a:latin typeface="Times New Roman" panose="02020603050405020304" pitchFamily="18" charset="0"/>
              <a:ea typeface="+mn-ea"/>
              <a:cs typeface="Times New Roman" panose="02020603050405020304" pitchFamily="18" charset="0"/>
            </a:endParaRPr>
          </a:p>
        </p:txBody>
      </p:sp>
      <p:sp>
        <p:nvSpPr>
          <p:cNvPr id="60421" name="文本框 22"/>
          <p:cNvSpPr txBox="1">
            <a:spLocks noChangeArrowheads="1"/>
          </p:cNvSpPr>
          <p:nvPr/>
        </p:nvSpPr>
        <p:spPr bwMode="auto">
          <a:xfrm>
            <a:off x="2468563" y="280988"/>
            <a:ext cx="4176712"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48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1</a:t>
            </a:r>
            <a:endParaRPr lang="zh-CN" altLang="en-US" b="1">
              <a:solidFill>
                <a:schemeClr val="bg1"/>
              </a:solidFill>
              <a:latin typeface="微软雅黑" pitchFamily="34" charset="-122"/>
              <a:ea typeface="微软雅黑" pitchFamily="34" charset="-122"/>
            </a:endParaRPr>
          </a:p>
        </p:txBody>
      </p:sp>
      <p:sp>
        <p:nvSpPr>
          <p:cNvPr id="26" name="文本框 32"/>
          <p:cNvSpPr txBox="1"/>
          <p:nvPr/>
        </p:nvSpPr>
        <p:spPr>
          <a:xfrm>
            <a:off x="2468563" y="280988"/>
            <a:ext cx="2854325"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0487"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0488"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0489" name="矩形 1"/>
          <p:cNvSpPr>
            <a:spLocks noChangeArrowheads="1"/>
          </p:cNvSpPr>
          <p:nvPr/>
        </p:nvSpPr>
        <p:spPr bwMode="auto">
          <a:xfrm>
            <a:off x="488950" y="1616075"/>
            <a:ext cx="8250238" cy="4646613"/>
          </a:xfrm>
          <a:prstGeom prst="rect">
            <a:avLst/>
          </a:prstGeom>
          <a:noFill/>
          <a:ln w="9525">
            <a:noFill/>
            <a:miter lim="800000"/>
            <a:headEnd/>
            <a:tailEnd/>
          </a:ln>
        </p:spPr>
        <p:txBody>
          <a:bodyPr>
            <a:spAutoFit/>
          </a:bodyPr>
          <a:lstStyle/>
          <a:p>
            <a:pPr>
              <a:spcBef>
                <a:spcPts val="1200"/>
              </a:spcBef>
            </a:pPr>
            <a:r>
              <a:rPr lang="en-US" altLang="zh-CN" sz="2400">
                <a:solidFill>
                  <a:srgbClr val="000000"/>
                </a:solidFill>
                <a:latin typeface="Times New Roman" pitchFamily="18" charset="0"/>
                <a:cs typeface="Times New Roman" pitchFamily="18" charset="0"/>
              </a:rPr>
              <a:t>two-thirds of the entire </a:t>
            </a:r>
            <a:r>
              <a:rPr lang="en-US" altLang="zh-CN" sz="2400">
                <a:latin typeface="Times New Roman" pitchFamily="18" charset="0"/>
                <a:cs typeface="Times New Roman" pitchFamily="18" charset="0"/>
              </a:rPr>
              <a:t>country has a WeChat account. WeChat isn’t your average messaging app. Their 6) ____________ have fundamentally changed the way (the) Chinese communicate and interact 7) _____________ . Popular functions include Moments and Shake-shake, both of which are social media platforms 8) ________ to WeChat, but their most transformative 9) __________ has been voice messaging. WeChat popularized voice messaging. Now 10) ________________ in Chinese is laborious. So WeChat found a way for people to send voice memos instead. It’s now a ubiquitous form of communication throughout the country.</a:t>
            </a:r>
            <a:endParaRPr lang="en-US" altLang="zh-CN" sz="2200">
              <a:latin typeface="Calibri" pitchFamily="34" charset="0"/>
            </a:endParaRPr>
          </a:p>
          <a:p>
            <a:pPr algn="just">
              <a:spcBef>
                <a:spcPts val="1200"/>
              </a:spcBef>
            </a:pPr>
            <a:endParaRPr lang="en-US" altLang="zh-CN" sz="2200">
              <a:latin typeface="Calibri" pitchFamily="34" charset="0"/>
            </a:endParaRPr>
          </a:p>
        </p:txBody>
      </p:sp>
      <p:sp>
        <p:nvSpPr>
          <p:cNvPr id="4" name="矩形 3"/>
          <p:cNvSpPr>
            <a:spLocks noChangeArrowheads="1"/>
          </p:cNvSpPr>
          <p:nvPr/>
        </p:nvSpPr>
        <p:spPr bwMode="auto">
          <a:xfrm>
            <a:off x="5792788" y="2008188"/>
            <a:ext cx="1666875" cy="460375"/>
          </a:xfrm>
          <a:prstGeom prst="rect">
            <a:avLst/>
          </a:prstGeom>
          <a:noFill/>
          <a:ln w="9525">
            <a:noFill/>
            <a:miter lim="800000"/>
            <a:headEnd/>
            <a:tailEnd/>
          </a:ln>
        </p:spPr>
        <p:txBody>
          <a:bodyPr wrap="none">
            <a:spAutoFit/>
          </a:bodyPr>
          <a:lstStyle/>
          <a:p>
            <a:r>
              <a:rPr lang="en-US" altLang="zh-CN" sz="2200">
                <a:solidFill>
                  <a:srgbClr val="800000"/>
                </a:solidFill>
                <a:latin typeface="Calibri" pitchFamily="34" charset="0"/>
              </a:rPr>
              <a:t> </a:t>
            </a:r>
            <a:r>
              <a:rPr lang="en-US" altLang="zh-CN" sz="2400">
                <a:solidFill>
                  <a:srgbClr val="800000"/>
                </a:solidFill>
                <a:latin typeface="Times New Roman" pitchFamily="18" charset="0"/>
                <a:cs typeface="Times New Roman" pitchFamily="18" charset="0"/>
              </a:rPr>
              <a:t>innovations</a:t>
            </a:r>
          </a:p>
        </p:txBody>
      </p:sp>
      <p:sp>
        <p:nvSpPr>
          <p:cNvPr id="20" name="动作按钮: 第一张 1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TextBox 9"/>
          <p:cNvSpPr txBox="1"/>
          <p:nvPr/>
        </p:nvSpPr>
        <p:spPr>
          <a:xfrm>
            <a:off x="409575" y="917575"/>
            <a:ext cx="8459788" cy="490538"/>
          </a:xfrm>
          <a:prstGeom prst="rect">
            <a:avLst/>
          </a:prstGeom>
          <a:noFill/>
        </p:spPr>
        <p:txBody>
          <a:bodyPr>
            <a:spAutoFit/>
          </a:bodyPr>
          <a:lstStyle/>
          <a:p>
            <a:pPr fontAlgn="auto">
              <a:spcBef>
                <a:spcPts val="0"/>
              </a:spcBef>
              <a:spcAft>
                <a:spcPts val="0"/>
              </a:spcAft>
              <a:defRPr/>
            </a:pPr>
            <a:r>
              <a:rPr lang="en-US" altLang="zh-CN" sz="2600" b="1" dirty="0">
                <a:solidFill>
                  <a:schemeClr val="bg2">
                    <a:lumMod val="50000"/>
                  </a:schemeClr>
                </a:solidFill>
                <a:latin typeface="Times New Roman" panose="02020603050405020304" pitchFamily="18" charset="0"/>
                <a:ea typeface="+mn-ea"/>
                <a:cs typeface="Times New Roman" panose="02020603050405020304" pitchFamily="18" charset="0"/>
              </a:rPr>
              <a:t>1. Fill in the blanks with what you hear from the video clip.</a:t>
            </a:r>
            <a:endParaRPr lang="zh-CN" altLang="en-US" sz="2600" b="1" dirty="0">
              <a:solidFill>
                <a:schemeClr val="bg2">
                  <a:lumMod val="50000"/>
                </a:schemeClr>
              </a:solidFill>
              <a:latin typeface="Times New Roman" panose="02020603050405020304" pitchFamily="18" charset="0"/>
              <a:ea typeface="+mn-ea"/>
              <a:cs typeface="Times New Roman" panose="02020603050405020304" pitchFamily="18" charset="0"/>
            </a:endParaRPr>
          </a:p>
        </p:txBody>
      </p:sp>
      <p:sp>
        <p:nvSpPr>
          <p:cNvPr id="15" name="矩形 14"/>
          <p:cNvSpPr>
            <a:spLocks noChangeArrowheads="1"/>
          </p:cNvSpPr>
          <p:nvPr/>
        </p:nvSpPr>
        <p:spPr bwMode="auto">
          <a:xfrm>
            <a:off x="1909763" y="2716213"/>
            <a:ext cx="1887537"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online and off</a:t>
            </a:r>
          </a:p>
        </p:txBody>
      </p:sp>
      <p:sp>
        <p:nvSpPr>
          <p:cNvPr id="16" name="矩形 15"/>
          <p:cNvSpPr>
            <a:spLocks noChangeArrowheads="1"/>
          </p:cNvSpPr>
          <p:nvPr/>
        </p:nvSpPr>
        <p:spPr bwMode="auto">
          <a:xfrm>
            <a:off x="512763" y="3459163"/>
            <a:ext cx="1074737" cy="460375"/>
          </a:xfrm>
          <a:prstGeom prst="rect">
            <a:avLst/>
          </a:prstGeom>
          <a:noFill/>
          <a:ln w="9525">
            <a:noFill/>
            <a:miter lim="800000"/>
            <a:headEnd/>
            <a:tailEnd/>
          </a:ln>
        </p:spPr>
        <p:txBody>
          <a:bodyPr wrap="none">
            <a:spAutoFit/>
          </a:bodyPr>
          <a:lstStyle/>
          <a:p>
            <a:r>
              <a:rPr lang="en-US" altLang="zh-CN" sz="2200">
                <a:solidFill>
                  <a:srgbClr val="800000"/>
                </a:solidFill>
                <a:latin typeface="Calibri" pitchFamily="34" charset="0"/>
              </a:rPr>
              <a:t> </a:t>
            </a:r>
            <a:r>
              <a:rPr lang="en-US" altLang="zh-CN" sz="2400">
                <a:solidFill>
                  <a:srgbClr val="800000"/>
                </a:solidFill>
                <a:latin typeface="Times New Roman" pitchFamily="18" charset="0"/>
                <a:cs typeface="Times New Roman" pitchFamily="18" charset="0"/>
              </a:rPr>
              <a:t>unique</a:t>
            </a:r>
          </a:p>
        </p:txBody>
      </p:sp>
      <p:sp>
        <p:nvSpPr>
          <p:cNvPr id="17" name="矩形 16"/>
          <p:cNvSpPr>
            <a:spLocks noChangeArrowheads="1"/>
          </p:cNvSpPr>
          <p:nvPr/>
        </p:nvSpPr>
        <p:spPr bwMode="auto">
          <a:xfrm>
            <a:off x="633413" y="3825875"/>
            <a:ext cx="1092200" cy="460375"/>
          </a:xfrm>
          <a:prstGeom prst="rect">
            <a:avLst/>
          </a:prstGeom>
          <a:noFill/>
          <a:ln w="9525">
            <a:noFill/>
            <a:miter lim="800000"/>
            <a:headEnd/>
            <a:tailEnd/>
          </a:ln>
        </p:spPr>
        <p:txBody>
          <a:bodyPr wrap="none">
            <a:spAutoFit/>
          </a:bodyPr>
          <a:lstStyle/>
          <a:p>
            <a:r>
              <a:rPr lang="en-US" altLang="zh-CN" sz="2200">
                <a:solidFill>
                  <a:srgbClr val="800000"/>
                </a:solidFill>
                <a:latin typeface="Calibri" pitchFamily="34" charset="0"/>
              </a:rPr>
              <a:t> </a:t>
            </a:r>
            <a:r>
              <a:rPr lang="en-US" altLang="zh-CN" sz="2400">
                <a:solidFill>
                  <a:srgbClr val="800000"/>
                </a:solidFill>
                <a:latin typeface="Times New Roman" pitchFamily="18" charset="0"/>
                <a:cs typeface="Times New Roman" pitchFamily="18" charset="0"/>
              </a:rPr>
              <a:t>feature</a:t>
            </a:r>
          </a:p>
        </p:txBody>
      </p:sp>
      <p:sp>
        <p:nvSpPr>
          <p:cNvPr id="18" name="矩形 17"/>
          <p:cNvSpPr>
            <a:spLocks noChangeArrowheads="1"/>
          </p:cNvSpPr>
          <p:nvPr/>
        </p:nvSpPr>
        <p:spPr bwMode="auto">
          <a:xfrm>
            <a:off x="3957638" y="4192588"/>
            <a:ext cx="2065337" cy="460375"/>
          </a:xfrm>
          <a:prstGeom prst="rect">
            <a:avLst/>
          </a:prstGeom>
          <a:noFill/>
          <a:ln w="9525">
            <a:noFill/>
            <a:miter lim="800000"/>
            <a:headEnd/>
            <a:tailEnd/>
          </a:ln>
        </p:spPr>
        <p:txBody>
          <a:bodyPr wrap="none">
            <a:spAutoFit/>
          </a:bodyPr>
          <a:lstStyle/>
          <a:p>
            <a:r>
              <a:rPr lang="en-US" altLang="zh-CN" sz="2200">
                <a:solidFill>
                  <a:srgbClr val="800000"/>
                </a:solidFill>
                <a:latin typeface="Calibri" pitchFamily="34" charset="0"/>
              </a:rPr>
              <a:t> </a:t>
            </a:r>
            <a:r>
              <a:rPr lang="en-US" altLang="zh-CN" sz="2400">
                <a:solidFill>
                  <a:srgbClr val="800000"/>
                </a:solidFill>
                <a:latin typeface="Times New Roman" pitchFamily="18" charset="0"/>
                <a:cs typeface="Times New Roman" pitchFamily="18" charset="0"/>
              </a:rPr>
              <a:t>text messaging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769938" y="4554538"/>
            <a:ext cx="8054975" cy="460375"/>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The economy is booming and small businesses are flourishing. </a:t>
            </a:r>
            <a:endParaRPr lang="zh-CN" altLang="en-US" sz="2400">
              <a:solidFill>
                <a:srgbClr val="660066"/>
              </a:solidFill>
              <a:latin typeface="Times New Roman" pitchFamily="18" charset="0"/>
              <a:cs typeface="Times New Roman" pitchFamily="18" charset="0"/>
            </a:endParaRPr>
          </a:p>
        </p:txBody>
      </p:sp>
      <p:sp>
        <p:nvSpPr>
          <p:cNvPr id="10" name="矩形 9"/>
          <p:cNvSpPr>
            <a:spLocks noChangeArrowheads="1"/>
          </p:cNvSpPr>
          <p:nvPr/>
        </p:nvSpPr>
        <p:spPr bwMode="auto">
          <a:xfrm>
            <a:off x="735013" y="4106863"/>
            <a:ext cx="7718425" cy="461962"/>
          </a:xfrm>
          <a:prstGeom prst="rect">
            <a:avLst/>
          </a:prstGeom>
          <a:noFill/>
          <a:ln w="9525">
            <a:noFill/>
            <a:miter lim="800000"/>
            <a:headEnd/>
            <a:tailEnd/>
          </a:ln>
        </p:spPr>
        <p:txBody>
          <a:bodyPr>
            <a:spAutoFit/>
          </a:bodyPr>
          <a:lstStyle/>
          <a:p>
            <a:r>
              <a:rPr lang="zh-CN" altLang="en-US" sz="2400">
                <a:latin typeface="Calibri" pitchFamily="34" charset="0"/>
              </a:rPr>
              <a:t>经济繁荣，小企业蒸蒸日上。</a:t>
            </a:r>
            <a:endParaRPr lang="zh-CN" altLang="zh-CN" sz="2400">
              <a:latin typeface="Calibri" pitchFamily="34" charset="0"/>
            </a:endParaRPr>
          </a:p>
        </p:txBody>
      </p:sp>
      <p:sp>
        <p:nvSpPr>
          <p:cNvPr id="61443" name="文本框 22"/>
          <p:cNvSpPr txBox="1">
            <a:spLocks noChangeArrowheads="1"/>
          </p:cNvSpPr>
          <p:nvPr/>
        </p:nvSpPr>
        <p:spPr bwMode="auto">
          <a:xfrm>
            <a:off x="2468563" y="298450"/>
            <a:ext cx="4548187" cy="520700"/>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61444" name="矩形 1"/>
          <p:cNvSpPr>
            <a:spLocks noChangeArrowheads="1"/>
          </p:cNvSpPr>
          <p:nvPr/>
        </p:nvSpPr>
        <p:spPr bwMode="auto">
          <a:xfrm>
            <a:off x="719138" y="2687638"/>
            <a:ext cx="8045450" cy="86042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flourish</a:t>
            </a:r>
            <a:r>
              <a:rPr lang="zh-CN" altLang="en-US" sz="2600">
                <a:latin typeface="Times New Roman" pitchFamily="18" charset="0"/>
                <a:cs typeface="Times New Roman" pitchFamily="18" charset="0"/>
              </a:rPr>
              <a:t>: </a:t>
            </a:r>
            <a:r>
              <a:rPr lang="en-US" altLang="zh-CN" sz="2600" i="1">
                <a:latin typeface="Times New Roman" pitchFamily="18" charset="0"/>
                <a:cs typeface="Times New Roman" pitchFamily="18" charset="0"/>
              </a:rPr>
              <a:t>vi. </a:t>
            </a:r>
            <a:r>
              <a:rPr lang="en-US" altLang="zh-CN" sz="2600">
                <a:latin typeface="Times New Roman" pitchFamily="18" charset="0"/>
                <a:cs typeface="Times New Roman" pitchFamily="18" charset="0"/>
              </a:rPr>
              <a:t>to develop well and be successful</a:t>
            </a:r>
            <a:r>
              <a:rPr lang="en-US" altLang="zh-CN" sz="2400">
                <a:latin typeface="Calibri" pitchFamily="34" charset="0"/>
              </a:rPr>
              <a:t> </a:t>
            </a:r>
            <a:r>
              <a:rPr lang="zh-CN" altLang="en-US" sz="2400">
                <a:latin typeface="Calibri" pitchFamily="34" charset="0"/>
              </a:rPr>
              <a:t>蓬勃发展；繁荣</a:t>
            </a: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a:spLocks noChangeArrowheads="1"/>
          </p:cNvSpPr>
          <p:nvPr/>
        </p:nvSpPr>
        <p:spPr bwMode="auto">
          <a:xfrm>
            <a:off x="827088" y="5194300"/>
            <a:ext cx="5576887" cy="457200"/>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 in full flourish  </a:t>
            </a:r>
            <a:r>
              <a:rPr lang="zh-CN" altLang="en-US" sz="2400">
                <a:latin typeface="Times New Roman" pitchFamily="18" charset="0"/>
                <a:cs typeface="Times New Roman" pitchFamily="18" charset="0"/>
              </a:rPr>
              <a:t>在全盛时，盛极一时</a:t>
            </a:r>
          </a:p>
        </p:txBody>
      </p:sp>
      <p:sp>
        <p:nvSpPr>
          <p:cNvPr id="12" name="AutoShape 7"/>
          <p:cNvSpPr>
            <a:spLocks noChangeArrowheads="1"/>
          </p:cNvSpPr>
          <p:nvPr/>
        </p:nvSpPr>
        <p:spPr bwMode="auto">
          <a:xfrm>
            <a:off x="836613" y="3614738"/>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zh-CN"/>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61448" name="矩形 3"/>
          <p:cNvSpPr>
            <a:spLocks noChangeArrowheads="1"/>
          </p:cNvSpPr>
          <p:nvPr/>
        </p:nvSpPr>
        <p:spPr bwMode="auto">
          <a:xfrm>
            <a:off x="215900" y="1219200"/>
            <a:ext cx="8548688" cy="1384300"/>
          </a:xfrm>
          <a:prstGeom prst="rect">
            <a:avLst/>
          </a:prstGeom>
          <a:noFill/>
          <a:ln w="9525">
            <a:noFill/>
            <a:miter lim="800000"/>
            <a:headEnd/>
            <a:tailEnd/>
          </a:ln>
        </p:spPr>
        <p:txBody>
          <a:bodyPr>
            <a:spAutoFit/>
          </a:bodyPr>
          <a:lstStyle/>
          <a:p>
            <a:pPr marL="466725" indent="-457200"/>
            <a:r>
              <a:rPr lang="en-US" altLang="zh-CN" sz="2800" b="1">
                <a:solidFill>
                  <a:srgbClr val="660066"/>
                </a:solidFill>
                <a:latin typeface="Times New Roman" pitchFamily="18" charset="0"/>
                <a:cs typeface="Times New Roman" pitchFamily="18" charset="0"/>
              </a:rPr>
              <a:t>17. </a:t>
            </a:r>
            <a:r>
              <a:rPr lang="en-US" altLang="zh-CN" sz="2800" b="1">
                <a:latin typeface="Times New Roman" pitchFamily="18" charset="0"/>
                <a:cs typeface="Times New Roman" pitchFamily="18" charset="0"/>
              </a:rPr>
              <a:t>When these partners can know each other easily — can function as nodes in a single marketplace — agriculture will </a:t>
            </a:r>
            <a:r>
              <a:rPr lang="en-US" altLang="zh-CN" sz="2800" b="1">
                <a:solidFill>
                  <a:srgbClr val="660066"/>
                </a:solidFill>
                <a:latin typeface="Times New Roman" pitchFamily="18" charset="0"/>
                <a:cs typeface="Times New Roman" pitchFamily="18" charset="0"/>
              </a:rPr>
              <a:t>flourish</a:t>
            </a:r>
            <a:r>
              <a:rPr lang="en-US" altLang="zh-CN" sz="2800" b="1">
                <a:latin typeface="Times New Roman" pitchFamily="18" charset="0"/>
                <a:cs typeface="Times New Roman" pitchFamily="18" charset="0"/>
              </a:rPr>
              <a:t>. </a:t>
            </a:r>
            <a:r>
              <a:rPr lang="en-US" altLang="zh-CN" sz="2800" b="1">
                <a:solidFill>
                  <a:srgbClr val="660066"/>
                </a:solidFill>
                <a:latin typeface="Times New Roman" pitchFamily="18" charset="0"/>
                <a:cs typeface="Times New Roman" pitchFamily="18" charset="0"/>
              </a:rPr>
              <a:t>(Para. 9)</a:t>
            </a:r>
          </a:p>
        </p:txBody>
      </p:sp>
      <p:sp>
        <p:nvSpPr>
          <p:cNvPr id="61449" name="文本框 6"/>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1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788988" y="5368925"/>
            <a:ext cx="7756525" cy="460375"/>
          </a:xfrm>
          <a:prstGeom prst="rect">
            <a:avLst/>
          </a:prstGeom>
          <a:noFill/>
          <a:ln w="9525">
            <a:noFill/>
            <a:miter lim="800000"/>
            <a:headEnd/>
            <a:tailEnd/>
          </a:ln>
        </p:spPr>
        <p:txBody>
          <a:bodyPr>
            <a:spAutoFit/>
          </a:bodyPr>
          <a:lstStyle/>
          <a:p>
            <a:r>
              <a:rPr lang="en-US" altLang="zh-CN" sz="2400" dirty="0">
                <a:solidFill>
                  <a:srgbClr val="660066"/>
                </a:solidFill>
                <a:latin typeface="Times New Roman" pitchFamily="18" charset="0"/>
                <a:cs typeface="Times New Roman" pitchFamily="18" charset="0"/>
              </a:rPr>
              <a:t>Most plants will flourish in the rich deep soils here. </a:t>
            </a:r>
          </a:p>
        </p:txBody>
      </p:sp>
      <p:sp>
        <p:nvSpPr>
          <p:cNvPr id="9" name="矩形 8"/>
          <p:cNvSpPr>
            <a:spLocks noChangeArrowheads="1"/>
          </p:cNvSpPr>
          <p:nvPr/>
        </p:nvSpPr>
        <p:spPr bwMode="auto">
          <a:xfrm>
            <a:off x="766763" y="4933950"/>
            <a:ext cx="7718425" cy="461963"/>
          </a:xfrm>
          <a:prstGeom prst="rect">
            <a:avLst/>
          </a:prstGeom>
          <a:noFill/>
          <a:ln w="9525">
            <a:noFill/>
            <a:miter lim="800000"/>
            <a:headEnd/>
            <a:tailEnd/>
          </a:ln>
        </p:spPr>
        <p:txBody>
          <a:bodyPr>
            <a:spAutoFit/>
          </a:bodyPr>
          <a:lstStyle/>
          <a:p>
            <a:r>
              <a:rPr lang="zh-CN" altLang="en-US" sz="2400" dirty="0">
                <a:latin typeface="Calibri" pitchFamily="34" charset="0"/>
              </a:rPr>
              <a:t>大多数植物在此处肥厚的土壤里都能茁壮成长。</a:t>
            </a:r>
            <a:endParaRPr lang="en-US" altLang="zh-CN" sz="2400" dirty="0">
              <a:latin typeface="Calibri" pitchFamily="34" charset="0"/>
            </a:endParaRPr>
          </a:p>
        </p:txBody>
      </p:sp>
      <p:sp>
        <p:nvSpPr>
          <p:cNvPr id="62467" name="文本框 22"/>
          <p:cNvSpPr txBox="1">
            <a:spLocks noChangeArrowheads="1"/>
          </p:cNvSpPr>
          <p:nvPr/>
        </p:nvSpPr>
        <p:spPr bwMode="auto">
          <a:xfrm>
            <a:off x="2468563" y="280988"/>
            <a:ext cx="421798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62468" name="矩形 1"/>
          <p:cNvSpPr>
            <a:spLocks noChangeArrowheads="1"/>
          </p:cNvSpPr>
          <p:nvPr/>
        </p:nvSpPr>
        <p:spPr bwMode="auto">
          <a:xfrm>
            <a:off x="731838" y="2665413"/>
            <a:ext cx="8032750" cy="1690687"/>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rPr>
              <a:t>flourish</a:t>
            </a:r>
            <a:r>
              <a:rPr lang="en-US" altLang="zh-CN" sz="2600">
                <a:latin typeface="Times New Roman" pitchFamily="18" charset="0"/>
                <a:cs typeface="Times New Roman" pitchFamily="18" charset="0"/>
              </a:rPr>
              <a:t>: </a:t>
            </a:r>
          </a:p>
          <a:p>
            <a:r>
              <a:rPr lang="en-US" altLang="zh-CN" sz="2600" i="1">
                <a:latin typeface="Times New Roman" pitchFamily="18" charset="0"/>
                <a:cs typeface="Times New Roman" pitchFamily="18" charset="0"/>
              </a:rPr>
              <a:t>vi. </a:t>
            </a:r>
            <a:r>
              <a:rPr lang="en-US" altLang="zh-CN" sz="2600">
                <a:latin typeface="Times New Roman" pitchFamily="18" charset="0"/>
                <a:cs typeface="Times New Roman" pitchFamily="18" charset="0"/>
              </a:rPr>
              <a:t>1. to grow well and be very healthy </a:t>
            </a:r>
            <a:r>
              <a:rPr lang="zh-CN" altLang="en-US" sz="2400">
                <a:latin typeface="Times New Roman" pitchFamily="18" charset="0"/>
                <a:cs typeface="Times New Roman" pitchFamily="18" charset="0"/>
              </a:rPr>
              <a:t>茁壮成长</a:t>
            </a:r>
            <a:endParaRPr lang="en-US" altLang="zh-CN" sz="2400">
              <a:latin typeface="Times New Roman" pitchFamily="18" charset="0"/>
              <a:cs typeface="Times New Roman" pitchFamily="18" charset="0"/>
            </a:endParaRPr>
          </a:p>
          <a:p>
            <a:r>
              <a:rPr lang="en-US" altLang="zh-CN" sz="2600" i="1">
                <a:latin typeface="Times New Roman" pitchFamily="18" charset="0"/>
                <a:cs typeface="Times New Roman" pitchFamily="18" charset="0"/>
              </a:rPr>
              <a:t>vt. </a:t>
            </a:r>
            <a:r>
              <a:rPr lang="en-US" altLang="zh-CN" sz="2600">
                <a:latin typeface="Times New Roman" pitchFamily="18" charset="0"/>
                <a:cs typeface="Times New Roman" pitchFamily="18" charset="0"/>
              </a:rPr>
              <a:t>2. to wave something in your hand in order to make    		   people notice it</a:t>
            </a:r>
            <a:r>
              <a:rPr lang="zh-CN" altLang="en-US" sz="2400">
                <a:latin typeface="Times New Roman" pitchFamily="18" charset="0"/>
                <a:cs typeface="Times New Roman" pitchFamily="18" charset="0"/>
              </a:rPr>
              <a:t>（为引起注意而）挥动（手中的东西）</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AutoShape 7"/>
          <p:cNvSpPr>
            <a:spLocks noChangeArrowheads="1"/>
          </p:cNvSpPr>
          <p:nvPr/>
        </p:nvSpPr>
        <p:spPr bwMode="auto">
          <a:xfrm>
            <a:off x="852488" y="444500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zh-CN"/>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62471" name="文本框 2"/>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62472" name="矩形 6"/>
          <p:cNvSpPr>
            <a:spLocks noChangeArrowheads="1"/>
          </p:cNvSpPr>
          <p:nvPr/>
        </p:nvSpPr>
        <p:spPr bwMode="auto">
          <a:xfrm>
            <a:off x="215900" y="1219200"/>
            <a:ext cx="8548688" cy="1384300"/>
          </a:xfrm>
          <a:prstGeom prst="rect">
            <a:avLst/>
          </a:prstGeom>
          <a:noFill/>
          <a:ln w="9525">
            <a:noFill/>
            <a:miter lim="800000"/>
            <a:headEnd/>
            <a:tailEnd/>
          </a:ln>
        </p:spPr>
        <p:txBody>
          <a:bodyPr>
            <a:spAutoFit/>
          </a:bodyPr>
          <a:lstStyle/>
          <a:p>
            <a:pPr marL="466725" indent="-457200"/>
            <a:r>
              <a:rPr lang="en-US" altLang="zh-CN" sz="2800" b="1" dirty="0">
                <a:solidFill>
                  <a:srgbClr val="660066"/>
                </a:solidFill>
                <a:latin typeface="Times New Roman" pitchFamily="18" charset="0"/>
                <a:cs typeface="Times New Roman" pitchFamily="18" charset="0"/>
              </a:rPr>
              <a:t>17. </a:t>
            </a:r>
            <a:r>
              <a:rPr lang="en-US" altLang="zh-CN" sz="2800" b="1" dirty="0">
                <a:latin typeface="Times New Roman" pitchFamily="18" charset="0"/>
                <a:cs typeface="Times New Roman" pitchFamily="18" charset="0"/>
              </a:rPr>
              <a:t>When these partners can know each other easily — can function as nodes in a single marketplace — agriculture will </a:t>
            </a:r>
            <a:r>
              <a:rPr lang="en-US" altLang="zh-CN" sz="2800" b="1" dirty="0">
                <a:solidFill>
                  <a:srgbClr val="660066"/>
                </a:solidFill>
                <a:latin typeface="Times New Roman" pitchFamily="18" charset="0"/>
                <a:cs typeface="Times New Roman" pitchFamily="18" charset="0"/>
              </a:rPr>
              <a:t>flourish</a:t>
            </a:r>
            <a:r>
              <a:rPr lang="en-US" altLang="zh-CN" sz="2800" b="1" dirty="0">
                <a:latin typeface="Times New Roman" pitchFamily="18" charset="0"/>
                <a:cs typeface="Times New Roman" pitchFamily="18" charset="0"/>
              </a:rPr>
              <a:t>. </a:t>
            </a:r>
            <a:r>
              <a:rPr lang="en-US" altLang="zh-CN" sz="2800" b="1" dirty="0">
                <a:solidFill>
                  <a:srgbClr val="660066"/>
                </a:solidFill>
                <a:latin typeface="Times New Roman" pitchFamily="18" charset="0"/>
                <a:cs typeface="Times New Roman" pitchFamily="18" charset="0"/>
              </a:rPr>
              <a:t>(Para. 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内容占位符 2"/>
          <p:cNvSpPr>
            <a:spLocks noGrp="1"/>
          </p:cNvSpPr>
          <p:nvPr>
            <p:ph idx="1"/>
          </p:nvPr>
        </p:nvSpPr>
        <p:spPr bwMode="auto">
          <a:xfrm>
            <a:off x="217488" y="1206500"/>
            <a:ext cx="8747125" cy="1319213"/>
          </a:xfrm>
          <a:noFill/>
          <a:ln>
            <a:miter lim="800000"/>
            <a:headEnd/>
            <a:tailEnd/>
          </a:ln>
        </p:spPr>
        <p:txBody>
          <a:bodyPr vert="horz" wrap="square" lIns="91440" tIns="45720" rIns="91440" bIns="45720" numCol="1" anchor="t" anchorCtr="0" compatLnSpc="1">
            <a:prstTxWarp prst="textNoShape">
              <a:avLst/>
            </a:prstTxWarp>
          </a:bodyPr>
          <a:lstStyle/>
          <a:p>
            <a:pPr marL="466725" indent="-457200" eaLnBrk="1" hangingPunct="1">
              <a:spcBef>
                <a:spcPct val="0"/>
              </a:spcBef>
              <a:buFont typeface="Arial" charset="0"/>
              <a:buNone/>
            </a:pPr>
            <a:r>
              <a:rPr lang="en-US" altLang="zh-CN" sz="2800" b="1">
                <a:solidFill>
                  <a:srgbClr val="660066"/>
                </a:solidFill>
                <a:latin typeface="Times New Roman" pitchFamily="18" charset="0"/>
                <a:cs typeface="Times New Roman" pitchFamily="18" charset="0"/>
              </a:rPr>
              <a:t>18.</a:t>
            </a:r>
            <a:r>
              <a:rPr lang="en-US" altLang="zh-CN" sz="2800" b="1">
                <a:solidFill>
                  <a:srgbClr val="9A2C0A"/>
                </a:solidFill>
                <a:latin typeface="Times New Roman" pitchFamily="18" charset="0"/>
                <a:cs typeface="Times New Roman" pitchFamily="18" charset="0"/>
              </a:rPr>
              <a:t> </a:t>
            </a:r>
            <a:r>
              <a:rPr lang="en-US" altLang="zh-CN" sz="2800" b="1">
                <a:latin typeface="Times New Roman" pitchFamily="18" charset="0"/>
                <a:cs typeface="Times New Roman" pitchFamily="18" charset="0"/>
              </a:rPr>
              <a:t>The added </a:t>
            </a:r>
            <a:r>
              <a:rPr lang="en-US" altLang="zh-CN" sz="2800" b="1">
                <a:solidFill>
                  <a:srgbClr val="660066"/>
                </a:solidFill>
                <a:latin typeface="Times New Roman" pitchFamily="18" charset="0"/>
                <a:cs typeface="Times New Roman" pitchFamily="18" charset="0"/>
              </a:rPr>
              <a:t>variable</a:t>
            </a:r>
            <a:r>
              <a:rPr lang="en-US" altLang="zh-CN" sz="2800" b="1">
                <a:latin typeface="Times New Roman" pitchFamily="18" charset="0"/>
                <a:cs typeface="Times New Roman" pitchFamily="18" charset="0"/>
              </a:rPr>
              <a:t> of digital technology has changed the agricultural development equation. </a:t>
            </a:r>
            <a:r>
              <a:rPr lang="en-US" altLang="zh-CN" sz="2800" b="1">
                <a:solidFill>
                  <a:srgbClr val="660066"/>
                </a:solidFill>
                <a:latin typeface="Times New Roman" pitchFamily="18" charset="0"/>
                <a:cs typeface="Times New Roman" pitchFamily="18" charset="0"/>
              </a:rPr>
              <a:t>(Para. 10)</a:t>
            </a:r>
            <a:endParaRPr kumimoji="1" lang="en-US" altLang="zh-CN" sz="2800" b="1">
              <a:solidFill>
                <a:srgbClr val="660066"/>
              </a:solidFill>
              <a:latin typeface="Times New Roman" pitchFamily="18" charset="0"/>
              <a:cs typeface="Times New Roman" pitchFamily="18" charset="0"/>
            </a:endParaRPr>
          </a:p>
        </p:txBody>
      </p:sp>
      <p:sp>
        <p:nvSpPr>
          <p:cNvPr id="5" name="矩形 4"/>
          <p:cNvSpPr>
            <a:spLocks noChangeArrowheads="1"/>
          </p:cNvSpPr>
          <p:nvPr/>
        </p:nvSpPr>
        <p:spPr bwMode="auto">
          <a:xfrm>
            <a:off x="719138" y="2686050"/>
            <a:ext cx="8027987" cy="892175"/>
          </a:xfrm>
          <a:prstGeom prst="rect">
            <a:avLst/>
          </a:prstGeom>
          <a:noFill/>
          <a:ln w="9525">
            <a:noFill/>
            <a:miter lim="800000"/>
            <a:headEnd/>
            <a:tailEnd/>
          </a:ln>
        </p:spPr>
        <p:txBody>
          <a:bodyPr>
            <a:spAutoFit/>
          </a:bodyPr>
          <a:lstStyle/>
          <a:p>
            <a:r>
              <a:rPr lang="en-US" altLang="zh-CN" sz="2600" b="1">
                <a:solidFill>
                  <a:srgbClr val="660066"/>
                </a:solidFill>
                <a:latin typeface="Times New Roman" pitchFamily="18" charset="0"/>
                <a:cs typeface="Times New Roman" pitchFamily="18" charset="0"/>
                <a:sym typeface="Arial" charset="0"/>
              </a:rPr>
              <a:t>variable:</a:t>
            </a:r>
            <a:r>
              <a:rPr lang="en-US" altLang="zh-CN" sz="2600" b="1" i="1">
                <a:solidFill>
                  <a:srgbClr val="9A2C0A"/>
                </a:solidFill>
                <a:latin typeface="Times New Roman" pitchFamily="18" charset="0"/>
                <a:cs typeface="Times New Roman" pitchFamily="18" charset="0"/>
                <a:sym typeface="Arial" charset="0"/>
              </a:rPr>
              <a:t> </a:t>
            </a:r>
            <a:r>
              <a:rPr lang="en-US" altLang="zh-CN" sz="2600" i="1">
                <a:solidFill>
                  <a:srgbClr val="000000"/>
                </a:solidFill>
                <a:latin typeface="Times New Roman" pitchFamily="18" charset="0"/>
                <a:cs typeface="Times New Roman" pitchFamily="18" charset="0"/>
                <a:sym typeface="Arial" charset="0"/>
              </a:rPr>
              <a:t>n. </a:t>
            </a:r>
            <a:r>
              <a:rPr lang="en-US" altLang="zh-CN" sz="2600">
                <a:solidFill>
                  <a:srgbClr val="000000"/>
                </a:solidFill>
                <a:latin typeface="Times New Roman" pitchFamily="18" charset="0"/>
                <a:cs typeface="Times New Roman" pitchFamily="18" charset="0"/>
                <a:sym typeface="Arial" charset="0"/>
              </a:rPr>
              <a:t>[C] a number, amount or situation which can change </a:t>
            </a:r>
            <a:r>
              <a:rPr lang="zh-CN" altLang="en-US" sz="2400">
                <a:solidFill>
                  <a:srgbClr val="000000"/>
                </a:solidFill>
                <a:latin typeface="Calibri" pitchFamily="34" charset="0"/>
                <a:cs typeface="Times New Roman" pitchFamily="18" charset="0"/>
                <a:sym typeface="Arial" charset="0"/>
              </a:rPr>
              <a:t>可变因素</a:t>
            </a:r>
            <a:endParaRPr lang="en-US" altLang="ja-JP" sz="2200">
              <a:solidFill>
                <a:srgbClr val="000000"/>
              </a:solidFill>
              <a:latin typeface="Calibri" pitchFamily="34" charset="0"/>
              <a:ea typeface="MS PGothic" pitchFamily="34" charset="-128"/>
              <a:cs typeface="Times New Roman" pitchFamily="18" charset="0"/>
              <a:sym typeface="Calibri" pitchFamily="34" charset="0"/>
            </a:endParaRPr>
          </a:p>
        </p:txBody>
      </p:sp>
      <p:sp>
        <p:nvSpPr>
          <p:cNvPr id="7" name="矩形 6"/>
          <p:cNvSpPr>
            <a:spLocks noChangeArrowheads="1"/>
          </p:cNvSpPr>
          <p:nvPr/>
        </p:nvSpPr>
        <p:spPr bwMode="auto">
          <a:xfrm>
            <a:off x="763588" y="5070475"/>
            <a:ext cx="7831137" cy="830263"/>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sym typeface="Arial" charset="0"/>
              </a:rPr>
              <a:t>Decisions could be made on the basis of price, delivery dates, after-sales service or any other variable. </a:t>
            </a:r>
            <a:endParaRPr lang="en-US" altLang="zh-CN" sz="2400">
              <a:solidFill>
                <a:srgbClr val="660066"/>
              </a:solidFill>
              <a:latin typeface="Times New Roman" pitchFamily="18" charset="0"/>
              <a:cs typeface="Times New Roman" pitchFamily="18" charset="0"/>
            </a:endParaRPr>
          </a:p>
        </p:txBody>
      </p:sp>
      <p:sp>
        <p:nvSpPr>
          <p:cNvPr id="11" name="矩形 10"/>
          <p:cNvSpPr>
            <a:spLocks noChangeArrowheads="1"/>
          </p:cNvSpPr>
          <p:nvPr/>
        </p:nvSpPr>
        <p:spPr bwMode="auto">
          <a:xfrm>
            <a:off x="735013" y="4224338"/>
            <a:ext cx="7913687" cy="828675"/>
          </a:xfrm>
          <a:prstGeom prst="rect">
            <a:avLst/>
          </a:prstGeom>
          <a:noFill/>
          <a:ln w="9525">
            <a:noFill/>
            <a:miter lim="800000"/>
            <a:headEnd/>
            <a:tailEnd/>
          </a:ln>
        </p:spPr>
        <p:txBody>
          <a:bodyPr>
            <a:spAutoFit/>
          </a:bodyPr>
          <a:lstStyle/>
          <a:p>
            <a:r>
              <a:rPr lang="zh-CN" altLang="en-US" sz="2400" dirty="0">
                <a:latin typeface="Times New Roman" pitchFamily="18" charset="0"/>
                <a:cs typeface="Times New Roman" pitchFamily="18" charset="0"/>
              </a:rPr>
              <a:t>决定可以基于价格、送货日期、售后服务或是任何其他可变因素而做出。</a:t>
            </a:r>
            <a:endParaRPr lang="en-US" altLang="ja-JP" sz="2400" dirty="0">
              <a:latin typeface="Times New Roman" pitchFamily="18" charset="0"/>
              <a:ea typeface="MS PGothic" pitchFamily="34" charset="-128"/>
              <a:cs typeface="Times New Roman" pitchFamily="18" charset="0"/>
            </a:endParaRPr>
          </a:p>
        </p:txBody>
      </p:sp>
      <p:sp>
        <p:nvSpPr>
          <p:cNvPr id="63493" name="文本框 22"/>
          <p:cNvSpPr txBox="1">
            <a:spLocks noChangeArrowheads="1"/>
          </p:cNvSpPr>
          <p:nvPr/>
        </p:nvSpPr>
        <p:spPr bwMode="auto">
          <a:xfrm>
            <a:off x="2468563" y="280988"/>
            <a:ext cx="4740275"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AutoShape 7"/>
          <p:cNvSpPr>
            <a:spLocks noChangeArrowheads="1"/>
          </p:cNvSpPr>
          <p:nvPr/>
        </p:nvSpPr>
        <p:spPr bwMode="auto">
          <a:xfrm>
            <a:off x="833438" y="3702050"/>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zh-CN"/>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63496" name="文本框 1"/>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linds(horizontal)">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765175" y="5214938"/>
            <a:ext cx="6738938" cy="830262"/>
          </a:xfrm>
          <a:prstGeom prst="rect">
            <a:avLst/>
          </a:prstGeom>
          <a:noFill/>
          <a:ln w="9525">
            <a:noFill/>
            <a:miter lim="800000"/>
            <a:headEnd/>
            <a:tailEnd/>
          </a:ln>
        </p:spPr>
        <p:txBody>
          <a:bodyPr>
            <a:spAutoFit/>
          </a:bodyPr>
          <a:lstStyle/>
          <a:p>
            <a:r>
              <a:rPr lang="en-US" altLang="zh-CN" sz="2400">
                <a:solidFill>
                  <a:srgbClr val="660066"/>
                </a:solidFill>
                <a:latin typeface="Times New Roman" pitchFamily="18" charset="0"/>
                <a:cs typeface="Times New Roman" pitchFamily="18" charset="0"/>
              </a:rPr>
              <a:t>Interest rates can be highly variable. </a:t>
            </a:r>
          </a:p>
          <a:p>
            <a:r>
              <a:rPr lang="en-US" altLang="zh-CN" sz="2400">
                <a:solidFill>
                  <a:srgbClr val="660066"/>
                </a:solidFill>
                <a:latin typeface="Times New Roman" pitchFamily="18" charset="0"/>
                <a:cs typeface="Times New Roman" pitchFamily="18" charset="0"/>
              </a:rPr>
              <a:t>The heater has variable temperature settings. </a:t>
            </a:r>
            <a:endParaRPr lang="zh-CN" altLang="en-US" sz="2400">
              <a:solidFill>
                <a:srgbClr val="660066"/>
              </a:solidFill>
              <a:latin typeface="Times New Roman" pitchFamily="18" charset="0"/>
              <a:cs typeface="Times New Roman" pitchFamily="18" charset="0"/>
            </a:endParaRPr>
          </a:p>
        </p:txBody>
      </p:sp>
      <p:sp>
        <p:nvSpPr>
          <p:cNvPr id="9" name="矩形 8"/>
          <p:cNvSpPr>
            <a:spLocks noChangeArrowheads="1"/>
          </p:cNvSpPr>
          <p:nvPr/>
        </p:nvSpPr>
        <p:spPr bwMode="auto">
          <a:xfrm>
            <a:off x="752475" y="4344988"/>
            <a:ext cx="7718425" cy="830262"/>
          </a:xfrm>
          <a:prstGeom prst="rect">
            <a:avLst/>
          </a:prstGeom>
          <a:noFill/>
          <a:ln w="9525">
            <a:noFill/>
            <a:miter lim="800000"/>
            <a:headEnd/>
            <a:tailEnd/>
          </a:ln>
        </p:spPr>
        <p:txBody>
          <a:bodyPr>
            <a:spAutoFit/>
          </a:bodyPr>
          <a:lstStyle/>
          <a:p>
            <a:r>
              <a:rPr lang="zh-CN" altLang="en-US" sz="2400" dirty="0">
                <a:latin typeface="Calibri" pitchFamily="34" charset="0"/>
              </a:rPr>
              <a:t>利率有时会大幅波动。</a:t>
            </a:r>
            <a:endParaRPr lang="en-US" altLang="zh-CN" sz="2400" dirty="0">
              <a:latin typeface="Calibri" pitchFamily="34" charset="0"/>
            </a:endParaRPr>
          </a:p>
          <a:p>
            <a:r>
              <a:rPr lang="zh-CN" altLang="en-US" sz="2400" dirty="0">
                <a:latin typeface="Calibri" pitchFamily="34" charset="0"/>
              </a:rPr>
              <a:t>加热器有多挡温度设定。</a:t>
            </a:r>
          </a:p>
        </p:txBody>
      </p:sp>
      <p:sp>
        <p:nvSpPr>
          <p:cNvPr id="64515" name="文本框 22"/>
          <p:cNvSpPr txBox="1">
            <a:spLocks noChangeArrowheads="1"/>
          </p:cNvSpPr>
          <p:nvPr/>
        </p:nvSpPr>
        <p:spPr bwMode="auto">
          <a:xfrm>
            <a:off x="2468563" y="280988"/>
            <a:ext cx="4630737"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sp>
        <p:nvSpPr>
          <p:cNvPr id="2" name="矩形 1"/>
          <p:cNvSpPr/>
          <p:nvPr/>
        </p:nvSpPr>
        <p:spPr>
          <a:xfrm>
            <a:off x="744538" y="2740025"/>
            <a:ext cx="7877175" cy="892175"/>
          </a:xfrm>
          <a:prstGeom prst="rect">
            <a:avLst/>
          </a:prstGeom>
        </p:spPr>
        <p:txBody>
          <a:bodyPr>
            <a:spAutoFit/>
          </a:bodyPr>
          <a:lstStyle/>
          <a:p>
            <a:pPr fontAlgn="auto">
              <a:spcBef>
                <a:spcPts val="0"/>
              </a:spcBef>
              <a:spcAft>
                <a:spcPts val="0"/>
              </a:spcAft>
              <a:defRPr/>
            </a:pPr>
            <a:r>
              <a:rPr lang="en-US" altLang="zh-CN" sz="2600" b="1" dirty="0">
                <a:solidFill>
                  <a:srgbClr val="660066"/>
                </a:solidFill>
                <a:latin typeface="Times New Roman" panose="02020603050405020304" pitchFamily="18" charset="0"/>
                <a:ea typeface="+mn-ea"/>
                <a:cs typeface="Times New Roman" panose="02020603050405020304" pitchFamily="18" charset="0"/>
              </a:rPr>
              <a:t>variable</a:t>
            </a:r>
            <a:r>
              <a:rPr lang="en-US" altLang="zh-CN" sz="2600" dirty="0">
                <a:latin typeface="Times New Roman" panose="02020603050405020304" pitchFamily="18" charset="0"/>
                <a:ea typeface="+mn-ea"/>
                <a:cs typeface="Times New Roman" panose="02020603050405020304" pitchFamily="18" charset="0"/>
              </a:rPr>
              <a:t>: </a:t>
            </a:r>
            <a:r>
              <a:rPr lang="en-US" altLang="zh-CN" sz="2600" i="1" dirty="0">
                <a:latin typeface="Times New Roman" panose="02020603050405020304" pitchFamily="18" charset="0"/>
                <a:ea typeface="+mn-ea"/>
                <a:cs typeface="Times New Roman" panose="02020603050405020304" pitchFamily="18" charset="0"/>
              </a:rPr>
              <a:t>a. </a:t>
            </a:r>
            <a:r>
              <a:rPr lang="en-US" altLang="zh-CN" sz="2600" dirty="0">
                <a:latin typeface="Times New Roman" panose="02020603050405020304" pitchFamily="18" charset="0"/>
                <a:ea typeface="+mn-ea"/>
                <a:cs typeface="Times New Roman" panose="02020603050405020304" pitchFamily="18" charset="0"/>
              </a:rPr>
              <a:t>1. likely to change often </a:t>
            </a:r>
            <a:r>
              <a:rPr lang="zh-CN" altLang="en-US" sz="2400" dirty="0">
                <a:latin typeface="+mj-lt"/>
                <a:ea typeface="+mn-ea"/>
              </a:rPr>
              <a:t>易变的，多变的</a:t>
            </a:r>
            <a:endParaRPr lang="en-US" altLang="zh-CN" sz="2400" dirty="0">
              <a:latin typeface="+mj-lt"/>
              <a:ea typeface="+mn-ea"/>
            </a:endParaRPr>
          </a:p>
          <a:p>
            <a:pPr fontAlgn="auto">
              <a:spcBef>
                <a:spcPts val="0"/>
              </a:spcBef>
              <a:spcAft>
                <a:spcPts val="0"/>
              </a:spcAft>
              <a:defRPr/>
            </a:pPr>
            <a:r>
              <a:rPr lang="en-US" altLang="zh-CN" sz="2400" dirty="0">
                <a:latin typeface="+mj-lt"/>
                <a:ea typeface="+mn-ea"/>
              </a:rPr>
              <a:t>                        </a:t>
            </a:r>
            <a:r>
              <a:rPr lang="en-US" altLang="zh-CN" sz="2600" dirty="0">
                <a:latin typeface="Times New Roman" panose="02020603050405020304" pitchFamily="18" charset="0"/>
                <a:ea typeface="+mn-ea"/>
                <a:cs typeface="Times New Roman" panose="02020603050405020304" pitchFamily="18" charset="0"/>
              </a:rPr>
              <a:t>2. able to be changed </a:t>
            </a:r>
            <a:r>
              <a:rPr lang="zh-CN" altLang="en-US" sz="2400" dirty="0">
                <a:latin typeface="+mj-lt"/>
                <a:ea typeface="+mn-ea"/>
              </a:rPr>
              <a:t>可变的</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AutoShape 7"/>
          <p:cNvSpPr>
            <a:spLocks noChangeArrowheads="1"/>
          </p:cNvSpPr>
          <p:nvPr/>
        </p:nvSpPr>
        <p:spPr bwMode="auto">
          <a:xfrm>
            <a:off x="871538" y="3824288"/>
            <a:ext cx="2016125" cy="431800"/>
          </a:xfrm>
          <a:prstGeom prst="roundRect">
            <a:avLst>
              <a:gd name="adj" fmla="val 11921"/>
            </a:avLst>
          </a:prstGeom>
          <a:solidFill>
            <a:srgbClr val="660066"/>
          </a:solidFill>
          <a:ln>
            <a:solidFill>
              <a:schemeClr val="accent4"/>
            </a:solidFill>
          </a:ln>
        </p:spPr>
        <p:style>
          <a:lnRef idx="2">
            <a:schemeClr val="accent2">
              <a:shade val="50000"/>
            </a:schemeClr>
          </a:lnRef>
          <a:fillRef idx="1">
            <a:schemeClr val="accent2"/>
          </a:fillRef>
          <a:effectRef idx="0">
            <a:schemeClr val="accent2"/>
          </a:effectRef>
          <a:fontRef idx="minor">
            <a:schemeClr val="lt1"/>
          </a:fontRef>
        </p:style>
        <p:txBody>
          <a:bodyPr wrap="none" anchor="ctr"/>
          <a:lstStyle>
            <a:defPPr>
              <a:defRPr lang="zh-CN"/>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fontAlgn="auto">
              <a:spcBef>
                <a:spcPts val="0"/>
              </a:spcBef>
              <a:spcAft>
                <a:spcPts val="0"/>
              </a:spcAft>
              <a:defRPr/>
            </a:pPr>
            <a:r>
              <a:rPr lang="en-US" altLang="zh-CN" sz="2400" b="1">
                <a:solidFill>
                  <a:prstClr val="white"/>
                </a:solidFill>
                <a:latin typeface="Cambria" panose="02040503050406030204" pitchFamily="18" charset="0"/>
              </a:rPr>
              <a:t>Translation</a:t>
            </a:r>
            <a:endParaRPr lang="zh-CN" altLang="zh-CN" sz="2400" b="1" dirty="0">
              <a:solidFill>
                <a:prstClr val="white"/>
              </a:solidFill>
              <a:latin typeface="Cambria" panose="02040503050406030204" pitchFamily="18" charset="0"/>
              <a:ea typeface="Adobe 楷体 Std R" panose="02020400000000000000" charset="-122"/>
            </a:endParaRPr>
          </a:p>
        </p:txBody>
      </p:sp>
      <p:sp>
        <p:nvSpPr>
          <p:cNvPr id="64519" name="文本框 2"/>
          <p:cNvSpPr txBox="1">
            <a:spLocks noChangeArrowheads="1"/>
          </p:cNvSpPr>
          <p:nvPr/>
        </p:nvSpPr>
        <p:spPr bwMode="auto">
          <a:xfrm>
            <a:off x="49213" y="773113"/>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Language points</a:t>
            </a:r>
            <a:endParaRPr kumimoji="1" lang="zh-CN" altLang="en-US" sz="2600" b="1">
              <a:solidFill>
                <a:srgbClr val="660066"/>
              </a:solidFill>
              <a:latin typeface="Calibri" pitchFamily="34" charset="0"/>
            </a:endParaRPr>
          </a:p>
        </p:txBody>
      </p:sp>
      <p:sp>
        <p:nvSpPr>
          <p:cNvPr id="64520" name="内容占位符 2"/>
          <p:cNvSpPr>
            <a:spLocks noGrp="1"/>
          </p:cNvSpPr>
          <p:nvPr/>
        </p:nvSpPr>
        <p:spPr bwMode="auto">
          <a:xfrm>
            <a:off x="217488" y="1206500"/>
            <a:ext cx="8747125" cy="1319213"/>
          </a:xfrm>
          <a:prstGeom prst="rect">
            <a:avLst/>
          </a:prstGeom>
          <a:noFill/>
          <a:ln w="9525">
            <a:noFill/>
            <a:miter lim="800000"/>
            <a:headEnd/>
            <a:tailEnd/>
          </a:ln>
        </p:spPr>
        <p:txBody>
          <a:bodyPr/>
          <a:lstStyle/>
          <a:p>
            <a:pPr marL="466725" indent="-457200">
              <a:buFont typeface="Arial" charset="0"/>
              <a:buNone/>
            </a:pPr>
            <a:r>
              <a:rPr lang="en-US" altLang="zh-CN" sz="2800" b="1" dirty="0">
                <a:solidFill>
                  <a:srgbClr val="660066"/>
                </a:solidFill>
                <a:latin typeface="Times New Roman" pitchFamily="18" charset="0"/>
                <a:cs typeface="Times New Roman" pitchFamily="18" charset="0"/>
              </a:rPr>
              <a:t>18.</a:t>
            </a:r>
            <a:r>
              <a:rPr lang="en-US" altLang="zh-CN" sz="2800" b="1" dirty="0">
                <a:solidFill>
                  <a:srgbClr val="9A2C0A"/>
                </a:solidFill>
                <a:latin typeface="Times New Roman" pitchFamily="18" charset="0"/>
                <a:cs typeface="Times New Roman" pitchFamily="18" charset="0"/>
              </a:rPr>
              <a:t> </a:t>
            </a:r>
            <a:r>
              <a:rPr lang="en-US" altLang="zh-CN" sz="2800" b="1" dirty="0">
                <a:latin typeface="Times New Roman" pitchFamily="18" charset="0"/>
                <a:cs typeface="Times New Roman" pitchFamily="18" charset="0"/>
              </a:rPr>
              <a:t>The added </a:t>
            </a:r>
            <a:r>
              <a:rPr lang="en-US" altLang="zh-CN" sz="2800" b="1" dirty="0">
                <a:solidFill>
                  <a:srgbClr val="660066"/>
                </a:solidFill>
                <a:latin typeface="Times New Roman" pitchFamily="18" charset="0"/>
                <a:cs typeface="Times New Roman" pitchFamily="18" charset="0"/>
              </a:rPr>
              <a:t>variable</a:t>
            </a:r>
            <a:r>
              <a:rPr lang="en-US" altLang="zh-CN" sz="2800" b="1" dirty="0">
                <a:latin typeface="Times New Roman" pitchFamily="18" charset="0"/>
                <a:cs typeface="Times New Roman" pitchFamily="18" charset="0"/>
              </a:rPr>
              <a:t> of digital technology has changed the agricultural development equation. </a:t>
            </a:r>
            <a:r>
              <a:rPr lang="en-US" altLang="zh-CN" sz="2800" b="1" dirty="0">
                <a:solidFill>
                  <a:srgbClr val="660066"/>
                </a:solidFill>
                <a:latin typeface="Times New Roman" pitchFamily="18" charset="0"/>
                <a:cs typeface="Times New Roman" pitchFamily="18" charset="0"/>
              </a:rPr>
              <a:t>(Para. 10)</a:t>
            </a:r>
            <a:endParaRPr kumimoji="1" lang="en-US" altLang="zh-CN" sz="2800" b="1" dirty="0">
              <a:solidFill>
                <a:srgbClr val="660066"/>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blinds(horizontal)">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bldLvl="0"/>
      <p:bldP spid="9" grpId="0"/>
      <p:bldP spid="1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a:hlinkClick r:id="rId2" action="ppaction://hlinksldjump"/>
          </p:cNvPr>
          <p:cNvSpPr/>
          <p:nvPr/>
        </p:nvSpPr>
        <p:spPr bwMode="auto">
          <a:xfrm>
            <a:off x="4706938" y="2652713"/>
            <a:ext cx="2894012" cy="487362"/>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8" name="圆角矩形 37">
            <a:hlinkClick r:id="rId3" action="ppaction://hlinksldjump"/>
          </p:cNvPr>
          <p:cNvSpPr/>
          <p:nvPr/>
        </p:nvSpPr>
        <p:spPr bwMode="auto">
          <a:xfrm>
            <a:off x="4706938" y="1531938"/>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9" name="圆角矩形 38">
            <a:hlinkClick r:id="rId4" action="ppaction://hlinksldjump"/>
          </p:cNvPr>
          <p:cNvSpPr/>
          <p:nvPr/>
        </p:nvSpPr>
        <p:spPr bwMode="auto">
          <a:xfrm>
            <a:off x="4706938" y="4838700"/>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43" name="直线连接符 42"/>
          <p:cNvCxnSpPr/>
          <p:nvPr/>
        </p:nvCxnSpPr>
        <p:spPr>
          <a:xfrm flipH="1">
            <a:off x="3875088" y="2874963"/>
            <a:ext cx="654050"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427413" y="4516438"/>
            <a:ext cx="539750" cy="56515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65543" name="文本框 32"/>
          <p:cNvSpPr txBox="1">
            <a:spLocks noChangeArrowheads="1"/>
          </p:cNvSpPr>
          <p:nvPr/>
        </p:nvSpPr>
        <p:spPr bwMode="auto">
          <a:xfrm>
            <a:off x="2468563" y="280988"/>
            <a:ext cx="43545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9" name="直线连接符 8"/>
          <p:cNvCxnSpPr/>
          <p:nvPr/>
        </p:nvCxnSpPr>
        <p:spPr>
          <a:xfrm flipH="1">
            <a:off x="3543300" y="1774825"/>
            <a:ext cx="423863" cy="503238"/>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65547" name="矩形 49">
            <a:hlinkClick r:id="rId3" action="ppaction://hlinksldjump"/>
          </p:cNvPr>
          <p:cNvSpPr>
            <a:spLocks noChangeArrowheads="1"/>
          </p:cNvSpPr>
          <p:nvPr/>
        </p:nvSpPr>
        <p:spPr bwMode="auto">
          <a:xfrm>
            <a:off x="5492750" y="1516063"/>
            <a:ext cx="1289050" cy="522287"/>
          </a:xfrm>
          <a:prstGeom prst="rect">
            <a:avLst/>
          </a:prstGeom>
          <a:noFill/>
          <a:ln w="9525">
            <a:noFill/>
            <a:miter lim="800000"/>
            <a:headEnd/>
            <a:tailEnd/>
          </a:ln>
        </p:spPr>
        <p:txBody>
          <a:bodyPr wrap="none">
            <a:spAutoFit/>
          </a:bodyPr>
          <a:lstStyle/>
          <a:p>
            <a:r>
              <a:rPr lang="en-US" altLang="zh-CN" sz="2800" b="1">
                <a:solidFill>
                  <a:schemeClr val="bg1"/>
                </a:solidFill>
                <a:latin typeface="Times New Roman" pitchFamily="18" charset="0"/>
                <a:cs typeface="Times New Roman" pitchFamily="18" charset="0"/>
              </a:rPr>
              <a:t>Review</a:t>
            </a:r>
          </a:p>
        </p:txBody>
      </p:sp>
      <p:sp>
        <p:nvSpPr>
          <p:cNvPr id="65548" name="矩形 51">
            <a:hlinkClick r:id="rId4" action="ppaction://hlinksldjump"/>
          </p:cNvPr>
          <p:cNvSpPr>
            <a:spLocks noChangeArrowheads="1"/>
          </p:cNvSpPr>
          <p:nvPr/>
        </p:nvSpPr>
        <p:spPr bwMode="auto">
          <a:xfrm>
            <a:off x="4827588" y="4811713"/>
            <a:ext cx="2563812" cy="522287"/>
          </a:xfrm>
          <a:prstGeom prst="rect">
            <a:avLst/>
          </a:prstGeom>
          <a:noFill/>
          <a:ln w="9525">
            <a:noFill/>
            <a:miter lim="800000"/>
            <a:headEnd/>
            <a:tailEnd/>
          </a:ln>
        </p:spPr>
        <p:txBody>
          <a:bodyPr wrap="none">
            <a:spAutoFit/>
          </a:bodyPr>
          <a:lstStyle/>
          <a:p>
            <a:r>
              <a:rPr lang="en-US" altLang="zh-CN" sz="2800" b="1">
                <a:solidFill>
                  <a:schemeClr val="bg1"/>
                </a:solidFill>
                <a:latin typeface="Times New Roman" pitchFamily="18" charset="0"/>
                <a:cs typeface="Times New Roman" pitchFamily="18" charset="0"/>
              </a:rPr>
              <a:t>Language focus</a:t>
            </a:r>
          </a:p>
        </p:txBody>
      </p:sp>
      <p:sp>
        <p:nvSpPr>
          <p:cNvPr id="65549" name="矩形 30">
            <a:hlinkClick r:id="rId2" action="ppaction://hlinksldjump"/>
          </p:cNvPr>
          <p:cNvSpPr>
            <a:spLocks noChangeArrowheads="1"/>
          </p:cNvSpPr>
          <p:nvPr/>
        </p:nvSpPr>
        <p:spPr bwMode="auto">
          <a:xfrm>
            <a:off x="5230813" y="2638425"/>
            <a:ext cx="1911350" cy="522288"/>
          </a:xfrm>
          <a:prstGeom prst="rect">
            <a:avLst/>
          </a:prstGeom>
          <a:noFill/>
          <a:ln w="9525">
            <a:noFill/>
            <a:miter lim="800000"/>
            <a:headEnd/>
            <a:tailEnd/>
          </a:ln>
        </p:spPr>
        <p:txBody>
          <a:bodyPr wrap="none">
            <a:spAutoFit/>
          </a:bodyPr>
          <a:lstStyle/>
          <a:p>
            <a:r>
              <a:rPr lang="en-US" altLang="zh-CN" sz="2800" b="1">
                <a:solidFill>
                  <a:schemeClr val="bg1"/>
                </a:solidFill>
                <a:latin typeface="Times New Roman" pitchFamily="18" charset="0"/>
                <a:cs typeface="Times New Roman" pitchFamily="18" charset="0"/>
              </a:rPr>
              <a:t>Word bank</a:t>
            </a:r>
          </a:p>
        </p:txBody>
      </p:sp>
      <p:sp>
        <p:nvSpPr>
          <p:cNvPr id="34" name="圆角矩形 33">
            <a:hlinkClick r:id="rId5" action="ppaction://hlinksldjump"/>
          </p:cNvPr>
          <p:cNvSpPr/>
          <p:nvPr/>
        </p:nvSpPr>
        <p:spPr bwMode="auto">
          <a:xfrm>
            <a:off x="4706938" y="3752850"/>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65551" name="矩形 34">
            <a:hlinkClick r:id="rId5" action="ppaction://hlinksldjump"/>
          </p:cNvPr>
          <p:cNvSpPr>
            <a:spLocks noChangeArrowheads="1"/>
          </p:cNvSpPr>
          <p:nvPr/>
        </p:nvSpPr>
        <p:spPr bwMode="auto">
          <a:xfrm>
            <a:off x="4624388" y="3729038"/>
            <a:ext cx="3051175" cy="522287"/>
          </a:xfrm>
          <a:prstGeom prst="rect">
            <a:avLst/>
          </a:prstGeom>
          <a:noFill/>
          <a:ln w="9525">
            <a:noFill/>
            <a:miter lim="800000"/>
            <a:headEnd/>
            <a:tailEnd/>
          </a:ln>
        </p:spPr>
        <p:txBody>
          <a:bodyPr wrap="none">
            <a:spAutoFit/>
          </a:bodyPr>
          <a:lstStyle/>
          <a:p>
            <a:r>
              <a:rPr lang="en-US" altLang="zh-CN" sz="2800" b="1">
                <a:solidFill>
                  <a:schemeClr val="bg1"/>
                </a:solidFill>
                <a:latin typeface="Times New Roman" pitchFamily="18" charset="0"/>
                <a:cs typeface="Times New Roman" pitchFamily="18" charset="0"/>
              </a:rPr>
              <a:t>Extended exercises</a:t>
            </a:r>
          </a:p>
        </p:txBody>
      </p:sp>
      <p:cxnSp>
        <p:nvCxnSpPr>
          <p:cNvPr id="41" name="直线连接符 40"/>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7" name="直线连接符 46"/>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48" name="直线连接符 47"/>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5555" name="文本框 52"/>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5556" name="图片 53"/>
          <p:cNvPicPr>
            <a:picLocks noChangeAspect="1"/>
          </p:cNvPicPr>
          <p:nvPr/>
        </p:nvPicPr>
        <p:blipFill>
          <a:blip r:embed="rId6"/>
          <a:srcRect/>
          <a:stretch>
            <a:fillRect/>
          </a:stretch>
        </p:blipFill>
        <p:spPr bwMode="auto">
          <a:xfrm>
            <a:off x="198438" y="144463"/>
            <a:ext cx="177800" cy="495300"/>
          </a:xfrm>
          <a:prstGeom prst="rect">
            <a:avLst/>
          </a:prstGeom>
          <a:noFill/>
          <a:ln w="9525">
            <a:noFill/>
            <a:miter lim="800000"/>
            <a:headEnd/>
            <a:tailEnd/>
          </a:ln>
        </p:spPr>
      </p:pic>
      <p:pic>
        <p:nvPicPr>
          <p:cNvPr id="65557" name="Picture 21">
            <a:hlinkClick r:id="rId7" action="ppaction://hlinksldjump"/>
          </p:cNvPr>
          <p:cNvPicPr>
            <a:picLocks noChangeAspect="1" noChangeArrowheads="1"/>
          </p:cNvPicPr>
          <p:nvPr/>
        </p:nvPicPr>
        <p:blipFill>
          <a:blip r:embed="rId8"/>
          <a:srcRect/>
          <a:stretch>
            <a:fillRect/>
          </a:stretch>
        </p:blipFill>
        <p:spPr bwMode="auto">
          <a:xfrm>
            <a:off x="8256588" y="152400"/>
            <a:ext cx="558800" cy="558800"/>
          </a:xfrm>
          <a:prstGeom prst="rect">
            <a:avLst/>
          </a:prstGeom>
          <a:noFill/>
          <a:ln w="9525">
            <a:noFill/>
            <a:miter lim="800000"/>
            <a:headEnd/>
            <a:tailEnd/>
          </a:ln>
        </p:spPr>
      </p:pic>
      <p:pic>
        <p:nvPicPr>
          <p:cNvPr id="29" name="图片 28"/>
          <p:cNvPicPr>
            <a:picLocks noChangeAspect="1"/>
          </p:cNvPicPr>
          <p:nvPr/>
        </p:nvPicPr>
        <p:blipFill>
          <a:blip r:embed="rId9"/>
          <a:stretch>
            <a:fillRect/>
          </a:stretch>
        </p:blipFill>
        <p:spPr>
          <a:xfrm>
            <a:off x="6300" y="1962537"/>
            <a:ext cx="4312218" cy="2875387"/>
          </a:xfrm>
          <a:prstGeom prst="ellipse">
            <a:avLst/>
          </a:prstGeom>
          <a:ln>
            <a:noFill/>
          </a:ln>
          <a:effectLst>
            <a:softEdge rad="112500"/>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矩形 2"/>
          <p:cNvSpPr>
            <a:spLocks noChangeArrowheads="1"/>
          </p:cNvSpPr>
          <p:nvPr/>
        </p:nvSpPr>
        <p:spPr bwMode="auto">
          <a:xfrm>
            <a:off x="520700" y="3146425"/>
            <a:ext cx="8399463" cy="3352800"/>
          </a:xfrm>
          <a:prstGeom prst="rect">
            <a:avLst/>
          </a:prstGeom>
          <a:noFill/>
          <a:ln w="9525">
            <a:noFill/>
            <a:miter lim="800000"/>
            <a:headEnd/>
            <a:tailEnd/>
          </a:ln>
        </p:spPr>
        <p:txBody>
          <a:bodyPr>
            <a:spAutoFit/>
          </a:bodyPr>
          <a:lstStyle/>
          <a:p>
            <a:pPr marL="287338" indent="-457200">
              <a:spcBef>
                <a:spcPts val="1200"/>
              </a:spcBef>
            </a:pPr>
            <a:r>
              <a:rPr lang="en-US" altLang="zh-CN" sz="2400">
                <a:latin typeface="Times New Roman" pitchFamily="18" charset="0"/>
                <a:cs typeface="Times New Roman" pitchFamily="18" charset="0"/>
              </a:rPr>
              <a:t>1 We never seem to have enough space to contain all of our files and data, so do you have any suggestions on how to increase our ____________ capacity?</a:t>
            </a:r>
          </a:p>
          <a:p>
            <a:pPr marL="287338" indent="-457200">
              <a:spcBef>
                <a:spcPts val="1200"/>
              </a:spcBef>
            </a:pPr>
            <a:r>
              <a:rPr lang="en-US" altLang="zh-CN" sz="2400">
                <a:latin typeface="Times New Roman" pitchFamily="18" charset="0"/>
                <a:cs typeface="Times New Roman" pitchFamily="18" charset="0"/>
              </a:rPr>
              <a:t>2 Summer months are the __________ season for blueberries and blackberries, both of which have the potential to grow very well in Kentucky.</a:t>
            </a:r>
          </a:p>
          <a:p>
            <a:pPr marL="287338" indent="-457200">
              <a:spcBef>
                <a:spcPts val="1200"/>
              </a:spcBef>
            </a:pPr>
            <a:r>
              <a:rPr lang="en-US" altLang="zh-CN" sz="2400">
                <a:latin typeface="Times New Roman" pitchFamily="18" charset="0"/>
                <a:cs typeface="Times New Roman" pitchFamily="18" charset="0"/>
              </a:rPr>
              <a:t>3 Farmers feel __________ and cannot hear the voice of the marketplace because of the information disconnect.</a:t>
            </a:r>
          </a:p>
        </p:txBody>
      </p:sp>
      <p:sp>
        <p:nvSpPr>
          <p:cNvPr id="23" name="五边形 22"/>
          <p:cNvSpPr/>
          <p:nvPr/>
        </p:nvSpPr>
        <p:spPr>
          <a:xfrm>
            <a:off x="468313" y="1403350"/>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6563" name="矩形 5"/>
          <p:cNvSpPr>
            <a:spLocks noChangeArrowheads="1"/>
          </p:cNvSpPr>
          <p:nvPr/>
        </p:nvSpPr>
        <p:spPr bwMode="auto">
          <a:xfrm>
            <a:off x="1836738" y="1184275"/>
            <a:ext cx="7083425" cy="831850"/>
          </a:xfrm>
          <a:prstGeom prst="rect">
            <a:avLst/>
          </a:prstGeom>
          <a:noFill/>
          <a:ln w="9525">
            <a:noFill/>
            <a:miter lim="800000"/>
            <a:headEnd/>
            <a:tailEnd/>
          </a:ln>
        </p:spPr>
        <p:txBody>
          <a:bodyPr>
            <a:spAutoFit/>
          </a:bodyPr>
          <a:lstStyle/>
          <a:p>
            <a:r>
              <a:rPr lang="en-US" altLang="zh-CN" sz="2400" b="1">
                <a:latin typeface="Times New Roman" pitchFamily="18" charset="0"/>
              </a:rPr>
              <a:t>Complete the sentences with the expressions below. Change the form where necessary. </a:t>
            </a:r>
          </a:p>
        </p:txBody>
      </p:sp>
      <p:cxnSp>
        <p:nvCxnSpPr>
          <p:cNvPr id="16" name="直线连接符 1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6566" name="直接连接符 6"/>
          <p:cNvCxnSpPr>
            <a:cxnSpLocks noChangeShapeType="1"/>
          </p:cNvCxnSpPr>
          <p:nvPr/>
        </p:nvCxnSpPr>
        <p:spPr bwMode="auto">
          <a:xfrm flipV="1">
            <a:off x="619125" y="2178050"/>
            <a:ext cx="8129588" cy="28575"/>
          </a:xfrm>
          <a:prstGeom prst="line">
            <a:avLst/>
          </a:prstGeom>
          <a:noFill/>
          <a:ln w="57150">
            <a:solidFill>
              <a:srgbClr val="44B36E"/>
            </a:solidFill>
            <a:round/>
            <a:headEnd/>
            <a:tailEnd/>
          </a:ln>
        </p:spPr>
      </p:cxnSp>
      <p:cxnSp>
        <p:nvCxnSpPr>
          <p:cNvPr id="66567" name="直接连接符 7"/>
          <p:cNvCxnSpPr>
            <a:cxnSpLocks noChangeShapeType="1"/>
          </p:cNvCxnSpPr>
          <p:nvPr/>
        </p:nvCxnSpPr>
        <p:spPr bwMode="auto">
          <a:xfrm flipV="1">
            <a:off x="619125" y="3094038"/>
            <a:ext cx="8129588" cy="30162"/>
          </a:xfrm>
          <a:prstGeom prst="line">
            <a:avLst/>
          </a:prstGeom>
          <a:noFill/>
          <a:ln w="38100">
            <a:solidFill>
              <a:srgbClr val="44B36E"/>
            </a:solidFill>
            <a:round/>
            <a:headEnd/>
            <a:tailEnd/>
          </a:ln>
        </p:spPr>
      </p:cxnSp>
      <p:sp>
        <p:nvSpPr>
          <p:cNvPr id="66568" name="文本框 21"/>
          <p:cNvSpPr txBox="1">
            <a:spLocks noChangeArrowheads="1"/>
          </p:cNvSpPr>
          <p:nvPr/>
        </p:nvSpPr>
        <p:spPr bwMode="auto">
          <a:xfrm>
            <a:off x="749300" y="2116138"/>
            <a:ext cx="8215313" cy="1049337"/>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maximize          harvest                 storage                    isolate</a:t>
            </a:r>
          </a:p>
          <a:p>
            <a:pPr>
              <a:lnSpc>
                <a:spcPct val="130000"/>
              </a:lnSpc>
            </a:pPr>
            <a:r>
              <a:rPr lang="en-US" altLang="zh-CN" sz="2400">
                <a:solidFill>
                  <a:srgbClr val="7030A0"/>
                </a:solidFill>
                <a:latin typeface="Times New Roman" pitchFamily="18" charset="0"/>
                <a:cs typeface="Times New Roman" pitchFamily="18" charset="0"/>
              </a:rPr>
              <a:t>agricultural        reorganize           specification           cooperative</a:t>
            </a:r>
          </a:p>
        </p:txBody>
      </p:sp>
      <p:sp>
        <p:nvSpPr>
          <p:cNvPr id="66569" name="文本框 19"/>
          <p:cNvSpPr txBox="1">
            <a:spLocks noChangeArrowheads="1"/>
          </p:cNvSpPr>
          <p:nvPr/>
        </p:nvSpPr>
        <p:spPr bwMode="auto">
          <a:xfrm>
            <a:off x="468313" y="1350963"/>
            <a:ext cx="1009650" cy="460375"/>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sp>
        <p:nvSpPr>
          <p:cNvPr id="66570" name="文本框 20"/>
          <p:cNvSpPr txBox="1">
            <a:spLocks noChangeArrowheads="1"/>
          </p:cNvSpPr>
          <p:nvPr/>
        </p:nvSpPr>
        <p:spPr bwMode="auto">
          <a:xfrm>
            <a:off x="2468563" y="280988"/>
            <a:ext cx="47672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sp>
        <p:nvSpPr>
          <p:cNvPr id="66571" name="文本框 26"/>
          <p:cNvSpPr txBox="1">
            <a:spLocks noChangeArrowheads="1"/>
          </p:cNvSpPr>
          <p:nvPr/>
        </p:nvSpPr>
        <p:spPr bwMode="auto">
          <a:xfrm>
            <a:off x="103188" y="82073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Review</a:t>
            </a:r>
          </a:p>
        </p:txBody>
      </p:sp>
      <p:sp>
        <p:nvSpPr>
          <p:cNvPr id="4" name="矩形 3"/>
          <p:cNvSpPr>
            <a:spLocks noChangeArrowheads="1"/>
          </p:cNvSpPr>
          <p:nvPr/>
        </p:nvSpPr>
        <p:spPr bwMode="auto">
          <a:xfrm>
            <a:off x="1211263" y="3900488"/>
            <a:ext cx="1062037"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storage</a:t>
            </a:r>
          </a:p>
        </p:txBody>
      </p:sp>
      <p:sp>
        <p:nvSpPr>
          <p:cNvPr id="5" name="矩形 4"/>
          <p:cNvSpPr>
            <a:spLocks noChangeArrowheads="1"/>
          </p:cNvSpPr>
          <p:nvPr/>
        </p:nvSpPr>
        <p:spPr bwMode="auto">
          <a:xfrm>
            <a:off x="2632075" y="5657850"/>
            <a:ext cx="11303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isolated</a:t>
            </a:r>
          </a:p>
        </p:txBody>
      </p:sp>
      <p:sp>
        <p:nvSpPr>
          <p:cNvPr id="6" name="矩形 5"/>
          <p:cNvSpPr>
            <a:spLocks noChangeArrowheads="1"/>
          </p:cNvSpPr>
          <p:nvPr/>
        </p:nvSpPr>
        <p:spPr bwMode="auto">
          <a:xfrm>
            <a:off x="3919538" y="4413250"/>
            <a:ext cx="106362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harvest</a:t>
            </a:r>
          </a:p>
        </p:txBody>
      </p:sp>
      <p:sp>
        <p:nvSpPr>
          <p:cNvPr id="18" name="动作按钮: 第一张 1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2"/>
          <p:cNvSpPr>
            <a:spLocks noChangeArrowheads="1"/>
          </p:cNvSpPr>
          <p:nvPr/>
        </p:nvSpPr>
        <p:spPr bwMode="auto">
          <a:xfrm>
            <a:off x="533400" y="1960563"/>
            <a:ext cx="8647113" cy="4522787"/>
          </a:xfrm>
          <a:prstGeom prst="rect">
            <a:avLst/>
          </a:prstGeom>
          <a:noFill/>
          <a:ln w="9525">
            <a:noFill/>
            <a:miter lim="800000"/>
            <a:headEnd/>
            <a:tailEnd/>
          </a:ln>
        </p:spPr>
        <p:txBody>
          <a:bodyPr>
            <a:spAutoFit/>
          </a:bodyPr>
          <a:lstStyle/>
          <a:p>
            <a:pPr marL="287338" indent="-457200"/>
            <a:r>
              <a:rPr lang="en-US" altLang="zh-CN" sz="2400">
                <a:latin typeface="Times New Roman" pitchFamily="18" charset="0"/>
                <a:cs typeface="Times New Roman" pitchFamily="18" charset="0"/>
              </a:rPr>
              <a:t>4 To ensure a good harvest and __________ the yield, it is necessary for farmers  to adopt a digital agricultural system.</a:t>
            </a:r>
          </a:p>
          <a:p>
            <a:pPr marL="287338" indent="-457200"/>
            <a:r>
              <a:rPr lang="en-US" altLang="zh-CN" sz="2400">
                <a:latin typeface="Times New Roman" pitchFamily="18" charset="0"/>
                <a:cs typeface="Times New Roman" pitchFamily="18" charset="0"/>
              </a:rPr>
              <a:t>5 The ___________ revolution frees people from the soil, driving them into cities and manufacturing, allowing a larger industrial workforce.</a:t>
            </a:r>
          </a:p>
          <a:p>
            <a:pPr marL="287338" indent="-457200"/>
            <a:r>
              <a:rPr lang="en-US" altLang="zh-CN" sz="2400">
                <a:latin typeface="Times New Roman" pitchFamily="18" charset="0"/>
                <a:cs typeface="Times New Roman" pitchFamily="18" charset="0"/>
              </a:rPr>
              <a:t>6 In order to know more about customers’ ____________ , the company has made an online survey.</a:t>
            </a:r>
          </a:p>
          <a:p>
            <a:pPr marL="287338" indent="-457200"/>
            <a:r>
              <a:rPr lang="en-US" altLang="zh-CN" sz="2400">
                <a:latin typeface="Times New Roman" pitchFamily="18" charset="0"/>
                <a:cs typeface="Times New Roman" pitchFamily="18" charset="0"/>
              </a:rPr>
              <a:t>7 The local government plans to start a(n) __________ business model between the local farmers and industries.</a:t>
            </a:r>
          </a:p>
          <a:p>
            <a:pPr marL="287338" indent="-457200"/>
            <a:r>
              <a:rPr lang="en-US" altLang="zh-CN" sz="2400">
                <a:latin typeface="Times New Roman" pitchFamily="18" charset="0"/>
                <a:cs typeface="Times New Roman" pitchFamily="18" charset="0"/>
              </a:rPr>
              <a:t>8 Although many companies still stick with their present ways, this company has decided to _________ the operating structure of its export activities.</a:t>
            </a:r>
            <a:endParaRPr lang="zh-CN" altLang="zh-CN" sz="2400">
              <a:latin typeface="Times New Roman" pitchFamily="18" charset="0"/>
              <a:cs typeface="Times New Roman" pitchFamily="18" charset="0"/>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7587" name="文本框 26"/>
          <p:cNvSpPr txBox="1">
            <a:spLocks noChangeArrowheads="1"/>
          </p:cNvSpPr>
          <p:nvPr/>
        </p:nvSpPr>
        <p:spPr bwMode="auto">
          <a:xfrm>
            <a:off x="2468563" y="280988"/>
            <a:ext cx="421957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7590"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7591"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矩形 16"/>
          <p:cNvSpPr>
            <a:spLocks noChangeArrowheads="1"/>
          </p:cNvSpPr>
          <p:nvPr/>
        </p:nvSpPr>
        <p:spPr bwMode="auto">
          <a:xfrm>
            <a:off x="1411288" y="2689225"/>
            <a:ext cx="15875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agricultural</a:t>
            </a:r>
          </a:p>
        </p:txBody>
      </p:sp>
      <p:sp>
        <p:nvSpPr>
          <p:cNvPr id="18" name="矩形 17"/>
          <p:cNvSpPr>
            <a:spLocks noChangeArrowheads="1"/>
          </p:cNvSpPr>
          <p:nvPr/>
        </p:nvSpPr>
        <p:spPr bwMode="auto">
          <a:xfrm>
            <a:off x="5775325" y="3790950"/>
            <a:ext cx="185737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specifications</a:t>
            </a:r>
          </a:p>
        </p:txBody>
      </p:sp>
      <p:sp>
        <p:nvSpPr>
          <p:cNvPr id="19" name="矩形 18"/>
          <p:cNvSpPr>
            <a:spLocks noChangeArrowheads="1"/>
          </p:cNvSpPr>
          <p:nvPr/>
        </p:nvSpPr>
        <p:spPr bwMode="auto">
          <a:xfrm>
            <a:off x="3856038" y="5626100"/>
            <a:ext cx="1462087"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reorganize</a:t>
            </a:r>
          </a:p>
        </p:txBody>
      </p:sp>
      <p:sp>
        <p:nvSpPr>
          <p:cNvPr id="20" name="矩形 19"/>
          <p:cNvSpPr>
            <a:spLocks noChangeArrowheads="1"/>
          </p:cNvSpPr>
          <p:nvPr/>
        </p:nvSpPr>
        <p:spPr bwMode="auto">
          <a:xfrm>
            <a:off x="5751513" y="4545013"/>
            <a:ext cx="160337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cooperative</a:t>
            </a:r>
          </a:p>
        </p:txBody>
      </p:sp>
      <p:sp>
        <p:nvSpPr>
          <p:cNvPr id="21" name="矩形 20"/>
          <p:cNvSpPr>
            <a:spLocks noChangeArrowheads="1"/>
          </p:cNvSpPr>
          <p:nvPr/>
        </p:nvSpPr>
        <p:spPr bwMode="auto">
          <a:xfrm>
            <a:off x="4572000" y="1979613"/>
            <a:ext cx="13843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maximize</a:t>
            </a:r>
          </a:p>
        </p:txBody>
      </p: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598" name="文本框 21"/>
          <p:cNvSpPr txBox="1">
            <a:spLocks noChangeArrowheads="1"/>
          </p:cNvSpPr>
          <p:nvPr/>
        </p:nvSpPr>
        <p:spPr bwMode="auto">
          <a:xfrm>
            <a:off x="749300" y="769938"/>
            <a:ext cx="8215313" cy="1050925"/>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maximize           harvest                 storage                    isolate</a:t>
            </a:r>
          </a:p>
          <a:p>
            <a:pPr>
              <a:lnSpc>
                <a:spcPct val="130000"/>
              </a:lnSpc>
            </a:pPr>
            <a:r>
              <a:rPr lang="en-US" altLang="zh-CN" sz="2400">
                <a:solidFill>
                  <a:srgbClr val="7030A0"/>
                </a:solidFill>
                <a:latin typeface="Times New Roman" pitchFamily="18" charset="0"/>
                <a:cs typeface="Times New Roman" pitchFamily="18" charset="0"/>
              </a:rPr>
              <a:t>agricultural        reorganize            specification           cooperative</a:t>
            </a:r>
          </a:p>
        </p:txBody>
      </p:sp>
      <p:cxnSp>
        <p:nvCxnSpPr>
          <p:cNvPr id="67599" name="直接连接符 6"/>
          <p:cNvCxnSpPr>
            <a:cxnSpLocks noChangeShapeType="1"/>
          </p:cNvCxnSpPr>
          <p:nvPr/>
        </p:nvCxnSpPr>
        <p:spPr bwMode="auto">
          <a:xfrm flipV="1">
            <a:off x="657225" y="892175"/>
            <a:ext cx="8129588" cy="28575"/>
          </a:xfrm>
          <a:prstGeom prst="line">
            <a:avLst/>
          </a:prstGeom>
          <a:noFill/>
          <a:ln w="57150">
            <a:solidFill>
              <a:srgbClr val="44B36E"/>
            </a:solidFill>
            <a:round/>
            <a:headEnd/>
            <a:tailEnd/>
          </a:ln>
        </p:spPr>
      </p:cxnSp>
      <p:cxnSp>
        <p:nvCxnSpPr>
          <p:cNvPr id="67600" name="直接连接符 7"/>
          <p:cNvCxnSpPr>
            <a:cxnSpLocks noChangeShapeType="1"/>
          </p:cNvCxnSpPr>
          <p:nvPr/>
        </p:nvCxnSpPr>
        <p:spPr bwMode="auto">
          <a:xfrm flipV="1">
            <a:off x="657225" y="1743075"/>
            <a:ext cx="8129588" cy="30163"/>
          </a:xfrm>
          <a:prstGeom prst="line">
            <a:avLst/>
          </a:prstGeom>
          <a:noFill/>
          <a:ln w="38100">
            <a:solidFill>
              <a:srgbClr val="44B36E"/>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blinds(horizontal)">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blinds(horizontal)">
                                      <p:cBhvr>
                                        <p:cTn id="17" dur="500"/>
                                        <p:tgtEl>
                                          <p:spTgt spid="1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130300"/>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8610" name="文本框 11"/>
          <p:cNvSpPr txBox="1">
            <a:spLocks noChangeArrowheads="1"/>
          </p:cNvSpPr>
          <p:nvPr/>
        </p:nvSpPr>
        <p:spPr bwMode="auto">
          <a:xfrm>
            <a:off x="477838" y="1111250"/>
            <a:ext cx="1009650" cy="460375"/>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sp>
        <p:nvSpPr>
          <p:cNvPr id="68611" name="文本框 12"/>
          <p:cNvSpPr txBox="1">
            <a:spLocks noChangeArrowheads="1"/>
          </p:cNvSpPr>
          <p:nvPr/>
        </p:nvSpPr>
        <p:spPr bwMode="auto">
          <a:xfrm>
            <a:off x="1795463" y="1004888"/>
            <a:ext cx="6880225" cy="8302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Replace the underlined words with the correct form of the words and expressions below.</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8613" name="文本框 26"/>
          <p:cNvSpPr txBox="1">
            <a:spLocks noChangeArrowheads="1"/>
          </p:cNvSpPr>
          <p:nvPr/>
        </p:nvSpPr>
        <p:spPr bwMode="auto">
          <a:xfrm>
            <a:off x="2468563" y="280988"/>
            <a:ext cx="427355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57238"/>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8616"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8617"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cxnSp>
        <p:nvCxnSpPr>
          <p:cNvPr id="68618" name="直接连接符 7"/>
          <p:cNvCxnSpPr>
            <a:cxnSpLocks noChangeShapeType="1"/>
          </p:cNvCxnSpPr>
          <p:nvPr/>
        </p:nvCxnSpPr>
        <p:spPr bwMode="auto">
          <a:xfrm flipV="1">
            <a:off x="657225" y="2997200"/>
            <a:ext cx="8129588" cy="30163"/>
          </a:xfrm>
          <a:prstGeom prst="line">
            <a:avLst/>
          </a:prstGeom>
          <a:noFill/>
          <a:ln w="38100">
            <a:solidFill>
              <a:srgbClr val="44B36E"/>
            </a:solidFill>
            <a:round/>
            <a:headEnd/>
            <a:tailEnd/>
          </a:ln>
        </p:spPr>
      </p:cxnSp>
      <p:sp>
        <p:nvSpPr>
          <p:cNvPr id="68619" name="文本框 21"/>
          <p:cNvSpPr txBox="1">
            <a:spLocks noChangeArrowheads="1"/>
          </p:cNvSpPr>
          <p:nvPr/>
        </p:nvSpPr>
        <p:spPr bwMode="auto">
          <a:xfrm>
            <a:off x="1443038" y="1971675"/>
            <a:ext cx="7521575" cy="1050925"/>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flourish                  variable             triple              yield</a:t>
            </a:r>
          </a:p>
          <a:p>
            <a:pPr>
              <a:lnSpc>
                <a:spcPct val="130000"/>
              </a:lnSpc>
            </a:pPr>
            <a:r>
              <a:rPr lang="en-US" altLang="zh-CN" sz="2400">
                <a:solidFill>
                  <a:srgbClr val="7030A0"/>
                </a:solidFill>
                <a:latin typeface="Times New Roman" pitchFamily="18" charset="0"/>
                <a:cs typeface="Times New Roman" pitchFamily="18" charset="0"/>
              </a:rPr>
              <a:t>revolutionary         play out             tap into</a:t>
            </a:r>
          </a:p>
        </p:txBody>
      </p:sp>
      <p:cxnSp>
        <p:nvCxnSpPr>
          <p:cNvPr id="68620" name="直接连接符 6"/>
          <p:cNvCxnSpPr>
            <a:cxnSpLocks noChangeShapeType="1"/>
          </p:cNvCxnSpPr>
          <p:nvPr/>
        </p:nvCxnSpPr>
        <p:spPr bwMode="auto">
          <a:xfrm flipV="1">
            <a:off x="630238" y="1941513"/>
            <a:ext cx="8129587" cy="28575"/>
          </a:xfrm>
          <a:prstGeom prst="line">
            <a:avLst/>
          </a:prstGeom>
          <a:noFill/>
          <a:ln w="57150">
            <a:solidFill>
              <a:srgbClr val="44B36E"/>
            </a:solidFill>
            <a:round/>
            <a:headEnd/>
            <a:tailEnd/>
          </a:ln>
        </p:spPr>
      </p:cxnSp>
      <p:sp>
        <p:nvSpPr>
          <p:cNvPr id="68621" name="矩形 1"/>
          <p:cNvSpPr>
            <a:spLocks noChangeArrowheads="1"/>
          </p:cNvSpPr>
          <p:nvPr/>
        </p:nvSpPr>
        <p:spPr bwMode="auto">
          <a:xfrm>
            <a:off x="390525" y="3254375"/>
            <a:ext cx="8574088" cy="2984500"/>
          </a:xfrm>
          <a:prstGeom prst="rect">
            <a:avLst/>
          </a:prstGeom>
          <a:noFill/>
          <a:ln w="9525">
            <a:noFill/>
            <a:miter lim="800000"/>
            <a:headEnd/>
            <a:tailEnd/>
          </a:ln>
        </p:spPr>
        <p:txBody>
          <a:bodyPr>
            <a:spAutoFit/>
          </a:bodyPr>
          <a:lstStyle/>
          <a:p>
            <a:pPr marL="287338" indent="-457200">
              <a:spcBef>
                <a:spcPts val="1200"/>
              </a:spcBef>
            </a:pPr>
            <a:r>
              <a:rPr lang="en-US" altLang="zh-CN" sz="2400">
                <a:latin typeface="Times New Roman" pitchFamily="18" charset="0"/>
                <a:cs typeface="Times New Roman" pitchFamily="18" charset="0"/>
              </a:rPr>
              <a:t>1 The agriculture industry has </a:t>
            </a:r>
            <a:r>
              <a:rPr lang="en-US" altLang="zh-CN" sz="2400" u="sng">
                <a:latin typeface="Times New Roman" pitchFamily="18" charset="0"/>
                <a:cs typeface="Times New Roman" pitchFamily="18" charset="0"/>
              </a:rPr>
              <a:t>developed</a:t>
            </a:r>
            <a:r>
              <a:rPr lang="en-US" altLang="zh-CN" sz="2400">
                <a:latin typeface="Times New Roman" pitchFamily="18" charset="0"/>
                <a:cs typeface="Times New Roman" pitchFamily="18" charset="0"/>
              </a:rPr>
              <a:t> in a way people can hardly imagine since the introduction of digital technology.</a:t>
            </a:r>
          </a:p>
          <a:p>
            <a:pPr marL="287338" indent="-457200">
              <a:spcBef>
                <a:spcPts val="1200"/>
              </a:spcBef>
            </a:pPr>
            <a:r>
              <a:rPr lang="en-US" altLang="zh-CN" sz="2400">
                <a:latin typeface="Times New Roman" pitchFamily="18" charset="0"/>
                <a:cs typeface="Times New Roman" pitchFamily="18" charset="0"/>
              </a:rPr>
              <a:t>2 Please note that the data in our report are only estimates and their usage can vary by device and other </a:t>
            </a:r>
            <a:r>
              <a:rPr lang="en-US" altLang="zh-CN" sz="2400" u="sng">
                <a:latin typeface="Times New Roman" pitchFamily="18" charset="0"/>
                <a:cs typeface="Times New Roman" pitchFamily="18" charset="0"/>
              </a:rPr>
              <a:t>factors</a:t>
            </a:r>
            <a:r>
              <a:rPr lang="en-US" altLang="zh-CN" sz="2400">
                <a:latin typeface="Times New Roman" pitchFamily="18" charset="0"/>
                <a:cs typeface="Times New Roman" pitchFamily="18" charset="0"/>
              </a:rPr>
              <a:t>.</a:t>
            </a:r>
          </a:p>
          <a:p>
            <a:pPr marL="287338" indent="-457200">
              <a:spcBef>
                <a:spcPts val="1200"/>
              </a:spcBef>
            </a:pPr>
            <a:r>
              <a:rPr lang="en-US" altLang="zh-CN" sz="2400">
                <a:latin typeface="Times New Roman" pitchFamily="18" charset="0"/>
                <a:cs typeface="Times New Roman" pitchFamily="18" charset="0"/>
              </a:rPr>
              <a:t>3 In 1984 Apple introduced a </a:t>
            </a:r>
            <a:r>
              <a:rPr lang="en-US" altLang="zh-CN" sz="2400" u="sng">
                <a:latin typeface="Times New Roman" pitchFamily="18" charset="0"/>
                <a:cs typeface="Times New Roman" pitchFamily="18" charset="0"/>
              </a:rPr>
              <a:t>completely new and different </a:t>
            </a:r>
            <a:r>
              <a:rPr lang="en-US" altLang="zh-CN" sz="2400">
                <a:latin typeface="Times New Roman" pitchFamily="18" charset="0"/>
                <a:cs typeface="Times New Roman" pitchFamily="18" charset="0"/>
              </a:rPr>
              <a:t>model, the Macintosh, the company’s first mass-market personal computer.</a:t>
            </a:r>
            <a:endParaRPr lang="zh-CN" altLang="zh-CN" sz="2400">
              <a:latin typeface="Times New Roman" pitchFamily="18" charset="0"/>
              <a:cs typeface="Times New Roman" pitchFamily="18" charset="0"/>
            </a:endParaRPr>
          </a:p>
        </p:txBody>
      </p:sp>
      <p:sp>
        <p:nvSpPr>
          <p:cNvPr id="3" name="矩形 2"/>
          <p:cNvSpPr>
            <a:spLocks noChangeArrowheads="1"/>
          </p:cNvSpPr>
          <p:nvPr/>
        </p:nvSpPr>
        <p:spPr bwMode="auto">
          <a:xfrm>
            <a:off x="7388225" y="3587750"/>
            <a:ext cx="1573213"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played out</a:t>
            </a:r>
            <a:endParaRPr lang="zh-CN" altLang="en-US" sz="2400">
              <a:solidFill>
                <a:srgbClr val="800000"/>
              </a:solidFill>
              <a:latin typeface="Times New Roman" pitchFamily="18" charset="0"/>
              <a:cs typeface="Times New Roman" pitchFamily="18" charset="0"/>
            </a:endParaRPr>
          </a:p>
        </p:txBody>
      </p:sp>
      <p:sp>
        <p:nvSpPr>
          <p:cNvPr id="4" name="文本框 3"/>
          <p:cNvSpPr txBox="1">
            <a:spLocks noChangeArrowheads="1"/>
          </p:cNvSpPr>
          <p:nvPr/>
        </p:nvSpPr>
        <p:spPr bwMode="auto">
          <a:xfrm>
            <a:off x="6978650" y="4518025"/>
            <a:ext cx="12827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variables</a:t>
            </a:r>
            <a:endParaRPr kumimoji="1" lang="en-US" altLang="zh-CN" sz="2400">
              <a:solidFill>
                <a:srgbClr val="800000"/>
              </a:solidFill>
              <a:latin typeface="Times New Roman" pitchFamily="18" charset="0"/>
              <a:cs typeface="Times New Roman" pitchFamily="18" charset="0"/>
            </a:endParaRP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文本框 18"/>
          <p:cNvSpPr txBox="1">
            <a:spLocks noChangeArrowheads="1"/>
          </p:cNvSpPr>
          <p:nvPr/>
        </p:nvSpPr>
        <p:spPr bwMode="auto">
          <a:xfrm>
            <a:off x="2574925" y="5756275"/>
            <a:ext cx="1824038"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revolutionary</a:t>
            </a:r>
            <a:endParaRPr kumimoji="1" lang="en-US" altLang="zh-CN" sz="2400">
              <a:solidFill>
                <a:srgbClr val="8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blinds(horizontal)">
                                      <p:cBhvr>
                                        <p:cTn id="1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矩形 5"/>
          <p:cNvSpPr>
            <a:spLocks noChangeArrowheads="1"/>
          </p:cNvSpPr>
          <p:nvPr/>
        </p:nvSpPr>
        <p:spPr bwMode="auto">
          <a:xfrm>
            <a:off x="547688" y="1897063"/>
            <a:ext cx="7943850" cy="4614862"/>
          </a:xfrm>
          <a:prstGeom prst="rect">
            <a:avLst/>
          </a:prstGeom>
          <a:noFill/>
          <a:ln w="9525">
            <a:noFill/>
            <a:miter lim="800000"/>
            <a:headEnd/>
            <a:tailEnd/>
          </a:ln>
        </p:spPr>
        <p:txBody>
          <a:bodyPr>
            <a:spAutoFit/>
          </a:bodyPr>
          <a:lstStyle/>
          <a:p>
            <a:pPr marL="287338" indent="-457200">
              <a:spcBef>
                <a:spcPts val="1200"/>
              </a:spcBef>
            </a:pPr>
            <a:r>
              <a:rPr lang="en-US" altLang="zh-CN" sz="2400">
                <a:latin typeface="Times New Roman" pitchFamily="18" charset="0"/>
                <a:cs typeface="Times New Roman" pitchFamily="18" charset="0"/>
              </a:rPr>
              <a:t>4 Here’s how four small businesses </a:t>
            </a:r>
            <a:r>
              <a:rPr lang="en-US" altLang="zh-CN" sz="2400" u="sng">
                <a:latin typeface="Times New Roman" pitchFamily="18" charset="0"/>
                <a:cs typeface="Times New Roman" pitchFamily="18" charset="0"/>
              </a:rPr>
              <a:t>prosper</a:t>
            </a:r>
            <a:r>
              <a:rPr lang="en-US" altLang="zh-CN" sz="2400">
                <a:latin typeface="Times New Roman" pitchFamily="18" charset="0"/>
                <a:cs typeface="Times New Roman" pitchFamily="18" charset="0"/>
              </a:rPr>
              <a:t> with the use of technology and how you might apply their lessons to your own company.</a:t>
            </a:r>
          </a:p>
          <a:p>
            <a:pPr marL="287338" indent="-457200">
              <a:spcBef>
                <a:spcPts val="1200"/>
              </a:spcBef>
            </a:pPr>
            <a:r>
              <a:rPr lang="en-US" altLang="zh-CN" sz="2400">
                <a:latin typeface="Times New Roman" pitchFamily="18" charset="0"/>
                <a:cs typeface="Times New Roman" pitchFamily="18" charset="0"/>
              </a:rPr>
              <a:t>5 IBM and Samsung build one of the world’s smallest computer chips that could </a:t>
            </a:r>
            <a:r>
              <a:rPr lang="en-US" altLang="zh-CN" sz="2400" u="sng">
                <a:latin typeface="Times New Roman" pitchFamily="18" charset="0"/>
                <a:cs typeface="Times New Roman" pitchFamily="18" charset="0"/>
              </a:rPr>
              <a:t>lengthen</a:t>
            </a:r>
            <a:r>
              <a:rPr lang="en-US" altLang="zh-CN" sz="2400">
                <a:latin typeface="Times New Roman" pitchFamily="18" charset="0"/>
                <a:cs typeface="Times New Roman" pitchFamily="18" charset="0"/>
              </a:rPr>
              <a:t> phones’ battery life </a:t>
            </a:r>
            <a:r>
              <a:rPr lang="en-US" altLang="zh-CN" sz="2400" u="sng">
                <a:latin typeface="Times New Roman" pitchFamily="18" charset="0"/>
                <a:cs typeface="Times New Roman" pitchFamily="18" charset="0"/>
              </a:rPr>
              <a:t>by three times</a:t>
            </a:r>
            <a:r>
              <a:rPr lang="en-US" altLang="zh-CN" sz="2400">
                <a:latin typeface="Times New Roman" pitchFamily="18" charset="0"/>
                <a:cs typeface="Times New Roman" pitchFamily="18" charset="0"/>
              </a:rPr>
              <a:t>.</a:t>
            </a:r>
          </a:p>
          <a:p>
            <a:pPr marL="287338" indent="-457200">
              <a:spcBef>
                <a:spcPts val="1200"/>
              </a:spcBef>
            </a:pPr>
            <a:r>
              <a:rPr lang="en-US" altLang="zh-CN" sz="2400">
                <a:latin typeface="Times New Roman" pitchFamily="18" charset="0"/>
                <a:cs typeface="Times New Roman" pitchFamily="18" charset="0"/>
              </a:rPr>
              <a:t>6 Since farmers were encouraged to use the new technology, the </a:t>
            </a:r>
            <a:r>
              <a:rPr lang="en-US" altLang="zh-CN" sz="2400" u="sng">
                <a:latin typeface="Times New Roman" pitchFamily="18" charset="0"/>
                <a:cs typeface="Times New Roman" pitchFamily="18" charset="0"/>
              </a:rPr>
              <a:t>full amount of the produce </a:t>
            </a:r>
            <a:r>
              <a:rPr lang="en-US" altLang="zh-CN" sz="2400">
                <a:latin typeface="Times New Roman" pitchFamily="18" charset="0"/>
                <a:cs typeface="Times New Roman" pitchFamily="18" charset="0"/>
              </a:rPr>
              <a:t>has increased dramatically.</a:t>
            </a:r>
          </a:p>
          <a:p>
            <a:pPr marL="287338" indent="-457200">
              <a:spcBef>
                <a:spcPts val="1200"/>
              </a:spcBef>
            </a:pPr>
            <a:r>
              <a:rPr lang="en-US" altLang="zh-CN" sz="2400">
                <a:latin typeface="Times New Roman" pitchFamily="18" charset="0"/>
                <a:cs typeface="Times New Roman" pitchFamily="18" charset="0"/>
              </a:rPr>
              <a:t>7 There are still certain amount of farmers who cannot </a:t>
            </a:r>
            <a:r>
              <a:rPr lang="en-US" altLang="zh-CN" sz="2400" u="sng">
                <a:latin typeface="Times New Roman" pitchFamily="18" charset="0"/>
                <a:cs typeface="Times New Roman" pitchFamily="18" charset="0"/>
              </a:rPr>
              <a:t>take what they need from</a:t>
            </a:r>
            <a:r>
              <a:rPr lang="en-US" altLang="zh-CN" sz="2400">
                <a:latin typeface="Times New Roman" pitchFamily="18" charset="0"/>
                <a:cs typeface="Times New Roman" pitchFamily="18" charset="0"/>
              </a:rPr>
              <a:t> the market because of the physical disconnect.</a:t>
            </a:r>
            <a:endParaRPr lang="zh-CN" altLang="zh-CN" sz="2800">
              <a:latin typeface="Times New Roman" pitchFamily="18" charset="0"/>
              <a:cs typeface="Times New Roman" pitchFamily="18" charset="0"/>
            </a:endParaRPr>
          </a:p>
        </p:txBody>
      </p:sp>
      <p:sp>
        <p:nvSpPr>
          <p:cNvPr id="10" name="矩形 9"/>
          <p:cNvSpPr>
            <a:spLocks noChangeArrowheads="1"/>
          </p:cNvSpPr>
          <p:nvPr/>
        </p:nvSpPr>
        <p:spPr bwMode="auto">
          <a:xfrm>
            <a:off x="3255963" y="2641600"/>
            <a:ext cx="11303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flourish</a:t>
            </a:r>
          </a:p>
        </p:txBody>
      </p:sp>
      <p:sp>
        <p:nvSpPr>
          <p:cNvPr id="11" name="矩形 10"/>
          <p:cNvSpPr>
            <a:spLocks noChangeArrowheads="1"/>
          </p:cNvSpPr>
          <p:nvPr/>
        </p:nvSpPr>
        <p:spPr bwMode="auto">
          <a:xfrm>
            <a:off x="2768600" y="3930650"/>
            <a:ext cx="5588000"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triple</a:t>
            </a:r>
          </a:p>
        </p:txBody>
      </p:sp>
      <p:sp>
        <p:nvSpPr>
          <p:cNvPr id="69636" name="文本框 11"/>
          <p:cNvSpPr txBox="1">
            <a:spLocks noChangeArrowheads="1"/>
          </p:cNvSpPr>
          <p:nvPr/>
        </p:nvSpPr>
        <p:spPr bwMode="auto">
          <a:xfrm>
            <a:off x="2468563" y="280988"/>
            <a:ext cx="48625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69638" name="直接连接符 6"/>
          <p:cNvCxnSpPr>
            <a:cxnSpLocks noChangeShapeType="1"/>
          </p:cNvCxnSpPr>
          <p:nvPr/>
        </p:nvCxnSpPr>
        <p:spPr bwMode="auto">
          <a:xfrm flipV="1">
            <a:off x="558800" y="979488"/>
            <a:ext cx="8129588" cy="28575"/>
          </a:xfrm>
          <a:prstGeom prst="line">
            <a:avLst/>
          </a:prstGeom>
          <a:noFill/>
          <a:ln w="57150">
            <a:solidFill>
              <a:srgbClr val="44B36E"/>
            </a:solidFill>
            <a:round/>
            <a:headEnd/>
            <a:tailEnd/>
          </a:ln>
        </p:spPr>
      </p:cxnSp>
      <p:sp>
        <p:nvSpPr>
          <p:cNvPr id="69639" name="文本框 21"/>
          <p:cNvSpPr txBox="1">
            <a:spLocks noChangeArrowheads="1"/>
          </p:cNvSpPr>
          <p:nvPr/>
        </p:nvSpPr>
        <p:spPr bwMode="auto">
          <a:xfrm>
            <a:off x="917575" y="919163"/>
            <a:ext cx="7958138" cy="1050925"/>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flourish                  variable             triple              yield</a:t>
            </a:r>
          </a:p>
          <a:p>
            <a:pPr>
              <a:lnSpc>
                <a:spcPct val="130000"/>
              </a:lnSpc>
            </a:pPr>
            <a:r>
              <a:rPr lang="en-US" altLang="zh-CN" sz="2400">
                <a:solidFill>
                  <a:srgbClr val="7030A0"/>
                </a:solidFill>
                <a:latin typeface="Times New Roman" pitchFamily="18" charset="0"/>
                <a:cs typeface="Times New Roman" pitchFamily="18" charset="0"/>
              </a:rPr>
              <a:t>revolutionary         play out             tap into</a:t>
            </a:r>
          </a:p>
        </p:txBody>
      </p:sp>
      <p:cxnSp>
        <p:nvCxnSpPr>
          <p:cNvPr id="69640" name="直接连接符 7"/>
          <p:cNvCxnSpPr>
            <a:cxnSpLocks noChangeShapeType="1"/>
          </p:cNvCxnSpPr>
          <p:nvPr/>
        </p:nvCxnSpPr>
        <p:spPr bwMode="auto">
          <a:xfrm flipV="1">
            <a:off x="558800" y="1860550"/>
            <a:ext cx="8129588" cy="30163"/>
          </a:xfrm>
          <a:prstGeom prst="line">
            <a:avLst/>
          </a:prstGeom>
          <a:noFill/>
          <a:ln w="38100">
            <a:solidFill>
              <a:srgbClr val="44B36E"/>
            </a:solidFill>
            <a:round/>
            <a:headEnd/>
            <a:tailEnd/>
          </a:ln>
        </p:spPr>
      </p:cxnSp>
      <p:sp>
        <p:nvSpPr>
          <p:cNvPr id="17" name="矩形 16"/>
          <p:cNvSpPr>
            <a:spLocks noChangeArrowheads="1"/>
          </p:cNvSpPr>
          <p:nvPr/>
        </p:nvSpPr>
        <p:spPr bwMode="auto">
          <a:xfrm>
            <a:off x="8054975" y="4857750"/>
            <a:ext cx="855663"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yield</a:t>
            </a:r>
          </a:p>
        </p:txBody>
      </p:sp>
      <p:sp>
        <p:nvSpPr>
          <p:cNvPr id="18" name="矩形 17"/>
          <p:cNvSpPr>
            <a:spLocks noChangeArrowheads="1"/>
          </p:cNvSpPr>
          <p:nvPr/>
        </p:nvSpPr>
        <p:spPr bwMode="auto">
          <a:xfrm>
            <a:off x="3081338" y="6007100"/>
            <a:ext cx="5588000"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tap into</a:t>
            </a:r>
            <a:endParaRPr lang="zh-CN" altLang="en-US" sz="2400">
              <a:solidFill>
                <a:srgbClr val="8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blinds(horizontal)">
                                      <p:cBhvr>
                                        <p:cTn id="2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290638"/>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0658" name="文本框 11"/>
          <p:cNvSpPr txBox="1">
            <a:spLocks noChangeArrowheads="1"/>
          </p:cNvSpPr>
          <p:nvPr/>
        </p:nvSpPr>
        <p:spPr bwMode="auto">
          <a:xfrm>
            <a:off x="477838" y="1271588"/>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70659" name="文本框 12"/>
          <p:cNvSpPr txBox="1">
            <a:spLocks noChangeArrowheads="1"/>
          </p:cNvSpPr>
          <p:nvPr/>
        </p:nvSpPr>
        <p:spPr bwMode="auto">
          <a:xfrm>
            <a:off x="1870075" y="1169988"/>
            <a:ext cx="7081838" cy="8302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Complete the sentences by choosing suitable words below to collocate with the italicized words.</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0661" name="文本框 26"/>
          <p:cNvSpPr txBox="1">
            <a:spLocks noChangeArrowheads="1"/>
          </p:cNvSpPr>
          <p:nvPr/>
        </p:nvSpPr>
        <p:spPr bwMode="auto">
          <a:xfrm>
            <a:off x="2468563" y="280988"/>
            <a:ext cx="43545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0664"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0665"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0666" name="矩形 4"/>
          <p:cNvSpPr>
            <a:spLocks noChangeArrowheads="1"/>
          </p:cNvSpPr>
          <p:nvPr/>
        </p:nvSpPr>
        <p:spPr bwMode="auto">
          <a:xfrm>
            <a:off x="514350" y="3233738"/>
            <a:ext cx="8415338" cy="3138487"/>
          </a:xfrm>
          <a:prstGeom prst="rect">
            <a:avLst/>
          </a:prstGeom>
          <a:noFill/>
          <a:ln w="9525">
            <a:noFill/>
            <a:miter lim="800000"/>
            <a:headEnd/>
            <a:tailEnd/>
          </a:ln>
        </p:spPr>
        <p:txBody>
          <a:bodyPr>
            <a:spAutoFit/>
          </a:bodyPr>
          <a:lstStyle/>
          <a:p>
            <a:pPr>
              <a:spcBef>
                <a:spcPts val="1800"/>
              </a:spcBef>
            </a:pPr>
            <a:r>
              <a:rPr lang="en-US" altLang="zh-CN" sz="2400">
                <a:latin typeface="Times New Roman" pitchFamily="18" charset="0"/>
                <a:cs typeface="Times New Roman" pitchFamily="18" charset="0"/>
              </a:rPr>
              <a:t>1 According to studies, tolerance in children is lowering increasingly due to the improper and ___________ use of technology.</a:t>
            </a:r>
          </a:p>
          <a:p>
            <a:pPr>
              <a:spcBef>
                <a:spcPts val="1800"/>
              </a:spcBef>
            </a:pPr>
            <a:r>
              <a:rPr lang="en-US" altLang="zh-CN" sz="2400">
                <a:latin typeface="Times New Roman" pitchFamily="18" charset="0"/>
                <a:cs typeface="Times New Roman" pitchFamily="18" charset="0"/>
              </a:rPr>
              <a:t>2 The new advances in communication technology both connect us and _________ us from each other.</a:t>
            </a:r>
          </a:p>
          <a:p>
            <a:pPr>
              <a:spcBef>
                <a:spcPts val="1800"/>
              </a:spcBef>
            </a:pPr>
            <a:r>
              <a:rPr lang="en-US" altLang="zh-CN" sz="2400">
                <a:latin typeface="Times New Roman" pitchFamily="18" charset="0"/>
                <a:cs typeface="Times New Roman" pitchFamily="18" charset="0"/>
              </a:rPr>
              <a:t>3 The droughts in recent years have severely reduced the agricultural __________ and productivity.</a:t>
            </a:r>
          </a:p>
        </p:txBody>
      </p:sp>
      <p:sp>
        <p:nvSpPr>
          <p:cNvPr id="6" name="矩形 5"/>
          <p:cNvSpPr>
            <a:spLocks noChangeArrowheads="1"/>
          </p:cNvSpPr>
          <p:nvPr/>
        </p:nvSpPr>
        <p:spPr bwMode="auto">
          <a:xfrm>
            <a:off x="5287963" y="3586163"/>
            <a:ext cx="1350962"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excessive</a:t>
            </a:r>
          </a:p>
        </p:txBody>
      </p:sp>
      <p:sp>
        <p:nvSpPr>
          <p:cNvPr id="7" name="矩形 6"/>
          <p:cNvSpPr>
            <a:spLocks noChangeArrowheads="1"/>
          </p:cNvSpPr>
          <p:nvPr/>
        </p:nvSpPr>
        <p:spPr bwMode="auto">
          <a:xfrm>
            <a:off x="1362075" y="4906963"/>
            <a:ext cx="9779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isolate</a:t>
            </a:r>
          </a:p>
        </p:txBody>
      </p:sp>
      <p:sp>
        <p:nvSpPr>
          <p:cNvPr id="8" name="矩形 7"/>
          <p:cNvSpPr>
            <a:spLocks noChangeArrowheads="1"/>
          </p:cNvSpPr>
          <p:nvPr/>
        </p:nvSpPr>
        <p:spPr bwMode="auto">
          <a:xfrm>
            <a:off x="2216150" y="5861050"/>
            <a:ext cx="91122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yields</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70671" name="直接连接符 6"/>
          <p:cNvCxnSpPr>
            <a:cxnSpLocks noChangeShapeType="1"/>
          </p:cNvCxnSpPr>
          <p:nvPr/>
        </p:nvCxnSpPr>
        <p:spPr bwMode="auto">
          <a:xfrm flipV="1">
            <a:off x="727075" y="2133600"/>
            <a:ext cx="7277100" cy="20638"/>
          </a:xfrm>
          <a:prstGeom prst="line">
            <a:avLst/>
          </a:prstGeom>
          <a:noFill/>
          <a:ln w="57150">
            <a:solidFill>
              <a:srgbClr val="44B36E"/>
            </a:solidFill>
            <a:round/>
            <a:headEnd/>
            <a:tailEnd/>
          </a:ln>
        </p:spPr>
      </p:cxnSp>
      <p:sp>
        <p:nvSpPr>
          <p:cNvPr id="70672" name="文本框 21"/>
          <p:cNvSpPr txBox="1">
            <a:spLocks noChangeArrowheads="1"/>
          </p:cNvSpPr>
          <p:nvPr/>
        </p:nvSpPr>
        <p:spPr bwMode="auto">
          <a:xfrm>
            <a:off x="900113" y="2098675"/>
            <a:ext cx="7615237" cy="1050925"/>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excessive               agricultural                 maximize</a:t>
            </a:r>
          </a:p>
          <a:p>
            <a:pPr>
              <a:lnSpc>
                <a:spcPct val="130000"/>
              </a:lnSpc>
            </a:pPr>
            <a:r>
              <a:rPr lang="en-US" altLang="zh-CN" sz="2400">
                <a:solidFill>
                  <a:srgbClr val="7030A0"/>
                </a:solidFill>
                <a:latin typeface="Times New Roman" pitchFamily="18" charset="0"/>
                <a:cs typeface="Times New Roman" pitchFamily="18" charset="0"/>
              </a:rPr>
              <a:t>generate                 isolate                          yield</a:t>
            </a:r>
          </a:p>
        </p:txBody>
      </p:sp>
      <p:cxnSp>
        <p:nvCxnSpPr>
          <p:cNvPr id="70673" name="直接连接符 7"/>
          <p:cNvCxnSpPr>
            <a:cxnSpLocks noChangeShapeType="1"/>
          </p:cNvCxnSpPr>
          <p:nvPr/>
        </p:nvCxnSpPr>
        <p:spPr bwMode="auto">
          <a:xfrm flipV="1">
            <a:off x="727075" y="3086100"/>
            <a:ext cx="7277100" cy="30163"/>
          </a:xfrm>
          <a:prstGeom prst="line">
            <a:avLst/>
          </a:prstGeom>
          <a:noFill/>
          <a:ln w="38100">
            <a:solidFill>
              <a:srgbClr val="44B36E"/>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2530" name="Rectangle 9"/>
          <p:cNvSpPr>
            <a:spLocks noChangeArrowheads="1"/>
          </p:cNvSpPr>
          <p:nvPr/>
        </p:nvSpPr>
        <p:spPr bwMode="auto">
          <a:xfrm>
            <a:off x="-14288" y="1789113"/>
            <a:ext cx="9158288" cy="790575"/>
          </a:xfrm>
          <a:prstGeom prst="rect">
            <a:avLst/>
          </a:prstGeom>
          <a:noFill/>
          <a:ln w="9525">
            <a:noFill/>
            <a:miter lim="800000"/>
            <a:headEnd/>
            <a:tailEnd/>
          </a:ln>
        </p:spPr>
        <p:txBody>
          <a:bodyPr lIns="216000"/>
          <a:lstStyle/>
          <a:p>
            <a:pPr lvl="1">
              <a:lnSpc>
                <a:spcPct val="120000"/>
              </a:lnSpc>
              <a:spcBef>
                <a:spcPts val="600"/>
              </a:spcBef>
              <a:buClr>
                <a:srgbClr val="FF0000"/>
              </a:buClr>
            </a:pPr>
            <a:r>
              <a:rPr lang="en-US" altLang="zh-CN" sz="2800">
                <a:latin typeface="Times New Roman" pitchFamily="18" charset="0"/>
                <a:cs typeface="Times New Roman" pitchFamily="18" charset="0"/>
              </a:rPr>
              <a:t>1.  How much time do you spend on WeChat every day?</a:t>
            </a:r>
          </a:p>
        </p:txBody>
      </p:sp>
      <p:sp>
        <p:nvSpPr>
          <p:cNvPr id="2" name="矩形 1"/>
          <p:cNvSpPr/>
          <p:nvPr/>
        </p:nvSpPr>
        <p:spPr>
          <a:xfrm>
            <a:off x="179695" y="958528"/>
            <a:ext cx="2186616" cy="789960"/>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panose="020B0503020000020004" charset="-127"/>
                <a:cs typeface="Malgun Gothic" panose="020B0503020000020004" charset="-127"/>
                <a:sym typeface="Arial" panose="020B0604020202020204" pitchFamily="34" charset="0"/>
              </a:rPr>
              <a:t>References: </a:t>
            </a:r>
          </a:p>
        </p:txBody>
      </p:sp>
      <p:sp>
        <p:nvSpPr>
          <p:cNvPr id="15" name="文本框 32"/>
          <p:cNvSpPr txBox="1"/>
          <p:nvPr/>
        </p:nvSpPr>
        <p:spPr>
          <a:xfrm>
            <a:off x="2468563" y="280988"/>
            <a:ext cx="2251075"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6"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8"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253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2536" name="图片 19"/>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0" name="动作按钮: 第一张 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a:spLocks noChangeArrowheads="1"/>
          </p:cNvSpPr>
          <p:nvPr/>
        </p:nvSpPr>
        <p:spPr bwMode="auto">
          <a:xfrm>
            <a:off x="534988" y="2620963"/>
            <a:ext cx="7580312" cy="1685925"/>
          </a:xfrm>
          <a:prstGeom prst="rect">
            <a:avLst/>
          </a:prstGeom>
          <a:noFill/>
          <a:ln w="9525">
            <a:noFill/>
            <a:miter lim="800000"/>
            <a:headEnd/>
            <a:tailEnd/>
          </a:ln>
        </p:spPr>
        <p:txBody>
          <a:bodyPr>
            <a:spAutoFit/>
          </a:bodyPr>
          <a:lstStyle/>
          <a:p>
            <a:pPr lvl="1">
              <a:lnSpc>
                <a:spcPct val="120000"/>
              </a:lnSpc>
              <a:spcBef>
                <a:spcPts val="600"/>
              </a:spcBef>
              <a:buClr>
                <a:srgbClr val="FF0000"/>
              </a:buClr>
            </a:pPr>
            <a:r>
              <a:rPr lang="en-US" altLang="zh-CN" sz="2600">
                <a:solidFill>
                  <a:srgbClr val="800000"/>
                </a:solidFill>
                <a:latin typeface="Times New Roman" pitchFamily="18" charset="0"/>
                <a:cs typeface="Times New Roman" pitchFamily="18" charset="0"/>
                <a:sym typeface="Arial" charset="0"/>
              </a:rPr>
              <a:t>• I check WeChat regularly.</a:t>
            </a:r>
          </a:p>
          <a:p>
            <a:pPr lvl="1">
              <a:lnSpc>
                <a:spcPct val="120000"/>
              </a:lnSpc>
              <a:spcBef>
                <a:spcPts val="600"/>
              </a:spcBef>
              <a:buClr>
                <a:srgbClr val="FF0000"/>
              </a:buClr>
            </a:pPr>
            <a:r>
              <a:rPr lang="en-US" altLang="zh-CN" sz="2600">
                <a:solidFill>
                  <a:srgbClr val="800000"/>
                </a:solidFill>
                <a:latin typeface="Times New Roman" pitchFamily="18" charset="0"/>
                <a:cs typeface="Times New Roman" pitchFamily="18" charset="0"/>
                <a:sym typeface="Arial" charset="0"/>
              </a:rPr>
              <a:t>• I can’t help checking WeChat from time to time.</a:t>
            </a:r>
          </a:p>
          <a:p>
            <a:pPr lvl="1">
              <a:lnSpc>
                <a:spcPct val="120000"/>
              </a:lnSpc>
              <a:spcBef>
                <a:spcPts val="600"/>
              </a:spcBef>
              <a:buClr>
                <a:srgbClr val="FF0000"/>
              </a:buClr>
            </a:pPr>
            <a:r>
              <a:rPr lang="en-US" altLang="zh-CN" sz="2600">
                <a:solidFill>
                  <a:srgbClr val="800000"/>
                </a:solidFill>
                <a:latin typeface="Times New Roman" pitchFamily="18" charset="0"/>
                <a:cs typeface="Times New Roman" pitchFamily="18" charset="0"/>
                <a:sym typeface="Arial" charset="0"/>
              </a:rPr>
              <a:t>• I don’t use WeChat because I don’t have time.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11"/>
          <p:cNvSpPr txBox="1">
            <a:spLocks noChangeArrowheads="1"/>
          </p:cNvSpPr>
          <p:nvPr/>
        </p:nvSpPr>
        <p:spPr bwMode="auto">
          <a:xfrm>
            <a:off x="477838" y="1392238"/>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1683" name="文本框 26"/>
          <p:cNvSpPr txBox="1">
            <a:spLocks noChangeArrowheads="1"/>
          </p:cNvSpPr>
          <p:nvPr/>
        </p:nvSpPr>
        <p:spPr bwMode="auto">
          <a:xfrm>
            <a:off x="2468563" y="280988"/>
            <a:ext cx="42179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1686"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1687"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1688" name="矩形 4"/>
          <p:cNvSpPr>
            <a:spLocks noChangeArrowheads="1"/>
          </p:cNvSpPr>
          <p:nvPr/>
        </p:nvSpPr>
        <p:spPr bwMode="auto">
          <a:xfrm>
            <a:off x="576263" y="2462213"/>
            <a:ext cx="8415337" cy="3508375"/>
          </a:xfrm>
          <a:prstGeom prst="rect">
            <a:avLst/>
          </a:prstGeom>
          <a:noFill/>
          <a:ln w="9525">
            <a:noFill/>
            <a:miter lim="800000"/>
            <a:headEnd/>
            <a:tailEnd/>
          </a:ln>
        </p:spPr>
        <p:txBody>
          <a:bodyPr>
            <a:spAutoFit/>
          </a:bodyPr>
          <a:lstStyle/>
          <a:p>
            <a:pPr>
              <a:spcBef>
                <a:spcPts val="1800"/>
              </a:spcBef>
            </a:pPr>
            <a:r>
              <a:rPr lang="en-US" altLang="zh-CN" sz="2400">
                <a:latin typeface="Times New Roman" pitchFamily="18" charset="0"/>
                <a:cs typeface="Times New Roman" pitchFamily="18" charset="0"/>
              </a:rPr>
              <a:t>4 All businesses need profit to survive and thrive. Moreover, the quicker you can _________ profits, the closer you’ll be to your success.</a:t>
            </a:r>
          </a:p>
          <a:p>
            <a:pPr>
              <a:spcBef>
                <a:spcPts val="1800"/>
              </a:spcBef>
            </a:pPr>
            <a:r>
              <a:rPr lang="en-US" altLang="zh-CN" sz="2400">
                <a:latin typeface="Times New Roman" pitchFamily="18" charset="0"/>
                <a:cs typeface="Times New Roman" pitchFamily="18" charset="0"/>
              </a:rPr>
              <a:t>5 The key to successful farming is to learn how to use new technologies and planting methods to _________ crop yields per acre ( </a:t>
            </a:r>
            <a:r>
              <a:rPr lang="zh-CN" altLang="en-US" sz="2400">
                <a:latin typeface="Times New Roman" pitchFamily="18" charset="0"/>
                <a:cs typeface="Times New Roman" pitchFamily="18" charset="0"/>
              </a:rPr>
              <a:t>英亩</a:t>
            </a:r>
            <a:r>
              <a:rPr lang="en-US" altLang="zh-CN" sz="2400">
                <a:latin typeface="Times New Roman" pitchFamily="18" charset="0"/>
                <a:cs typeface="Times New Roman" pitchFamily="18" charset="0"/>
              </a:rPr>
              <a:t>).</a:t>
            </a:r>
          </a:p>
          <a:p>
            <a:pPr>
              <a:spcBef>
                <a:spcPts val="1800"/>
              </a:spcBef>
            </a:pPr>
            <a:r>
              <a:rPr lang="en-US" altLang="zh-CN" sz="2400">
                <a:latin typeface="Times New Roman" pitchFamily="18" charset="0"/>
                <a:cs typeface="Times New Roman" pitchFamily="18" charset="0"/>
              </a:rPr>
              <a:t>6 In some cases, members of ___________ cooperative were permitted to farm individually. </a:t>
            </a:r>
          </a:p>
        </p:txBody>
      </p:sp>
      <p:sp>
        <p:nvSpPr>
          <p:cNvPr id="6" name="矩形 5"/>
          <p:cNvSpPr>
            <a:spLocks noChangeArrowheads="1"/>
          </p:cNvSpPr>
          <p:nvPr/>
        </p:nvSpPr>
        <p:spPr bwMode="auto">
          <a:xfrm>
            <a:off x="2733675" y="2814638"/>
            <a:ext cx="1214438"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generate</a:t>
            </a:r>
          </a:p>
        </p:txBody>
      </p:sp>
      <p:sp>
        <p:nvSpPr>
          <p:cNvPr id="7" name="矩形 6"/>
          <p:cNvSpPr>
            <a:spLocks noChangeArrowheads="1"/>
          </p:cNvSpPr>
          <p:nvPr/>
        </p:nvSpPr>
        <p:spPr bwMode="auto">
          <a:xfrm>
            <a:off x="5332413" y="4173538"/>
            <a:ext cx="13843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maximize</a:t>
            </a:r>
          </a:p>
        </p:txBody>
      </p:sp>
      <p:sp>
        <p:nvSpPr>
          <p:cNvPr id="8" name="矩形 7"/>
          <p:cNvSpPr>
            <a:spLocks noChangeArrowheads="1"/>
          </p:cNvSpPr>
          <p:nvPr/>
        </p:nvSpPr>
        <p:spPr bwMode="auto">
          <a:xfrm>
            <a:off x="4338638" y="5119688"/>
            <a:ext cx="15875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agricultural</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71693" name="直接连接符 6"/>
          <p:cNvCxnSpPr>
            <a:cxnSpLocks noChangeShapeType="1"/>
          </p:cNvCxnSpPr>
          <p:nvPr/>
        </p:nvCxnSpPr>
        <p:spPr bwMode="auto">
          <a:xfrm flipV="1">
            <a:off x="654050" y="1087438"/>
            <a:ext cx="7275513" cy="22225"/>
          </a:xfrm>
          <a:prstGeom prst="line">
            <a:avLst/>
          </a:prstGeom>
          <a:noFill/>
          <a:ln w="57150">
            <a:solidFill>
              <a:srgbClr val="44B36E"/>
            </a:solidFill>
            <a:round/>
            <a:headEnd/>
            <a:tailEnd/>
          </a:ln>
        </p:spPr>
      </p:cxnSp>
      <p:sp>
        <p:nvSpPr>
          <p:cNvPr id="71694" name="文本框 21"/>
          <p:cNvSpPr txBox="1">
            <a:spLocks noChangeArrowheads="1"/>
          </p:cNvSpPr>
          <p:nvPr/>
        </p:nvSpPr>
        <p:spPr bwMode="auto">
          <a:xfrm>
            <a:off x="900113" y="1009650"/>
            <a:ext cx="7807325" cy="1050925"/>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excessive                agricultural                 maximize</a:t>
            </a:r>
          </a:p>
          <a:p>
            <a:pPr>
              <a:lnSpc>
                <a:spcPct val="130000"/>
              </a:lnSpc>
            </a:pPr>
            <a:r>
              <a:rPr lang="en-US" altLang="zh-CN" sz="2400">
                <a:solidFill>
                  <a:srgbClr val="7030A0"/>
                </a:solidFill>
                <a:latin typeface="Times New Roman" pitchFamily="18" charset="0"/>
                <a:cs typeface="Times New Roman" pitchFamily="18" charset="0"/>
              </a:rPr>
              <a:t>generate                 isolate                          yield</a:t>
            </a:r>
          </a:p>
        </p:txBody>
      </p:sp>
      <p:cxnSp>
        <p:nvCxnSpPr>
          <p:cNvPr id="71695" name="直接连接符 7"/>
          <p:cNvCxnSpPr>
            <a:cxnSpLocks noChangeShapeType="1"/>
          </p:cNvCxnSpPr>
          <p:nvPr/>
        </p:nvCxnSpPr>
        <p:spPr bwMode="auto">
          <a:xfrm flipV="1">
            <a:off x="654050" y="2068513"/>
            <a:ext cx="7275513" cy="30162"/>
          </a:xfrm>
          <a:prstGeom prst="line">
            <a:avLst/>
          </a:prstGeom>
          <a:noFill/>
          <a:ln w="38100">
            <a:solidFill>
              <a:srgbClr val="44B36E"/>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15925" y="1066800"/>
            <a:ext cx="1109663"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2706" name="文本框 11"/>
          <p:cNvSpPr txBox="1">
            <a:spLocks noChangeArrowheads="1"/>
          </p:cNvSpPr>
          <p:nvPr/>
        </p:nvSpPr>
        <p:spPr bwMode="auto">
          <a:xfrm>
            <a:off x="395288" y="1046163"/>
            <a:ext cx="1008062"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72707" name="文本框 12"/>
          <p:cNvSpPr txBox="1">
            <a:spLocks noChangeArrowheads="1"/>
          </p:cNvSpPr>
          <p:nvPr/>
        </p:nvSpPr>
        <p:spPr bwMode="auto">
          <a:xfrm>
            <a:off x="1906588" y="819150"/>
            <a:ext cx="6880225" cy="1200150"/>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Complete the passage with suitable words from the word bank. You may not use any of the words more than once.</a:t>
            </a: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2709" name="文本框 26"/>
          <p:cNvSpPr txBox="1">
            <a:spLocks noChangeArrowheads="1"/>
          </p:cNvSpPr>
          <p:nvPr/>
        </p:nvSpPr>
        <p:spPr bwMode="auto">
          <a:xfrm>
            <a:off x="2468563" y="280988"/>
            <a:ext cx="43703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271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2713"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cxnSp>
        <p:nvCxnSpPr>
          <p:cNvPr id="72714" name="直接连接符 7"/>
          <p:cNvCxnSpPr>
            <a:cxnSpLocks noChangeShapeType="1"/>
          </p:cNvCxnSpPr>
          <p:nvPr/>
        </p:nvCxnSpPr>
        <p:spPr bwMode="auto">
          <a:xfrm flipV="1">
            <a:off x="487363" y="3549650"/>
            <a:ext cx="8280400" cy="30163"/>
          </a:xfrm>
          <a:prstGeom prst="line">
            <a:avLst/>
          </a:prstGeom>
          <a:noFill/>
          <a:ln w="38100">
            <a:solidFill>
              <a:srgbClr val="44B36E"/>
            </a:solidFill>
            <a:round/>
            <a:headEnd/>
            <a:tailEnd/>
          </a:ln>
        </p:spPr>
      </p:cxnSp>
      <p:sp>
        <p:nvSpPr>
          <p:cNvPr id="72715" name="文本框 21"/>
          <p:cNvSpPr txBox="1">
            <a:spLocks noChangeArrowheads="1"/>
          </p:cNvSpPr>
          <p:nvPr/>
        </p:nvSpPr>
        <p:spPr bwMode="auto">
          <a:xfrm>
            <a:off x="395288" y="2071688"/>
            <a:ext cx="8675687" cy="1530350"/>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yield               flourish            drag                  harvest        import</a:t>
            </a:r>
          </a:p>
          <a:p>
            <a:pPr>
              <a:lnSpc>
                <a:spcPct val="130000"/>
              </a:lnSpc>
            </a:pPr>
            <a:r>
              <a:rPr lang="en-US" altLang="zh-CN" sz="2400">
                <a:solidFill>
                  <a:srgbClr val="7030A0"/>
                </a:solidFill>
                <a:latin typeface="Times New Roman" pitchFamily="18" charset="0"/>
                <a:cs typeface="Times New Roman" pitchFamily="18" charset="0"/>
              </a:rPr>
              <a:t>efficiency       maximize         generating        isolating      agricultural</a:t>
            </a:r>
          </a:p>
          <a:p>
            <a:pPr>
              <a:lnSpc>
                <a:spcPct val="130000"/>
              </a:lnSpc>
            </a:pPr>
            <a:r>
              <a:rPr lang="en-US" altLang="zh-CN" sz="2400">
                <a:solidFill>
                  <a:srgbClr val="7030A0"/>
                </a:solidFill>
                <a:latin typeface="Times New Roman" pitchFamily="18" charset="0"/>
                <a:cs typeface="Times New Roman" pitchFamily="18" charset="0"/>
              </a:rPr>
              <a:t>transactions    revolutionary   specifications   dynamic      disconnect</a:t>
            </a:r>
          </a:p>
        </p:txBody>
      </p:sp>
      <p:cxnSp>
        <p:nvCxnSpPr>
          <p:cNvPr id="72716" name="直接连接符 6"/>
          <p:cNvCxnSpPr>
            <a:cxnSpLocks noChangeShapeType="1"/>
          </p:cNvCxnSpPr>
          <p:nvPr/>
        </p:nvCxnSpPr>
        <p:spPr bwMode="auto">
          <a:xfrm flipV="1">
            <a:off x="449263" y="2062163"/>
            <a:ext cx="8318500" cy="0"/>
          </a:xfrm>
          <a:prstGeom prst="line">
            <a:avLst/>
          </a:prstGeom>
          <a:noFill/>
          <a:ln w="57150">
            <a:solidFill>
              <a:srgbClr val="44B36E"/>
            </a:solidFill>
            <a:round/>
            <a:headEnd/>
            <a:tailEnd/>
          </a:ln>
        </p:spPr>
      </p:cxn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2718" name="矩形 3"/>
          <p:cNvSpPr>
            <a:spLocks noChangeArrowheads="1"/>
          </p:cNvSpPr>
          <p:nvPr/>
        </p:nvSpPr>
        <p:spPr bwMode="auto">
          <a:xfrm>
            <a:off x="531813" y="3686175"/>
            <a:ext cx="8402637" cy="267652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African smallholders failed to grow as much food as they could. They had to 1) ________ food from other countries. The key reason for their failure is that they are on a different plane from </a:t>
            </a:r>
          </a:p>
          <a:p>
            <a:r>
              <a:rPr lang="en-US" altLang="zh-CN" sz="2400">
                <a:latin typeface="Times New Roman" pitchFamily="18" charset="0"/>
                <a:cs typeface="Times New Roman" pitchFamily="18" charset="0"/>
              </a:rPr>
              <a:t>2) ___________ markets, so information between them can’t flow easily. As a result, smallholders have no way to learn the markets’ 3) _____________ and the farm-management practices which would enable them to 4) __________ their fields. Moreover, the </a:t>
            </a:r>
            <a:endParaRPr lang="zh-CN" altLang="en-US" sz="2400">
              <a:latin typeface="Times New Roman" pitchFamily="18" charset="0"/>
              <a:cs typeface="Times New Roman" pitchFamily="18" charset="0"/>
            </a:endParaRPr>
          </a:p>
        </p:txBody>
      </p:sp>
      <p:sp>
        <p:nvSpPr>
          <p:cNvPr id="18" name="矩形 17"/>
          <p:cNvSpPr>
            <a:spLocks noChangeArrowheads="1"/>
          </p:cNvSpPr>
          <p:nvPr/>
        </p:nvSpPr>
        <p:spPr bwMode="auto">
          <a:xfrm>
            <a:off x="2468563" y="4049713"/>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import</a:t>
            </a:r>
          </a:p>
        </p:txBody>
      </p:sp>
      <p:sp>
        <p:nvSpPr>
          <p:cNvPr id="19" name="矩形 18"/>
          <p:cNvSpPr>
            <a:spLocks noChangeArrowheads="1"/>
          </p:cNvSpPr>
          <p:nvPr/>
        </p:nvSpPr>
        <p:spPr bwMode="auto">
          <a:xfrm>
            <a:off x="984250" y="4803775"/>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agricultural</a:t>
            </a:r>
          </a:p>
        </p:txBody>
      </p:sp>
      <p:sp>
        <p:nvSpPr>
          <p:cNvPr id="20" name="矩形 19"/>
          <p:cNvSpPr>
            <a:spLocks noChangeArrowheads="1"/>
          </p:cNvSpPr>
          <p:nvPr/>
        </p:nvSpPr>
        <p:spPr bwMode="auto">
          <a:xfrm>
            <a:off x="984250" y="5511800"/>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specifications</a:t>
            </a:r>
          </a:p>
        </p:txBody>
      </p:sp>
      <p:sp>
        <p:nvSpPr>
          <p:cNvPr id="21" name="矩形 20"/>
          <p:cNvSpPr>
            <a:spLocks noChangeArrowheads="1"/>
          </p:cNvSpPr>
          <p:nvPr/>
        </p:nvSpPr>
        <p:spPr bwMode="auto">
          <a:xfrm>
            <a:off x="3708400" y="5884863"/>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maximize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3730" name="文本框 26"/>
          <p:cNvSpPr txBox="1">
            <a:spLocks noChangeArrowheads="1"/>
          </p:cNvSpPr>
          <p:nvPr/>
        </p:nvSpPr>
        <p:spPr bwMode="auto">
          <a:xfrm>
            <a:off x="2468563" y="280988"/>
            <a:ext cx="44926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373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373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cxnSp>
        <p:nvCxnSpPr>
          <p:cNvPr id="73735" name="直接连接符 7"/>
          <p:cNvCxnSpPr>
            <a:cxnSpLocks noChangeShapeType="1"/>
          </p:cNvCxnSpPr>
          <p:nvPr/>
        </p:nvCxnSpPr>
        <p:spPr bwMode="auto">
          <a:xfrm flipV="1">
            <a:off x="431800" y="2422525"/>
            <a:ext cx="8280400" cy="30163"/>
          </a:xfrm>
          <a:prstGeom prst="line">
            <a:avLst/>
          </a:prstGeom>
          <a:noFill/>
          <a:ln w="38100">
            <a:solidFill>
              <a:srgbClr val="44B36E"/>
            </a:solidFill>
            <a:round/>
            <a:headEnd/>
            <a:tailEnd/>
          </a:ln>
        </p:spPr>
      </p:cxnSp>
      <p:sp>
        <p:nvSpPr>
          <p:cNvPr id="73736" name="文本框 21"/>
          <p:cNvSpPr txBox="1">
            <a:spLocks noChangeArrowheads="1"/>
          </p:cNvSpPr>
          <p:nvPr/>
        </p:nvSpPr>
        <p:spPr bwMode="auto">
          <a:xfrm>
            <a:off x="395288" y="958850"/>
            <a:ext cx="8675687" cy="1530350"/>
          </a:xfrm>
          <a:prstGeom prst="rect">
            <a:avLst/>
          </a:prstGeom>
          <a:noFill/>
          <a:ln w="9525">
            <a:noFill/>
            <a:miter lim="800000"/>
            <a:headEnd/>
            <a:tailEnd/>
          </a:ln>
        </p:spPr>
        <p:txBody>
          <a:bodyPr>
            <a:spAutoFit/>
          </a:bodyPr>
          <a:lstStyle/>
          <a:p>
            <a:pPr>
              <a:lnSpc>
                <a:spcPct val="130000"/>
              </a:lnSpc>
            </a:pPr>
            <a:r>
              <a:rPr lang="en-US" altLang="zh-CN" sz="2400">
                <a:solidFill>
                  <a:srgbClr val="7030A0"/>
                </a:solidFill>
                <a:latin typeface="Times New Roman" pitchFamily="18" charset="0"/>
                <a:cs typeface="Times New Roman" pitchFamily="18" charset="0"/>
              </a:rPr>
              <a:t>yield               flourish            drag                  harvest        import</a:t>
            </a:r>
          </a:p>
          <a:p>
            <a:pPr>
              <a:lnSpc>
                <a:spcPct val="130000"/>
              </a:lnSpc>
            </a:pPr>
            <a:r>
              <a:rPr lang="en-US" altLang="zh-CN" sz="2400">
                <a:solidFill>
                  <a:srgbClr val="7030A0"/>
                </a:solidFill>
                <a:latin typeface="Times New Roman" pitchFamily="18" charset="0"/>
                <a:cs typeface="Times New Roman" pitchFamily="18" charset="0"/>
              </a:rPr>
              <a:t>efficiency       maximize         generating        isolating      agricultural</a:t>
            </a:r>
          </a:p>
          <a:p>
            <a:pPr>
              <a:lnSpc>
                <a:spcPct val="130000"/>
              </a:lnSpc>
            </a:pPr>
            <a:r>
              <a:rPr lang="en-US" altLang="zh-CN" sz="2400">
                <a:solidFill>
                  <a:srgbClr val="7030A0"/>
                </a:solidFill>
                <a:latin typeface="Times New Roman" pitchFamily="18" charset="0"/>
                <a:cs typeface="Times New Roman" pitchFamily="18" charset="0"/>
              </a:rPr>
              <a:t>transactions    revolutionary   specifications   dynamic      disconnect</a:t>
            </a:r>
          </a:p>
        </p:txBody>
      </p:sp>
      <p:cxnSp>
        <p:nvCxnSpPr>
          <p:cNvPr id="73737" name="直接连接符 6"/>
          <p:cNvCxnSpPr>
            <a:cxnSpLocks noChangeShapeType="1"/>
          </p:cNvCxnSpPr>
          <p:nvPr/>
        </p:nvCxnSpPr>
        <p:spPr bwMode="auto">
          <a:xfrm flipV="1">
            <a:off x="468313" y="958850"/>
            <a:ext cx="8318500" cy="0"/>
          </a:xfrm>
          <a:prstGeom prst="line">
            <a:avLst/>
          </a:prstGeom>
          <a:noFill/>
          <a:ln w="57150">
            <a:solidFill>
              <a:srgbClr val="44B36E"/>
            </a:solidFill>
            <a:round/>
            <a:headEnd/>
            <a:tailEnd/>
          </a:ln>
        </p:spPr>
      </p:cxn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39" name="矩形 3"/>
          <p:cNvSpPr>
            <a:spLocks noChangeArrowheads="1"/>
          </p:cNvSpPr>
          <p:nvPr/>
        </p:nvSpPr>
        <p:spPr bwMode="auto">
          <a:xfrm>
            <a:off x="427038" y="2682875"/>
            <a:ext cx="8402637" cy="304641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information 5)_____________ leads to the less development of rails and roads, 6) __________ smallholders from markets. This problem can be solved with the use of digital technology which has brought about 7) _____________ changes in many ways. When a digital agriculture system is built, when financial 8) ____________ are digital and when digital technology bridges the gap between smallholders and markets, 9) _________ will be greatly improved and agriculture will 10) _________.</a:t>
            </a:r>
            <a:endParaRPr lang="zh-CN" altLang="en-US" sz="2400">
              <a:latin typeface="Times New Roman" pitchFamily="18" charset="0"/>
              <a:cs typeface="Times New Roman" pitchFamily="18" charset="0"/>
            </a:endParaRPr>
          </a:p>
        </p:txBody>
      </p:sp>
      <p:sp>
        <p:nvSpPr>
          <p:cNvPr id="18" name="矩形 17"/>
          <p:cNvSpPr>
            <a:spLocks noChangeArrowheads="1"/>
          </p:cNvSpPr>
          <p:nvPr/>
        </p:nvSpPr>
        <p:spPr bwMode="auto">
          <a:xfrm>
            <a:off x="2417763" y="2700338"/>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disconnect</a:t>
            </a:r>
          </a:p>
        </p:txBody>
      </p:sp>
      <p:sp>
        <p:nvSpPr>
          <p:cNvPr id="19" name="矩形 18"/>
          <p:cNvSpPr>
            <a:spLocks noChangeArrowheads="1"/>
          </p:cNvSpPr>
          <p:nvPr/>
        </p:nvSpPr>
        <p:spPr bwMode="auto">
          <a:xfrm>
            <a:off x="2765425" y="3054350"/>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isolating</a:t>
            </a:r>
          </a:p>
        </p:txBody>
      </p:sp>
      <p:sp>
        <p:nvSpPr>
          <p:cNvPr id="20" name="矩形 19"/>
          <p:cNvSpPr>
            <a:spLocks noChangeArrowheads="1"/>
          </p:cNvSpPr>
          <p:nvPr/>
        </p:nvSpPr>
        <p:spPr bwMode="auto">
          <a:xfrm>
            <a:off x="2725738" y="3792538"/>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revolutionary</a:t>
            </a:r>
          </a:p>
        </p:txBody>
      </p:sp>
      <p:sp>
        <p:nvSpPr>
          <p:cNvPr id="21" name="矩形 20"/>
          <p:cNvSpPr>
            <a:spLocks noChangeArrowheads="1"/>
          </p:cNvSpPr>
          <p:nvPr/>
        </p:nvSpPr>
        <p:spPr bwMode="auto">
          <a:xfrm>
            <a:off x="6888163" y="4157663"/>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transactions</a:t>
            </a:r>
          </a:p>
        </p:txBody>
      </p:sp>
      <p:sp>
        <p:nvSpPr>
          <p:cNvPr id="22" name="矩形 21"/>
          <p:cNvSpPr>
            <a:spLocks noChangeArrowheads="1"/>
          </p:cNvSpPr>
          <p:nvPr/>
        </p:nvSpPr>
        <p:spPr bwMode="auto">
          <a:xfrm>
            <a:off x="4057650" y="4894263"/>
            <a:ext cx="2020888"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efficiency</a:t>
            </a:r>
          </a:p>
        </p:txBody>
      </p:sp>
      <p:sp>
        <p:nvSpPr>
          <p:cNvPr id="24" name="矩形 23"/>
          <p:cNvSpPr>
            <a:spLocks noChangeArrowheads="1"/>
          </p:cNvSpPr>
          <p:nvPr/>
        </p:nvSpPr>
        <p:spPr bwMode="auto">
          <a:xfrm>
            <a:off x="3484563" y="5246688"/>
            <a:ext cx="2022475" cy="460375"/>
          </a:xfrm>
          <a:prstGeom prst="rect">
            <a:avLst/>
          </a:prstGeom>
          <a:noFill/>
          <a:ln w="9525">
            <a:noFill/>
            <a:miter lim="800000"/>
            <a:headEnd/>
            <a:tailEnd/>
          </a:ln>
        </p:spPr>
        <p:txBody>
          <a:bodyPr>
            <a:spAutoFit/>
          </a:bodyPr>
          <a:lstStyle/>
          <a:p>
            <a:r>
              <a:rPr lang="en-US" altLang="zh-CN" sz="2400">
                <a:solidFill>
                  <a:srgbClr val="800000"/>
                </a:solidFill>
                <a:latin typeface="Times New Roman" pitchFamily="18" charset="0"/>
                <a:cs typeface="Times New Roman" pitchFamily="18" charset="0"/>
              </a:rPr>
              <a:t>flourish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linds(horizont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4754" name="文本框 26"/>
          <p:cNvSpPr txBox="1">
            <a:spLocks noChangeArrowheads="1"/>
          </p:cNvSpPr>
          <p:nvPr/>
        </p:nvSpPr>
        <p:spPr bwMode="auto">
          <a:xfrm>
            <a:off x="2468563" y="280988"/>
            <a:ext cx="428783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475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475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4759" name="文本框 26"/>
          <p:cNvSpPr txBox="1">
            <a:spLocks noChangeArrowheads="1"/>
          </p:cNvSpPr>
          <p:nvPr/>
        </p:nvSpPr>
        <p:spPr bwMode="auto">
          <a:xfrm>
            <a:off x="198438" y="99218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Word bank</a:t>
            </a:r>
            <a:endParaRPr kumimoji="1" lang="zh-CN" altLang="en-US" sz="2600" b="1">
              <a:solidFill>
                <a:srgbClr val="008080"/>
              </a:solidFill>
              <a:latin typeface="Calibri" pitchFamily="34" charset="0"/>
              <a:cs typeface="Calibri" pitchFamily="34" charset="0"/>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4462463" y="962025"/>
            <a:ext cx="4062412" cy="954088"/>
          </a:xfrm>
          <a:prstGeom prst="rect">
            <a:avLst/>
          </a:prstGeom>
          <a:solidFill>
            <a:schemeClr val="tx2">
              <a:lumMod val="40000"/>
              <a:lumOff val="60000"/>
            </a:schemeClr>
          </a:solidFill>
          <a:ln w="9525">
            <a:noFill/>
          </a:ln>
        </p:spPr>
        <p:txBody>
          <a:bodyPr>
            <a:spAutoFit/>
          </a:bodyPr>
          <a:lstStyle/>
          <a:p>
            <a:pPr algn="ctr" fontAlgn="auto">
              <a:spcBef>
                <a:spcPts val="0"/>
              </a:spcBef>
              <a:spcAft>
                <a:spcPts val="0"/>
              </a:spcAft>
              <a:buFont typeface="Arial" panose="020B0604020202020204" pitchFamily="34" charset="0"/>
              <a:buNone/>
              <a:defRPr/>
            </a:pPr>
            <a:r>
              <a:rPr lang="en-US" altLang="zh-CN" sz="2800" b="1" noProof="1">
                <a:solidFill>
                  <a:schemeClr val="accent6">
                    <a:lumMod val="75000"/>
                  </a:schemeClr>
                </a:solidFill>
                <a:latin typeface="Times New Roman" panose="02020603050405020304" pitchFamily="18" charset="0"/>
                <a:ea typeface="+mn-ea"/>
                <a:cs typeface="Times New Roman" panose="02020603050405020304" pitchFamily="18" charset="0"/>
              </a:rPr>
              <a:t>Vocabulary learning strategies</a:t>
            </a:r>
          </a:p>
        </p:txBody>
      </p:sp>
      <p:sp>
        <p:nvSpPr>
          <p:cNvPr id="17" name="矩形 16"/>
          <p:cNvSpPr/>
          <p:nvPr/>
        </p:nvSpPr>
        <p:spPr>
          <a:xfrm>
            <a:off x="1399541" y="2279650"/>
            <a:ext cx="1064074" cy="646331"/>
          </a:xfrm>
          <a:prstGeom prst="rect">
            <a:avLst/>
          </a:prstGeom>
          <a:noFill/>
          <a:ln>
            <a:noFill/>
          </a:ln>
        </p:spPr>
        <p:txBody>
          <a:bodyPr wrap="none">
            <a:spAutoFit/>
          </a:bodyPr>
          <a:lstStyle/>
          <a:p>
            <a:pPr fontAlgn="auto">
              <a:spcBef>
                <a:spcPts val="0"/>
              </a:spcBef>
              <a:spcAft>
                <a:spcPts val="0"/>
              </a:spcAft>
              <a:buFont typeface="Arial" panose="020B0604020202020204" pitchFamily="34" charset="0"/>
              <a:buNone/>
              <a:defRPr/>
            </a:pPr>
            <a:r>
              <a:rPr lang="en-US" altLang="zh-CN" sz="3600" b="1" noProof="1">
                <a:ln w="50800" cmpd="thickThin">
                  <a:solidFill>
                    <a:srgbClr val="5B9BD5">
                      <a:lumMod val="75000"/>
                    </a:srgbClr>
                  </a:solidFill>
                  <a:prstDash val="solid"/>
                </a:ln>
                <a:solidFill>
                  <a:schemeClr val="bg1"/>
                </a:solidFill>
                <a:latin typeface="+mn-lt"/>
                <a:ea typeface="+mn-ea"/>
              </a:rPr>
              <a:t>v./n.</a:t>
            </a:r>
            <a:endParaRPr lang="en-US" altLang="zh-CN" sz="3600" b="1" noProof="1">
              <a:ln w="50800" cmpd="thickThin">
                <a:solidFill>
                  <a:srgbClr val="5B9BD5">
                    <a:lumMod val="75000"/>
                  </a:srgbClr>
                </a:solidFill>
                <a:prstDash val="solid"/>
              </a:ln>
              <a:solidFill>
                <a:schemeClr val="bg1"/>
              </a:solidFill>
              <a:latin typeface="+mn-lt"/>
              <a:ea typeface="宋体" panose="02010600030101010101" pitchFamily="2" charset="-122"/>
              <a:cs typeface="宋体" panose="02010600030101010101" pitchFamily="2" charset="-122"/>
            </a:endParaRPr>
          </a:p>
        </p:txBody>
      </p:sp>
      <p:sp>
        <p:nvSpPr>
          <p:cNvPr id="18" name="文本框 17"/>
          <p:cNvSpPr txBox="1">
            <a:spLocks noChangeArrowheads="1"/>
          </p:cNvSpPr>
          <p:nvPr/>
        </p:nvSpPr>
        <p:spPr bwMode="auto">
          <a:xfrm>
            <a:off x="2735263" y="2249488"/>
            <a:ext cx="709612" cy="706437"/>
          </a:xfrm>
          <a:prstGeom prst="rect">
            <a:avLst/>
          </a:prstGeom>
          <a:noFill/>
          <a:ln w="9525">
            <a:noFill/>
            <a:miter lim="800000"/>
            <a:headEnd/>
            <a:tailEnd/>
          </a:ln>
        </p:spPr>
        <p:txBody>
          <a:bodyPr>
            <a:spAutoFit/>
          </a:bodyPr>
          <a:lstStyle/>
          <a:p>
            <a:pPr>
              <a:buFont typeface="Arial" charset="0"/>
              <a:buNone/>
            </a:pPr>
            <a:r>
              <a:rPr lang="en-US" altLang="zh-CN" sz="4000"/>
              <a:t>+</a:t>
            </a:r>
          </a:p>
        </p:txBody>
      </p:sp>
      <p:sp>
        <p:nvSpPr>
          <p:cNvPr id="19" name="矩形 18"/>
          <p:cNvSpPr/>
          <p:nvPr/>
        </p:nvSpPr>
        <p:spPr>
          <a:xfrm>
            <a:off x="3253352" y="2279650"/>
            <a:ext cx="572593" cy="646331"/>
          </a:xfrm>
          <a:prstGeom prst="rect">
            <a:avLst/>
          </a:prstGeom>
          <a:noFill/>
          <a:ln>
            <a:noFill/>
          </a:ln>
        </p:spPr>
        <p:txBody>
          <a:bodyPr wrap="none">
            <a:spAutoFit/>
          </a:bodyPr>
          <a:lstStyle/>
          <a:p>
            <a:pPr fontAlgn="auto">
              <a:spcBef>
                <a:spcPts val="0"/>
              </a:spcBef>
              <a:spcAft>
                <a:spcPts val="0"/>
              </a:spcAft>
              <a:buFont typeface="Arial" panose="020B0604020202020204" pitchFamily="34" charset="0"/>
              <a:buNone/>
              <a:defRPr/>
            </a:pPr>
            <a:r>
              <a:rPr lang="en-US" altLang="zh-CN" sz="3600" b="1" i="1" noProof="1">
                <a:ln w="50800" cmpd="thickThin">
                  <a:solidFill>
                    <a:srgbClr val="5B9BD5">
                      <a:lumMod val="75000"/>
                    </a:srgbClr>
                  </a:solidFill>
                  <a:prstDash val="solid"/>
                </a:ln>
                <a:solidFill>
                  <a:schemeClr val="bg1"/>
                </a:solidFill>
                <a:latin typeface="+mn-lt"/>
                <a:ea typeface="+mn-ea"/>
              </a:rPr>
              <a:t>er</a:t>
            </a:r>
            <a:endParaRPr lang="en-US" altLang="zh-CN" sz="3600" b="1" i="1" noProof="1">
              <a:ln w="50800" cmpd="thickThin">
                <a:solidFill>
                  <a:srgbClr val="5B9BD5">
                    <a:lumMod val="75000"/>
                  </a:srgbClr>
                </a:solidFill>
                <a:prstDash val="solid"/>
              </a:ln>
              <a:solidFill>
                <a:schemeClr val="bg1"/>
              </a:solidFill>
              <a:latin typeface="+mn-lt"/>
              <a:ea typeface="宋体" panose="02010600030101010101" pitchFamily="2" charset="-122"/>
              <a:cs typeface="宋体" panose="02010600030101010101" pitchFamily="2" charset="-122"/>
            </a:endParaRPr>
          </a:p>
        </p:txBody>
      </p:sp>
      <p:cxnSp>
        <p:nvCxnSpPr>
          <p:cNvPr id="20" name="直接箭头连接符 19"/>
          <p:cNvCxnSpPr>
            <a:cxnSpLocks noChangeShapeType="1"/>
          </p:cNvCxnSpPr>
          <p:nvPr/>
        </p:nvCxnSpPr>
        <p:spPr bwMode="auto">
          <a:xfrm>
            <a:off x="4445000" y="2620963"/>
            <a:ext cx="1279525" cy="15875"/>
          </a:xfrm>
          <a:prstGeom prst="straightConnector1">
            <a:avLst/>
          </a:prstGeom>
          <a:noFill/>
          <a:ln w="38100">
            <a:solidFill>
              <a:schemeClr val="tx1"/>
            </a:solidFill>
            <a:round/>
            <a:headEnd/>
            <a:tailEnd type="triangle" w="med" len="med"/>
          </a:ln>
        </p:spPr>
      </p:cxnSp>
      <p:sp>
        <p:nvSpPr>
          <p:cNvPr id="21" name="文本框 20"/>
          <p:cNvSpPr txBox="1">
            <a:spLocks noChangeArrowheads="1"/>
          </p:cNvSpPr>
          <p:nvPr/>
        </p:nvSpPr>
        <p:spPr bwMode="auto">
          <a:xfrm>
            <a:off x="1476375" y="3217863"/>
            <a:ext cx="5688013" cy="830262"/>
          </a:xfrm>
          <a:prstGeom prst="rect">
            <a:avLst/>
          </a:prstGeom>
          <a:noFill/>
          <a:ln w="38100">
            <a:solidFill>
              <a:srgbClr val="83ADD4"/>
            </a:solidFill>
            <a:prstDash val="dashDot"/>
            <a:round/>
            <a:headEnd/>
            <a:tailEnd/>
          </a:ln>
        </p:spPr>
        <p:txBody>
          <a:bodyPr>
            <a:spAutoFit/>
          </a:bodyPr>
          <a:lstStyle/>
          <a:p>
            <a:pPr>
              <a:buFont typeface="Arial" charset="0"/>
              <a:buNone/>
            </a:pPr>
            <a:r>
              <a:rPr lang="en-US" altLang="zh-CN" sz="2400">
                <a:latin typeface="Times New Roman" pitchFamily="18" charset="0"/>
                <a:cs typeface="Times New Roman" pitchFamily="18" charset="0"/>
              </a:rPr>
              <a:t>refer to people or things that do that</a:t>
            </a:r>
          </a:p>
          <a:p>
            <a:pPr>
              <a:buFont typeface="Arial" charset="0"/>
              <a:buNone/>
            </a:pPr>
            <a:r>
              <a:rPr lang="en-US" altLang="zh-CN" sz="2400">
                <a:latin typeface="Times New Roman" pitchFamily="18" charset="0"/>
                <a:cs typeface="Times New Roman" pitchFamily="18" charset="0"/>
              </a:rPr>
              <a:t>particular activity.</a:t>
            </a:r>
          </a:p>
        </p:txBody>
      </p:sp>
      <p:sp>
        <p:nvSpPr>
          <p:cNvPr id="22" name="文本框 21"/>
          <p:cNvSpPr txBox="1">
            <a:spLocks noChangeArrowheads="1"/>
          </p:cNvSpPr>
          <p:nvPr/>
        </p:nvSpPr>
        <p:spPr bwMode="auto">
          <a:xfrm>
            <a:off x="1044575" y="4287838"/>
            <a:ext cx="1414463" cy="460375"/>
          </a:xfrm>
          <a:prstGeom prst="rect">
            <a:avLst/>
          </a:prstGeom>
          <a:noFill/>
          <a:ln w="9525">
            <a:noFill/>
            <a:miter lim="800000"/>
            <a:headEnd/>
            <a:tailEnd/>
          </a:ln>
        </p:spPr>
        <p:txBody>
          <a:bodyPr>
            <a:spAutoFit/>
          </a:bodyPr>
          <a:lstStyle/>
          <a:p>
            <a:pPr>
              <a:buFont typeface="Arial" charset="0"/>
              <a:buNone/>
            </a:pPr>
            <a:r>
              <a:rPr lang="en-US" altLang="zh-CN" sz="2400">
                <a:latin typeface="Times New Roman" pitchFamily="18" charset="0"/>
                <a:cs typeface="Times New Roman" pitchFamily="18" charset="0"/>
              </a:rPr>
              <a:t>uphold </a:t>
            </a:r>
          </a:p>
        </p:txBody>
      </p:sp>
      <p:sp>
        <p:nvSpPr>
          <p:cNvPr id="24" name="文本框 23"/>
          <p:cNvSpPr txBox="1">
            <a:spLocks noChangeArrowheads="1"/>
          </p:cNvSpPr>
          <p:nvPr/>
        </p:nvSpPr>
        <p:spPr bwMode="auto">
          <a:xfrm>
            <a:off x="2325688" y="4321175"/>
            <a:ext cx="482600" cy="460375"/>
          </a:xfrm>
          <a:prstGeom prst="rect">
            <a:avLst/>
          </a:prstGeom>
          <a:noFill/>
          <a:ln w="9525">
            <a:noFill/>
            <a:miter lim="800000"/>
            <a:headEnd/>
            <a:tailEnd/>
          </a:ln>
        </p:spPr>
        <p:txBody>
          <a:bodyPr>
            <a:spAutoFit/>
          </a:bodyPr>
          <a:lstStyle/>
          <a:p>
            <a:pPr>
              <a:buFont typeface="Arial" charset="0"/>
              <a:buNone/>
            </a:pPr>
            <a:r>
              <a:rPr lang="en-US" altLang="zh-CN" sz="2400"/>
              <a:t>+</a:t>
            </a:r>
          </a:p>
        </p:txBody>
      </p:sp>
      <p:sp>
        <p:nvSpPr>
          <p:cNvPr id="26" name="云形标注 18"/>
          <p:cNvSpPr>
            <a:spLocks noChangeArrowheads="1"/>
          </p:cNvSpPr>
          <p:nvPr/>
        </p:nvSpPr>
        <p:spPr bwMode="auto">
          <a:xfrm>
            <a:off x="2732088" y="4249738"/>
            <a:ext cx="1135062" cy="660400"/>
          </a:xfrm>
          <a:prstGeom prst="cloudCallout">
            <a:avLst>
              <a:gd name="adj1" fmla="val -20833"/>
              <a:gd name="adj2" fmla="val 62500"/>
            </a:avLst>
          </a:prstGeom>
          <a:noFill/>
          <a:ln w="28575">
            <a:solidFill>
              <a:srgbClr val="AEC9E3"/>
            </a:solidFill>
            <a:round/>
            <a:headEnd/>
            <a:tailEnd/>
          </a:ln>
        </p:spPr>
        <p:txBody>
          <a:bodyPr/>
          <a:lstStyle/>
          <a:p>
            <a:pPr>
              <a:buFont typeface="Arial" charset="0"/>
              <a:buNone/>
            </a:pPr>
            <a:endParaRPr lang="zh-CN" altLang="en-US"/>
          </a:p>
        </p:txBody>
      </p:sp>
      <p:sp>
        <p:nvSpPr>
          <p:cNvPr id="28" name="文本框 27"/>
          <p:cNvSpPr txBox="1">
            <a:spLocks noChangeArrowheads="1"/>
          </p:cNvSpPr>
          <p:nvPr/>
        </p:nvSpPr>
        <p:spPr bwMode="auto">
          <a:xfrm>
            <a:off x="3097213" y="4321175"/>
            <a:ext cx="935037" cy="460375"/>
          </a:xfrm>
          <a:prstGeom prst="rect">
            <a:avLst/>
          </a:prstGeom>
          <a:noFill/>
          <a:ln w="9525">
            <a:noFill/>
            <a:miter lim="800000"/>
            <a:headEnd/>
            <a:tailEnd/>
          </a:ln>
        </p:spPr>
        <p:txBody>
          <a:bodyPr>
            <a:spAutoFit/>
          </a:bodyPr>
          <a:lstStyle/>
          <a:p>
            <a:pPr>
              <a:buFont typeface="Arial" charset="0"/>
              <a:buNone/>
            </a:pPr>
            <a:r>
              <a:rPr lang="en-US" altLang="zh-CN" sz="2400" i="1">
                <a:latin typeface="Times New Roman" pitchFamily="18" charset="0"/>
                <a:cs typeface="Times New Roman" pitchFamily="18" charset="0"/>
              </a:rPr>
              <a:t>er</a:t>
            </a:r>
          </a:p>
        </p:txBody>
      </p:sp>
      <p:cxnSp>
        <p:nvCxnSpPr>
          <p:cNvPr id="29" name="直接箭头连接符 28"/>
          <p:cNvCxnSpPr>
            <a:cxnSpLocks noChangeShapeType="1"/>
          </p:cNvCxnSpPr>
          <p:nvPr/>
        </p:nvCxnSpPr>
        <p:spPr bwMode="auto">
          <a:xfrm>
            <a:off x="4084638" y="4579938"/>
            <a:ext cx="1225550" cy="0"/>
          </a:xfrm>
          <a:prstGeom prst="straightConnector1">
            <a:avLst/>
          </a:prstGeom>
          <a:noFill/>
          <a:ln w="9525">
            <a:solidFill>
              <a:schemeClr val="tx1"/>
            </a:solidFill>
            <a:round/>
            <a:headEnd/>
            <a:tailEnd type="arrow" w="med" len="med"/>
          </a:ln>
        </p:spPr>
      </p:cxnSp>
      <p:sp>
        <p:nvSpPr>
          <p:cNvPr id="30" name="文本框 29"/>
          <p:cNvSpPr txBox="1">
            <a:spLocks noChangeArrowheads="1"/>
          </p:cNvSpPr>
          <p:nvPr/>
        </p:nvSpPr>
        <p:spPr bwMode="auto">
          <a:xfrm>
            <a:off x="5922963" y="4297363"/>
            <a:ext cx="1854200" cy="460375"/>
          </a:xfrm>
          <a:prstGeom prst="rect">
            <a:avLst/>
          </a:prstGeom>
          <a:noFill/>
          <a:ln w="9525">
            <a:noFill/>
            <a:miter lim="800000"/>
            <a:headEnd/>
            <a:tailEnd/>
          </a:ln>
        </p:spPr>
        <p:txBody>
          <a:bodyPr>
            <a:spAutoFit/>
          </a:bodyPr>
          <a:lstStyle/>
          <a:p>
            <a:pPr>
              <a:buFont typeface="Arial" charset="0"/>
              <a:buNone/>
            </a:pPr>
            <a:r>
              <a:rPr lang="en-US" altLang="zh-CN" sz="2400">
                <a:latin typeface="Times New Roman" pitchFamily="18" charset="0"/>
                <a:cs typeface="Times New Roman" pitchFamily="18" charset="0"/>
              </a:rPr>
              <a:t>upholder</a:t>
            </a:r>
          </a:p>
        </p:txBody>
      </p:sp>
      <p:sp>
        <p:nvSpPr>
          <p:cNvPr id="31" name="云形标注 17"/>
          <p:cNvSpPr>
            <a:spLocks noChangeArrowheads="1"/>
          </p:cNvSpPr>
          <p:nvPr/>
        </p:nvSpPr>
        <p:spPr bwMode="auto">
          <a:xfrm>
            <a:off x="5554663" y="4268788"/>
            <a:ext cx="1825625" cy="660400"/>
          </a:xfrm>
          <a:prstGeom prst="cloudCallout">
            <a:avLst>
              <a:gd name="adj1" fmla="val -20833"/>
              <a:gd name="adj2" fmla="val 62500"/>
            </a:avLst>
          </a:prstGeom>
          <a:noFill/>
          <a:ln w="9525">
            <a:solidFill>
              <a:schemeClr val="tx1"/>
            </a:solidFill>
            <a:round/>
            <a:headEnd/>
            <a:tailEnd/>
          </a:ln>
        </p:spPr>
        <p:txBody>
          <a:bodyPr/>
          <a:lstStyle/>
          <a:p>
            <a:pPr>
              <a:buFont typeface="Arial" charset="0"/>
              <a:buNone/>
            </a:pPr>
            <a:endParaRPr lang="zh-CN" altLang="en-US"/>
          </a:p>
        </p:txBody>
      </p:sp>
      <p:sp>
        <p:nvSpPr>
          <p:cNvPr id="32" name="文本框 31"/>
          <p:cNvSpPr txBox="1">
            <a:spLocks noChangeArrowheads="1"/>
          </p:cNvSpPr>
          <p:nvPr/>
        </p:nvSpPr>
        <p:spPr bwMode="auto">
          <a:xfrm>
            <a:off x="1146175" y="5195888"/>
            <a:ext cx="1231900" cy="460375"/>
          </a:xfrm>
          <a:prstGeom prst="rect">
            <a:avLst/>
          </a:prstGeom>
          <a:noFill/>
          <a:ln w="9525">
            <a:noFill/>
            <a:miter lim="800000"/>
            <a:headEnd/>
            <a:tailEnd/>
          </a:ln>
        </p:spPr>
        <p:txBody>
          <a:bodyPr>
            <a:spAutoFit/>
          </a:bodyPr>
          <a:lstStyle/>
          <a:p>
            <a:pPr>
              <a:buFont typeface="Arial" charset="0"/>
              <a:buNone/>
            </a:pPr>
            <a:r>
              <a:rPr lang="en-US" altLang="zh-CN" sz="2400">
                <a:latin typeface="Times New Roman" pitchFamily="18" charset="0"/>
                <a:cs typeface="Times New Roman" pitchFamily="18" charset="0"/>
              </a:rPr>
              <a:t>decode</a:t>
            </a:r>
          </a:p>
        </p:txBody>
      </p:sp>
      <p:sp>
        <p:nvSpPr>
          <p:cNvPr id="37" name="文本框 36"/>
          <p:cNvSpPr txBox="1">
            <a:spLocks noChangeArrowheads="1"/>
          </p:cNvSpPr>
          <p:nvPr/>
        </p:nvSpPr>
        <p:spPr bwMode="auto">
          <a:xfrm>
            <a:off x="2378075" y="5195888"/>
            <a:ext cx="482600" cy="460375"/>
          </a:xfrm>
          <a:prstGeom prst="rect">
            <a:avLst/>
          </a:prstGeom>
          <a:noFill/>
          <a:ln w="9525">
            <a:noFill/>
            <a:miter lim="800000"/>
            <a:headEnd/>
            <a:tailEnd/>
          </a:ln>
        </p:spPr>
        <p:txBody>
          <a:bodyPr>
            <a:spAutoFit/>
          </a:bodyPr>
          <a:lstStyle/>
          <a:p>
            <a:pPr>
              <a:buFont typeface="Arial" charset="0"/>
              <a:buNone/>
            </a:pPr>
            <a:r>
              <a:rPr lang="en-US" altLang="zh-CN" sz="2400"/>
              <a:t>+</a:t>
            </a:r>
          </a:p>
        </p:txBody>
      </p:sp>
      <p:sp>
        <p:nvSpPr>
          <p:cNvPr id="38" name="缺角矩形 37"/>
          <p:cNvSpPr>
            <a:spLocks noChangeArrowheads="1"/>
          </p:cNvSpPr>
          <p:nvPr/>
        </p:nvSpPr>
        <p:spPr bwMode="auto">
          <a:xfrm>
            <a:off x="2801938" y="5124450"/>
            <a:ext cx="1168400" cy="647700"/>
          </a:xfrm>
          <a:prstGeom prst="plaque">
            <a:avLst>
              <a:gd name="adj" fmla="val 16667"/>
            </a:avLst>
          </a:prstGeom>
          <a:noFill/>
          <a:ln w="38100">
            <a:solidFill>
              <a:schemeClr val="tx1"/>
            </a:solidFill>
            <a:round/>
            <a:headEnd/>
            <a:tailEnd/>
          </a:ln>
        </p:spPr>
        <p:txBody>
          <a:bodyPr/>
          <a:lstStyle/>
          <a:p>
            <a:pPr>
              <a:buFont typeface="Arial" charset="0"/>
              <a:buNone/>
            </a:pPr>
            <a:endParaRPr lang="zh-CN" altLang="en-US"/>
          </a:p>
        </p:txBody>
      </p:sp>
      <p:sp>
        <p:nvSpPr>
          <p:cNvPr id="39" name="文本框 38"/>
          <p:cNvSpPr txBox="1">
            <a:spLocks noChangeArrowheads="1"/>
          </p:cNvSpPr>
          <p:nvPr/>
        </p:nvSpPr>
        <p:spPr bwMode="auto">
          <a:xfrm>
            <a:off x="3148013" y="5195888"/>
            <a:ext cx="1231900" cy="460375"/>
          </a:xfrm>
          <a:prstGeom prst="rect">
            <a:avLst/>
          </a:prstGeom>
          <a:noFill/>
          <a:ln w="9525">
            <a:noFill/>
            <a:miter lim="800000"/>
            <a:headEnd/>
            <a:tailEnd/>
          </a:ln>
        </p:spPr>
        <p:txBody>
          <a:bodyPr>
            <a:spAutoFit/>
          </a:bodyPr>
          <a:lstStyle/>
          <a:p>
            <a:pPr>
              <a:buFont typeface="Arial" charset="0"/>
              <a:buNone/>
            </a:pPr>
            <a:r>
              <a:rPr lang="en-US" altLang="zh-CN" sz="2400" i="1">
                <a:latin typeface="Times New Roman" pitchFamily="18" charset="0"/>
                <a:cs typeface="Times New Roman" pitchFamily="18" charset="0"/>
              </a:rPr>
              <a:t>er</a:t>
            </a:r>
          </a:p>
        </p:txBody>
      </p:sp>
      <p:cxnSp>
        <p:nvCxnSpPr>
          <p:cNvPr id="40" name="直接箭头连接符 39"/>
          <p:cNvCxnSpPr>
            <a:cxnSpLocks noChangeShapeType="1"/>
          </p:cNvCxnSpPr>
          <p:nvPr/>
        </p:nvCxnSpPr>
        <p:spPr bwMode="auto">
          <a:xfrm>
            <a:off x="4083050" y="5445125"/>
            <a:ext cx="1223963" cy="0"/>
          </a:xfrm>
          <a:prstGeom prst="straightConnector1">
            <a:avLst/>
          </a:prstGeom>
          <a:noFill/>
          <a:ln w="9525">
            <a:solidFill>
              <a:schemeClr val="tx1"/>
            </a:solidFill>
            <a:round/>
            <a:headEnd/>
            <a:tailEnd type="arrow" w="med" len="med"/>
          </a:ln>
        </p:spPr>
      </p:cxnSp>
      <p:sp>
        <p:nvSpPr>
          <p:cNvPr id="41" name="缺角矩形 40"/>
          <p:cNvSpPr>
            <a:spLocks noChangeArrowheads="1"/>
          </p:cNvSpPr>
          <p:nvPr/>
        </p:nvSpPr>
        <p:spPr bwMode="auto">
          <a:xfrm>
            <a:off x="5778500" y="5060950"/>
            <a:ext cx="1962150" cy="725488"/>
          </a:xfrm>
          <a:prstGeom prst="plaque">
            <a:avLst>
              <a:gd name="adj" fmla="val 16667"/>
            </a:avLst>
          </a:prstGeom>
          <a:noFill/>
          <a:ln w="38100">
            <a:solidFill>
              <a:schemeClr val="tx1"/>
            </a:solidFill>
            <a:round/>
            <a:headEnd/>
            <a:tailEnd/>
          </a:ln>
        </p:spPr>
        <p:txBody>
          <a:bodyPr/>
          <a:lstStyle/>
          <a:p>
            <a:pPr>
              <a:buFont typeface="Arial" charset="0"/>
              <a:buNone/>
            </a:pPr>
            <a:endParaRPr lang="zh-CN" altLang="en-US"/>
          </a:p>
        </p:txBody>
      </p:sp>
      <p:sp>
        <p:nvSpPr>
          <p:cNvPr id="42" name="文本框 41"/>
          <p:cNvSpPr txBox="1">
            <a:spLocks noChangeArrowheads="1"/>
          </p:cNvSpPr>
          <p:nvPr/>
        </p:nvSpPr>
        <p:spPr bwMode="auto">
          <a:xfrm>
            <a:off x="6067425" y="5173663"/>
            <a:ext cx="1930400" cy="460375"/>
          </a:xfrm>
          <a:prstGeom prst="rect">
            <a:avLst/>
          </a:prstGeom>
          <a:noFill/>
          <a:ln w="9525">
            <a:noFill/>
            <a:miter lim="800000"/>
            <a:headEnd/>
            <a:tailEnd/>
          </a:ln>
        </p:spPr>
        <p:txBody>
          <a:bodyPr>
            <a:spAutoFit/>
          </a:bodyPr>
          <a:lstStyle/>
          <a:p>
            <a:pPr>
              <a:buFont typeface="Arial" charset="0"/>
              <a:buNone/>
            </a:pPr>
            <a:r>
              <a:rPr lang="en-US" altLang="zh-CN" sz="2400">
                <a:latin typeface="Times New Roman" pitchFamily="18" charset="0"/>
                <a:cs typeface="Times New Roman" pitchFamily="18" charset="0"/>
              </a:rPr>
              <a:t>decoder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800" decel="100000"/>
                                        <p:tgtEl>
                                          <p:spTgt spid="18"/>
                                        </p:tgtEl>
                                      </p:cBhvr>
                                    </p:animEffect>
                                    <p:anim calcmode="lin" valueType="num">
                                      <p:cBhvr>
                                        <p:cTn id="18" dur="800" decel="100000" fill="hold"/>
                                        <p:tgtEl>
                                          <p:spTgt spid="18"/>
                                        </p:tgtEl>
                                        <p:attrNameLst>
                                          <p:attrName>style.rotation</p:attrName>
                                        </p:attrNameLst>
                                      </p:cBhvr>
                                      <p:tavLst>
                                        <p:tav tm="0">
                                          <p:val>
                                            <p:fltVal val="-90"/>
                                          </p:val>
                                        </p:tav>
                                        <p:tav tm="100000">
                                          <p:val>
                                            <p:fltVal val="0"/>
                                          </p:val>
                                        </p:tav>
                                      </p:tavLst>
                                    </p:anim>
                                    <p:anim calcmode="lin" valueType="num">
                                      <p:cBhvr>
                                        <p:cTn id="19" dur="800" decel="100000" fill="hold"/>
                                        <p:tgtEl>
                                          <p:spTgt spid="18"/>
                                        </p:tgtEl>
                                        <p:attrNameLst>
                                          <p:attrName>ppt_x</p:attrName>
                                        </p:attrNameLst>
                                      </p:cBhvr>
                                      <p:tavLst>
                                        <p:tav tm="0">
                                          <p:val>
                                            <p:strVal val="#ppt_x+0.4"/>
                                          </p:val>
                                        </p:tav>
                                        <p:tav tm="100000">
                                          <p:val>
                                            <p:strVal val="#ppt_x-0.05"/>
                                          </p:val>
                                        </p:tav>
                                      </p:tavLst>
                                    </p:anim>
                                    <p:anim calcmode="lin" valueType="num">
                                      <p:cBhvr>
                                        <p:cTn id="20" dur="800" decel="100000" fill="hold"/>
                                        <p:tgtEl>
                                          <p:spTgt spid="18"/>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linds(horizontal)">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linds(horizontal)">
                                      <p:cBhvr>
                                        <p:cTn id="43" dur="500"/>
                                        <p:tgtEl>
                                          <p:spTgt spid="22"/>
                                        </p:tgtEl>
                                      </p:cBhvr>
                                    </p:animEffect>
                                  </p:childTnLst>
                                </p:cTn>
                              </p:par>
                              <p:par>
                                <p:cTn id="44" presetID="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ppt_x</p:attrName>
                                        </p:attrNameLst>
                                      </p:cBhvr>
                                      <p:tavLst>
                                        <p:tav tm="0">
                                          <p:val>
                                            <p:strVal val="#ppt_x"/>
                                          </p:val>
                                        </p:tav>
                                        <p:tav tm="100000">
                                          <p:val>
                                            <p:strVal val="#ppt_x"/>
                                          </p:val>
                                        </p:tav>
                                      </p:tavLst>
                                    </p:anim>
                                    <p:anim calcmode="lin" valueType="num">
                                      <p:cBhvr>
                                        <p:cTn id="4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ppt_x</p:attrName>
                                        </p:attrNameLst>
                                      </p:cBhvr>
                                      <p:tavLst>
                                        <p:tav tm="0">
                                          <p:val>
                                            <p:strVal val="#ppt_x"/>
                                          </p:val>
                                        </p:tav>
                                        <p:tav tm="100000">
                                          <p:val>
                                            <p:strVal val="#ppt_x"/>
                                          </p:val>
                                        </p:tav>
                                      </p:tavLst>
                                    </p:anim>
                                    <p:anim calcmode="lin" valueType="num">
                                      <p:cBhvr>
                                        <p:cTn id="5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linds(horizontal)">
                                      <p:cBhvr>
                                        <p:cTn id="58" dur="500"/>
                                        <p:tgtEl>
                                          <p:spTgt spid="28"/>
                                        </p:tgtEl>
                                      </p:cBhvr>
                                    </p:animEffect>
                                  </p:childTnLst>
                                </p:cTn>
                              </p:par>
                              <p:par>
                                <p:cTn id="59" presetID="2" presetClass="entr" presetSubtype="4"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ppt_x</p:attrName>
                                        </p:attrNameLst>
                                      </p:cBhvr>
                                      <p:tavLst>
                                        <p:tav tm="0">
                                          <p:val>
                                            <p:strVal val="#ppt_x"/>
                                          </p:val>
                                        </p:tav>
                                        <p:tav tm="100000">
                                          <p:val>
                                            <p:strVal val="#ppt_x"/>
                                          </p:val>
                                        </p:tav>
                                      </p:tavLst>
                                    </p:anim>
                                    <p:anim calcmode="lin" valueType="num">
                                      <p:cBhvr>
                                        <p:cTn id="6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linds(horizontal)">
                                      <p:cBhvr>
                                        <p:cTn id="67" dur="500"/>
                                        <p:tgtEl>
                                          <p:spTgt spid="30"/>
                                        </p:tgtEl>
                                      </p:cBhvr>
                                    </p:animEffect>
                                  </p:childTnLst>
                                </p:cTn>
                              </p:par>
                              <p:par>
                                <p:cTn id="68" presetID="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ppt_x</p:attrName>
                                        </p:attrNameLst>
                                      </p:cBhvr>
                                      <p:tavLst>
                                        <p:tav tm="0">
                                          <p:val>
                                            <p:strVal val="#ppt_x"/>
                                          </p:val>
                                        </p:tav>
                                        <p:tav tm="100000">
                                          <p:val>
                                            <p:strVal val="#ppt_x"/>
                                          </p:val>
                                        </p:tav>
                                      </p:tavLst>
                                    </p:anim>
                                    <p:anim calcmode="lin" valueType="num">
                                      <p:cBhvr>
                                        <p:cTn id="7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blinds(horizontal)">
                                      <p:cBhvr>
                                        <p:cTn id="76" dur="500"/>
                                        <p:tgtEl>
                                          <p:spTgt spid="32"/>
                                        </p:tgtEl>
                                      </p:cBhvr>
                                    </p:animEffect>
                                  </p:childTnLst>
                                </p:cTn>
                              </p:par>
                              <p:par>
                                <p:cTn id="77" presetID="2" presetClass="entr" presetSubtype="4"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ppt_x</p:attrName>
                                        </p:attrNameLst>
                                      </p:cBhvr>
                                      <p:tavLst>
                                        <p:tav tm="0">
                                          <p:val>
                                            <p:strVal val="#ppt_x"/>
                                          </p:val>
                                        </p:tav>
                                        <p:tav tm="100000">
                                          <p:val>
                                            <p:strVal val="#ppt_x"/>
                                          </p:val>
                                        </p:tav>
                                      </p:tavLst>
                                    </p:anim>
                                    <p:anim calcmode="lin" valueType="num">
                                      <p:cBhvr>
                                        <p:cTn id="80" dur="500" fill="hold"/>
                                        <p:tgtEl>
                                          <p:spTgt spid="3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blinds(horizontal)">
                                      <p:cBhvr>
                                        <p:cTn id="89" dur="500"/>
                                        <p:tgtEl>
                                          <p:spTgt spid="39"/>
                                        </p:tgtEl>
                                      </p:cBhvr>
                                    </p:animEffect>
                                  </p:childTnLst>
                                </p:cTn>
                              </p:par>
                              <p:par>
                                <p:cTn id="90" presetID="2" presetClass="entr" presetSubtype="4"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500" fill="hold"/>
                                        <p:tgtEl>
                                          <p:spTgt spid="40"/>
                                        </p:tgtEl>
                                        <p:attrNameLst>
                                          <p:attrName>ppt_x</p:attrName>
                                        </p:attrNameLst>
                                      </p:cBhvr>
                                      <p:tavLst>
                                        <p:tav tm="0">
                                          <p:val>
                                            <p:strVal val="#ppt_x"/>
                                          </p:val>
                                        </p:tav>
                                        <p:tav tm="100000">
                                          <p:val>
                                            <p:strVal val="#ppt_x"/>
                                          </p:val>
                                        </p:tav>
                                      </p:tavLst>
                                    </p:anim>
                                    <p:anim calcmode="lin" valueType="num">
                                      <p:cBhvr>
                                        <p:cTn id="93" dur="500" fill="hold"/>
                                        <p:tgtEl>
                                          <p:spTgt spid="4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ppt_x</p:attrName>
                                        </p:attrNameLst>
                                      </p:cBhvr>
                                      <p:tavLst>
                                        <p:tav tm="0">
                                          <p:val>
                                            <p:strVal val="#ppt_x"/>
                                          </p:val>
                                        </p:tav>
                                        <p:tav tm="100000">
                                          <p:val>
                                            <p:strVal val="#ppt_x"/>
                                          </p:val>
                                        </p:tav>
                                      </p:tavLst>
                                    </p:anim>
                                    <p:anim calcmode="lin" valueType="num">
                                      <p:cBhvr>
                                        <p:cTn id="9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blinds(horizontal)">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8" grpId="0"/>
      <p:bldP spid="21" grpId="0" bldLvl="0" animBg="1"/>
      <p:bldP spid="22" grpId="0"/>
      <p:bldP spid="24" grpId="0"/>
      <p:bldP spid="26" grpId="0" bldLvl="0" animBg="1"/>
      <p:bldP spid="28" grpId="0"/>
      <p:bldP spid="30" grpId="0"/>
      <p:bldP spid="31" grpId="0" bldLvl="0" animBg="1"/>
      <p:bldP spid="32" grpId="0"/>
      <p:bldP spid="37" grpId="0"/>
      <p:bldP spid="38" grpId="0" bldLvl="0" animBg="1"/>
      <p:bldP spid="39" grpId="0"/>
      <p:bldP spid="41" grpId="0" bldLvl="0" animBg="1"/>
      <p:bldP spid="4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5778" name="文本框 26"/>
          <p:cNvSpPr txBox="1">
            <a:spLocks noChangeArrowheads="1"/>
          </p:cNvSpPr>
          <p:nvPr/>
        </p:nvSpPr>
        <p:spPr bwMode="auto">
          <a:xfrm>
            <a:off x="2468563" y="280988"/>
            <a:ext cx="44243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578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578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5783" name="文本框 26"/>
          <p:cNvSpPr txBox="1">
            <a:spLocks noChangeArrowheads="1"/>
          </p:cNvSpPr>
          <p:nvPr/>
        </p:nvSpPr>
        <p:spPr bwMode="auto">
          <a:xfrm>
            <a:off x="198438" y="99218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Word bank</a:t>
            </a:r>
            <a:endParaRPr kumimoji="1" lang="zh-CN" altLang="en-US" sz="2600" b="1">
              <a:solidFill>
                <a:srgbClr val="008080"/>
              </a:solidFill>
              <a:latin typeface="Calibri" pitchFamily="34" charset="0"/>
              <a:cs typeface="Calibri" pitchFamily="34" charset="0"/>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5785" name="矩形 3"/>
          <p:cNvSpPr>
            <a:spLocks noChangeArrowheads="1"/>
          </p:cNvSpPr>
          <p:nvPr/>
        </p:nvSpPr>
        <p:spPr bwMode="auto">
          <a:xfrm>
            <a:off x="839788" y="1554163"/>
            <a:ext cx="7670800" cy="1198562"/>
          </a:xfrm>
          <a:prstGeom prst="rect">
            <a:avLst/>
          </a:prstGeom>
          <a:noFill/>
          <a:ln w="9525">
            <a:noFill/>
            <a:miter lim="800000"/>
            <a:headEnd/>
            <a:tailEnd/>
          </a:ln>
        </p:spPr>
        <p:txBody>
          <a:bodyPr>
            <a:spAutoFit/>
          </a:bodyPr>
          <a:lstStyle/>
          <a:p>
            <a:r>
              <a:rPr lang="zh-CN" altLang="en-US" sz="2400" b="1">
                <a:solidFill>
                  <a:srgbClr val="7030A0"/>
                </a:solidFill>
                <a:latin typeface="Calibri" pitchFamily="34" charset="0"/>
              </a:rPr>
              <a:t>表示人的词缀：</a:t>
            </a:r>
            <a:endParaRPr lang="en-US" altLang="zh-CN" sz="2400" b="1">
              <a:solidFill>
                <a:srgbClr val="7030A0"/>
              </a:solidFill>
              <a:latin typeface="Calibri" pitchFamily="34" charset="0"/>
            </a:endParaRPr>
          </a:p>
          <a:p>
            <a:r>
              <a:rPr lang="en-US" altLang="zh-CN" sz="2400" b="1">
                <a:solidFill>
                  <a:srgbClr val="7030A0"/>
                </a:solidFill>
                <a:latin typeface="Times New Roman" pitchFamily="18" charset="0"/>
                <a:cs typeface="Times New Roman" pitchFamily="18" charset="0"/>
              </a:rPr>
              <a:t>-er</a:t>
            </a:r>
            <a:r>
              <a:rPr lang="zh-CN" altLang="en-US" sz="2400" b="1">
                <a:solidFill>
                  <a:srgbClr val="7030A0"/>
                </a:solidFill>
                <a:latin typeface="Calibri" pitchFamily="34" charset="0"/>
              </a:rPr>
              <a:t>是</a:t>
            </a:r>
            <a:r>
              <a:rPr lang="en-US" altLang="zh-CN" sz="2400" b="1">
                <a:solidFill>
                  <a:srgbClr val="7030A0"/>
                </a:solidFill>
                <a:latin typeface="Times New Roman" pitchFamily="18" charset="0"/>
                <a:cs typeface="Times New Roman" pitchFamily="18" charset="0"/>
              </a:rPr>
              <a:t>OE</a:t>
            </a:r>
            <a:r>
              <a:rPr lang="zh-CN" altLang="en-US" sz="2400" b="1">
                <a:solidFill>
                  <a:srgbClr val="7030A0"/>
                </a:solidFill>
                <a:latin typeface="Calibri" pitchFamily="34" charset="0"/>
              </a:rPr>
              <a:t>（古英语词缀），古英语词缀是原生词缀，能产性超强。</a:t>
            </a:r>
            <a:endParaRPr lang="en-US" altLang="zh-CN" sz="2400" b="1">
              <a:solidFill>
                <a:srgbClr val="7030A0"/>
              </a:solidFill>
              <a:latin typeface="Calibri" pitchFamily="34" charset="0"/>
            </a:endParaRPr>
          </a:p>
        </p:txBody>
      </p:sp>
      <p:sp>
        <p:nvSpPr>
          <p:cNvPr id="6" name="矩形 5"/>
          <p:cNvSpPr>
            <a:spLocks noChangeArrowheads="1"/>
          </p:cNvSpPr>
          <p:nvPr/>
        </p:nvSpPr>
        <p:spPr bwMode="auto">
          <a:xfrm>
            <a:off x="839788" y="2879725"/>
            <a:ext cx="7032625" cy="460375"/>
          </a:xfrm>
          <a:prstGeom prst="rect">
            <a:avLst/>
          </a:prstGeom>
          <a:noFill/>
          <a:ln w="9525">
            <a:noFill/>
            <a:miter lim="800000"/>
            <a:headEnd/>
            <a:tailEnd/>
          </a:ln>
        </p:spPr>
        <p:txBody>
          <a:bodyPr wrap="none">
            <a:spAutoFit/>
          </a:bodyPr>
          <a:lstStyle/>
          <a:p>
            <a:r>
              <a:rPr lang="en-US" altLang="zh-CN" sz="2400">
                <a:solidFill>
                  <a:srgbClr val="000000"/>
                </a:solidFill>
                <a:latin typeface="Times New Roman" pitchFamily="18" charset="0"/>
                <a:cs typeface="Times New Roman" pitchFamily="18" charset="0"/>
              </a:rPr>
              <a:t>er: beginner, driver, gardener, worker, painter, teacher…</a:t>
            </a:r>
            <a:endParaRPr lang="zh-CN" altLang="en-US">
              <a:latin typeface="Times New Roman" pitchFamily="18" charset="0"/>
              <a:cs typeface="Times New Roman" pitchFamily="18" charset="0"/>
            </a:endParaRPr>
          </a:p>
        </p:txBody>
      </p:sp>
      <p:sp>
        <p:nvSpPr>
          <p:cNvPr id="43" name="矩形 42"/>
          <p:cNvSpPr>
            <a:spLocks noChangeArrowheads="1"/>
          </p:cNvSpPr>
          <p:nvPr/>
        </p:nvSpPr>
        <p:spPr bwMode="auto">
          <a:xfrm>
            <a:off x="839788" y="3656013"/>
            <a:ext cx="7670800" cy="1198562"/>
          </a:xfrm>
          <a:prstGeom prst="rect">
            <a:avLst/>
          </a:prstGeom>
          <a:noFill/>
          <a:ln w="9525">
            <a:noFill/>
            <a:miter lim="800000"/>
            <a:headEnd/>
            <a:tailEnd/>
          </a:ln>
        </p:spPr>
        <p:txBody>
          <a:bodyPr>
            <a:spAutoFit/>
          </a:bodyPr>
          <a:lstStyle/>
          <a:p>
            <a:r>
              <a:rPr lang="en-US" altLang="zh-CN" sz="2400" b="1">
                <a:solidFill>
                  <a:srgbClr val="7030A0"/>
                </a:solidFill>
                <a:latin typeface="Times New Roman" pitchFamily="18" charset="0"/>
                <a:cs typeface="Times New Roman" pitchFamily="18" charset="0"/>
              </a:rPr>
              <a:t>-or</a:t>
            </a:r>
            <a:r>
              <a:rPr lang="zh-CN" altLang="en-US" sz="2400" b="1">
                <a:solidFill>
                  <a:srgbClr val="7030A0"/>
                </a:solidFill>
                <a:latin typeface="Calibri" pitchFamily="34" charset="0"/>
              </a:rPr>
              <a:t>是拉丁源词缀，不具备能产性，它只和拉丁语源的动词（词根）构成名词。</a:t>
            </a:r>
            <a:endParaRPr lang="en-US" altLang="zh-CN" sz="2400" b="1">
              <a:solidFill>
                <a:srgbClr val="7030A0"/>
              </a:solidFill>
              <a:latin typeface="Calibri" pitchFamily="34" charset="0"/>
            </a:endParaRPr>
          </a:p>
          <a:p>
            <a:r>
              <a:rPr lang="en-US" altLang="zh-CN" sz="2400">
                <a:solidFill>
                  <a:srgbClr val="000000"/>
                </a:solidFill>
                <a:latin typeface="Times New Roman" pitchFamily="18" charset="0"/>
                <a:cs typeface="Times New Roman" pitchFamily="18" charset="0"/>
              </a:rPr>
              <a:t>or: doctor, director, instructor, collector…</a:t>
            </a:r>
            <a:endParaRPr lang="zh-CN" altLang="en-US">
              <a:latin typeface="Times New Roman" pitchFamily="18" charset="0"/>
              <a:cs typeface="Times New Roman" pitchFamily="18" charset="0"/>
            </a:endParaRPr>
          </a:p>
        </p:txBody>
      </p:sp>
      <p:sp>
        <p:nvSpPr>
          <p:cNvPr id="44" name="矩形 43"/>
          <p:cNvSpPr>
            <a:spLocks noChangeArrowheads="1"/>
          </p:cNvSpPr>
          <p:nvPr/>
        </p:nvSpPr>
        <p:spPr bwMode="auto">
          <a:xfrm>
            <a:off x="876300" y="5172075"/>
            <a:ext cx="7042150" cy="1198563"/>
          </a:xfrm>
          <a:prstGeom prst="rect">
            <a:avLst/>
          </a:prstGeom>
          <a:noFill/>
          <a:ln w="9525">
            <a:noFill/>
            <a:miter lim="800000"/>
            <a:headEnd/>
            <a:tailEnd/>
          </a:ln>
        </p:spPr>
        <p:txBody>
          <a:bodyPr>
            <a:spAutoFit/>
          </a:bodyPr>
          <a:lstStyle/>
          <a:p>
            <a:r>
              <a:rPr lang="en-US" altLang="zh-CN" sz="2400">
                <a:solidFill>
                  <a:srgbClr val="000000"/>
                </a:solidFill>
                <a:latin typeface="Times New Roman" pitchFamily="18" charset="0"/>
                <a:cs typeface="Times New Roman" pitchFamily="18" charset="0"/>
              </a:rPr>
              <a:t>ist: artist, scientist, analysist, linguistics …</a:t>
            </a:r>
            <a:endParaRPr lang="en-US" altLang="zh-CN">
              <a:latin typeface="Times New Roman" pitchFamily="18" charset="0"/>
              <a:cs typeface="Times New Roman" pitchFamily="18" charset="0"/>
            </a:endParaRPr>
          </a:p>
          <a:p>
            <a:r>
              <a:rPr lang="en-US" altLang="zh-CN" sz="2400">
                <a:solidFill>
                  <a:srgbClr val="000000"/>
                </a:solidFill>
                <a:latin typeface="Times New Roman" pitchFamily="18" charset="0"/>
                <a:cs typeface="Times New Roman" pitchFamily="18" charset="0"/>
              </a:rPr>
              <a:t>ian: historian, civilian, comedian…..</a:t>
            </a:r>
          </a:p>
          <a:p>
            <a:r>
              <a:rPr lang="zh-CN" altLang="en-US" sz="2400" b="1">
                <a:solidFill>
                  <a:srgbClr val="7030A0"/>
                </a:solidFill>
                <a:latin typeface="Calibri" pitchFamily="34" charset="0"/>
              </a:rPr>
              <a:t>表示国籍     </a:t>
            </a:r>
            <a:r>
              <a:rPr lang="en-US" altLang="zh-CN" sz="2400">
                <a:latin typeface="Times New Roman" pitchFamily="18" charset="0"/>
                <a:cs typeface="Times New Roman" pitchFamily="18" charset="0"/>
              </a:rPr>
              <a:t>Canadian, Egyptian, Arabian…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linds(horizontal)">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p:bldP spid="4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6802" name="文本框 26"/>
          <p:cNvSpPr txBox="1">
            <a:spLocks noChangeArrowheads="1"/>
          </p:cNvSpPr>
          <p:nvPr/>
        </p:nvSpPr>
        <p:spPr bwMode="auto">
          <a:xfrm>
            <a:off x="2468563" y="280988"/>
            <a:ext cx="49037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680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680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6807" name="文本框 26"/>
          <p:cNvSpPr txBox="1">
            <a:spLocks noChangeArrowheads="1"/>
          </p:cNvSpPr>
          <p:nvPr/>
        </p:nvSpPr>
        <p:spPr bwMode="auto">
          <a:xfrm>
            <a:off x="198438" y="99218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Word bank</a:t>
            </a:r>
            <a:endParaRPr kumimoji="1" lang="zh-CN" altLang="en-US" sz="2600" b="1">
              <a:solidFill>
                <a:srgbClr val="008080"/>
              </a:solidFill>
              <a:latin typeface="Calibri" pitchFamily="34" charset="0"/>
              <a:cs typeface="Calibri" pitchFamily="34" charset="0"/>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809" name="矩形 3"/>
          <p:cNvSpPr>
            <a:spLocks noChangeArrowheads="1"/>
          </p:cNvSpPr>
          <p:nvPr/>
        </p:nvSpPr>
        <p:spPr bwMode="auto">
          <a:xfrm>
            <a:off x="839788" y="1554163"/>
            <a:ext cx="3587750" cy="1108075"/>
          </a:xfrm>
          <a:prstGeom prst="rect">
            <a:avLst/>
          </a:prstGeom>
          <a:noFill/>
          <a:ln w="9525">
            <a:noFill/>
            <a:miter lim="800000"/>
            <a:headEnd/>
            <a:tailEnd/>
          </a:ln>
        </p:spPr>
        <p:txBody>
          <a:bodyPr wrap="none">
            <a:spAutoFit/>
          </a:bodyPr>
          <a:lstStyle/>
          <a:p>
            <a:r>
              <a:rPr lang="zh-CN" altLang="en-US" sz="2400" b="1">
                <a:solidFill>
                  <a:srgbClr val="7030A0"/>
                </a:solidFill>
                <a:latin typeface="Calibri" pitchFamily="34" charset="0"/>
              </a:rPr>
              <a:t>表示人的词缀：</a:t>
            </a:r>
            <a:endParaRPr lang="en-US" altLang="zh-CN" sz="2400" b="1">
              <a:solidFill>
                <a:srgbClr val="7030A0"/>
              </a:solidFill>
              <a:latin typeface="Calibri" pitchFamily="34" charset="0"/>
            </a:endParaRPr>
          </a:p>
          <a:p>
            <a:r>
              <a:rPr lang="zh-CN" altLang="en-US" sz="2400" b="1">
                <a:solidFill>
                  <a:srgbClr val="7030A0"/>
                </a:solidFill>
                <a:latin typeface="Calibri" pitchFamily="34" charset="0"/>
              </a:rPr>
              <a:t>从语态上看，分主动被动</a:t>
            </a:r>
            <a:endParaRPr lang="en-US" altLang="zh-CN" sz="2400" b="1">
              <a:solidFill>
                <a:srgbClr val="7030A0"/>
              </a:solidFill>
              <a:latin typeface="Calibri" pitchFamily="34" charset="0"/>
            </a:endParaRPr>
          </a:p>
          <a:p>
            <a:endParaRPr lang="zh-CN" altLang="en-US" b="1">
              <a:solidFill>
                <a:srgbClr val="7030A0"/>
              </a:solidFill>
              <a:latin typeface="Calibri" pitchFamily="34" charset="0"/>
            </a:endParaRPr>
          </a:p>
        </p:txBody>
      </p:sp>
      <p:sp>
        <p:nvSpPr>
          <p:cNvPr id="6" name="矩形 5"/>
          <p:cNvSpPr>
            <a:spLocks noChangeArrowheads="1"/>
          </p:cNvSpPr>
          <p:nvPr/>
        </p:nvSpPr>
        <p:spPr bwMode="auto">
          <a:xfrm>
            <a:off x="1049338" y="2681288"/>
            <a:ext cx="5327650" cy="460375"/>
          </a:xfrm>
          <a:prstGeom prst="rect">
            <a:avLst/>
          </a:prstGeom>
          <a:noFill/>
          <a:ln w="9525">
            <a:noFill/>
            <a:miter lim="800000"/>
            <a:headEnd/>
            <a:tailEnd/>
          </a:ln>
        </p:spPr>
        <p:txBody>
          <a:bodyPr wrap="none">
            <a:spAutoFit/>
          </a:bodyPr>
          <a:lstStyle/>
          <a:p>
            <a:r>
              <a:rPr lang="en-US" altLang="zh-CN" sz="2400">
                <a:solidFill>
                  <a:srgbClr val="000000"/>
                </a:solidFill>
                <a:latin typeface="Times New Roman" pitchFamily="18" charset="0"/>
                <a:cs typeface="Times New Roman" pitchFamily="18" charset="0"/>
              </a:rPr>
              <a:t>er/or: employer, interviewer, examiner, …</a:t>
            </a:r>
            <a:endParaRPr lang="zh-CN" altLang="en-US">
              <a:latin typeface="Times New Roman" pitchFamily="18" charset="0"/>
              <a:cs typeface="Times New Roman" pitchFamily="18" charset="0"/>
            </a:endParaRPr>
          </a:p>
        </p:txBody>
      </p:sp>
      <p:sp>
        <p:nvSpPr>
          <p:cNvPr id="43" name="矩形 42"/>
          <p:cNvSpPr>
            <a:spLocks noChangeArrowheads="1"/>
          </p:cNvSpPr>
          <p:nvPr/>
        </p:nvSpPr>
        <p:spPr bwMode="auto">
          <a:xfrm>
            <a:off x="1069975" y="3265488"/>
            <a:ext cx="5072063" cy="460375"/>
          </a:xfrm>
          <a:prstGeom prst="rect">
            <a:avLst/>
          </a:prstGeom>
          <a:noFill/>
          <a:ln w="9525">
            <a:noFill/>
            <a:miter lim="800000"/>
            <a:headEnd/>
            <a:tailEnd/>
          </a:ln>
        </p:spPr>
        <p:txBody>
          <a:bodyPr wrap="none">
            <a:spAutoFit/>
          </a:bodyPr>
          <a:lstStyle/>
          <a:p>
            <a:r>
              <a:rPr lang="en-US" altLang="zh-CN" sz="2400">
                <a:solidFill>
                  <a:srgbClr val="000000"/>
                </a:solidFill>
                <a:latin typeface="Times New Roman" pitchFamily="18" charset="0"/>
                <a:cs typeface="Times New Roman" pitchFamily="18" charset="0"/>
              </a:rPr>
              <a:t>ee: employee, interviewee, examinee …</a:t>
            </a:r>
            <a:endParaRPr lang="zh-CN" altLang="en-US">
              <a:latin typeface="Times New Roman" pitchFamily="18" charset="0"/>
              <a:cs typeface="Times New Roman" pitchFamily="18" charset="0"/>
            </a:endParaRPr>
          </a:p>
        </p:txBody>
      </p:sp>
      <p:sp>
        <p:nvSpPr>
          <p:cNvPr id="76812" name="矩形 7"/>
          <p:cNvSpPr>
            <a:spLocks noChangeArrowheads="1"/>
          </p:cNvSpPr>
          <p:nvPr/>
        </p:nvSpPr>
        <p:spPr bwMode="auto">
          <a:xfrm>
            <a:off x="946150" y="4256088"/>
            <a:ext cx="1724025" cy="461962"/>
          </a:xfrm>
          <a:prstGeom prst="rect">
            <a:avLst/>
          </a:prstGeom>
          <a:noFill/>
          <a:ln w="9525">
            <a:noFill/>
            <a:miter lim="800000"/>
            <a:headEnd/>
            <a:tailEnd/>
          </a:ln>
        </p:spPr>
        <p:txBody>
          <a:bodyPr wrap="none">
            <a:spAutoFit/>
          </a:bodyPr>
          <a:lstStyle/>
          <a:p>
            <a:r>
              <a:rPr lang="zh-CN" altLang="en-US" sz="2400" b="1">
                <a:solidFill>
                  <a:srgbClr val="7030A0"/>
                </a:solidFill>
                <a:latin typeface="Calibri" pitchFamily="34" charset="0"/>
              </a:rPr>
              <a:t>从性别看：</a:t>
            </a:r>
            <a:endParaRPr lang="en-US" altLang="zh-CN" sz="2400" b="1">
              <a:solidFill>
                <a:srgbClr val="7030A0"/>
              </a:solidFill>
              <a:latin typeface="Calibri" pitchFamily="34" charset="0"/>
            </a:endParaRPr>
          </a:p>
        </p:txBody>
      </p:sp>
      <p:sp>
        <p:nvSpPr>
          <p:cNvPr id="45" name="矩形 44"/>
          <p:cNvSpPr>
            <a:spLocks noChangeArrowheads="1"/>
          </p:cNvSpPr>
          <p:nvPr/>
        </p:nvSpPr>
        <p:spPr bwMode="auto">
          <a:xfrm>
            <a:off x="1069975" y="5016500"/>
            <a:ext cx="4235450" cy="460375"/>
          </a:xfrm>
          <a:prstGeom prst="rect">
            <a:avLst/>
          </a:prstGeom>
          <a:noFill/>
          <a:ln w="9525">
            <a:noFill/>
            <a:miter lim="800000"/>
            <a:headEnd/>
            <a:tailEnd/>
          </a:ln>
        </p:spPr>
        <p:txBody>
          <a:bodyPr wrap="none">
            <a:spAutoFit/>
          </a:bodyPr>
          <a:lstStyle/>
          <a:p>
            <a:r>
              <a:rPr lang="en-US" altLang="zh-CN" sz="2400">
                <a:solidFill>
                  <a:srgbClr val="000000"/>
                </a:solidFill>
                <a:latin typeface="Times New Roman" pitchFamily="18" charset="0"/>
                <a:cs typeface="Times New Roman" pitchFamily="18" charset="0"/>
              </a:rPr>
              <a:t>or/er: waiter, heir, prince, host …</a:t>
            </a:r>
            <a:endParaRPr lang="zh-CN" altLang="en-US">
              <a:latin typeface="Times New Roman" pitchFamily="18" charset="0"/>
              <a:cs typeface="Times New Roman" pitchFamily="18" charset="0"/>
            </a:endParaRPr>
          </a:p>
        </p:txBody>
      </p:sp>
      <p:sp>
        <p:nvSpPr>
          <p:cNvPr id="46" name="矩形 45"/>
          <p:cNvSpPr>
            <a:spLocks noChangeArrowheads="1"/>
          </p:cNvSpPr>
          <p:nvPr/>
        </p:nvSpPr>
        <p:spPr bwMode="auto">
          <a:xfrm>
            <a:off x="1069975" y="5661025"/>
            <a:ext cx="5278438" cy="460375"/>
          </a:xfrm>
          <a:prstGeom prst="rect">
            <a:avLst/>
          </a:prstGeom>
          <a:noFill/>
          <a:ln w="9525">
            <a:noFill/>
            <a:miter lim="800000"/>
            <a:headEnd/>
            <a:tailEnd/>
          </a:ln>
        </p:spPr>
        <p:txBody>
          <a:bodyPr wrap="none">
            <a:spAutoFit/>
          </a:bodyPr>
          <a:lstStyle/>
          <a:p>
            <a:r>
              <a:rPr lang="en-US" altLang="zh-CN" sz="2400">
                <a:solidFill>
                  <a:srgbClr val="000000"/>
                </a:solidFill>
                <a:latin typeface="Times New Roman" pitchFamily="18" charset="0"/>
                <a:cs typeface="Times New Roman" pitchFamily="18" charset="0"/>
              </a:rPr>
              <a:t>ess: waitress, heiress, princess, hostess …</a:t>
            </a:r>
            <a:endParaRPr lang="zh-CN" alt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linds(horizont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linds(horizontal)">
                                      <p:cBhvr>
                                        <p:cTn id="2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p:bldP spid="45" grpId="0"/>
      <p:bldP spid="4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7826" name="文本框 26"/>
          <p:cNvSpPr txBox="1">
            <a:spLocks noChangeArrowheads="1"/>
          </p:cNvSpPr>
          <p:nvPr/>
        </p:nvSpPr>
        <p:spPr bwMode="auto">
          <a:xfrm>
            <a:off x="2468563" y="280988"/>
            <a:ext cx="4381500"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782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783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7831" name="文本框 26"/>
          <p:cNvSpPr txBox="1">
            <a:spLocks noChangeArrowheads="1"/>
          </p:cNvSpPr>
          <p:nvPr/>
        </p:nvSpPr>
        <p:spPr bwMode="auto">
          <a:xfrm>
            <a:off x="198438" y="99218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Exercises: </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a:spLocks noChangeArrowheads="1"/>
          </p:cNvSpPr>
          <p:nvPr/>
        </p:nvSpPr>
        <p:spPr bwMode="auto">
          <a:xfrm>
            <a:off x="555625" y="1489075"/>
            <a:ext cx="7789863" cy="1198563"/>
          </a:xfrm>
          <a:prstGeom prst="rect">
            <a:avLst/>
          </a:prstGeom>
          <a:noFill/>
          <a:ln w="9525">
            <a:noFill/>
            <a:miter lim="800000"/>
            <a:headEnd/>
            <a:tailEnd/>
          </a:ln>
        </p:spPr>
        <p:txBody>
          <a:bodyPr>
            <a:spAutoFit/>
          </a:bodyPr>
          <a:lstStyle/>
          <a:p>
            <a:r>
              <a:rPr lang="en-US" altLang="zh-CN" sz="2400">
                <a:solidFill>
                  <a:srgbClr val="000000"/>
                </a:solidFill>
                <a:latin typeface="Times New Roman" pitchFamily="18" charset="0"/>
                <a:cs typeface="Times New Roman" pitchFamily="18" charset="0"/>
              </a:rPr>
              <a:t>Now study the formation of the words from the box and make a guess at their meaning. Then choose a suitable word to complete the sentences. Change the form when necessary. </a:t>
            </a:r>
            <a:endParaRPr lang="zh-CN" altLang="en-US">
              <a:latin typeface="Times New Roman" pitchFamily="18" charset="0"/>
              <a:cs typeface="Times New Roman" pitchFamily="18" charset="0"/>
            </a:endParaRPr>
          </a:p>
        </p:txBody>
      </p:sp>
      <p:sp>
        <p:nvSpPr>
          <p:cNvPr id="45" name="矩形 44"/>
          <p:cNvSpPr>
            <a:spLocks noChangeArrowheads="1"/>
          </p:cNvSpPr>
          <p:nvPr/>
        </p:nvSpPr>
        <p:spPr bwMode="auto">
          <a:xfrm>
            <a:off x="549275" y="3897313"/>
            <a:ext cx="8237538" cy="2306637"/>
          </a:xfrm>
          <a:prstGeom prst="rect">
            <a:avLst/>
          </a:prstGeom>
          <a:noFill/>
          <a:ln w="9525">
            <a:noFill/>
            <a:miter lim="800000"/>
            <a:headEnd/>
            <a:tailEnd/>
          </a:ln>
        </p:spPr>
        <p:txBody>
          <a:bodyPr>
            <a:spAutoFit/>
          </a:bodyPr>
          <a:lstStyle/>
          <a:p>
            <a:pPr marL="323850" indent="-457200"/>
            <a:r>
              <a:rPr lang="en-US" altLang="zh-CN" sz="2400">
                <a:solidFill>
                  <a:srgbClr val="000000"/>
                </a:solidFill>
                <a:latin typeface="Times New Roman" pitchFamily="18" charset="0"/>
                <a:cs typeface="Times New Roman" pitchFamily="18" charset="0"/>
              </a:rPr>
              <a:t>1. Starting a business alone is rather difficult, so many people choose to set up their company with one or more business ____________.</a:t>
            </a:r>
          </a:p>
          <a:p>
            <a:pPr marL="323850" indent="-457200"/>
            <a:r>
              <a:rPr lang="en-US" altLang="zh-CN" sz="2400">
                <a:solidFill>
                  <a:srgbClr val="000000"/>
                </a:solidFill>
                <a:latin typeface="Times New Roman" pitchFamily="18" charset="0"/>
                <a:cs typeface="Times New Roman" pitchFamily="18" charset="0"/>
              </a:rPr>
              <a:t>2. With modern technologies, ___________ could work more land faster with less help and produce greater yields, for example, using GPSs to track crop production.</a:t>
            </a:r>
          </a:p>
        </p:txBody>
      </p:sp>
      <p:sp>
        <p:nvSpPr>
          <p:cNvPr id="16" name="圆角矩形 1"/>
          <p:cNvSpPr>
            <a:spLocks noChangeArrowheads="1"/>
          </p:cNvSpPr>
          <p:nvPr/>
        </p:nvSpPr>
        <p:spPr bwMode="auto">
          <a:xfrm>
            <a:off x="1344613" y="2871788"/>
            <a:ext cx="5505450" cy="858837"/>
          </a:xfrm>
          <a:prstGeom prst="roundRect">
            <a:avLst>
              <a:gd name="adj" fmla="val 16667"/>
            </a:avLst>
          </a:prstGeom>
          <a:solidFill>
            <a:srgbClr val="FFFFFF"/>
          </a:solidFill>
          <a:ln w="25400">
            <a:solidFill>
              <a:srgbClr val="F79646"/>
            </a:solidFill>
            <a:round/>
          </a:ln>
        </p:spPr>
        <p:txBody>
          <a:bodyPr anchor="ctr" upright="1"/>
          <a:lstStyle/>
          <a:p>
            <a:pPr algn="just" fontAlgn="auto">
              <a:spcBef>
                <a:spcPts val="0"/>
              </a:spcBef>
              <a:spcAft>
                <a:spcPts val="0"/>
              </a:spcAft>
              <a:defRPr/>
            </a:pPr>
            <a:r>
              <a:rPr lang="en-US" sz="2400" kern="100" dirty="0">
                <a:latin typeface="Times New Roman" panose="02020603050405020304" pitchFamily="18" charset="0"/>
                <a:ea typeface="宋体" panose="02010600030101010101" pitchFamily="2" charset="-122"/>
                <a:cs typeface="Times New Roman" panose="02020603050405020304" pitchFamily="18" charset="0"/>
              </a:rPr>
              <a:t>smallholder       producer       consumer</a:t>
            </a:r>
            <a:endParaRPr lang="zh-CN" sz="2400" kern="100" dirty="0">
              <a:latin typeface="Times New Roman" panose="02020603050405020304" pitchFamily="18"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en-US" sz="2400" kern="100" dirty="0">
                <a:latin typeface="Times New Roman" panose="02020603050405020304" pitchFamily="18" charset="0"/>
                <a:ea typeface="宋体" panose="02010600030101010101" pitchFamily="2" charset="-122"/>
                <a:cs typeface="Times New Roman" panose="02020603050405020304" pitchFamily="18" charset="0"/>
              </a:rPr>
              <a:t>partner              decoder         fertilizer</a:t>
            </a:r>
            <a:endParaRPr lang="zh-CN" sz="2400" kern="1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rrowheads="1"/>
          </p:cNvSpPr>
          <p:nvPr/>
        </p:nvSpPr>
        <p:spPr bwMode="auto">
          <a:xfrm>
            <a:off x="1108075" y="4625975"/>
            <a:ext cx="1163638"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partners</a:t>
            </a:r>
          </a:p>
        </p:txBody>
      </p:sp>
      <p:sp>
        <p:nvSpPr>
          <p:cNvPr id="19" name="矩形 18"/>
          <p:cNvSpPr>
            <a:spLocks noChangeArrowheads="1"/>
          </p:cNvSpPr>
          <p:nvPr/>
        </p:nvSpPr>
        <p:spPr bwMode="auto">
          <a:xfrm>
            <a:off x="4324350" y="5006975"/>
            <a:ext cx="1739900"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smallholders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linds(horizont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p:bldP spid="16" grpId="0" animBg="1"/>
      <p:bldP spid="3"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8850" name="文本框 26"/>
          <p:cNvSpPr txBox="1">
            <a:spLocks noChangeArrowheads="1"/>
          </p:cNvSpPr>
          <p:nvPr/>
        </p:nvSpPr>
        <p:spPr bwMode="auto">
          <a:xfrm>
            <a:off x="2468563" y="280988"/>
            <a:ext cx="484822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885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885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8855" name="文本框 26"/>
          <p:cNvSpPr txBox="1">
            <a:spLocks noChangeArrowheads="1"/>
          </p:cNvSpPr>
          <p:nvPr/>
        </p:nvSpPr>
        <p:spPr bwMode="auto">
          <a:xfrm>
            <a:off x="198438" y="896938"/>
            <a:ext cx="30956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Word bank</a:t>
            </a:r>
            <a:endParaRPr kumimoji="1" lang="zh-CN" altLang="en-US" sz="2600" b="1">
              <a:solidFill>
                <a:srgbClr val="008080"/>
              </a:solidFill>
              <a:latin typeface="Calibri" pitchFamily="34" charset="0"/>
              <a:cs typeface="Calibri" pitchFamily="34" charset="0"/>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矩形 44"/>
          <p:cNvSpPr>
            <a:spLocks noChangeArrowheads="1"/>
          </p:cNvSpPr>
          <p:nvPr/>
        </p:nvSpPr>
        <p:spPr bwMode="auto">
          <a:xfrm>
            <a:off x="549275" y="1925638"/>
            <a:ext cx="8237538" cy="3784600"/>
          </a:xfrm>
          <a:prstGeom prst="rect">
            <a:avLst/>
          </a:prstGeom>
          <a:noFill/>
          <a:ln w="9525">
            <a:noFill/>
            <a:miter lim="800000"/>
            <a:headEnd/>
            <a:tailEnd/>
          </a:ln>
        </p:spPr>
        <p:txBody>
          <a:bodyPr>
            <a:spAutoFit/>
          </a:bodyPr>
          <a:lstStyle/>
          <a:p>
            <a:pPr marL="323850" indent="-457200"/>
            <a:r>
              <a:rPr lang="en-US" altLang="zh-CN" sz="2400">
                <a:solidFill>
                  <a:srgbClr val="000000"/>
                </a:solidFill>
                <a:latin typeface="Times New Roman" pitchFamily="18" charset="0"/>
                <a:cs typeface="Times New Roman" pitchFamily="18" charset="0"/>
              </a:rPr>
              <a:t>3. Researchers at the University of California, Berkeley have invented a brain ___________ device that’s able to work out what you’re thinking inside the brain.</a:t>
            </a:r>
          </a:p>
          <a:p>
            <a:pPr marL="323850" indent="-457200"/>
            <a:r>
              <a:rPr lang="en-US" altLang="zh-CN" sz="2400">
                <a:solidFill>
                  <a:srgbClr val="000000"/>
                </a:solidFill>
                <a:latin typeface="Times New Roman" pitchFamily="18" charset="0"/>
                <a:cs typeface="Times New Roman" pitchFamily="18" charset="0"/>
              </a:rPr>
              <a:t>4. As online ___________ behavior and technology changes fast, businesses need to stay on top of the changes.</a:t>
            </a:r>
          </a:p>
          <a:p>
            <a:pPr marL="323850" indent="-457200"/>
            <a:r>
              <a:rPr lang="en-US" altLang="zh-CN" sz="2400">
                <a:solidFill>
                  <a:srgbClr val="000000"/>
                </a:solidFill>
                <a:latin typeface="Times New Roman" pitchFamily="18" charset="0"/>
                <a:cs typeface="Times New Roman" pitchFamily="18" charset="0"/>
              </a:rPr>
              <a:t>5. China is the world's leading __________ of renewable energy and is set to become the world's biggest developer of clean technologies, according to a report.</a:t>
            </a:r>
          </a:p>
          <a:p>
            <a:pPr marL="323850" indent="-457200"/>
            <a:r>
              <a:rPr lang="en-US" altLang="zh-CN" sz="2400">
                <a:solidFill>
                  <a:srgbClr val="000000"/>
                </a:solidFill>
                <a:latin typeface="Times New Roman" pitchFamily="18" charset="0"/>
                <a:cs typeface="Times New Roman" pitchFamily="18" charset="0"/>
              </a:rPr>
              <a:t>6. New and improved ___________ are critical to help provide sustainable global food security and protect the environment.</a:t>
            </a:r>
          </a:p>
        </p:txBody>
      </p:sp>
      <p:sp>
        <p:nvSpPr>
          <p:cNvPr id="16" name="圆角矩形 1"/>
          <p:cNvSpPr>
            <a:spLocks noChangeArrowheads="1"/>
          </p:cNvSpPr>
          <p:nvPr/>
        </p:nvSpPr>
        <p:spPr bwMode="auto">
          <a:xfrm>
            <a:off x="2144713" y="884238"/>
            <a:ext cx="5503862" cy="858837"/>
          </a:xfrm>
          <a:prstGeom prst="roundRect">
            <a:avLst>
              <a:gd name="adj" fmla="val 16667"/>
            </a:avLst>
          </a:prstGeom>
          <a:solidFill>
            <a:srgbClr val="FFFFFF"/>
          </a:solidFill>
          <a:ln w="25400">
            <a:solidFill>
              <a:srgbClr val="F79646"/>
            </a:solidFill>
            <a:round/>
          </a:ln>
        </p:spPr>
        <p:txBody>
          <a:bodyPr anchor="ctr" upright="1"/>
          <a:lstStyle/>
          <a:p>
            <a:pPr algn="just" fontAlgn="auto">
              <a:spcBef>
                <a:spcPts val="0"/>
              </a:spcBef>
              <a:spcAft>
                <a:spcPts val="0"/>
              </a:spcAft>
              <a:defRPr/>
            </a:pPr>
            <a:r>
              <a:rPr lang="en-US" sz="2400" kern="100" dirty="0">
                <a:latin typeface="Times New Roman" panose="02020603050405020304" pitchFamily="18" charset="0"/>
                <a:ea typeface="宋体" panose="02010600030101010101" pitchFamily="2" charset="-122"/>
                <a:cs typeface="Times New Roman" panose="02020603050405020304" pitchFamily="18" charset="0"/>
              </a:rPr>
              <a:t>smallholder       producer       consumer</a:t>
            </a:r>
            <a:endParaRPr lang="zh-CN" sz="2400" kern="100" dirty="0">
              <a:latin typeface="Times New Roman" panose="02020603050405020304" pitchFamily="18"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en-US" sz="2400" kern="100" dirty="0">
                <a:latin typeface="Times New Roman" panose="02020603050405020304" pitchFamily="18" charset="0"/>
                <a:ea typeface="宋体" panose="02010600030101010101" pitchFamily="2" charset="-122"/>
                <a:cs typeface="Times New Roman" panose="02020603050405020304" pitchFamily="18" charset="0"/>
              </a:rPr>
              <a:t>partner              decoder         fertilizer</a:t>
            </a:r>
            <a:endParaRPr lang="zh-CN" sz="2400" kern="1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rrowheads="1"/>
          </p:cNvSpPr>
          <p:nvPr/>
        </p:nvSpPr>
        <p:spPr bwMode="auto">
          <a:xfrm>
            <a:off x="3052763" y="2262188"/>
            <a:ext cx="114617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decoder</a:t>
            </a:r>
          </a:p>
        </p:txBody>
      </p:sp>
      <p:sp>
        <p:nvSpPr>
          <p:cNvPr id="19" name="矩形 18"/>
          <p:cNvSpPr>
            <a:spLocks noChangeArrowheads="1"/>
          </p:cNvSpPr>
          <p:nvPr/>
        </p:nvSpPr>
        <p:spPr bwMode="auto">
          <a:xfrm>
            <a:off x="2144713" y="3030538"/>
            <a:ext cx="136842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consumer</a:t>
            </a:r>
          </a:p>
        </p:txBody>
      </p:sp>
      <p:sp>
        <p:nvSpPr>
          <p:cNvPr id="17" name="矩形 16"/>
          <p:cNvSpPr>
            <a:spLocks noChangeArrowheads="1"/>
          </p:cNvSpPr>
          <p:nvPr/>
        </p:nvSpPr>
        <p:spPr bwMode="auto">
          <a:xfrm>
            <a:off x="4357688" y="3756025"/>
            <a:ext cx="1265237"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producer</a:t>
            </a:r>
          </a:p>
        </p:txBody>
      </p:sp>
      <p:sp>
        <p:nvSpPr>
          <p:cNvPr id="18" name="矩形 17"/>
          <p:cNvSpPr>
            <a:spLocks noChangeArrowheads="1"/>
          </p:cNvSpPr>
          <p:nvPr/>
        </p:nvSpPr>
        <p:spPr bwMode="auto">
          <a:xfrm>
            <a:off x="3432175" y="4859338"/>
            <a:ext cx="1349375" cy="460375"/>
          </a:xfrm>
          <a:prstGeom prst="rect">
            <a:avLst/>
          </a:prstGeom>
          <a:noFill/>
          <a:ln w="9525">
            <a:noFill/>
            <a:miter lim="800000"/>
            <a:headEnd/>
            <a:tailEnd/>
          </a:ln>
        </p:spPr>
        <p:txBody>
          <a:bodyPr wrap="none">
            <a:spAutoFit/>
          </a:bodyPr>
          <a:lstStyle/>
          <a:p>
            <a:r>
              <a:rPr lang="en-US" altLang="zh-CN" sz="2400">
                <a:solidFill>
                  <a:srgbClr val="800000"/>
                </a:solidFill>
                <a:latin typeface="Times New Roman" pitchFamily="18" charset="0"/>
                <a:cs typeface="Times New Roman" pitchFamily="18" charset="0"/>
              </a:rPr>
              <a:t>fertilizers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 grpId="0"/>
      <p:bldP spid="19" grpId="0"/>
      <p:bldP spid="17"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9874" name="文本框 26"/>
          <p:cNvSpPr txBox="1">
            <a:spLocks noChangeArrowheads="1"/>
          </p:cNvSpPr>
          <p:nvPr/>
        </p:nvSpPr>
        <p:spPr bwMode="auto">
          <a:xfrm>
            <a:off x="2468563" y="280988"/>
            <a:ext cx="45069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987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987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9879" name="文本框 21"/>
          <p:cNvSpPr txBox="1">
            <a:spLocks noChangeArrowheads="1"/>
          </p:cNvSpPr>
          <p:nvPr/>
        </p:nvSpPr>
        <p:spPr bwMode="auto">
          <a:xfrm>
            <a:off x="468313" y="995363"/>
            <a:ext cx="4533900"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E</a:t>
            </a:r>
            <a:r>
              <a:rPr kumimoji="1" lang="zh-CN" altLang="zh-CN" sz="2600" b="1">
                <a:solidFill>
                  <a:srgbClr val="008080"/>
                </a:solidFill>
                <a:latin typeface="Calibri" pitchFamily="34" charset="0"/>
                <a:cs typeface="Calibri" pitchFamily="34" charset="0"/>
              </a:rPr>
              <a:t>xtended </a:t>
            </a:r>
            <a:r>
              <a:rPr kumimoji="1" lang="en-US" altLang="zh-CN" sz="2600" b="1">
                <a:solidFill>
                  <a:srgbClr val="008080"/>
                </a:solidFill>
                <a:latin typeface="Calibri" pitchFamily="34" charset="0"/>
                <a:cs typeface="Calibri" pitchFamily="34" charset="0"/>
              </a:rPr>
              <a:t>e</a:t>
            </a:r>
            <a:r>
              <a:rPr kumimoji="1" lang="zh-CN" altLang="zh-CN" sz="2600" b="1">
                <a:solidFill>
                  <a:srgbClr val="008080"/>
                </a:solidFill>
                <a:latin typeface="Calibri" pitchFamily="34" charset="0"/>
                <a:cs typeface="Calibri" pitchFamily="34" charset="0"/>
              </a:rPr>
              <a:t>xercises</a:t>
            </a:r>
            <a:endParaRPr kumimoji="1" lang="zh-CN" altLang="en-US" sz="2600" b="1">
              <a:solidFill>
                <a:srgbClr val="008080"/>
              </a:solidFill>
              <a:latin typeface="Calibri" pitchFamily="34" charset="0"/>
              <a:cs typeface="Calibri" pitchFamily="34" charset="0"/>
            </a:endParaRPr>
          </a:p>
        </p:txBody>
      </p:sp>
      <p:sp>
        <p:nvSpPr>
          <p:cNvPr id="79880" name="Rectangle 7"/>
          <p:cNvSpPr>
            <a:spLocks noChangeArrowheads="1"/>
          </p:cNvSpPr>
          <p:nvPr/>
        </p:nvSpPr>
        <p:spPr bwMode="auto">
          <a:xfrm>
            <a:off x="1897063" y="1617663"/>
            <a:ext cx="6654800"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sym typeface="Arial" charset="0"/>
              </a:rPr>
              <a:t>Match the words with their meanings.</a:t>
            </a:r>
            <a:endParaRPr lang="zh-CN" altLang="en-US" sz="2400">
              <a:latin typeface="Times New Roman" pitchFamily="18" charset="0"/>
              <a:cs typeface="Times New Roman" pitchFamily="18" charset="0"/>
              <a:sym typeface="Arial" charset="0"/>
            </a:endParaRP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9882"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pic>
        <p:nvPicPr>
          <p:cNvPr id="79883" name="Picture 2" descr="https://tse2.mm.bing.net/th?id=OIP.4WxAYWVBt3IjgFOLVCX0kAHaDg&amp;pid=Api"/>
          <p:cNvPicPr>
            <a:picLocks noChangeAspect="1" noChangeArrowheads="1"/>
          </p:cNvPicPr>
          <p:nvPr/>
        </p:nvPicPr>
        <p:blipFill>
          <a:blip r:embed="rId3"/>
          <a:srcRect/>
          <a:stretch>
            <a:fillRect/>
          </a:stretch>
        </p:blipFill>
        <p:spPr bwMode="auto">
          <a:xfrm>
            <a:off x="1897063" y="3394075"/>
            <a:ext cx="4514850" cy="2133600"/>
          </a:xfrm>
          <a:prstGeom prst="rect">
            <a:avLst/>
          </a:prstGeom>
          <a:noFill/>
          <a:ln w="9525">
            <a:noFill/>
            <a:miter lim="800000"/>
            <a:headEnd/>
            <a:tailEnd/>
          </a:ln>
        </p:spPr>
      </p:pic>
      <p:sp>
        <p:nvSpPr>
          <p:cNvPr id="13" name="动作按钮: 第一张 1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2"/>
          <p:cNvSpPr>
            <a:spLocks noChangeArrowheads="1"/>
          </p:cNvSpPr>
          <p:nvPr/>
        </p:nvSpPr>
        <p:spPr bwMode="auto">
          <a:xfrm>
            <a:off x="-3175" y="0"/>
            <a:ext cx="3070225" cy="6858000"/>
          </a:xfrm>
          <a:prstGeom prst="rect">
            <a:avLst/>
          </a:prstGeom>
          <a:solidFill>
            <a:srgbClr val="ADD4FF"/>
          </a:solidFill>
          <a:ln w="9525">
            <a:noFill/>
            <a:miter lim="800000"/>
            <a:headEnd/>
            <a:tailEnd/>
          </a:ln>
        </p:spPr>
        <p:txBody>
          <a:bodyPr/>
          <a:lstStyle/>
          <a:p>
            <a:endParaRPr lang="en-US" altLang="zh-CN">
              <a:latin typeface="Calibri" pitchFamily="34" charset="0"/>
            </a:endParaRPr>
          </a:p>
        </p:txBody>
      </p:sp>
      <p:sp>
        <p:nvSpPr>
          <p:cNvPr id="80898" name="Text Box 4"/>
          <p:cNvSpPr>
            <a:spLocks noChangeArrowheads="1"/>
          </p:cNvSpPr>
          <p:nvPr/>
        </p:nvSpPr>
        <p:spPr bwMode="auto">
          <a:xfrm>
            <a:off x="298450" y="176213"/>
            <a:ext cx="2222500" cy="6138862"/>
          </a:xfrm>
          <a:prstGeom prst="rect">
            <a:avLst/>
          </a:prstGeom>
          <a:noFill/>
          <a:ln w="9525">
            <a:noFill/>
            <a:miter lim="800000"/>
            <a:headEnd/>
            <a:tailEnd/>
          </a:ln>
        </p:spPr>
        <p:txBody>
          <a:bodyPr>
            <a:spAutoFit/>
          </a:bodyPr>
          <a:lstStyle/>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reorganize</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specification</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harvest</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cooperative</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tailor</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flourish</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isolate</a:t>
            </a:r>
          </a:p>
          <a:p>
            <a:pPr>
              <a:lnSpc>
                <a:spcPct val="150000"/>
              </a:lnSpc>
              <a:spcBef>
                <a:spcPts val="1200"/>
              </a:spcBef>
              <a:spcAft>
                <a:spcPts val="600"/>
              </a:spcAft>
            </a:pPr>
            <a:r>
              <a:rPr lang="en-US" altLang="zh-CN" sz="2400">
                <a:solidFill>
                  <a:srgbClr val="000000"/>
                </a:solidFill>
                <a:latin typeface="Times New Roman" pitchFamily="18" charset="0"/>
                <a:cs typeface="Times New Roman" pitchFamily="18" charset="0"/>
                <a:sym typeface="Arial" charset="0"/>
              </a:rPr>
              <a:t>revolutionary</a:t>
            </a:r>
          </a:p>
        </p:txBody>
      </p:sp>
      <p:sp>
        <p:nvSpPr>
          <p:cNvPr id="29701" name="直接连接符 13"/>
          <p:cNvSpPr>
            <a:spLocks noChangeShapeType="1"/>
          </p:cNvSpPr>
          <p:nvPr/>
        </p:nvSpPr>
        <p:spPr bwMode="auto">
          <a:xfrm rot="16200000" flipH="1">
            <a:off x="856456" y="1447007"/>
            <a:ext cx="2932113" cy="143510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2" name="直接连接符 16"/>
          <p:cNvSpPr>
            <a:spLocks noChangeShapeType="1"/>
          </p:cNvSpPr>
          <p:nvPr/>
        </p:nvSpPr>
        <p:spPr bwMode="auto">
          <a:xfrm>
            <a:off x="1749425" y="1473200"/>
            <a:ext cx="1290638" cy="127158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4" name="直接连接符 21"/>
          <p:cNvSpPr>
            <a:spLocks noChangeShapeType="1"/>
          </p:cNvSpPr>
          <p:nvPr/>
        </p:nvSpPr>
        <p:spPr bwMode="auto">
          <a:xfrm flipV="1">
            <a:off x="1414463" y="1177925"/>
            <a:ext cx="1700212" cy="88423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5" name="直接连接符 23"/>
          <p:cNvSpPr>
            <a:spLocks noChangeShapeType="1"/>
          </p:cNvSpPr>
          <p:nvPr/>
        </p:nvSpPr>
        <p:spPr bwMode="auto">
          <a:xfrm>
            <a:off x="1122363" y="3670300"/>
            <a:ext cx="1917700" cy="1874838"/>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6" name="直接连接符 26"/>
          <p:cNvSpPr>
            <a:spLocks noChangeShapeType="1"/>
          </p:cNvSpPr>
          <p:nvPr/>
        </p:nvSpPr>
        <p:spPr bwMode="auto">
          <a:xfrm rot="16200000" flipH="1">
            <a:off x="1589882" y="3142456"/>
            <a:ext cx="1574800" cy="1255713"/>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7" name="直接连接符 28"/>
          <p:cNvSpPr>
            <a:spLocks noChangeShapeType="1"/>
          </p:cNvSpPr>
          <p:nvPr/>
        </p:nvSpPr>
        <p:spPr bwMode="auto">
          <a:xfrm>
            <a:off x="1292225" y="4557713"/>
            <a:ext cx="1774825" cy="174148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8" name="直接连接符 30"/>
          <p:cNvSpPr>
            <a:spLocks noChangeShapeType="1"/>
          </p:cNvSpPr>
          <p:nvPr/>
        </p:nvSpPr>
        <p:spPr bwMode="auto">
          <a:xfrm flipV="1">
            <a:off x="1339850" y="2062163"/>
            <a:ext cx="1665288" cy="318611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9" name="直接连接符 33"/>
          <p:cNvSpPr>
            <a:spLocks noChangeShapeType="1"/>
          </p:cNvSpPr>
          <p:nvPr/>
        </p:nvSpPr>
        <p:spPr bwMode="auto">
          <a:xfrm rot="5400000" flipH="1" flipV="1">
            <a:off x="-350044" y="2604295"/>
            <a:ext cx="5845175" cy="98901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dirty="0"/>
          </a:p>
        </p:txBody>
      </p:sp>
      <p:graphicFrame>
        <p:nvGraphicFramePr>
          <p:cNvPr id="14" name="表格 13"/>
          <p:cNvGraphicFramePr>
            <a:graphicFrameLocks noGrp="1"/>
          </p:cNvGraphicFramePr>
          <p:nvPr/>
        </p:nvGraphicFramePr>
        <p:xfrm>
          <a:off x="3071813" y="39688"/>
          <a:ext cx="6073775" cy="6632575"/>
        </p:xfrm>
        <a:graphic>
          <a:graphicData uri="http://schemas.openxmlformats.org/drawingml/2006/table">
            <a:tbl>
              <a:tblPr/>
              <a:tblGrid>
                <a:gridCol w="6073775">
                  <a:extLst>
                    <a:ext uri="{9D8B030D-6E8A-4147-A177-3AD203B41FA5}">
                      <a16:colId xmlns:a16="http://schemas.microsoft.com/office/drawing/2014/main" val="20000"/>
                    </a:ext>
                  </a:extLst>
                </a:gridCol>
              </a:tblGrid>
              <a:tr h="457171">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A) completely new and different, esp. in a way that leads to great improvements</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0"/>
                  </a:ext>
                </a:extLst>
              </a:tr>
              <a:tr h="833523">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B) the time when crops are gathered from the fields, or the act of gathering them</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833523">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C) to put or keep sb. or </a:t>
                      </a:r>
                      <a:r>
                        <a:rPr lang="en-US" altLang="zh-CN" sz="22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 entirely apart from other people or things</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2"/>
                  </a:ext>
                </a:extLst>
              </a:tr>
              <a:tr h="992224">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D) a detailed instruction about how </a:t>
                      </a:r>
                      <a:r>
                        <a:rPr lang="en-US" altLang="zh-CN" sz="22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 should be designed or made</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616185">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E) to arrange or organize </a:t>
                      </a:r>
                      <a:r>
                        <a:rPr lang="en-US" altLang="zh-CN" sz="22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 in a new way</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4"/>
                  </a:ext>
                </a:extLst>
              </a:tr>
              <a:tr h="1086211">
                <a:tc>
                  <a:txBody>
                    <a:bodyPr/>
                    <a:lstStyle/>
                    <a:p>
                      <a:pPr marL="0" marR="0" indent="0" algn="l" defTabSz="457200" rtl="0" eaLnBrk="1" fontAlgn="auto" latinLnBrk="0" hangingPunct="1">
                        <a:lnSpc>
                          <a:spcPct val="100000"/>
                        </a:lnSpc>
                        <a:spcBef>
                          <a:spcPts val="0"/>
                        </a:spcBef>
                        <a:spcAft>
                          <a:spcPts val="0"/>
                        </a:spcAft>
                        <a:buClrTx/>
                        <a:buSzTx/>
                        <a:buFontTx/>
                        <a:buNone/>
                        <a:defRPr/>
                      </a:pP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F) an organization such as a company or factory in which all the people who work there own an equal share of it</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915540">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G) to make </a:t>
                      </a:r>
                      <a:r>
                        <a:rPr lang="en-US" altLang="zh-CN" sz="22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 so that it is exactly right or sb.’s particular needs</a:t>
                      </a:r>
                      <a:endParaRPr lang="en-US" altLang="zh-CN" sz="2200" dirty="0">
                        <a:latin typeface="Times New Roman" panose="02020603050405020304" pitchFamily="18" charset="0"/>
                        <a:cs typeface="Times New Roman" panose="02020603050405020304" pitchFamily="18" charset="0"/>
                      </a:endParaRP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16:rowId xmlns:a16="http://schemas.microsoft.com/office/drawing/2014/main" val="10006"/>
                  </a:ext>
                </a:extLst>
              </a:tr>
              <a:tr h="612084">
                <a:tc>
                  <a:txBody>
                    <a:bodyPr/>
                    <a:lstStyle/>
                    <a:p>
                      <a:r>
                        <a:rPr lang="en-US" altLang="zh-CN" sz="2200" kern="1200" dirty="0">
                          <a:solidFill>
                            <a:schemeClr val="tx1"/>
                          </a:solidFill>
                          <a:effectLst/>
                          <a:latin typeface="Times New Roman" panose="02020603050405020304" pitchFamily="18" charset="0"/>
                          <a:ea typeface="+mn-ea"/>
                          <a:cs typeface="Times New Roman" panose="02020603050405020304" pitchFamily="18" charset="0"/>
                        </a:rPr>
                        <a:t>H) to develop well and be successful</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bl>
          </a:graphicData>
        </a:graphic>
      </p:graphicFrame>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wipe(left)">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wipe(left)">
                                      <p:cBhvr>
                                        <p:cTn id="12" dur="5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704"/>
                                        </p:tgtEl>
                                        <p:attrNameLst>
                                          <p:attrName>style.visibility</p:attrName>
                                        </p:attrNameLst>
                                      </p:cBhvr>
                                      <p:to>
                                        <p:strVal val="visible"/>
                                      </p:to>
                                    </p:set>
                                    <p:animEffect transition="in" filter="wipe(left)">
                                      <p:cBhvr>
                                        <p:cTn id="17" dur="500"/>
                                        <p:tgtEl>
                                          <p:spTgt spid="2970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706"/>
                                        </p:tgtEl>
                                        <p:attrNameLst>
                                          <p:attrName>style.visibility</p:attrName>
                                        </p:attrNameLst>
                                      </p:cBhvr>
                                      <p:to>
                                        <p:strVal val="visible"/>
                                      </p:to>
                                    </p:set>
                                    <p:animEffect transition="in" filter="wipe(left)">
                                      <p:cBhvr>
                                        <p:cTn id="22" dur="500"/>
                                        <p:tgtEl>
                                          <p:spTgt spid="297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705"/>
                                        </p:tgtEl>
                                        <p:attrNameLst>
                                          <p:attrName>style.visibility</p:attrName>
                                        </p:attrNameLst>
                                      </p:cBhvr>
                                      <p:to>
                                        <p:strVal val="visible"/>
                                      </p:to>
                                    </p:set>
                                    <p:animEffect transition="in" filter="wipe(left)">
                                      <p:cBhvr>
                                        <p:cTn id="27" dur="500"/>
                                        <p:tgtEl>
                                          <p:spTgt spid="2970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wipe(left)">
                                      <p:cBhvr>
                                        <p:cTn id="32" dur="500"/>
                                        <p:tgtEl>
                                          <p:spTgt spid="2970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708"/>
                                        </p:tgtEl>
                                        <p:attrNameLst>
                                          <p:attrName>style.visibility</p:attrName>
                                        </p:attrNameLst>
                                      </p:cBhvr>
                                      <p:to>
                                        <p:strVal val="visible"/>
                                      </p:to>
                                    </p:set>
                                    <p:animEffect transition="in" filter="wipe(left)">
                                      <p:cBhvr>
                                        <p:cTn id="37" dur="500"/>
                                        <p:tgtEl>
                                          <p:spTgt spid="2970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709"/>
                                        </p:tgtEl>
                                        <p:attrNameLst>
                                          <p:attrName>style.visibility</p:attrName>
                                        </p:attrNameLst>
                                      </p:cBhvr>
                                      <p:to>
                                        <p:strVal val="visible"/>
                                      </p:to>
                                    </p:set>
                                    <p:animEffect transition="in" filter="wipe(left)">
                                      <p:cBhvr>
                                        <p:cTn id="42" dur="500"/>
                                        <p:tgtEl>
                                          <p:spTgt spid="29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4" name="文本框 32"/>
          <p:cNvSpPr txBox="1"/>
          <p:nvPr/>
        </p:nvSpPr>
        <p:spPr>
          <a:xfrm>
            <a:off x="2468563" y="280988"/>
            <a:ext cx="2209800"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3557"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3558" name="图片 1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7655" name="矩形 1"/>
          <p:cNvSpPr>
            <a:spLocks noChangeArrowheads="1"/>
          </p:cNvSpPr>
          <p:nvPr/>
        </p:nvSpPr>
        <p:spPr bwMode="auto">
          <a:xfrm>
            <a:off x="428625" y="1954213"/>
            <a:ext cx="8715375" cy="4048125"/>
          </a:xfrm>
          <a:prstGeom prst="rect">
            <a:avLst/>
          </a:prstGeom>
          <a:noFill/>
          <a:ln w="9525">
            <a:noFill/>
            <a:miter lim="800000"/>
            <a:headEnd/>
            <a:tailEnd/>
          </a:ln>
        </p:spPr>
        <p:txBody>
          <a:bodyPr>
            <a:spAutoFit/>
          </a:bodyPr>
          <a:lstStyle/>
          <a:p>
            <a:pPr indent="-457200">
              <a:spcBef>
                <a:spcPts val="600"/>
              </a:spcBef>
              <a:buFont typeface="Wingdings" pitchFamily="2" charset="2"/>
              <a:buChar char="l"/>
            </a:pPr>
            <a:r>
              <a:rPr lang="en-US" altLang="zh-CN" sz="2400" dirty="0">
                <a:solidFill>
                  <a:srgbClr val="800000"/>
                </a:solidFill>
                <a:latin typeface="Times New Roman" pitchFamily="18" charset="0"/>
                <a:cs typeface="Times New Roman" pitchFamily="18" charset="0"/>
              </a:rPr>
              <a:t>WeChat is a popular and convenient instant messaging application for mobile devices. Here’re some advantages of using WeChat.</a:t>
            </a:r>
          </a:p>
          <a:p>
            <a:pPr indent="-457200">
              <a:spcBef>
                <a:spcPts val="600"/>
              </a:spcBef>
            </a:pPr>
            <a:r>
              <a:rPr lang="en-US" altLang="zh-CN" sz="2400" dirty="0">
                <a:solidFill>
                  <a:srgbClr val="800000"/>
                </a:solidFill>
                <a:latin typeface="Times New Roman" pitchFamily="18" charset="0"/>
                <a:cs typeface="Times New Roman" pitchFamily="18" charset="0"/>
              </a:rPr>
              <a:t>      1</a:t>
            </a:r>
            <a:r>
              <a:rPr lang="zh-CN" altLang="en-US" sz="2400" dirty="0">
                <a:solidFill>
                  <a:srgbClr val="800000"/>
                </a:solidFill>
                <a:latin typeface="Times New Roman" pitchFamily="18" charset="0"/>
                <a:cs typeface="Times New Roman" pitchFamily="18" charset="0"/>
              </a:rPr>
              <a:t>）</a:t>
            </a:r>
            <a:r>
              <a:rPr lang="en-US" altLang="zh-CN" sz="2400" dirty="0">
                <a:solidFill>
                  <a:srgbClr val="800000"/>
                </a:solidFill>
                <a:latin typeface="Times New Roman" pitchFamily="18" charset="0"/>
                <a:cs typeface="Times New Roman" pitchFamily="18" charset="0"/>
              </a:rPr>
              <a:t>It is a free instant messaging application. The users can send </a:t>
            </a:r>
          </a:p>
          <a:p>
            <a:pPr indent="-457200">
              <a:spcBef>
                <a:spcPts val="600"/>
              </a:spcBef>
            </a:pPr>
            <a:r>
              <a:rPr lang="en-US" altLang="zh-CN" sz="2400" dirty="0">
                <a:solidFill>
                  <a:srgbClr val="800000"/>
                </a:solidFill>
                <a:latin typeface="Times New Roman" pitchFamily="18" charset="0"/>
                <a:cs typeface="Times New Roman" pitchFamily="18" charset="0"/>
              </a:rPr>
              <a:t>        instant messages to each other as long as they can connect to the        network.</a:t>
            </a:r>
          </a:p>
          <a:p>
            <a:pPr indent="-457200">
              <a:spcBef>
                <a:spcPts val="600"/>
              </a:spcBef>
            </a:pPr>
            <a:r>
              <a:rPr lang="en-US" altLang="zh-CN" sz="2400" dirty="0">
                <a:solidFill>
                  <a:srgbClr val="800000"/>
                </a:solidFill>
                <a:latin typeface="Times New Roman" pitchFamily="18" charset="0"/>
                <a:cs typeface="Times New Roman" pitchFamily="18" charset="0"/>
              </a:rPr>
              <a:t>      2</a:t>
            </a:r>
            <a:r>
              <a:rPr lang="zh-CN" altLang="en-US" sz="2400" dirty="0">
                <a:solidFill>
                  <a:srgbClr val="800000"/>
                </a:solidFill>
                <a:latin typeface="Times New Roman" pitchFamily="18" charset="0"/>
                <a:cs typeface="Times New Roman" pitchFamily="18" charset="0"/>
              </a:rPr>
              <a:t>） </a:t>
            </a:r>
            <a:r>
              <a:rPr lang="en-US" altLang="zh-CN" sz="2400" dirty="0">
                <a:solidFill>
                  <a:srgbClr val="800000"/>
                </a:solidFill>
                <a:latin typeface="Times New Roman" pitchFamily="18" charset="0"/>
                <a:cs typeface="Times New Roman" pitchFamily="18" charset="0"/>
              </a:rPr>
              <a:t>It has many functions to meet different needs, for example, Voice Chat, Group Chat, Voice Call, Video Call, Moments, WeChat Pay, WeChat Transfer, QR Code, etc.</a:t>
            </a:r>
          </a:p>
          <a:p>
            <a:pPr indent="-457200">
              <a:spcBef>
                <a:spcPts val="600"/>
              </a:spcBef>
            </a:pPr>
            <a:r>
              <a:rPr lang="en-US" altLang="zh-CN" sz="2400" dirty="0">
                <a:solidFill>
                  <a:srgbClr val="800000"/>
                </a:solidFill>
                <a:latin typeface="Times New Roman" pitchFamily="18" charset="0"/>
                <a:cs typeface="Times New Roman" pitchFamily="18" charset="0"/>
              </a:rPr>
              <a:t>     3</a:t>
            </a:r>
            <a:r>
              <a:rPr lang="zh-CN" altLang="en-US" sz="2400" dirty="0">
                <a:solidFill>
                  <a:srgbClr val="800000"/>
                </a:solidFill>
                <a:latin typeface="Times New Roman" pitchFamily="18" charset="0"/>
                <a:cs typeface="Times New Roman" pitchFamily="18" charset="0"/>
              </a:rPr>
              <a:t>） </a:t>
            </a:r>
            <a:r>
              <a:rPr lang="en-US" altLang="zh-CN" sz="2400" dirty="0">
                <a:solidFill>
                  <a:srgbClr val="800000"/>
                </a:solidFill>
                <a:latin typeface="Times New Roman" pitchFamily="18" charset="0"/>
                <a:cs typeface="Times New Roman" pitchFamily="18" charset="0"/>
              </a:rPr>
              <a:t>It connects people all around the world and promotes the social networking.</a:t>
            </a:r>
            <a:endParaRPr lang="zh-CN" altLang="zh-CN" sz="2400" dirty="0">
              <a:solidFill>
                <a:srgbClr val="800000"/>
              </a:solidFill>
              <a:latin typeface="Times New Roman" pitchFamily="18" charset="0"/>
              <a:cs typeface="Times New Roman" pitchFamily="18" charset="0"/>
            </a:endParaRPr>
          </a:p>
        </p:txBody>
      </p:sp>
      <p:sp>
        <p:nvSpPr>
          <p:cNvPr id="17" name="矩形 16"/>
          <p:cNvSpPr/>
          <p:nvPr/>
        </p:nvSpPr>
        <p:spPr>
          <a:xfrm>
            <a:off x="85638" y="742588"/>
            <a:ext cx="2563510" cy="789960"/>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panose="020B0503020000020004" charset="-127"/>
                <a:cs typeface="Malgun Gothic" panose="020B0503020000020004" charset="-127"/>
                <a:sym typeface="Arial" panose="020B0604020202020204" pitchFamily="34" charset="0"/>
              </a:rPr>
              <a:t>References: </a:t>
            </a:r>
          </a:p>
        </p:txBody>
      </p:sp>
      <p:sp>
        <p:nvSpPr>
          <p:cNvPr id="23561" name="文本框 2"/>
          <p:cNvSpPr txBox="1">
            <a:spLocks noChangeArrowheads="1"/>
          </p:cNvSpPr>
          <p:nvPr/>
        </p:nvSpPr>
        <p:spPr bwMode="auto">
          <a:xfrm>
            <a:off x="492125" y="1476375"/>
            <a:ext cx="8404225" cy="460375"/>
          </a:xfrm>
          <a:prstGeom prst="rect">
            <a:avLst/>
          </a:prstGeom>
          <a:noFill/>
          <a:ln w="9525">
            <a:noFill/>
            <a:miter lim="800000"/>
            <a:headEnd/>
            <a:tailEnd/>
          </a:ln>
        </p:spPr>
        <p:txBody>
          <a:bodyPr>
            <a:spAutoFit/>
          </a:bodyPr>
          <a:lstStyle/>
          <a:p>
            <a:r>
              <a:rPr kumimoji="1" lang="en-US" altLang="zh-CN" sz="2400">
                <a:latin typeface="Times New Roman" pitchFamily="18" charset="0"/>
                <a:cs typeface="Times New Roman" pitchFamily="18" charset="0"/>
              </a:rPr>
              <a:t>2. What are the advantages and disadvantages of using WeChat? </a:t>
            </a:r>
            <a:endParaRPr kumimoji="1" lang="zh-CN" altLang="en-US" sz="2400">
              <a:latin typeface="Times New Roman" pitchFamily="18" charset="0"/>
              <a:cs typeface="Times New Roman" pitchFamily="18" charset="0"/>
            </a:endParaRP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blinds(horizontal)">
                                      <p:cBhvr>
                                        <p:cTn id="7" dur="500"/>
                                        <p:tgtEl>
                                          <p:spTgt spid="276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7655">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7655">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7655">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76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uiExpand="1" build="allAtOnc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1922" name="文本框 26"/>
          <p:cNvSpPr txBox="1">
            <a:spLocks noChangeArrowheads="1"/>
          </p:cNvSpPr>
          <p:nvPr/>
        </p:nvSpPr>
        <p:spPr bwMode="auto">
          <a:xfrm>
            <a:off x="2468563" y="280988"/>
            <a:ext cx="577056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192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192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81927" name="Rectangle 7"/>
          <p:cNvSpPr>
            <a:spLocks noChangeArrowheads="1"/>
          </p:cNvSpPr>
          <p:nvPr/>
        </p:nvSpPr>
        <p:spPr bwMode="auto">
          <a:xfrm>
            <a:off x="1577975" y="1109663"/>
            <a:ext cx="7418388" cy="461962"/>
          </a:xfrm>
          <a:prstGeom prst="rect">
            <a:avLst/>
          </a:prstGeom>
          <a:noFill/>
          <a:ln w="9525">
            <a:noFill/>
            <a:miter lim="800000"/>
            <a:headEnd/>
            <a:tailEnd/>
          </a:ln>
        </p:spPr>
        <p:txBody>
          <a:bodyPr>
            <a:spAutoFit/>
          </a:bodyPr>
          <a:lstStyle/>
          <a:p>
            <a:r>
              <a:rPr lang="en-US" altLang="zh-CN" sz="2400">
                <a:latin typeface="Times New Roman" pitchFamily="18" charset="0"/>
                <a:sym typeface="Arial" charset="0"/>
              </a:rPr>
              <a:t>Find out the right expressions according to the explanation. </a:t>
            </a:r>
          </a:p>
        </p:txBody>
      </p:sp>
      <p:sp>
        <p:nvSpPr>
          <p:cNvPr id="19" name="五边形 18"/>
          <p:cNvSpPr/>
          <p:nvPr/>
        </p:nvSpPr>
        <p:spPr>
          <a:xfrm>
            <a:off x="468313" y="115252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81929" name="文本框 11"/>
          <p:cNvSpPr txBox="1">
            <a:spLocks noChangeArrowheads="1"/>
          </p:cNvSpPr>
          <p:nvPr/>
        </p:nvSpPr>
        <p:spPr bwMode="auto">
          <a:xfrm>
            <a:off x="477838" y="1090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graphicFrame>
        <p:nvGraphicFramePr>
          <p:cNvPr id="15" name="Group 52"/>
          <p:cNvGraphicFramePr>
            <a:graphicFrameLocks noGrp="1"/>
          </p:cNvGraphicFramePr>
          <p:nvPr/>
        </p:nvGraphicFramePr>
        <p:xfrm>
          <a:off x="123825" y="2044700"/>
          <a:ext cx="8872538" cy="4035425"/>
        </p:xfrm>
        <a:graphic>
          <a:graphicData uri="http://schemas.openxmlformats.org/drawingml/2006/table">
            <a:tbl>
              <a:tblPr/>
              <a:tblGrid>
                <a:gridCol w="5922644">
                  <a:extLst>
                    <a:ext uri="{9D8B030D-6E8A-4147-A177-3AD203B41FA5}">
                      <a16:colId xmlns:a16="http://schemas.microsoft.com/office/drawing/2014/main" val="20000"/>
                    </a:ext>
                  </a:extLst>
                </a:gridCol>
                <a:gridCol w="2949893">
                  <a:extLst>
                    <a:ext uri="{9D8B030D-6E8A-4147-A177-3AD203B41FA5}">
                      <a16:colId xmlns:a16="http://schemas.microsoft.com/office/drawing/2014/main" val="20001"/>
                    </a:ext>
                  </a:extLst>
                </a:gridCol>
              </a:tblGrid>
              <a:tr h="433452">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8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Explanation </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800" b="1" i="0" u="none" strike="noStrike" kern="1200" cap="none" normalizeH="0" baseline="0" dirty="0">
                          <a:ln>
                            <a:noFill/>
                          </a:ln>
                          <a:solidFill>
                            <a:srgbClr val="FFFFFF"/>
                          </a:solidFill>
                          <a:effectLst/>
                          <a:latin typeface="Times New Roman" panose="02020603050405020304" pitchFamily="18" charset="0"/>
                          <a:ea typeface="宋体" panose="02010600030101010101" pitchFamily="2" charset="-122"/>
                          <a:cs typeface="Times New Roman" panose="02020603050405020304" pitchFamily="18" charset="0"/>
                          <a:sym typeface="Calibri" panose="020F0502020204030204" charset="0"/>
                        </a:rPr>
                        <a:t>Expressions</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722313">
                <a:tc>
                  <a:txBody>
                    <a:bodyPr/>
                    <a:lstStyle/>
                    <a:p>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to make it hard for sb. or </a:t>
                      </a:r>
                      <a:r>
                        <a:rPr lang="en-US" altLang="zh-CN" sz="24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 to make progress toward what they want</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16:rowId xmlns:a16="http://schemas.microsoft.com/office/drawing/2014/main" val="10001"/>
                  </a:ext>
                </a:extLst>
              </a:tr>
              <a:tr h="722313">
                <a:tc>
                  <a:txBody>
                    <a:bodyPr/>
                    <a:lstStyle/>
                    <a:p>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to arrange to get </a:t>
                      </a:r>
                      <a:r>
                        <a:rPr lang="en-US" altLang="zh-CN" sz="24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 officially, esp. from a</a:t>
                      </a:r>
                    </a:p>
                    <a:p>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bank, insurance company, or a court of law</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16:rowId xmlns:a16="http://schemas.microsoft.com/office/drawing/2014/main" val="10002"/>
                  </a:ext>
                </a:extLst>
              </a:tr>
              <a:tr h="464551">
                <a:tc>
                  <a:txBody>
                    <a:bodyPr/>
                    <a:lstStyle/>
                    <a:p>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to be able to feel certain that </a:t>
                      </a:r>
                      <a:r>
                        <a:rPr lang="en-US" altLang="zh-CN" sz="24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 will happen</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16:rowId xmlns:a16="http://schemas.microsoft.com/office/drawing/2014/main" val="10003"/>
                  </a:ext>
                </a:extLst>
              </a:tr>
              <a:tr h="796483">
                <a:tc>
                  <a:txBody>
                    <a:bodyPr/>
                    <a:lstStyle/>
                    <a:p>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to use or take what is needed from </a:t>
                      </a:r>
                      <a:r>
                        <a:rPr lang="en-US" altLang="zh-CN" sz="2400" kern="1200" dirty="0" err="1">
                          <a:solidFill>
                            <a:schemeClr val="tx1"/>
                          </a:solidFill>
                          <a:effectLst/>
                          <a:latin typeface="Times New Roman" panose="02020603050405020304" pitchFamily="18" charset="0"/>
                          <a:ea typeface="+mn-ea"/>
                          <a:cs typeface="Times New Roman" panose="02020603050405020304" pitchFamily="18" charset="0"/>
                        </a:rPr>
                        <a:t>sth</a:t>
                      </a:r>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 such as an energy supply or amount of money</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16:rowId xmlns:a16="http://schemas.microsoft.com/office/drawing/2014/main" val="10004"/>
                  </a:ext>
                </a:extLst>
              </a:tr>
              <a:tr h="530773">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kern="1200" dirty="0">
                          <a:solidFill>
                            <a:schemeClr val="tx1"/>
                          </a:solidFill>
                          <a:effectLst/>
                          <a:latin typeface="Times New Roman" panose="02020603050405020304" pitchFamily="18" charset="0"/>
                          <a:ea typeface="+mn-ea"/>
                          <a:cs typeface="Times New Roman" panose="02020603050405020304" pitchFamily="18" charset="0"/>
                        </a:rPr>
                        <a:t>to develop or end in a particular way</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16:rowId xmlns:a16="http://schemas.microsoft.com/office/drawing/2014/main" val="10005"/>
                  </a:ext>
                </a:extLst>
              </a:tr>
            </a:tbl>
          </a:graphicData>
        </a:graphic>
      </p:graphicFrame>
      <p:sp>
        <p:nvSpPr>
          <p:cNvPr id="18" name="文本框 1"/>
          <p:cNvSpPr txBox="1">
            <a:spLocks noChangeArrowheads="1"/>
          </p:cNvSpPr>
          <p:nvPr/>
        </p:nvSpPr>
        <p:spPr bwMode="auto">
          <a:xfrm>
            <a:off x="6107113" y="2679700"/>
            <a:ext cx="3036887" cy="460375"/>
          </a:xfrm>
          <a:prstGeom prst="rect">
            <a:avLst/>
          </a:prstGeom>
          <a:noFill/>
          <a:ln w="9525">
            <a:noFill/>
            <a:miter lim="800000"/>
            <a:headEnd/>
            <a:tailEnd/>
          </a:ln>
        </p:spPr>
        <p:txBody>
          <a:bodyPr>
            <a:spAutoFit/>
          </a:bodyPr>
          <a:lstStyle/>
          <a:p>
            <a:r>
              <a:rPr kumimoji="1" lang="en-US" altLang="zh-CN" sz="2400">
                <a:solidFill>
                  <a:srgbClr val="C00000"/>
                </a:solidFill>
                <a:latin typeface="Times New Roman" pitchFamily="18" charset="0"/>
                <a:cs typeface="Times New Roman" pitchFamily="18" charset="0"/>
              </a:rPr>
              <a:t>be a drag on sb. or sth. </a:t>
            </a:r>
          </a:p>
        </p:txBody>
      </p:sp>
      <p:sp>
        <p:nvSpPr>
          <p:cNvPr id="20" name="文本框 1"/>
          <p:cNvSpPr txBox="1">
            <a:spLocks noChangeArrowheads="1"/>
          </p:cNvSpPr>
          <p:nvPr/>
        </p:nvSpPr>
        <p:spPr bwMode="auto">
          <a:xfrm>
            <a:off x="6113463" y="3513138"/>
            <a:ext cx="2540000" cy="460375"/>
          </a:xfrm>
          <a:prstGeom prst="rect">
            <a:avLst/>
          </a:prstGeom>
          <a:noFill/>
          <a:ln w="9525">
            <a:noFill/>
            <a:miter lim="800000"/>
            <a:headEnd/>
            <a:tailEnd/>
          </a:ln>
        </p:spPr>
        <p:txBody>
          <a:bodyPr>
            <a:spAutoFit/>
          </a:bodyPr>
          <a:lstStyle/>
          <a:p>
            <a:r>
              <a:rPr kumimoji="1" lang="en-US" altLang="zh-CN" sz="2400">
                <a:solidFill>
                  <a:srgbClr val="C00000"/>
                </a:solidFill>
                <a:latin typeface="Times New Roman" pitchFamily="18" charset="0"/>
                <a:cs typeface="Times New Roman" pitchFamily="18" charset="0"/>
              </a:rPr>
              <a:t>take out</a:t>
            </a:r>
          </a:p>
        </p:txBody>
      </p:sp>
      <p:sp>
        <p:nvSpPr>
          <p:cNvPr id="25" name="文本框 3"/>
          <p:cNvSpPr txBox="1">
            <a:spLocks noChangeArrowheads="1"/>
          </p:cNvSpPr>
          <p:nvPr/>
        </p:nvSpPr>
        <p:spPr bwMode="auto">
          <a:xfrm>
            <a:off x="6108700" y="4241800"/>
            <a:ext cx="2540000" cy="460375"/>
          </a:xfrm>
          <a:prstGeom prst="rect">
            <a:avLst/>
          </a:prstGeom>
          <a:noFill/>
          <a:ln w="9525">
            <a:noFill/>
            <a:miter lim="800000"/>
            <a:headEnd/>
            <a:tailEnd/>
          </a:ln>
        </p:spPr>
        <p:txBody>
          <a:bodyPr>
            <a:spAutoFit/>
          </a:bodyPr>
          <a:lstStyle/>
          <a:p>
            <a:r>
              <a:rPr kumimoji="1" lang="en-US" altLang="zh-CN" sz="2400">
                <a:solidFill>
                  <a:srgbClr val="C00000"/>
                </a:solidFill>
                <a:latin typeface="Times New Roman" pitchFamily="18" charset="0"/>
                <a:cs typeface="Times New Roman" pitchFamily="18" charset="0"/>
              </a:rPr>
              <a:t>be assured of sth.</a:t>
            </a:r>
            <a:r>
              <a:rPr kumimoji="1" lang="en-US" altLang="zh-CN" sz="2400">
                <a:latin typeface="Times New Roman" pitchFamily="18" charset="0"/>
                <a:cs typeface="Times New Roman" pitchFamily="18" charset="0"/>
              </a:rPr>
              <a:t> </a:t>
            </a:r>
          </a:p>
        </p:txBody>
      </p:sp>
      <p:sp>
        <p:nvSpPr>
          <p:cNvPr id="28" name="文本框 4"/>
          <p:cNvSpPr txBox="1">
            <a:spLocks noChangeArrowheads="1"/>
          </p:cNvSpPr>
          <p:nvPr/>
        </p:nvSpPr>
        <p:spPr bwMode="auto">
          <a:xfrm>
            <a:off x="6105525" y="4876800"/>
            <a:ext cx="2540000" cy="460375"/>
          </a:xfrm>
          <a:prstGeom prst="rect">
            <a:avLst/>
          </a:prstGeom>
          <a:noFill/>
          <a:ln w="9525">
            <a:noFill/>
            <a:miter lim="800000"/>
            <a:headEnd/>
            <a:tailEnd/>
          </a:ln>
        </p:spPr>
        <p:txBody>
          <a:bodyPr>
            <a:spAutoFit/>
          </a:bodyPr>
          <a:lstStyle/>
          <a:p>
            <a:r>
              <a:rPr kumimoji="1" lang="en-US" altLang="zh-CN" sz="2400">
                <a:solidFill>
                  <a:srgbClr val="C00000"/>
                </a:solidFill>
                <a:latin typeface="Times New Roman" pitchFamily="18" charset="0"/>
                <a:cs typeface="Times New Roman" pitchFamily="18" charset="0"/>
              </a:rPr>
              <a:t>tap into</a:t>
            </a:r>
          </a:p>
        </p:txBody>
      </p:sp>
      <p:sp>
        <p:nvSpPr>
          <p:cNvPr id="2" name="矩形 1"/>
          <p:cNvSpPr>
            <a:spLocks noChangeArrowheads="1"/>
          </p:cNvSpPr>
          <p:nvPr/>
        </p:nvSpPr>
        <p:spPr bwMode="auto">
          <a:xfrm>
            <a:off x="6105525" y="5557838"/>
            <a:ext cx="1171575"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play out</a:t>
            </a:r>
          </a:p>
        </p:txBody>
      </p: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5" grpId="0"/>
      <p:bldP spid="28"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2946" name="文本框 26"/>
          <p:cNvSpPr txBox="1">
            <a:spLocks noChangeArrowheads="1"/>
          </p:cNvSpPr>
          <p:nvPr/>
        </p:nvSpPr>
        <p:spPr bwMode="auto">
          <a:xfrm>
            <a:off x="2468563" y="280988"/>
            <a:ext cx="423227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294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295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82951" name="Rectangle 7"/>
          <p:cNvSpPr>
            <a:spLocks noChangeArrowheads="1"/>
          </p:cNvSpPr>
          <p:nvPr/>
        </p:nvSpPr>
        <p:spPr bwMode="auto">
          <a:xfrm>
            <a:off x="1577975" y="947738"/>
            <a:ext cx="7418388" cy="830262"/>
          </a:xfrm>
          <a:prstGeom prst="rect">
            <a:avLst/>
          </a:prstGeom>
          <a:noFill/>
          <a:ln w="9525">
            <a:noFill/>
            <a:miter lim="800000"/>
            <a:headEnd/>
            <a:tailEnd/>
          </a:ln>
        </p:spPr>
        <p:txBody>
          <a:bodyPr>
            <a:spAutoFit/>
          </a:bodyPr>
          <a:lstStyle/>
          <a:p>
            <a:r>
              <a:rPr lang="en-US" altLang="zh-CN" sz="2400">
                <a:solidFill>
                  <a:srgbClr val="0D0D0D"/>
                </a:solidFill>
                <a:latin typeface="Times New Roman" pitchFamily="18" charset="0"/>
                <a:sym typeface="Arial" charset="0"/>
              </a:rPr>
              <a:t>Translate the sentences below with the expressions given in the table above. </a:t>
            </a:r>
          </a:p>
        </p:txBody>
      </p:sp>
      <p:sp>
        <p:nvSpPr>
          <p:cNvPr id="19" name="五边形 18"/>
          <p:cNvSpPr/>
          <p:nvPr/>
        </p:nvSpPr>
        <p:spPr>
          <a:xfrm>
            <a:off x="468313" y="1109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82953" name="文本框 11"/>
          <p:cNvSpPr txBox="1">
            <a:spLocks noChangeArrowheads="1"/>
          </p:cNvSpPr>
          <p:nvPr/>
        </p:nvSpPr>
        <p:spPr bwMode="auto">
          <a:xfrm>
            <a:off x="477838" y="1090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55600" y="1751013"/>
            <a:ext cx="8531225" cy="4102100"/>
          </a:xfrm>
          <a:prstGeom prst="rect">
            <a:avLst/>
          </a:prstGeom>
          <a:noFill/>
          <a:ln>
            <a:noFill/>
          </a:ln>
        </p:spPr>
        <p:txBody>
          <a:bodyPr/>
          <a:lstStyle/>
          <a:p>
            <a:pPr marL="323850" indent="-457200" algn="just" fontAlgn="auto">
              <a:spcBef>
                <a:spcPts val="0"/>
              </a:spcBef>
              <a:spcAft>
                <a:spcPts val="0"/>
              </a:spcAft>
              <a:defRPr/>
            </a:pPr>
            <a:r>
              <a:rPr lang="en-US" altLang="zh-CN" sz="2200" dirty="0">
                <a:latin typeface="+mn-ea"/>
                <a:ea typeface="+mn-ea"/>
                <a:cs typeface="+mn-ea"/>
                <a:sym typeface="Arial" panose="020B0604020202020204" pitchFamily="34" charset="0"/>
              </a:rPr>
              <a:t>1. </a:t>
            </a:r>
            <a:r>
              <a:rPr lang="zh-CN" altLang="en-US" sz="2200" dirty="0">
                <a:latin typeface="+mn-ea"/>
                <a:ea typeface="+mn-ea"/>
                <a:cs typeface="+mn-ea"/>
                <a:sym typeface="Arial" panose="020B0604020202020204" pitchFamily="34" charset="0"/>
              </a:rPr>
              <a:t>我们也会确保这些削减不会发生的太突然，以至于它们会拖住脆弱的经济。</a:t>
            </a:r>
            <a:r>
              <a:rPr lang="zh-CN" altLang="en-US" sz="2400" dirty="0">
                <a:latin typeface="Times New Roman" panose="02020603050405020304" pitchFamily="18" charset="0"/>
                <a:ea typeface="+mn-ea"/>
                <a:cs typeface="Times New Roman" panose="02020603050405020304" pitchFamily="18" charset="0"/>
                <a:sym typeface="Arial" panose="020B0604020202020204" pitchFamily="34" charset="0"/>
              </a:rPr>
              <a:t> </a:t>
            </a:r>
            <a:r>
              <a:rPr lang="en-US" altLang="zh-CN" sz="2400" dirty="0">
                <a:latin typeface="Times New Roman" panose="02020603050405020304" pitchFamily="18" charset="0"/>
                <a:ea typeface="+mn-ea"/>
                <a:cs typeface="Times New Roman" panose="02020603050405020304" pitchFamily="18" charset="0"/>
                <a:sym typeface="Arial" panose="020B0604020202020204" pitchFamily="34" charset="0"/>
              </a:rPr>
              <a:t>( be a drag on </a:t>
            </a:r>
            <a:r>
              <a:rPr lang="en-US" altLang="zh-CN" sz="2400" dirty="0" err="1">
                <a:latin typeface="Times New Roman" panose="02020603050405020304" pitchFamily="18" charset="0"/>
                <a:ea typeface="+mn-ea"/>
                <a:cs typeface="Times New Roman" panose="02020603050405020304" pitchFamily="18" charset="0"/>
                <a:sym typeface="Arial" panose="020B0604020202020204" pitchFamily="34" charset="0"/>
              </a:rPr>
              <a:t>sth</a:t>
            </a:r>
            <a:r>
              <a:rPr lang="en-US" altLang="zh-CN" sz="2400" dirty="0">
                <a:latin typeface="Times New Roman" panose="02020603050405020304" pitchFamily="18" charset="0"/>
                <a:ea typeface="+mn-ea"/>
                <a:cs typeface="Times New Roman" panose="02020603050405020304" pitchFamily="18" charset="0"/>
                <a:sym typeface="Arial" panose="020B0604020202020204" pitchFamily="34" charset="0"/>
              </a:rPr>
              <a:t>.)</a:t>
            </a:r>
          </a:p>
          <a:p>
            <a:pPr marL="323850" indent="-457200" algn="just" fontAlgn="auto">
              <a:spcBef>
                <a:spcPts val="0"/>
              </a:spcBef>
              <a:spcAft>
                <a:spcPts val="0"/>
              </a:spcAft>
              <a:defRPr/>
            </a:pPr>
            <a:endParaRPr lang="en-US" altLang="zh-CN" sz="2200" dirty="0">
              <a:latin typeface="+mn-ea"/>
              <a:ea typeface="+mn-ea"/>
              <a:cs typeface="+mn-ea"/>
              <a:sym typeface="Arial" panose="020B0604020202020204" pitchFamily="34" charset="0"/>
            </a:endParaRPr>
          </a:p>
          <a:p>
            <a:pPr marL="323850" indent="-457200" algn="just" fontAlgn="auto">
              <a:spcBef>
                <a:spcPts val="0"/>
              </a:spcBef>
              <a:spcAft>
                <a:spcPts val="0"/>
              </a:spcAft>
              <a:defRPr/>
            </a:pPr>
            <a:endParaRPr lang="en-US" altLang="zh-CN" sz="2200" dirty="0">
              <a:latin typeface="+mn-ea"/>
              <a:ea typeface="+mn-ea"/>
              <a:cs typeface="+mn-ea"/>
              <a:sym typeface="Arial" panose="020B0604020202020204" pitchFamily="34" charset="0"/>
            </a:endParaRPr>
          </a:p>
          <a:p>
            <a:pPr marL="323850" indent="-457200" fontAlgn="auto">
              <a:lnSpc>
                <a:spcPts val="3000"/>
              </a:lnSpc>
              <a:spcBef>
                <a:spcPts val="600"/>
              </a:spcBef>
              <a:spcAft>
                <a:spcPts val="600"/>
              </a:spcAft>
              <a:defRPr/>
            </a:pPr>
            <a:r>
              <a:rPr lang="en-US" altLang="zh-CN" sz="2200" dirty="0">
                <a:latin typeface="+mn-ea"/>
                <a:ea typeface="+mn-ea"/>
                <a:cs typeface="+mn-ea"/>
                <a:sym typeface="Arial" panose="020B0604020202020204" pitchFamily="34" charset="0"/>
              </a:rPr>
              <a:t>2. </a:t>
            </a:r>
            <a:r>
              <a:rPr lang="zh-CN" altLang="en-US" sz="2200" dirty="0">
                <a:latin typeface="+mn-ea"/>
                <a:ea typeface="+mn-ea"/>
                <a:cs typeface="+mn-ea"/>
                <a:sym typeface="Arial" panose="020B0604020202020204" pitchFamily="34" charset="0"/>
              </a:rPr>
              <a:t>如果你有时间和精力发挥你的创造力，你会有怎样不同的作为？</a:t>
            </a:r>
            <a:r>
              <a:rPr lang="en-US" altLang="zh-CN" sz="2400" dirty="0">
                <a:latin typeface="Times New Roman" panose="02020603050405020304" pitchFamily="18" charset="0"/>
                <a:ea typeface="+mn-ea"/>
                <a:cs typeface="Times New Roman" panose="02020603050405020304" pitchFamily="18" charset="0"/>
                <a:sym typeface="Arial" panose="020B0604020202020204" pitchFamily="34" charset="0"/>
              </a:rPr>
              <a:t>(tap into)</a:t>
            </a:r>
          </a:p>
          <a:p>
            <a:pPr marL="323850" indent="-457200" fontAlgn="auto">
              <a:lnSpc>
                <a:spcPts val="3000"/>
              </a:lnSpc>
              <a:spcBef>
                <a:spcPts val="600"/>
              </a:spcBef>
              <a:spcAft>
                <a:spcPts val="600"/>
              </a:spcAft>
              <a:defRPr/>
            </a:pPr>
            <a:endParaRPr lang="en-US" altLang="zh-CN" sz="2200" dirty="0">
              <a:latin typeface="+mn-ea"/>
              <a:ea typeface="+mn-ea"/>
              <a:cs typeface="+mn-ea"/>
              <a:sym typeface="Arial" panose="020B0604020202020204" pitchFamily="34" charset="0"/>
            </a:endParaRPr>
          </a:p>
          <a:p>
            <a:pPr marL="323850" indent="-457200" fontAlgn="auto">
              <a:lnSpc>
                <a:spcPts val="3000"/>
              </a:lnSpc>
              <a:spcBef>
                <a:spcPts val="600"/>
              </a:spcBef>
              <a:spcAft>
                <a:spcPts val="600"/>
              </a:spcAft>
              <a:defRPr/>
            </a:pPr>
            <a:r>
              <a:rPr lang="en-US" altLang="zh-CN" sz="2200" dirty="0">
                <a:latin typeface="+mn-ea"/>
                <a:ea typeface="+mn-ea"/>
                <a:cs typeface="+mn-ea"/>
                <a:sym typeface="Arial" panose="020B0604020202020204" pitchFamily="34" charset="0"/>
              </a:rPr>
              <a:t>3. </a:t>
            </a:r>
            <a:r>
              <a:rPr lang="zh-CN" altLang="en-US" sz="2200" dirty="0">
                <a:latin typeface="+mn-ea"/>
                <a:ea typeface="+mn-ea"/>
                <a:cs typeface="+mn-ea"/>
                <a:sym typeface="Arial" panose="020B0604020202020204" pitchFamily="34" charset="0"/>
              </a:rPr>
              <a:t>我觉得我们可以假定没有使用“维基解密”技术泄露消息的人定会受到起诉。</a:t>
            </a:r>
            <a:r>
              <a:rPr lang="en-US" altLang="zh-CN" sz="2400" dirty="0">
                <a:latin typeface="Times New Roman" panose="02020603050405020304" pitchFamily="18" charset="0"/>
                <a:ea typeface="+mn-ea"/>
                <a:cs typeface="Times New Roman" panose="02020603050405020304" pitchFamily="18" charset="0"/>
                <a:sym typeface="Arial" panose="020B0604020202020204" pitchFamily="34" charset="0"/>
              </a:rPr>
              <a:t>(be assured of)</a:t>
            </a:r>
            <a:endParaRPr lang="en-US" altLang="zh-CN" sz="2200" dirty="0">
              <a:latin typeface="+mn-ea"/>
              <a:ea typeface="+mn-ea"/>
              <a:cs typeface="+mn-ea"/>
              <a:sym typeface="Arial" panose="020B0604020202020204" pitchFamily="34" charset="0"/>
            </a:endParaRPr>
          </a:p>
          <a:p>
            <a:pPr marL="342900" indent="-342900" fontAlgn="auto">
              <a:lnSpc>
                <a:spcPts val="3000"/>
              </a:lnSpc>
              <a:spcBef>
                <a:spcPts val="600"/>
              </a:spcBef>
              <a:spcAft>
                <a:spcPts val="600"/>
              </a:spcAft>
              <a:defRPr/>
            </a:pPr>
            <a:endParaRPr lang="zh-CN" altLang="en-US" sz="2200" dirty="0">
              <a:latin typeface="+mn-ea"/>
              <a:ea typeface="+mn-ea"/>
              <a:cs typeface="+mn-ea"/>
            </a:endParaRPr>
          </a:p>
        </p:txBody>
      </p:sp>
      <p:sp>
        <p:nvSpPr>
          <p:cNvPr id="29" name="文本框 3"/>
          <p:cNvSpPr txBox="1">
            <a:spLocks noChangeArrowheads="1"/>
          </p:cNvSpPr>
          <p:nvPr/>
        </p:nvSpPr>
        <p:spPr bwMode="auto">
          <a:xfrm>
            <a:off x="709613" y="2482850"/>
            <a:ext cx="7988300" cy="830263"/>
          </a:xfrm>
          <a:prstGeom prst="rect">
            <a:avLst/>
          </a:prstGeom>
          <a:noFill/>
          <a:ln w="9525">
            <a:noFill/>
            <a:miter lim="800000"/>
            <a:headEnd/>
            <a:tailEnd/>
          </a:ln>
        </p:spPr>
        <p:txBody>
          <a:bodyPr>
            <a:spAutoFit/>
          </a:bodyPr>
          <a:lstStyle/>
          <a:p>
            <a:pPr algn="just"/>
            <a:r>
              <a:rPr kumimoji="1" lang="en-US" altLang="zh-CN" sz="2400">
                <a:solidFill>
                  <a:srgbClr val="800000"/>
                </a:solidFill>
                <a:latin typeface="Times New Roman" pitchFamily="18" charset="0"/>
                <a:cs typeface="Times New Roman" pitchFamily="18" charset="0"/>
              </a:rPr>
              <a:t>We also made sure that these cuts wouldn’t happen so abruptly that they’d be a drag on a fragile economy.</a:t>
            </a:r>
          </a:p>
        </p:txBody>
      </p:sp>
      <p:sp>
        <p:nvSpPr>
          <p:cNvPr id="30" name="文本框 3"/>
          <p:cNvSpPr txBox="1">
            <a:spLocks noChangeArrowheads="1"/>
          </p:cNvSpPr>
          <p:nvPr/>
        </p:nvSpPr>
        <p:spPr bwMode="auto">
          <a:xfrm>
            <a:off x="715963" y="3932238"/>
            <a:ext cx="8375650" cy="830262"/>
          </a:xfrm>
          <a:prstGeom prst="rect">
            <a:avLst/>
          </a:prstGeom>
          <a:noFill/>
          <a:ln w="9525">
            <a:noFill/>
            <a:miter lim="800000"/>
            <a:headEnd/>
            <a:tailEnd/>
          </a:ln>
        </p:spPr>
        <p:txBody>
          <a:bodyPr>
            <a:spAutoFit/>
          </a:bodyPr>
          <a:lstStyle/>
          <a:p>
            <a:r>
              <a:rPr kumimoji="1" lang="en-US" altLang="zh-CN" sz="2400">
                <a:solidFill>
                  <a:srgbClr val="800000"/>
                </a:solidFill>
                <a:latin typeface="Times New Roman" pitchFamily="18" charset="0"/>
                <a:cs typeface="Times New Roman" pitchFamily="18" charset="0"/>
              </a:rPr>
              <a:t>What would you do differently if you had the time and energy to tap into your creativity?</a:t>
            </a:r>
          </a:p>
        </p:txBody>
      </p:sp>
      <p:sp>
        <p:nvSpPr>
          <p:cNvPr id="31" name="文本框 3"/>
          <p:cNvSpPr txBox="1">
            <a:spLocks noChangeArrowheads="1"/>
          </p:cNvSpPr>
          <p:nvPr/>
        </p:nvSpPr>
        <p:spPr bwMode="auto">
          <a:xfrm>
            <a:off x="714375" y="5461000"/>
            <a:ext cx="8513763" cy="828675"/>
          </a:xfrm>
          <a:prstGeom prst="rect">
            <a:avLst/>
          </a:prstGeom>
          <a:noFill/>
          <a:ln w="9525">
            <a:noFill/>
            <a:miter lim="800000"/>
            <a:headEnd/>
            <a:tailEnd/>
          </a:ln>
        </p:spPr>
        <p:txBody>
          <a:bodyPr>
            <a:spAutoFit/>
          </a:bodyPr>
          <a:lstStyle/>
          <a:p>
            <a:r>
              <a:rPr kumimoji="1" lang="en-US" altLang="zh-CN" sz="2400">
                <a:solidFill>
                  <a:srgbClr val="800000"/>
                </a:solidFill>
                <a:latin typeface="Times New Roman" pitchFamily="18" charset="0"/>
                <a:cs typeface="Times New Roman" pitchFamily="18" charset="0"/>
              </a:rPr>
              <a:t>I think we can assume that those who don't use Wikileaks's technology to get the information out can be assured of prosecution.</a:t>
            </a: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
                                            <p:txEl>
                                              <p:pRg st="3" end="3"/>
                                            </p:txEl>
                                          </p:spTgt>
                                        </p:tgtEl>
                                        <p:attrNameLst>
                                          <p:attrName>style.visibility</p:attrName>
                                        </p:attrNameLst>
                                      </p:cBhvr>
                                      <p:to>
                                        <p:strVal val="visible"/>
                                      </p:to>
                                    </p:set>
                                    <p:animEffect transition="in" filter="blinds(horizontal)">
                                      <p:cBhvr>
                                        <p:cTn id="10" dur="500"/>
                                        <p:tgtEl>
                                          <p:spTgt spid="26">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6">
                                            <p:txEl>
                                              <p:pRg st="5" end="5"/>
                                            </p:txEl>
                                          </p:spTgt>
                                        </p:tgtEl>
                                        <p:attrNameLst>
                                          <p:attrName>style.visibility</p:attrName>
                                        </p:attrNameLst>
                                      </p:cBhvr>
                                      <p:to>
                                        <p:strVal val="visible"/>
                                      </p:to>
                                    </p:set>
                                    <p:animEffect transition="in" filter="blinds(horizontal)">
                                      <p:cBhvr>
                                        <p:cTn id="13" dur="500"/>
                                        <p:tgtEl>
                                          <p:spTgt spid="26">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linds(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linds(horizontal)">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linds(horizontal)">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3970" name="文本框 26"/>
          <p:cNvSpPr txBox="1">
            <a:spLocks noChangeArrowheads="1"/>
          </p:cNvSpPr>
          <p:nvPr/>
        </p:nvSpPr>
        <p:spPr bwMode="auto">
          <a:xfrm>
            <a:off x="2468563" y="280988"/>
            <a:ext cx="4354512"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397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397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83976"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58" name="内容占位符 2"/>
          <p:cNvSpPr>
            <a:spLocks noGrp="1" noChangeArrowheads="1"/>
          </p:cNvSpPr>
          <p:nvPr/>
        </p:nvSpPr>
        <p:spPr bwMode="auto">
          <a:xfrm>
            <a:off x="355600" y="3960813"/>
            <a:ext cx="8640763" cy="2159000"/>
          </a:xfrm>
          <a:prstGeom prst="rect">
            <a:avLst/>
          </a:prstGeom>
          <a:noFill/>
          <a:ln w="9525">
            <a:noFill/>
            <a:miter lim="800000"/>
            <a:headEnd/>
            <a:tailEnd/>
          </a:ln>
        </p:spPr>
        <p:txBody>
          <a:bodyPr/>
          <a:lstStyle/>
          <a:p>
            <a:pPr algn="just"/>
            <a:endParaRPr lang="zh-CN" altLang="en-US" sz="2200">
              <a:latin typeface="Times New Roman" pitchFamily="18" charset="0"/>
              <a:sym typeface="Arial" charset="0"/>
            </a:endParaRPr>
          </a:p>
        </p:txBody>
      </p:sp>
      <p:cxnSp>
        <p:nvCxnSpPr>
          <p:cNvPr id="83978" name="直接连接符 7"/>
          <p:cNvCxnSpPr>
            <a:cxnSpLocks noChangeShapeType="1"/>
          </p:cNvCxnSpPr>
          <p:nvPr/>
        </p:nvCxnSpPr>
        <p:spPr bwMode="auto">
          <a:xfrm flipV="1">
            <a:off x="527050" y="4184650"/>
            <a:ext cx="8129588" cy="30163"/>
          </a:xfrm>
          <a:prstGeom prst="line">
            <a:avLst/>
          </a:prstGeom>
          <a:noFill/>
          <a:ln w="38100">
            <a:solidFill>
              <a:srgbClr val="44B36E"/>
            </a:solidFill>
            <a:round/>
            <a:headEnd/>
            <a:tailEnd/>
          </a:ln>
        </p:spPr>
      </p:cxnSp>
      <p:sp>
        <p:nvSpPr>
          <p:cNvPr id="32" name="文本框 21"/>
          <p:cNvSpPr txBox="1">
            <a:spLocks noChangeArrowheads="1"/>
          </p:cNvSpPr>
          <p:nvPr/>
        </p:nvSpPr>
        <p:spPr bwMode="auto">
          <a:xfrm>
            <a:off x="698500" y="2689225"/>
            <a:ext cx="8445500" cy="2009775"/>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just" fontAlgn="auto">
              <a:lnSpc>
                <a:spcPct val="130000"/>
              </a:lnSpc>
              <a:spcBef>
                <a:spcPts val="0"/>
              </a:spcBef>
              <a:spcAft>
                <a:spcPts val="0"/>
              </a:spcAft>
              <a:defRPr/>
            </a:pPr>
            <a:r>
              <a:rPr kumimoji="0" lang="en-US" altLang="zh-CN" dirty="0">
                <a:latin typeface="Times New Roman" panose="02020603050405020304" pitchFamily="18" charset="0"/>
                <a:cs typeface="Times New Roman" panose="02020603050405020304" pitchFamily="18" charset="0"/>
              </a:rPr>
              <a:t>reorganize       specification       harvest                       cooperative</a:t>
            </a:r>
          </a:p>
          <a:p>
            <a:pPr algn="just" fontAlgn="auto">
              <a:lnSpc>
                <a:spcPct val="130000"/>
              </a:lnSpc>
              <a:spcBef>
                <a:spcPts val="0"/>
              </a:spcBef>
              <a:spcAft>
                <a:spcPts val="0"/>
              </a:spcAft>
              <a:defRPr/>
            </a:pPr>
            <a:r>
              <a:rPr kumimoji="0" lang="en-US" altLang="zh-CN" dirty="0">
                <a:latin typeface="Times New Roman" panose="02020603050405020304" pitchFamily="18" charset="0"/>
                <a:cs typeface="Times New Roman" panose="02020603050405020304" pitchFamily="18" charset="0"/>
              </a:rPr>
              <a:t>tailor                isolate                 revolutionary            flourish  </a:t>
            </a:r>
          </a:p>
          <a:p>
            <a:pPr algn="just" fontAlgn="auto">
              <a:lnSpc>
                <a:spcPct val="130000"/>
              </a:lnSpc>
              <a:spcBef>
                <a:spcPts val="0"/>
              </a:spcBef>
              <a:spcAft>
                <a:spcPts val="0"/>
              </a:spcAft>
              <a:defRPr/>
            </a:pPr>
            <a:r>
              <a:rPr kumimoji="0" lang="en-US" altLang="zh-CN" dirty="0">
                <a:latin typeface="Times New Roman" panose="02020603050405020304" pitchFamily="18" charset="0"/>
                <a:cs typeface="Times New Roman" panose="02020603050405020304" pitchFamily="18" charset="0"/>
              </a:rPr>
              <a:t>be a drag on     play out              be assured of             tap into</a:t>
            </a:r>
          </a:p>
          <a:p>
            <a:pPr algn="just" fontAlgn="auto">
              <a:lnSpc>
                <a:spcPct val="130000"/>
              </a:lnSpc>
              <a:spcBef>
                <a:spcPts val="0"/>
              </a:spcBef>
              <a:spcAft>
                <a:spcPts val="0"/>
              </a:spcAft>
              <a:defRPr/>
            </a:pPr>
            <a:r>
              <a:rPr kumimoji="0" lang="en-US" altLang="zh-CN" dirty="0">
                <a:latin typeface="+mj-lt"/>
              </a:rPr>
              <a:t>	</a:t>
            </a:r>
          </a:p>
        </p:txBody>
      </p:sp>
      <p:cxnSp>
        <p:nvCxnSpPr>
          <p:cNvPr id="83980" name="直接连接符 6"/>
          <p:cNvCxnSpPr>
            <a:cxnSpLocks noChangeShapeType="1"/>
          </p:cNvCxnSpPr>
          <p:nvPr/>
        </p:nvCxnSpPr>
        <p:spPr bwMode="auto">
          <a:xfrm flipV="1">
            <a:off x="527050" y="2649538"/>
            <a:ext cx="8129588" cy="28575"/>
          </a:xfrm>
          <a:prstGeom prst="line">
            <a:avLst/>
          </a:prstGeom>
          <a:noFill/>
          <a:ln w="57150">
            <a:solidFill>
              <a:srgbClr val="44B36E"/>
            </a:solidFill>
            <a:round/>
            <a:headEnd/>
            <a:tailEnd/>
          </a:ln>
        </p:spPr>
      </p:cxnSp>
      <p:sp>
        <p:nvSpPr>
          <p:cNvPr id="83981" name="Rectangle 7"/>
          <p:cNvSpPr>
            <a:spLocks noChangeArrowheads="1"/>
          </p:cNvSpPr>
          <p:nvPr/>
        </p:nvSpPr>
        <p:spPr bwMode="auto">
          <a:xfrm>
            <a:off x="1587500" y="1281113"/>
            <a:ext cx="7418388" cy="830262"/>
          </a:xfrm>
          <a:prstGeom prst="rect">
            <a:avLst/>
          </a:prstGeom>
          <a:noFill/>
          <a:ln w="9525">
            <a:noFill/>
            <a:miter lim="800000"/>
            <a:headEnd/>
            <a:tailEnd/>
          </a:ln>
        </p:spPr>
        <p:txBody>
          <a:bodyPr>
            <a:spAutoFit/>
          </a:bodyPr>
          <a:lstStyle/>
          <a:p>
            <a:pPr>
              <a:buFont typeface="Arial" charset="0"/>
              <a:buNone/>
            </a:pPr>
            <a:r>
              <a:rPr lang="en-US" altLang="zh-CN" sz="2400">
                <a:solidFill>
                  <a:srgbClr val="0D0D0D"/>
                </a:solidFill>
                <a:latin typeface="Times New Roman" pitchFamily="18" charset="0"/>
                <a:cs typeface="Times New Roman" pitchFamily="18" charset="0"/>
                <a:sym typeface="Arial" charset="0"/>
              </a:rPr>
              <a:t>Write a story or an essay or a paragraph, trying to use as many words or phrases from the list below as possible.</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nodePh="1">
                                  <p:stCondLst>
                                    <p:cond delay="0"/>
                                  </p:stCondLst>
                                  <p:endCondLst>
                                    <p:cond evt="begin" delay="0">
                                      <p:tn val="5"/>
                                    </p:cond>
                                  </p:endCondLst>
                                  <p:childTnLst>
                                    <p:set>
                                      <p:cBhvr>
                                        <p:cTn id="6" dur="1" fill="hold">
                                          <p:stCondLst>
                                            <p:cond delay="0"/>
                                          </p:stCondLst>
                                        </p:cTn>
                                        <p:tgtEl>
                                          <p:spTgt spid="58">
                                            <p:txEl>
                                              <p:pRg st="0" end="0"/>
                                            </p:txEl>
                                          </p:spTgt>
                                        </p:tgtEl>
                                        <p:attrNameLst>
                                          <p:attrName>style.visibility</p:attrName>
                                        </p:attrNameLst>
                                      </p:cBhvr>
                                      <p:to>
                                        <p:strVal val="visible"/>
                                      </p:to>
                                    </p:set>
                                    <p:animEffect transition="in" filter="blinds(horizontal)">
                                      <p:cBhvr>
                                        <p:cTn id="7"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内容占位符 2"/>
          <p:cNvSpPr>
            <a:spLocks noGrp="1"/>
          </p:cNvSpPr>
          <p:nvPr>
            <p:ph idx="1"/>
          </p:nvPr>
        </p:nvSpPr>
        <p:spPr bwMode="auto">
          <a:xfrm>
            <a:off x="557213" y="1039813"/>
            <a:ext cx="8229600" cy="45259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130000"/>
              </a:lnSpc>
              <a:buFont typeface="Arial" charset="0"/>
              <a:buNone/>
            </a:pPr>
            <a:r>
              <a:rPr lang="en-US" altLang="zh-CN" sz="2600" b="1">
                <a:solidFill>
                  <a:srgbClr val="C00000"/>
                </a:solidFill>
                <a:latin typeface="Times New Roman" pitchFamily="18" charset="0"/>
                <a:cs typeface="Times New Roman" pitchFamily="18" charset="0"/>
                <a:sym typeface="Arial" charset="0"/>
              </a:rPr>
              <a:t>Sample:</a:t>
            </a:r>
          </a:p>
          <a:p>
            <a:pPr marL="0" indent="0" eaLnBrk="1" hangingPunct="1">
              <a:buFont typeface="Arial" charset="0"/>
              <a:buNone/>
            </a:pPr>
            <a:r>
              <a:rPr lang="en-US" altLang="zh-CN" sz="2400">
                <a:latin typeface="Times New Roman" pitchFamily="18" charset="0"/>
                <a:cs typeface="Times New Roman" pitchFamily="18" charset="0"/>
                <a:sym typeface="Arial" charset="0"/>
              </a:rPr>
              <a:t>Even though we are in the age of smartphone, </a:t>
            </a:r>
            <a:r>
              <a:rPr lang="en-US" altLang="zh-CN" sz="2400">
                <a:solidFill>
                  <a:srgbClr val="C00000"/>
                </a:solidFill>
                <a:latin typeface="Times New Roman" pitchFamily="18" charset="0"/>
                <a:cs typeface="Times New Roman" pitchFamily="18" charset="0"/>
                <a:sym typeface="Arial" charset="0"/>
              </a:rPr>
              <a:t>are you assured </a:t>
            </a:r>
            <a:r>
              <a:rPr lang="en-US" altLang="zh-CN" sz="2400">
                <a:latin typeface="Times New Roman" pitchFamily="18" charset="0"/>
                <a:cs typeface="Times New Roman" pitchFamily="18" charset="0"/>
                <a:sym typeface="Arial" charset="0"/>
              </a:rPr>
              <a:t>of bringing your mobile 24/7? The lasting of cell is always </a:t>
            </a:r>
            <a:r>
              <a:rPr lang="en-US" altLang="zh-CN" sz="2400">
                <a:solidFill>
                  <a:srgbClr val="C00000"/>
                </a:solidFill>
                <a:latin typeface="Times New Roman" pitchFamily="18" charset="0"/>
                <a:cs typeface="Times New Roman" pitchFamily="18" charset="0"/>
                <a:sym typeface="Arial" charset="0"/>
              </a:rPr>
              <a:t>a drag on </a:t>
            </a:r>
            <a:r>
              <a:rPr lang="en-US" altLang="zh-CN" sz="2400">
                <a:latin typeface="Times New Roman" pitchFamily="18" charset="0"/>
                <a:cs typeface="Times New Roman" pitchFamily="18" charset="0"/>
                <a:sym typeface="Arial" charset="0"/>
              </a:rPr>
              <a:t>the satisfaction of users. The smartphone company has </a:t>
            </a:r>
            <a:r>
              <a:rPr lang="en-US" altLang="zh-CN" sz="2400">
                <a:solidFill>
                  <a:srgbClr val="C00000"/>
                </a:solidFill>
                <a:latin typeface="Times New Roman" pitchFamily="18" charset="0"/>
                <a:cs typeface="Times New Roman" pitchFamily="18" charset="0"/>
                <a:sym typeface="Arial" charset="0"/>
              </a:rPr>
              <a:t>recognized</a:t>
            </a:r>
            <a:r>
              <a:rPr lang="en-US" altLang="zh-CN" sz="2400">
                <a:latin typeface="Times New Roman" pitchFamily="18" charset="0"/>
                <a:cs typeface="Times New Roman" pitchFamily="18" charset="0"/>
                <a:sym typeface="Arial" charset="0"/>
              </a:rPr>
              <a:t> the serious shortcoming of battery and they’d like to have a </a:t>
            </a:r>
            <a:r>
              <a:rPr lang="en-US" altLang="zh-CN" sz="2400">
                <a:solidFill>
                  <a:srgbClr val="C00000"/>
                </a:solidFill>
                <a:latin typeface="Times New Roman" pitchFamily="18" charset="0"/>
                <a:cs typeface="Times New Roman" pitchFamily="18" charset="0"/>
                <a:sym typeface="Arial" charset="0"/>
              </a:rPr>
              <a:t>revolutionary </a:t>
            </a:r>
            <a:r>
              <a:rPr lang="en-US" altLang="zh-CN" sz="2400">
                <a:latin typeface="Times New Roman" pitchFamily="18" charset="0"/>
                <a:cs typeface="Times New Roman" pitchFamily="18" charset="0"/>
                <a:sym typeface="Arial" charset="0"/>
              </a:rPr>
              <a:t>technical change. However, it’s not easy to </a:t>
            </a:r>
            <a:r>
              <a:rPr lang="en-US" altLang="zh-CN" sz="2400">
                <a:solidFill>
                  <a:srgbClr val="C00000"/>
                </a:solidFill>
                <a:latin typeface="Times New Roman" pitchFamily="18" charset="0"/>
                <a:cs typeface="Times New Roman" pitchFamily="18" charset="0"/>
                <a:sym typeface="Arial" charset="0"/>
              </a:rPr>
              <a:t>harvest</a:t>
            </a:r>
            <a:r>
              <a:rPr lang="en-US" altLang="zh-CN" sz="2400">
                <a:latin typeface="Times New Roman" pitchFamily="18" charset="0"/>
                <a:cs typeface="Times New Roman" pitchFamily="18" charset="0"/>
                <a:sym typeface="Arial" charset="0"/>
              </a:rPr>
              <a:t> the victory, for the</a:t>
            </a:r>
            <a:r>
              <a:rPr lang="zh-CN" altLang="en-US" sz="2400">
                <a:latin typeface="Times New Roman" pitchFamily="18" charset="0"/>
                <a:cs typeface="Times New Roman" pitchFamily="18" charset="0"/>
                <a:sym typeface="Arial" charset="0"/>
              </a:rPr>
              <a:t> </a:t>
            </a:r>
            <a:r>
              <a:rPr lang="en-US" altLang="zh-CN" sz="2400">
                <a:latin typeface="Times New Roman" pitchFamily="18" charset="0"/>
                <a:cs typeface="Times New Roman" pitchFamily="18" charset="0"/>
                <a:sym typeface="Arial" charset="0"/>
              </a:rPr>
              <a:t>safety</a:t>
            </a:r>
            <a:r>
              <a:rPr lang="zh-CN" altLang="en-US" sz="2400">
                <a:latin typeface="Times New Roman" pitchFamily="18" charset="0"/>
                <a:cs typeface="Times New Roman" pitchFamily="18" charset="0"/>
                <a:sym typeface="Arial" charset="0"/>
              </a:rPr>
              <a:t> </a:t>
            </a:r>
            <a:r>
              <a:rPr lang="en-US" altLang="zh-CN" sz="2400">
                <a:solidFill>
                  <a:srgbClr val="C00000"/>
                </a:solidFill>
                <a:latin typeface="Times New Roman" pitchFamily="18" charset="0"/>
                <a:cs typeface="Times New Roman" pitchFamily="18" charset="0"/>
                <a:sym typeface="Arial" charset="0"/>
              </a:rPr>
              <a:t>specification</a:t>
            </a:r>
            <a:r>
              <a:rPr lang="zh-CN" altLang="en-US" sz="2400">
                <a:latin typeface="Times New Roman" pitchFamily="18" charset="0"/>
                <a:cs typeface="Times New Roman" pitchFamily="18" charset="0"/>
                <a:sym typeface="Arial" charset="0"/>
              </a:rPr>
              <a:t> </a:t>
            </a:r>
            <a:r>
              <a:rPr lang="en-US" altLang="zh-CN" sz="2400">
                <a:latin typeface="Times New Roman" pitchFamily="18" charset="0"/>
                <a:cs typeface="Times New Roman" pitchFamily="18" charset="0"/>
                <a:sym typeface="Arial" charset="0"/>
              </a:rPr>
              <a:t>is too hard</a:t>
            </a:r>
            <a:r>
              <a:rPr lang="zh-CN" altLang="en-US" sz="2400">
                <a:latin typeface="Times New Roman" pitchFamily="18" charset="0"/>
                <a:cs typeface="Times New Roman" pitchFamily="18" charset="0"/>
                <a:sym typeface="Arial" charset="0"/>
              </a:rPr>
              <a:t> </a:t>
            </a:r>
            <a:r>
              <a:rPr lang="en-US" altLang="zh-CN" sz="2400">
                <a:latin typeface="Times New Roman" pitchFamily="18" charset="0"/>
                <a:cs typeface="Times New Roman" pitchFamily="18" charset="0"/>
                <a:sym typeface="Arial" charset="0"/>
              </a:rPr>
              <a:t>to</a:t>
            </a:r>
            <a:r>
              <a:rPr lang="zh-CN" altLang="en-US" sz="2400">
                <a:latin typeface="Times New Roman" pitchFamily="18" charset="0"/>
                <a:cs typeface="Times New Roman" pitchFamily="18" charset="0"/>
                <a:sym typeface="Arial" charset="0"/>
              </a:rPr>
              <a:t> </a:t>
            </a:r>
            <a:r>
              <a:rPr lang="en-US" altLang="zh-CN" sz="2400">
                <a:latin typeface="Times New Roman" pitchFamily="18" charset="0"/>
                <a:cs typeface="Times New Roman" pitchFamily="18" charset="0"/>
                <a:sym typeface="Arial" charset="0"/>
              </a:rPr>
              <a:t>reach. The explosion incidents of the Samsung </a:t>
            </a:r>
            <a:r>
              <a:rPr lang="en-US" altLang="zh-CN" sz="2400">
                <a:solidFill>
                  <a:srgbClr val="C00000"/>
                </a:solidFill>
                <a:latin typeface="Times New Roman" pitchFamily="18" charset="0"/>
                <a:cs typeface="Times New Roman" pitchFamily="18" charset="0"/>
                <a:sym typeface="Arial" charset="0"/>
              </a:rPr>
              <a:t>played out </a:t>
            </a:r>
            <a:r>
              <a:rPr lang="en-US" altLang="zh-CN" sz="2400">
                <a:latin typeface="Times New Roman" pitchFamily="18" charset="0"/>
                <a:cs typeface="Times New Roman" pitchFamily="18" charset="0"/>
                <a:sym typeface="Arial" charset="0"/>
              </a:rPr>
              <a:t>so badly that experts are more careful than ever before. Some scientists expect that even with the global cooperative effort the </a:t>
            </a:r>
            <a:r>
              <a:rPr lang="en-US" altLang="zh-CN" sz="2400">
                <a:solidFill>
                  <a:srgbClr val="C00000"/>
                </a:solidFill>
                <a:latin typeface="Times New Roman" pitchFamily="18" charset="0"/>
                <a:cs typeface="Times New Roman" pitchFamily="18" charset="0"/>
                <a:sym typeface="Arial" charset="0"/>
              </a:rPr>
              <a:t>flourish</a:t>
            </a:r>
            <a:r>
              <a:rPr lang="en-US" altLang="zh-CN" sz="2400">
                <a:latin typeface="Times New Roman" pitchFamily="18" charset="0"/>
                <a:cs typeface="Times New Roman" pitchFamily="18" charset="0"/>
                <a:sym typeface="Arial" charset="0"/>
              </a:rPr>
              <a:t> of next breakthrough will appear in 10 to 20 years.</a:t>
            </a:r>
            <a:endParaRPr kumimoji="1" lang="zh-CN" altLang="en-US" sz="2400">
              <a:latin typeface="Times New Roman" pitchFamily="18" charset="0"/>
              <a:cs typeface="Times New Roman" pitchFamily="18" charset="0"/>
            </a:endParaRPr>
          </a:p>
        </p:txBody>
      </p:sp>
      <p:sp>
        <p:nvSpPr>
          <p:cNvPr id="84994" name="文本框 3"/>
          <p:cNvSpPr txBox="1">
            <a:spLocks noChangeArrowheads="1"/>
          </p:cNvSpPr>
          <p:nvPr/>
        </p:nvSpPr>
        <p:spPr bwMode="auto">
          <a:xfrm>
            <a:off x="2468563" y="298450"/>
            <a:ext cx="4643437" cy="520700"/>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sp>
        <p:nvSpPr>
          <p:cNvPr id="5" name="动作按钮: 第一张 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6018" name="文本框 26"/>
          <p:cNvSpPr txBox="1">
            <a:spLocks noChangeArrowheads="1"/>
          </p:cNvSpPr>
          <p:nvPr/>
        </p:nvSpPr>
        <p:spPr bwMode="auto">
          <a:xfrm>
            <a:off x="2468563" y="280988"/>
            <a:ext cx="45481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602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602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86023" name="矩形 2"/>
          <p:cNvSpPr>
            <a:spLocks noChangeArrowheads="1"/>
          </p:cNvSpPr>
          <p:nvPr/>
        </p:nvSpPr>
        <p:spPr bwMode="auto">
          <a:xfrm>
            <a:off x="492125" y="1558925"/>
            <a:ext cx="8115300" cy="2060575"/>
          </a:xfrm>
          <a:prstGeom prst="rect">
            <a:avLst/>
          </a:prstGeom>
          <a:noFill/>
          <a:ln w="9525">
            <a:noFill/>
            <a:miter lim="800000"/>
            <a:headEnd/>
            <a:tailEnd/>
          </a:ln>
        </p:spPr>
        <p:txBody>
          <a:bodyPr>
            <a:spAutoFit/>
          </a:bodyPr>
          <a:lstStyle/>
          <a:p>
            <a:r>
              <a:rPr lang="en-US" altLang="zh-CN" sz="2800" b="1">
                <a:solidFill>
                  <a:srgbClr val="660066"/>
                </a:solidFill>
                <a:latin typeface="Times New Roman" pitchFamily="18" charset="0"/>
                <a:cs typeface="Times New Roman" pitchFamily="18" charset="0"/>
              </a:rPr>
              <a:t>Whereas</a:t>
            </a:r>
            <a:endParaRPr lang="en-US" altLang="zh-CN" sz="2800" b="1">
              <a:solidFill>
                <a:srgbClr val="660066"/>
              </a:solidFill>
              <a:latin typeface="Calibri" pitchFamily="34" charset="0"/>
            </a:endParaRPr>
          </a:p>
          <a:p>
            <a:endParaRPr lang="en-US" altLang="zh-CN" sz="2800" b="1">
              <a:solidFill>
                <a:srgbClr val="660066"/>
              </a:solidFill>
              <a:latin typeface="Calibri" pitchFamily="34" charset="0"/>
            </a:endParaRPr>
          </a:p>
          <a:p>
            <a:r>
              <a:rPr lang="zh-CN" altLang="en-US" sz="2400">
                <a:latin typeface="Calibri" pitchFamily="34" charset="0"/>
              </a:rPr>
              <a:t>连词</a:t>
            </a:r>
            <a:r>
              <a:rPr lang="en-US" altLang="zh-CN" sz="2400">
                <a:latin typeface="Times New Roman" pitchFamily="18" charset="0"/>
                <a:cs typeface="Times New Roman" pitchFamily="18" charset="0"/>
              </a:rPr>
              <a:t>whereas </a:t>
            </a:r>
            <a:r>
              <a:rPr lang="zh-CN" altLang="en-US" sz="2400">
                <a:latin typeface="Calibri" pitchFamily="34" charset="0"/>
              </a:rPr>
              <a:t>引导表示对比的状语从句，通常位于句中，用逗号与主句隔开。</a:t>
            </a:r>
            <a:r>
              <a:rPr lang="en-US" altLang="zh-CN" sz="2400">
                <a:latin typeface="Times New Roman" pitchFamily="18" charset="0"/>
                <a:cs typeface="Times New Roman" pitchFamily="18" charset="0"/>
              </a:rPr>
              <a:t>whereas </a:t>
            </a:r>
            <a:r>
              <a:rPr lang="zh-CN" altLang="en-US" sz="2400">
                <a:latin typeface="Calibri" pitchFamily="34" charset="0"/>
              </a:rPr>
              <a:t>也可用于句首。</a:t>
            </a:r>
            <a:endParaRPr lang="en-US" altLang="zh-CN" sz="2400">
              <a:latin typeface="Calibri" pitchFamily="34" charset="0"/>
            </a:endParaRPr>
          </a:p>
          <a:p>
            <a:endParaRPr lang="zh-CN" altLang="en-US" sz="2400">
              <a:latin typeface="Calibri" pitchFamily="34" charset="0"/>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6025" name="文本框 21"/>
          <p:cNvSpPr txBox="1">
            <a:spLocks noChangeArrowheads="1"/>
          </p:cNvSpPr>
          <p:nvPr/>
        </p:nvSpPr>
        <p:spPr bwMode="auto">
          <a:xfrm>
            <a:off x="198438" y="919163"/>
            <a:ext cx="4533900"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Language focus</a:t>
            </a:r>
            <a:endParaRPr kumimoji="1" lang="zh-CN" altLang="en-US" sz="2600" b="1">
              <a:solidFill>
                <a:srgbClr val="008080"/>
              </a:solidFill>
              <a:latin typeface="Calibri" pitchFamily="34" charset="0"/>
              <a:cs typeface="Calibri" pitchFamily="34" charset="0"/>
            </a:endParaRPr>
          </a:p>
        </p:txBody>
      </p:sp>
      <p:sp>
        <p:nvSpPr>
          <p:cNvPr id="2" name="矩形 1"/>
          <p:cNvSpPr>
            <a:spLocks noChangeArrowheads="1"/>
          </p:cNvSpPr>
          <p:nvPr/>
        </p:nvSpPr>
        <p:spPr bwMode="auto">
          <a:xfrm>
            <a:off x="609600" y="3630613"/>
            <a:ext cx="7861300" cy="1198562"/>
          </a:xfrm>
          <a:prstGeom prst="rect">
            <a:avLst/>
          </a:prstGeom>
          <a:noFill/>
          <a:ln w="9525">
            <a:noFill/>
            <a:miter lim="800000"/>
            <a:headEnd/>
            <a:tailEnd/>
          </a:ln>
        </p:spPr>
        <p:txBody>
          <a:bodyPr>
            <a:spAutoFit/>
          </a:bodyPr>
          <a:lstStyle/>
          <a:p>
            <a:pPr marL="466725" indent="-457200"/>
            <a:r>
              <a:rPr lang="en-US" altLang="zh-CN" sz="2400" i="1">
                <a:solidFill>
                  <a:srgbClr val="660066"/>
                </a:solidFill>
                <a:latin typeface="Times New Roman" pitchFamily="18" charset="0"/>
                <a:cs typeface="Times New Roman" pitchFamily="18" charset="0"/>
              </a:rPr>
              <a:t>e.g. The main problem stems from the fact that agricultural markets, like banks, exist on a formal plane, whereas smallholders exist on an informal one. (Para. 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7042" name="文本框 26"/>
          <p:cNvSpPr txBox="1">
            <a:spLocks noChangeArrowheads="1"/>
          </p:cNvSpPr>
          <p:nvPr/>
        </p:nvSpPr>
        <p:spPr bwMode="auto">
          <a:xfrm>
            <a:off x="2468563" y="280988"/>
            <a:ext cx="45481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704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704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87047" name="矩形 2"/>
          <p:cNvSpPr>
            <a:spLocks noChangeArrowheads="1"/>
          </p:cNvSpPr>
          <p:nvPr/>
        </p:nvSpPr>
        <p:spPr bwMode="auto">
          <a:xfrm>
            <a:off x="428625" y="1355725"/>
            <a:ext cx="8116888" cy="2368550"/>
          </a:xfrm>
          <a:prstGeom prst="rect">
            <a:avLst/>
          </a:prstGeom>
          <a:noFill/>
          <a:ln w="9525">
            <a:noFill/>
            <a:miter lim="800000"/>
            <a:headEnd/>
            <a:tailEnd/>
          </a:ln>
        </p:spPr>
        <p:txBody>
          <a:bodyPr>
            <a:spAutoFit/>
          </a:bodyPr>
          <a:lstStyle/>
          <a:p>
            <a:r>
              <a:rPr lang="en-US" altLang="zh-CN" sz="2800" b="1">
                <a:solidFill>
                  <a:srgbClr val="660066"/>
                </a:solidFill>
                <a:latin typeface="Times New Roman" pitchFamily="18" charset="0"/>
                <a:cs typeface="Times New Roman" pitchFamily="18" charset="0"/>
              </a:rPr>
              <a:t>instead, instead of</a:t>
            </a:r>
          </a:p>
          <a:p>
            <a:r>
              <a:rPr lang="en-US" altLang="zh-CN" sz="2400">
                <a:latin typeface="Times New Roman" pitchFamily="18" charset="0"/>
                <a:cs typeface="Times New Roman" pitchFamily="18" charset="0"/>
              </a:rPr>
              <a:t>instead </a:t>
            </a:r>
            <a:r>
              <a:rPr lang="zh-CN" altLang="en-US" sz="2400">
                <a:latin typeface="Calibri" pitchFamily="34" charset="0"/>
              </a:rPr>
              <a:t>和</a:t>
            </a:r>
            <a:r>
              <a:rPr lang="en-US" altLang="zh-CN" sz="2400">
                <a:latin typeface="Times New Roman" pitchFamily="18" charset="0"/>
                <a:cs typeface="Times New Roman" pitchFamily="18" charset="0"/>
              </a:rPr>
              <a:t>instead of </a:t>
            </a:r>
            <a:r>
              <a:rPr lang="zh-CN" altLang="en-US" sz="2400">
                <a:latin typeface="Calibri" pitchFamily="34" charset="0"/>
              </a:rPr>
              <a:t>都有“代替”的含义，但是它们在句中的位置以及用法却不相同。</a:t>
            </a:r>
            <a:r>
              <a:rPr lang="en-US" altLang="zh-CN" sz="2400">
                <a:latin typeface="Times New Roman" pitchFamily="18" charset="0"/>
                <a:cs typeface="Times New Roman" pitchFamily="18" charset="0"/>
              </a:rPr>
              <a:t>instead of </a:t>
            </a:r>
            <a:r>
              <a:rPr lang="zh-CN" altLang="en-US" sz="2400">
                <a:latin typeface="Calibri" pitchFamily="34" charset="0"/>
              </a:rPr>
              <a:t>后面常跟名词、</a:t>
            </a:r>
          </a:p>
          <a:p>
            <a:r>
              <a:rPr lang="zh-CN" altLang="en-US" sz="2400">
                <a:latin typeface="Calibri" pitchFamily="34" charset="0"/>
              </a:rPr>
              <a:t>代词或动名词。副词</a:t>
            </a:r>
            <a:r>
              <a:rPr lang="en-US" altLang="zh-CN" sz="2400">
                <a:latin typeface="Times New Roman" pitchFamily="18" charset="0"/>
                <a:cs typeface="Times New Roman" pitchFamily="18" charset="0"/>
              </a:rPr>
              <a:t>instead </a:t>
            </a:r>
            <a:r>
              <a:rPr lang="zh-CN" altLang="en-US" sz="2400">
                <a:latin typeface="Calibri" pitchFamily="34" charset="0"/>
              </a:rPr>
              <a:t>可用于句首，常用逗号和句子隔开；</a:t>
            </a:r>
            <a:r>
              <a:rPr lang="en-US" altLang="zh-CN" sz="2400">
                <a:latin typeface="Times New Roman" pitchFamily="18" charset="0"/>
                <a:cs typeface="Times New Roman" pitchFamily="18" charset="0"/>
              </a:rPr>
              <a:t>instead </a:t>
            </a:r>
            <a:r>
              <a:rPr lang="zh-CN" altLang="en-US" sz="2400">
                <a:latin typeface="Calibri" pitchFamily="34" charset="0"/>
              </a:rPr>
              <a:t>在祈使句中只能位于句末。</a:t>
            </a:r>
            <a:endParaRPr lang="en-US" altLang="zh-CN" sz="2400">
              <a:latin typeface="Calibri" pitchFamily="34" charset="0"/>
            </a:endParaRPr>
          </a:p>
          <a:p>
            <a:endParaRPr lang="zh-CN" altLang="en-US" sz="2400">
              <a:latin typeface="Calibri" pitchFamily="34" charset="0"/>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7049" name="文本框 21"/>
          <p:cNvSpPr txBox="1">
            <a:spLocks noChangeArrowheads="1"/>
          </p:cNvSpPr>
          <p:nvPr/>
        </p:nvSpPr>
        <p:spPr bwMode="auto">
          <a:xfrm>
            <a:off x="198438" y="919163"/>
            <a:ext cx="4533900"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Language focus</a:t>
            </a:r>
            <a:endParaRPr kumimoji="1" lang="zh-CN" altLang="en-US" sz="2600" b="1">
              <a:solidFill>
                <a:srgbClr val="008080"/>
              </a:solidFill>
              <a:latin typeface="Calibri" pitchFamily="34" charset="0"/>
              <a:cs typeface="Calibri" pitchFamily="34" charset="0"/>
            </a:endParaRPr>
          </a:p>
        </p:txBody>
      </p:sp>
      <p:sp>
        <p:nvSpPr>
          <p:cNvPr id="2" name="矩形 1"/>
          <p:cNvSpPr/>
          <p:nvPr/>
        </p:nvSpPr>
        <p:spPr>
          <a:xfrm>
            <a:off x="474663" y="3335338"/>
            <a:ext cx="8029575" cy="3046412"/>
          </a:xfrm>
          <a:prstGeom prst="rect">
            <a:avLst/>
          </a:prstGeom>
        </p:spPr>
        <p:txBody>
          <a:bodyPr>
            <a:spAutoFit/>
          </a:bodyPr>
          <a:lstStyle/>
          <a:p>
            <a:pPr marL="467995" indent="-457200" fontAlgn="auto">
              <a:spcBef>
                <a:spcPts val="0"/>
              </a:spcBef>
              <a:spcAft>
                <a:spcPts val="0"/>
              </a:spcAft>
              <a:defRPr/>
            </a:pPr>
            <a:r>
              <a:rPr lang="en-US" altLang="zh-CN" sz="2400" i="1" dirty="0">
                <a:solidFill>
                  <a:srgbClr val="660066"/>
                </a:solidFill>
                <a:latin typeface="Times New Roman" panose="02020603050405020304" pitchFamily="18" charset="0"/>
                <a:ea typeface="+mn-ea"/>
                <a:cs typeface="Times New Roman" panose="02020603050405020304" pitchFamily="18" charset="0"/>
              </a:rPr>
              <a:t>e.g. If you are looking at your smartphone 150 times a day or worried that this might become a serious addiction, try these 20 activities instead of reaching for it.</a:t>
            </a:r>
          </a:p>
          <a:p>
            <a:pPr marL="467995" indent="-457200" fontAlgn="auto">
              <a:spcBef>
                <a:spcPts val="0"/>
              </a:spcBef>
              <a:spcAft>
                <a:spcPts val="0"/>
              </a:spcAft>
              <a:defRPr/>
            </a:pPr>
            <a:r>
              <a:rPr lang="en-US" altLang="zh-CN" sz="2400" i="1" dirty="0">
                <a:solidFill>
                  <a:srgbClr val="660066"/>
                </a:solidFill>
                <a:latin typeface="Times New Roman" panose="02020603050405020304" pitchFamily="18" charset="0"/>
                <a:ea typeface="+mn-ea"/>
                <a:cs typeface="Times New Roman" panose="02020603050405020304" pitchFamily="18" charset="0"/>
              </a:rPr>
              <a:t>e.g. They have no way to learn the farm-management practices that would let them double or even triple their yields. Instead, they grow mostly what they can eat or trade locally, the way they’ve always grown it. (Para. 5)</a:t>
            </a:r>
          </a:p>
          <a:p>
            <a:pPr fontAlgn="auto">
              <a:spcBef>
                <a:spcPts val="0"/>
              </a:spcBef>
              <a:spcAft>
                <a:spcPts val="0"/>
              </a:spcAft>
              <a:defRPr/>
            </a:pPr>
            <a:r>
              <a:rPr lang="en-US" altLang="zh-CN" sz="2400" i="1" dirty="0">
                <a:solidFill>
                  <a:srgbClr val="660066"/>
                </a:solidFill>
                <a:latin typeface="Times New Roman" panose="02020603050405020304" pitchFamily="18" charset="0"/>
                <a:ea typeface="+mn-ea"/>
                <a:cs typeface="Times New Roman" panose="02020603050405020304" pitchFamily="18" charset="0"/>
              </a:rPr>
              <a:t>e.g. It takes days to get there by train, so let’s take flight instead.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88066" name="文本框 26"/>
          <p:cNvSpPr txBox="1">
            <a:spLocks noChangeArrowheads="1"/>
          </p:cNvSpPr>
          <p:nvPr/>
        </p:nvSpPr>
        <p:spPr bwMode="auto">
          <a:xfrm>
            <a:off x="2468563" y="280988"/>
            <a:ext cx="4548187"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8806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8807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88071" name="矩形 2"/>
          <p:cNvSpPr>
            <a:spLocks noChangeArrowheads="1"/>
          </p:cNvSpPr>
          <p:nvPr/>
        </p:nvSpPr>
        <p:spPr bwMode="auto">
          <a:xfrm>
            <a:off x="428625" y="1355725"/>
            <a:ext cx="8116888" cy="2000250"/>
          </a:xfrm>
          <a:prstGeom prst="rect">
            <a:avLst/>
          </a:prstGeom>
          <a:noFill/>
          <a:ln w="9525">
            <a:noFill/>
            <a:miter lim="800000"/>
            <a:headEnd/>
            <a:tailEnd/>
          </a:ln>
        </p:spPr>
        <p:txBody>
          <a:bodyPr>
            <a:spAutoFit/>
          </a:bodyPr>
          <a:lstStyle/>
          <a:p>
            <a:r>
              <a:rPr lang="en-US" altLang="zh-CN" sz="2800" b="1">
                <a:solidFill>
                  <a:srgbClr val="660066"/>
                </a:solidFill>
                <a:latin typeface="Times New Roman" pitchFamily="18" charset="0"/>
                <a:cs typeface="Times New Roman" pitchFamily="18" charset="0"/>
              </a:rPr>
              <a:t>instead, instead of</a:t>
            </a:r>
          </a:p>
          <a:p>
            <a:r>
              <a:rPr lang="en-US" altLang="zh-CN" sz="2400">
                <a:latin typeface="Times New Roman" pitchFamily="18" charset="0"/>
                <a:cs typeface="Times New Roman" pitchFamily="18" charset="0"/>
              </a:rPr>
              <a:t>instead </a:t>
            </a:r>
            <a:r>
              <a:rPr lang="zh-CN" altLang="en-US" sz="2400">
                <a:latin typeface="Calibri" pitchFamily="34" charset="0"/>
              </a:rPr>
              <a:t>后面句子中的动作是被“取”的，即要去做的，而</a:t>
            </a:r>
            <a:r>
              <a:rPr lang="en-US" altLang="zh-CN" sz="2400">
                <a:latin typeface="Times New Roman" pitchFamily="18" charset="0"/>
                <a:cs typeface="Times New Roman" pitchFamily="18" charset="0"/>
              </a:rPr>
              <a:t>instead of </a:t>
            </a:r>
            <a:r>
              <a:rPr lang="zh-CN" altLang="en-US" sz="2400">
                <a:latin typeface="Calibri" pitchFamily="34" charset="0"/>
              </a:rPr>
              <a:t>后面的动作是被“舍”的，即不去做的。</a:t>
            </a:r>
          </a:p>
          <a:p>
            <a:r>
              <a:rPr lang="en-US" altLang="zh-CN" sz="2400">
                <a:latin typeface="Times New Roman" pitchFamily="18" charset="0"/>
                <a:cs typeface="Times New Roman" pitchFamily="18" charset="0"/>
              </a:rPr>
              <a:t>instead </a:t>
            </a:r>
            <a:r>
              <a:rPr lang="zh-CN" altLang="en-US" sz="2400">
                <a:latin typeface="Calibri" pitchFamily="34" charset="0"/>
              </a:rPr>
              <a:t>和</a:t>
            </a:r>
            <a:r>
              <a:rPr lang="en-US" altLang="zh-CN" sz="2400">
                <a:latin typeface="Times New Roman" pitchFamily="18" charset="0"/>
                <a:cs typeface="Times New Roman" pitchFamily="18" charset="0"/>
              </a:rPr>
              <a:t>instead of </a:t>
            </a:r>
            <a:r>
              <a:rPr lang="zh-CN" altLang="en-US" sz="2400">
                <a:latin typeface="Calibri" pitchFamily="34" charset="0"/>
              </a:rPr>
              <a:t>可互换，但是句子需做相应改变。</a:t>
            </a:r>
            <a:endParaRPr lang="en-US" altLang="zh-CN" sz="2400">
              <a:latin typeface="Calibri" pitchFamily="34" charset="0"/>
            </a:endParaRPr>
          </a:p>
          <a:p>
            <a:endParaRPr lang="zh-CN" altLang="en-US" sz="2400">
              <a:latin typeface="Calibri" pitchFamily="34" charset="0"/>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73" name="文本框 21"/>
          <p:cNvSpPr txBox="1">
            <a:spLocks noChangeArrowheads="1"/>
          </p:cNvSpPr>
          <p:nvPr/>
        </p:nvSpPr>
        <p:spPr bwMode="auto">
          <a:xfrm>
            <a:off x="198438" y="919163"/>
            <a:ext cx="4533900"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Language focus</a:t>
            </a:r>
            <a:endParaRPr kumimoji="1" lang="zh-CN" altLang="en-US" sz="2600" b="1">
              <a:solidFill>
                <a:srgbClr val="008080"/>
              </a:solidFill>
              <a:latin typeface="Calibri" pitchFamily="34" charset="0"/>
              <a:cs typeface="Calibri" pitchFamily="34" charset="0"/>
            </a:endParaRPr>
          </a:p>
        </p:txBody>
      </p:sp>
      <p:sp>
        <p:nvSpPr>
          <p:cNvPr id="2" name="矩形 1"/>
          <p:cNvSpPr>
            <a:spLocks noChangeArrowheads="1"/>
          </p:cNvSpPr>
          <p:nvPr/>
        </p:nvSpPr>
        <p:spPr bwMode="auto">
          <a:xfrm>
            <a:off x="463550" y="2951163"/>
            <a:ext cx="8050213" cy="3414712"/>
          </a:xfrm>
          <a:prstGeom prst="rect">
            <a:avLst/>
          </a:prstGeom>
          <a:noFill/>
          <a:ln w="9525">
            <a:noFill/>
            <a:miter lim="800000"/>
            <a:headEnd/>
            <a:tailEnd/>
          </a:ln>
        </p:spPr>
        <p:txBody>
          <a:bodyPr>
            <a:spAutoFit/>
          </a:bodyPr>
          <a:lstStyle/>
          <a:p>
            <a:pPr marL="466725" indent="-457200"/>
            <a:r>
              <a:rPr lang="en-US" altLang="zh-CN" sz="2400" i="1">
                <a:solidFill>
                  <a:srgbClr val="660066"/>
                </a:solidFill>
                <a:latin typeface="Times New Roman" pitchFamily="18" charset="0"/>
                <a:cs typeface="Times New Roman" pitchFamily="18" charset="0"/>
              </a:rPr>
              <a:t>e.g. In the meantime, instead of waiting for a visit from an extension worker who may or may not know about yams and the soil in this particular region, she can get advice tailored by crop and soil type via digital video or text. (Para. 8)</a:t>
            </a:r>
          </a:p>
          <a:p>
            <a:pPr marL="466725" indent="-457200"/>
            <a:endParaRPr lang="en-US" altLang="zh-CN" sz="2400" i="1">
              <a:solidFill>
                <a:srgbClr val="660066"/>
              </a:solidFill>
              <a:latin typeface="Times New Roman" pitchFamily="18" charset="0"/>
              <a:cs typeface="Times New Roman" pitchFamily="18" charset="0"/>
            </a:endParaRPr>
          </a:p>
          <a:p>
            <a:pPr marL="466725" indent="-457200"/>
            <a:r>
              <a:rPr lang="en-US" altLang="zh-CN" sz="2400" i="1">
                <a:solidFill>
                  <a:srgbClr val="660066"/>
                </a:solidFill>
                <a:latin typeface="Times New Roman" pitchFamily="18" charset="0"/>
                <a:cs typeface="Times New Roman" pitchFamily="18" charset="0"/>
              </a:rPr>
              <a:t>e.g. In the meantime, she doesn’t have to wait for a visit from an extension worker who may or may not know about yams and the soil in this particular region. Instead, she can get advice tailored by crop and soil type via digital video or text.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矩形 7"/>
          <p:cNvSpPr>
            <a:spLocks noChangeArrowheads="1"/>
          </p:cNvSpPr>
          <p:nvPr/>
        </p:nvSpPr>
        <p:spPr bwMode="auto">
          <a:xfrm>
            <a:off x="693738" y="2311400"/>
            <a:ext cx="8093075" cy="4154488"/>
          </a:xfrm>
          <a:prstGeom prst="rect">
            <a:avLst/>
          </a:prstGeom>
          <a:noFill/>
          <a:ln w="9525">
            <a:noFill/>
            <a:miter lim="800000"/>
            <a:headEnd/>
            <a:tailEnd/>
          </a:ln>
        </p:spPr>
        <p:txBody>
          <a:bodyPr>
            <a:spAutoFit/>
          </a:bodyPr>
          <a:lstStyle/>
          <a:p>
            <a:pPr marL="323850" indent="-457200">
              <a:buFontTx/>
              <a:buAutoNum type="arabicPeriod"/>
            </a:pPr>
            <a:r>
              <a:rPr lang="en-US" altLang="zh-CN" sz="2400">
                <a:latin typeface="Times New Roman" pitchFamily="18" charset="0"/>
                <a:cs typeface="Times New Roman" pitchFamily="18" charset="0"/>
              </a:rPr>
              <a:t>Why do some people so easily accept new technologies _____________________ (</a:t>
            </a:r>
            <a:r>
              <a:rPr lang="zh-CN" altLang="en-US" sz="2400">
                <a:latin typeface="Times New Roman" pitchFamily="18" charset="0"/>
                <a:cs typeface="Times New Roman" pitchFamily="18" charset="0"/>
              </a:rPr>
              <a:t>而其他人却不能</a:t>
            </a:r>
            <a:r>
              <a:rPr lang="en-US" altLang="zh-CN" sz="2400">
                <a:latin typeface="Times New Roman" pitchFamily="18" charset="0"/>
                <a:cs typeface="Times New Roman" pitchFamily="18" charset="0"/>
              </a:rPr>
              <a:t>)?</a:t>
            </a:r>
          </a:p>
          <a:p>
            <a:pPr marL="323850" indent="-457200">
              <a:buFontTx/>
              <a:buAutoNum type="arabicPeriod"/>
            </a:pPr>
            <a:endParaRPr lang="en-US" altLang="zh-CN" sz="2400">
              <a:latin typeface="Times New Roman" pitchFamily="18" charset="0"/>
              <a:cs typeface="Times New Roman" pitchFamily="18" charset="0"/>
            </a:endParaRPr>
          </a:p>
          <a:p>
            <a:pPr marL="323850" indent="-457200"/>
            <a:r>
              <a:rPr lang="en-US" altLang="zh-CN" sz="2400">
                <a:latin typeface="Times New Roman" pitchFamily="18" charset="0"/>
                <a:cs typeface="Times New Roman" pitchFamily="18" charset="0"/>
              </a:rPr>
              <a:t>2. Don't limit your children's use of technology. ______________________________________ (</a:t>
            </a:r>
            <a:r>
              <a:rPr lang="zh-CN" altLang="en-US" sz="2400">
                <a:latin typeface="Times New Roman" pitchFamily="18" charset="0"/>
                <a:cs typeface="Times New Roman" pitchFamily="18" charset="0"/>
              </a:rPr>
              <a:t>相反，鼓励孩子们创造性地使用技术</a:t>
            </a:r>
            <a:r>
              <a:rPr lang="en-US" altLang="zh-CN" sz="2400">
                <a:latin typeface="Times New Roman" pitchFamily="18" charset="0"/>
                <a:cs typeface="Times New Roman" pitchFamily="18" charset="0"/>
              </a:rPr>
              <a:t>).</a:t>
            </a:r>
          </a:p>
          <a:p>
            <a:pPr marL="323850" indent="-457200"/>
            <a:endParaRPr lang="en-US" altLang="zh-CN" sz="2400">
              <a:latin typeface="Times New Roman" pitchFamily="18" charset="0"/>
              <a:cs typeface="Times New Roman" pitchFamily="18" charset="0"/>
            </a:endParaRPr>
          </a:p>
          <a:p>
            <a:pPr marL="323850" indent="-457200"/>
            <a:r>
              <a:rPr lang="en-US" altLang="zh-CN" sz="2400">
                <a:latin typeface="Times New Roman" pitchFamily="18" charset="0"/>
                <a:cs typeface="Times New Roman" pitchFamily="18" charset="0"/>
              </a:rPr>
              <a:t>3. Today, students do not have to travel to schools; ____________________ _________________ (</a:t>
            </a:r>
            <a:r>
              <a:rPr lang="zh-CN" altLang="en-US" sz="2400">
                <a:latin typeface="Times New Roman" pitchFamily="18" charset="0"/>
                <a:cs typeface="Times New Roman" pitchFamily="18" charset="0"/>
              </a:rPr>
              <a:t>相反，他们可以在网上听课</a:t>
            </a:r>
            <a:r>
              <a:rPr lang="en-US" altLang="zh-CN" sz="2400">
                <a:latin typeface="Times New Roman" pitchFamily="18" charset="0"/>
                <a:cs typeface="Times New Roman" pitchFamily="18" charset="0"/>
              </a:rPr>
              <a:t>) and earn their credits through the online school.</a:t>
            </a:r>
          </a:p>
        </p:txBody>
      </p:sp>
      <p:sp>
        <p:nvSpPr>
          <p:cNvPr id="5" name="矩形 4"/>
          <p:cNvSpPr>
            <a:spLocks noChangeArrowheads="1"/>
          </p:cNvSpPr>
          <p:nvPr/>
        </p:nvSpPr>
        <p:spPr bwMode="auto">
          <a:xfrm>
            <a:off x="1104900" y="5233988"/>
            <a:ext cx="6719888"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 </a:t>
            </a:r>
            <a:r>
              <a:rPr lang="en-US" altLang="zh-CN" sz="2400">
                <a:solidFill>
                  <a:srgbClr val="C00000"/>
                </a:solidFill>
                <a:latin typeface="Times New Roman" pitchFamily="18" charset="0"/>
                <a:cs typeface="Times New Roman" pitchFamily="18" charset="0"/>
              </a:rPr>
              <a:t>instead, they can receive instruction online </a:t>
            </a:r>
            <a:endParaRPr lang="zh-CN" altLang="en-US" sz="2400">
              <a:solidFill>
                <a:srgbClr val="C00000"/>
              </a:solidFill>
              <a:latin typeface="Times New Roman" pitchFamily="18" charset="0"/>
              <a:cs typeface="Times New Roman" pitchFamily="18" charset="0"/>
            </a:endParaRPr>
          </a:p>
        </p:txBody>
      </p:sp>
      <p:sp>
        <p:nvSpPr>
          <p:cNvPr id="89091" name="文本框 21"/>
          <p:cNvSpPr txBox="1">
            <a:spLocks noChangeArrowheads="1"/>
          </p:cNvSpPr>
          <p:nvPr/>
        </p:nvSpPr>
        <p:spPr bwMode="auto">
          <a:xfrm>
            <a:off x="409575" y="1019175"/>
            <a:ext cx="78708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Exercises: </a:t>
            </a:r>
            <a:endParaRPr kumimoji="1" lang="zh-CN" altLang="en-US" sz="2600" b="1">
              <a:latin typeface="Calibri" pitchFamily="34" charset="0"/>
              <a:cs typeface="Calibri" pitchFamily="34" charset="0"/>
            </a:endParaRPr>
          </a:p>
        </p:txBody>
      </p:sp>
      <p:sp>
        <p:nvSpPr>
          <p:cNvPr id="89092" name="矩形 6"/>
          <p:cNvSpPr>
            <a:spLocks noChangeArrowheads="1"/>
          </p:cNvSpPr>
          <p:nvPr/>
        </p:nvSpPr>
        <p:spPr bwMode="auto">
          <a:xfrm>
            <a:off x="584200" y="1465263"/>
            <a:ext cx="8348663" cy="830262"/>
          </a:xfrm>
          <a:prstGeom prst="rect">
            <a:avLst/>
          </a:prstGeom>
          <a:noFill/>
          <a:ln w="9525">
            <a:noFill/>
            <a:miter lim="800000"/>
            <a:headEnd/>
            <a:tailEnd/>
          </a:ln>
        </p:spPr>
        <p:txBody>
          <a:bodyPr>
            <a:spAutoFit/>
          </a:bodyPr>
          <a:lstStyle/>
          <a:p>
            <a:pPr marL="287338" indent="-457200"/>
            <a:r>
              <a:rPr kumimoji="1" lang="en-US" altLang="zh-CN" sz="2400">
                <a:latin typeface="Calibri" pitchFamily="34" charset="0"/>
                <a:cs typeface="Calibri" pitchFamily="34" charset="0"/>
              </a:rPr>
              <a:t>    </a:t>
            </a:r>
            <a:r>
              <a:rPr kumimoji="1" lang="en-US" altLang="zh-CN" sz="2400">
                <a:latin typeface="Times New Roman" pitchFamily="18" charset="0"/>
                <a:cs typeface="Times New Roman" pitchFamily="18" charset="0"/>
              </a:rPr>
              <a:t>Complete the sentences according to the Chinese given in brackets, following the sentence patterns in the above box.</a:t>
            </a:r>
            <a:endParaRPr kumimoji="1" lang="zh-CN" altLang="en-US" sz="2400">
              <a:latin typeface="Times New Roman" pitchFamily="18" charset="0"/>
              <a:cs typeface="Times New Roman" pitchFamily="18" charset="0"/>
            </a:endParaRPr>
          </a:p>
        </p:txBody>
      </p:sp>
      <p:sp>
        <p:nvSpPr>
          <p:cNvPr id="9" name="矩形 8"/>
          <p:cNvSpPr>
            <a:spLocks noChangeArrowheads="1"/>
          </p:cNvSpPr>
          <p:nvPr/>
        </p:nvSpPr>
        <p:spPr bwMode="auto">
          <a:xfrm>
            <a:off x="1314450" y="2687638"/>
            <a:ext cx="2676525"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whereas others don't</a:t>
            </a:r>
            <a:endParaRPr lang="zh-CN" altLang="en-US" sz="2400">
              <a:solidFill>
                <a:srgbClr val="C00000"/>
              </a:solidFill>
              <a:latin typeface="Times New Roman" pitchFamily="18" charset="0"/>
              <a:cs typeface="Times New Roman" pitchFamily="18" charset="0"/>
            </a:endParaRPr>
          </a:p>
        </p:txBody>
      </p:sp>
      <p:sp>
        <p:nvSpPr>
          <p:cNvPr id="10" name="矩形 9"/>
          <p:cNvSpPr>
            <a:spLocks noChangeArrowheads="1"/>
          </p:cNvSpPr>
          <p:nvPr/>
        </p:nvSpPr>
        <p:spPr bwMode="auto">
          <a:xfrm>
            <a:off x="1116013" y="3757613"/>
            <a:ext cx="5470525"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Instead, encourage them to use it creatively</a:t>
            </a:r>
            <a:endParaRPr lang="zh-CN" altLang="en-US" sz="2400">
              <a:solidFill>
                <a:srgbClr val="C00000"/>
              </a:solidFill>
              <a:latin typeface="Times New Roman" pitchFamily="18" charset="0"/>
              <a:cs typeface="Times New Roman" pitchFamily="18"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096" name="文本框 26"/>
          <p:cNvSpPr txBox="1">
            <a:spLocks noChangeArrowheads="1"/>
          </p:cNvSpPr>
          <p:nvPr/>
        </p:nvSpPr>
        <p:spPr bwMode="auto">
          <a:xfrm>
            <a:off x="2468563" y="280988"/>
            <a:ext cx="423227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990600" y="4651375"/>
            <a:ext cx="712311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 </a:t>
            </a:r>
            <a:r>
              <a:rPr lang="en-US" altLang="zh-CN" sz="2400">
                <a:solidFill>
                  <a:srgbClr val="C00000"/>
                </a:solidFill>
                <a:latin typeface="Times New Roman" pitchFamily="18" charset="0"/>
                <a:cs typeface="Times New Roman" pitchFamily="18" charset="0"/>
              </a:rPr>
              <a:t>Whereas knowledge can be acquired from books</a:t>
            </a:r>
            <a:endParaRPr lang="zh-CN" altLang="en-US" sz="2400">
              <a:solidFill>
                <a:srgbClr val="C00000"/>
              </a:solidFill>
              <a:latin typeface="Times New Roman" pitchFamily="18" charset="0"/>
              <a:cs typeface="Times New Roman" pitchFamily="18" charset="0"/>
            </a:endParaRPr>
          </a:p>
        </p:txBody>
      </p:sp>
      <p:sp>
        <p:nvSpPr>
          <p:cNvPr id="90114" name="文本框 21"/>
          <p:cNvSpPr txBox="1">
            <a:spLocks noChangeArrowheads="1"/>
          </p:cNvSpPr>
          <p:nvPr/>
        </p:nvSpPr>
        <p:spPr bwMode="auto">
          <a:xfrm>
            <a:off x="409575" y="1019175"/>
            <a:ext cx="7870825" cy="492125"/>
          </a:xfrm>
          <a:prstGeom prst="rect">
            <a:avLst/>
          </a:prstGeom>
          <a:noFill/>
          <a:ln w="9525">
            <a:noFill/>
            <a:miter lim="800000"/>
            <a:headEnd/>
            <a:tailEnd/>
          </a:ln>
        </p:spPr>
        <p:txBody>
          <a:bodyPr>
            <a:spAutoFit/>
          </a:bodyPr>
          <a:lstStyle/>
          <a:p>
            <a:r>
              <a:rPr kumimoji="1" lang="en-US" altLang="zh-CN" sz="2600" b="1">
                <a:solidFill>
                  <a:srgbClr val="008080"/>
                </a:solidFill>
                <a:latin typeface="Calibri" pitchFamily="34" charset="0"/>
                <a:cs typeface="Calibri" pitchFamily="34" charset="0"/>
              </a:rPr>
              <a:t>Exercises: </a:t>
            </a:r>
            <a:endParaRPr kumimoji="1" lang="zh-CN" altLang="en-US" sz="2600" b="1">
              <a:latin typeface="Calibri" pitchFamily="34" charset="0"/>
              <a:cs typeface="Calibri" pitchFamily="34" charset="0"/>
            </a:endParaRPr>
          </a:p>
        </p:txBody>
      </p:sp>
      <p:sp>
        <p:nvSpPr>
          <p:cNvPr id="90115" name="矩形 6"/>
          <p:cNvSpPr>
            <a:spLocks noChangeArrowheads="1"/>
          </p:cNvSpPr>
          <p:nvPr/>
        </p:nvSpPr>
        <p:spPr bwMode="auto">
          <a:xfrm>
            <a:off x="584200" y="1512888"/>
            <a:ext cx="8348663" cy="830262"/>
          </a:xfrm>
          <a:prstGeom prst="rect">
            <a:avLst/>
          </a:prstGeom>
          <a:noFill/>
          <a:ln w="9525">
            <a:noFill/>
            <a:miter lim="800000"/>
            <a:headEnd/>
            <a:tailEnd/>
          </a:ln>
        </p:spPr>
        <p:txBody>
          <a:bodyPr>
            <a:spAutoFit/>
          </a:bodyPr>
          <a:lstStyle/>
          <a:p>
            <a:pPr marL="287338" indent="-457200"/>
            <a:r>
              <a:rPr kumimoji="1" lang="en-US" altLang="zh-CN" sz="2400">
                <a:latin typeface="Calibri" pitchFamily="34" charset="0"/>
                <a:cs typeface="Calibri" pitchFamily="34" charset="0"/>
              </a:rPr>
              <a:t>    </a:t>
            </a:r>
            <a:r>
              <a:rPr kumimoji="1" lang="en-US" altLang="zh-CN" sz="2400">
                <a:latin typeface="Times New Roman" pitchFamily="18" charset="0"/>
                <a:cs typeface="Times New Roman" pitchFamily="18" charset="0"/>
              </a:rPr>
              <a:t>Complete the sentences according to the Chinese given in brackets, following the sentence patterns in the above box.</a:t>
            </a:r>
            <a:endParaRPr kumimoji="1" lang="zh-CN" altLang="en-US" sz="2400">
              <a:latin typeface="Times New Roman" pitchFamily="18" charset="0"/>
              <a:cs typeface="Times New Roman" pitchFamily="18" charset="0"/>
            </a:endParaRPr>
          </a:p>
        </p:txBody>
      </p:sp>
      <p:sp>
        <p:nvSpPr>
          <p:cNvPr id="90116" name="矩形 7"/>
          <p:cNvSpPr>
            <a:spLocks noChangeArrowheads="1"/>
          </p:cNvSpPr>
          <p:nvPr/>
        </p:nvSpPr>
        <p:spPr bwMode="auto">
          <a:xfrm>
            <a:off x="584200" y="2422525"/>
            <a:ext cx="8093075" cy="3046413"/>
          </a:xfrm>
          <a:prstGeom prst="rect">
            <a:avLst/>
          </a:prstGeom>
          <a:noFill/>
          <a:ln w="9525">
            <a:noFill/>
            <a:miter lim="800000"/>
            <a:headEnd/>
            <a:tailEnd/>
          </a:ln>
        </p:spPr>
        <p:txBody>
          <a:bodyPr>
            <a:spAutoFit/>
          </a:bodyPr>
          <a:lstStyle/>
          <a:p>
            <a:pPr marL="323850" indent="-457200"/>
            <a:r>
              <a:rPr lang="en-US" altLang="zh-CN" sz="2400">
                <a:latin typeface="Times New Roman" pitchFamily="18" charset="0"/>
                <a:cs typeface="Times New Roman" pitchFamily="18" charset="0"/>
              </a:rPr>
              <a:t>4. ___________________________________________(</a:t>
            </a:r>
            <a:r>
              <a:rPr lang="zh-CN" altLang="en-US" sz="2400">
                <a:latin typeface="Times New Roman" pitchFamily="18" charset="0"/>
                <a:cs typeface="Times New Roman" pitchFamily="18" charset="0"/>
              </a:rPr>
              <a:t>虽然网络会使人孤立</a:t>
            </a:r>
            <a:r>
              <a:rPr lang="en-US" altLang="zh-CN" sz="2400">
                <a:latin typeface="Times New Roman" pitchFamily="18" charset="0"/>
                <a:cs typeface="Times New Roman" pitchFamily="18" charset="0"/>
              </a:rPr>
              <a:t>), the library has done just the opposite.</a:t>
            </a:r>
          </a:p>
          <a:p>
            <a:pPr marL="323850" indent="-457200"/>
            <a:endParaRPr lang="en-US" altLang="zh-CN" sz="2400">
              <a:latin typeface="Times New Roman" pitchFamily="18" charset="0"/>
              <a:cs typeface="Times New Roman" pitchFamily="18" charset="0"/>
            </a:endParaRPr>
          </a:p>
          <a:p>
            <a:pPr marL="323850" indent="-457200">
              <a:buFontTx/>
              <a:buAutoNum type="arabicPeriod" startAt="5"/>
            </a:pPr>
            <a:r>
              <a:rPr lang="en-US" altLang="zh-CN" sz="2400">
                <a:latin typeface="Times New Roman" pitchFamily="18" charset="0"/>
                <a:cs typeface="Times New Roman" pitchFamily="18" charset="0"/>
              </a:rPr>
              <a:t>_____________________________________ (</a:t>
            </a:r>
            <a:r>
              <a:rPr lang="zh-CN" altLang="en-US" sz="2400">
                <a:latin typeface="Times New Roman" pitchFamily="18" charset="0"/>
                <a:cs typeface="Times New Roman" pitchFamily="18" charset="0"/>
              </a:rPr>
              <a:t>不用邮寄方式发送信息</a:t>
            </a:r>
            <a:r>
              <a:rPr lang="en-US" altLang="zh-CN" sz="2400">
                <a:latin typeface="Times New Roman" pitchFamily="18" charset="0"/>
                <a:cs typeface="Times New Roman" pitchFamily="18" charset="0"/>
              </a:rPr>
              <a:t>), using email can deliver it instantly.</a:t>
            </a:r>
          </a:p>
          <a:p>
            <a:pPr marL="323850" indent="-457200">
              <a:buFontTx/>
              <a:buAutoNum type="arabicPeriod" startAt="5"/>
            </a:pPr>
            <a:endParaRPr lang="en-US" altLang="zh-CN" sz="2400">
              <a:latin typeface="Times New Roman" pitchFamily="18" charset="0"/>
              <a:cs typeface="Times New Roman" pitchFamily="18" charset="0"/>
            </a:endParaRPr>
          </a:p>
          <a:p>
            <a:pPr marL="323850" indent="-457200"/>
            <a:r>
              <a:rPr lang="en-US" altLang="zh-CN" sz="2400">
                <a:latin typeface="Times New Roman" pitchFamily="18" charset="0"/>
                <a:cs typeface="Times New Roman" pitchFamily="18" charset="0"/>
              </a:rPr>
              <a:t>6.	________________________________________ (</a:t>
            </a:r>
            <a:r>
              <a:rPr lang="zh-CN" altLang="en-US" sz="2400">
                <a:latin typeface="Times New Roman" pitchFamily="18" charset="0"/>
                <a:cs typeface="Times New Roman" pitchFamily="18" charset="0"/>
              </a:rPr>
              <a:t>虽然知识可以从书本习得</a:t>
            </a:r>
            <a:r>
              <a:rPr lang="en-US" altLang="zh-CN" sz="2400">
                <a:latin typeface="Times New Roman" pitchFamily="18" charset="0"/>
                <a:cs typeface="Times New Roman" pitchFamily="18" charset="0"/>
              </a:rPr>
              <a:t>), skills must be learned through practice.</a:t>
            </a:r>
          </a:p>
        </p:txBody>
      </p:sp>
      <p:sp>
        <p:nvSpPr>
          <p:cNvPr id="9" name="矩形 8"/>
          <p:cNvSpPr>
            <a:spLocks noChangeArrowheads="1"/>
          </p:cNvSpPr>
          <p:nvPr/>
        </p:nvSpPr>
        <p:spPr bwMode="auto">
          <a:xfrm>
            <a:off x="1031875" y="2405063"/>
            <a:ext cx="6164263"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Whereas the Internet has tended to isolate people</a:t>
            </a:r>
            <a:endParaRPr lang="zh-CN" altLang="en-US" sz="2400">
              <a:solidFill>
                <a:srgbClr val="C00000"/>
              </a:solidFill>
              <a:latin typeface="Times New Roman" pitchFamily="18" charset="0"/>
              <a:cs typeface="Times New Roman" pitchFamily="18" charset="0"/>
            </a:endParaRPr>
          </a:p>
        </p:txBody>
      </p:sp>
      <p:sp>
        <p:nvSpPr>
          <p:cNvPr id="10" name="矩形 9"/>
          <p:cNvSpPr>
            <a:spLocks noChangeArrowheads="1"/>
          </p:cNvSpPr>
          <p:nvPr/>
        </p:nvSpPr>
        <p:spPr bwMode="auto">
          <a:xfrm>
            <a:off x="1101725" y="3527425"/>
            <a:ext cx="5538788" cy="460375"/>
          </a:xfrm>
          <a:prstGeom prst="rect">
            <a:avLst/>
          </a:prstGeom>
          <a:noFill/>
          <a:ln w="9525">
            <a:noFill/>
            <a:miter lim="800000"/>
            <a:headEnd/>
            <a:tailEnd/>
          </a:ln>
        </p:spPr>
        <p:txBody>
          <a:bodyPr wrap="none">
            <a:spAutoFit/>
          </a:bodyPr>
          <a:lstStyle/>
          <a:p>
            <a:r>
              <a:rPr lang="en-US" altLang="zh-CN" sz="2400">
                <a:solidFill>
                  <a:srgbClr val="C00000"/>
                </a:solidFill>
                <a:latin typeface="Times New Roman" pitchFamily="18" charset="0"/>
                <a:cs typeface="Times New Roman" pitchFamily="18" charset="0"/>
              </a:rPr>
              <a:t>Instead of sending a message by postal mail</a:t>
            </a:r>
            <a:endParaRPr lang="zh-CN" altLang="en-US" sz="2400">
              <a:solidFill>
                <a:srgbClr val="C00000"/>
              </a:solidFill>
              <a:latin typeface="Times New Roman" pitchFamily="18" charset="0"/>
              <a:cs typeface="Times New Roman" pitchFamily="18" charset="0"/>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120" name="文本框 26"/>
          <p:cNvSpPr txBox="1">
            <a:spLocks noChangeArrowheads="1"/>
          </p:cNvSpPr>
          <p:nvPr/>
        </p:nvSpPr>
        <p:spPr bwMode="auto">
          <a:xfrm>
            <a:off x="2468563" y="280988"/>
            <a:ext cx="4410075" cy="522287"/>
          </a:xfrm>
          <a:prstGeom prst="rect">
            <a:avLst/>
          </a:prstGeom>
          <a:noFill/>
          <a:ln w="9525">
            <a:noFill/>
            <a:miter lim="800000"/>
            <a:headEnd/>
            <a:tailEnd/>
          </a:ln>
        </p:spPr>
        <p:txBody>
          <a:bodyPr>
            <a:spAutoFit/>
          </a:bodyPr>
          <a:lstStyle/>
          <a:p>
            <a:r>
              <a:rPr kumimoji="1" lang="en-US" altLang="zh-CN" sz="2800" b="1">
                <a:solidFill>
                  <a:srgbClr val="008080"/>
                </a:solidFill>
                <a:cs typeface="Arial" charset="0"/>
              </a:rPr>
              <a:t>Building your language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
          <p:cNvSpPr>
            <a:spLocks noChangeArrowheads="1"/>
          </p:cNvSpPr>
          <p:nvPr/>
        </p:nvSpPr>
        <p:spPr bwMode="auto">
          <a:xfrm>
            <a:off x="1851025" y="1223963"/>
            <a:ext cx="7075488" cy="830262"/>
          </a:xfrm>
          <a:prstGeom prst="rect">
            <a:avLst/>
          </a:prstGeom>
          <a:noFill/>
          <a:ln w="9525">
            <a:noFill/>
            <a:miter lim="800000"/>
            <a:headEnd/>
            <a:tailEnd/>
          </a:ln>
        </p:spPr>
        <p:txBody>
          <a:bodyPr>
            <a:spAutoFit/>
          </a:bodyPr>
          <a:lstStyle/>
          <a:p>
            <a:r>
              <a:rPr lang="en-US" altLang="zh-CN" sz="2400" b="1">
                <a:latin typeface="Times New Roman" pitchFamily="18" charset="0"/>
                <a:cs typeface="Times New Roman" pitchFamily="18" charset="0"/>
                <a:sym typeface="Arial" charset="0"/>
              </a:rPr>
              <a:t>Pair work. Work with your partner to brainstorm, fill in the table with your answer. </a:t>
            </a:r>
          </a:p>
        </p:txBody>
      </p:sp>
      <p:sp>
        <p:nvSpPr>
          <p:cNvPr id="91138" name="矩形 18"/>
          <p:cNvSpPr>
            <a:spLocks noChangeArrowheads="1"/>
          </p:cNvSpPr>
          <p:nvPr/>
        </p:nvSpPr>
        <p:spPr bwMode="auto">
          <a:xfrm>
            <a:off x="474663" y="2241550"/>
            <a:ext cx="8637587" cy="2667000"/>
          </a:xfrm>
          <a:prstGeom prst="rect">
            <a:avLst/>
          </a:prstGeom>
          <a:noFill/>
          <a:ln w="9525">
            <a:noFill/>
            <a:miter lim="800000"/>
            <a:headEnd/>
            <a:tailEnd/>
          </a:ln>
        </p:spPr>
        <p:txBody>
          <a:bodyPr/>
          <a:lstStyle/>
          <a:p>
            <a:pPr>
              <a:spcBef>
                <a:spcPts val="1200"/>
              </a:spcBef>
            </a:pPr>
            <a:r>
              <a:rPr lang="en-US" altLang="zh-CN" sz="2400">
                <a:latin typeface="Calibri" pitchFamily="34" charset="0"/>
              </a:rPr>
              <a:t> </a:t>
            </a:r>
            <a:endParaRPr lang="en-US" altLang="zh-CN" sz="2400">
              <a:latin typeface="Times New Roman" pitchFamily="18" charset="0"/>
              <a:sym typeface="Arial" charset="0"/>
            </a:endParaRPr>
          </a:p>
        </p:txBody>
      </p:sp>
      <p:sp>
        <p:nvSpPr>
          <p:cNvPr id="91139"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114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1144" name="图片 2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2" name="矩形 1"/>
          <p:cNvSpPr>
            <a:spLocks noChangeArrowheads="1"/>
          </p:cNvSpPr>
          <p:nvPr/>
        </p:nvSpPr>
        <p:spPr bwMode="auto">
          <a:xfrm>
            <a:off x="2011363" y="5159375"/>
            <a:ext cx="6754812" cy="460375"/>
          </a:xfrm>
          <a:prstGeom prst="rect">
            <a:avLst/>
          </a:prstGeom>
          <a:noFill/>
          <a:ln w="9525">
            <a:noFill/>
            <a:miter lim="800000"/>
            <a:headEnd/>
            <a:tailEnd/>
          </a:ln>
        </p:spPr>
        <p:txBody>
          <a:bodyPr>
            <a:spAutoFit/>
          </a:bodyPr>
          <a:lstStyle/>
          <a:p>
            <a:r>
              <a:rPr lang="en-US" altLang="zh-CN" sz="2400" b="1">
                <a:latin typeface="Times New Roman" pitchFamily="18" charset="0"/>
                <a:cs typeface="Times New Roman" pitchFamily="18" charset="0"/>
                <a:sym typeface="Arial" charset="0"/>
              </a:rPr>
              <a:t>Share your ideas with the whole class.</a:t>
            </a:r>
            <a:endParaRPr lang="zh-CN" altLang="en-US" sz="2400">
              <a:latin typeface="Times New Roman" pitchFamily="18" charset="0"/>
              <a:cs typeface="Times New Roman" pitchFamily="18" charset="0"/>
            </a:endParaRPr>
          </a:p>
        </p:txBody>
      </p:sp>
      <p:sp>
        <p:nvSpPr>
          <p:cNvPr id="12" name="五边形 11"/>
          <p:cNvSpPr>
            <a:spLocks noChangeArrowheads="1"/>
          </p:cNvSpPr>
          <p:nvPr/>
        </p:nvSpPr>
        <p:spPr bwMode="auto">
          <a:xfrm>
            <a:off x="612775" y="1419225"/>
            <a:ext cx="1109663"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Step1</a:t>
            </a:r>
            <a:endParaRPr kumimoji="1" lang="zh-CN" altLang="en-US" sz="2400" b="1" dirty="0">
              <a:solidFill>
                <a:srgbClr val="FFFFFF"/>
              </a:solidFill>
              <a:latin typeface="Calibri" panose="020F0502020204030204" charset="0"/>
              <a:ea typeface="+mn-ea"/>
            </a:endParaRPr>
          </a:p>
        </p:txBody>
      </p:sp>
      <p:sp>
        <p:nvSpPr>
          <p:cNvPr id="13" name="五边形 12"/>
          <p:cNvSpPr>
            <a:spLocks noChangeArrowheads="1"/>
          </p:cNvSpPr>
          <p:nvPr/>
        </p:nvSpPr>
        <p:spPr bwMode="auto">
          <a:xfrm>
            <a:off x="588963" y="5187950"/>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Step 2</a:t>
            </a:r>
            <a:endParaRPr kumimoji="1" lang="zh-CN" altLang="en-US" sz="2400" b="1" dirty="0">
              <a:solidFill>
                <a:srgbClr val="FFFFFF"/>
              </a:solidFill>
              <a:latin typeface="Calibri" panose="020F0502020204030204" charset="0"/>
              <a:ea typeface="+mn-ea"/>
            </a:endParaRPr>
          </a:p>
        </p:txBody>
      </p:sp>
      <p:pic>
        <p:nvPicPr>
          <p:cNvPr id="91148" name="Picture 21">
            <a:hlinkClick r:id="rId4" action="ppaction://hlinksldjump"/>
          </p:cNvPr>
          <p:cNvPicPr>
            <a:picLocks noChangeAspect="1" noChangeArrowheads="1"/>
          </p:cNvPicPr>
          <p:nvPr/>
        </p:nvPicPr>
        <p:blipFill>
          <a:blip r:embed="rId5"/>
          <a:srcRect/>
          <a:stretch>
            <a:fillRect/>
          </a:stretch>
        </p:blipFill>
        <p:spPr bwMode="auto">
          <a:xfrm>
            <a:off x="8256588" y="152400"/>
            <a:ext cx="558800" cy="558800"/>
          </a:xfrm>
          <a:prstGeom prst="rect">
            <a:avLst/>
          </a:prstGeom>
          <a:noFill/>
          <a:ln w="9525">
            <a:noFill/>
            <a:miter lim="800000"/>
            <a:headEnd/>
            <a:tailEnd/>
          </a:ln>
        </p:spPr>
      </p:pic>
      <p:graphicFrame>
        <p:nvGraphicFramePr>
          <p:cNvPr id="3" name="表格 2"/>
          <p:cNvGraphicFramePr>
            <a:graphicFrameLocks noGrp="1"/>
          </p:cNvGraphicFramePr>
          <p:nvPr/>
        </p:nvGraphicFramePr>
        <p:xfrm>
          <a:off x="922338" y="2254250"/>
          <a:ext cx="8048625" cy="2562225"/>
        </p:xfrm>
        <a:graphic>
          <a:graphicData uri="http://schemas.openxmlformats.org/drawingml/2006/table">
            <a:tbl>
              <a:tblPr firstRow="1" bandRow="1">
                <a:tableStyleId>{00A15C55-8517-42AA-B614-E9B94910E393}</a:tableStyleId>
              </a:tblPr>
              <a:tblGrid>
                <a:gridCol w="3757295">
                  <a:extLst>
                    <a:ext uri="{9D8B030D-6E8A-4147-A177-3AD203B41FA5}">
                      <a16:colId xmlns:a16="http://schemas.microsoft.com/office/drawing/2014/main" val="20000"/>
                    </a:ext>
                  </a:extLst>
                </a:gridCol>
                <a:gridCol w="4291965">
                  <a:extLst>
                    <a:ext uri="{9D8B030D-6E8A-4147-A177-3AD203B41FA5}">
                      <a16:colId xmlns:a16="http://schemas.microsoft.com/office/drawing/2014/main" val="20001"/>
                    </a:ext>
                  </a:extLst>
                </a:gridCol>
              </a:tblGrid>
              <a:tr h="761250">
                <a:tc>
                  <a:txBody>
                    <a:bodyPr/>
                    <a:lstStyle/>
                    <a:p>
                      <a:r>
                        <a:rPr lang="en-US" altLang="zh-CN" sz="2400" dirty="0">
                          <a:latin typeface="Times New Roman" panose="02020603050405020304" pitchFamily="18" charset="0"/>
                          <a:cs typeface="Times New Roman" panose="02020603050405020304" pitchFamily="18" charset="0"/>
                        </a:rPr>
                        <a:t>the problems that Chinese farmers now encounter</a:t>
                      </a:r>
                    </a:p>
                  </a:txBody>
                  <a:tcPr/>
                </a:tc>
                <a:tc>
                  <a:txBody>
                    <a:bodyPr/>
                    <a:lstStyle/>
                    <a:p>
                      <a:r>
                        <a:rPr lang="en-US" altLang="zh-CN" sz="2400" dirty="0">
                          <a:latin typeface="Times New Roman" panose="02020603050405020304" pitchFamily="18" charset="0"/>
                          <a:cs typeface="Times New Roman" panose="02020603050405020304" pitchFamily="18" charset="0"/>
                        </a:rPr>
                        <a:t>solutions supported by a digital agricultural system in China</a:t>
                      </a:r>
                    </a:p>
                  </a:txBody>
                  <a:tcPr/>
                </a:tc>
                <a:extLst>
                  <a:ext uri="{0D108BD9-81ED-4DB2-BD59-A6C34878D82A}">
                    <a16:rowId xmlns:a16="http://schemas.microsoft.com/office/drawing/2014/main" val="10000"/>
                  </a:ext>
                </a:extLst>
              </a:tr>
              <a:tr h="1740000">
                <a:tc>
                  <a:txBody>
                    <a:bodyPr/>
                    <a:lstStyle/>
                    <a:p>
                      <a:endParaRPr lang="en-US" altLang="zh-CN" dirty="0"/>
                    </a:p>
                    <a:p>
                      <a:endParaRPr lang="en-US" altLang="zh-CN" dirty="0"/>
                    </a:p>
                    <a:p>
                      <a:endParaRPr lang="en-US" altLang="zh-CN" dirty="0"/>
                    </a:p>
                    <a:p>
                      <a:endParaRPr lang="en-US" altLang="zh-CN" dirty="0"/>
                    </a:p>
                    <a:p>
                      <a:endParaRPr lang="zh-CN" altLang="en-US" dirty="0"/>
                    </a:p>
                  </a:txBody>
                  <a:tcPr/>
                </a:tc>
                <a:tc>
                  <a:txBody>
                    <a:bodyPr/>
                    <a:lstStyle/>
                    <a:p>
                      <a:endParaRPr lang="zh-CN" altLang="en-US" dirty="0"/>
                    </a:p>
                  </a:txBody>
                  <a:tcPr/>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4" name="文本框 32"/>
          <p:cNvSpPr txBox="1"/>
          <p:nvPr/>
        </p:nvSpPr>
        <p:spPr>
          <a:xfrm>
            <a:off x="2468563" y="280988"/>
            <a:ext cx="2525712"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4581"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4582" name="图片 1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 name="矩形 1"/>
          <p:cNvSpPr>
            <a:spLocks noChangeArrowheads="1"/>
          </p:cNvSpPr>
          <p:nvPr/>
        </p:nvSpPr>
        <p:spPr bwMode="auto">
          <a:xfrm>
            <a:off x="835025" y="2001838"/>
            <a:ext cx="8132763" cy="3971925"/>
          </a:xfrm>
          <a:prstGeom prst="rect">
            <a:avLst/>
          </a:prstGeom>
          <a:noFill/>
          <a:ln w="9525">
            <a:noFill/>
            <a:miter lim="800000"/>
            <a:headEnd/>
            <a:tailEnd/>
          </a:ln>
        </p:spPr>
        <p:txBody>
          <a:bodyPr>
            <a:spAutoFit/>
          </a:bodyPr>
          <a:lstStyle/>
          <a:p>
            <a:pPr>
              <a:spcBef>
                <a:spcPts val="600"/>
              </a:spcBef>
            </a:pPr>
            <a:r>
              <a:rPr lang="en-US" altLang="zh-CN" sz="2400" dirty="0">
                <a:solidFill>
                  <a:srgbClr val="800000"/>
                </a:solidFill>
                <a:latin typeface="Times New Roman" pitchFamily="18" charset="0"/>
                <a:cs typeface="Times New Roman" pitchFamily="18" charset="0"/>
              </a:rPr>
              <a:t>In spite of its powerful functions, WeChat has some drawbacks.</a:t>
            </a:r>
          </a:p>
          <a:p>
            <a:pPr>
              <a:spcBef>
                <a:spcPts val="600"/>
              </a:spcBef>
            </a:pPr>
            <a:r>
              <a:rPr lang="en-US" altLang="zh-CN" sz="2400" dirty="0">
                <a:solidFill>
                  <a:srgbClr val="800000"/>
                </a:solidFill>
                <a:latin typeface="Times New Roman" pitchFamily="18" charset="0"/>
                <a:cs typeface="Times New Roman" pitchFamily="18" charset="0"/>
              </a:rPr>
              <a:t>• WeChat must have a connection with the Internet. Without Internet connection, it can’t work.</a:t>
            </a:r>
          </a:p>
          <a:p>
            <a:pPr>
              <a:spcBef>
                <a:spcPts val="600"/>
              </a:spcBef>
            </a:pPr>
            <a:r>
              <a:rPr lang="en-US" altLang="zh-CN" sz="2400" dirty="0">
                <a:solidFill>
                  <a:srgbClr val="800000"/>
                </a:solidFill>
                <a:latin typeface="Times New Roman" pitchFamily="18" charset="0"/>
                <a:cs typeface="Times New Roman" pitchFamily="18" charset="0"/>
              </a:rPr>
              <a:t>• With so much information and functions on WeChat, it is easy for people to get addicted to it, wasting time or becoming inefficient in work and study.</a:t>
            </a:r>
          </a:p>
          <a:p>
            <a:pPr>
              <a:spcBef>
                <a:spcPts val="600"/>
              </a:spcBef>
            </a:pPr>
            <a:r>
              <a:rPr lang="en-US" altLang="zh-CN" sz="2400" dirty="0">
                <a:solidFill>
                  <a:srgbClr val="800000"/>
                </a:solidFill>
                <a:latin typeface="Times New Roman" pitchFamily="18" charset="0"/>
                <a:cs typeface="Times New Roman" pitchFamily="18" charset="0"/>
              </a:rPr>
              <a:t>• The use of WeChat involves potential security risks. The information in Moments may be used illegally by some people. In addition, those using WeChat to do business may expose the sensitive data to other people unintentionally(</a:t>
            </a:r>
            <a:r>
              <a:rPr lang="zh-CN" altLang="en-US" sz="2400" dirty="0">
                <a:solidFill>
                  <a:srgbClr val="800000"/>
                </a:solidFill>
                <a:latin typeface="Times New Roman" pitchFamily="18" charset="0"/>
                <a:cs typeface="Times New Roman" pitchFamily="18" charset="0"/>
              </a:rPr>
              <a:t>无意的</a:t>
            </a:r>
            <a:r>
              <a:rPr lang="en-US" altLang="zh-CN" sz="2400" dirty="0">
                <a:solidFill>
                  <a:srgbClr val="800000"/>
                </a:solidFill>
                <a:latin typeface="Times New Roman" pitchFamily="18" charset="0"/>
                <a:cs typeface="Times New Roman" pitchFamily="18" charset="0"/>
              </a:rPr>
              <a:t>).</a:t>
            </a:r>
            <a:endParaRPr lang="zh-CN" altLang="zh-CN" sz="2400" dirty="0">
              <a:solidFill>
                <a:srgbClr val="800000"/>
              </a:solidFill>
              <a:latin typeface="Times New Roman" pitchFamily="18" charset="0"/>
              <a:cs typeface="Times New Roman" pitchFamily="18" charset="0"/>
            </a:endParaRPr>
          </a:p>
        </p:txBody>
      </p:sp>
      <p:sp>
        <p:nvSpPr>
          <p:cNvPr id="17" name="矩形 16"/>
          <p:cNvSpPr/>
          <p:nvPr/>
        </p:nvSpPr>
        <p:spPr>
          <a:xfrm>
            <a:off x="85638" y="742588"/>
            <a:ext cx="2563510" cy="789960"/>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panose="020B0503020000020004" charset="-127"/>
                <a:cs typeface="Malgun Gothic" panose="020B0503020000020004" charset="-127"/>
                <a:sym typeface="Arial" panose="020B0604020202020204" pitchFamily="34" charset="0"/>
              </a:rPr>
              <a:t>References: </a:t>
            </a:r>
          </a:p>
        </p:txBody>
      </p:sp>
      <p:sp>
        <p:nvSpPr>
          <p:cNvPr id="24585" name="文本框 2"/>
          <p:cNvSpPr txBox="1">
            <a:spLocks noChangeArrowheads="1"/>
          </p:cNvSpPr>
          <p:nvPr/>
        </p:nvSpPr>
        <p:spPr bwMode="auto">
          <a:xfrm>
            <a:off x="492125" y="1476375"/>
            <a:ext cx="8404225" cy="460375"/>
          </a:xfrm>
          <a:prstGeom prst="rect">
            <a:avLst/>
          </a:prstGeom>
          <a:noFill/>
          <a:ln w="9525">
            <a:noFill/>
            <a:miter lim="800000"/>
            <a:headEnd/>
            <a:tailEnd/>
          </a:ln>
        </p:spPr>
        <p:txBody>
          <a:bodyPr>
            <a:spAutoFit/>
          </a:bodyPr>
          <a:lstStyle/>
          <a:p>
            <a:r>
              <a:rPr kumimoji="1" lang="en-US" altLang="zh-CN" sz="2400">
                <a:latin typeface="Times New Roman" pitchFamily="18" charset="0"/>
                <a:cs typeface="Times New Roman" pitchFamily="18" charset="0"/>
              </a:rPr>
              <a:t>2. What are the advantages and disadvantages of using WeChat? </a:t>
            </a:r>
            <a:endParaRPr kumimoji="1" lang="zh-CN" altLang="en-US" sz="2400">
              <a:latin typeface="Times New Roman" pitchFamily="18" charset="0"/>
              <a:cs typeface="Times New Roman" pitchFamily="18" charset="0"/>
            </a:endParaRP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090" y="845894"/>
            <a:ext cx="1997662"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Sample</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3189"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3190"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93191" name="矩形 1"/>
          <p:cNvSpPr>
            <a:spLocks noChangeArrowheads="1"/>
          </p:cNvSpPr>
          <p:nvPr/>
        </p:nvSpPr>
        <p:spPr bwMode="auto">
          <a:xfrm>
            <a:off x="198438" y="1592263"/>
            <a:ext cx="8534400" cy="400050"/>
          </a:xfrm>
          <a:prstGeom prst="rect">
            <a:avLst/>
          </a:prstGeom>
          <a:noFill/>
          <a:ln w="9525">
            <a:noFill/>
            <a:miter lim="800000"/>
            <a:headEnd/>
            <a:tailEnd/>
          </a:ln>
        </p:spPr>
        <p:txBody>
          <a:bodyPr>
            <a:spAutoFit/>
          </a:bodyPr>
          <a:lstStyle/>
          <a:p>
            <a:r>
              <a:rPr lang="en-US" altLang="zh-CN" sz="2000">
                <a:solidFill>
                  <a:srgbClr val="C00000"/>
                </a:solidFill>
                <a:latin typeface="Calibri" pitchFamily="34" charset="0"/>
              </a:rPr>
              <a:t>    </a:t>
            </a:r>
          </a:p>
        </p:txBody>
      </p:sp>
      <p:sp>
        <p:nvSpPr>
          <p:cNvPr id="93192"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p>
        </p:txBody>
      </p:sp>
      <p:pic>
        <p:nvPicPr>
          <p:cNvPr id="93193" name="Picture 21">
            <a:hlinkClick r:id="rId3" action="ppaction://hlinksldjump"/>
          </p:cNvPr>
          <p:cNvPicPr>
            <a:picLocks noChangeAspect="1" noChangeArrowheads="1"/>
          </p:cNvPicPr>
          <p:nvPr/>
        </p:nvPicPr>
        <p:blipFill>
          <a:blip r:embed="rId4"/>
          <a:srcRect/>
          <a:stretch>
            <a:fillRect/>
          </a:stretch>
        </p:blipFill>
        <p:spPr bwMode="auto">
          <a:xfrm>
            <a:off x="8256588" y="152400"/>
            <a:ext cx="558800" cy="558800"/>
          </a:xfrm>
          <a:prstGeom prst="rect">
            <a:avLst/>
          </a:prstGeom>
          <a:noFill/>
          <a:ln w="9525">
            <a:noFill/>
            <a:miter lim="800000"/>
            <a:headEnd/>
            <a:tailEnd/>
          </a:ln>
        </p:spPr>
      </p:pic>
      <p:graphicFrame>
        <p:nvGraphicFramePr>
          <p:cNvPr id="11" name="表格 10"/>
          <p:cNvGraphicFramePr>
            <a:graphicFrameLocks noGrp="1"/>
          </p:cNvGraphicFramePr>
          <p:nvPr/>
        </p:nvGraphicFramePr>
        <p:xfrm>
          <a:off x="850900" y="1592263"/>
          <a:ext cx="7405688" cy="4319587"/>
        </p:xfrm>
        <a:graphic>
          <a:graphicData uri="http://schemas.openxmlformats.org/drawingml/2006/table">
            <a:tbl>
              <a:tblPr firstRow="1" bandRow="1">
                <a:tableStyleId>{00A15C55-8517-42AA-B614-E9B94910E393}</a:tableStyleId>
              </a:tblPr>
              <a:tblGrid>
                <a:gridCol w="7405563">
                  <a:extLst>
                    <a:ext uri="{9D8B030D-6E8A-4147-A177-3AD203B41FA5}">
                      <a16:colId xmlns:a16="http://schemas.microsoft.com/office/drawing/2014/main" val="20000"/>
                    </a:ext>
                  </a:extLst>
                </a:gridCol>
              </a:tblGrid>
              <a:tr h="570563">
                <a:tc>
                  <a:txBody>
                    <a:bodyPr/>
                    <a:lstStyle/>
                    <a:p>
                      <a:r>
                        <a:rPr lang="en-US" altLang="zh-CN" sz="2400" dirty="0">
                          <a:latin typeface="Times New Roman" panose="02020603050405020304" pitchFamily="18" charset="0"/>
                          <a:cs typeface="Times New Roman" panose="02020603050405020304" pitchFamily="18" charset="0"/>
                        </a:rPr>
                        <a:t>the problems that Chinese farmers now encounter</a:t>
                      </a:r>
                    </a:p>
                  </a:txBody>
                  <a:tcPr/>
                </a:tc>
                <a:extLst>
                  <a:ext uri="{0D108BD9-81ED-4DB2-BD59-A6C34878D82A}">
                    <a16:rowId xmlns:a16="http://schemas.microsoft.com/office/drawing/2014/main" val="10000"/>
                  </a:ext>
                </a:extLst>
              </a:tr>
              <a:tr h="3749413">
                <a:tc>
                  <a:txBody>
                    <a:bodyPr/>
                    <a:lstStyle/>
                    <a:p>
                      <a:r>
                        <a:rPr lang="en-US" altLang="zh-CN" sz="2400" b="0" i="0" u="none" strike="noStrike" kern="1200" baseline="0" dirty="0">
                          <a:solidFill>
                            <a:schemeClr val="dk1"/>
                          </a:solidFill>
                          <a:latin typeface="Times New Roman" panose="02020603050405020304" pitchFamily="18" charset="0"/>
                          <a:ea typeface="+mn-ea"/>
                          <a:cs typeface="Times New Roman" panose="02020603050405020304" pitchFamily="18" charset="0"/>
                        </a:rPr>
                        <a:t>According to reports, Chinese farmers are now facing problems like the growing cost of labor and land, which largely undermines their competitive power; the comparatively old-dated farm machinery and equipment that are in great need of upgrade; the decreasing population of farmers as a host of farmers having rushed into towns and large cities as migrant workers; the disrupted ecological balance for the improper use of fertilizers and pesticides, to name just a few. </a:t>
                      </a:r>
                    </a:p>
                  </a:txBody>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090" y="845894"/>
            <a:ext cx="1997662"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Sample</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421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4214"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94215" name="矩形 1"/>
          <p:cNvSpPr>
            <a:spLocks noChangeArrowheads="1"/>
          </p:cNvSpPr>
          <p:nvPr/>
        </p:nvSpPr>
        <p:spPr bwMode="auto">
          <a:xfrm>
            <a:off x="198438" y="1592263"/>
            <a:ext cx="8534400" cy="400050"/>
          </a:xfrm>
          <a:prstGeom prst="rect">
            <a:avLst/>
          </a:prstGeom>
          <a:noFill/>
          <a:ln w="9525">
            <a:noFill/>
            <a:miter lim="800000"/>
            <a:headEnd/>
            <a:tailEnd/>
          </a:ln>
        </p:spPr>
        <p:txBody>
          <a:bodyPr>
            <a:spAutoFit/>
          </a:bodyPr>
          <a:lstStyle/>
          <a:p>
            <a:r>
              <a:rPr lang="en-US" altLang="zh-CN" sz="2000">
                <a:solidFill>
                  <a:srgbClr val="C00000"/>
                </a:solidFill>
                <a:latin typeface="Calibri" pitchFamily="34" charset="0"/>
              </a:rPr>
              <a:t>    </a:t>
            </a:r>
          </a:p>
        </p:txBody>
      </p:sp>
      <p:sp>
        <p:nvSpPr>
          <p:cNvPr id="94216" name="文本框 10"/>
          <p:cNvSpPr txBox="1">
            <a:spLocks noChangeArrowheads="1"/>
          </p:cNvSpPr>
          <p:nvPr/>
        </p:nvSpPr>
        <p:spPr bwMode="auto">
          <a:xfrm>
            <a:off x="2408238" y="309563"/>
            <a:ext cx="4533900" cy="520700"/>
          </a:xfrm>
          <a:prstGeom prst="rect">
            <a:avLst/>
          </a:prstGeom>
          <a:noFill/>
          <a:ln w="9525">
            <a:noFill/>
            <a:miter lim="800000"/>
            <a:headEnd/>
            <a:tailEnd/>
          </a:ln>
        </p:spPr>
        <p:txBody>
          <a:bodyPr>
            <a:spAutoFit/>
          </a:bodyPr>
          <a:lstStyle/>
          <a:p>
            <a:r>
              <a:rPr kumimoji="1" lang="en-US" altLang="zh-CN" sz="2800" b="1">
                <a:solidFill>
                  <a:srgbClr val="0070C0"/>
                </a:solidFill>
                <a:cs typeface="Arial" charset="0"/>
              </a:rPr>
              <a:t>Sharing your ideas</a:t>
            </a:r>
          </a:p>
        </p:txBody>
      </p:sp>
      <p:pic>
        <p:nvPicPr>
          <p:cNvPr id="94217" name="Picture 21">
            <a:hlinkClick r:id="rId3" action="ppaction://hlinksldjump"/>
          </p:cNvPr>
          <p:cNvPicPr>
            <a:picLocks noChangeAspect="1" noChangeArrowheads="1"/>
          </p:cNvPicPr>
          <p:nvPr/>
        </p:nvPicPr>
        <p:blipFill>
          <a:blip r:embed="rId4"/>
          <a:srcRect/>
          <a:stretch>
            <a:fillRect/>
          </a:stretch>
        </p:blipFill>
        <p:spPr bwMode="auto">
          <a:xfrm>
            <a:off x="8256588" y="152400"/>
            <a:ext cx="558800" cy="558800"/>
          </a:xfrm>
          <a:prstGeom prst="rect">
            <a:avLst/>
          </a:prstGeom>
          <a:noFill/>
          <a:ln w="9525">
            <a:noFill/>
            <a:miter lim="800000"/>
            <a:headEnd/>
            <a:tailEnd/>
          </a:ln>
        </p:spPr>
      </p:pic>
      <p:graphicFrame>
        <p:nvGraphicFramePr>
          <p:cNvPr id="11" name="表格 10"/>
          <p:cNvGraphicFramePr>
            <a:graphicFrameLocks noGrp="1"/>
          </p:cNvGraphicFramePr>
          <p:nvPr/>
        </p:nvGraphicFramePr>
        <p:xfrm>
          <a:off x="757238" y="1431925"/>
          <a:ext cx="7977187" cy="4937125"/>
        </p:xfrm>
        <a:graphic>
          <a:graphicData uri="http://schemas.openxmlformats.org/drawingml/2006/table">
            <a:tbl>
              <a:tblPr firstRow="1" bandRow="1">
                <a:tableStyleId>{00A15C55-8517-42AA-B614-E9B94910E393}</a:tableStyleId>
              </a:tblPr>
              <a:tblGrid>
                <a:gridCol w="7976628">
                  <a:extLst>
                    <a:ext uri="{9D8B030D-6E8A-4147-A177-3AD203B41FA5}">
                      <a16:colId xmlns:a16="http://schemas.microsoft.com/office/drawing/2014/main" val="20000"/>
                    </a:ext>
                  </a:extLst>
                </a:gridCol>
              </a:tblGrid>
              <a:tr h="444840">
                <a:tc>
                  <a:txBody>
                    <a:bodyPr/>
                    <a:lstStyle/>
                    <a:p>
                      <a:r>
                        <a:rPr lang="en-US" altLang="zh-CN" sz="2400" dirty="0">
                          <a:latin typeface="Times New Roman" panose="02020603050405020304" pitchFamily="18" charset="0"/>
                          <a:cs typeface="Times New Roman" panose="02020603050405020304" pitchFamily="18" charset="0"/>
                        </a:rPr>
                        <a:t>solutions supported by a digital agricultural system in China</a:t>
                      </a:r>
                    </a:p>
                  </a:txBody>
                  <a:tcPr/>
                </a:tc>
                <a:extLst>
                  <a:ext uri="{0D108BD9-81ED-4DB2-BD59-A6C34878D82A}">
                    <a16:rowId xmlns:a16="http://schemas.microsoft.com/office/drawing/2014/main" val="10000"/>
                  </a:ext>
                </a:extLst>
              </a:tr>
              <a:tr h="2923232">
                <a:tc>
                  <a:txBody>
                    <a:bodyPr/>
                    <a:lstStyle/>
                    <a:p>
                      <a:r>
                        <a:rPr lang="en-US" altLang="zh-CN" sz="2400" dirty="0">
                          <a:latin typeface="Times New Roman" panose="02020603050405020304" pitchFamily="18" charset="0"/>
                          <a:cs typeface="Times New Roman" panose="02020603050405020304" pitchFamily="18" charset="0"/>
                        </a:rPr>
                        <a:t>Take herding cattle for example. If grazing zones are enforced by electrical prompts from transponders on individual cattle collars and the signal is connected to GPS tracking through the farm station, then farmers can use cellphones to manage those zones. As for farming, drones can be used to monitor the fields and differentiate the use of seeds and fertilizers to the needs of specific tiny plots. In these two cases, digital solutions can greatly reduce basic costs of farming, including labor cost. Moreover, digital technologies have huge potential for helping farmers boost productivity and connect to financial tools and markets around the world.</a:t>
                      </a:r>
                      <a:endParaRPr lang="zh-CN" alt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线连接符 8"/>
          <p:cNvCxnSpPr/>
          <p:nvPr/>
        </p:nvCxnSpPr>
        <p:spPr>
          <a:xfrm flipH="1">
            <a:off x="3503613" y="2087563"/>
            <a:ext cx="463550" cy="46355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95235" name="文本框 32"/>
          <p:cNvSpPr txBox="1">
            <a:spLocks noChangeArrowheads="1"/>
          </p:cNvSpPr>
          <p:nvPr/>
        </p:nvSpPr>
        <p:spPr bwMode="auto">
          <a:xfrm>
            <a:off x="2468563" y="280988"/>
            <a:ext cx="442436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cxnSp>
        <p:nvCxnSpPr>
          <p:cNvPr id="42" name="直线连接符 41"/>
          <p:cNvCxnSpPr/>
          <p:nvPr/>
        </p:nvCxnSpPr>
        <p:spPr>
          <a:xfrm flipH="1">
            <a:off x="3962400" y="2087563"/>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49" name="圆角矩形 50">
            <a:hlinkClick r:id="rId2" action="ppaction://hlinksldjump"/>
          </p:cNvPr>
          <p:cNvSpPr/>
          <p:nvPr/>
        </p:nvSpPr>
        <p:spPr bwMode="auto">
          <a:xfrm>
            <a:off x="4706938" y="186690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95239" name="矩形 49">
            <a:hlinkClick r:id="rId3" action="ppaction://hlinksldjump"/>
          </p:cNvPr>
          <p:cNvSpPr>
            <a:spLocks noChangeArrowheads="1"/>
          </p:cNvSpPr>
          <p:nvPr/>
        </p:nvSpPr>
        <p:spPr bwMode="auto">
          <a:xfrm>
            <a:off x="4706938" y="1914525"/>
            <a:ext cx="3043237" cy="522288"/>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analysis</a:t>
            </a:r>
          </a:p>
        </p:txBody>
      </p:sp>
      <p:sp>
        <p:nvSpPr>
          <p:cNvPr id="20" name="圆角矩形 50"/>
          <p:cNvSpPr/>
          <p:nvPr/>
        </p:nvSpPr>
        <p:spPr bwMode="auto">
          <a:xfrm>
            <a:off x="4706938" y="438785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95241" name="矩形 51">
            <a:hlinkClick r:id="rId4" action="ppaction://hlinksldjump"/>
          </p:cNvPr>
          <p:cNvSpPr>
            <a:spLocks noChangeArrowheads="1"/>
          </p:cNvSpPr>
          <p:nvPr/>
        </p:nvSpPr>
        <p:spPr bwMode="auto">
          <a:xfrm>
            <a:off x="4706938" y="4435475"/>
            <a:ext cx="3043237" cy="522288"/>
          </a:xfrm>
          <a:prstGeom prst="rect">
            <a:avLst/>
          </a:prstGeom>
          <a:noFill/>
          <a:ln w="9525">
            <a:noFill/>
            <a:miter lim="800000"/>
            <a:headEnd/>
            <a:tailEnd/>
          </a:ln>
        </p:spPr>
        <p:txBody>
          <a:bodyPr>
            <a:spAutoFit/>
          </a:bodyPr>
          <a:lstStyle/>
          <a:p>
            <a:pPr algn="ctr"/>
            <a:r>
              <a:rPr lang="en-US" altLang="zh-CN" sz="2800" b="1">
                <a:latin typeface="Times New Roman" pitchFamily="18" charset="0"/>
                <a:cs typeface="Times New Roman" pitchFamily="18" charset="0"/>
              </a:rPr>
              <a:t>Skills practice</a:t>
            </a: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524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5246" name="图片 34"/>
          <p:cNvPicPr>
            <a:picLocks noChangeAspect="1"/>
          </p:cNvPicPr>
          <p:nvPr/>
        </p:nvPicPr>
        <p:blipFill>
          <a:blip r:embed="rId5"/>
          <a:srcRect/>
          <a:stretch>
            <a:fillRect/>
          </a:stretch>
        </p:blipFill>
        <p:spPr bwMode="auto">
          <a:xfrm>
            <a:off x="198438" y="144463"/>
            <a:ext cx="177800" cy="495300"/>
          </a:xfrm>
          <a:prstGeom prst="rect">
            <a:avLst/>
          </a:prstGeom>
          <a:noFill/>
          <a:ln w="9525">
            <a:noFill/>
            <a:miter lim="800000"/>
            <a:headEnd/>
            <a:tailEnd/>
          </a:ln>
        </p:spPr>
      </p:pic>
      <p:pic>
        <p:nvPicPr>
          <p:cNvPr id="95247" name="Picture 21">
            <a:hlinkClick r:id="rId6" action="ppaction://hlinksldjump"/>
          </p:cNvPr>
          <p:cNvPicPr>
            <a:picLocks noChangeAspect="1" noChangeArrowheads="1"/>
          </p:cNvPicPr>
          <p:nvPr/>
        </p:nvPicPr>
        <p:blipFill>
          <a:blip r:embed="rId7"/>
          <a:srcRect/>
          <a:stretch>
            <a:fillRect/>
          </a:stretch>
        </p:blipFill>
        <p:spPr bwMode="auto">
          <a:xfrm>
            <a:off x="8256588" y="152400"/>
            <a:ext cx="558800" cy="558800"/>
          </a:xfrm>
          <a:prstGeom prst="rect">
            <a:avLst/>
          </a:prstGeom>
          <a:noFill/>
          <a:ln w="9525">
            <a:noFill/>
            <a:miter lim="800000"/>
            <a:headEnd/>
            <a:tailEnd/>
          </a:ln>
        </p:spPr>
      </p:pic>
      <p:pic>
        <p:nvPicPr>
          <p:cNvPr id="21" name="图片 20"/>
          <p:cNvPicPr>
            <a:picLocks noChangeAspect="1"/>
          </p:cNvPicPr>
          <p:nvPr/>
        </p:nvPicPr>
        <p:blipFill>
          <a:blip r:embed="rId8"/>
          <a:stretch>
            <a:fillRect/>
          </a:stretch>
        </p:blipFill>
        <p:spPr>
          <a:xfrm>
            <a:off x="241212" y="2091009"/>
            <a:ext cx="3897947" cy="2599151"/>
          </a:xfrm>
          <a:prstGeom prst="ellipse">
            <a:avLst/>
          </a:prstGeom>
          <a:ln>
            <a:noFill/>
          </a:ln>
          <a:effectLst>
            <a:softEdge rad="112500"/>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32"/>
          <p:cNvSpPr txBox="1">
            <a:spLocks noChangeArrowheads="1"/>
          </p:cNvSpPr>
          <p:nvPr/>
        </p:nvSpPr>
        <p:spPr bwMode="auto">
          <a:xfrm>
            <a:off x="2468563" y="280988"/>
            <a:ext cx="511016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6261"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6262"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96263" name="文本框 21"/>
          <p:cNvSpPr txBox="1">
            <a:spLocks noChangeArrowheads="1"/>
          </p:cNvSpPr>
          <p:nvPr/>
        </p:nvSpPr>
        <p:spPr bwMode="auto">
          <a:xfrm>
            <a:off x="468313" y="995363"/>
            <a:ext cx="4533900" cy="492125"/>
          </a:xfrm>
          <a:prstGeom prst="rect">
            <a:avLst/>
          </a:prstGeom>
          <a:noFill/>
          <a:ln w="9525">
            <a:noFill/>
            <a:miter lim="800000"/>
            <a:headEnd/>
            <a:tailEnd/>
          </a:ln>
        </p:spPr>
        <p:txBody>
          <a:bodyPr>
            <a:spAutoFit/>
          </a:bodyPr>
          <a:lstStyle/>
          <a:p>
            <a:r>
              <a:rPr kumimoji="1" lang="en-US" altLang="zh-CN" sz="2600" b="1">
                <a:solidFill>
                  <a:srgbClr val="FF8323"/>
                </a:solidFill>
                <a:latin typeface="Calibri" pitchFamily="34" charset="0"/>
                <a:cs typeface="Arial" charset="0"/>
              </a:rPr>
              <a:t>Skills analysis</a:t>
            </a:r>
            <a:endParaRPr kumimoji="1" lang="zh-CN" altLang="en-US" sz="2600" b="1">
              <a:solidFill>
                <a:srgbClr val="FF8323"/>
              </a:solidFill>
              <a:latin typeface="Calibri" pitchFamily="34" charset="0"/>
              <a:cs typeface="Arial" charset="0"/>
            </a:endParaRPr>
          </a:p>
        </p:txBody>
      </p:sp>
      <p:sp>
        <p:nvSpPr>
          <p:cNvPr id="27" name="矩形 26"/>
          <p:cNvSpPr/>
          <p:nvPr/>
        </p:nvSpPr>
        <p:spPr>
          <a:xfrm>
            <a:off x="710386" y="1955436"/>
            <a:ext cx="7939739" cy="584775"/>
          </a:xfrm>
          <a:prstGeom prst="rect">
            <a:avLst/>
          </a:prstGeom>
          <a:noFill/>
        </p:spPr>
        <p:txBody>
          <a:bodyPr wrap="none">
            <a:spAutoFit/>
          </a:bodyPr>
          <a:lstStyle/>
          <a:p>
            <a:pPr algn="ctr" fontAlgn="auto">
              <a:spcBef>
                <a:spcPts val="0"/>
              </a:spcBef>
              <a:spcAft>
                <a:spcPts val="0"/>
              </a:spcAft>
              <a:defRPr/>
            </a:pPr>
            <a:r>
              <a:rPr kumimoji="1" lang="en-US" altLang="zh-CN"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anose="020F0502020204030204" charset="0"/>
                <a:ea typeface="+mn-ea"/>
                <a:cs typeface="Calibri" panose="020F0502020204030204" charset="0"/>
              </a:rPr>
              <a:t>How to write a problem-solution essay</a:t>
            </a:r>
          </a:p>
        </p:txBody>
      </p:sp>
      <p:sp>
        <p:nvSpPr>
          <p:cNvPr id="28" name="文本框 12"/>
          <p:cNvSpPr txBox="1">
            <a:spLocks noChangeArrowheads="1"/>
          </p:cNvSpPr>
          <p:nvPr/>
        </p:nvSpPr>
        <p:spPr bwMode="auto">
          <a:xfrm>
            <a:off x="1141413" y="3321050"/>
            <a:ext cx="7078662" cy="2009775"/>
          </a:xfrm>
          <a:prstGeom prst="rect">
            <a:avLst/>
          </a:prstGeom>
          <a:noFill/>
          <a:ln w="9525">
            <a:noFill/>
            <a:miter lim="800000"/>
            <a:headEnd/>
            <a:tailEnd/>
          </a:ln>
        </p:spPr>
        <p:txBody>
          <a:bodyPr>
            <a:spAutoFit/>
          </a:bodyPr>
          <a:lstStyle/>
          <a:p>
            <a:pPr>
              <a:lnSpc>
                <a:spcPct val="130000"/>
              </a:lnSpc>
            </a:pPr>
            <a:r>
              <a:rPr lang="en-US" altLang="zh-CN" sz="2400">
                <a:latin typeface="Times New Roman" pitchFamily="18" charset="0"/>
                <a:cs typeface="Times New Roman" pitchFamily="18" charset="0"/>
              </a:rPr>
              <a:t>A problem-solution essay is one type of argumentative writings. As it says, it essentially has to explain the problem and propose solutions. </a:t>
            </a:r>
          </a:p>
          <a:p>
            <a:pPr>
              <a:lnSpc>
                <a:spcPct val="130000"/>
              </a:lnSpc>
            </a:pPr>
            <a:endParaRPr lang="en-US" altLang="zh-CN" sz="2400">
              <a:latin typeface="Times New Roman" pitchFamily="18" charset="0"/>
              <a:cs typeface="Times New Roman" pitchFamily="18" charset="0"/>
            </a:endParaRP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32"/>
          <p:cNvSpPr txBox="1">
            <a:spLocks noChangeArrowheads="1"/>
          </p:cNvSpPr>
          <p:nvPr/>
        </p:nvSpPr>
        <p:spPr bwMode="auto">
          <a:xfrm>
            <a:off x="2468563" y="280988"/>
            <a:ext cx="449262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728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7286"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97287" name="文本框 21"/>
          <p:cNvSpPr txBox="1">
            <a:spLocks noChangeArrowheads="1"/>
          </p:cNvSpPr>
          <p:nvPr/>
        </p:nvSpPr>
        <p:spPr bwMode="auto">
          <a:xfrm>
            <a:off x="287338" y="966788"/>
            <a:ext cx="4533900" cy="490537"/>
          </a:xfrm>
          <a:prstGeom prst="rect">
            <a:avLst/>
          </a:prstGeom>
          <a:noFill/>
          <a:ln w="9525">
            <a:noFill/>
            <a:miter lim="800000"/>
            <a:headEnd/>
            <a:tailEnd/>
          </a:ln>
        </p:spPr>
        <p:txBody>
          <a:bodyPr>
            <a:spAutoFit/>
          </a:bodyPr>
          <a:lstStyle/>
          <a:p>
            <a:r>
              <a:rPr kumimoji="1" lang="en-US" altLang="zh-CN" sz="2600" b="1">
                <a:solidFill>
                  <a:srgbClr val="FF8323"/>
                </a:solidFill>
                <a:latin typeface="Calibri" pitchFamily="34" charset="0"/>
                <a:cs typeface="Arial" charset="0"/>
              </a:rPr>
              <a:t>Skills analysis</a:t>
            </a:r>
            <a:endParaRPr kumimoji="1" lang="zh-CN" altLang="en-US" sz="2600" b="1">
              <a:solidFill>
                <a:srgbClr val="FF8323"/>
              </a:solidFill>
              <a:latin typeface="Calibri" pitchFamily="34" charset="0"/>
              <a:cs typeface="Arial" charset="0"/>
            </a:endParaRPr>
          </a:p>
        </p:txBody>
      </p:sp>
      <p:sp>
        <p:nvSpPr>
          <p:cNvPr id="97288" name="文本框 12"/>
          <p:cNvSpPr txBox="1">
            <a:spLocks noChangeArrowheads="1"/>
          </p:cNvSpPr>
          <p:nvPr/>
        </p:nvSpPr>
        <p:spPr bwMode="auto">
          <a:xfrm>
            <a:off x="557213" y="1393825"/>
            <a:ext cx="8280400" cy="569913"/>
          </a:xfrm>
          <a:prstGeom prst="rect">
            <a:avLst/>
          </a:prstGeom>
          <a:noFill/>
          <a:ln w="9525">
            <a:noFill/>
            <a:miter lim="800000"/>
            <a:headEnd/>
            <a:tailEnd/>
          </a:ln>
        </p:spPr>
        <p:txBody>
          <a:bodyPr>
            <a:spAutoFit/>
          </a:bodyPr>
          <a:lstStyle/>
          <a:p>
            <a:pPr>
              <a:lnSpc>
                <a:spcPct val="130000"/>
              </a:lnSpc>
            </a:pPr>
            <a:r>
              <a:rPr lang="en-US" altLang="zh-CN" sz="2400">
                <a:latin typeface="Times New Roman" pitchFamily="18" charset="0"/>
                <a:cs typeface="Times New Roman" pitchFamily="18" charset="0"/>
              </a:rPr>
              <a:t>There are usually four parts in this type of essay:</a:t>
            </a: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a:spLocks noChangeArrowheads="1"/>
          </p:cNvSpPr>
          <p:nvPr/>
        </p:nvSpPr>
        <p:spPr bwMode="auto">
          <a:xfrm>
            <a:off x="609600" y="1927225"/>
            <a:ext cx="7977188" cy="569913"/>
          </a:xfrm>
          <a:prstGeom prst="rect">
            <a:avLst/>
          </a:prstGeom>
          <a:noFill/>
          <a:ln w="9525">
            <a:noFill/>
            <a:miter lim="800000"/>
            <a:headEnd/>
            <a:tailEnd/>
          </a:ln>
        </p:spPr>
        <p:txBody>
          <a:bodyPr>
            <a:spAutoFit/>
          </a:bodyPr>
          <a:lstStyle/>
          <a:p>
            <a:pPr>
              <a:lnSpc>
                <a:spcPct val="130000"/>
              </a:lnSpc>
            </a:pPr>
            <a:r>
              <a:rPr lang="en-US" altLang="zh-CN" sz="2400" b="1">
                <a:solidFill>
                  <a:srgbClr val="660066"/>
                </a:solidFill>
                <a:latin typeface="Times New Roman" pitchFamily="18" charset="0"/>
                <a:cs typeface="Times New Roman" pitchFamily="18" charset="0"/>
              </a:rPr>
              <a:t>1 Introduction: </a:t>
            </a:r>
            <a:r>
              <a:rPr lang="en-US" altLang="zh-CN" sz="2400" b="1">
                <a:solidFill>
                  <a:srgbClr val="000000"/>
                </a:solidFill>
                <a:latin typeface="Times New Roman" pitchFamily="18" charset="0"/>
                <a:cs typeface="Times New Roman" pitchFamily="18" charset="0"/>
              </a:rPr>
              <a:t>Present the thesis statement.</a:t>
            </a:r>
          </a:p>
        </p:txBody>
      </p:sp>
      <p:sp>
        <p:nvSpPr>
          <p:cNvPr id="6" name="矩形 5"/>
          <p:cNvSpPr>
            <a:spLocks noChangeArrowheads="1"/>
          </p:cNvSpPr>
          <p:nvPr/>
        </p:nvSpPr>
        <p:spPr bwMode="auto">
          <a:xfrm>
            <a:off x="609600" y="2460625"/>
            <a:ext cx="8124825" cy="1530350"/>
          </a:xfrm>
          <a:prstGeom prst="rect">
            <a:avLst/>
          </a:prstGeom>
          <a:noFill/>
          <a:ln w="9525">
            <a:noFill/>
            <a:miter lim="800000"/>
            <a:headEnd/>
            <a:tailEnd/>
          </a:ln>
        </p:spPr>
        <p:txBody>
          <a:bodyPr>
            <a:spAutoFit/>
          </a:bodyPr>
          <a:lstStyle/>
          <a:p>
            <a:pPr>
              <a:lnSpc>
                <a:spcPct val="130000"/>
              </a:lnSpc>
            </a:pPr>
            <a:r>
              <a:rPr lang="en-US" altLang="zh-CN" sz="2400" b="1">
                <a:solidFill>
                  <a:srgbClr val="660066"/>
                </a:solidFill>
                <a:latin typeface="Times New Roman" pitchFamily="18" charset="0"/>
                <a:cs typeface="Times New Roman" pitchFamily="18" charset="0"/>
              </a:rPr>
              <a:t>2 Problem: </a:t>
            </a:r>
            <a:r>
              <a:rPr lang="en-US" altLang="zh-CN" sz="2400" b="1">
                <a:solidFill>
                  <a:srgbClr val="000000"/>
                </a:solidFill>
                <a:latin typeface="Times New Roman" pitchFamily="18" charset="0"/>
                <a:cs typeface="Times New Roman" pitchFamily="18" charset="0"/>
              </a:rPr>
              <a:t>Identify and describe the problem.</a:t>
            </a:r>
          </a:p>
          <a:p>
            <a:pPr>
              <a:lnSpc>
                <a:spcPct val="130000"/>
              </a:lnSpc>
            </a:pPr>
            <a:r>
              <a:rPr lang="en-US" altLang="zh-CN" sz="2400">
                <a:solidFill>
                  <a:srgbClr val="000000"/>
                </a:solidFill>
                <a:latin typeface="Times New Roman" pitchFamily="18" charset="0"/>
                <a:cs typeface="Times New Roman" pitchFamily="18" charset="0"/>
              </a:rPr>
              <a:t>Define the nature of the problem. What is the problem? What are the causes or the impacts of the problem?</a:t>
            </a:r>
          </a:p>
        </p:txBody>
      </p:sp>
      <p:sp>
        <p:nvSpPr>
          <p:cNvPr id="7" name="矩形 6"/>
          <p:cNvSpPr>
            <a:spLocks noChangeArrowheads="1"/>
          </p:cNvSpPr>
          <p:nvPr/>
        </p:nvSpPr>
        <p:spPr bwMode="auto">
          <a:xfrm>
            <a:off x="646113" y="3927475"/>
            <a:ext cx="7940675" cy="1050925"/>
          </a:xfrm>
          <a:prstGeom prst="rect">
            <a:avLst/>
          </a:prstGeom>
          <a:noFill/>
          <a:ln w="9525">
            <a:noFill/>
            <a:miter lim="800000"/>
            <a:headEnd/>
            <a:tailEnd/>
          </a:ln>
        </p:spPr>
        <p:txBody>
          <a:bodyPr>
            <a:spAutoFit/>
          </a:bodyPr>
          <a:lstStyle/>
          <a:p>
            <a:pPr>
              <a:lnSpc>
                <a:spcPct val="130000"/>
              </a:lnSpc>
            </a:pPr>
            <a:r>
              <a:rPr lang="en-US" altLang="zh-CN" sz="2400" b="1">
                <a:solidFill>
                  <a:srgbClr val="660066"/>
                </a:solidFill>
                <a:latin typeface="Times New Roman" pitchFamily="18" charset="0"/>
                <a:cs typeface="Times New Roman" pitchFamily="18" charset="0"/>
              </a:rPr>
              <a:t>3 Solution: </a:t>
            </a:r>
            <a:r>
              <a:rPr lang="en-US" altLang="zh-CN" sz="2400" b="1">
                <a:solidFill>
                  <a:srgbClr val="000000"/>
                </a:solidFill>
                <a:latin typeface="Times New Roman" pitchFamily="18" charset="0"/>
                <a:cs typeface="Times New Roman" pitchFamily="18" charset="0"/>
              </a:rPr>
              <a:t>Propose possible solutions.</a:t>
            </a:r>
          </a:p>
          <a:p>
            <a:pPr>
              <a:lnSpc>
                <a:spcPct val="130000"/>
              </a:lnSpc>
            </a:pPr>
            <a:r>
              <a:rPr lang="en-US" altLang="zh-CN" sz="2400">
                <a:solidFill>
                  <a:srgbClr val="000000"/>
                </a:solidFill>
                <a:latin typeface="Times New Roman" pitchFamily="18" charset="0"/>
                <a:cs typeface="Times New Roman" pitchFamily="18" charset="0"/>
              </a:rPr>
              <a:t>Put forward solutions and develop them with more details.</a:t>
            </a:r>
          </a:p>
        </p:txBody>
      </p:sp>
      <p:sp>
        <p:nvSpPr>
          <p:cNvPr id="8" name="矩形 7"/>
          <p:cNvSpPr>
            <a:spLocks noChangeArrowheads="1"/>
          </p:cNvSpPr>
          <p:nvPr/>
        </p:nvSpPr>
        <p:spPr bwMode="auto">
          <a:xfrm>
            <a:off x="646113" y="4941888"/>
            <a:ext cx="8004175" cy="1530350"/>
          </a:xfrm>
          <a:prstGeom prst="rect">
            <a:avLst/>
          </a:prstGeom>
          <a:noFill/>
          <a:ln w="9525">
            <a:noFill/>
            <a:miter lim="800000"/>
            <a:headEnd/>
            <a:tailEnd/>
          </a:ln>
        </p:spPr>
        <p:txBody>
          <a:bodyPr>
            <a:spAutoFit/>
          </a:bodyPr>
          <a:lstStyle/>
          <a:p>
            <a:pPr>
              <a:lnSpc>
                <a:spcPct val="130000"/>
              </a:lnSpc>
            </a:pPr>
            <a:r>
              <a:rPr lang="en-US" altLang="zh-CN" sz="2400" b="1">
                <a:solidFill>
                  <a:srgbClr val="660066"/>
                </a:solidFill>
                <a:latin typeface="Times New Roman" pitchFamily="18" charset="0"/>
                <a:cs typeface="Times New Roman" pitchFamily="18" charset="0"/>
              </a:rPr>
              <a:t>4 Conclusion: </a:t>
            </a:r>
            <a:r>
              <a:rPr lang="en-US" altLang="zh-CN" sz="2400" b="1">
                <a:solidFill>
                  <a:srgbClr val="000000"/>
                </a:solidFill>
                <a:latin typeface="Times New Roman" pitchFamily="18" charset="0"/>
                <a:cs typeface="Times New Roman" pitchFamily="18" charset="0"/>
              </a:rPr>
              <a:t>Sum up or call to action.</a:t>
            </a:r>
          </a:p>
          <a:p>
            <a:pPr>
              <a:lnSpc>
                <a:spcPct val="130000"/>
              </a:lnSpc>
            </a:pPr>
            <a:r>
              <a:rPr lang="en-US" altLang="zh-CN" sz="2400">
                <a:solidFill>
                  <a:srgbClr val="000000"/>
                </a:solidFill>
                <a:latin typeface="Times New Roman" pitchFamily="18" charset="0"/>
                <a:cs typeface="Times New Roman" pitchFamily="18" charset="0"/>
              </a:rPr>
              <a:t>Re-emphasize the importance of the problem and the value of the proposed solutions.</a:t>
            </a:r>
            <a:endParaRPr lang="en-US" altLang="zh-CN" sz="2400">
              <a:solidFill>
                <a:srgbClr val="8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32"/>
          <p:cNvSpPr txBox="1">
            <a:spLocks noChangeArrowheads="1"/>
          </p:cNvSpPr>
          <p:nvPr/>
        </p:nvSpPr>
        <p:spPr bwMode="auto">
          <a:xfrm>
            <a:off x="2468563" y="280988"/>
            <a:ext cx="483711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9830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98310"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98311" name="文本框 21"/>
          <p:cNvSpPr txBox="1">
            <a:spLocks noChangeArrowheads="1"/>
          </p:cNvSpPr>
          <p:nvPr/>
        </p:nvSpPr>
        <p:spPr bwMode="auto">
          <a:xfrm>
            <a:off x="468313" y="963613"/>
            <a:ext cx="4533900" cy="490537"/>
          </a:xfrm>
          <a:prstGeom prst="rect">
            <a:avLst/>
          </a:prstGeom>
          <a:noFill/>
          <a:ln w="9525">
            <a:noFill/>
            <a:miter lim="800000"/>
            <a:headEnd/>
            <a:tailEnd/>
          </a:ln>
        </p:spPr>
        <p:txBody>
          <a:bodyPr>
            <a:spAutoFit/>
          </a:bodyPr>
          <a:lstStyle/>
          <a:p>
            <a:r>
              <a:rPr kumimoji="1" lang="en-US" altLang="zh-CN" sz="2600" b="1">
                <a:solidFill>
                  <a:srgbClr val="FF8323"/>
                </a:solidFill>
                <a:latin typeface="Calibri" pitchFamily="34" charset="0"/>
                <a:cs typeface="Arial" charset="0"/>
              </a:rPr>
              <a:t>Skills analysis</a:t>
            </a:r>
            <a:endParaRPr kumimoji="1" lang="zh-CN" altLang="en-US" sz="2600" b="1">
              <a:solidFill>
                <a:srgbClr val="FF8323"/>
              </a:solidFill>
              <a:latin typeface="Calibri" pitchFamily="34" charset="0"/>
              <a:cs typeface="Arial" charset="0"/>
            </a:endParaRPr>
          </a:p>
        </p:txBody>
      </p:sp>
      <p:sp>
        <p:nvSpPr>
          <p:cNvPr id="28" name="文本框 12"/>
          <p:cNvSpPr txBox="1">
            <a:spLocks noChangeArrowheads="1"/>
          </p:cNvSpPr>
          <p:nvPr/>
        </p:nvSpPr>
        <p:spPr bwMode="auto">
          <a:xfrm>
            <a:off x="584200" y="1438275"/>
            <a:ext cx="7869238" cy="4430713"/>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In the text, the author first presents his argument that digital technology can fundamentally reorganize life for the poorest people in the world. </a:t>
            </a:r>
          </a:p>
          <a:p>
            <a:endParaRPr lang="en-US" altLang="zh-CN" sz="600">
              <a:latin typeface="Times New Roman" pitchFamily="18" charset="0"/>
              <a:cs typeface="Times New Roman" pitchFamily="18" charset="0"/>
            </a:endParaRPr>
          </a:p>
          <a:p>
            <a:r>
              <a:rPr lang="en-US" altLang="zh-CN" sz="2400">
                <a:latin typeface="Times New Roman" pitchFamily="18" charset="0"/>
                <a:cs typeface="Times New Roman" pitchFamily="18" charset="0"/>
              </a:rPr>
              <a:t>Then he raises the problem that Africans fail to grow crops in line with the needs of the market because of the information disconnect. </a:t>
            </a:r>
          </a:p>
          <a:p>
            <a:endParaRPr lang="en-US" altLang="zh-CN" sz="600">
              <a:latin typeface="Times New Roman" pitchFamily="18" charset="0"/>
              <a:cs typeface="Times New Roman" pitchFamily="18" charset="0"/>
            </a:endParaRPr>
          </a:p>
          <a:p>
            <a:r>
              <a:rPr lang="en-US" altLang="zh-CN" sz="2400">
                <a:latin typeface="Times New Roman" pitchFamily="18" charset="0"/>
                <a:cs typeface="Times New Roman" pitchFamily="18" charset="0"/>
              </a:rPr>
              <a:t>To deal with the problem, he proposes using digital technology to bridge the information gap between African smallholders and consumers. </a:t>
            </a:r>
          </a:p>
          <a:p>
            <a:endParaRPr lang="en-US" altLang="zh-CN" sz="600">
              <a:latin typeface="Times New Roman" pitchFamily="18" charset="0"/>
              <a:cs typeface="Times New Roman" pitchFamily="18" charset="0"/>
            </a:endParaRPr>
          </a:p>
          <a:p>
            <a:r>
              <a:rPr lang="en-US" altLang="zh-CN" sz="2400">
                <a:latin typeface="Times New Roman" pitchFamily="18" charset="0"/>
                <a:cs typeface="Times New Roman" pitchFamily="18" charset="0"/>
              </a:rPr>
              <a:t>Finally, he summarizes his points by stressing the possibility of applying digital technology to the agricultural development.</a:t>
            </a: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rrowheads="1"/>
          </p:cNvSpPr>
          <p:nvPr/>
        </p:nvSpPr>
        <p:spPr bwMode="auto">
          <a:xfrm>
            <a:off x="3735388" y="2190750"/>
            <a:ext cx="1836737" cy="460375"/>
          </a:xfrm>
          <a:prstGeom prst="rect">
            <a:avLst/>
          </a:prstGeom>
          <a:noFill/>
          <a:ln w="9525">
            <a:noFill/>
            <a:miter lim="800000"/>
            <a:headEnd/>
            <a:tailEnd/>
          </a:ln>
        </p:spPr>
        <p:txBody>
          <a:bodyPr wrap="none">
            <a:spAutoFit/>
          </a:bodyPr>
          <a:lstStyle/>
          <a:p>
            <a:r>
              <a:rPr lang="en-US" altLang="zh-CN" sz="2400" b="1">
                <a:solidFill>
                  <a:srgbClr val="660066"/>
                </a:solidFill>
                <a:latin typeface="Times New Roman" pitchFamily="18" charset="0"/>
                <a:cs typeface="Times New Roman" pitchFamily="18" charset="0"/>
              </a:rPr>
              <a:t>Introduction</a:t>
            </a:r>
          </a:p>
        </p:txBody>
      </p:sp>
      <p:sp>
        <p:nvSpPr>
          <p:cNvPr id="13" name="矩形 12"/>
          <p:cNvSpPr>
            <a:spLocks noChangeArrowheads="1"/>
          </p:cNvSpPr>
          <p:nvPr/>
        </p:nvSpPr>
        <p:spPr bwMode="auto">
          <a:xfrm>
            <a:off x="2593975" y="3424238"/>
            <a:ext cx="1293813" cy="460375"/>
          </a:xfrm>
          <a:prstGeom prst="rect">
            <a:avLst/>
          </a:prstGeom>
          <a:noFill/>
          <a:ln w="9525">
            <a:noFill/>
            <a:miter lim="800000"/>
            <a:headEnd/>
            <a:tailEnd/>
          </a:ln>
        </p:spPr>
        <p:txBody>
          <a:bodyPr wrap="none">
            <a:spAutoFit/>
          </a:bodyPr>
          <a:lstStyle/>
          <a:p>
            <a:r>
              <a:rPr lang="en-US" altLang="zh-CN" sz="2400" b="1">
                <a:solidFill>
                  <a:srgbClr val="660066"/>
                </a:solidFill>
                <a:latin typeface="Times New Roman" pitchFamily="18" charset="0"/>
                <a:cs typeface="Times New Roman" pitchFamily="18" charset="0"/>
              </a:rPr>
              <a:t>Problem</a:t>
            </a:r>
          </a:p>
        </p:txBody>
      </p:sp>
      <p:sp>
        <p:nvSpPr>
          <p:cNvPr id="14" name="矩形 13"/>
          <p:cNvSpPr>
            <a:spLocks noChangeArrowheads="1"/>
          </p:cNvSpPr>
          <p:nvPr/>
        </p:nvSpPr>
        <p:spPr bwMode="auto">
          <a:xfrm>
            <a:off x="3570288" y="4621213"/>
            <a:ext cx="1266825" cy="460375"/>
          </a:xfrm>
          <a:prstGeom prst="rect">
            <a:avLst/>
          </a:prstGeom>
          <a:noFill/>
          <a:ln w="9525">
            <a:noFill/>
            <a:miter lim="800000"/>
            <a:headEnd/>
            <a:tailEnd/>
          </a:ln>
        </p:spPr>
        <p:txBody>
          <a:bodyPr wrap="none">
            <a:spAutoFit/>
          </a:bodyPr>
          <a:lstStyle/>
          <a:p>
            <a:r>
              <a:rPr lang="en-US" altLang="zh-CN" sz="2400" b="1">
                <a:solidFill>
                  <a:srgbClr val="660066"/>
                </a:solidFill>
                <a:latin typeface="Times New Roman" pitchFamily="18" charset="0"/>
                <a:cs typeface="Times New Roman" pitchFamily="18" charset="0"/>
              </a:rPr>
              <a:t>Solution</a:t>
            </a:r>
          </a:p>
        </p:txBody>
      </p:sp>
      <p:sp>
        <p:nvSpPr>
          <p:cNvPr id="15" name="矩形 14"/>
          <p:cNvSpPr>
            <a:spLocks noChangeArrowheads="1"/>
          </p:cNvSpPr>
          <p:nvPr/>
        </p:nvSpPr>
        <p:spPr bwMode="auto">
          <a:xfrm>
            <a:off x="5665788" y="5788025"/>
            <a:ext cx="1639887" cy="460375"/>
          </a:xfrm>
          <a:prstGeom prst="rect">
            <a:avLst/>
          </a:prstGeom>
          <a:noFill/>
          <a:ln w="9525">
            <a:noFill/>
            <a:miter lim="800000"/>
            <a:headEnd/>
            <a:tailEnd/>
          </a:ln>
        </p:spPr>
        <p:txBody>
          <a:bodyPr wrap="none">
            <a:spAutoFit/>
          </a:bodyPr>
          <a:lstStyle/>
          <a:p>
            <a:r>
              <a:rPr lang="en-US" altLang="zh-CN" sz="2400" b="1">
                <a:solidFill>
                  <a:srgbClr val="660066"/>
                </a:solidFill>
                <a:latin typeface="Times New Roman" pitchFamily="18" charset="0"/>
                <a:cs typeface="Times New Roman" pitchFamily="18" charset="0"/>
              </a:rPr>
              <a:t>Conclusion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87438" y="1600200"/>
            <a:ext cx="8229600" cy="1404938"/>
          </a:xfrm>
        </p:spPr>
        <p:txBody>
          <a:bodyPr/>
          <a:lstStyle/>
          <a:p>
            <a:pPr marL="0" indent="0" algn="just" eaLnBrk="1" fontAlgn="auto" hangingPunct="1">
              <a:spcAft>
                <a:spcPts val="0"/>
              </a:spcAft>
              <a:buFont typeface="Arial" panose="020B0604020202020204"/>
              <a:buNone/>
              <a:defRPr/>
            </a:pPr>
            <a:r>
              <a:rPr lang="en-US" altLang="zh-CN" sz="2400" dirty="0">
                <a:latin typeface="Times New Roman" panose="02020603050405020304" pitchFamily="18" charset="0"/>
                <a:cs typeface="Times New Roman" panose="02020603050405020304" pitchFamily="18" charset="0"/>
              </a:rPr>
              <a:t>Read the essay and fill in the table.</a:t>
            </a:r>
          </a:p>
          <a:p>
            <a:pPr algn="just" eaLnBrk="1" fontAlgn="auto" hangingPunct="1">
              <a:spcAft>
                <a:spcPts val="0"/>
              </a:spcAft>
              <a:buFont typeface="Arial" panose="020B0604020202020204"/>
              <a:buChar char="•"/>
              <a:defRPr/>
            </a:pPr>
            <a:endParaRPr kumimoji="1" lang="en-US" altLang="zh-CN" sz="2400" dirty="0">
              <a:latin typeface="Times New Roman" panose="02020603050405020304" pitchFamily="18" charset="0"/>
              <a:cs typeface="Times New Roman" panose="02020603050405020304" pitchFamily="18" charset="0"/>
            </a:endParaRPr>
          </a:p>
        </p:txBody>
      </p:sp>
      <p:sp>
        <p:nvSpPr>
          <p:cNvPr id="99330" name="文本框 4"/>
          <p:cNvSpPr txBox="1">
            <a:spLocks noChangeArrowheads="1"/>
          </p:cNvSpPr>
          <p:nvPr/>
        </p:nvSpPr>
        <p:spPr bwMode="auto">
          <a:xfrm>
            <a:off x="2468563" y="280988"/>
            <a:ext cx="4151312"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9332" name="文本框 21"/>
          <p:cNvSpPr txBox="1">
            <a:spLocks noChangeArrowheads="1"/>
          </p:cNvSpPr>
          <p:nvPr/>
        </p:nvSpPr>
        <p:spPr bwMode="auto">
          <a:xfrm>
            <a:off x="468313" y="1042988"/>
            <a:ext cx="4533900" cy="492125"/>
          </a:xfrm>
          <a:prstGeom prst="rect">
            <a:avLst/>
          </a:prstGeom>
          <a:noFill/>
          <a:ln w="9525">
            <a:noFill/>
            <a:miter lim="800000"/>
            <a:headEnd/>
            <a:tailEnd/>
          </a:ln>
        </p:spPr>
        <p:txBody>
          <a:bodyPr>
            <a:spAutoFit/>
          </a:bodyPr>
          <a:lstStyle/>
          <a:p>
            <a:r>
              <a:rPr kumimoji="1" lang="en-US" altLang="zh-CN" sz="2600" b="1">
                <a:solidFill>
                  <a:srgbClr val="FF8323"/>
                </a:solidFill>
                <a:latin typeface="Calibri" pitchFamily="34" charset="0"/>
                <a:cs typeface="Arial" charset="0"/>
              </a:rPr>
              <a:t>Skills practice</a:t>
            </a:r>
            <a:endParaRPr kumimoji="1" lang="zh-CN" altLang="en-US" sz="2600" b="1">
              <a:solidFill>
                <a:srgbClr val="FF8323"/>
              </a:solidFill>
              <a:latin typeface="Calibri" pitchFamily="34" charset="0"/>
              <a:cs typeface="Arial" charset="0"/>
            </a:endParaRPr>
          </a:p>
        </p:txBody>
      </p:sp>
      <p:graphicFrame>
        <p:nvGraphicFramePr>
          <p:cNvPr id="2" name="表格 1"/>
          <p:cNvGraphicFramePr>
            <a:graphicFrameLocks noGrp="1"/>
          </p:cNvGraphicFramePr>
          <p:nvPr/>
        </p:nvGraphicFramePr>
        <p:xfrm>
          <a:off x="1087438" y="2135188"/>
          <a:ext cx="7043737" cy="3929062"/>
        </p:xfrm>
        <a:graphic>
          <a:graphicData uri="http://schemas.openxmlformats.org/drawingml/2006/table">
            <a:tbl>
              <a:tblPr firstRow="1" bandRow="1">
                <a:tableStyleId>{00A15C55-8517-42AA-B614-E9B94910E393}</a:tableStyleId>
              </a:tblPr>
              <a:tblGrid>
                <a:gridCol w="3370453">
                  <a:extLst>
                    <a:ext uri="{9D8B030D-6E8A-4147-A177-3AD203B41FA5}">
                      <a16:colId xmlns:a16="http://schemas.microsoft.com/office/drawing/2014/main" val="20000"/>
                    </a:ext>
                  </a:extLst>
                </a:gridCol>
                <a:gridCol w="3673366">
                  <a:extLst>
                    <a:ext uri="{9D8B030D-6E8A-4147-A177-3AD203B41FA5}">
                      <a16:colId xmlns:a16="http://schemas.microsoft.com/office/drawing/2014/main" val="20001"/>
                    </a:ext>
                  </a:extLst>
                </a:gridCol>
              </a:tblGrid>
              <a:tr h="646138">
                <a:tc>
                  <a:txBody>
                    <a:bodyPr/>
                    <a:lstStyle/>
                    <a:p>
                      <a:r>
                        <a:rPr lang="en-US" altLang="zh-CN" sz="2400" dirty="0">
                          <a:latin typeface="Times New Roman" panose="02020603050405020304" pitchFamily="18" charset="0"/>
                          <a:cs typeface="Times New Roman" panose="02020603050405020304" pitchFamily="18" charset="0"/>
                        </a:rPr>
                        <a:t>Problem</a:t>
                      </a:r>
                    </a:p>
                  </a:txBody>
                  <a:tcPr/>
                </a:tc>
                <a:tc>
                  <a:txBody>
                    <a:bodyPr/>
                    <a:lstStyle/>
                    <a:p>
                      <a:endParaRPr lang="en-US" altLang="zh-CN" dirty="0">
                        <a:latin typeface="Times New Roman" panose="02020603050405020304" pitchFamily="18" charset="0"/>
                        <a:cs typeface="Times New Roman" panose="02020603050405020304" pitchFamily="18" charset="0"/>
                      </a:endParaRPr>
                    </a:p>
                    <a:p>
                      <a:endParaRPr lang="en-US" altLang="zh-CN"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646138">
                <a:tc>
                  <a:txBody>
                    <a:bodyPr/>
                    <a:lstStyle/>
                    <a:p>
                      <a:r>
                        <a:rPr lang="en-US" altLang="zh-CN" sz="2400" dirty="0">
                          <a:latin typeface="Times New Roman" panose="02020603050405020304" pitchFamily="18" charset="0"/>
                          <a:cs typeface="Times New Roman" panose="02020603050405020304" pitchFamily="18" charset="0"/>
                        </a:rPr>
                        <a:t>Solutions</a:t>
                      </a:r>
                    </a:p>
                  </a:txBody>
                  <a:tcPr/>
                </a:tc>
                <a:tc>
                  <a:txBody>
                    <a:bodyPr/>
                    <a:lstStyle/>
                    <a:p>
                      <a:endParaRPr lang="en-US" altLang="zh-CN" dirty="0">
                        <a:latin typeface="Times New Roman" panose="02020603050405020304" pitchFamily="18" charset="0"/>
                        <a:cs typeface="Times New Roman" panose="02020603050405020304" pitchFamily="18" charset="0"/>
                      </a:endParaRPr>
                    </a:p>
                    <a:p>
                      <a:endParaRPr lang="en-US" altLang="zh-CN"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1163049">
                <a:tc>
                  <a:txBody>
                    <a:bodyPr/>
                    <a:lstStyle/>
                    <a:p>
                      <a:r>
                        <a:rPr lang="en-US" altLang="zh-CN" sz="2400" dirty="0">
                          <a:latin typeface="Times New Roman" panose="02020603050405020304" pitchFamily="18" charset="0"/>
                          <a:cs typeface="Times New Roman" panose="02020603050405020304" pitchFamily="18" charset="0"/>
                        </a:rPr>
                        <a:t>Analysis of the problem</a:t>
                      </a:r>
                    </a:p>
                  </a:txBody>
                  <a:tcPr/>
                </a:tc>
                <a:tc>
                  <a:txBody>
                    <a:bodyPr/>
                    <a:lstStyle/>
                    <a:p>
                      <a:endParaRPr lang="zh-CN" altLang="en-US">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936928">
                <a:tc>
                  <a:txBody>
                    <a:bodyPr/>
                    <a:lstStyle/>
                    <a:p>
                      <a:r>
                        <a:rPr lang="en-US" altLang="zh-CN" sz="2400" dirty="0">
                          <a:latin typeface="Times New Roman" panose="02020603050405020304" pitchFamily="18" charset="0"/>
                          <a:cs typeface="Times New Roman" panose="02020603050405020304" pitchFamily="18" charset="0"/>
                        </a:rPr>
                        <a:t>The proposal of solutions</a:t>
                      </a:r>
                    </a:p>
                  </a:txBody>
                  <a:tcPr/>
                </a:tc>
                <a:tc>
                  <a:txBody>
                    <a:bodyPr/>
                    <a:lstStyle/>
                    <a:p>
                      <a:endParaRPr lang="zh-CN" alt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352425" y="895350"/>
            <a:ext cx="8669338" cy="5507038"/>
          </a:xfrm>
          <a:prstGeom prst="rect">
            <a:avLst/>
          </a:prstGeom>
          <a:noFill/>
          <a:ln w="9525">
            <a:noFill/>
            <a:miter lim="800000"/>
            <a:headEnd/>
            <a:tailEnd/>
          </a:ln>
        </p:spPr>
        <p:txBody>
          <a:bodyPr>
            <a:spAutoFit/>
          </a:bodyPr>
          <a:lstStyle/>
          <a:p>
            <a:pPr>
              <a:spcBef>
                <a:spcPts val="2400"/>
              </a:spcBef>
            </a:pPr>
            <a:r>
              <a:rPr lang="en-US" altLang="zh-CN" sz="2200">
                <a:solidFill>
                  <a:srgbClr val="660066"/>
                </a:solidFill>
                <a:latin typeface="Times New Roman" pitchFamily="18" charset="0"/>
                <a:cs typeface="Times New Roman" pitchFamily="18" charset="0"/>
                <a:sym typeface="+mn-ea"/>
              </a:rPr>
              <a:t>The news industry has had a rough decade. Print readership is steadily declining, newspapers are closing, and journalists with decades of experience are being laid off. In response, major newspapers have made considerable changes. Here are three ways newspapers are using social media to save the industry. First, interaction. A key contributor to the decline of the newspaper industry has been the surpassing of baby boomers by Generation Y; a shift that accounts for the decrease in print readership and increase in digital. Through repeated interaction (hashtags, tweets, Facebook groups &amp; posts), optimizing this expanding force is key to reviving the newspaper industry. Second, audience data. Registrants are prompted to provide the email, zip code, industry, job responsibility and position level – valuable information that allows publishers to re-aim their creative initiatives and target their readers’ interests. Third, mobile penetration. As mobile plays a critical role in driving real-time active use of social platforms in all markets, it is imperative for publishers to capitalize on the shift that is occurring.</a:t>
            </a:r>
          </a:p>
        </p:txBody>
      </p:sp>
      <p:sp>
        <p:nvSpPr>
          <p:cNvPr id="100354" name="文本框 4"/>
          <p:cNvSpPr txBox="1">
            <a:spLocks noChangeArrowheads="1"/>
          </p:cNvSpPr>
          <p:nvPr/>
        </p:nvSpPr>
        <p:spPr bwMode="auto">
          <a:xfrm>
            <a:off x="2468563" y="280988"/>
            <a:ext cx="4356100"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Effect transition="in" filter="blinds(horizontal)">
                                      <p:cBhvr>
                                        <p:cTn id="7" dur="500"/>
                                        <p:tgtEl>
                                          <p:spTgt spid="112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uiExpand="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文本框 4"/>
          <p:cNvSpPr txBox="1">
            <a:spLocks noChangeArrowheads="1"/>
          </p:cNvSpPr>
          <p:nvPr/>
        </p:nvSpPr>
        <p:spPr bwMode="auto">
          <a:xfrm>
            <a:off x="2468563" y="280988"/>
            <a:ext cx="4479925" cy="522287"/>
          </a:xfrm>
          <a:prstGeom prst="rect">
            <a:avLst/>
          </a:prstGeom>
          <a:noFill/>
          <a:ln w="9525">
            <a:noFill/>
            <a:miter lim="800000"/>
            <a:headEnd/>
            <a:tailEnd/>
          </a:ln>
        </p:spPr>
        <p:txBody>
          <a:bodyPr>
            <a:spAutoFit/>
          </a:bodyPr>
          <a:lstStyle/>
          <a:p>
            <a:r>
              <a:rPr kumimoji="1" lang="en-US" altLang="zh-CN" sz="2800" b="1">
                <a:solidFill>
                  <a:srgbClr val="FF8323"/>
                </a:solidFill>
                <a:cs typeface="Arial" charset="0"/>
              </a:rPr>
              <a:t>Sharpening your skills</a:t>
            </a: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1379" name="文本框 21"/>
          <p:cNvSpPr txBox="1">
            <a:spLocks noChangeArrowheads="1"/>
          </p:cNvSpPr>
          <p:nvPr/>
        </p:nvSpPr>
        <p:spPr bwMode="auto">
          <a:xfrm>
            <a:off x="468313" y="820738"/>
            <a:ext cx="4533900" cy="490537"/>
          </a:xfrm>
          <a:prstGeom prst="rect">
            <a:avLst/>
          </a:prstGeom>
          <a:noFill/>
          <a:ln w="9525">
            <a:noFill/>
            <a:miter lim="800000"/>
            <a:headEnd/>
            <a:tailEnd/>
          </a:ln>
        </p:spPr>
        <p:txBody>
          <a:bodyPr>
            <a:spAutoFit/>
          </a:bodyPr>
          <a:lstStyle/>
          <a:p>
            <a:r>
              <a:rPr kumimoji="1" lang="en-US" altLang="zh-CN" sz="2600" b="1">
                <a:solidFill>
                  <a:srgbClr val="FF8323"/>
                </a:solidFill>
                <a:latin typeface="Calibri" pitchFamily="34" charset="0"/>
                <a:cs typeface="Arial" charset="0"/>
              </a:rPr>
              <a:t>Skills practice</a:t>
            </a:r>
            <a:endParaRPr kumimoji="1" lang="zh-CN" altLang="en-US" sz="2600" b="1">
              <a:solidFill>
                <a:srgbClr val="FF8323"/>
              </a:solidFill>
              <a:latin typeface="Calibri" pitchFamily="34" charset="0"/>
              <a:cs typeface="Arial" charset="0"/>
            </a:endParaRPr>
          </a:p>
        </p:txBody>
      </p:sp>
      <p:graphicFrame>
        <p:nvGraphicFramePr>
          <p:cNvPr id="2" name="表格 1"/>
          <p:cNvGraphicFramePr>
            <a:graphicFrameLocks noGrp="1"/>
          </p:cNvGraphicFramePr>
          <p:nvPr/>
        </p:nvGraphicFramePr>
        <p:xfrm>
          <a:off x="1087438" y="2135188"/>
          <a:ext cx="7043737" cy="3746500"/>
        </p:xfrm>
        <a:graphic>
          <a:graphicData uri="http://schemas.openxmlformats.org/drawingml/2006/table">
            <a:tbl>
              <a:tblPr firstRow="1" bandRow="1">
                <a:tableStyleId>{00A15C55-8517-42AA-B614-E9B94910E393}</a:tableStyleId>
              </a:tblPr>
              <a:tblGrid>
                <a:gridCol w="2380594">
                  <a:extLst>
                    <a:ext uri="{9D8B030D-6E8A-4147-A177-3AD203B41FA5}">
                      <a16:colId xmlns:a16="http://schemas.microsoft.com/office/drawing/2014/main" val="20000"/>
                    </a:ext>
                  </a:extLst>
                </a:gridCol>
                <a:gridCol w="4663225">
                  <a:extLst>
                    <a:ext uri="{9D8B030D-6E8A-4147-A177-3AD203B41FA5}">
                      <a16:colId xmlns:a16="http://schemas.microsoft.com/office/drawing/2014/main" val="20001"/>
                    </a:ext>
                  </a:extLst>
                </a:gridCol>
              </a:tblGrid>
              <a:tr h="646138">
                <a:tc>
                  <a:txBody>
                    <a:bodyPr/>
                    <a:lstStyle/>
                    <a:p>
                      <a:r>
                        <a:rPr lang="en-US" altLang="zh-CN" sz="2400" b="1" kern="1200" dirty="0">
                          <a:solidFill>
                            <a:schemeClr val="lt1"/>
                          </a:solidFill>
                          <a:latin typeface="Times New Roman" panose="02020603050405020304" pitchFamily="18" charset="0"/>
                          <a:ea typeface="+mn-ea"/>
                          <a:cs typeface="Times New Roman" panose="02020603050405020304" pitchFamily="18" charset="0"/>
                        </a:rPr>
                        <a:t>Problem</a:t>
                      </a:r>
                    </a:p>
                  </a:txBody>
                  <a:tcPr/>
                </a:tc>
                <a:tc>
                  <a:txBody>
                    <a:bodyPr/>
                    <a:lstStyle/>
                    <a:p>
                      <a:r>
                        <a:rPr lang="en-US" altLang="zh-CN" sz="2400" b="1" kern="1200" dirty="0">
                          <a:solidFill>
                            <a:schemeClr val="lt1"/>
                          </a:solidFill>
                          <a:latin typeface="Times New Roman" panose="02020603050405020304" pitchFamily="18" charset="0"/>
                          <a:ea typeface="+mn-ea"/>
                          <a:cs typeface="Times New Roman" panose="02020603050405020304" pitchFamily="18" charset="0"/>
                        </a:rPr>
                        <a:t>The newspaper industry has had a rough decade. </a:t>
                      </a:r>
                    </a:p>
                  </a:txBody>
                  <a:tcPr/>
                </a:tc>
                <a:extLst>
                  <a:ext uri="{0D108BD9-81ED-4DB2-BD59-A6C34878D82A}">
                    <a16:rowId xmlns:a16="http://schemas.microsoft.com/office/drawing/2014/main" val="10000"/>
                  </a:ext>
                </a:extLst>
              </a:tr>
              <a:tr h="646138">
                <a:tc>
                  <a:txBody>
                    <a:bodyPr/>
                    <a:lstStyle/>
                    <a:p>
                      <a:r>
                        <a:rPr lang="en-US" altLang="zh-CN" sz="2400" dirty="0">
                          <a:latin typeface="Times New Roman" panose="02020603050405020304" pitchFamily="18" charset="0"/>
                          <a:cs typeface="Times New Roman" panose="02020603050405020304" pitchFamily="18" charset="0"/>
                        </a:rPr>
                        <a:t>Solutions</a:t>
                      </a:r>
                    </a:p>
                  </a:txBody>
                  <a:tcPr/>
                </a:tc>
                <a:tc>
                  <a:txBody>
                    <a:bodyPr/>
                    <a:lstStyle/>
                    <a:p>
                      <a:r>
                        <a:rPr lang="en-US" altLang="zh-CN" sz="2400" dirty="0">
                          <a:solidFill>
                            <a:srgbClr val="C00000"/>
                          </a:solidFill>
                          <a:latin typeface="Times New Roman" panose="02020603050405020304" pitchFamily="18" charset="0"/>
                          <a:cs typeface="Times New Roman" panose="02020603050405020304" pitchFamily="18" charset="0"/>
                        </a:rPr>
                        <a:t>Interaction, collection of audience data, mobile penetration.</a:t>
                      </a:r>
                    </a:p>
                  </a:txBody>
                  <a:tcPr/>
                </a:tc>
                <a:extLst>
                  <a:ext uri="{0D108BD9-81ED-4DB2-BD59-A6C34878D82A}">
                    <a16:rowId xmlns:a16="http://schemas.microsoft.com/office/drawing/2014/main" val="10001"/>
                  </a:ext>
                </a:extLst>
              </a:tr>
              <a:tr h="1163049">
                <a:tc>
                  <a:txBody>
                    <a:bodyPr/>
                    <a:lstStyle/>
                    <a:p>
                      <a:r>
                        <a:rPr lang="en-US" altLang="zh-CN" sz="2400" dirty="0">
                          <a:latin typeface="Times New Roman" panose="02020603050405020304" pitchFamily="18" charset="0"/>
                          <a:cs typeface="Times New Roman" panose="02020603050405020304" pitchFamily="18" charset="0"/>
                        </a:rPr>
                        <a:t>Analysis of the problem</a:t>
                      </a:r>
                    </a:p>
                  </a:txBody>
                  <a:tcPr/>
                </a:tc>
                <a:tc>
                  <a:txBody>
                    <a:bodyPr/>
                    <a:lstStyle/>
                    <a:p>
                      <a:r>
                        <a:rPr lang="en-US" altLang="zh-CN" sz="2400" dirty="0">
                          <a:solidFill>
                            <a:srgbClr val="C00000"/>
                          </a:solidFill>
                          <a:latin typeface="Times New Roman" panose="02020603050405020304" pitchFamily="18" charset="0"/>
                          <a:cs typeface="Times New Roman" panose="02020603050405020304" pitchFamily="18" charset="0"/>
                        </a:rPr>
                        <a:t>To name some problems that newspaper industry is facing.</a:t>
                      </a:r>
                    </a:p>
                  </a:txBody>
                  <a:tcPr/>
                </a:tc>
                <a:extLst>
                  <a:ext uri="{0D108BD9-81ED-4DB2-BD59-A6C34878D82A}">
                    <a16:rowId xmlns:a16="http://schemas.microsoft.com/office/drawing/2014/main" val="10002"/>
                  </a:ext>
                </a:extLst>
              </a:tr>
              <a:tr h="936928">
                <a:tc>
                  <a:txBody>
                    <a:bodyPr/>
                    <a:lstStyle/>
                    <a:p>
                      <a:r>
                        <a:rPr lang="en-US" altLang="zh-CN" sz="2400" dirty="0">
                          <a:latin typeface="Times New Roman" panose="02020603050405020304" pitchFamily="18" charset="0"/>
                          <a:cs typeface="Times New Roman" panose="02020603050405020304" pitchFamily="18" charset="0"/>
                        </a:rPr>
                        <a:t>The proposal of solutions</a:t>
                      </a:r>
                    </a:p>
                  </a:txBody>
                  <a:tcPr/>
                </a:tc>
                <a:tc>
                  <a:txBody>
                    <a:bodyPr/>
                    <a:lstStyle/>
                    <a:p>
                      <a:r>
                        <a:rPr lang="en-US" altLang="zh-CN" sz="2400" dirty="0">
                          <a:solidFill>
                            <a:srgbClr val="C00000"/>
                          </a:solidFill>
                          <a:latin typeface="Times New Roman" panose="02020603050405020304" pitchFamily="18" charset="0"/>
                          <a:cs typeface="Times New Roman" panose="02020603050405020304" pitchFamily="18" charset="0"/>
                        </a:rPr>
                        <a:t>Using listing.</a:t>
                      </a:r>
                    </a:p>
                  </a:txBody>
                  <a:tcPr/>
                </a:tc>
                <a:extLst>
                  <a:ext uri="{0D108BD9-81ED-4DB2-BD59-A6C34878D82A}">
                    <a16:rowId xmlns:a16="http://schemas.microsoft.com/office/drawing/2014/main" val="10003"/>
                  </a:ext>
                </a:extLst>
              </a:tr>
            </a:tbl>
          </a:graphicData>
        </a:graphic>
      </p:graphicFrame>
      <p:sp>
        <p:nvSpPr>
          <p:cNvPr id="9" name="内容占位符 8"/>
          <p:cNvSpPr>
            <a:spLocks noGrp="1"/>
          </p:cNvSpPr>
          <p:nvPr>
            <p:ph idx="1"/>
          </p:nvPr>
        </p:nvSpPr>
        <p:spPr>
          <a:xfrm>
            <a:off x="-493986" y="1281621"/>
            <a:ext cx="4388069" cy="584775"/>
          </a:xfr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fontAlgn="auto" hangingPunct="1">
              <a:spcAft>
                <a:spcPts val="0"/>
              </a:spcAft>
              <a:buFont typeface="Arial" panose="020B0604020202020204" pitchFamily="34" charset="0"/>
              <a:buNone/>
              <a:defRPr/>
            </a:pPr>
            <a:r>
              <a:rPr lang="en-US" altLang="zh-C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References</a:t>
            </a:r>
            <a:r>
              <a:rPr lang="zh-CN" alt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en-US" altLang="zh-C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zh-CN" alt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02404"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02405"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102406" name="Picture 2" descr="http://www.drysdaleps.vic.edu.au/wp-content/uploads/Thank_You_1024_681_84_s_c1_large.jpg"/>
          <p:cNvPicPr>
            <a:picLocks noChangeAspect="1" noChangeArrowheads="1"/>
          </p:cNvPicPr>
          <p:nvPr/>
        </p:nvPicPr>
        <p:blipFill>
          <a:blip r:embed="rId3"/>
          <a:srcRect/>
          <a:stretch>
            <a:fillRect/>
          </a:stretch>
        </p:blipFill>
        <p:spPr bwMode="auto">
          <a:xfrm>
            <a:off x="1038225" y="1377950"/>
            <a:ext cx="6945313" cy="462121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4" name="文本框 32"/>
          <p:cNvSpPr txBox="1"/>
          <p:nvPr/>
        </p:nvSpPr>
        <p:spPr>
          <a:xfrm>
            <a:off x="2468563" y="280988"/>
            <a:ext cx="2593975" cy="522287"/>
          </a:xfrm>
          <a:prstGeom prst="rect">
            <a:avLst/>
          </a:prstGeom>
          <a:noFill/>
        </p:spPr>
        <p:txBody>
          <a:bodyPr>
            <a:spAutoFit/>
          </a:bodyPr>
          <a:lstStyle/>
          <a:p>
            <a:pPr fontAlgn="auto">
              <a:spcBef>
                <a:spcPts val="0"/>
              </a:spcBef>
              <a:spcAft>
                <a:spcPts val="0"/>
              </a:spcAft>
              <a:defRPr/>
            </a:pPr>
            <a:r>
              <a:rPr kumimoji="1" lang="en-US" altLang="zh-CN" sz="2800" b="1" dirty="0">
                <a:solidFill>
                  <a:schemeClr val="bg2">
                    <a:lumMod val="50000"/>
                  </a:schemeClr>
                </a:solidFill>
                <a:latin typeface="Arial" panose="020B0604020202020204"/>
                <a:ea typeface="+mn-ea"/>
                <a:cs typeface="Arial" panose="020B0604020202020204"/>
              </a:rPr>
              <a:t>Warm-up</a:t>
            </a:r>
          </a:p>
        </p:txBody>
      </p:sp>
      <p:cxnSp>
        <p:nvCxnSpPr>
          <p:cNvPr id="1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560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5606" name="图片 1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 name="矩形 1"/>
          <p:cNvSpPr>
            <a:spLocks noChangeArrowheads="1"/>
          </p:cNvSpPr>
          <p:nvPr/>
        </p:nvSpPr>
        <p:spPr bwMode="auto">
          <a:xfrm>
            <a:off x="800100" y="2457450"/>
            <a:ext cx="7807325" cy="3378200"/>
          </a:xfrm>
          <a:prstGeom prst="rect">
            <a:avLst/>
          </a:prstGeom>
          <a:noFill/>
          <a:ln w="9525">
            <a:noFill/>
            <a:miter lim="800000"/>
            <a:headEnd/>
            <a:tailEnd/>
          </a:ln>
        </p:spPr>
        <p:txBody>
          <a:bodyPr>
            <a:spAutoFit/>
          </a:bodyPr>
          <a:lstStyle/>
          <a:p>
            <a:pPr>
              <a:spcBef>
                <a:spcPts val="600"/>
              </a:spcBef>
            </a:pPr>
            <a:r>
              <a:rPr lang="en-US" altLang="zh-CN" sz="2400">
                <a:solidFill>
                  <a:srgbClr val="800000"/>
                </a:solidFill>
                <a:latin typeface="Times New Roman" pitchFamily="18" charset="0"/>
                <a:cs typeface="Times New Roman" pitchFamily="18" charset="0"/>
              </a:rPr>
              <a:t>If there is a chance I could help with the improvement of WeChat, I will suggest improving its </a:t>
            </a:r>
            <a:r>
              <a:rPr lang="en-US" altLang="zh-CN" sz="2400" u="sng">
                <a:solidFill>
                  <a:srgbClr val="800000"/>
                </a:solidFill>
                <a:latin typeface="Times New Roman" pitchFamily="18" charset="0"/>
                <a:cs typeface="Times New Roman" pitchFamily="18" charset="0"/>
              </a:rPr>
              <a:t>data security</a:t>
            </a:r>
            <a:r>
              <a:rPr lang="en-US" altLang="zh-CN" sz="2400">
                <a:solidFill>
                  <a:srgbClr val="800000"/>
                </a:solidFill>
                <a:latin typeface="Times New Roman" pitchFamily="18" charset="0"/>
                <a:cs typeface="Times New Roman" pitchFamily="18" charset="0"/>
              </a:rPr>
              <a:t> by using more sophisticated methods. As more functions have been developed, including the payment via WeChat or doing business on it, it inevitably involves potential security risks. If WeChat users’ personal information and sensitive financial data are left open to criminal attacks, their </a:t>
            </a:r>
            <a:r>
              <a:rPr lang="en-US" altLang="zh-CN" sz="2400" u="sng">
                <a:solidFill>
                  <a:srgbClr val="800000"/>
                </a:solidFill>
                <a:latin typeface="Times New Roman" pitchFamily="18" charset="0"/>
                <a:cs typeface="Times New Roman" pitchFamily="18" charset="0"/>
              </a:rPr>
              <a:t>privacy</a:t>
            </a:r>
            <a:r>
              <a:rPr lang="en-US" altLang="zh-CN" sz="2400">
                <a:solidFill>
                  <a:srgbClr val="800000"/>
                </a:solidFill>
                <a:latin typeface="Times New Roman" pitchFamily="18" charset="0"/>
                <a:cs typeface="Times New Roman" pitchFamily="18" charset="0"/>
              </a:rPr>
              <a:t> will be intruded on and there will be financial loss and damage to both users and the company.</a:t>
            </a:r>
            <a:endParaRPr lang="zh-CN" altLang="zh-CN" sz="2400">
              <a:solidFill>
                <a:srgbClr val="800000"/>
              </a:solidFill>
              <a:latin typeface="Times New Roman" pitchFamily="18" charset="0"/>
              <a:cs typeface="Times New Roman" pitchFamily="18" charset="0"/>
            </a:endParaRPr>
          </a:p>
        </p:txBody>
      </p:sp>
      <p:sp>
        <p:nvSpPr>
          <p:cNvPr id="17" name="矩形 16"/>
          <p:cNvSpPr/>
          <p:nvPr/>
        </p:nvSpPr>
        <p:spPr>
          <a:xfrm>
            <a:off x="85638" y="742588"/>
            <a:ext cx="2563510" cy="789960"/>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panose="020B0604020202020204" pitchFamily="34"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panose="020B0503020000020004" charset="-127"/>
                <a:cs typeface="Malgun Gothic" panose="020B0503020000020004" charset="-127"/>
                <a:sym typeface="Arial" panose="020B0604020202020204" pitchFamily="34" charset="0"/>
              </a:rPr>
              <a:t>References: </a:t>
            </a:r>
          </a:p>
        </p:txBody>
      </p:sp>
      <p:sp>
        <p:nvSpPr>
          <p:cNvPr id="3" name="文本框 2"/>
          <p:cNvSpPr txBox="1"/>
          <p:nvPr/>
        </p:nvSpPr>
        <p:spPr>
          <a:xfrm>
            <a:off x="492125" y="1476375"/>
            <a:ext cx="8404225" cy="1198563"/>
          </a:xfrm>
          <a:prstGeom prst="rect">
            <a:avLst/>
          </a:prstGeom>
          <a:noFill/>
        </p:spPr>
        <p:txBody>
          <a:bodyPr>
            <a:spAutoFit/>
          </a:bodyPr>
          <a:lstStyle/>
          <a:p>
            <a:pPr marL="323850" indent="-457200" fontAlgn="auto">
              <a:spcBef>
                <a:spcPts val="0"/>
              </a:spcBef>
              <a:spcAft>
                <a:spcPts val="0"/>
              </a:spcAft>
              <a:defRPr/>
            </a:pPr>
            <a:r>
              <a:rPr kumimoji="1" lang="en-US" altLang="zh-CN" sz="2400" dirty="0">
                <a:latin typeface="Times New Roman" panose="02020603050405020304" pitchFamily="18" charset="0"/>
                <a:ea typeface="+mn-ea"/>
                <a:cs typeface="Times New Roman" panose="02020603050405020304" pitchFamily="18" charset="0"/>
              </a:rPr>
              <a:t>3. If you were asked to make suggestions for WeChat, which aspect would you like to improve? Why?</a:t>
            </a:r>
          </a:p>
          <a:p>
            <a:pPr fontAlgn="auto">
              <a:spcBef>
                <a:spcPts val="0"/>
              </a:spcBef>
              <a:spcAft>
                <a:spcPts val="0"/>
              </a:spcAft>
              <a:defRPr/>
            </a:pPr>
            <a:endParaRPr kumimoji="1" lang="zh-CN" altLang="en-US" sz="2400" dirty="0">
              <a:latin typeface="Times New Roman" panose="02020603050405020304" pitchFamily="18" charset="0"/>
              <a:ea typeface="+mn-ea"/>
              <a:cs typeface="Times New Roman" panose="02020603050405020304" pitchFamily="18" charset="0"/>
            </a:endParaRPr>
          </a:p>
        </p:txBody>
      </p:sp>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7"/>
          <p:cNvSpPr>
            <a:spLocks noChangeArrowheads="1"/>
          </p:cNvSpPr>
          <p:nvPr/>
        </p:nvSpPr>
        <p:spPr bwMode="auto">
          <a:xfrm>
            <a:off x="1897063" y="1492250"/>
            <a:ext cx="6443662" cy="1568450"/>
          </a:xfrm>
          <a:prstGeom prst="rect">
            <a:avLst/>
          </a:prstGeom>
          <a:noFill/>
          <a:ln w="9525">
            <a:noFill/>
            <a:miter lim="800000"/>
            <a:headEnd/>
            <a:tailEnd/>
          </a:ln>
        </p:spPr>
        <p:txBody>
          <a:bodyPr>
            <a:spAutoFit/>
          </a:bodyPr>
          <a:lstStyle/>
          <a:p>
            <a:r>
              <a:rPr lang="en-US" altLang="zh-CN" sz="2400">
                <a:latin typeface="Times New Roman" pitchFamily="18" charset="0"/>
              </a:rPr>
              <a:t>What can digital technology do for the poorest people in the world? How does it help solve the problems that Africans are faced with? Read the text and complete the diagram.</a:t>
            </a:r>
            <a:endParaRPr lang="zh-CN" altLang="zh-CN" sz="2400">
              <a:latin typeface="Times New Roman" pitchFamily="18" charset="0"/>
            </a:endParaRPr>
          </a:p>
        </p:txBody>
      </p:sp>
      <p:sp>
        <p:nvSpPr>
          <p:cNvPr id="28674" name="文本框 8"/>
          <p:cNvSpPr txBox="1">
            <a:spLocks noChangeArrowheads="1"/>
          </p:cNvSpPr>
          <p:nvPr/>
        </p:nvSpPr>
        <p:spPr bwMode="auto">
          <a:xfrm>
            <a:off x="355600" y="1009650"/>
            <a:ext cx="4533900" cy="492125"/>
          </a:xfrm>
          <a:prstGeom prst="rect">
            <a:avLst/>
          </a:prstGeom>
          <a:noFill/>
          <a:ln w="9525">
            <a:noFill/>
            <a:miter lim="800000"/>
            <a:headEnd/>
            <a:tailEnd/>
          </a:ln>
        </p:spPr>
        <p:txBody>
          <a:bodyPr>
            <a:spAutoFit/>
          </a:bodyPr>
          <a:lstStyle/>
          <a:p>
            <a:r>
              <a:rPr kumimoji="1" lang="en-US" altLang="zh-CN" sz="2600" b="1">
                <a:solidFill>
                  <a:srgbClr val="660066"/>
                </a:solidFill>
                <a:latin typeface="Calibri" pitchFamily="34" charset="0"/>
              </a:rPr>
              <a:t>Text understanding</a:t>
            </a:r>
            <a:endParaRPr kumimoji="1" lang="zh-CN" altLang="en-US" sz="2600" b="1">
              <a:solidFill>
                <a:srgbClr val="660066"/>
              </a:solidFill>
              <a:latin typeface="Calibri" pitchFamily="34" charset="0"/>
            </a:endParaRPr>
          </a:p>
        </p:txBody>
      </p:sp>
      <p:sp>
        <p:nvSpPr>
          <p:cNvPr id="18" name="五边形 17"/>
          <p:cNvSpPr>
            <a:spLocks noChangeArrowheads="1"/>
          </p:cNvSpPr>
          <p:nvPr/>
        </p:nvSpPr>
        <p:spPr bwMode="auto">
          <a:xfrm>
            <a:off x="684213" y="1844675"/>
            <a:ext cx="1109662" cy="431800"/>
          </a:xfrm>
          <a:prstGeom prst="homePlate">
            <a:avLst>
              <a:gd name="adj" fmla="val 50017"/>
            </a:avLst>
          </a:prstGeom>
          <a:solidFill>
            <a:srgbClr val="660066"/>
          </a:solidFill>
          <a:ln w="9525">
            <a:noFill/>
            <a:miter lim="800000"/>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anose="020F0502020204030204" charset="0"/>
                <a:ea typeface="+mn-ea"/>
              </a:rPr>
              <a:t>Task 1</a:t>
            </a:r>
            <a:endParaRPr kumimoji="1" lang="zh-CN" altLang="en-US" sz="2400" b="1">
              <a:solidFill>
                <a:srgbClr val="FFFFFF"/>
              </a:solidFill>
              <a:latin typeface="Calibri" panose="020F0502020204030204" charset="0"/>
              <a:ea typeface="+mn-ea"/>
            </a:endParaRPr>
          </a:p>
        </p:txBody>
      </p:sp>
      <p:cxnSp>
        <p:nvCxnSpPr>
          <p:cNvPr id="20"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8677" name="文本框 20"/>
          <p:cNvSpPr txBox="1">
            <a:spLocks noChangeArrowheads="1"/>
          </p:cNvSpPr>
          <p:nvPr/>
        </p:nvSpPr>
        <p:spPr bwMode="auto">
          <a:xfrm>
            <a:off x="2468563" y="280988"/>
            <a:ext cx="4533900" cy="522287"/>
          </a:xfrm>
          <a:prstGeom prst="rect">
            <a:avLst/>
          </a:prstGeom>
          <a:noFill/>
          <a:ln w="9525">
            <a:noFill/>
            <a:miter lim="800000"/>
            <a:headEnd/>
            <a:tailEnd/>
          </a:ln>
        </p:spPr>
        <p:txBody>
          <a:bodyPr>
            <a:spAutoFit/>
          </a:bodyPr>
          <a:lstStyle/>
          <a:p>
            <a:r>
              <a:rPr kumimoji="1" lang="en-US" altLang="zh-CN" sz="2800" b="1">
                <a:solidFill>
                  <a:srgbClr val="660066"/>
                </a:solidFill>
                <a:cs typeface="Arial" charset="0"/>
              </a:rPr>
              <a:t>Understanding the text</a:t>
            </a:r>
          </a:p>
        </p:txBody>
      </p: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8680"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8681" name="图片 2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3"/>
          <p:cNvPicPr>
            <a:picLocks noChangeAspect="1"/>
          </p:cNvPicPr>
          <p:nvPr/>
        </p:nvPicPr>
        <p:blipFill>
          <a:blip r:embed="rId4"/>
          <a:srcRect/>
          <a:stretch>
            <a:fillRect/>
          </a:stretch>
        </p:blipFill>
        <p:spPr bwMode="auto">
          <a:xfrm>
            <a:off x="2981325" y="3300413"/>
            <a:ext cx="3917950" cy="29527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TotalTime>
  <Words>6994</Words>
  <Application>Microsoft Office PowerPoint</Application>
  <PresentationFormat>全屏显示(4:3)</PresentationFormat>
  <Paragraphs>673</Paragraphs>
  <Slides>79</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79</vt:i4>
      </vt:variant>
    </vt:vector>
  </HeadingPairs>
  <TitlesOfParts>
    <vt:vector size="91" baseType="lpstr">
      <vt:lpstr>Cambria</vt:lpstr>
      <vt:lpstr>Heiti SC Medium</vt:lpstr>
      <vt:lpstr>Calibri</vt:lpstr>
      <vt:lpstr>汉仪旗黑-75W Bold</vt:lpstr>
      <vt:lpstr>等线</vt:lpstr>
      <vt:lpstr>Wingdings</vt:lpstr>
      <vt:lpstr>微软雅黑</vt:lpstr>
      <vt:lpstr>Arial</vt:lpstr>
      <vt:lpstr>Times New Roman</vt:lpstr>
      <vt:lpstr>Georgia</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郑 义</cp:lastModifiedBy>
  <cp:revision>670</cp:revision>
  <dcterms:created xsi:type="dcterms:W3CDTF">2018-06-27T02:39:00Z</dcterms:created>
  <dcterms:modified xsi:type="dcterms:W3CDTF">2022-10-06T10:26:23Z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