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sldIdLst>
    <p:sldId id="317" r:id="rId2"/>
    <p:sldId id="485" r:id="rId3"/>
    <p:sldId id="285" r:id="rId4"/>
    <p:sldId id="286" r:id="rId5"/>
    <p:sldId id="434" r:id="rId6"/>
    <p:sldId id="436" r:id="rId7"/>
    <p:sldId id="486" r:id="rId8"/>
    <p:sldId id="292" r:id="rId9"/>
    <p:sldId id="293" r:id="rId10"/>
    <p:sldId id="439" r:id="rId11"/>
    <p:sldId id="440" r:id="rId12"/>
    <p:sldId id="297" r:id="rId13"/>
    <p:sldId id="442" r:id="rId14"/>
    <p:sldId id="443" r:id="rId15"/>
    <p:sldId id="450" r:id="rId16"/>
    <p:sldId id="456" r:id="rId17"/>
    <p:sldId id="460" r:id="rId18"/>
    <p:sldId id="403" r:id="rId19"/>
    <p:sldId id="406" r:id="rId20"/>
    <p:sldId id="467" r:id="rId21"/>
    <p:sldId id="342" r:id="rId22"/>
    <p:sldId id="343" r:id="rId23"/>
    <p:sldId id="344" r:id="rId24"/>
    <p:sldId id="393" r:id="rId25"/>
    <p:sldId id="394" r:id="rId26"/>
    <p:sldId id="395" r:id="rId27"/>
    <p:sldId id="447" r:id="rId28"/>
    <p:sldId id="350" r:id="rId29"/>
    <p:sldId id="351" r:id="rId30"/>
    <p:sldId id="352" r:id="rId31"/>
    <p:sldId id="471" r:id="rId32"/>
    <p:sldId id="483" r:id="rId33"/>
    <p:sldId id="472" r:id="rId34"/>
    <p:sldId id="473" r:id="rId35"/>
    <p:sldId id="357" r:id="rId36"/>
    <p:sldId id="359" r:id="rId37"/>
    <p:sldId id="360" r:id="rId38"/>
    <p:sldId id="361" r:id="rId39"/>
    <p:sldId id="484" r:id="rId40"/>
    <p:sldId id="362" r:id="rId41"/>
    <p:sldId id="430" r:id="rId42"/>
    <p:sldId id="363" r:id="rId43"/>
    <p:sldId id="479" r:id="rId44"/>
    <p:sldId id="478" r:id="rId45"/>
    <p:sldId id="385" r:id="rId46"/>
    <p:sldId id="386" r:id="rId47"/>
    <p:sldId id="324" r:id="rId48"/>
    <p:sldId id="365" r:id="rId49"/>
    <p:sldId id="474" r:id="rId50"/>
    <p:sldId id="475" r:id="rId51"/>
    <p:sldId id="367" r:id="rId52"/>
    <p:sldId id="477" r:id="rId53"/>
    <p:sldId id="476" r:id="rId54"/>
    <p:sldId id="371" r:id="rId55"/>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Arial" charset="0"/>
        <a:ea typeface="宋体" charset="-122"/>
        <a:cs typeface="+mn-cs"/>
      </a:defRPr>
    </a:lvl1pPr>
    <a:lvl2pPr marL="457200" algn="l" defTabSz="457200" rtl="0" fontAlgn="base">
      <a:spcBef>
        <a:spcPct val="0"/>
      </a:spcBef>
      <a:spcAft>
        <a:spcPct val="0"/>
      </a:spcAft>
      <a:defRPr kern="1200">
        <a:solidFill>
          <a:schemeClr val="tx1"/>
        </a:solidFill>
        <a:latin typeface="Arial" charset="0"/>
        <a:ea typeface="宋体" charset="-122"/>
        <a:cs typeface="+mn-cs"/>
      </a:defRPr>
    </a:lvl2pPr>
    <a:lvl3pPr marL="914400" algn="l" defTabSz="457200" rtl="0" fontAlgn="base">
      <a:spcBef>
        <a:spcPct val="0"/>
      </a:spcBef>
      <a:spcAft>
        <a:spcPct val="0"/>
      </a:spcAft>
      <a:defRPr kern="1200">
        <a:solidFill>
          <a:schemeClr val="tx1"/>
        </a:solidFill>
        <a:latin typeface="Arial" charset="0"/>
        <a:ea typeface="宋体" charset="-122"/>
        <a:cs typeface="+mn-cs"/>
      </a:defRPr>
    </a:lvl3pPr>
    <a:lvl4pPr marL="1371600" algn="l" defTabSz="457200" rtl="0" fontAlgn="base">
      <a:spcBef>
        <a:spcPct val="0"/>
      </a:spcBef>
      <a:spcAft>
        <a:spcPct val="0"/>
      </a:spcAft>
      <a:defRPr kern="1200">
        <a:solidFill>
          <a:schemeClr val="tx1"/>
        </a:solidFill>
        <a:latin typeface="Arial" charset="0"/>
        <a:ea typeface="宋体" charset="-122"/>
        <a:cs typeface="+mn-cs"/>
      </a:defRPr>
    </a:lvl4pPr>
    <a:lvl5pPr marL="1828800" algn="l" defTabSz="457200"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244">
          <p15:clr>
            <a:srgbClr val="A4A3A4"/>
          </p15:clr>
        </p15:guide>
        <p15:guide id="2" pos="30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F4E9E9"/>
    <a:srgbClr val="E8D0D0"/>
    <a:srgbClr val="9A2C0A"/>
    <a:srgbClr val="009900"/>
    <a:srgbClr val="CC3300"/>
    <a:srgbClr val="64A96A"/>
    <a:srgbClr val="78C9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79" autoAdjust="0"/>
    <p:restoredTop sz="94660"/>
  </p:normalViewPr>
  <p:slideViewPr>
    <p:cSldViewPr snapToGrid="0" snapToObjects="1">
      <p:cViewPr varScale="1">
        <p:scale>
          <a:sx n="67" d="100"/>
          <a:sy n="67" d="100"/>
        </p:scale>
        <p:origin x="1484" y="52"/>
      </p:cViewPr>
      <p:guideLst>
        <p:guide orient="horz" pos="2244"/>
        <p:guide pos="30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defRPr>
            </a:lvl1pPr>
          </a:lstStyle>
          <a:p>
            <a:pPr>
              <a:defRPr/>
            </a:pPr>
            <a:fld id="{CEA29CEE-73C0-4025-A8D8-E1B43D5A3858}" type="datetimeFigureOut">
              <a:rPr lang="zh-CN" altLang="en-US"/>
              <a:pPr>
                <a:defRPr/>
              </a:pPr>
              <a:t>2020/12/13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defRPr>
            </a:lvl1pPr>
          </a:lstStyle>
          <a:p>
            <a:pPr>
              <a:defRPr/>
            </a:pPr>
            <a:fld id="{4EB9C32D-4D2F-4992-AC24-F57347AE43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kumimoji="1" lang="zh-CN" altLang="en-US"/>
          </a:p>
        </p:txBody>
      </p:sp>
      <p:sp>
        <p:nvSpPr>
          <p:cNvPr id="16387"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2E36F8-DA64-488D-9AA3-8870AE6C811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E60EC165-1099-4758-9C28-47A549FF70CF}" type="datetimeFigureOut">
              <a:rPr lang="zh-CN" altLang="en-US"/>
              <a:pPr>
                <a:defRPr/>
              </a:pPr>
              <a:t>2020/12/13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3AB9E5D-FE23-42BA-B3AD-DDC8DF4D5BD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C5202700-6A73-43BB-8E2F-DF819C37A1DB}" type="datetimeFigureOut">
              <a:rPr lang="zh-CN" altLang="en-US"/>
              <a:pPr>
                <a:defRPr/>
              </a:pPr>
              <a:t>2020/12/13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CC50C10E-E79B-4BC1-8236-B2DB6B88641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640072A7-62B3-4659-91A6-5B0EE2154022}" type="datetimeFigureOut">
              <a:rPr lang="zh-CN" altLang="en-US"/>
              <a:pPr>
                <a:defRPr/>
              </a:pPr>
              <a:t>2020/12/13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45359167-22EE-41B7-AD61-FA1B610DDA6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ltLang="zh-CN"/>
              <a:t>Click to edit Master title style</a:t>
            </a:r>
            <a:endParaRPr lang="en-US"/>
          </a:p>
        </p:txBody>
      </p:sp>
      <p:sp>
        <p:nvSpPr>
          <p:cNvPr id="3" name="Date Placeholder 2"/>
          <p:cNvSpPr>
            <a:spLocks noGrp="1"/>
          </p:cNvSpPr>
          <p:nvPr>
            <p:ph type="dt" sz="half" idx="10"/>
          </p:nvPr>
        </p:nvSpPr>
        <p:spPr/>
        <p:txBody>
          <a:bodyPr/>
          <a:lstStyle>
            <a:lvl1pPr>
              <a:defRPr kumimoji="0"/>
            </a:lvl1pPr>
          </a:lstStyle>
          <a:p>
            <a:pPr>
              <a:defRPr/>
            </a:pPr>
            <a:fld id="{05A84E50-B096-334A-96C0-FCF36AC1F6CE}" type="datetime1">
              <a:rPr lang="zh-CN" altLang="en-US"/>
              <a:pPr>
                <a:defRPr/>
              </a:pPr>
              <a:t>2020/12/13</a:t>
            </a:fld>
            <a:endParaRPr lang="zh-CN" altLang="en-US" sz="1800">
              <a:solidFill>
                <a:schemeClr val="tx1"/>
              </a:solidFill>
            </a:endParaRPr>
          </a:p>
        </p:txBody>
      </p:sp>
      <p:sp>
        <p:nvSpPr>
          <p:cNvPr id="4" name="Footer Placeholder 3"/>
          <p:cNvSpPr>
            <a:spLocks noGrp="1"/>
          </p:cNvSpPr>
          <p:nvPr>
            <p:ph type="ftr" sz="quarter" idx="11"/>
          </p:nvPr>
        </p:nvSpPr>
        <p:spPr/>
        <p:txBody>
          <a:bodyPr/>
          <a:lstStyle>
            <a:lvl1pPr>
              <a:defRPr kumimoji="0"/>
            </a:lvl1pPr>
          </a:lstStyle>
          <a:p>
            <a:pPr>
              <a:defRPr/>
            </a:pPr>
            <a:endParaRPr lang="en-US"/>
          </a:p>
        </p:txBody>
      </p:sp>
      <p:sp>
        <p:nvSpPr>
          <p:cNvPr id="5" name="Slide Number Placeholder 4"/>
          <p:cNvSpPr>
            <a:spLocks noGrp="1"/>
          </p:cNvSpPr>
          <p:nvPr>
            <p:ph type="sldNum" sz="quarter" idx="12"/>
          </p:nvPr>
        </p:nvSpPr>
        <p:spPr/>
        <p:txBody>
          <a:bodyPr/>
          <a:lstStyle>
            <a:lvl1pPr>
              <a:defRPr kumimoji="0"/>
            </a:lvl1pPr>
          </a:lstStyle>
          <a:p>
            <a:pPr>
              <a:defRPr/>
            </a:pPr>
            <a:fld id="{5637D119-F7FC-4046-87E1-78EB81619A73}" type="slidenum">
              <a:rPr lang="zh-CN" altLang="en-US"/>
              <a:pPr>
                <a:defRPr/>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00D9E6FB-4B2E-4866-BB5C-6671CEAEDBBC}" type="datetimeFigureOut">
              <a:rPr lang="zh-CN" altLang="en-US"/>
              <a:pPr>
                <a:defRPr/>
              </a:pPr>
              <a:t>2020/12/13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A9FD40CD-9FBB-4DB3-BA72-C44343B1583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A0EEFDA-691F-493F-9331-0E281189EBE4}" type="datetimeFigureOut">
              <a:rPr lang="zh-CN" altLang="en-US"/>
              <a:pPr>
                <a:defRPr/>
              </a:pPr>
              <a:t>2020/12/13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9939868-0ADE-46DE-8F92-28AF197F0C91}"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0E36A679-E091-44A0-A6DB-5B6520BC46E4}" type="datetimeFigureOut">
              <a:rPr lang="zh-CN" altLang="en-US"/>
              <a:pPr>
                <a:defRPr/>
              </a:pPr>
              <a:t>2020/12/13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66CD82EA-15EE-4B2E-8C43-725BE6B23BB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p:cNvSpPr>
            <a:spLocks noGrp="1"/>
          </p:cNvSpPr>
          <p:nvPr>
            <p:ph type="dt" sz="half" idx="10"/>
          </p:nvPr>
        </p:nvSpPr>
        <p:spPr/>
        <p:txBody>
          <a:bodyPr/>
          <a:lstStyle>
            <a:lvl1pPr>
              <a:defRPr/>
            </a:lvl1pPr>
          </a:lstStyle>
          <a:p>
            <a:pPr>
              <a:defRPr/>
            </a:pPr>
            <a:fld id="{2D5AACAD-25BA-45AA-9D04-4D46C8FE431A}" type="datetimeFigureOut">
              <a:rPr lang="zh-CN" altLang="en-US"/>
              <a:pPr>
                <a:defRPr/>
              </a:pPr>
              <a:t>2020/12/13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3A820871-1CCC-4DAF-880C-13CE6DF9427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883E4A4-AC13-464D-AA33-E827BE0FAE2E}" type="datetimeFigureOut">
              <a:rPr lang="zh-CN" altLang="en-US"/>
              <a:pPr>
                <a:defRPr/>
              </a:pPr>
              <a:t>2020/12/13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30839B45-A8F9-4CB5-ABB7-319B5A70F71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46A9EF4-70AF-469D-9738-8E493E56CAE2}" type="datetimeFigureOut">
              <a:rPr lang="zh-CN" altLang="en-US"/>
              <a:pPr>
                <a:defRPr/>
              </a:pPr>
              <a:t>2020/12/13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807C603F-F342-4AF9-9665-714713E69BE4}"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8D1600C-EA5D-4136-96E2-3374F2770ED2}" type="datetimeFigureOut">
              <a:rPr lang="zh-CN" altLang="en-US"/>
              <a:pPr>
                <a:defRPr/>
              </a:pPr>
              <a:t>2020/12/13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B473514D-EF7B-4AA4-81AD-992F5661199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1CB7C22-DC98-4720-B348-0C443B8A5A12}" type="datetimeFigureOut">
              <a:rPr lang="zh-CN" altLang="en-US"/>
              <a:pPr>
                <a:defRPr/>
              </a:pPr>
              <a:t>2020/12/13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C3F9B3AC-2841-4DDB-BEB7-F10FD8E6648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fld id="{F3ECA026-0572-4AEC-82C4-C3B28B4677A8}" type="datetimeFigureOut">
              <a:rPr lang="zh-CN" altLang="en-US"/>
              <a:pPr>
                <a:defRPr/>
              </a:pPr>
              <a:t>2020/12/13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1" sz="1200">
                <a:solidFill>
                  <a:schemeClr val="tx1">
                    <a:tint val="75000"/>
                  </a:schemeClr>
                </a:solidFill>
                <a:latin typeface="+mn-lt"/>
                <a:ea typeface="+mn-ea"/>
              </a:defRPr>
            </a:lvl1pPr>
          </a:lstStyle>
          <a:p>
            <a:pPr>
              <a:defRPr/>
            </a:pPr>
            <a:fld id="{C617F846-ECE8-4D77-8D6D-54005E0F0CB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charset="-122"/>
        </a:defRPr>
      </a:lvl5pPr>
      <a:lvl6pPr marL="457200" algn="ctr" defTabSz="457200" rtl="0" fontAlgn="base">
        <a:spcBef>
          <a:spcPct val="0"/>
        </a:spcBef>
        <a:spcAft>
          <a:spcPct val="0"/>
        </a:spcAft>
        <a:defRPr sz="4400">
          <a:solidFill>
            <a:schemeClr val="tx1"/>
          </a:solidFill>
          <a:latin typeface="Calibri" pitchFamily="34" charset="0"/>
          <a:ea typeface="宋体" charset="-122"/>
        </a:defRPr>
      </a:lvl6pPr>
      <a:lvl7pPr marL="914400" algn="ctr" defTabSz="457200" rtl="0" fontAlgn="base">
        <a:spcBef>
          <a:spcPct val="0"/>
        </a:spcBef>
        <a:spcAft>
          <a:spcPct val="0"/>
        </a:spcAft>
        <a:defRPr sz="4400">
          <a:solidFill>
            <a:schemeClr val="tx1"/>
          </a:solidFill>
          <a:latin typeface="Calibri" pitchFamily="34" charset="0"/>
          <a:ea typeface="宋体" charset="-122"/>
        </a:defRPr>
      </a:lvl7pPr>
      <a:lvl8pPr marL="1371600" algn="ctr" defTabSz="457200" rtl="0" fontAlgn="base">
        <a:spcBef>
          <a:spcPct val="0"/>
        </a:spcBef>
        <a:spcAft>
          <a:spcPct val="0"/>
        </a:spcAft>
        <a:defRPr sz="4400">
          <a:solidFill>
            <a:schemeClr val="tx1"/>
          </a:solidFill>
          <a:latin typeface="Calibri" pitchFamily="34" charset="0"/>
          <a:ea typeface="宋体" charset="-122"/>
        </a:defRPr>
      </a:lvl8pPr>
      <a:lvl9pPr marL="1828800" algn="ctr" defTabSz="457200"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22.xml"/><Relationship Id="rId7" Type="http://schemas.openxmlformats.org/officeDocument/2006/relationships/slide" Target="slide3.xml"/><Relationship Id="rId2" Type="http://schemas.openxmlformats.org/officeDocument/2006/relationships/slide" Target="slide42.xml"/><Relationship Id="rId1" Type="http://schemas.openxmlformats.org/officeDocument/2006/relationships/slideLayout" Target="../slideLayouts/slideLayout2.xml"/><Relationship Id="rId6" Type="http://schemas.openxmlformats.org/officeDocument/2006/relationships/image" Target="../media/image3.emf"/><Relationship Id="rId5" Type="http://schemas.openxmlformats.org/officeDocument/2006/relationships/slide" Target="slide35.xml"/><Relationship Id="rId4" Type="http://schemas.openxmlformats.org/officeDocument/2006/relationships/slide" Target="slide30.xml"/><Relationship Id="rId9"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Information%20bank/Viewing-iExplore%201.mp4" TargetMode="Externa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slide" Target="slide3.xml"/></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3.jpeg"/><Relationship Id="rId2" Type="http://schemas.openxmlformats.org/officeDocument/2006/relationships/slide" Target="slide4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slide" Target="slide3.xml"/><Relationship Id="rId4" Type="http://schemas.openxmlformats.org/officeDocument/2006/relationships/image" Target="../media/image3.emf"/></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p:cNvPicPr>
            <a:picLocks noChangeAspect="1" noChangeArrowheads="1"/>
          </p:cNvPicPr>
          <p:nvPr/>
        </p:nvPicPr>
        <p:blipFill>
          <a:blip r:embed="rId3"/>
          <a:srcRect/>
          <a:stretch>
            <a:fillRect/>
          </a:stretch>
        </p:blipFill>
        <p:spPr bwMode="auto">
          <a:xfrm>
            <a:off x="0" y="11113"/>
            <a:ext cx="9144000" cy="6810375"/>
          </a:xfrm>
          <a:prstGeom prst="rect">
            <a:avLst/>
          </a:prstGeom>
          <a:noFill/>
          <a:ln w="9525">
            <a:noFill/>
            <a:miter lim="800000"/>
            <a:headEnd/>
            <a:tailEnd/>
          </a:ln>
        </p:spPr>
      </p:pic>
      <p:sp>
        <p:nvSpPr>
          <p:cNvPr id="34" name="矩形 33"/>
          <p:cNvSpPr/>
          <p:nvPr/>
        </p:nvSpPr>
        <p:spPr>
          <a:xfrm>
            <a:off x="5875338" y="5257800"/>
            <a:ext cx="3268662" cy="7985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63"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r>
              <a:rPr kumimoji="1" lang="en-US" altLang="zh-CN" sz="1400">
                <a:solidFill>
                  <a:schemeClr val="bg1"/>
                </a:solidFill>
                <a:cs typeface="Arial" charset="0"/>
              </a:rPr>
              <a:t>UNIT</a:t>
            </a:r>
            <a:endParaRPr kumimoji="1" lang="zh-CN" altLang="en-US" sz="1400">
              <a:solidFill>
                <a:schemeClr val="bg1"/>
              </a:solidFill>
              <a:cs typeface="Arial"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auto">
              <a:spcBef>
                <a:spcPts val="0"/>
              </a:spcBef>
              <a:spcAft>
                <a:spcPts val="0"/>
              </a:spcAft>
              <a:defRPr/>
            </a:pPr>
            <a:r>
              <a:rPr kumimoji="1" lang="en-US" altLang="zh-CN"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rPr>
              <a:t>8</a:t>
            </a:r>
            <a:endParaRPr kumimoji="1" lang="zh-CN" altLang="en-US"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endParaRPr>
          </a:p>
        </p:txBody>
      </p:sp>
      <p:sp>
        <p:nvSpPr>
          <p:cNvPr id="15365" name="矩形 7"/>
          <p:cNvSpPr>
            <a:spLocks noChangeArrowheads="1"/>
          </p:cNvSpPr>
          <p:nvPr/>
        </p:nvSpPr>
        <p:spPr bwMode="auto">
          <a:xfrm>
            <a:off x="5875338" y="5389563"/>
            <a:ext cx="2341562" cy="522287"/>
          </a:xfrm>
          <a:prstGeom prst="rect">
            <a:avLst/>
          </a:prstGeom>
          <a:noFill/>
          <a:ln w="9525">
            <a:noFill/>
            <a:miter lim="800000"/>
            <a:headEnd/>
            <a:tailEnd/>
          </a:ln>
        </p:spPr>
        <p:txBody>
          <a:bodyPr>
            <a:spAutoFit/>
          </a:bodyPr>
          <a:lstStyle/>
          <a:p>
            <a:pPr algn="ctr">
              <a:spcBef>
                <a:spcPct val="50000"/>
              </a:spcBef>
            </a:pPr>
            <a:r>
              <a:rPr lang="en-US" altLang="zh-CN" sz="2800" b="1">
                <a:solidFill>
                  <a:schemeClr val="bg1"/>
                </a:solidFill>
                <a:ea typeface="Gulim" pitchFamily="34" charset="-127"/>
                <a:cs typeface="Arial" charset="0"/>
                <a:sym typeface="Arial" charset="0"/>
              </a:rPr>
              <a:t>Career 2.0</a:t>
            </a:r>
          </a:p>
        </p:txBody>
      </p:sp>
      <p:sp>
        <p:nvSpPr>
          <p:cNvPr id="38" name="矩形 37"/>
          <p:cNvSpPr/>
          <p:nvPr/>
        </p:nvSpPr>
        <p:spPr>
          <a:xfrm>
            <a:off x="0" y="952500"/>
            <a:ext cx="6226175" cy="1185863"/>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1">
                  <a:lumMod val="40000"/>
                  <a:lumOff val="60000"/>
                </a:schemeClr>
              </a:solidFill>
            </a:endParaRPr>
          </a:p>
        </p:txBody>
      </p:sp>
      <p:cxnSp>
        <p:nvCxnSpPr>
          <p:cNvPr id="40" name="直线连接符 39"/>
          <p:cNvCxnSpPr/>
          <p:nvPr/>
        </p:nvCxnSpPr>
        <p:spPr>
          <a:xfrm>
            <a:off x="0" y="952500"/>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5369"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r>
              <a:rPr kumimoji="1" lang="zh-CN" altLang="en-US" sz="3200" b="1">
                <a:solidFill>
                  <a:srgbClr val="FF9F47"/>
                </a:solidFill>
                <a:latin typeface="汉仪旗黑-75W Bold"/>
                <a:ea typeface="汉仪旗黑-75W Bold"/>
                <a:cs typeface="汉仪旗黑-75W Bold"/>
              </a:rPr>
              <a:t>综合教程</a:t>
            </a:r>
            <a:r>
              <a:rPr kumimoji="1" lang="en-US" altLang="zh-CN" sz="3200" b="1">
                <a:solidFill>
                  <a:srgbClr val="FF9F47"/>
                </a:solidFill>
                <a:latin typeface="汉仪旗黑-75W Bold"/>
                <a:ea typeface="汉仪旗黑-75W Bold"/>
                <a:cs typeface="汉仪旗黑-75W Bold"/>
              </a:rPr>
              <a:t> 1</a:t>
            </a:r>
            <a:endParaRPr kumimoji="1" lang="zh-CN" altLang="en-US" sz="3200" b="1">
              <a:solidFill>
                <a:srgbClr val="FF9F47"/>
              </a:solidFill>
              <a:latin typeface="汉仪旗黑-75W Bold"/>
              <a:ea typeface="汉仪旗黑-75W Bold"/>
              <a:cs typeface="汉仪旗黑-75W Bold"/>
            </a:endParaRPr>
          </a:p>
        </p:txBody>
      </p:sp>
      <p:pic>
        <p:nvPicPr>
          <p:cNvPr id="15370" name="图片 2"/>
          <p:cNvPicPr>
            <a:picLocks noChangeAspect="1"/>
          </p:cNvPicPr>
          <p:nvPr/>
        </p:nvPicPr>
        <p:blipFill>
          <a:blip r:embed="rId4"/>
          <a:srcRect/>
          <a:stretch>
            <a:fillRect/>
          </a:stretch>
        </p:blipFill>
        <p:spPr bwMode="auto">
          <a:xfrm>
            <a:off x="-639763" y="153988"/>
            <a:ext cx="5268913" cy="2633662"/>
          </a:xfrm>
          <a:prstGeom prst="rect">
            <a:avLst/>
          </a:prstGeom>
          <a:noFill/>
          <a:ln w="9525">
            <a:noFill/>
            <a:miter lim="800000"/>
            <a:headEnd/>
            <a:tailEnd/>
          </a:ln>
        </p:spPr>
      </p:pic>
      <p:sp>
        <p:nvSpPr>
          <p:cNvPr id="49" name="矩形 48"/>
          <p:cNvSpPr/>
          <p:nvPr/>
        </p:nvSpPr>
        <p:spPr>
          <a:xfrm>
            <a:off x="2817813" y="1649413"/>
            <a:ext cx="917575" cy="28892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72"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r>
              <a:rPr kumimoji="1" lang="zh-CN" altLang="en-US">
                <a:solidFill>
                  <a:schemeClr val="bg1"/>
                </a:solidFill>
                <a:latin typeface="Heiti SC Medium"/>
                <a:ea typeface="Heiti SC Medium"/>
                <a:cs typeface="Heiti SC Medium"/>
              </a:rPr>
              <a:t>提高篇</a:t>
            </a:r>
          </a:p>
        </p:txBody>
      </p:sp>
      <p:sp>
        <p:nvSpPr>
          <p:cNvPr id="15373" name="Subtitle 4"/>
          <p:cNvSpPr txBox="1">
            <a:spLocks noChangeArrowheads="1"/>
          </p:cNvSpPr>
          <p:nvPr/>
        </p:nvSpPr>
        <p:spPr bwMode="auto">
          <a:xfrm>
            <a:off x="-23813" y="6067425"/>
            <a:ext cx="9167813" cy="814388"/>
          </a:xfrm>
          <a:prstGeom prst="rect">
            <a:avLst/>
          </a:prstGeom>
          <a:solidFill>
            <a:srgbClr val="7F4F35">
              <a:alpha val="87450"/>
            </a:srgbClr>
          </a:solidFill>
          <a:ln w="9525">
            <a:noFill/>
            <a:miter lim="800000"/>
            <a:headEnd/>
            <a:tailEnd/>
          </a:ln>
        </p:spPr>
        <p:txBody>
          <a:bodyPr/>
          <a:lstStyle/>
          <a:p>
            <a:pPr>
              <a:lnSpc>
                <a:spcPct val="110000"/>
              </a:lnSpc>
              <a:spcBef>
                <a:spcPct val="20000"/>
              </a:spcBef>
            </a:pPr>
            <a:r>
              <a:rPr lang="en-US" altLang="zh-CN" sz="1500" b="1">
                <a:solidFill>
                  <a:srgbClr val="D9D9D9"/>
                </a:solidFill>
                <a:latin typeface="Georgia" pitchFamily="18" charset="0"/>
                <a:sym typeface="Calibri" pitchFamily="34" charset="0"/>
              </a:rPr>
              <a:t>FOREIGN LANGUAGE TEACHING AND RESEARCH PRESS      </a:t>
            </a:r>
          </a:p>
          <a:p>
            <a:pPr>
              <a:lnSpc>
                <a:spcPct val="110000"/>
              </a:lnSpc>
              <a:spcBef>
                <a:spcPct val="20000"/>
              </a:spcBef>
            </a:pPr>
            <a:r>
              <a:rPr lang="en-US" altLang="zh-CN" sz="1500" b="1">
                <a:solidFill>
                  <a:srgbClr val="D9D9D9"/>
                </a:solidFill>
                <a:latin typeface="Georgia" pitchFamily="18" charset="0"/>
                <a:sym typeface="Calibri" pitchFamily="34" charset="0"/>
              </a:rPr>
              <a:t>HEBEI UNIVERSITY</a:t>
            </a:r>
            <a:endParaRPr lang="zh-CN" altLang="en-US" sz="1500" b="1">
              <a:solidFill>
                <a:srgbClr val="D9D9D9"/>
              </a:solidFill>
              <a:latin typeface="Georgia" pitchFamily="18" charset="0"/>
              <a:sym typeface="Calibri" pitchFamily="34" charset="0"/>
            </a:endParaRPr>
          </a:p>
          <a:p>
            <a:pPr algn="ctr" latinLnBrk="1">
              <a:spcBef>
                <a:spcPct val="20000"/>
              </a:spcBef>
            </a:pPr>
            <a:endParaRPr lang="en-US" altLang="zh-CN" sz="4000" b="1">
              <a:solidFill>
                <a:schemeClr val="bg1"/>
              </a:solidFill>
              <a:latin typeface="Calibri" pitchFamily="34" charset="0"/>
              <a:sym typeface="Arial" charset="0"/>
            </a:endParaRPr>
          </a:p>
        </p:txBody>
      </p:sp>
      <p:sp>
        <p:nvSpPr>
          <p:cNvPr id="15374"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latinLnBrk="1">
              <a:spcBef>
                <a:spcPct val="50000"/>
              </a:spcBef>
            </a:pPr>
            <a:endParaRPr lang="en-US" altLang="zh-CN" sz="3600" b="1">
              <a:solidFill>
                <a:srgbClr val="595959"/>
              </a:solidFill>
              <a:latin typeface="Georgia" pitchFamily="18" charset="0"/>
              <a:ea typeface="Gulim" pitchFamily="34" charset="-127"/>
              <a:sym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455613" y="1971675"/>
            <a:ext cx="3867150" cy="4092575"/>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538163" y="2071688"/>
            <a:ext cx="3843337" cy="3892550"/>
          </a:xfrm>
          <a:prstGeom prst="rect">
            <a:avLst/>
          </a:prstGeom>
          <a:noFill/>
          <a:ln w="9525">
            <a:noFill/>
            <a:miter lim="800000"/>
            <a:headEnd/>
            <a:tailEnd/>
          </a:ln>
        </p:spPr>
        <p:txBody>
          <a:bodyPr>
            <a:spAutoFit/>
          </a:bodyPr>
          <a:lstStyle/>
          <a:p>
            <a:pPr>
              <a:lnSpc>
                <a:spcPct val="120000"/>
              </a:lnSpc>
            </a:pPr>
            <a:r>
              <a:rPr lang="en-US" altLang="zh-CN" sz="2400">
                <a:latin typeface="Times New Roman" pitchFamily="18" charset="0"/>
                <a:cs typeface="Times New Roman" pitchFamily="18" charset="0"/>
              </a:rPr>
              <a:t> </a:t>
            </a:r>
            <a:r>
              <a:rPr lang="en-US" altLang="zh-CN" sz="2600">
                <a:latin typeface="Times New Roman" pitchFamily="18" charset="0"/>
                <a:cs typeface="Times New Roman" pitchFamily="18" charset="0"/>
              </a:rPr>
              <a:t>It was a severe worldwide economic depression that took place mostly during the 1930s, beginning in the United States. It was the longest, deepest, and most widespread depression of the 20th century.</a:t>
            </a:r>
            <a:endParaRPr lang="zh-CN" altLang="zh-CN" sz="2600">
              <a:latin typeface="Times New Roman" pitchFamily="18" charset="0"/>
              <a:cs typeface="Times New Roman" pitchFamily="18" charset="0"/>
            </a:endParaRPr>
          </a:p>
        </p:txBody>
      </p:sp>
      <p:sp>
        <p:nvSpPr>
          <p:cNvPr id="17" name="矩形 1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4581"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4582" name="文本框 20"/>
          <p:cNvSpPr txBox="1">
            <a:spLocks noChangeArrowheads="1"/>
          </p:cNvSpPr>
          <p:nvPr/>
        </p:nvSpPr>
        <p:spPr bwMode="auto">
          <a:xfrm>
            <a:off x="2468563" y="280988"/>
            <a:ext cx="42402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4585"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4586" name="图片 23"/>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4587" name="横卷形 5"/>
          <p:cNvSpPr>
            <a:spLocks noChangeArrowheads="1"/>
          </p:cNvSpPr>
          <p:nvPr/>
        </p:nvSpPr>
        <p:spPr bwMode="auto">
          <a:xfrm>
            <a:off x="1573213" y="1041400"/>
            <a:ext cx="5702300" cy="758825"/>
          </a:xfrm>
          <a:prstGeom prst="horizontalScroll">
            <a:avLst>
              <a:gd name="adj" fmla="val 12500"/>
            </a:avLst>
          </a:prstGeom>
          <a:solidFill>
            <a:srgbClr val="660066">
              <a:alpha val="41960"/>
            </a:srgbClr>
          </a:solidFill>
          <a:ln w="9525">
            <a:solidFill>
              <a:schemeClr val="tx1"/>
            </a:solidFill>
            <a:round/>
            <a:headEnd/>
            <a:tailEnd/>
          </a:ln>
        </p:spPr>
        <p:txBody>
          <a:bodyPr/>
          <a:lstStyle/>
          <a:p>
            <a:pPr algn="ctr"/>
            <a:r>
              <a:rPr lang="en-US" altLang="zh-CN" sz="2800" b="1">
                <a:latin typeface="Times New Roman" pitchFamily="18" charset="0"/>
                <a:cs typeface="Times New Roman" pitchFamily="18" charset="0"/>
              </a:rPr>
              <a:t>Great Depression</a:t>
            </a:r>
            <a:r>
              <a:rPr lang="en-US" altLang="zh-CN" sz="2800" b="1">
                <a:latin typeface="Calibri" pitchFamily="34" charset="0"/>
              </a:rPr>
              <a:t> </a:t>
            </a:r>
            <a:r>
              <a:rPr lang="zh-CN" altLang="en-US" sz="2800" b="1">
                <a:latin typeface="Calibri" pitchFamily="34" charset="0"/>
              </a:rPr>
              <a:t>大萧条</a:t>
            </a:r>
            <a:endParaRPr lang="zh-CN" altLang="zh-CN" sz="2400" b="1" noProof="1">
              <a:latin typeface="Calibri" pitchFamily="34"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pic>
        <p:nvPicPr>
          <p:cNvPr id="87042" name="Picture 2" descr="http://tse3.mm.bing.net/th?id=OIP.jz7_hHJw2msvHx4v_At43wHaGA&amp;pid=Api"/>
          <p:cNvPicPr>
            <a:picLocks noChangeAspect="1" noChangeArrowheads="1"/>
          </p:cNvPicPr>
          <p:nvPr/>
        </p:nvPicPr>
        <p:blipFill>
          <a:blip r:embed="rId4"/>
          <a:srcRect/>
          <a:stretch>
            <a:fillRect/>
          </a:stretch>
        </p:blipFill>
        <p:spPr bwMode="auto">
          <a:xfrm>
            <a:off x="4556125" y="2265363"/>
            <a:ext cx="4514850" cy="3657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7042"/>
                                        </p:tgtEl>
                                        <p:attrNameLst>
                                          <p:attrName>style.visibility</p:attrName>
                                        </p:attrNameLst>
                                      </p:cBhvr>
                                      <p:to>
                                        <p:strVal val="visible"/>
                                      </p:to>
                                    </p:set>
                                    <p:animEffect transition="in" filter="blinds(horizontal)">
                                      <p:cBhvr>
                                        <p:cTn id="15" dur="5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6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2468563" y="1733550"/>
            <a:ext cx="6496050" cy="4543425"/>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2724150" y="1827213"/>
            <a:ext cx="6307138" cy="4413250"/>
          </a:xfrm>
          <a:prstGeom prst="rect">
            <a:avLst/>
          </a:prstGeom>
          <a:noFill/>
          <a:ln w="9525">
            <a:noFill/>
            <a:miter lim="800000"/>
            <a:headEnd/>
            <a:tailEnd/>
          </a:ln>
        </p:spPr>
        <p:txBody>
          <a:bodyPr>
            <a:spAutoFit/>
          </a:bodyPr>
          <a:lstStyle/>
          <a:p>
            <a:pPr>
              <a:lnSpc>
                <a:spcPct val="120000"/>
              </a:lnSpc>
            </a:pPr>
            <a:r>
              <a:rPr lang="en-US" altLang="zh-CN" sz="2600">
                <a:latin typeface="Times New Roman" pitchFamily="18" charset="0"/>
                <a:cs typeface="Times New Roman" pitchFamily="18" charset="0"/>
              </a:rPr>
              <a:t>He was an American professor and academic administrator, widely credited as being “one of the founding fathers of Silicon Valley.” He encouraged close interaction between</a:t>
            </a:r>
          </a:p>
          <a:p>
            <a:pPr>
              <a:lnSpc>
                <a:spcPct val="120000"/>
              </a:lnSpc>
            </a:pPr>
            <a:r>
              <a:rPr lang="en-US" altLang="zh-CN" sz="2600">
                <a:latin typeface="Times New Roman" pitchFamily="18" charset="0"/>
                <a:cs typeface="Times New Roman" pitchFamily="18" charset="0"/>
              </a:rPr>
              <a:t>industry and universities. He practiced a principle that he called “steeples of excellence,” which emphasized the importance of truly gifted individuals to any organization</a:t>
            </a:r>
            <a:r>
              <a:rPr lang="en-US" altLang="zh-CN" sz="2400">
                <a:latin typeface="Times New Roman" pitchFamily="18" charset="0"/>
                <a:cs typeface="Times New Roman" pitchFamily="18" charset="0"/>
              </a:rPr>
              <a:t>.</a:t>
            </a:r>
            <a:endParaRPr lang="zh-CN" altLang="zh-CN" sz="2400">
              <a:latin typeface="Times New Roman" pitchFamily="18" charset="0"/>
              <a:cs typeface="Times New Roman" pitchFamily="18" charset="0"/>
            </a:endParaRPr>
          </a:p>
        </p:txBody>
      </p:sp>
      <p:sp>
        <p:nvSpPr>
          <p:cNvPr id="17" name="矩形 1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560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5606" name="文本框 20"/>
          <p:cNvSpPr txBox="1">
            <a:spLocks noChangeArrowheads="1"/>
          </p:cNvSpPr>
          <p:nvPr/>
        </p:nvSpPr>
        <p:spPr bwMode="auto">
          <a:xfrm>
            <a:off x="2468563" y="280988"/>
            <a:ext cx="50974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5609"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5610" name="图片 23"/>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5611" name="横卷形 5"/>
          <p:cNvSpPr>
            <a:spLocks noChangeArrowheads="1"/>
          </p:cNvSpPr>
          <p:nvPr/>
        </p:nvSpPr>
        <p:spPr bwMode="auto">
          <a:xfrm>
            <a:off x="1573213" y="927100"/>
            <a:ext cx="5702300" cy="758825"/>
          </a:xfrm>
          <a:prstGeom prst="horizontalScroll">
            <a:avLst>
              <a:gd name="adj" fmla="val 12500"/>
            </a:avLst>
          </a:prstGeom>
          <a:solidFill>
            <a:srgbClr val="660066">
              <a:alpha val="41960"/>
            </a:srgbClr>
          </a:solidFill>
          <a:ln w="9525">
            <a:solidFill>
              <a:schemeClr val="tx1"/>
            </a:solidFill>
            <a:round/>
            <a:headEnd/>
            <a:tailEnd/>
          </a:ln>
        </p:spPr>
        <p:txBody>
          <a:bodyPr/>
          <a:lstStyle/>
          <a:p>
            <a:pPr algn="ctr"/>
            <a:r>
              <a:rPr lang="en-US" altLang="zh-CN" sz="2800" b="1">
                <a:latin typeface="Times New Roman" pitchFamily="18" charset="0"/>
                <a:cs typeface="Times New Roman" pitchFamily="18" charset="0"/>
              </a:rPr>
              <a:t>Frederic Terman</a:t>
            </a:r>
            <a:r>
              <a:rPr lang="en-US" altLang="zh-CN" sz="2800" b="1">
                <a:latin typeface="Calibri" pitchFamily="34" charset="0"/>
              </a:rPr>
              <a:t> </a:t>
            </a:r>
            <a:r>
              <a:rPr lang="zh-CN" altLang="en-US" sz="2800" b="1">
                <a:latin typeface="Calibri" pitchFamily="34" charset="0"/>
              </a:rPr>
              <a:t>弗雷德里克</a:t>
            </a:r>
            <a:r>
              <a:rPr lang="en-US" altLang="zh-CN" sz="2800" b="1">
                <a:latin typeface="Calibri" pitchFamily="34" charset="0"/>
              </a:rPr>
              <a:t>·</a:t>
            </a:r>
            <a:r>
              <a:rPr lang="zh-CN" altLang="en-US" sz="2800" b="1">
                <a:latin typeface="Calibri" pitchFamily="34" charset="0"/>
              </a:rPr>
              <a:t>特曼</a:t>
            </a:r>
            <a:endParaRPr lang="zh-CN" altLang="zh-CN" sz="2400" b="1" noProof="1">
              <a:latin typeface="Calibri" pitchFamily="34"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pic>
        <p:nvPicPr>
          <p:cNvPr id="86018" name="Picture 2" descr="https://upload.wikimedia.org/wikipedia/en/6/67/Frederick_Terman.jpg"/>
          <p:cNvPicPr>
            <a:picLocks noChangeAspect="1" noChangeArrowheads="1"/>
          </p:cNvPicPr>
          <p:nvPr/>
        </p:nvPicPr>
        <p:blipFill>
          <a:blip r:embed="rId4"/>
          <a:srcRect/>
          <a:stretch>
            <a:fillRect/>
          </a:stretch>
        </p:blipFill>
        <p:spPr bwMode="auto">
          <a:xfrm>
            <a:off x="-4763" y="2476500"/>
            <a:ext cx="2276476" cy="3143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86018"/>
                                        </p:tgtEl>
                                        <p:attrNameLst>
                                          <p:attrName>style.visibility</p:attrName>
                                        </p:attrNameLst>
                                      </p:cBhvr>
                                      <p:to>
                                        <p:strVal val="visible"/>
                                      </p:to>
                                    </p:set>
                                    <p:animEffect transition="in" filter="blinds(horizontal)">
                                      <p:cBhvr>
                                        <p:cTn id="13"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6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3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6627"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6628" name="文本框 20"/>
          <p:cNvSpPr txBox="1">
            <a:spLocks noChangeArrowheads="1"/>
          </p:cNvSpPr>
          <p:nvPr/>
        </p:nvSpPr>
        <p:spPr bwMode="auto">
          <a:xfrm>
            <a:off x="2468563" y="280988"/>
            <a:ext cx="47847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36"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7"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6631"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6632" name="图片 3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0" name="动作按钮: 第一张 3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3" name="圆角矩形 42"/>
          <p:cNvSpPr/>
          <p:nvPr/>
        </p:nvSpPr>
        <p:spPr>
          <a:xfrm>
            <a:off x="296863" y="928688"/>
            <a:ext cx="8586787" cy="1546225"/>
          </a:xfrm>
          <a:prstGeom prst="roundRect">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The author’s main argument:</a:t>
            </a:r>
            <a:r>
              <a:rPr lang="en-US" altLang="zh-CN" sz="2600" dirty="0">
                <a:solidFill>
                  <a:schemeClr val="tx1"/>
                </a:solidFill>
                <a:latin typeface="Times New Roman" panose="02020603050405020304" pitchFamily="18" charset="0"/>
                <a:cs typeface="Times New Roman" panose="02020603050405020304" pitchFamily="18" charset="0"/>
              </a:rPr>
              <a:t> America is a start-up nation. It generates start-ups that forever shift the nation’s whole economic structure.</a:t>
            </a:r>
            <a:endParaRPr lang="zh-CN" altLang="en-US" sz="2600" dirty="0">
              <a:solidFill>
                <a:schemeClr val="tx1"/>
              </a:solidFill>
              <a:latin typeface="Times New Roman" panose="02020603050405020304" pitchFamily="18" charset="0"/>
              <a:cs typeface="Times New Roman" panose="02020603050405020304" pitchFamily="18" charset="0"/>
            </a:endParaRPr>
          </a:p>
        </p:txBody>
      </p:sp>
      <p:sp>
        <p:nvSpPr>
          <p:cNvPr id="26" name="圆角矩形 25"/>
          <p:cNvSpPr/>
          <p:nvPr/>
        </p:nvSpPr>
        <p:spPr>
          <a:xfrm>
            <a:off x="300038" y="3111500"/>
            <a:ext cx="8664575" cy="2889250"/>
          </a:xfrm>
          <a:prstGeom prst="roundRect">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The essence of America’s</a:t>
            </a:r>
            <a:r>
              <a:rPr lang="zh-CN" altLang="en-US" sz="2600" b="1" dirty="0">
                <a:solidFill>
                  <a:schemeClr val="tx1"/>
                </a:solidFill>
                <a:latin typeface="Times New Roman" panose="02020603050405020304" pitchFamily="18" charset="0"/>
                <a:cs typeface="Times New Roman" panose="02020603050405020304" pitchFamily="18" charset="0"/>
              </a:rPr>
              <a:t> </a:t>
            </a:r>
            <a:r>
              <a:rPr lang="en-US" altLang="zh-CN" sz="2600" b="1" dirty="0">
                <a:solidFill>
                  <a:schemeClr val="tx1"/>
                </a:solidFill>
                <a:latin typeface="Times New Roman" panose="02020603050405020304" pitchFamily="18" charset="0"/>
                <a:cs typeface="Times New Roman" panose="02020603050405020304" pitchFamily="18" charset="0"/>
              </a:rPr>
              <a:t>economic and cultural DNA:</a:t>
            </a:r>
          </a:p>
          <a:p>
            <a:pPr fontAlgn="auto">
              <a:lnSpc>
                <a:spcPct val="120000"/>
              </a:lnSpc>
              <a:spcBef>
                <a:spcPts val="0"/>
              </a:spcBef>
              <a:spcAft>
                <a:spcPts val="0"/>
              </a:spcAft>
              <a:defRPr/>
            </a:pPr>
            <a:r>
              <a:rPr lang="en-US" altLang="zh-CN" sz="2600" dirty="0">
                <a:solidFill>
                  <a:schemeClr val="tx1"/>
                </a:solidFill>
                <a:latin typeface="Times New Roman" panose="02020603050405020304" pitchFamily="18" charset="0"/>
                <a:cs typeface="Times New Roman" panose="02020603050405020304" pitchFamily="18" charset="0"/>
              </a:rPr>
              <a:t>Its ability to generate ever-new generations of start-ups: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1) ________ new technologies and business models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2) _______________________ whole industries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3) ____________ job generation</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4) __________ living standards</a:t>
            </a:r>
            <a:endParaRPr lang="zh-CN" altLang="en-US" sz="2600" dirty="0">
              <a:solidFill>
                <a:schemeClr val="tx1"/>
              </a:solidFill>
              <a:latin typeface="Times New Roman" panose="02020603050405020304" pitchFamily="18" charset="0"/>
              <a:cs typeface="Times New Roman" panose="02020603050405020304" pitchFamily="18" charset="0"/>
            </a:endParaRPr>
          </a:p>
        </p:txBody>
      </p:sp>
      <p:sp>
        <p:nvSpPr>
          <p:cNvPr id="21" name="TextBox 20"/>
          <p:cNvSpPr txBox="1">
            <a:spLocks noChangeArrowheads="1"/>
          </p:cNvSpPr>
          <p:nvPr/>
        </p:nvSpPr>
        <p:spPr bwMode="auto">
          <a:xfrm>
            <a:off x="1423988" y="4106863"/>
            <a:ext cx="1350962" cy="493712"/>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leading</a:t>
            </a:r>
            <a:r>
              <a:rPr lang="en-US" altLang="zh-CN" sz="2600">
                <a:solidFill>
                  <a:srgbClr val="C00000"/>
                </a:solidFill>
                <a:latin typeface="Calibri" pitchFamily="34" charset="0"/>
              </a:rPr>
              <a:t> </a:t>
            </a:r>
          </a:p>
        </p:txBody>
      </p:sp>
      <p:sp>
        <p:nvSpPr>
          <p:cNvPr id="27" name="TextBox 26"/>
          <p:cNvSpPr txBox="1">
            <a:spLocks noChangeArrowheads="1"/>
          </p:cNvSpPr>
          <p:nvPr/>
        </p:nvSpPr>
        <p:spPr bwMode="auto">
          <a:xfrm>
            <a:off x="1423988" y="4546600"/>
            <a:ext cx="3914775"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creating and transforming</a:t>
            </a:r>
          </a:p>
        </p:txBody>
      </p:sp>
      <p:sp>
        <p:nvSpPr>
          <p:cNvPr id="28" name="TextBox 27"/>
          <p:cNvSpPr txBox="1">
            <a:spLocks noChangeArrowheads="1"/>
          </p:cNvSpPr>
          <p:nvPr/>
        </p:nvSpPr>
        <p:spPr bwMode="auto">
          <a:xfrm>
            <a:off x="1423988" y="5033963"/>
            <a:ext cx="1574800"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powering</a:t>
            </a:r>
          </a:p>
        </p:txBody>
      </p:sp>
      <p:sp>
        <p:nvSpPr>
          <p:cNvPr id="29" name="TextBox 28"/>
          <p:cNvSpPr txBox="1">
            <a:spLocks noChangeArrowheads="1"/>
          </p:cNvSpPr>
          <p:nvPr/>
        </p:nvSpPr>
        <p:spPr bwMode="auto">
          <a:xfrm>
            <a:off x="1455738" y="5494338"/>
            <a:ext cx="1574800"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raising</a:t>
            </a:r>
          </a:p>
        </p:txBody>
      </p:sp>
      <p:sp>
        <p:nvSpPr>
          <p:cNvPr id="30" name="下箭头 29"/>
          <p:cNvSpPr/>
          <p:nvPr/>
        </p:nvSpPr>
        <p:spPr>
          <a:xfrm>
            <a:off x="4262438" y="2581275"/>
            <a:ext cx="134937" cy="471488"/>
          </a:xfrm>
          <a:prstGeom prst="downArrow">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3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7651"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7652" name="文本框 20"/>
          <p:cNvSpPr txBox="1">
            <a:spLocks noChangeArrowheads="1"/>
          </p:cNvSpPr>
          <p:nvPr/>
        </p:nvSpPr>
        <p:spPr bwMode="auto">
          <a:xfrm>
            <a:off x="2468563" y="280988"/>
            <a:ext cx="45656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36"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7"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7655"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7656" name="图片 3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0" name="动作按钮: 第一张 3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3" name="圆角矩形 42"/>
          <p:cNvSpPr/>
          <p:nvPr/>
        </p:nvSpPr>
        <p:spPr>
          <a:xfrm>
            <a:off x="198438" y="803275"/>
            <a:ext cx="8685212" cy="5264150"/>
          </a:xfrm>
          <a:prstGeom prst="roundRect">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America’s start-up economy emerged out of painstaking and deliberate effort. </a:t>
            </a:r>
            <a:r>
              <a:rPr lang="en-US" altLang="zh-CN" sz="2600" dirty="0">
                <a:solidFill>
                  <a:schemeClr val="tx1"/>
                </a:solidFill>
                <a:latin typeface="Times New Roman" panose="02020603050405020304" pitchFamily="18" charset="0"/>
                <a:cs typeface="Times New Roman" panose="02020603050405020304" pitchFamily="18" charset="0"/>
              </a:rPr>
              <a:t>For example:</a:t>
            </a:r>
          </a:p>
          <a:p>
            <a:pPr fontAlgn="auto">
              <a:lnSpc>
                <a:spcPct val="120000"/>
              </a:lnSpc>
              <a:spcBef>
                <a:spcPts val="0"/>
              </a:spcBef>
              <a:spcAft>
                <a:spcPts val="0"/>
              </a:spcAft>
              <a:defRPr/>
            </a:pPr>
            <a:r>
              <a:rPr lang="en-US" altLang="zh-CN" sz="2600" dirty="0">
                <a:solidFill>
                  <a:schemeClr val="tx1"/>
                </a:solidFill>
                <a:latin typeface="Times New Roman" panose="02020603050405020304" pitchFamily="18" charset="0"/>
                <a:cs typeface="Times New Roman" panose="02020603050405020304" pitchFamily="18" charset="0"/>
              </a:rPr>
              <a:t>Frederic </a:t>
            </a:r>
            <a:r>
              <a:rPr lang="en-US" altLang="zh-CN" sz="2600" dirty="0" err="1">
                <a:solidFill>
                  <a:schemeClr val="tx1"/>
                </a:solidFill>
                <a:latin typeface="Times New Roman" panose="02020603050405020304" pitchFamily="18" charset="0"/>
                <a:cs typeface="Times New Roman" panose="02020603050405020304" pitchFamily="18" charset="0"/>
              </a:rPr>
              <a:t>Terman’s</a:t>
            </a:r>
            <a:r>
              <a:rPr lang="en-US" altLang="zh-CN" sz="2600" dirty="0">
                <a:solidFill>
                  <a:schemeClr val="tx1"/>
                </a:solidFill>
                <a:latin typeface="Times New Roman" panose="02020603050405020304" pitchFamily="18" charset="0"/>
                <a:cs typeface="Times New Roman" panose="02020603050405020304" pitchFamily="18" charset="0"/>
              </a:rPr>
              <a:t> idea of “steeple building”:</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creating engineering 5) “____________________ ”</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attracting 6) ____________________</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recruiting 7) ____________ for new and commercially relevant disciplines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encouraging 8) ____________ to spin off their companies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creating 9) _______ for Stanford graduates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sparking 10) ____________________</a:t>
            </a:r>
            <a:endParaRPr lang="zh-CN" altLang="en-US" sz="2600" dirty="0">
              <a:solidFill>
                <a:schemeClr val="tx1"/>
              </a:solidFill>
              <a:latin typeface="Times New Roman" panose="02020603050405020304" pitchFamily="18" charset="0"/>
              <a:cs typeface="Times New Roman" panose="02020603050405020304" pitchFamily="18" charset="0"/>
            </a:endParaRPr>
          </a:p>
        </p:txBody>
      </p:sp>
      <p:sp>
        <p:nvSpPr>
          <p:cNvPr id="21" name="TextBox 20"/>
          <p:cNvSpPr txBox="1">
            <a:spLocks noChangeArrowheads="1"/>
          </p:cNvSpPr>
          <p:nvPr/>
        </p:nvSpPr>
        <p:spPr bwMode="auto">
          <a:xfrm>
            <a:off x="4165600" y="2261394"/>
            <a:ext cx="3335338"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steeples of excellence</a:t>
            </a:r>
            <a:r>
              <a:rPr lang="en-US" altLang="zh-CN" sz="2600" dirty="0">
                <a:solidFill>
                  <a:srgbClr val="C00000"/>
                </a:solidFill>
                <a:latin typeface="Calibri" pitchFamily="34" charset="0"/>
              </a:rPr>
              <a:t> </a:t>
            </a:r>
          </a:p>
        </p:txBody>
      </p:sp>
      <p:sp>
        <p:nvSpPr>
          <p:cNvPr id="27" name="TextBox 26"/>
          <p:cNvSpPr txBox="1">
            <a:spLocks noChangeArrowheads="1"/>
          </p:cNvSpPr>
          <p:nvPr/>
        </p:nvSpPr>
        <p:spPr bwMode="auto">
          <a:xfrm>
            <a:off x="2566988" y="2683669"/>
            <a:ext cx="3289300"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federal research dollars </a:t>
            </a:r>
          </a:p>
        </p:txBody>
      </p:sp>
      <p:sp>
        <p:nvSpPr>
          <p:cNvPr id="28" name="TextBox 27"/>
          <p:cNvSpPr txBox="1">
            <a:spLocks noChangeArrowheads="1"/>
          </p:cNvSpPr>
          <p:nvPr/>
        </p:nvSpPr>
        <p:spPr bwMode="auto">
          <a:xfrm>
            <a:off x="2751138" y="3194843"/>
            <a:ext cx="1909762"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top faculty</a:t>
            </a:r>
            <a:r>
              <a:rPr lang="en-US" altLang="zh-CN" sz="2600" dirty="0">
                <a:solidFill>
                  <a:srgbClr val="C00000"/>
                </a:solidFill>
                <a:latin typeface="Calibri" pitchFamily="34" charset="0"/>
              </a:rPr>
              <a:t> </a:t>
            </a:r>
          </a:p>
        </p:txBody>
      </p:sp>
      <p:sp>
        <p:nvSpPr>
          <p:cNvPr id="29" name="TextBox 28"/>
          <p:cNvSpPr txBox="1">
            <a:spLocks noChangeArrowheads="1"/>
          </p:cNvSpPr>
          <p:nvPr/>
        </p:nvSpPr>
        <p:spPr bwMode="auto">
          <a:xfrm>
            <a:off x="3130550" y="4125914"/>
            <a:ext cx="1803400"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top students</a:t>
            </a:r>
            <a:r>
              <a:rPr lang="en-US" altLang="zh-CN" sz="2600" dirty="0">
                <a:solidFill>
                  <a:srgbClr val="C00000"/>
                </a:solidFill>
                <a:latin typeface="Calibri" pitchFamily="34" charset="0"/>
              </a:rPr>
              <a:t> </a:t>
            </a:r>
          </a:p>
        </p:txBody>
      </p:sp>
      <p:sp>
        <p:nvSpPr>
          <p:cNvPr id="30" name="下箭头 29"/>
          <p:cNvSpPr/>
          <p:nvPr/>
        </p:nvSpPr>
        <p:spPr>
          <a:xfrm>
            <a:off x="4330700" y="6037263"/>
            <a:ext cx="134938" cy="360362"/>
          </a:xfrm>
          <a:prstGeom prst="downArrow">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TextBox 17"/>
          <p:cNvSpPr txBox="1">
            <a:spLocks noChangeArrowheads="1"/>
          </p:cNvSpPr>
          <p:nvPr/>
        </p:nvSpPr>
        <p:spPr bwMode="auto">
          <a:xfrm>
            <a:off x="2651125" y="5023645"/>
            <a:ext cx="958850"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jobs</a:t>
            </a:r>
          </a:p>
        </p:txBody>
      </p:sp>
      <p:sp>
        <p:nvSpPr>
          <p:cNvPr id="19" name="TextBox 18"/>
          <p:cNvSpPr txBox="1">
            <a:spLocks noChangeArrowheads="1"/>
          </p:cNvSpPr>
          <p:nvPr/>
        </p:nvSpPr>
        <p:spPr bwMode="auto">
          <a:xfrm>
            <a:off x="2751138" y="5541169"/>
            <a:ext cx="3222625"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regional development</a:t>
            </a:r>
            <a:r>
              <a:rPr lang="en-US" altLang="zh-CN" sz="2600" dirty="0">
                <a:solidFill>
                  <a:srgbClr val="C00000"/>
                </a:solidFill>
                <a:latin typeface="Calibri" pitchFamily="34"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P spid="29"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3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867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8676" name="文本框 20"/>
          <p:cNvSpPr txBox="1">
            <a:spLocks noChangeArrowheads="1"/>
          </p:cNvSpPr>
          <p:nvPr/>
        </p:nvSpPr>
        <p:spPr bwMode="auto">
          <a:xfrm>
            <a:off x="2468563" y="280988"/>
            <a:ext cx="43751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2867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8678" name="图片 3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0" name="动作按钮: 第一张 3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3" name="圆角矩形 42"/>
          <p:cNvSpPr/>
          <p:nvPr/>
        </p:nvSpPr>
        <p:spPr>
          <a:xfrm>
            <a:off x="296863" y="1223963"/>
            <a:ext cx="8586787" cy="3405187"/>
          </a:xfrm>
          <a:prstGeom prst="roundRect">
            <a:avLst/>
          </a:prstGeom>
          <a:solidFill>
            <a:schemeClr val="accent5">
              <a:lumMod val="20000"/>
              <a:lumOff val="80000"/>
            </a:schemeClr>
          </a:solidFill>
          <a:ln>
            <a:solidFill>
              <a:schemeClr val="accent5">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A new model of venture capital-financed start-up innovation was developed:</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a powerful network and social structure for 11) __________</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a culture that valued 12) _______ instead of corporate hierarchies</a:t>
            </a:r>
          </a:p>
          <a:p>
            <a:pPr marL="457200" indent="-457200" fontAlgn="auto">
              <a:lnSpc>
                <a:spcPct val="12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a venture-capital system</a:t>
            </a:r>
            <a:endParaRPr lang="zh-CN" altLang="en-US" sz="2600" dirty="0">
              <a:solidFill>
                <a:schemeClr val="tx1"/>
              </a:solidFill>
              <a:latin typeface="Times New Roman" panose="02020603050405020304" pitchFamily="18" charset="0"/>
              <a:cs typeface="Times New Roman" panose="02020603050405020304" pitchFamily="18" charset="0"/>
            </a:endParaRPr>
          </a:p>
        </p:txBody>
      </p:sp>
      <p:sp>
        <p:nvSpPr>
          <p:cNvPr id="21" name="TextBox 20"/>
          <p:cNvSpPr txBox="1">
            <a:spLocks noChangeArrowheads="1"/>
          </p:cNvSpPr>
          <p:nvPr/>
        </p:nvSpPr>
        <p:spPr bwMode="auto">
          <a:xfrm>
            <a:off x="1069182" y="2620169"/>
            <a:ext cx="1655762"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innovation </a:t>
            </a:r>
          </a:p>
        </p:txBody>
      </p:sp>
      <p:sp>
        <p:nvSpPr>
          <p:cNvPr id="29" name="TextBox 28"/>
          <p:cNvSpPr txBox="1">
            <a:spLocks noChangeArrowheads="1"/>
          </p:cNvSpPr>
          <p:nvPr/>
        </p:nvSpPr>
        <p:spPr bwMode="auto">
          <a:xfrm>
            <a:off x="4322763" y="3068638"/>
            <a:ext cx="1027112" cy="488950"/>
          </a:xfrm>
          <a:prstGeom prst="rect">
            <a:avLst/>
          </a:prstGeom>
          <a:noFill/>
          <a:ln w="9525">
            <a:noFill/>
            <a:miter lim="800000"/>
            <a:headEnd/>
            <a:tailEnd/>
          </a:ln>
        </p:spPr>
        <p:txBody>
          <a:bodyPr>
            <a:spAutoFit/>
          </a:bodyPr>
          <a:lstStyle/>
          <a:p>
            <a:r>
              <a:rPr lang="en-US" altLang="zh-CN" sz="2600" dirty="0">
                <a:solidFill>
                  <a:srgbClr val="C00000"/>
                </a:solidFill>
                <a:latin typeface="Times New Roman" pitchFamily="18" charset="0"/>
                <a:cs typeface="Times New Roman" pitchFamily="18" charset="0"/>
              </a:rPr>
              <a:t>ideas</a:t>
            </a:r>
          </a:p>
        </p:txBody>
      </p:sp>
      <p:cxnSp>
        <p:nvCxnSpPr>
          <p:cNvPr id="18"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9"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29698" name="内容占位符 2"/>
          <p:cNvSpPr>
            <a:spLocks noGrp="1"/>
          </p:cNvSpPr>
          <p:nvPr/>
        </p:nvSpPr>
        <p:spPr bwMode="auto">
          <a:xfrm>
            <a:off x="376238" y="1373188"/>
            <a:ext cx="8653462" cy="1600200"/>
          </a:xfrm>
          <a:prstGeom prst="rect">
            <a:avLst/>
          </a:prstGeom>
          <a:noFill/>
          <a:ln w="9525">
            <a:noFill/>
            <a:miter lim="800000"/>
            <a:headEnd/>
            <a:tailEnd/>
          </a:ln>
        </p:spPr>
        <p:txBody>
          <a:bodyPr/>
          <a:lstStyle/>
          <a:p>
            <a:pPr marL="323850" indent="-457200"/>
            <a:r>
              <a:rPr lang="en-US" altLang="zh-CN" sz="2600" b="1">
                <a:latin typeface="Times New Roman" pitchFamily="18" charset="0"/>
                <a:cs typeface="Times New Roman" pitchFamily="18" charset="0"/>
              </a:rPr>
              <a:t>Maybe large companies would have stepped in to </a:t>
            </a:r>
            <a:r>
              <a:rPr lang="en-US" altLang="zh-CN" sz="2600" b="1">
                <a:solidFill>
                  <a:srgbClr val="660066"/>
                </a:solidFill>
                <a:latin typeface="Times New Roman" pitchFamily="18" charset="0"/>
                <a:cs typeface="Times New Roman" pitchFamily="18" charset="0"/>
              </a:rPr>
              <a:t>pioneer</a:t>
            </a:r>
            <a:r>
              <a:rPr lang="en-US" altLang="zh-CN" sz="2600" b="1">
                <a:latin typeface="Times New Roman" pitchFamily="18" charset="0"/>
                <a:cs typeface="Times New Roman" pitchFamily="18" charset="0"/>
              </a:rPr>
              <a:t> some of these changes in the ways we work and play and consume, in the efficiency of our economy, and the development of new computer hardware and software and drugs.  </a:t>
            </a:r>
            <a:r>
              <a:rPr kumimoji="1" lang="en-US" altLang="zh-CN" sz="2600" b="1">
                <a:solidFill>
                  <a:srgbClr val="660066"/>
                </a:solidFill>
                <a:latin typeface="Times New Roman" pitchFamily="18" charset="0"/>
                <a:cs typeface="Times New Roman" pitchFamily="18" charset="0"/>
                <a:sym typeface="Calibri" pitchFamily="34" charset="0"/>
              </a:rPr>
              <a:t>(Para. 1)</a:t>
            </a:r>
            <a:r>
              <a:rPr kumimoji="1" lang="zh-CN" altLang="en-US" sz="2600" b="1">
                <a:solidFill>
                  <a:srgbClr val="660066"/>
                </a:solidFill>
                <a:latin typeface="Times New Roman" pitchFamily="18" charset="0"/>
                <a:cs typeface="Times New Roman" pitchFamily="18" charset="0"/>
                <a:sym typeface="Calibri" pitchFamily="34" charset="0"/>
              </a:rPr>
              <a:t> </a:t>
            </a:r>
            <a:endParaRPr kumimoji="1" lang="en-US" altLang="zh-CN" sz="2600" b="1">
              <a:solidFill>
                <a:srgbClr val="660066"/>
              </a:solidFill>
              <a:latin typeface="Calibri" pitchFamily="34" charset="0"/>
              <a:sym typeface="Calibri" pitchFamily="34" charset="0"/>
            </a:endParaRPr>
          </a:p>
          <a:p>
            <a:pPr marL="323850" indent="-457200">
              <a:spcBef>
                <a:spcPct val="20000"/>
              </a:spcBef>
            </a:pPr>
            <a:endParaRPr lang="en-US" altLang="zh-CN" sz="2400">
              <a:latin typeface="Calibri" pitchFamily="34" charset="0"/>
              <a:sym typeface="Calibri" pitchFamily="34" charset="0"/>
            </a:endParaRPr>
          </a:p>
          <a:p>
            <a:pPr marL="323850" indent="-457200">
              <a:spcBef>
                <a:spcPct val="20000"/>
              </a:spcBef>
            </a:pPr>
            <a:endParaRPr lang="en-US" altLang="zh-CN" sz="2400">
              <a:latin typeface="Calibri" pitchFamily="34" charset="0"/>
              <a:sym typeface="Calibri" pitchFamily="34" charset="0"/>
            </a:endParaRPr>
          </a:p>
        </p:txBody>
      </p:sp>
      <p:sp>
        <p:nvSpPr>
          <p:cNvPr id="18" name="矩形 10"/>
          <p:cNvSpPr>
            <a:spLocks noChangeArrowheads="1"/>
          </p:cNvSpPr>
          <p:nvPr/>
        </p:nvSpPr>
        <p:spPr bwMode="auto">
          <a:xfrm>
            <a:off x="685800" y="3403600"/>
            <a:ext cx="7816850" cy="1282700"/>
          </a:xfrm>
          <a:prstGeom prst="rect">
            <a:avLst/>
          </a:prstGeom>
          <a:noFill/>
          <a:ln w="9525">
            <a:noFill/>
            <a:miter lim="800000"/>
            <a:headEnd/>
            <a:tailEnd/>
          </a:ln>
        </p:spPr>
        <p:txBody>
          <a:bodyPr>
            <a:spAutoFit/>
          </a:bodyPr>
          <a:lstStyle/>
          <a:p>
            <a:pPr marL="323850" indent="-457200"/>
            <a:r>
              <a:rPr kumimoji="1" lang="en-US" altLang="zh-CN" sz="2600" b="1">
                <a:solidFill>
                  <a:srgbClr val="660066"/>
                </a:solidFill>
                <a:latin typeface="Times New Roman" pitchFamily="18" charset="0"/>
                <a:cs typeface="Times New Roman" pitchFamily="18" charset="0"/>
                <a:sym typeface="Calibri" pitchFamily="34" charset="0"/>
              </a:rPr>
              <a:t>pioneer</a:t>
            </a:r>
            <a:r>
              <a:rPr lang="en-US" altLang="zh-CN" sz="2600">
                <a:solidFill>
                  <a:srgbClr val="660066"/>
                </a:solidFill>
                <a:latin typeface="Times New Roman" pitchFamily="18" charset="0"/>
                <a:cs typeface="Times New Roman" pitchFamily="18" charset="0"/>
              </a:rPr>
              <a:t>:</a:t>
            </a:r>
            <a:r>
              <a:rPr kumimoji="1" lang="en-US" altLang="zh-CN" sz="2600" b="1">
                <a:solidFill>
                  <a:srgbClr val="660066"/>
                </a:solidFill>
                <a:latin typeface="Times New Roman" pitchFamily="18" charset="0"/>
                <a:cs typeface="Times New Roman" pitchFamily="18" charset="0"/>
                <a:sym typeface="Calibri" pitchFamily="34" charset="0"/>
              </a:rPr>
              <a:t> </a:t>
            </a:r>
            <a:r>
              <a:rPr kumimoji="1" lang="en-US" altLang="zh-CN" sz="2600" i="1">
                <a:latin typeface="Times New Roman" pitchFamily="18" charset="0"/>
                <a:cs typeface="Times New Roman" pitchFamily="18" charset="0"/>
                <a:sym typeface="Calibri" pitchFamily="34" charset="0"/>
              </a:rPr>
              <a:t>vt. </a:t>
            </a:r>
            <a:r>
              <a:rPr kumimoji="1" lang="en-US" altLang="zh-CN" sz="2600">
                <a:latin typeface="Times New Roman" pitchFamily="18" charset="0"/>
                <a:cs typeface="Times New Roman" pitchFamily="18" charset="0"/>
                <a:sym typeface="Calibri" pitchFamily="34" charset="0"/>
              </a:rPr>
              <a:t>to be the first people to develop (new methods); help the early development of (sth.) </a:t>
            </a:r>
            <a:r>
              <a:rPr kumimoji="1" lang="zh-CN" altLang="en-US" sz="2600">
                <a:latin typeface="Times New Roman" pitchFamily="18" charset="0"/>
                <a:cs typeface="Times New Roman" pitchFamily="18" charset="0"/>
                <a:sym typeface="Calibri" pitchFamily="34" charset="0"/>
              </a:rPr>
              <a:t>倡导（新方法）；促进（某事物）的初期发展</a:t>
            </a:r>
            <a:endParaRPr lang="zh-CN" altLang="en-US" sz="2600">
              <a:latin typeface="Times New Roman" pitchFamily="18" charset="0"/>
              <a:cs typeface="Times New Roman" pitchFamily="18" charset="0"/>
            </a:endParaRPr>
          </a:p>
        </p:txBody>
      </p:sp>
      <p:sp>
        <p:nvSpPr>
          <p:cNvPr id="19" name="矩形 18"/>
          <p:cNvSpPr>
            <a:spLocks noChangeArrowheads="1"/>
          </p:cNvSpPr>
          <p:nvPr/>
        </p:nvSpPr>
        <p:spPr bwMode="auto">
          <a:xfrm>
            <a:off x="685800" y="5307013"/>
            <a:ext cx="6284913" cy="490537"/>
          </a:xfrm>
          <a:prstGeom prst="rect">
            <a:avLst/>
          </a:prstGeom>
          <a:noFill/>
          <a:ln w="9525">
            <a:noFill/>
            <a:miter lim="800000"/>
          </a:ln>
        </p:spPr>
        <p:txBody>
          <a:bodyPr>
            <a:spAutoFit/>
          </a:bodyPr>
          <a:lstStyle/>
          <a:p>
            <a:pPr marL="342900" indent="-342900" fontAlgn="auto">
              <a:spcBef>
                <a:spcPct val="20000"/>
              </a:spcBef>
              <a:spcAft>
                <a:spcPts val="0"/>
              </a:spcAft>
              <a:defRPr/>
            </a:pPr>
            <a:r>
              <a:rPr lang="zh-CN" altLang="en-US" sz="2600" dirty="0">
                <a:latin typeface="+mn-ea"/>
                <a:ea typeface="+mn-ea"/>
              </a:rPr>
              <a:t>她是她们寝室中最先尝试这款新面膜的人。</a:t>
            </a:r>
          </a:p>
        </p:txBody>
      </p:sp>
      <p:sp>
        <p:nvSpPr>
          <p:cNvPr id="20" name="矩形 19"/>
          <p:cNvSpPr>
            <a:spLocks noChangeArrowheads="1"/>
          </p:cNvSpPr>
          <p:nvPr/>
        </p:nvSpPr>
        <p:spPr bwMode="auto">
          <a:xfrm>
            <a:off x="706438" y="5754688"/>
            <a:ext cx="7897812" cy="490537"/>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She pioneered the attempt of this new mask in her dorm.</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970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9705" name="文本框 20"/>
          <p:cNvSpPr txBox="1">
            <a:spLocks noChangeArrowheads="1"/>
          </p:cNvSpPr>
          <p:nvPr/>
        </p:nvSpPr>
        <p:spPr bwMode="auto">
          <a:xfrm>
            <a:off x="2468563" y="280988"/>
            <a:ext cx="46243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970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9709"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 name="组合 37"/>
          <p:cNvGrpSpPr/>
          <p:nvPr/>
        </p:nvGrpSpPr>
        <p:grpSpPr bwMode="auto">
          <a:xfrm>
            <a:off x="813409" y="4777944"/>
            <a:ext cx="2016125" cy="521970"/>
            <a:chOff x="2635396" y="6103540"/>
            <a:chExt cx="1362076" cy="1598106"/>
          </a:xfrm>
          <a:solidFill>
            <a:srgbClr val="660066"/>
          </a:solidFill>
        </p:grpSpPr>
        <p:sp>
          <p:nvSpPr>
            <p:cNvPr id="2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latin typeface="Arial" panose="020B0604020202020204" pitchFamily="34" charset="0"/>
              </a:endParaRPr>
            </a:p>
          </p:txBody>
        </p:sp>
        <p:sp>
          <p:nvSpPr>
            <p:cNvPr id="24" name="Rectangle 9"/>
            <p:cNvSpPr>
              <a:spLocks noChangeArrowheads="1"/>
            </p:cNvSpPr>
            <p:nvPr/>
          </p:nvSpPr>
          <p:spPr bwMode="auto">
            <a:xfrm>
              <a:off x="2655592" y="6103540"/>
              <a:ext cx="1307164" cy="1598106"/>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charset="-122"/>
                <a:cs typeface="Times New Roman" panose="02020603050405020304" pitchFamily="18" charset="0"/>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9712" name="文本框 66"/>
          <p:cNvSpPr txBox="1">
            <a:spLocks noChangeArrowheads="1"/>
          </p:cNvSpPr>
          <p:nvPr/>
        </p:nvSpPr>
        <p:spPr bwMode="auto">
          <a:xfrm>
            <a:off x="355600" y="876300"/>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376238" y="1317625"/>
            <a:ext cx="8231187" cy="1606550"/>
          </a:xfrm>
          <a:prstGeom prst="rect">
            <a:avLst/>
          </a:prstGeom>
          <a:noFill/>
          <a:ln w="9525">
            <a:noFill/>
            <a:miter lim="800000"/>
          </a:ln>
        </p:spPr>
        <p:txBody>
          <a:bodyPr/>
          <a:lstStyle/>
          <a:p>
            <a:pPr marL="323850" indent="-457200" fontAlgn="auto">
              <a:spcBef>
                <a:spcPts val="0"/>
              </a:spcBef>
              <a:spcAft>
                <a:spcPts val="0"/>
              </a:spcAft>
              <a:defRPr/>
            </a:pPr>
            <a:r>
              <a:rPr lang="en-US" altLang="zh-CN" sz="2800" b="1" dirty="0">
                <a:solidFill>
                  <a:srgbClr val="660066"/>
                </a:solidFill>
                <a:latin typeface="Times New Roman" panose="02020603050405020304" pitchFamily="18" charset="0"/>
                <a:ea typeface="+mn-ea"/>
                <a:cs typeface="Times New Roman" panose="02020603050405020304" pitchFamily="18" charset="0"/>
              </a:rPr>
              <a:t>5. </a:t>
            </a:r>
            <a:r>
              <a:rPr lang="en-US" altLang="zh-CN" sz="2800" b="1" dirty="0">
                <a:latin typeface="Times New Roman" panose="02020603050405020304" pitchFamily="18" charset="0"/>
                <a:ea typeface="+mn-ea"/>
                <a:cs typeface="Times New Roman" panose="02020603050405020304" pitchFamily="18" charset="0"/>
              </a:rPr>
              <a:t>Nearly two decades ago, I worried that we were being misled by something I called the “</a:t>
            </a:r>
            <a:r>
              <a:rPr lang="en-US" altLang="zh-CN" sz="2800" b="1" dirty="0">
                <a:solidFill>
                  <a:srgbClr val="660066"/>
                </a:solidFill>
                <a:latin typeface="Times New Roman" panose="02020603050405020304" pitchFamily="18" charset="0"/>
                <a:ea typeface="+mn-ea"/>
                <a:cs typeface="Times New Roman" panose="02020603050405020304" pitchFamily="18" charset="0"/>
              </a:rPr>
              <a:t>breakthrough </a:t>
            </a:r>
            <a:r>
              <a:rPr lang="en-US" altLang="zh-CN" sz="2800" b="1" dirty="0">
                <a:latin typeface="Times New Roman" panose="02020603050405020304" pitchFamily="18" charset="0"/>
                <a:ea typeface="+mn-ea"/>
                <a:cs typeface="Times New Roman" panose="02020603050405020304" pitchFamily="18" charset="0"/>
              </a:rPr>
              <a:t>illusion.”  </a:t>
            </a:r>
            <a:r>
              <a:rPr kumimoji="1" lang="en-US" altLang="zh-CN" sz="28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(Para. 3)</a:t>
            </a:r>
            <a:r>
              <a:rPr kumimoji="1" lang="zh-CN" altLang="en-US" sz="28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 </a:t>
            </a:r>
            <a:endParaRPr kumimoji="1" lang="en-US" altLang="zh-CN" sz="2400" b="1" dirty="0">
              <a:solidFill>
                <a:srgbClr val="660066"/>
              </a:solidFill>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p:txBody>
      </p:sp>
      <p:sp>
        <p:nvSpPr>
          <p:cNvPr id="18" name="矩形 10"/>
          <p:cNvSpPr>
            <a:spLocks noChangeArrowheads="1"/>
          </p:cNvSpPr>
          <p:nvPr/>
        </p:nvSpPr>
        <p:spPr bwMode="auto">
          <a:xfrm>
            <a:off x="704850" y="2697163"/>
            <a:ext cx="8024813" cy="1293812"/>
          </a:xfrm>
          <a:prstGeom prst="rect">
            <a:avLst/>
          </a:prstGeom>
          <a:noFill/>
          <a:ln w="9525">
            <a:noFill/>
            <a:miter lim="800000"/>
            <a:headEnd/>
            <a:tailEnd/>
          </a:ln>
        </p:spPr>
        <p:txBody>
          <a:bodyPr>
            <a:spAutoFit/>
          </a:bodyPr>
          <a:lstStyle/>
          <a:p>
            <a:pPr marL="323850" indent="-457200"/>
            <a:r>
              <a:rPr lang="en-US" altLang="zh-CN" sz="2600">
                <a:latin typeface="Times New Roman" pitchFamily="18" charset="0"/>
                <a:cs typeface="Times New Roman" pitchFamily="18" charset="0"/>
              </a:rPr>
              <a:t>2) </a:t>
            </a:r>
            <a:r>
              <a:rPr lang="en-US" altLang="zh-CN" sz="2600" b="1">
                <a:solidFill>
                  <a:srgbClr val="660066"/>
                </a:solidFill>
                <a:latin typeface="Times New Roman" pitchFamily="18" charset="0"/>
                <a:cs typeface="Times New Roman" pitchFamily="18" charset="0"/>
              </a:rPr>
              <a:t>breakthrough</a:t>
            </a:r>
            <a:r>
              <a:rPr lang="en-US" altLang="zh-CN" sz="2600">
                <a:solidFill>
                  <a:srgbClr val="660066"/>
                </a:solidFill>
                <a:latin typeface="Times New Roman" pitchFamily="18" charset="0"/>
                <a:cs typeface="Times New Roman" pitchFamily="18" charset="0"/>
              </a:rPr>
              <a:t>:</a:t>
            </a:r>
            <a:r>
              <a:rPr lang="en-US" altLang="zh-CN" sz="2600" b="1">
                <a:solidFill>
                  <a:srgbClr val="660066"/>
                </a:solidFill>
                <a:latin typeface="Times New Roman" pitchFamily="18" charset="0"/>
                <a:cs typeface="Times New Roman" pitchFamily="18" charset="0"/>
              </a:rPr>
              <a:t> </a:t>
            </a:r>
            <a:r>
              <a:rPr lang="en-US" altLang="zh-CN" sz="2600" i="1">
                <a:latin typeface="Times New Roman" pitchFamily="18" charset="0"/>
                <a:cs typeface="Times New Roman" pitchFamily="18" charset="0"/>
              </a:rPr>
              <a:t>n. </a:t>
            </a:r>
            <a:r>
              <a:rPr lang="en-US" altLang="zh-CN" sz="2600">
                <a:latin typeface="Times New Roman" pitchFamily="18" charset="0"/>
                <a:cs typeface="Times New Roman" pitchFamily="18" charset="0"/>
              </a:rPr>
              <a:t>[C] an important new discovery in sth. you are studying, esp. one made after trying for a long time </a:t>
            </a:r>
            <a:r>
              <a:rPr lang="zh-CN" altLang="en-US" sz="2600">
                <a:latin typeface="Times New Roman" pitchFamily="18" charset="0"/>
                <a:cs typeface="Times New Roman" pitchFamily="18" charset="0"/>
              </a:rPr>
              <a:t>（尤指在长时间尝试后的）突破，重大新发现</a:t>
            </a:r>
          </a:p>
        </p:txBody>
      </p:sp>
      <p:sp>
        <p:nvSpPr>
          <p:cNvPr id="19" name="矩形 18"/>
          <p:cNvSpPr>
            <a:spLocks noChangeArrowheads="1"/>
          </p:cNvSpPr>
          <p:nvPr/>
        </p:nvSpPr>
        <p:spPr bwMode="auto">
          <a:xfrm>
            <a:off x="731838" y="4732338"/>
            <a:ext cx="7716837" cy="892175"/>
          </a:xfrm>
          <a:prstGeom prst="rect">
            <a:avLst/>
          </a:prstGeom>
          <a:noFill/>
          <a:ln w="9525">
            <a:noFill/>
            <a:miter lim="800000"/>
          </a:ln>
        </p:spPr>
        <p:txBody>
          <a:bodyPr>
            <a:spAutoFit/>
          </a:bodyPr>
          <a:lstStyle/>
          <a:p>
            <a:pPr fontAlgn="auto">
              <a:spcBef>
                <a:spcPct val="20000"/>
              </a:spcBef>
              <a:spcAft>
                <a:spcPts val="0"/>
              </a:spcAft>
              <a:defRPr/>
            </a:pPr>
            <a:r>
              <a:rPr lang="zh-CN" altLang="en-US" sz="2600" dirty="0">
                <a:latin typeface="+mn-ea"/>
                <a:ea typeface="+mn-ea"/>
              </a:rPr>
              <a:t>在他向他妈妈道歉之后，他们两人的关系取得了突破性进展。</a:t>
            </a:r>
          </a:p>
        </p:txBody>
      </p:sp>
      <p:sp>
        <p:nvSpPr>
          <p:cNvPr id="20" name="矩形 19"/>
          <p:cNvSpPr>
            <a:spLocks noChangeArrowheads="1"/>
          </p:cNvSpPr>
          <p:nvPr/>
        </p:nvSpPr>
        <p:spPr bwMode="auto">
          <a:xfrm>
            <a:off x="733425" y="5535613"/>
            <a:ext cx="7986713" cy="893762"/>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Since apologizing to his mother, their relationship has got a breakthrough improvement.</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0728"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0729" name="文本框 20"/>
          <p:cNvSpPr txBox="1">
            <a:spLocks noChangeArrowheads="1"/>
          </p:cNvSpPr>
          <p:nvPr/>
        </p:nvSpPr>
        <p:spPr bwMode="auto">
          <a:xfrm>
            <a:off x="2468563" y="280988"/>
            <a:ext cx="49958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0732"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0733"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 name="组合 37"/>
          <p:cNvGrpSpPr/>
          <p:nvPr/>
        </p:nvGrpSpPr>
        <p:grpSpPr bwMode="auto">
          <a:xfrm>
            <a:off x="836477" y="4162853"/>
            <a:ext cx="2016125" cy="521970"/>
            <a:chOff x="2635396" y="6103540"/>
            <a:chExt cx="1362076" cy="1598106"/>
          </a:xfrm>
          <a:solidFill>
            <a:srgbClr val="660066"/>
          </a:solidFill>
        </p:grpSpPr>
        <p:sp>
          <p:nvSpPr>
            <p:cNvPr id="2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latin typeface="Arial" panose="020B0604020202020204" pitchFamily="34" charset="0"/>
              </a:endParaRPr>
            </a:p>
          </p:txBody>
        </p:sp>
        <p:sp>
          <p:nvSpPr>
            <p:cNvPr id="24" name="Rectangle 9"/>
            <p:cNvSpPr>
              <a:spLocks noChangeArrowheads="1"/>
            </p:cNvSpPr>
            <p:nvPr/>
          </p:nvSpPr>
          <p:spPr bwMode="auto">
            <a:xfrm>
              <a:off x="2655592" y="6103540"/>
              <a:ext cx="1307164" cy="1598106"/>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charset="-122"/>
                <a:cs typeface="Times New Roman" panose="02020603050405020304" pitchFamily="18" charset="0"/>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0736" name="文本框 66"/>
          <p:cNvSpPr txBox="1">
            <a:spLocks noChangeArrowheads="1"/>
          </p:cNvSpPr>
          <p:nvPr/>
        </p:nvSpPr>
        <p:spPr bwMode="auto">
          <a:xfrm>
            <a:off x="355600" y="803275"/>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3"/>
          <p:cNvSpPr txBox="1">
            <a:spLocks noChangeArrowheads="1"/>
          </p:cNvSpPr>
          <p:nvPr/>
        </p:nvSpPr>
        <p:spPr bwMode="auto">
          <a:xfrm>
            <a:off x="376238" y="1700213"/>
            <a:ext cx="1014412" cy="522287"/>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376238" y="1347788"/>
            <a:ext cx="8653462" cy="1895475"/>
          </a:xfrm>
          <a:prstGeom prst="rect">
            <a:avLst/>
          </a:prstGeom>
          <a:noFill/>
          <a:ln w="9525">
            <a:noFill/>
            <a:miter lim="800000"/>
          </a:ln>
        </p:spPr>
        <p:txBody>
          <a:bodyPr/>
          <a:lstStyle/>
          <a:p>
            <a:pPr marL="323850" indent="-457200"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6. </a:t>
            </a:r>
            <a:r>
              <a:rPr lang="en-US" altLang="zh-CN" sz="2600" b="1" dirty="0">
                <a:latin typeface="Times New Roman" panose="02020603050405020304" pitchFamily="18" charset="0"/>
                <a:ea typeface="+mn-ea"/>
                <a:cs typeface="Times New Roman" panose="02020603050405020304" pitchFamily="18" charset="0"/>
              </a:rPr>
              <a:t>I argued that our continued focus on start-ups was </a:t>
            </a:r>
            <a:r>
              <a:rPr lang="en-US" altLang="zh-CN" sz="2600" b="1" dirty="0">
                <a:solidFill>
                  <a:srgbClr val="660066"/>
                </a:solidFill>
                <a:latin typeface="Times New Roman" panose="02020603050405020304" pitchFamily="18" charset="0"/>
                <a:ea typeface="+mn-ea"/>
                <a:cs typeface="Times New Roman" panose="02020603050405020304" pitchFamily="18" charset="0"/>
              </a:rPr>
              <a:t>getting in the way of</a:t>
            </a:r>
            <a:r>
              <a:rPr lang="en-US" altLang="zh-CN" sz="2600" b="1" dirty="0">
                <a:latin typeface="Times New Roman" panose="02020603050405020304" pitchFamily="18" charset="0"/>
                <a:ea typeface="+mn-ea"/>
                <a:cs typeface="Times New Roman" panose="02020603050405020304" pitchFamily="18" charset="0"/>
              </a:rPr>
              <a:t> our ability to </a:t>
            </a:r>
            <a:r>
              <a:rPr lang="en-US" altLang="zh-CN" sz="2600" b="1" dirty="0">
                <a:solidFill>
                  <a:srgbClr val="660066"/>
                </a:solidFill>
                <a:latin typeface="Times New Roman" panose="02020603050405020304" pitchFamily="18" charset="0"/>
                <a:ea typeface="+mn-ea"/>
                <a:cs typeface="Times New Roman" panose="02020603050405020304" pitchFamily="18" charset="0"/>
              </a:rPr>
              <a:t>follow through </a:t>
            </a:r>
            <a:r>
              <a:rPr lang="en-US" altLang="zh-CN" sz="2600" b="1" dirty="0">
                <a:latin typeface="Times New Roman" panose="02020603050405020304" pitchFamily="18" charset="0"/>
                <a:ea typeface="+mn-ea"/>
                <a:cs typeface="Times New Roman" panose="02020603050405020304" pitchFamily="18" charset="0"/>
              </a:rPr>
              <a:t>– that we were giving up too many of the high-paying manufacturing jobs and technical </a:t>
            </a:r>
            <a:r>
              <a:rPr lang="en-US" altLang="zh-CN" sz="2600" b="1" dirty="0">
                <a:solidFill>
                  <a:srgbClr val="660066"/>
                </a:solidFill>
                <a:latin typeface="Times New Roman" panose="02020603050405020304" pitchFamily="18" charset="0"/>
                <a:ea typeface="+mn-ea"/>
                <a:cs typeface="Times New Roman" panose="02020603050405020304" pitchFamily="18" charset="0"/>
              </a:rPr>
              <a:t>expertise</a:t>
            </a:r>
            <a:r>
              <a:rPr lang="en-US" altLang="zh-CN" sz="2600" b="1" dirty="0">
                <a:latin typeface="Times New Roman" panose="02020603050405020304" pitchFamily="18" charset="0"/>
                <a:ea typeface="+mn-ea"/>
                <a:cs typeface="Times New Roman" panose="02020603050405020304" pitchFamily="18" charset="0"/>
              </a:rPr>
              <a:t> that flow from actually making things to other nations. </a:t>
            </a:r>
            <a:r>
              <a:rPr kumimoji="1" lang="en-US" altLang="zh-CN" sz="26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(Para. 3)</a:t>
            </a:r>
            <a:r>
              <a:rPr kumimoji="1" lang="zh-CN" altLang="en-US" sz="26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 </a:t>
            </a:r>
            <a:endParaRPr kumimoji="1" lang="en-US" altLang="zh-CN" sz="2400" b="1" dirty="0">
              <a:solidFill>
                <a:srgbClr val="660066"/>
              </a:solidFill>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p:txBody>
      </p:sp>
      <p:sp>
        <p:nvSpPr>
          <p:cNvPr id="18" name="矩形 10"/>
          <p:cNvSpPr>
            <a:spLocks noChangeArrowheads="1"/>
          </p:cNvSpPr>
          <p:nvPr/>
        </p:nvSpPr>
        <p:spPr bwMode="auto">
          <a:xfrm>
            <a:off x="698500" y="3300413"/>
            <a:ext cx="7935913" cy="1292225"/>
          </a:xfrm>
          <a:prstGeom prst="rect">
            <a:avLst/>
          </a:prstGeom>
          <a:noFill/>
          <a:ln w="9525">
            <a:noFill/>
            <a:miter lim="800000"/>
            <a:headEnd/>
            <a:tailEnd/>
          </a:ln>
        </p:spPr>
        <p:txBody>
          <a:bodyPr>
            <a:spAutoFit/>
          </a:bodyPr>
          <a:lstStyle/>
          <a:p>
            <a:pPr marL="323850" indent="-457200"/>
            <a:r>
              <a:rPr lang="en-US" altLang="zh-CN" sz="2600">
                <a:latin typeface="Times New Roman" pitchFamily="18" charset="0"/>
                <a:cs typeface="Times New Roman" pitchFamily="18" charset="0"/>
              </a:rPr>
              <a:t>3) </a:t>
            </a:r>
            <a:r>
              <a:rPr lang="en-US" altLang="zh-CN" sz="2600" b="1">
                <a:solidFill>
                  <a:srgbClr val="660066"/>
                </a:solidFill>
                <a:latin typeface="Times New Roman" pitchFamily="18" charset="0"/>
                <a:cs typeface="Times New Roman" pitchFamily="18" charset="0"/>
              </a:rPr>
              <a:t>expertise</a:t>
            </a:r>
            <a:r>
              <a:rPr lang="en-US" altLang="zh-CN" sz="2600">
                <a:solidFill>
                  <a:srgbClr val="660066"/>
                </a:solidFill>
                <a:latin typeface="Times New Roman" pitchFamily="18" charset="0"/>
                <a:cs typeface="Times New Roman" pitchFamily="18" charset="0"/>
              </a:rPr>
              <a:t>:</a:t>
            </a:r>
            <a:r>
              <a:rPr lang="en-US" altLang="zh-CN" sz="2600" b="1">
                <a:solidFill>
                  <a:srgbClr val="660066"/>
                </a:solidFill>
                <a:latin typeface="Times New Roman" pitchFamily="18" charset="0"/>
                <a:cs typeface="Times New Roman" pitchFamily="18" charset="0"/>
              </a:rPr>
              <a:t> </a:t>
            </a:r>
            <a:r>
              <a:rPr lang="en-US" altLang="zh-CN" sz="2600" i="1">
                <a:latin typeface="Times New Roman" pitchFamily="18" charset="0"/>
                <a:cs typeface="Times New Roman" pitchFamily="18" charset="0"/>
              </a:rPr>
              <a:t>n. </a:t>
            </a:r>
            <a:r>
              <a:rPr lang="en-US" altLang="zh-CN" sz="2600">
                <a:latin typeface="Times New Roman" pitchFamily="18" charset="0"/>
                <a:cs typeface="Times New Roman" pitchFamily="18" charset="0"/>
              </a:rPr>
              <a:t>[U] special skills or knowledge in a particular subject, that you learn by experience or training </a:t>
            </a:r>
            <a:r>
              <a:rPr lang="zh-CN" altLang="en-US" sz="2600">
                <a:latin typeface="Times New Roman" pitchFamily="18" charset="0"/>
                <a:cs typeface="Times New Roman" pitchFamily="18" charset="0"/>
              </a:rPr>
              <a:t>专门技能（知识）</a:t>
            </a:r>
          </a:p>
        </p:txBody>
      </p:sp>
      <p:sp>
        <p:nvSpPr>
          <p:cNvPr id="19" name="矩形 18"/>
          <p:cNvSpPr>
            <a:spLocks noChangeArrowheads="1"/>
          </p:cNvSpPr>
          <p:nvPr/>
        </p:nvSpPr>
        <p:spPr bwMode="auto">
          <a:xfrm>
            <a:off x="693738" y="5130800"/>
            <a:ext cx="7913687" cy="492125"/>
          </a:xfrm>
          <a:prstGeom prst="rect">
            <a:avLst/>
          </a:prstGeom>
          <a:noFill/>
          <a:ln w="9525">
            <a:noFill/>
            <a:miter lim="800000"/>
          </a:ln>
        </p:spPr>
        <p:txBody>
          <a:bodyPr>
            <a:spAutoFit/>
          </a:bodyPr>
          <a:lstStyle/>
          <a:p>
            <a:pPr marL="342900" indent="-342900" fontAlgn="auto">
              <a:spcBef>
                <a:spcPct val="20000"/>
              </a:spcBef>
              <a:spcAft>
                <a:spcPts val="0"/>
              </a:spcAft>
              <a:defRPr/>
            </a:pPr>
            <a:r>
              <a:rPr lang="zh-CN" altLang="en-US" sz="2600" dirty="0">
                <a:latin typeface="+mn-ea"/>
                <a:ea typeface="+mn-ea"/>
              </a:rPr>
              <a:t>他意识到，想要有长远的发展就必须有自己的专长。</a:t>
            </a:r>
          </a:p>
        </p:txBody>
      </p:sp>
      <p:sp>
        <p:nvSpPr>
          <p:cNvPr id="20" name="矩形 19"/>
          <p:cNvSpPr>
            <a:spLocks noChangeArrowheads="1"/>
          </p:cNvSpPr>
          <p:nvPr/>
        </p:nvSpPr>
        <p:spPr bwMode="auto">
          <a:xfrm>
            <a:off x="706438" y="5429250"/>
            <a:ext cx="8258175" cy="954088"/>
          </a:xfrm>
          <a:prstGeom prst="rect">
            <a:avLst/>
          </a:prstGeom>
          <a:noFill/>
          <a:ln w="9525">
            <a:noFill/>
            <a:miter lim="800000"/>
            <a:headEnd/>
            <a:tailEnd/>
          </a:ln>
        </p:spPr>
        <p:txBody>
          <a:bodyPr>
            <a:spAutoFit/>
          </a:bodyPr>
          <a:lstStyle/>
          <a:p>
            <a:r>
              <a:rPr lang="en-US" altLang="zh-CN" sz="2800">
                <a:solidFill>
                  <a:srgbClr val="660066"/>
                </a:solidFill>
                <a:latin typeface="Times New Roman" pitchFamily="18" charset="0"/>
                <a:cs typeface="Times New Roman" pitchFamily="18" charset="0"/>
              </a:rPr>
              <a:t>He has realized that he must have his own expertise if he wants to obtain a long-term development. </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2776"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2777" name="文本框 20"/>
          <p:cNvSpPr txBox="1">
            <a:spLocks noChangeArrowheads="1"/>
          </p:cNvSpPr>
          <p:nvPr/>
        </p:nvSpPr>
        <p:spPr bwMode="auto">
          <a:xfrm>
            <a:off x="2468563" y="280988"/>
            <a:ext cx="45894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2780"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2781"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 name="组合 37"/>
          <p:cNvGrpSpPr/>
          <p:nvPr/>
        </p:nvGrpSpPr>
        <p:grpSpPr bwMode="auto">
          <a:xfrm>
            <a:off x="796600" y="4638400"/>
            <a:ext cx="2016125" cy="521970"/>
            <a:chOff x="2635396" y="6103540"/>
            <a:chExt cx="1362076" cy="1598106"/>
          </a:xfrm>
          <a:solidFill>
            <a:srgbClr val="660066"/>
          </a:solidFill>
        </p:grpSpPr>
        <p:sp>
          <p:nvSpPr>
            <p:cNvPr id="2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latin typeface="Arial" panose="020B0604020202020204" pitchFamily="34" charset="0"/>
              </a:endParaRPr>
            </a:p>
          </p:txBody>
        </p:sp>
        <p:sp>
          <p:nvSpPr>
            <p:cNvPr id="24" name="Rectangle 9"/>
            <p:cNvSpPr>
              <a:spLocks noChangeArrowheads="1"/>
            </p:cNvSpPr>
            <p:nvPr/>
          </p:nvSpPr>
          <p:spPr bwMode="auto">
            <a:xfrm>
              <a:off x="2655592" y="6103540"/>
              <a:ext cx="1307164" cy="1598106"/>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charset="-122"/>
                <a:cs typeface="Times New Roman" panose="02020603050405020304" pitchFamily="18" charset="0"/>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2784" name="文本框 66"/>
          <p:cNvSpPr txBox="1">
            <a:spLocks noChangeArrowheads="1"/>
          </p:cNvSpPr>
          <p:nvPr/>
        </p:nvSpPr>
        <p:spPr bwMode="auto">
          <a:xfrm>
            <a:off x="355600" y="803275"/>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198438" y="1254125"/>
            <a:ext cx="8682037" cy="1612900"/>
          </a:xfrm>
          <a:prstGeom prst="rect">
            <a:avLst/>
          </a:prstGeom>
          <a:noFill/>
          <a:ln w="9525">
            <a:noFill/>
            <a:miter lim="800000"/>
          </a:ln>
        </p:spPr>
        <p:txBody>
          <a:bodyPr/>
          <a:lstStyle/>
          <a:p>
            <a:pPr marL="323850" indent="-457200"/>
            <a:r>
              <a:rPr lang="en-US" altLang="zh-CN" sz="2800" b="1">
                <a:solidFill>
                  <a:srgbClr val="660066"/>
                </a:solidFill>
                <a:latin typeface="Times New Roman" pitchFamily="18" charset="0"/>
                <a:cs typeface="Times New Roman" pitchFamily="18" charset="0"/>
              </a:rPr>
              <a:t>8. </a:t>
            </a:r>
            <a:r>
              <a:rPr lang="en-US" altLang="zh-CN" sz="2800" b="1">
                <a:latin typeface="Times New Roman" pitchFamily="18" charset="0"/>
                <a:cs typeface="Times New Roman" pitchFamily="18" charset="0"/>
              </a:rPr>
              <a:t>Still you have to ask yourself: On balance, what kind of economy would you rather have – a dynamic, innovative, self-revolutionizing one, or a static one, built around older and potentially more </a:t>
            </a:r>
            <a:r>
              <a:rPr lang="en-US" altLang="zh-CN" sz="2800" b="1">
                <a:solidFill>
                  <a:schemeClr val="accent1"/>
                </a:solidFill>
                <a:latin typeface="Times New Roman" pitchFamily="18" charset="0"/>
                <a:cs typeface="Times New Roman" pitchFamily="18" charset="0"/>
              </a:rPr>
              <a:t>vulnerable</a:t>
            </a:r>
            <a:r>
              <a:rPr lang="en-US" altLang="zh-CN" sz="2800" b="1">
                <a:latin typeface="Times New Roman" pitchFamily="18" charset="0"/>
                <a:cs typeface="Times New Roman" pitchFamily="18" charset="0"/>
              </a:rPr>
              <a:t> industries?  </a:t>
            </a:r>
            <a:r>
              <a:rPr lang="en-US" altLang="zh-CN" sz="2800" b="1">
                <a:solidFill>
                  <a:srgbClr val="660066"/>
                </a:solidFill>
                <a:latin typeface="Times New Roman" pitchFamily="18" charset="0"/>
                <a:cs typeface="Times New Roman" pitchFamily="18" charset="0"/>
              </a:rPr>
              <a:t>(Para. 4</a:t>
            </a:r>
            <a:r>
              <a:rPr kumimoji="1" lang="en-US" altLang="zh-CN" sz="2800" b="1">
                <a:solidFill>
                  <a:srgbClr val="660066"/>
                </a:solidFill>
                <a:latin typeface="Times New Roman" pitchFamily="18" charset="0"/>
                <a:cs typeface="Times New Roman" pitchFamily="18" charset="0"/>
                <a:sym typeface="Calibri" pitchFamily="34" charset="0"/>
              </a:rPr>
              <a:t>)</a:t>
            </a:r>
            <a:r>
              <a:rPr kumimoji="1" lang="zh-CN" altLang="en-US" sz="2800" b="1">
                <a:solidFill>
                  <a:srgbClr val="660066"/>
                </a:solidFill>
                <a:latin typeface="Times New Roman" pitchFamily="18" charset="0"/>
                <a:cs typeface="Times New Roman" pitchFamily="18" charset="0"/>
                <a:sym typeface="Calibri" pitchFamily="34" charset="0"/>
              </a:rPr>
              <a:t> </a:t>
            </a:r>
            <a:endParaRPr kumimoji="1" lang="en-US" altLang="zh-CN" sz="2800" b="1">
              <a:solidFill>
                <a:srgbClr val="660066"/>
              </a:solidFill>
              <a:latin typeface="Times New Roman" pitchFamily="18" charset="0"/>
              <a:cs typeface="Times New Roman" pitchFamily="18" charset="0"/>
              <a:sym typeface="Calibri" pitchFamily="34" charset="0"/>
            </a:endParaRPr>
          </a:p>
          <a:p>
            <a:pPr marL="323850" indent="-457200">
              <a:spcBef>
                <a:spcPct val="20000"/>
              </a:spcBef>
            </a:pPr>
            <a:endParaRPr lang="en-US" altLang="zh-CN" sz="2600">
              <a:latin typeface="Times New Roman" pitchFamily="18" charset="0"/>
              <a:cs typeface="Times New Roman" pitchFamily="18" charset="0"/>
              <a:sym typeface="Calibri" pitchFamily="34" charset="0"/>
            </a:endParaRPr>
          </a:p>
          <a:p>
            <a:pPr marL="323850" indent="-457200">
              <a:spcBef>
                <a:spcPct val="20000"/>
              </a:spcBef>
            </a:pPr>
            <a:endParaRPr lang="en-US" altLang="zh-CN" sz="2600">
              <a:latin typeface="Times New Roman" pitchFamily="18" charset="0"/>
              <a:cs typeface="Times New Roman" pitchFamily="18" charset="0"/>
              <a:sym typeface="Calibri" pitchFamily="34" charset="0"/>
            </a:endParaRPr>
          </a:p>
        </p:txBody>
      </p:sp>
      <p:sp>
        <p:nvSpPr>
          <p:cNvPr id="33795" name="矩形 10"/>
          <p:cNvSpPr>
            <a:spLocks noChangeArrowheads="1"/>
          </p:cNvSpPr>
          <p:nvPr/>
        </p:nvSpPr>
        <p:spPr bwMode="auto">
          <a:xfrm>
            <a:off x="685800" y="3349625"/>
            <a:ext cx="8458200" cy="1852815"/>
          </a:xfrm>
          <a:prstGeom prst="rect">
            <a:avLst/>
          </a:prstGeom>
          <a:noFill/>
          <a:ln w="9525">
            <a:noFill/>
            <a:miter lim="800000"/>
            <a:headEnd/>
            <a:tailEnd/>
          </a:ln>
        </p:spPr>
        <p:txBody>
          <a:bodyPr>
            <a:spAutoFit/>
          </a:bodyPr>
          <a:lstStyle/>
          <a:p>
            <a:pPr marL="323850" indent="-457200">
              <a:spcBef>
                <a:spcPct val="20000"/>
              </a:spcBef>
              <a:buClr>
                <a:srgbClr val="E1B4B3"/>
              </a:buClr>
              <a:buSzPct val="120000"/>
              <a:buFont typeface="Wingdings" pitchFamily="2" charset="2"/>
              <a:buNone/>
            </a:pPr>
            <a:r>
              <a:rPr lang="en-US" altLang="zh-CN" sz="2600" dirty="0">
                <a:latin typeface="Times New Roman" pitchFamily="18" charset="0"/>
                <a:cs typeface="Times New Roman" pitchFamily="18" charset="0"/>
                <a:sym typeface="Calibri" pitchFamily="34" charset="0"/>
              </a:rPr>
              <a:t>be vulnerable </a:t>
            </a:r>
            <a:r>
              <a:rPr lang="en-US" altLang="zh-CN" sz="2600" u="sng" dirty="0">
                <a:latin typeface="Times New Roman" pitchFamily="18" charset="0"/>
                <a:cs typeface="Times New Roman" pitchFamily="18" charset="0"/>
                <a:sym typeface="Calibri" pitchFamily="34" charset="0"/>
              </a:rPr>
              <a:t>to</a:t>
            </a:r>
            <a:r>
              <a:rPr lang="en-US" altLang="zh-CN" sz="2600" dirty="0">
                <a:latin typeface="Times New Roman" pitchFamily="18" charset="0"/>
                <a:cs typeface="Times New Roman" pitchFamily="18" charset="0"/>
                <a:sym typeface="Calibri" pitchFamily="34" charset="0"/>
              </a:rPr>
              <a:t> the disease  </a:t>
            </a:r>
            <a:r>
              <a:rPr lang="zh-CN" altLang="en-US" sz="2600" dirty="0">
                <a:latin typeface="Times New Roman" pitchFamily="18" charset="0"/>
                <a:cs typeface="Times New Roman" pitchFamily="18" charset="0"/>
                <a:sym typeface="Calibri" pitchFamily="34" charset="0"/>
              </a:rPr>
              <a:t>易受病毒侵害</a:t>
            </a:r>
          </a:p>
          <a:p>
            <a:pPr marL="323850" indent="-457200">
              <a:spcBef>
                <a:spcPct val="20000"/>
              </a:spcBef>
              <a:buClr>
                <a:srgbClr val="E1B4B3"/>
              </a:buClr>
              <a:buSzPct val="120000"/>
              <a:buFont typeface="Wingdings" pitchFamily="2" charset="2"/>
              <a:buNone/>
            </a:pPr>
            <a:r>
              <a:rPr lang="en-US" altLang="zh-CN" sz="2600" dirty="0">
                <a:latin typeface="Times New Roman" pitchFamily="18" charset="0"/>
                <a:cs typeface="Times New Roman" pitchFamily="18" charset="0"/>
                <a:sym typeface="Calibri" pitchFamily="34" charset="0"/>
              </a:rPr>
              <a:t>be </a:t>
            </a:r>
            <a:r>
              <a:rPr lang="en-US" altLang="zh-CN" sz="2600" u="sng" dirty="0">
                <a:latin typeface="Times New Roman" pitchFamily="18" charset="0"/>
                <a:cs typeface="Times New Roman" pitchFamily="18" charset="0"/>
                <a:sym typeface="Calibri" pitchFamily="34" charset="0"/>
              </a:rPr>
              <a:t>in</a:t>
            </a:r>
            <a:r>
              <a:rPr lang="en-US" altLang="zh-CN" sz="2600" dirty="0">
                <a:latin typeface="Times New Roman" pitchFamily="18" charset="0"/>
                <a:cs typeface="Times New Roman" pitchFamily="18" charset="0"/>
                <a:sym typeface="Calibri" pitchFamily="34" charset="0"/>
              </a:rPr>
              <a:t>vulnerable </a:t>
            </a:r>
            <a:r>
              <a:rPr lang="en-US" altLang="zh-CN" sz="2600" u="sng" dirty="0">
                <a:latin typeface="Times New Roman" pitchFamily="18" charset="0"/>
                <a:cs typeface="Times New Roman" pitchFamily="18" charset="0"/>
                <a:sym typeface="Calibri" pitchFamily="34" charset="0"/>
              </a:rPr>
              <a:t>to</a:t>
            </a:r>
            <a:r>
              <a:rPr lang="en-US" altLang="zh-CN" sz="2600" dirty="0">
                <a:latin typeface="Times New Roman" pitchFamily="18" charset="0"/>
                <a:cs typeface="Times New Roman" pitchFamily="18" charset="0"/>
                <a:sym typeface="Calibri" pitchFamily="34" charset="0"/>
              </a:rPr>
              <a:t> the sunshine/ to the cold </a:t>
            </a:r>
            <a:r>
              <a:rPr lang="zh-CN" altLang="en-US" sz="2600" dirty="0">
                <a:latin typeface="Times New Roman" pitchFamily="18" charset="0"/>
                <a:cs typeface="Times New Roman" pitchFamily="18" charset="0"/>
                <a:sym typeface="Calibri" pitchFamily="34" charset="0"/>
              </a:rPr>
              <a:t>迎骄阳而不惧</a:t>
            </a:r>
            <a:r>
              <a:rPr lang="en-US" altLang="zh-CN" sz="2600" dirty="0">
                <a:latin typeface="Times New Roman" pitchFamily="18" charset="0"/>
                <a:cs typeface="Times New Roman" pitchFamily="18" charset="0"/>
                <a:sym typeface="Calibri" pitchFamily="34" charset="0"/>
              </a:rPr>
              <a:t>/</a:t>
            </a:r>
            <a:r>
              <a:rPr lang="zh-CN" altLang="en-US" sz="2600" dirty="0">
                <a:latin typeface="Times New Roman" pitchFamily="18" charset="0"/>
                <a:cs typeface="Times New Roman" pitchFamily="18" charset="0"/>
                <a:sym typeface="Calibri" pitchFamily="34" charset="0"/>
              </a:rPr>
              <a:t>不惧严寒</a:t>
            </a:r>
          </a:p>
          <a:p>
            <a:pPr marL="323850" indent="-457200">
              <a:spcBef>
                <a:spcPct val="20000"/>
              </a:spcBef>
              <a:buClr>
                <a:srgbClr val="E1B4B3"/>
              </a:buClr>
              <a:buSzPct val="120000"/>
              <a:buFont typeface="Wingdings" pitchFamily="2" charset="2"/>
              <a:buNone/>
            </a:pPr>
            <a:r>
              <a:rPr lang="zh-CN" altLang="en-US" sz="2600" dirty="0">
                <a:latin typeface="Times New Roman" pitchFamily="18" charset="0"/>
                <a:cs typeface="Times New Roman" pitchFamily="18" charset="0"/>
              </a:rPr>
              <a:t> </a:t>
            </a:r>
            <a:r>
              <a:rPr lang="en-US" altLang="zh-CN" sz="2600" dirty="0">
                <a:latin typeface="Times New Roman" pitchFamily="18" charset="0"/>
                <a:cs typeface="Times New Roman" pitchFamily="18" charset="0"/>
              </a:rPr>
              <a:t>grow unsullied from mud  </a:t>
            </a:r>
            <a:r>
              <a:rPr lang="zh-CN" altLang="en-US" sz="2600" dirty="0">
                <a:latin typeface="Times New Roman" pitchFamily="18" charset="0"/>
                <a:cs typeface="Times New Roman" pitchFamily="18" charset="0"/>
              </a:rPr>
              <a:t>出淤泥而不染       </a:t>
            </a:r>
            <a:r>
              <a:rPr lang="en-US" altLang="zh-CN" sz="2600" dirty="0">
                <a:latin typeface="Times New Roman" pitchFamily="18" charset="0"/>
                <a:cs typeface="Times New Roman" pitchFamily="18" charset="0"/>
              </a:rPr>
              <a:t>sully </a:t>
            </a:r>
            <a:r>
              <a:rPr lang="zh-CN" altLang="en-US" sz="2600" dirty="0">
                <a:latin typeface="Times New Roman" pitchFamily="18" charset="0"/>
                <a:cs typeface="Times New Roman" pitchFamily="18" charset="0"/>
              </a:rPr>
              <a:t>污点</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3800"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3801" name="文本框 20"/>
          <p:cNvSpPr txBox="1">
            <a:spLocks noChangeArrowheads="1"/>
          </p:cNvSpPr>
          <p:nvPr/>
        </p:nvSpPr>
        <p:spPr bwMode="auto">
          <a:xfrm>
            <a:off x="2468563" y="280988"/>
            <a:ext cx="48275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3804"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3805"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3808" name="文本框 66"/>
          <p:cNvSpPr txBox="1">
            <a:spLocks noChangeArrowheads="1"/>
          </p:cNvSpPr>
          <p:nvPr/>
        </p:nvSpPr>
        <p:spPr bwMode="auto">
          <a:xfrm>
            <a:off x="355600" y="803275"/>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363538" y="1335088"/>
            <a:ext cx="8651875" cy="1371600"/>
          </a:xfrm>
          <a:prstGeom prst="rect">
            <a:avLst/>
          </a:prstGeom>
          <a:noFill/>
          <a:ln w="9525">
            <a:noFill/>
            <a:miter lim="800000"/>
          </a:ln>
        </p:spPr>
        <p:txBody>
          <a:bodyPr/>
          <a:lstStyle/>
          <a:p>
            <a:pPr marL="457200" indent="-457200"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13. </a:t>
            </a:r>
            <a:r>
              <a:rPr lang="en-US" altLang="zh-CN" sz="2600" b="1" dirty="0">
                <a:latin typeface="Times New Roman" panose="02020603050405020304" pitchFamily="18" charset="0"/>
                <a:ea typeface="+mn-ea"/>
                <a:cs typeface="Times New Roman" panose="02020603050405020304" pitchFamily="18" charset="0"/>
              </a:rPr>
              <a:t>During the Great Depression and its aftermath, American thinkers, business leaders and entrepreneurs worried about our economy’s ability to recover its former </a:t>
            </a:r>
            <a:r>
              <a:rPr lang="en-US" altLang="zh-CN" sz="2600" b="1" dirty="0">
                <a:solidFill>
                  <a:srgbClr val="660066"/>
                </a:solidFill>
                <a:latin typeface="Times New Roman" panose="02020603050405020304" pitchFamily="18" charset="0"/>
                <a:ea typeface="+mn-ea"/>
                <a:cs typeface="Times New Roman" panose="02020603050405020304" pitchFamily="18" charset="0"/>
              </a:rPr>
              <a:t>vitality</a:t>
            </a:r>
            <a:r>
              <a:rPr lang="en-US" altLang="zh-CN" sz="2600" b="1" dirty="0">
                <a:latin typeface="Times New Roman" panose="02020603050405020304" pitchFamily="18" charset="0"/>
                <a:ea typeface="+mn-ea"/>
                <a:cs typeface="Times New Roman" panose="02020603050405020304" pitchFamily="18" charset="0"/>
              </a:rPr>
              <a:t>. </a:t>
            </a:r>
            <a:r>
              <a:rPr lang="en-US" altLang="zh-CN" sz="2600" b="1" dirty="0">
                <a:solidFill>
                  <a:srgbClr val="660066"/>
                </a:solidFill>
                <a:latin typeface="Times New Roman" panose="02020603050405020304" pitchFamily="18" charset="0"/>
                <a:ea typeface="+mn-ea"/>
                <a:cs typeface="Times New Roman" panose="02020603050405020304" pitchFamily="18" charset="0"/>
              </a:rPr>
              <a:t>(Para. 6</a:t>
            </a:r>
            <a:r>
              <a:rPr kumimoji="1" lang="en-US" altLang="zh-CN" sz="26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a:t>
            </a:r>
            <a:r>
              <a:rPr kumimoji="1" lang="zh-CN" altLang="en-US" sz="26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 </a:t>
            </a:r>
            <a:endParaRPr kumimoji="1" lang="en-US" altLang="zh-CN" sz="26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endParaRPr>
          </a:p>
          <a:p>
            <a:pPr fontAlgn="auto">
              <a:spcBef>
                <a:spcPct val="20000"/>
              </a:spcBef>
              <a:spcAft>
                <a:spcPts val="0"/>
              </a:spcAft>
              <a:defRPr/>
            </a:pPr>
            <a:endParaRPr lang="en-US" altLang="zh-CN" sz="2600" dirty="0">
              <a:latin typeface="Times New Roman" panose="02020603050405020304" pitchFamily="18" charset="0"/>
              <a:ea typeface="+mn-ea"/>
              <a:cs typeface="Times New Roman" panose="02020603050405020304" pitchFamily="18" charset="0"/>
              <a:sym typeface="Calibri" panose="020F0502020204030204" charset="0"/>
            </a:endParaRPr>
          </a:p>
          <a:p>
            <a:pPr fontAlgn="auto">
              <a:spcBef>
                <a:spcPct val="20000"/>
              </a:spcBef>
              <a:spcAft>
                <a:spcPts val="0"/>
              </a:spcAft>
              <a:defRPr/>
            </a:pPr>
            <a:endParaRPr lang="en-US" altLang="zh-CN" sz="2600" dirty="0">
              <a:latin typeface="Times New Roman" panose="02020603050405020304" pitchFamily="18" charset="0"/>
              <a:ea typeface="+mn-ea"/>
              <a:cs typeface="Times New Roman" panose="02020603050405020304" pitchFamily="18" charset="0"/>
              <a:sym typeface="Calibri" panose="020F0502020204030204" charset="0"/>
            </a:endParaRPr>
          </a:p>
        </p:txBody>
      </p:sp>
      <p:sp>
        <p:nvSpPr>
          <p:cNvPr id="18" name="矩形 10"/>
          <p:cNvSpPr>
            <a:spLocks noChangeArrowheads="1"/>
          </p:cNvSpPr>
          <p:nvPr/>
        </p:nvSpPr>
        <p:spPr bwMode="auto">
          <a:xfrm>
            <a:off x="785813" y="3055938"/>
            <a:ext cx="8013700" cy="129222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vitality</a:t>
            </a:r>
            <a:r>
              <a:rPr lang="en-US" altLang="zh-CN" sz="2600">
                <a:solidFill>
                  <a:srgbClr val="660066"/>
                </a:solidFill>
                <a:latin typeface="Times New Roman" pitchFamily="18" charset="0"/>
                <a:cs typeface="Times New Roman" pitchFamily="18" charset="0"/>
              </a:rPr>
              <a:t>:</a:t>
            </a:r>
            <a:r>
              <a:rPr lang="en-US" altLang="zh-CN" sz="2600" b="1">
                <a:solidFill>
                  <a:srgbClr val="660066"/>
                </a:solidFill>
                <a:latin typeface="Times New Roman" pitchFamily="18" charset="0"/>
                <a:cs typeface="Times New Roman" pitchFamily="18" charset="0"/>
              </a:rPr>
              <a:t> </a:t>
            </a:r>
            <a:r>
              <a:rPr lang="en-US" altLang="zh-CN" sz="2600" i="1">
                <a:latin typeface="Times New Roman" pitchFamily="18" charset="0"/>
                <a:cs typeface="Times New Roman" pitchFamily="18" charset="0"/>
              </a:rPr>
              <a:t>n. </a:t>
            </a:r>
            <a:r>
              <a:rPr lang="en-US" altLang="zh-CN" sz="2600">
                <a:latin typeface="Times New Roman" pitchFamily="18" charset="0"/>
                <a:cs typeface="Times New Roman" pitchFamily="18" charset="0"/>
              </a:rPr>
              <a:t>[U] the ability of an organization, country, etc. to continue working effectively</a:t>
            </a:r>
            <a:r>
              <a:rPr lang="zh-CN" altLang="en-US" sz="2600">
                <a:latin typeface="Times New Roman" pitchFamily="18" charset="0"/>
                <a:cs typeface="Times New Roman" pitchFamily="18" charset="0"/>
              </a:rPr>
              <a:t>（ 组织、国家等的）朝气，活力</a:t>
            </a:r>
          </a:p>
        </p:txBody>
      </p:sp>
      <p:sp>
        <p:nvSpPr>
          <p:cNvPr id="19" name="矩形 18"/>
          <p:cNvSpPr>
            <a:spLocks noChangeArrowheads="1"/>
          </p:cNvSpPr>
          <p:nvPr/>
        </p:nvSpPr>
        <p:spPr bwMode="auto">
          <a:xfrm>
            <a:off x="758825" y="5110163"/>
            <a:ext cx="5434013" cy="490537"/>
          </a:xfrm>
          <a:prstGeom prst="rect">
            <a:avLst/>
          </a:prstGeom>
          <a:noFill/>
          <a:ln w="9525">
            <a:noFill/>
            <a:miter lim="800000"/>
          </a:ln>
        </p:spPr>
        <p:txBody>
          <a:bodyPr>
            <a:spAutoFit/>
          </a:bodyPr>
          <a:lstStyle/>
          <a:p>
            <a:pPr marL="342900" indent="-342900" fontAlgn="auto">
              <a:spcBef>
                <a:spcPct val="20000"/>
              </a:spcBef>
              <a:spcAft>
                <a:spcPts val="0"/>
              </a:spcAft>
              <a:defRPr/>
            </a:pPr>
            <a:r>
              <a:rPr lang="zh-CN" altLang="en-US" sz="2600" dirty="0">
                <a:latin typeface="+mn-ea"/>
                <a:ea typeface="+mn-ea"/>
              </a:rPr>
              <a:t>他的加入给这个团队注入了活力。</a:t>
            </a:r>
          </a:p>
        </p:txBody>
      </p:sp>
      <p:sp>
        <p:nvSpPr>
          <p:cNvPr id="20" name="矩形 19"/>
          <p:cNvSpPr>
            <a:spLocks noChangeArrowheads="1"/>
          </p:cNvSpPr>
          <p:nvPr/>
        </p:nvSpPr>
        <p:spPr bwMode="auto">
          <a:xfrm>
            <a:off x="777875" y="5522913"/>
            <a:ext cx="8021638" cy="492125"/>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His participation has injected some vitality to this team.</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482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4825" name="文本框 20"/>
          <p:cNvSpPr txBox="1">
            <a:spLocks noChangeArrowheads="1"/>
          </p:cNvSpPr>
          <p:nvPr/>
        </p:nvSpPr>
        <p:spPr bwMode="auto">
          <a:xfrm>
            <a:off x="2468563" y="280988"/>
            <a:ext cx="49879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482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4829"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 name="组合 37"/>
          <p:cNvGrpSpPr/>
          <p:nvPr/>
        </p:nvGrpSpPr>
        <p:grpSpPr bwMode="auto">
          <a:xfrm>
            <a:off x="865516" y="4491604"/>
            <a:ext cx="2016125" cy="521970"/>
            <a:chOff x="2635396" y="6103540"/>
            <a:chExt cx="1362076" cy="1598106"/>
          </a:xfrm>
          <a:solidFill>
            <a:srgbClr val="660066"/>
          </a:solidFill>
        </p:grpSpPr>
        <p:sp>
          <p:nvSpPr>
            <p:cNvPr id="2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latin typeface="Arial" panose="020B0604020202020204" pitchFamily="34" charset="0"/>
              </a:endParaRPr>
            </a:p>
          </p:txBody>
        </p:sp>
        <p:sp>
          <p:nvSpPr>
            <p:cNvPr id="24" name="Rectangle 9"/>
            <p:cNvSpPr>
              <a:spLocks noChangeArrowheads="1"/>
            </p:cNvSpPr>
            <p:nvPr/>
          </p:nvSpPr>
          <p:spPr bwMode="auto">
            <a:xfrm>
              <a:off x="2655592" y="6103540"/>
              <a:ext cx="1307164" cy="1598106"/>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charset="-122"/>
                <a:cs typeface="Times New Roman" panose="02020603050405020304" pitchFamily="18" charset="0"/>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4832" name="文本框 66"/>
          <p:cNvSpPr txBox="1">
            <a:spLocks noChangeArrowheads="1"/>
          </p:cNvSpPr>
          <p:nvPr/>
        </p:nvSpPr>
        <p:spPr bwMode="auto">
          <a:xfrm>
            <a:off x="355600" y="803275"/>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207963" y="1893888"/>
            <a:ext cx="8609012" cy="4291012"/>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336550" y="1938338"/>
            <a:ext cx="8588375" cy="3156057"/>
          </a:xfrm>
          <a:prstGeom prst="rect">
            <a:avLst/>
          </a:prstGeom>
          <a:noFill/>
          <a:ln w="9525">
            <a:noFill/>
            <a:miter lim="800000"/>
            <a:headEnd/>
            <a:tailEnd/>
          </a:ln>
        </p:spPr>
        <p:txBody>
          <a:bodyPr>
            <a:spAutoFit/>
          </a:bodyPr>
          <a:lstStyle/>
          <a:p>
            <a:pPr>
              <a:lnSpc>
                <a:spcPct val="120000"/>
              </a:lnSpc>
            </a:pPr>
            <a:r>
              <a:rPr lang="en-US" altLang="zh-CN" sz="2400" dirty="0">
                <a:latin typeface="Times New Roman" pitchFamily="18" charset="0"/>
                <a:cs typeface="Times New Roman" pitchFamily="18" charset="0"/>
              </a:rPr>
              <a:t>It is a region in the southern San Francisco, </a:t>
            </a:r>
            <a:r>
              <a:rPr lang="en-US" altLang="zh-CN" sz="2400" u="sng" dirty="0">
                <a:latin typeface="Times New Roman" pitchFamily="18" charset="0"/>
                <a:cs typeface="Times New Roman" pitchFamily="18" charset="0"/>
              </a:rPr>
              <a:t>Bay Area </a:t>
            </a:r>
            <a:r>
              <a:rPr lang="en-US" altLang="zh-CN" sz="2400" dirty="0">
                <a:latin typeface="Times New Roman" pitchFamily="18" charset="0"/>
                <a:cs typeface="Times New Roman" pitchFamily="18" charset="0"/>
              </a:rPr>
              <a:t>of Northern California. The word “silicon” originally refers to the large number of silicon chip innovators and manufacturers in the region. The area is now the hub</a:t>
            </a:r>
            <a:r>
              <a:rPr lang="zh-CN" altLang="en-US" sz="2400" dirty="0">
                <a:latin typeface="Times New Roman" pitchFamily="18" charset="0"/>
                <a:cs typeface="Times New Roman" pitchFamily="18" charset="0"/>
              </a:rPr>
              <a:t>（中心）</a:t>
            </a:r>
            <a:r>
              <a:rPr lang="en-US" altLang="zh-CN" sz="2400" dirty="0">
                <a:latin typeface="Times New Roman" pitchFamily="18" charset="0"/>
                <a:cs typeface="Times New Roman" pitchFamily="18" charset="0"/>
              </a:rPr>
              <a:t> of many globally largest high-tech corporations and start-up companies, such as Apple, Google, and Facebook. The term is also a global synonym for high-tech research and enterprises.</a:t>
            </a:r>
            <a:endParaRPr lang="zh-CN" altLang="zh-CN" sz="2400" dirty="0">
              <a:latin typeface="Times New Roman" pitchFamily="18" charset="0"/>
              <a:cs typeface="Times New Roman" pitchFamily="18" charset="0"/>
            </a:endParaRPr>
          </a:p>
        </p:txBody>
      </p:sp>
      <p:sp>
        <p:nvSpPr>
          <p:cNvPr id="17" name="矩形 1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741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17414" name="文本框 20"/>
          <p:cNvSpPr txBox="1">
            <a:spLocks noChangeArrowheads="1"/>
          </p:cNvSpPr>
          <p:nvPr/>
        </p:nvSpPr>
        <p:spPr bwMode="auto">
          <a:xfrm>
            <a:off x="2468563" y="280988"/>
            <a:ext cx="41243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741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7418" name="图片 23"/>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419" name="横卷形 5"/>
          <p:cNvSpPr>
            <a:spLocks noChangeArrowheads="1"/>
          </p:cNvSpPr>
          <p:nvPr/>
        </p:nvSpPr>
        <p:spPr bwMode="auto">
          <a:xfrm>
            <a:off x="1573213" y="1041400"/>
            <a:ext cx="5702300" cy="758825"/>
          </a:xfrm>
          <a:prstGeom prst="horizontalScroll">
            <a:avLst>
              <a:gd name="adj" fmla="val 12500"/>
            </a:avLst>
          </a:prstGeom>
          <a:solidFill>
            <a:srgbClr val="660066">
              <a:alpha val="41960"/>
            </a:srgbClr>
          </a:solidFill>
          <a:ln w="9525">
            <a:solidFill>
              <a:schemeClr val="tx1"/>
            </a:solidFill>
            <a:round/>
            <a:headEnd/>
            <a:tailEnd/>
          </a:ln>
        </p:spPr>
        <p:txBody>
          <a:bodyPr/>
          <a:lstStyle/>
          <a:p>
            <a:pPr algn="ctr"/>
            <a:r>
              <a:rPr lang="en-US" altLang="zh-CN" sz="2800" b="1">
                <a:latin typeface="Times New Roman" pitchFamily="18" charset="0"/>
                <a:cs typeface="Times New Roman" pitchFamily="18" charset="0"/>
              </a:rPr>
              <a:t>Silicon Valley</a:t>
            </a:r>
            <a:r>
              <a:rPr lang="en-US" altLang="zh-CN" sz="2800" b="1">
                <a:latin typeface="Calibri" pitchFamily="34" charset="0"/>
              </a:rPr>
              <a:t> </a:t>
            </a:r>
            <a:r>
              <a:rPr lang="zh-CN" altLang="en-US" sz="2800" b="1">
                <a:latin typeface="Calibri" pitchFamily="34" charset="0"/>
              </a:rPr>
              <a:t>硅谷</a:t>
            </a:r>
            <a:endParaRPr lang="zh-CN" altLang="zh-CN" sz="2400" b="1" noProof="1">
              <a:latin typeface="Calibri" pitchFamily="34"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6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376238" y="1573213"/>
            <a:ext cx="8653462" cy="3200400"/>
          </a:xfrm>
          <a:prstGeom prst="rect">
            <a:avLst/>
          </a:prstGeom>
          <a:noFill/>
          <a:ln w="9525">
            <a:noFill/>
            <a:miter lim="800000"/>
          </a:ln>
        </p:spPr>
        <p:txBody>
          <a:bodyPr/>
          <a:lstStyle/>
          <a:p>
            <a:pPr marL="457200" indent="-457200" fontAlgn="auto">
              <a:spcBef>
                <a:spcPts val="0"/>
              </a:spcBef>
              <a:spcAft>
                <a:spcPts val="0"/>
              </a:spcAft>
              <a:defRPr/>
            </a:pPr>
            <a:r>
              <a:rPr lang="en-US" altLang="zh-CN" sz="2800" b="1" dirty="0">
                <a:solidFill>
                  <a:srgbClr val="660066"/>
                </a:solidFill>
                <a:latin typeface="Times New Roman" panose="02020603050405020304" pitchFamily="18" charset="0"/>
                <a:ea typeface="+mn-ea"/>
                <a:cs typeface="Times New Roman" panose="02020603050405020304" pitchFamily="18" charset="0"/>
              </a:rPr>
              <a:t>14. </a:t>
            </a:r>
            <a:r>
              <a:rPr lang="en-US" altLang="zh-CN" sz="2800" b="1" dirty="0">
                <a:latin typeface="Times New Roman" panose="02020603050405020304" pitchFamily="18" charset="0"/>
                <a:ea typeface="+mn-ea"/>
                <a:cs typeface="Times New Roman" panose="02020603050405020304" pitchFamily="18" charset="0"/>
              </a:rPr>
              <a:t>Frederic </a:t>
            </a:r>
            <a:r>
              <a:rPr lang="en-US" altLang="zh-CN" sz="2800" b="1" dirty="0" err="1">
                <a:latin typeface="Times New Roman" panose="02020603050405020304" pitchFamily="18" charset="0"/>
                <a:ea typeface="+mn-ea"/>
                <a:cs typeface="Times New Roman" panose="02020603050405020304" pitchFamily="18" charset="0"/>
              </a:rPr>
              <a:t>Terman</a:t>
            </a:r>
            <a:r>
              <a:rPr lang="en-US" altLang="zh-CN" sz="2800" b="1" dirty="0">
                <a:latin typeface="Times New Roman" panose="02020603050405020304" pitchFamily="18" charset="0"/>
                <a:ea typeface="+mn-ea"/>
                <a:cs typeface="Times New Roman" panose="02020603050405020304" pitchFamily="18" charset="0"/>
              </a:rPr>
              <a:t>, the famous MIT academic </a:t>
            </a:r>
            <a:r>
              <a:rPr lang="en-US" altLang="zh-CN" sz="2800" b="1" dirty="0">
                <a:solidFill>
                  <a:srgbClr val="660066"/>
                </a:solidFill>
                <a:latin typeface="Times New Roman" panose="02020603050405020304" pitchFamily="18" charset="0"/>
                <a:ea typeface="+mn-ea"/>
                <a:cs typeface="Times New Roman" panose="02020603050405020304" pitchFamily="18" charset="0"/>
              </a:rPr>
              <a:t>transplanted</a:t>
            </a:r>
            <a:r>
              <a:rPr lang="en-US" altLang="zh-CN" sz="2800" b="1" dirty="0">
                <a:latin typeface="Times New Roman" panose="02020603050405020304" pitchFamily="18" charset="0"/>
                <a:ea typeface="+mn-ea"/>
                <a:cs typeface="Times New Roman" panose="02020603050405020304" pitchFamily="18" charset="0"/>
              </a:rPr>
              <a:t> to Stanford, …. </a:t>
            </a:r>
            <a:r>
              <a:rPr lang="en-US" altLang="zh-CN" sz="2800" b="1" dirty="0">
                <a:solidFill>
                  <a:srgbClr val="660066"/>
                </a:solidFill>
                <a:latin typeface="Times New Roman" panose="02020603050405020304" pitchFamily="18" charset="0"/>
                <a:ea typeface="+mn-ea"/>
                <a:cs typeface="Times New Roman" panose="02020603050405020304" pitchFamily="18" charset="0"/>
              </a:rPr>
              <a:t>(Para. 6</a:t>
            </a:r>
            <a:r>
              <a:rPr kumimoji="1" lang="en-US" altLang="zh-CN" sz="28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a:t>
            </a:r>
            <a:r>
              <a:rPr kumimoji="1" lang="zh-CN" altLang="en-US" sz="2800" b="1" dirty="0">
                <a:solidFill>
                  <a:srgbClr val="660066"/>
                </a:solidFill>
                <a:latin typeface="Times New Roman" panose="02020603050405020304" pitchFamily="18" charset="0"/>
                <a:ea typeface="+mn-ea"/>
                <a:cs typeface="Times New Roman" panose="02020603050405020304" pitchFamily="18" charset="0"/>
                <a:sym typeface="Calibri" panose="020F0502020204030204" charset="0"/>
              </a:rPr>
              <a:t> </a:t>
            </a:r>
            <a:endParaRPr kumimoji="1" lang="en-US" altLang="zh-CN" sz="2400" b="1" dirty="0">
              <a:solidFill>
                <a:srgbClr val="660066"/>
              </a:solidFill>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a:p>
            <a:pPr fontAlgn="auto">
              <a:spcBef>
                <a:spcPct val="20000"/>
              </a:spcBef>
              <a:spcAft>
                <a:spcPts val="0"/>
              </a:spcAft>
              <a:defRPr/>
            </a:pPr>
            <a:endParaRPr lang="en-US" altLang="zh-CN" sz="2400" dirty="0">
              <a:latin typeface="+mn-lt"/>
              <a:ea typeface="+mn-ea"/>
              <a:sym typeface="Calibri" panose="020F0502020204030204" charset="0"/>
            </a:endParaRP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584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5846" name="文本框 20"/>
          <p:cNvSpPr txBox="1">
            <a:spLocks noChangeArrowheads="1"/>
          </p:cNvSpPr>
          <p:nvPr/>
        </p:nvSpPr>
        <p:spPr bwMode="auto">
          <a:xfrm>
            <a:off x="2468563" y="280988"/>
            <a:ext cx="43116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5849"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5850"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0"/>
          <p:cNvSpPr>
            <a:spLocks noChangeArrowheads="1"/>
          </p:cNvSpPr>
          <p:nvPr/>
        </p:nvSpPr>
        <p:spPr bwMode="auto">
          <a:xfrm>
            <a:off x="806450" y="2447925"/>
            <a:ext cx="8015288" cy="952500"/>
          </a:xfrm>
          <a:prstGeom prst="rect">
            <a:avLst/>
          </a:prstGeom>
          <a:noFill/>
          <a:ln w="9525">
            <a:noFill/>
            <a:miter lim="800000"/>
            <a:headEnd/>
            <a:tailEnd/>
          </a:ln>
        </p:spPr>
        <p:txBody>
          <a:bodyPr>
            <a:spAutoFit/>
          </a:bodyPr>
          <a:lstStyle/>
          <a:p>
            <a:pPr marL="323850" indent="-457200"/>
            <a:r>
              <a:rPr lang="en-US" altLang="zh-CN" sz="2800">
                <a:latin typeface="Times New Roman" pitchFamily="18" charset="0"/>
                <a:cs typeface="Times New Roman" pitchFamily="18" charset="0"/>
              </a:rPr>
              <a:t>1) </a:t>
            </a:r>
            <a:r>
              <a:rPr lang="en-US" altLang="zh-CN" sz="2800" b="1">
                <a:solidFill>
                  <a:srgbClr val="660066"/>
                </a:solidFill>
                <a:latin typeface="Times New Roman" pitchFamily="18" charset="0"/>
                <a:cs typeface="Times New Roman" pitchFamily="18" charset="0"/>
              </a:rPr>
              <a:t>transplant</a:t>
            </a:r>
            <a:r>
              <a:rPr lang="en-US" altLang="zh-CN" sz="2800">
                <a:solidFill>
                  <a:srgbClr val="660066"/>
                </a:solidFill>
                <a:latin typeface="Times New Roman" pitchFamily="18" charset="0"/>
                <a:cs typeface="Times New Roman" pitchFamily="18" charset="0"/>
              </a:rPr>
              <a:t>:</a:t>
            </a:r>
            <a:r>
              <a:rPr lang="en-US" altLang="zh-CN" sz="2800" b="1">
                <a:solidFill>
                  <a:srgbClr val="660066"/>
                </a:solidFill>
                <a:latin typeface="Times New Roman" pitchFamily="18" charset="0"/>
                <a:cs typeface="Times New Roman" pitchFamily="18" charset="0"/>
              </a:rPr>
              <a:t> </a:t>
            </a:r>
            <a:r>
              <a:rPr lang="en-US" altLang="zh-CN" sz="2800" i="1">
                <a:latin typeface="Times New Roman" pitchFamily="18" charset="0"/>
                <a:cs typeface="Times New Roman" pitchFamily="18" charset="0"/>
              </a:rPr>
              <a:t>vt. </a:t>
            </a:r>
            <a:r>
              <a:rPr lang="en-US" altLang="zh-CN" sz="2800">
                <a:latin typeface="Times New Roman" pitchFamily="18" charset="0"/>
                <a:cs typeface="Times New Roman" pitchFamily="18" charset="0"/>
              </a:rPr>
              <a:t>to move sth. or sb. from one place to another </a:t>
            </a:r>
            <a:r>
              <a:rPr lang="zh-CN" altLang="en-US" sz="2800">
                <a:latin typeface="Times New Roman" pitchFamily="18" charset="0"/>
                <a:cs typeface="Times New Roman" pitchFamily="18" charset="0"/>
              </a:rPr>
              <a:t>搬运；搬迁；迁移</a:t>
            </a:r>
          </a:p>
        </p:txBody>
      </p:sp>
      <p:sp>
        <p:nvSpPr>
          <p:cNvPr id="17" name="矩形 16"/>
          <p:cNvSpPr>
            <a:spLocks noChangeArrowheads="1"/>
          </p:cNvSpPr>
          <p:nvPr/>
        </p:nvSpPr>
        <p:spPr bwMode="auto">
          <a:xfrm>
            <a:off x="798513" y="4872038"/>
            <a:ext cx="7177087" cy="490537"/>
          </a:xfrm>
          <a:prstGeom prst="rect">
            <a:avLst/>
          </a:prstGeom>
          <a:noFill/>
          <a:ln w="9525">
            <a:noFill/>
            <a:miter lim="800000"/>
          </a:ln>
        </p:spPr>
        <p:txBody>
          <a:bodyPr>
            <a:spAutoFit/>
          </a:bodyPr>
          <a:lstStyle/>
          <a:p>
            <a:pPr marL="342900" indent="-342900" fontAlgn="auto">
              <a:spcBef>
                <a:spcPct val="20000"/>
              </a:spcBef>
              <a:spcAft>
                <a:spcPts val="0"/>
              </a:spcAft>
              <a:defRPr/>
            </a:pPr>
            <a:r>
              <a:rPr lang="zh-CN" altLang="en-US" sz="2600" dirty="0">
                <a:latin typeface="+mn-ea"/>
                <a:ea typeface="+mn-ea"/>
              </a:rPr>
              <a:t>因为工作，丽贝卡从伦敦移居到了曼彻斯特。</a:t>
            </a:r>
          </a:p>
        </p:txBody>
      </p:sp>
      <p:sp>
        <p:nvSpPr>
          <p:cNvPr id="18" name="矩形 17"/>
          <p:cNvSpPr>
            <a:spLocks noChangeArrowheads="1"/>
          </p:cNvSpPr>
          <p:nvPr/>
        </p:nvSpPr>
        <p:spPr bwMode="auto">
          <a:xfrm>
            <a:off x="806450" y="5322888"/>
            <a:ext cx="8232775" cy="492125"/>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Job had transplanted Rebecca from London to Manchester.</a:t>
            </a:r>
          </a:p>
        </p:txBody>
      </p:sp>
      <p:grpSp>
        <p:nvGrpSpPr>
          <p:cNvPr id="19" name="组合 37"/>
          <p:cNvGrpSpPr/>
          <p:nvPr/>
        </p:nvGrpSpPr>
        <p:grpSpPr bwMode="auto">
          <a:xfrm>
            <a:off x="895211" y="4320154"/>
            <a:ext cx="2016125" cy="521970"/>
            <a:chOff x="2635396" y="6103540"/>
            <a:chExt cx="1362076" cy="1598106"/>
          </a:xfrm>
          <a:solidFill>
            <a:srgbClr val="660066"/>
          </a:solidFill>
        </p:grpSpPr>
        <p:sp>
          <p:nvSpPr>
            <p:cNvPr id="20"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latin typeface="Arial" panose="020B0604020202020204" pitchFamily="34" charset="0"/>
              </a:endParaRPr>
            </a:p>
          </p:txBody>
        </p:sp>
        <p:sp>
          <p:nvSpPr>
            <p:cNvPr id="21" name="Rectangle 9"/>
            <p:cNvSpPr>
              <a:spLocks noChangeArrowheads="1"/>
            </p:cNvSpPr>
            <p:nvPr/>
          </p:nvSpPr>
          <p:spPr bwMode="auto">
            <a:xfrm>
              <a:off x="2655592" y="6103540"/>
              <a:ext cx="1307164" cy="1598106"/>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charset="-122"/>
                <a:cs typeface="Times New Roman" panose="02020603050405020304" pitchFamily="18" charset="0"/>
              </a:endParaRPr>
            </a:p>
          </p:txBody>
        </p:sp>
      </p:grpSp>
      <p:sp>
        <p:nvSpPr>
          <p:cNvPr id="22" name="文本框 6"/>
          <p:cNvSpPr txBox="1"/>
          <p:nvPr/>
        </p:nvSpPr>
        <p:spPr>
          <a:xfrm>
            <a:off x="914400" y="3476625"/>
            <a:ext cx="6477000" cy="49212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fontAlgn="auto">
              <a:spcBef>
                <a:spcPts val="0"/>
              </a:spcBef>
              <a:spcAft>
                <a:spcPts val="0"/>
              </a:spcAft>
              <a:buFont typeface="Arial" panose="020B0604020202020204" pitchFamily="34" charset="0"/>
              <a:buNone/>
              <a:defRPr/>
            </a:pPr>
            <a:r>
              <a:rPr kumimoji="1" lang="en-US" altLang="zh-CN" sz="2600" b="1" noProof="1">
                <a:solidFill>
                  <a:srgbClr val="660066"/>
                </a:solidFill>
                <a:latin typeface="Times New Roman" panose="02020603050405020304" pitchFamily="18" charset="0"/>
                <a:cs typeface="Times New Roman" panose="02020603050405020304" pitchFamily="18" charset="0"/>
              </a:rPr>
              <a:t>transplant sb. / sth. (from…) (to…)</a:t>
            </a:r>
          </a:p>
        </p:txBody>
      </p:sp>
      <p:sp>
        <p:nvSpPr>
          <p:cNvPr id="35857" name="文本框 66"/>
          <p:cNvSpPr txBox="1">
            <a:spLocks noChangeArrowheads="1"/>
          </p:cNvSpPr>
          <p:nvPr/>
        </p:nvSpPr>
        <p:spPr bwMode="auto">
          <a:xfrm>
            <a:off x="355600" y="803275"/>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2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4706938" y="2652713"/>
            <a:ext cx="3170237" cy="487362"/>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8" name="圆角矩形 37"/>
          <p:cNvSpPr/>
          <p:nvPr/>
        </p:nvSpPr>
        <p:spPr bwMode="auto">
          <a:xfrm>
            <a:off x="4706938" y="1531938"/>
            <a:ext cx="3170237"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9" name="圆角矩形 38">
            <a:hlinkClick r:id="rId2" action="ppaction://hlinksldjump"/>
          </p:cNvPr>
          <p:cNvSpPr/>
          <p:nvPr/>
        </p:nvSpPr>
        <p:spPr bwMode="auto">
          <a:xfrm>
            <a:off x="4706938" y="4824413"/>
            <a:ext cx="3170237"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43" name="直线连接符 42"/>
          <p:cNvCxnSpPr/>
          <p:nvPr/>
        </p:nvCxnSpPr>
        <p:spPr>
          <a:xfrm flipH="1">
            <a:off x="3875088" y="2874963"/>
            <a:ext cx="654050"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6872" name="文本框 32"/>
          <p:cNvSpPr txBox="1">
            <a:spLocks noChangeArrowheads="1"/>
          </p:cNvSpPr>
          <p:nvPr/>
        </p:nvSpPr>
        <p:spPr bwMode="auto">
          <a:xfrm>
            <a:off x="2468563" y="280988"/>
            <a:ext cx="44037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9" name="直线连接符 8"/>
          <p:cNvCxnSpPr/>
          <p:nvPr/>
        </p:nvCxnSpPr>
        <p:spPr>
          <a:xfrm flipH="1">
            <a:off x="3503613" y="1774825"/>
            <a:ext cx="463550" cy="46355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36876" name="矩形 49">
            <a:hlinkClick r:id="rId3" action="ppaction://hlinksldjump"/>
          </p:cNvPr>
          <p:cNvSpPr>
            <a:spLocks noChangeArrowheads="1"/>
          </p:cNvSpPr>
          <p:nvPr/>
        </p:nvSpPr>
        <p:spPr bwMode="auto">
          <a:xfrm>
            <a:off x="4841875" y="1522413"/>
            <a:ext cx="2624138" cy="522287"/>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Review</a:t>
            </a:r>
            <a:endParaRPr lang="zh-CN" altLang="en-US" sz="2800" b="1">
              <a:solidFill>
                <a:schemeClr val="bg1"/>
              </a:solidFill>
              <a:latin typeface="Times New Roman" pitchFamily="18" charset="0"/>
              <a:cs typeface="Times New Roman" pitchFamily="18" charset="0"/>
            </a:endParaRPr>
          </a:p>
        </p:txBody>
      </p:sp>
      <p:sp>
        <p:nvSpPr>
          <p:cNvPr id="36877" name="矩形 51">
            <a:hlinkClick r:id="rId2" action="ppaction://hlinksldjump"/>
          </p:cNvPr>
          <p:cNvSpPr>
            <a:spLocks noChangeArrowheads="1"/>
          </p:cNvSpPr>
          <p:nvPr/>
        </p:nvSpPr>
        <p:spPr bwMode="auto">
          <a:xfrm>
            <a:off x="4706938" y="4797425"/>
            <a:ext cx="3170237" cy="522288"/>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Language focus</a:t>
            </a:r>
          </a:p>
        </p:txBody>
      </p:sp>
      <p:sp>
        <p:nvSpPr>
          <p:cNvPr id="36878" name="矩形 30">
            <a:hlinkClick r:id="rId4" action="ppaction://hlinksldjump"/>
          </p:cNvPr>
          <p:cNvSpPr>
            <a:spLocks noChangeArrowheads="1"/>
          </p:cNvSpPr>
          <p:nvPr/>
        </p:nvSpPr>
        <p:spPr bwMode="auto">
          <a:xfrm>
            <a:off x="4841875" y="2643188"/>
            <a:ext cx="2624138" cy="522287"/>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Word bank</a:t>
            </a:r>
          </a:p>
        </p:txBody>
      </p:sp>
      <p:sp>
        <p:nvSpPr>
          <p:cNvPr id="34" name="圆角矩形 33"/>
          <p:cNvSpPr/>
          <p:nvPr/>
        </p:nvSpPr>
        <p:spPr bwMode="auto">
          <a:xfrm>
            <a:off x="4706938" y="3752850"/>
            <a:ext cx="3170237"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6880" name="矩形 34">
            <a:hlinkClick r:id="rId5" action="ppaction://hlinksldjump"/>
          </p:cNvPr>
          <p:cNvSpPr>
            <a:spLocks noChangeArrowheads="1"/>
          </p:cNvSpPr>
          <p:nvPr/>
        </p:nvSpPr>
        <p:spPr bwMode="auto">
          <a:xfrm>
            <a:off x="4670425" y="3752850"/>
            <a:ext cx="3206750" cy="522288"/>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Extended exercises</a:t>
            </a:r>
          </a:p>
        </p:txBody>
      </p:sp>
      <p:sp>
        <p:nvSpPr>
          <p:cNvPr id="40" name="矩形 39"/>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41" name="直线连接符 40"/>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688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47" name="直线连接符 46"/>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48" name="直线连接符 47"/>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6886" name="文本框 52"/>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6887" name="图片 53"/>
          <p:cNvPicPr>
            <a:picLocks noChangeAspect="1"/>
          </p:cNvPicPr>
          <p:nvPr/>
        </p:nvPicPr>
        <p:blipFill>
          <a:blip r:embed="rId6"/>
          <a:srcRect/>
          <a:stretch>
            <a:fillRect/>
          </a:stretch>
        </p:blipFill>
        <p:spPr bwMode="auto">
          <a:xfrm>
            <a:off x="198438" y="144463"/>
            <a:ext cx="177800" cy="495300"/>
          </a:xfrm>
          <a:prstGeom prst="rect">
            <a:avLst/>
          </a:prstGeom>
          <a:noFill/>
          <a:ln w="9525">
            <a:noFill/>
            <a:miter lim="800000"/>
            <a:headEnd/>
            <a:tailEnd/>
          </a:ln>
        </p:spPr>
      </p:pic>
      <p:pic>
        <p:nvPicPr>
          <p:cNvPr id="36888" name="Picture 21">
            <a:hlinkClick r:id="rId7" action="ppaction://hlinksldjump"/>
          </p:cNvPr>
          <p:cNvPicPr>
            <a:picLocks noChangeAspect="1" noChangeArrowheads="1"/>
          </p:cNvPicPr>
          <p:nvPr/>
        </p:nvPicPr>
        <p:blipFill>
          <a:blip r:embed="rId8"/>
          <a:srcRect/>
          <a:stretch>
            <a:fillRect/>
          </a:stretch>
        </p:blipFill>
        <p:spPr bwMode="auto">
          <a:xfrm>
            <a:off x="8243888" y="184150"/>
            <a:ext cx="558800" cy="558800"/>
          </a:xfrm>
          <a:prstGeom prst="rect">
            <a:avLst/>
          </a:prstGeom>
          <a:noFill/>
          <a:ln w="9525">
            <a:noFill/>
            <a:miter lim="800000"/>
            <a:headEnd/>
            <a:tailEnd/>
          </a:ln>
        </p:spPr>
      </p:pic>
      <p:pic>
        <p:nvPicPr>
          <p:cNvPr id="27" name="Picture 2" descr="http://tse1.mm.bing.net/th?id=OIP.TYox1rw0hl76zfOes-Au_QHaJR&amp;pid=Api"/>
          <p:cNvPicPr>
            <a:picLocks noChangeAspect="1" noChangeArrowheads="1"/>
          </p:cNvPicPr>
          <p:nvPr/>
        </p:nvPicPr>
        <p:blipFill>
          <a:blip r:embed="rId9"/>
          <a:srcRect/>
          <a:stretch>
            <a:fillRect/>
          </a:stretch>
        </p:blipFill>
        <p:spPr bwMode="auto">
          <a:xfrm>
            <a:off x="1057342" y="1849969"/>
            <a:ext cx="2473233" cy="3094150"/>
          </a:xfrm>
          <a:prstGeom prst="ellipse">
            <a:avLst/>
          </a:prstGeom>
          <a:ln>
            <a:noFill/>
          </a:ln>
          <a:effectLst>
            <a:softEdge rad="112500"/>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48272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7890" name="文本框 11"/>
          <p:cNvSpPr txBox="1">
            <a:spLocks noChangeArrowheads="1"/>
          </p:cNvSpPr>
          <p:nvPr/>
        </p:nvSpPr>
        <p:spPr bwMode="auto">
          <a:xfrm>
            <a:off x="477838" y="1450975"/>
            <a:ext cx="1009650" cy="460375"/>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sp>
        <p:nvSpPr>
          <p:cNvPr id="37891" name="文本框 12"/>
          <p:cNvSpPr txBox="1">
            <a:spLocks noChangeArrowheads="1"/>
          </p:cNvSpPr>
          <p:nvPr/>
        </p:nvSpPr>
        <p:spPr bwMode="auto">
          <a:xfrm>
            <a:off x="1708150" y="1281113"/>
            <a:ext cx="6899275" cy="952500"/>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rPr>
              <a:t>Complete the sentence with the words below. Change the form where necessary.</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789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Times New Roman" pitchFamily="18" charset="0"/>
                <a:ea typeface="微软雅黑" pitchFamily="34" charset="-122"/>
                <a:cs typeface="Times New Roman" pitchFamily="18" charset="0"/>
              </a:rPr>
              <a:t>新一代大学英语（提高篇）</a:t>
            </a:r>
            <a:r>
              <a:rPr lang="en-US" altLang="zh-CN" b="1">
                <a:solidFill>
                  <a:schemeClr val="bg1"/>
                </a:solidFill>
                <a:latin typeface="Times New Roman" pitchFamily="18" charset="0"/>
                <a:ea typeface="微软雅黑" pitchFamily="34" charset="-122"/>
                <a:cs typeface="Times New Roman" pitchFamily="18" charset="0"/>
              </a:rPr>
              <a:t>  </a:t>
            </a:r>
            <a:r>
              <a:rPr lang="zh-CN" altLang="en-US" b="1">
                <a:solidFill>
                  <a:schemeClr val="bg1"/>
                </a:solidFill>
                <a:latin typeface="Times New Roman" pitchFamily="18" charset="0"/>
                <a:ea typeface="微软雅黑" pitchFamily="34" charset="-122"/>
                <a:cs typeface="Times New Roman" pitchFamily="18" charset="0"/>
              </a:rPr>
              <a:t>综合教程</a:t>
            </a:r>
            <a:r>
              <a:rPr lang="en-US" altLang="zh-CN" b="1">
                <a:solidFill>
                  <a:schemeClr val="bg1"/>
                </a:solidFill>
                <a:latin typeface="Times New Roman" pitchFamily="18" charset="0"/>
                <a:ea typeface="微软雅黑" pitchFamily="34" charset="-122"/>
                <a:cs typeface="Times New Roman" pitchFamily="18" charset="0"/>
              </a:rPr>
              <a:t>  Unit 8</a:t>
            </a:r>
            <a:endParaRPr lang="zh-CN" altLang="en-US" b="1">
              <a:solidFill>
                <a:schemeClr val="bg1"/>
              </a:solidFill>
              <a:latin typeface="Times New Roman" pitchFamily="18" charset="0"/>
              <a:ea typeface="微软雅黑" pitchFamily="34" charset="-122"/>
              <a:cs typeface="Times New Roman" pitchFamily="18" charset="0"/>
            </a:endParaRPr>
          </a:p>
        </p:txBody>
      </p:sp>
      <p:sp>
        <p:nvSpPr>
          <p:cNvPr id="37895" name="文本框 26"/>
          <p:cNvSpPr txBox="1">
            <a:spLocks noChangeArrowheads="1"/>
          </p:cNvSpPr>
          <p:nvPr/>
        </p:nvSpPr>
        <p:spPr bwMode="auto">
          <a:xfrm>
            <a:off x="2468563" y="280988"/>
            <a:ext cx="44878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7898"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7899"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7900" name="文本框 26"/>
          <p:cNvSpPr txBox="1">
            <a:spLocks noChangeArrowheads="1"/>
          </p:cNvSpPr>
          <p:nvPr/>
        </p:nvSpPr>
        <p:spPr bwMode="auto">
          <a:xfrm>
            <a:off x="198438" y="885825"/>
            <a:ext cx="3095625" cy="522288"/>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Review</a:t>
            </a:r>
          </a:p>
        </p:txBody>
      </p:sp>
      <p:cxnSp>
        <p:nvCxnSpPr>
          <p:cNvPr id="26" name="直接连接符 25"/>
          <p:cNvCxnSpPr>
            <a:cxnSpLocks noChangeShapeType="1"/>
          </p:cNvCxnSpPr>
          <p:nvPr/>
        </p:nvCxnSpPr>
        <p:spPr bwMode="auto">
          <a:xfrm flipV="1">
            <a:off x="633413" y="2217738"/>
            <a:ext cx="8129587" cy="28575"/>
          </a:xfrm>
          <a:prstGeom prst="line">
            <a:avLst/>
          </a:prstGeom>
          <a:noFill/>
          <a:ln w="57150">
            <a:solidFill>
              <a:srgbClr val="44B36E"/>
            </a:solidFill>
            <a:round/>
            <a:headEnd/>
            <a:tailEnd/>
          </a:ln>
        </p:spPr>
      </p:cxnSp>
      <p:cxnSp>
        <p:nvCxnSpPr>
          <p:cNvPr id="37" name="直接连接符 36"/>
          <p:cNvCxnSpPr>
            <a:cxnSpLocks noChangeShapeType="1"/>
          </p:cNvCxnSpPr>
          <p:nvPr/>
        </p:nvCxnSpPr>
        <p:spPr bwMode="auto">
          <a:xfrm flipV="1">
            <a:off x="619125" y="3276600"/>
            <a:ext cx="8129588" cy="30163"/>
          </a:xfrm>
          <a:prstGeom prst="line">
            <a:avLst/>
          </a:prstGeom>
          <a:noFill/>
          <a:ln w="38100">
            <a:solidFill>
              <a:srgbClr val="44B36E"/>
            </a:solidFill>
            <a:round/>
            <a:headEnd/>
            <a:tailEnd/>
          </a:ln>
        </p:spPr>
      </p:cxnSp>
      <p:sp>
        <p:nvSpPr>
          <p:cNvPr id="38" name="文本框 8"/>
          <p:cNvSpPr txBox="1">
            <a:spLocks noChangeArrowheads="1"/>
          </p:cNvSpPr>
          <p:nvPr/>
        </p:nvSpPr>
        <p:spPr bwMode="auto">
          <a:xfrm>
            <a:off x="708025" y="2354263"/>
            <a:ext cx="1871663"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excellence</a:t>
            </a:r>
          </a:p>
        </p:txBody>
      </p:sp>
      <p:sp>
        <p:nvSpPr>
          <p:cNvPr id="41" name="文本框 11"/>
          <p:cNvSpPr txBox="1">
            <a:spLocks noChangeArrowheads="1"/>
          </p:cNvSpPr>
          <p:nvPr/>
        </p:nvSpPr>
        <p:spPr bwMode="auto">
          <a:xfrm>
            <a:off x="4595813" y="2354263"/>
            <a:ext cx="2420937"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illusion</a:t>
            </a:r>
          </a:p>
        </p:txBody>
      </p:sp>
      <p:sp>
        <p:nvSpPr>
          <p:cNvPr id="42" name="文本框 12"/>
          <p:cNvSpPr txBox="1">
            <a:spLocks noChangeArrowheads="1"/>
          </p:cNvSpPr>
          <p:nvPr/>
        </p:nvSpPr>
        <p:spPr bwMode="auto">
          <a:xfrm>
            <a:off x="2767013" y="2354263"/>
            <a:ext cx="1503362"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formula</a:t>
            </a:r>
          </a:p>
        </p:txBody>
      </p:sp>
      <p:sp>
        <p:nvSpPr>
          <p:cNvPr id="43" name="文本框 15"/>
          <p:cNvSpPr txBox="1">
            <a:spLocks noChangeArrowheads="1"/>
          </p:cNvSpPr>
          <p:nvPr/>
        </p:nvSpPr>
        <p:spPr bwMode="auto">
          <a:xfrm>
            <a:off x="6648450" y="2354263"/>
            <a:ext cx="1785938"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transplant</a:t>
            </a:r>
          </a:p>
        </p:txBody>
      </p:sp>
      <p:sp>
        <p:nvSpPr>
          <p:cNvPr id="47" name="文本框 18"/>
          <p:cNvSpPr txBox="1">
            <a:spLocks noChangeArrowheads="1"/>
          </p:cNvSpPr>
          <p:nvPr/>
        </p:nvSpPr>
        <p:spPr bwMode="auto">
          <a:xfrm>
            <a:off x="477838" y="3376613"/>
            <a:ext cx="8474075" cy="2984500"/>
          </a:xfrm>
          <a:prstGeom prst="rect">
            <a:avLst/>
          </a:prstGeom>
          <a:noFill/>
          <a:ln w="9525">
            <a:noFill/>
            <a:miter lim="800000"/>
            <a:headEnd/>
            <a:tailEnd/>
          </a:ln>
        </p:spPr>
        <p:txBody>
          <a:bodyPr>
            <a:spAutoFit/>
          </a:bodyPr>
          <a:lstStyle/>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Globalization would not have happened without ______________ achieved in the field of IT.</a:t>
            </a:r>
          </a:p>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Rapid technological advances have also ______________ the business affairs.</a:t>
            </a:r>
          </a:p>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He was ____________ to the headquarters in Seattle and has worked there ever since.</a:t>
            </a:r>
          </a:p>
        </p:txBody>
      </p:sp>
      <p:sp>
        <p:nvSpPr>
          <p:cNvPr id="28" name="动作按钮: 第一张 2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9" name="TextBox 28"/>
          <p:cNvSpPr txBox="1">
            <a:spLocks noChangeArrowheads="1"/>
          </p:cNvSpPr>
          <p:nvPr/>
        </p:nvSpPr>
        <p:spPr bwMode="auto">
          <a:xfrm>
            <a:off x="1131888" y="3843338"/>
            <a:ext cx="2582862"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breakthroughs</a:t>
            </a:r>
          </a:p>
        </p:txBody>
      </p:sp>
      <p:sp>
        <p:nvSpPr>
          <p:cNvPr id="30" name="TextBox 29"/>
          <p:cNvSpPr txBox="1">
            <a:spLocks noChangeArrowheads="1"/>
          </p:cNvSpPr>
          <p:nvPr/>
        </p:nvSpPr>
        <p:spPr bwMode="auto">
          <a:xfrm>
            <a:off x="1103313" y="4797425"/>
            <a:ext cx="2309812"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revolutionized</a:t>
            </a:r>
          </a:p>
        </p:txBody>
      </p:sp>
      <p:sp>
        <p:nvSpPr>
          <p:cNvPr id="31" name="文本框 8"/>
          <p:cNvSpPr txBox="1">
            <a:spLocks noChangeArrowheads="1"/>
          </p:cNvSpPr>
          <p:nvPr/>
        </p:nvSpPr>
        <p:spPr bwMode="auto">
          <a:xfrm>
            <a:off x="698500" y="2801938"/>
            <a:ext cx="2292350"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revolutionize</a:t>
            </a:r>
          </a:p>
        </p:txBody>
      </p:sp>
      <p:sp>
        <p:nvSpPr>
          <p:cNvPr id="32" name="文本框 11"/>
          <p:cNvSpPr txBox="1">
            <a:spLocks noChangeArrowheads="1"/>
          </p:cNvSpPr>
          <p:nvPr/>
        </p:nvSpPr>
        <p:spPr bwMode="auto">
          <a:xfrm>
            <a:off x="4587875" y="2801938"/>
            <a:ext cx="2420938"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breakthrough</a:t>
            </a:r>
          </a:p>
        </p:txBody>
      </p:sp>
      <p:sp>
        <p:nvSpPr>
          <p:cNvPr id="39" name="文本框 12"/>
          <p:cNvSpPr txBox="1">
            <a:spLocks noChangeArrowheads="1"/>
          </p:cNvSpPr>
          <p:nvPr/>
        </p:nvSpPr>
        <p:spPr bwMode="auto">
          <a:xfrm>
            <a:off x="2759075" y="2801938"/>
            <a:ext cx="1812925"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destruction</a:t>
            </a:r>
          </a:p>
        </p:txBody>
      </p:sp>
      <p:sp>
        <p:nvSpPr>
          <p:cNvPr id="40" name="文本框 15"/>
          <p:cNvSpPr txBox="1">
            <a:spLocks noChangeArrowheads="1"/>
          </p:cNvSpPr>
          <p:nvPr/>
        </p:nvSpPr>
        <p:spPr bwMode="auto">
          <a:xfrm>
            <a:off x="6638925" y="2801938"/>
            <a:ext cx="1785938"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mislead</a:t>
            </a:r>
          </a:p>
        </p:txBody>
      </p:sp>
      <p:sp>
        <p:nvSpPr>
          <p:cNvPr id="44" name="TextBox 43"/>
          <p:cNvSpPr txBox="1">
            <a:spLocks noChangeArrowheads="1"/>
          </p:cNvSpPr>
          <p:nvPr/>
        </p:nvSpPr>
        <p:spPr bwMode="auto">
          <a:xfrm>
            <a:off x="2286000" y="5408613"/>
            <a:ext cx="2309813"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transplanted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linds(horizontal)">
                                      <p:cBhvr>
                                        <p:cTn id="10" dur="500"/>
                                        <p:tgtEl>
                                          <p:spTgt spid="38"/>
                                        </p:tgtEl>
                                      </p:cBhvr>
                                    </p:animEffect>
                                  </p:childTnLst>
                                </p:cTn>
                              </p:par>
                              <p:par>
                                <p:cTn id="11" presetID="3" presetClass="entr" presetSubtype="1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linds(horizontal)">
                                      <p:cBhvr>
                                        <p:cTn id="13" dur="500"/>
                                        <p:tgtEl>
                                          <p:spTgt spid="3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blinds(horizontal)">
                                      <p:cBhvr>
                                        <p:cTn id="16" dur="500"/>
                                        <p:tgtEl>
                                          <p:spTgt spid="4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linds(horizontal)">
                                      <p:cBhvr>
                                        <p:cTn id="19" dur="500"/>
                                        <p:tgtEl>
                                          <p:spTgt spid="4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linds(horizontal)">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blinds(horizontal)">
                                      <p:cBhvr>
                                        <p:cTn id="27" dur="500"/>
                                        <p:tgtEl>
                                          <p:spTgt spid="4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linds(horizontal)">
                                      <p:cBhvr>
                                        <p:cTn id="37" dur="500"/>
                                        <p:tgtEl>
                                          <p:spTgt spid="3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linds(horizontal)">
                                      <p:cBhvr>
                                        <p:cTn id="40" dur="500"/>
                                        <p:tgtEl>
                                          <p:spTgt spid="31"/>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linds(horizontal)">
                                      <p:cBhvr>
                                        <p:cTn id="43" dur="500"/>
                                        <p:tgtEl>
                                          <p:spTgt spid="39"/>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blinds(horizontal)">
                                      <p:cBhvr>
                                        <p:cTn id="46" dur="500"/>
                                        <p:tgtEl>
                                          <p:spTgt spid="3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blinds(horizontal)">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blinds(horizontal)">
                                      <p:cBhvr>
                                        <p:cTn id="5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43" grpId="0"/>
      <p:bldP spid="47" grpId="0"/>
      <p:bldP spid="29" grpId="0"/>
      <p:bldP spid="30" grpId="0"/>
      <p:bldP spid="31" grpId="0"/>
      <p:bldP spid="32" grpId="0"/>
      <p:bldP spid="39" grpId="0"/>
      <p:bldP spid="40"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89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8916" name="文本框 26"/>
          <p:cNvSpPr txBox="1">
            <a:spLocks noChangeArrowheads="1"/>
          </p:cNvSpPr>
          <p:nvPr/>
        </p:nvSpPr>
        <p:spPr bwMode="auto">
          <a:xfrm>
            <a:off x="2468563" y="280988"/>
            <a:ext cx="44465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891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892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8921" name="文本框 18"/>
          <p:cNvSpPr txBox="1">
            <a:spLocks noChangeArrowheads="1"/>
          </p:cNvSpPr>
          <p:nvPr/>
        </p:nvSpPr>
        <p:spPr bwMode="auto">
          <a:xfrm>
            <a:off x="307975" y="1114425"/>
            <a:ext cx="8836025" cy="5448300"/>
          </a:xfrm>
          <a:prstGeom prst="rect">
            <a:avLst/>
          </a:prstGeom>
          <a:noFill/>
          <a:ln w="9525">
            <a:noFill/>
            <a:miter lim="800000"/>
            <a:headEnd/>
            <a:tailEnd/>
          </a:ln>
        </p:spPr>
        <p:txBody>
          <a:bodyPr>
            <a:spAutoFit/>
          </a:bodyPr>
          <a:lstStyle/>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Do you realize how much damage and ____________ the chemical factory is causing to people’s health?</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Thinking that corporations and employers will pay for you to enhance your skills is little more than ___________ now.</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Is there a(n) ___________ for boosting innovation and entrepreneurship that can be copied?</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The interviewees are expected to demonstrate leadership, academic ____________ and entrepreneurship.</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Don’t be _________ into thinking that starting a business is easy.</a:t>
            </a:r>
          </a:p>
        </p:txBody>
      </p:sp>
      <p:sp>
        <p:nvSpPr>
          <p:cNvPr id="38922" name="文本框 26"/>
          <p:cNvSpPr txBox="1">
            <a:spLocks noChangeArrowheads="1"/>
          </p:cNvSpPr>
          <p:nvPr/>
        </p:nvSpPr>
        <p:spPr bwMode="auto">
          <a:xfrm>
            <a:off x="198438" y="712788"/>
            <a:ext cx="3095625" cy="520700"/>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Review</a:t>
            </a:r>
          </a:p>
        </p:txBody>
      </p:sp>
      <p:sp>
        <p:nvSpPr>
          <p:cNvPr id="16" name="动作按钮: 第一张 1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3" name="TextBox 12"/>
          <p:cNvSpPr txBox="1">
            <a:spLocks noChangeArrowheads="1"/>
          </p:cNvSpPr>
          <p:nvPr/>
        </p:nvSpPr>
        <p:spPr bwMode="auto">
          <a:xfrm>
            <a:off x="6372225" y="1114425"/>
            <a:ext cx="1897063"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destruction</a:t>
            </a:r>
          </a:p>
        </p:txBody>
      </p:sp>
      <p:sp>
        <p:nvSpPr>
          <p:cNvPr id="14" name="TextBox 13"/>
          <p:cNvSpPr txBox="1">
            <a:spLocks noChangeArrowheads="1"/>
          </p:cNvSpPr>
          <p:nvPr/>
        </p:nvSpPr>
        <p:spPr bwMode="auto">
          <a:xfrm>
            <a:off x="869950" y="2989263"/>
            <a:ext cx="207803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an illusion</a:t>
            </a:r>
          </a:p>
        </p:txBody>
      </p:sp>
      <p:sp>
        <p:nvSpPr>
          <p:cNvPr id="15" name="TextBox 14"/>
          <p:cNvSpPr txBox="1">
            <a:spLocks noChangeArrowheads="1"/>
          </p:cNvSpPr>
          <p:nvPr/>
        </p:nvSpPr>
        <p:spPr bwMode="auto">
          <a:xfrm>
            <a:off x="2738438" y="3568700"/>
            <a:ext cx="153987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formula</a:t>
            </a:r>
          </a:p>
        </p:txBody>
      </p:sp>
      <p:sp>
        <p:nvSpPr>
          <p:cNvPr id="17" name="TextBox 16"/>
          <p:cNvSpPr txBox="1">
            <a:spLocks noChangeArrowheads="1"/>
          </p:cNvSpPr>
          <p:nvPr/>
        </p:nvSpPr>
        <p:spPr bwMode="auto">
          <a:xfrm>
            <a:off x="2178050" y="4995863"/>
            <a:ext cx="194627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excellence</a:t>
            </a:r>
          </a:p>
        </p:txBody>
      </p:sp>
      <p:sp>
        <p:nvSpPr>
          <p:cNvPr id="18" name="TextBox 17"/>
          <p:cNvSpPr txBox="1">
            <a:spLocks noChangeArrowheads="1"/>
          </p:cNvSpPr>
          <p:nvPr/>
        </p:nvSpPr>
        <p:spPr bwMode="auto">
          <a:xfrm>
            <a:off x="2170113" y="5589588"/>
            <a:ext cx="1189037"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misled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385888"/>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9938" name="文本框 11"/>
          <p:cNvSpPr txBox="1">
            <a:spLocks noChangeArrowheads="1"/>
          </p:cNvSpPr>
          <p:nvPr/>
        </p:nvSpPr>
        <p:spPr bwMode="auto">
          <a:xfrm>
            <a:off x="477838" y="1381125"/>
            <a:ext cx="1009650" cy="461963"/>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sp>
        <p:nvSpPr>
          <p:cNvPr id="39939" name="文本框 12"/>
          <p:cNvSpPr txBox="1">
            <a:spLocks noChangeArrowheads="1"/>
          </p:cNvSpPr>
          <p:nvPr/>
        </p:nvSpPr>
        <p:spPr bwMode="auto">
          <a:xfrm>
            <a:off x="1870075" y="927100"/>
            <a:ext cx="6659563" cy="1382713"/>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rPr>
              <a:t>Replace the underlined words with the correct form of the words and expressions below.</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9942"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39943" name="文本框 26"/>
          <p:cNvSpPr txBox="1">
            <a:spLocks noChangeArrowheads="1"/>
          </p:cNvSpPr>
          <p:nvPr/>
        </p:nvSpPr>
        <p:spPr bwMode="auto">
          <a:xfrm>
            <a:off x="2468563" y="280988"/>
            <a:ext cx="426085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9946"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9947"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7" name="文本框 18"/>
          <p:cNvSpPr txBox="1">
            <a:spLocks noChangeArrowheads="1"/>
          </p:cNvSpPr>
          <p:nvPr/>
        </p:nvSpPr>
        <p:spPr bwMode="auto">
          <a:xfrm>
            <a:off x="620713" y="3602038"/>
            <a:ext cx="8402637" cy="2046287"/>
          </a:xfrm>
          <a:prstGeom prst="rect">
            <a:avLst/>
          </a:prstGeom>
          <a:noFill/>
          <a:ln w="9525">
            <a:noFill/>
            <a:miter lim="800000"/>
            <a:headEnd/>
            <a:tailEnd/>
          </a:ln>
        </p:spPr>
        <p:txBody>
          <a:bodyPr>
            <a:spAutoFit/>
          </a:bodyPr>
          <a:lstStyle/>
          <a:p>
            <a:pPr marL="457200" indent="-457200">
              <a:spcAft>
                <a:spcPts val="1800"/>
              </a:spcAft>
              <a:buFont typeface="Calibri" pitchFamily="34" charset="0"/>
              <a:buAutoNum type="arabicPeriod"/>
            </a:pPr>
            <a:r>
              <a:rPr lang="en-US" altLang="zh-CN" sz="2800">
                <a:latin typeface="Times New Roman" pitchFamily="18" charset="0"/>
                <a:cs typeface="Times New Roman" pitchFamily="18" charset="0"/>
              </a:rPr>
              <a:t>We will have a discussion about how to maintain the </a:t>
            </a:r>
            <a:r>
              <a:rPr lang="en-US" altLang="zh-CN" sz="2800" u="sng">
                <a:latin typeface="Times New Roman" pitchFamily="18" charset="0"/>
                <a:cs typeface="Times New Roman" pitchFamily="18" charset="0"/>
              </a:rPr>
              <a:t>strength</a:t>
            </a:r>
            <a:r>
              <a:rPr lang="en-US" altLang="zh-CN" sz="2800">
                <a:latin typeface="Times New Roman" pitchFamily="18" charset="0"/>
                <a:cs typeface="Times New Roman" pitchFamily="18" charset="0"/>
              </a:rPr>
              <a:t> of the company at Tuesday’s board meeting.</a:t>
            </a:r>
          </a:p>
          <a:p>
            <a:pPr marL="457200" indent="-457200">
              <a:spcAft>
                <a:spcPts val="1800"/>
              </a:spcAft>
              <a:buFont typeface="Calibri" pitchFamily="34" charset="0"/>
              <a:buAutoNum type="arabicPeriod"/>
            </a:pPr>
            <a:r>
              <a:rPr lang="en-US" altLang="zh-CN" sz="2800">
                <a:latin typeface="Times New Roman" pitchFamily="18" charset="0"/>
                <a:cs typeface="Times New Roman" pitchFamily="18" charset="0"/>
              </a:rPr>
              <a:t>The business model is believed to </a:t>
            </a:r>
            <a:r>
              <a:rPr lang="en-US" altLang="zh-CN" sz="2800" u="sng">
                <a:latin typeface="Times New Roman" pitchFamily="18" charset="0"/>
                <a:cs typeface="Times New Roman" pitchFamily="18" charset="0"/>
              </a:rPr>
              <a:t>have been present</a:t>
            </a:r>
            <a:r>
              <a:rPr lang="en-US" altLang="zh-CN" sz="2800">
                <a:latin typeface="Times New Roman" pitchFamily="18" charset="0"/>
                <a:cs typeface="Times New Roman" pitchFamily="18" charset="0"/>
              </a:rPr>
              <a:t> about 100 years ago.</a:t>
            </a:r>
          </a:p>
        </p:txBody>
      </p:sp>
      <p:cxnSp>
        <p:nvCxnSpPr>
          <p:cNvPr id="29" name="直接连接符 28"/>
          <p:cNvCxnSpPr>
            <a:cxnSpLocks noChangeShapeType="1"/>
          </p:cNvCxnSpPr>
          <p:nvPr/>
        </p:nvCxnSpPr>
        <p:spPr bwMode="auto">
          <a:xfrm flipV="1">
            <a:off x="619125" y="2251075"/>
            <a:ext cx="8129588" cy="28575"/>
          </a:xfrm>
          <a:prstGeom prst="line">
            <a:avLst/>
          </a:prstGeom>
          <a:noFill/>
          <a:ln w="57150">
            <a:solidFill>
              <a:srgbClr val="44B36E"/>
            </a:solidFill>
            <a:round/>
            <a:headEnd/>
            <a:tailEnd/>
          </a:ln>
        </p:spPr>
      </p:cxnSp>
      <p:cxnSp>
        <p:nvCxnSpPr>
          <p:cNvPr id="30" name="直接连接符 29"/>
          <p:cNvCxnSpPr>
            <a:cxnSpLocks noChangeShapeType="1"/>
          </p:cNvCxnSpPr>
          <p:nvPr/>
        </p:nvCxnSpPr>
        <p:spPr bwMode="auto">
          <a:xfrm flipV="1">
            <a:off x="619125" y="3305175"/>
            <a:ext cx="8129588" cy="30163"/>
          </a:xfrm>
          <a:prstGeom prst="line">
            <a:avLst/>
          </a:prstGeom>
          <a:noFill/>
          <a:ln w="38100">
            <a:solidFill>
              <a:srgbClr val="44B36E"/>
            </a:solidFill>
            <a:round/>
            <a:headEnd/>
            <a:tailEnd/>
          </a:ln>
        </p:spPr>
      </p:cxnSp>
      <p:sp>
        <p:nvSpPr>
          <p:cNvPr id="31" name="文本框 8"/>
          <p:cNvSpPr txBox="1">
            <a:spLocks noChangeArrowheads="1"/>
          </p:cNvSpPr>
          <p:nvPr/>
        </p:nvSpPr>
        <p:spPr bwMode="auto">
          <a:xfrm>
            <a:off x="1390650" y="2279650"/>
            <a:ext cx="1270000"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vitality</a:t>
            </a:r>
          </a:p>
        </p:txBody>
      </p:sp>
      <p:sp>
        <p:nvSpPr>
          <p:cNvPr id="32" name="文本框 9"/>
          <p:cNvSpPr txBox="1">
            <a:spLocks noChangeArrowheads="1"/>
          </p:cNvSpPr>
          <p:nvPr/>
        </p:nvSpPr>
        <p:spPr bwMode="auto">
          <a:xfrm>
            <a:off x="1390650" y="2844800"/>
            <a:ext cx="2184400"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step in</a:t>
            </a:r>
          </a:p>
        </p:txBody>
      </p:sp>
      <p:sp>
        <p:nvSpPr>
          <p:cNvPr id="42" name="文本框 11"/>
          <p:cNvSpPr txBox="1">
            <a:spLocks noChangeArrowheads="1"/>
          </p:cNvSpPr>
          <p:nvPr/>
        </p:nvSpPr>
        <p:spPr bwMode="auto">
          <a:xfrm>
            <a:off x="5129213" y="2279650"/>
            <a:ext cx="1709737"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expertise</a:t>
            </a:r>
          </a:p>
        </p:txBody>
      </p:sp>
      <p:sp>
        <p:nvSpPr>
          <p:cNvPr id="43" name="文本框 12"/>
          <p:cNvSpPr txBox="1">
            <a:spLocks noChangeArrowheads="1"/>
          </p:cNvSpPr>
          <p:nvPr/>
        </p:nvSpPr>
        <p:spPr bwMode="auto">
          <a:xfrm>
            <a:off x="3332163" y="2281238"/>
            <a:ext cx="1503362"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fertile</a:t>
            </a:r>
          </a:p>
        </p:txBody>
      </p:sp>
      <p:sp>
        <p:nvSpPr>
          <p:cNvPr id="49" name="文本框 16"/>
          <p:cNvSpPr txBox="1">
            <a:spLocks noChangeArrowheads="1"/>
          </p:cNvSpPr>
          <p:nvPr/>
        </p:nvSpPr>
        <p:spPr bwMode="auto">
          <a:xfrm>
            <a:off x="3332163" y="2844800"/>
            <a:ext cx="3136900"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come into existence</a:t>
            </a:r>
          </a:p>
        </p:txBody>
      </p:sp>
      <p:sp>
        <p:nvSpPr>
          <p:cNvPr id="51" name="文本框 4"/>
          <p:cNvSpPr txBox="1">
            <a:spLocks noChangeArrowheads="1"/>
          </p:cNvSpPr>
          <p:nvPr/>
        </p:nvSpPr>
        <p:spPr bwMode="auto">
          <a:xfrm>
            <a:off x="6935788" y="4364038"/>
            <a:ext cx="145097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vitality</a:t>
            </a:r>
          </a:p>
        </p:txBody>
      </p:sp>
      <p:sp>
        <p:nvSpPr>
          <p:cNvPr id="28" name="动作按钮: 第一张 2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5" name="文本框 4"/>
          <p:cNvSpPr txBox="1">
            <a:spLocks noChangeArrowheads="1"/>
          </p:cNvSpPr>
          <p:nvPr/>
        </p:nvSpPr>
        <p:spPr bwMode="auto">
          <a:xfrm>
            <a:off x="4084638" y="5240338"/>
            <a:ext cx="4033837"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have come into existence</a:t>
            </a:r>
          </a:p>
        </p:txBody>
      </p:sp>
      <p:sp>
        <p:nvSpPr>
          <p:cNvPr id="26" name="文本框 11"/>
          <p:cNvSpPr txBox="1">
            <a:spLocks noChangeArrowheads="1"/>
          </p:cNvSpPr>
          <p:nvPr/>
        </p:nvSpPr>
        <p:spPr bwMode="auto">
          <a:xfrm>
            <a:off x="6935788" y="2298700"/>
            <a:ext cx="1709737"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essence</a:t>
            </a:r>
          </a:p>
        </p:txBody>
      </p:sp>
      <p:sp>
        <p:nvSpPr>
          <p:cNvPr id="37" name="文本框 11"/>
          <p:cNvSpPr txBox="1">
            <a:spLocks noChangeArrowheads="1"/>
          </p:cNvSpPr>
          <p:nvPr/>
        </p:nvSpPr>
        <p:spPr bwMode="auto">
          <a:xfrm>
            <a:off x="6953250" y="2827338"/>
            <a:ext cx="1709738"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spin off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linds(horizontal)">
                                      <p:cBhvr>
                                        <p:cTn id="16" dur="500"/>
                                        <p:tgtEl>
                                          <p:spTgt spid="3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linds(horizontal)">
                                      <p:cBhvr>
                                        <p:cTn id="19" dur="500"/>
                                        <p:tgtEl>
                                          <p:spTgt spid="4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linds(horizontal)">
                                      <p:cBhvr>
                                        <p:cTn id="22" dur="500"/>
                                        <p:tgtEl>
                                          <p:spTgt spid="4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blinds(horizontal)">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blinds(horizontal)">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linds(horizontal)">
                                      <p:cBhvr>
                                        <p:cTn id="43" dur="500"/>
                                        <p:tgtEl>
                                          <p:spTgt spid="2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blinds(horizontal)">
                                      <p:cBhvr>
                                        <p:cTn id="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1" grpId="0"/>
      <p:bldP spid="32" grpId="0"/>
      <p:bldP spid="42" grpId="0"/>
      <p:bldP spid="43" grpId="0"/>
      <p:bldP spid="49" grpId="0"/>
      <p:bldP spid="51" grpId="0"/>
      <p:bldP spid="25" grpId="0"/>
      <p:bldP spid="2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096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0964" name="文本框 26"/>
          <p:cNvSpPr txBox="1">
            <a:spLocks noChangeArrowheads="1"/>
          </p:cNvSpPr>
          <p:nvPr/>
        </p:nvSpPr>
        <p:spPr bwMode="auto">
          <a:xfrm>
            <a:off x="2468563" y="280988"/>
            <a:ext cx="41703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096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096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0969" name="文本框 18"/>
          <p:cNvSpPr txBox="1">
            <a:spLocks noChangeArrowheads="1"/>
          </p:cNvSpPr>
          <p:nvPr/>
        </p:nvSpPr>
        <p:spPr bwMode="auto">
          <a:xfrm>
            <a:off x="127000" y="919163"/>
            <a:ext cx="8824913" cy="5448300"/>
          </a:xfrm>
          <a:prstGeom prst="rect">
            <a:avLst/>
          </a:prstGeom>
          <a:noFill/>
          <a:ln w="9525">
            <a:noFill/>
            <a:miter lim="800000"/>
            <a:headEnd/>
            <a:tailEnd/>
          </a:ln>
        </p:spPr>
        <p:txBody>
          <a:bodyPr>
            <a:spAutoFit/>
          </a:bodyPr>
          <a:lstStyle/>
          <a:p>
            <a:pPr marL="457200" indent="-457200">
              <a:spcAft>
                <a:spcPts val="1200"/>
              </a:spcAft>
              <a:buFont typeface="Calibri" pitchFamily="34" charset="0"/>
              <a:buAutoNum type="arabicPeriod" startAt="3"/>
            </a:pPr>
            <a:r>
              <a:rPr lang="en-US" altLang="zh-CN" sz="2800">
                <a:latin typeface="Times New Roman" pitchFamily="18" charset="0"/>
                <a:cs typeface="Times New Roman" pitchFamily="18" charset="0"/>
              </a:rPr>
              <a:t>An outside buyer has </a:t>
            </a:r>
            <a:r>
              <a:rPr lang="en-US" altLang="zh-CN" sz="2800" u="sng">
                <a:latin typeface="Times New Roman" pitchFamily="18" charset="0"/>
                <a:cs typeface="Times New Roman" pitchFamily="18" charset="0"/>
              </a:rPr>
              <a:t>become involved</a:t>
            </a:r>
            <a:r>
              <a:rPr lang="en-US" altLang="zh-CN" sz="2800">
                <a:latin typeface="Times New Roman" pitchFamily="18" charset="0"/>
                <a:cs typeface="Times New Roman" pitchFamily="18" charset="0"/>
              </a:rPr>
              <a:t> and saved the company from going out of business.</a:t>
            </a:r>
          </a:p>
          <a:p>
            <a:pPr marL="457200" indent="-457200">
              <a:spcAft>
                <a:spcPts val="1200"/>
              </a:spcAft>
              <a:buFont typeface="Calibri" pitchFamily="34" charset="0"/>
              <a:buAutoNum type="arabicPeriod" startAt="3"/>
            </a:pPr>
            <a:r>
              <a:rPr lang="en-US" altLang="zh-CN" sz="2800">
                <a:latin typeface="Times New Roman" pitchFamily="18" charset="0"/>
                <a:cs typeface="Times New Roman" pitchFamily="18" charset="0"/>
              </a:rPr>
              <a:t>It is obvious that he does not understand the true </a:t>
            </a:r>
            <a:r>
              <a:rPr lang="en-US" altLang="zh-CN" sz="2800" u="sng">
                <a:latin typeface="Times New Roman" pitchFamily="18" charset="0"/>
                <a:cs typeface="Times New Roman" pitchFamily="18" charset="0"/>
              </a:rPr>
              <a:t>important feature</a:t>
            </a:r>
            <a:r>
              <a:rPr lang="en-US" altLang="zh-CN" sz="2800">
                <a:latin typeface="Times New Roman" pitchFamily="18" charset="0"/>
                <a:cs typeface="Times New Roman" pitchFamily="18" charset="0"/>
              </a:rPr>
              <a:t> of starting a business.</a:t>
            </a:r>
          </a:p>
          <a:p>
            <a:pPr marL="457200" indent="-457200">
              <a:spcAft>
                <a:spcPts val="1200"/>
              </a:spcAft>
              <a:buFont typeface="Calibri" pitchFamily="34" charset="0"/>
              <a:buAutoNum type="arabicPeriod" startAt="3"/>
            </a:pPr>
            <a:r>
              <a:rPr lang="en-US" altLang="zh-CN" sz="2800">
                <a:latin typeface="Times New Roman" pitchFamily="18" charset="0"/>
                <a:cs typeface="Times New Roman" pitchFamily="18" charset="0"/>
              </a:rPr>
              <a:t>I’ve been in this job for 30 years, and I’ve picked up a good deal of </a:t>
            </a:r>
            <a:r>
              <a:rPr lang="en-US" altLang="zh-CN" sz="2800" u="sng">
                <a:latin typeface="Times New Roman" pitchFamily="18" charset="0"/>
                <a:cs typeface="Times New Roman" pitchFamily="18" charset="0"/>
              </a:rPr>
              <a:t>expert skills</a:t>
            </a:r>
            <a:r>
              <a:rPr lang="en-US" altLang="zh-CN" sz="2800">
                <a:latin typeface="Times New Roman" pitchFamily="18" charset="0"/>
                <a:cs typeface="Times New Roman" pitchFamily="18" charset="0"/>
              </a:rPr>
              <a:t> along the way.</a:t>
            </a:r>
          </a:p>
          <a:p>
            <a:pPr marL="457200" indent="-457200">
              <a:spcAft>
                <a:spcPts val="1200"/>
              </a:spcAft>
              <a:buFont typeface="Calibri" pitchFamily="34" charset="0"/>
              <a:buAutoNum type="arabicPeriod" startAt="3"/>
            </a:pPr>
            <a:r>
              <a:rPr lang="en-US" altLang="zh-CN" sz="2800">
                <a:latin typeface="Times New Roman" pitchFamily="18" charset="0"/>
                <a:cs typeface="Times New Roman" pitchFamily="18" charset="0"/>
              </a:rPr>
              <a:t>The Web provides a </a:t>
            </a:r>
            <a:r>
              <a:rPr lang="en-US" altLang="zh-CN" sz="2800" u="sng">
                <a:latin typeface="Times New Roman" pitchFamily="18" charset="0"/>
                <a:cs typeface="Times New Roman" pitchFamily="18" charset="0"/>
              </a:rPr>
              <a:t>productive</a:t>
            </a:r>
            <a:r>
              <a:rPr lang="en-US" altLang="zh-CN" sz="2800">
                <a:latin typeface="Times New Roman" pitchFamily="18" charset="0"/>
                <a:cs typeface="Times New Roman" pitchFamily="18" charset="0"/>
              </a:rPr>
              <a:t> opportunity for innovation and interaction.</a:t>
            </a:r>
          </a:p>
          <a:p>
            <a:pPr marL="457200" indent="-457200">
              <a:spcAft>
                <a:spcPts val="1200"/>
              </a:spcAft>
              <a:buFont typeface="Calibri" pitchFamily="34" charset="0"/>
              <a:buAutoNum type="arabicPeriod" startAt="3"/>
            </a:pPr>
            <a:r>
              <a:rPr lang="en-US" altLang="zh-CN" sz="2800">
                <a:latin typeface="Times New Roman" pitchFamily="18" charset="0"/>
                <a:cs typeface="Times New Roman" pitchFamily="18" charset="0"/>
              </a:rPr>
              <a:t>The vehicle parts maker said it would </a:t>
            </a:r>
            <a:r>
              <a:rPr lang="en-US" altLang="zh-CN" sz="2800" u="sng">
                <a:latin typeface="Times New Roman" pitchFamily="18" charset="0"/>
                <a:cs typeface="Times New Roman" pitchFamily="18" charset="0"/>
              </a:rPr>
              <a:t>change</a:t>
            </a:r>
            <a:r>
              <a:rPr lang="en-US" altLang="zh-CN" sz="2800">
                <a:latin typeface="Times New Roman" pitchFamily="18" charset="0"/>
                <a:cs typeface="Times New Roman" pitchFamily="18" charset="0"/>
              </a:rPr>
              <a:t> its power train systems business into a separate publicly traded company.</a:t>
            </a:r>
          </a:p>
        </p:txBody>
      </p:sp>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2" name="文本框 4"/>
          <p:cNvSpPr txBox="1">
            <a:spLocks noChangeArrowheads="1"/>
          </p:cNvSpPr>
          <p:nvPr/>
        </p:nvSpPr>
        <p:spPr bwMode="auto">
          <a:xfrm>
            <a:off x="5962650" y="1403350"/>
            <a:ext cx="2316163" cy="522288"/>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stepped in</a:t>
            </a:r>
          </a:p>
        </p:txBody>
      </p:sp>
      <p:sp>
        <p:nvSpPr>
          <p:cNvPr id="13" name="文本框 4"/>
          <p:cNvSpPr txBox="1">
            <a:spLocks noChangeArrowheads="1"/>
          </p:cNvSpPr>
          <p:nvPr/>
        </p:nvSpPr>
        <p:spPr bwMode="auto">
          <a:xfrm>
            <a:off x="6481763" y="2414588"/>
            <a:ext cx="1427162"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essence</a:t>
            </a:r>
          </a:p>
        </p:txBody>
      </p:sp>
      <p:sp>
        <p:nvSpPr>
          <p:cNvPr id="14" name="文本框 4"/>
          <p:cNvSpPr txBox="1">
            <a:spLocks noChangeArrowheads="1"/>
          </p:cNvSpPr>
          <p:nvPr/>
        </p:nvSpPr>
        <p:spPr bwMode="auto">
          <a:xfrm>
            <a:off x="6481763" y="3471863"/>
            <a:ext cx="1758950"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expertise</a:t>
            </a:r>
          </a:p>
        </p:txBody>
      </p:sp>
      <p:sp>
        <p:nvSpPr>
          <p:cNvPr id="15" name="文本框 4"/>
          <p:cNvSpPr txBox="1">
            <a:spLocks noChangeArrowheads="1"/>
          </p:cNvSpPr>
          <p:nvPr/>
        </p:nvSpPr>
        <p:spPr bwMode="auto">
          <a:xfrm>
            <a:off x="4640263" y="4405313"/>
            <a:ext cx="1760537"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fertile</a:t>
            </a:r>
          </a:p>
        </p:txBody>
      </p:sp>
      <p:sp>
        <p:nvSpPr>
          <p:cNvPr id="16" name="文本框 4"/>
          <p:cNvSpPr txBox="1">
            <a:spLocks noChangeArrowheads="1"/>
          </p:cNvSpPr>
          <p:nvPr/>
        </p:nvSpPr>
        <p:spPr bwMode="auto">
          <a:xfrm>
            <a:off x="2168525" y="5767388"/>
            <a:ext cx="176053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spin off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198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1988" name="文本框 26"/>
          <p:cNvSpPr txBox="1">
            <a:spLocks noChangeArrowheads="1"/>
          </p:cNvSpPr>
          <p:nvPr/>
        </p:nvSpPr>
        <p:spPr bwMode="auto">
          <a:xfrm>
            <a:off x="2468563" y="280988"/>
            <a:ext cx="48275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199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199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1994" name="文本框 12"/>
          <p:cNvSpPr txBox="1">
            <a:spLocks noChangeArrowheads="1"/>
          </p:cNvSpPr>
          <p:nvPr/>
        </p:nvSpPr>
        <p:spPr bwMode="auto">
          <a:xfrm>
            <a:off x="1879600" y="866775"/>
            <a:ext cx="6727825" cy="1384300"/>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rPr>
              <a:t>Complete the sentences by choosing suitable words in brackets to collocate with the italicized words.</a:t>
            </a:r>
          </a:p>
        </p:txBody>
      </p:sp>
      <p:sp>
        <p:nvSpPr>
          <p:cNvPr id="28" name="五边形 27"/>
          <p:cNvSpPr/>
          <p:nvPr/>
        </p:nvSpPr>
        <p:spPr>
          <a:xfrm>
            <a:off x="669925" y="1427163"/>
            <a:ext cx="1109663"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1996" name="文本框 11"/>
          <p:cNvSpPr txBox="1">
            <a:spLocks noChangeArrowheads="1"/>
          </p:cNvSpPr>
          <p:nvPr/>
        </p:nvSpPr>
        <p:spPr bwMode="auto">
          <a:xfrm>
            <a:off x="679450" y="14208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5" name="文本框 18"/>
          <p:cNvSpPr txBox="1">
            <a:spLocks noChangeArrowheads="1"/>
          </p:cNvSpPr>
          <p:nvPr/>
        </p:nvSpPr>
        <p:spPr bwMode="auto">
          <a:xfrm>
            <a:off x="355600" y="2251075"/>
            <a:ext cx="8596313" cy="3848100"/>
          </a:xfrm>
          <a:prstGeom prst="rect">
            <a:avLst/>
          </a:prstGeom>
          <a:noFill/>
          <a:ln w="9525">
            <a:noFill/>
            <a:miter lim="800000"/>
            <a:headEnd/>
            <a:tailEnd/>
          </a:ln>
        </p:spPr>
        <p:txBody>
          <a:bodyPr>
            <a:spAutoFit/>
          </a:bodyPr>
          <a:lstStyle/>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My boss is laboring </a:t>
            </a:r>
            <a:r>
              <a:rPr lang="en-US" altLang="zh-CN" sz="2800" i="1">
                <a:latin typeface="Times New Roman" pitchFamily="18" charset="0"/>
                <a:cs typeface="Times New Roman" pitchFamily="18" charset="0"/>
              </a:rPr>
              <a:t>under the </a:t>
            </a:r>
            <a:r>
              <a:rPr lang="en-US" altLang="zh-CN" sz="2800">
                <a:latin typeface="Times New Roman" pitchFamily="18" charset="0"/>
                <a:cs typeface="Times New Roman" pitchFamily="18" charset="0"/>
              </a:rPr>
              <a:t>_________ (imagination, illusion) that the project will be completed on time.</a:t>
            </a:r>
          </a:p>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Economists say that </a:t>
            </a:r>
            <a:r>
              <a:rPr lang="en-US" altLang="zh-CN" sz="2800" i="1">
                <a:latin typeface="Times New Roman" pitchFamily="18" charset="0"/>
                <a:cs typeface="Times New Roman" pitchFamily="18" charset="0"/>
              </a:rPr>
              <a:t>talent</a:t>
            </a:r>
            <a:r>
              <a:rPr lang="en-US" altLang="zh-CN" sz="2800">
                <a:latin typeface="Times New Roman" pitchFamily="18" charset="0"/>
                <a:cs typeface="Times New Roman" pitchFamily="18" charset="0"/>
              </a:rPr>
              <a:t> __________ (lack, shortage) is growing constraints (</a:t>
            </a:r>
            <a:r>
              <a:rPr lang="zh-CN" altLang="en-US" sz="2800">
                <a:latin typeface="Times New Roman" pitchFamily="18" charset="0"/>
                <a:cs typeface="Times New Roman" pitchFamily="18" charset="0"/>
              </a:rPr>
              <a:t>限制</a:t>
            </a:r>
            <a:r>
              <a:rPr lang="en-US" altLang="zh-CN" sz="2800">
                <a:latin typeface="Times New Roman" pitchFamily="18" charset="0"/>
                <a:cs typeface="Times New Roman" pitchFamily="18" charset="0"/>
              </a:rPr>
              <a:t>) on the country’s economic expansion.</a:t>
            </a:r>
          </a:p>
          <a:p>
            <a:pPr marL="457200" indent="-457200">
              <a:spcAft>
                <a:spcPts val="1200"/>
              </a:spcAft>
              <a:buFont typeface="Calibri" pitchFamily="34" charset="0"/>
              <a:buAutoNum type="arabicPeriod"/>
            </a:pPr>
            <a:r>
              <a:rPr lang="en-US" altLang="zh-CN" sz="2800">
                <a:latin typeface="Times New Roman" pitchFamily="18" charset="0"/>
                <a:cs typeface="Times New Roman" pitchFamily="18" charset="0"/>
              </a:rPr>
              <a:t>Only __________ (deliberate, vulnerable) </a:t>
            </a:r>
            <a:r>
              <a:rPr lang="en-US" altLang="zh-CN" sz="2800" i="1">
                <a:latin typeface="Times New Roman" pitchFamily="18" charset="0"/>
                <a:cs typeface="Times New Roman" pitchFamily="18" charset="0"/>
              </a:rPr>
              <a:t>effort </a:t>
            </a:r>
            <a:r>
              <a:rPr lang="en-US" altLang="zh-CN" sz="2800">
                <a:latin typeface="Times New Roman" pitchFamily="18" charset="0"/>
                <a:cs typeface="Times New Roman" pitchFamily="18" charset="0"/>
              </a:rPr>
              <a:t>enables one to fully grasp the implications of such a position.</a:t>
            </a:r>
          </a:p>
        </p:txBody>
      </p:sp>
      <p:sp>
        <p:nvSpPr>
          <p:cNvPr id="30" name="文本框 4"/>
          <p:cNvSpPr txBox="1">
            <a:spLocks noChangeArrowheads="1"/>
          </p:cNvSpPr>
          <p:nvPr/>
        </p:nvSpPr>
        <p:spPr bwMode="auto">
          <a:xfrm>
            <a:off x="5243513" y="2290763"/>
            <a:ext cx="1427162"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illusion</a:t>
            </a:r>
          </a:p>
        </p:txBody>
      </p:sp>
      <p:sp>
        <p:nvSpPr>
          <p:cNvPr id="31" name="文本框 4"/>
          <p:cNvSpPr txBox="1">
            <a:spLocks noChangeArrowheads="1"/>
          </p:cNvSpPr>
          <p:nvPr/>
        </p:nvSpPr>
        <p:spPr bwMode="auto">
          <a:xfrm>
            <a:off x="4881563" y="3300413"/>
            <a:ext cx="1427162"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shortage</a:t>
            </a:r>
          </a:p>
        </p:txBody>
      </p:sp>
      <p:sp>
        <p:nvSpPr>
          <p:cNvPr id="32" name="文本框 4"/>
          <p:cNvSpPr txBox="1">
            <a:spLocks noChangeArrowheads="1"/>
          </p:cNvSpPr>
          <p:nvPr/>
        </p:nvSpPr>
        <p:spPr bwMode="auto">
          <a:xfrm>
            <a:off x="1768475" y="4675188"/>
            <a:ext cx="1655763"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deliberate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linds(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30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3012" name="文本框 26"/>
          <p:cNvSpPr txBox="1">
            <a:spLocks noChangeArrowheads="1"/>
          </p:cNvSpPr>
          <p:nvPr/>
        </p:nvSpPr>
        <p:spPr bwMode="auto">
          <a:xfrm>
            <a:off x="2468563" y="280988"/>
            <a:ext cx="46069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301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301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3018" name="文本框 18"/>
          <p:cNvSpPr txBox="1">
            <a:spLocks noChangeArrowheads="1"/>
          </p:cNvSpPr>
          <p:nvPr/>
        </p:nvSpPr>
        <p:spPr bwMode="auto">
          <a:xfrm>
            <a:off x="355600" y="815975"/>
            <a:ext cx="8596313" cy="5724525"/>
          </a:xfrm>
          <a:prstGeom prst="rect">
            <a:avLst/>
          </a:prstGeom>
          <a:noFill/>
          <a:ln w="9525">
            <a:noFill/>
            <a:miter lim="800000"/>
            <a:headEnd/>
            <a:tailEnd/>
          </a:ln>
        </p:spPr>
        <p:txBody>
          <a:bodyPr>
            <a:spAutoFit/>
          </a:bodyPr>
          <a:lstStyle/>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Despite the </a:t>
            </a:r>
            <a:r>
              <a:rPr lang="en-US" altLang="zh-CN" sz="2800" i="1">
                <a:latin typeface="Times New Roman" pitchFamily="18" charset="0"/>
                <a:cs typeface="Times New Roman" pitchFamily="18" charset="0"/>
              </a:rPr>
              <a:t>severe</a:t>
            </a:r>
            <a:r>
              <a:rPr lang="en-US" altLang="zh-CN" sz="2800">
                <a:latin typeface="Times New Roman" pitchFamily="18" charset="0"/>
                <a:cs typeface="Times New Roman" pitchFamily="18" charset="0"/>
              </a:rPr>
              <a:t> ____________ (destruction, depression) in the international economy, standards of living did not show correspondingly steep falls.</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How would you motivate yourself when you have already __________ (achieved, produced) </a:t>
            </a:r>
            <a:r>
              <a:rPr lang="en-US" altLang="zh-CN" sz="2800" i="1">
                <a:latin typeface="Times New Roman" pitchFamily="18" charset="0"/>
                <a:cs typeface="Times New Roman" pitchFamily="18" charset="0"/>
              </a:rPr>
              <a:t>fame</a:t>
            </a:r>
            <a:r>
              <a:rPr lang="en-US" altLang="zh-CN" sz="2800">
                <a:latin typeface="Times New Roman" pitchFamily="18" charset="0"/>
                <a:cs typeface="Times New Roman" pitchFamily="18" charset="0"/>
              </a:rPr>
              <a:t> and made enough money to spend in your lifetime?</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AI is hot, and every company is talking about how this ________ (uneven, magical) </a:t>
            </a:r>
            <a:r>
              <a:rPr lang="en-US" altLang="zh-CN" sz="2800" i="1">
                <a:latin typeface="Times New Roman" pitchFamily="18" charset="0"/>
                <a:cs typeface="Times New Roman" pitchFamily="18" charset="0"/>
              </a:rPr>
              <a:t>innovation</a:t>
            </a:r>
            <a:r>
              <a:rPr lang="en-US" altLang="zh-CN" sz="2800">
                <a:latin typeface="Times New Roman" pitchFamily="18" charset="0"/>
                <a:cs typeface="Times New Roman" pitchFamily="18" charset="0"/>
              </a:rPr>
              <a:t> will change everything.</a:t>
            </a:r>
          </a:p>
          <a:p>
            <a:pPr marL="457200" indent="-457200">
              <a:spcAft>
                <a:spcPts val="1200"/>
              </a:spcAft>
              <a:buFont typeface="Calibri" pitchFamily="34" charset="0"/>
              <a:buAutoNum type="arabicPeriod" startAt="4"/>
            </a:pPr>
            <a:r>
              <a:rPr lang="en-US" altLang="zh-CN" sz="2800">
                <a:latin typeface="Times New Roman" pitchFamily="18" charset="0"/>
                <a:cs typeface="Times New Roman" pitchFamily="18" charset="0"/>
              </a:rPr>
              <a:t>Analysts will want to hear if the business could be __________ (adaptable, vulnerable) </a:t>
            </a:r>
            <a:r>
              <a:rPr lang="en-US" altLang="zh-CN" sz="2800" i="1">
                <a:latin typeface="Times New Roman" pitchFamily="18" charset="0"/>
                <a:cs typeface="Times New Roman" pitchFamily="18" charset="0"/>
              </a:rPr>
              <a:t>to</a:t>
            </a:r>
            <a:r>
              <a:rPr lang="en-US" altLang="zh-CN" sz="2800">
                <a:latin typeface="Times New Roman" pitchFamily="18" charset="0"/>
                <a:cs typeface="Times New Roman" pitchFamily="18" charset="0"/>
              </a:rPr>
              <a:t> the economic slowdown.</a:t>
            </a:r>
          </a:p>
        </p:txBody>
      </p:sp>
      <p:sp>
        <p:nvSpPr>
          <p:cNvPr id="30" name="文本框 4"/>
          <p:cNvSpPr txBox="1">
            <a:spLocks noChangeArrowheads="1"/>
          </p:cNvSpPr>
          <p:nvPr/>
        </p:nvSpPr>
        <p:spPr bwMode="auto">
          <a:xfrm>
            <a:off x="3743325" y="798513"/>
            <a:ext cx="1820863"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depression</a:t>
            </a:r>
          </a:p>
        </p:txBody>
      </p:sp>
      <p:sp>
        <p:nvSpPr>
          <p:cNvPr id="31" name="文本框 4"/>
          <p:cNvSpPr txBox="1">
            <a:spLocks noChangeArrowheads="1"/>
          </p:cNvSpPr>
          <p:nvPr/>
        </p:nvSpPr>
        <p:spPr bwMode="auto">
          <a:xfrm>
            <a:off x="2100263" y="2682875"/>
            <a:ext cx="1738312" cy="522288"/>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achieved</a:t>
            </a:r>
          </a:p>
        </p:txBody>
      </p:sp>
      <p:sp>
        <p:nvSpPr>
          <p:cNvPr id="32" name="文本框 4"/>
          <p:cNvSpPr txBox="1">
            <a:spLocks noChangeArrowheads="1"/>
          </p:cNvSpPr>
          <p:nvPr/>
        </p:nvSpPr>
        <p:spPr bwMode="auto">
          <a:xfrm>
            <a:off x="927100" y="4098925"/>
            <a:ext cx="16732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magical</a:t>
            </a:r>
          </a:p>
        </p:txBody>
      </p:sp>
      <p:sp>
        <p:nvSpPr>
          <p:cNvPr id="18" name="文本框 4"/>
          <p:cNvSpPr txBox="1">
            <a:spLocks noChangeArrowheads="1"/>
          </p:cNvSpPr>
          <p:nvPr/>
        </p:nvSpPr>
        <p:spPr bwMode="auto">
          <a:xfrm>
            <a:off x="987425" y="5510213"/>
            <a:ext cx="1785938"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adaptable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4034"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44035" name="文本框 12"/>
          <p:cNvSpPr txBox="1">
            <a:spLocks noChangeArrowheads="1"/>
          </p:cNvSpPr>
          <p:nvPr/>
        </p:nvSpPr>
        <p:spPr bwMode="auto">
          <a:xfrm>
            <a:off x="1870075" y="1074738"/>
            <a:ext cx="6878638" cy="1384300"/>
          </a:xfrm>
          <a:prstGeom prst="rect">
            <a:avLst/>
          </a:prstGeom>
          <a:noFill/>
          <a:ln w="9525">
            <a:noFill/>
            <a:miter lim="800000"/>
            <a:headEnd/>
            <a:tailEnd/>
          </a:ln>
        </p:spPr>
        <p:txBody>
          <a:bodyPr>
            <a:spAutoFit/>
          </a:bodyPr>
          <a:lstStyle/>
          <a:p>
            <a:r>
              <a:rPr lang="en-US" altLang="zh-CN" sz="2800" b="1">
                <a:latin typeface="Calibri" pitchFamily="34" charset="0"/>
              </a:rPr>
              <a:t>Complete the passage with suitable words from the word bank. You man not use any of the words more than once.</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403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4039" name="文本框 26"/>
          <p:cNvSpPr txBox="1">
            <a:spLocks noChangeArrowheads="1"/>
          </p:cNvSpPr>
          <p:nvPr/>
        </p:nvSpPr>
        <p:spPr bwMode="auto">
          <a:xfrm>
            <a:off x="2468563" y="280988"/>
            <a:ext cx="49117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404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4043"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4044" name="文本框 26"/>
          <p:cNvSpPr txBox="1">
            <a:spLocks noChangeArrowheads="1"/>
          </p:cNvSpPr>
          <p:nvPr/>
        </p:nvSpPr>
        <p:spPr bwMode="auto">
          <a:xfrm>
            <a:off x="198438" y="992188"/>
            <a:ext cx="3095625"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cxnSp>
        <p:nvCxnSpPr>
          <p:cNvPr id="37" name="直接连接符 36"/>
          <p:cNvCxnSpPr>
            <a:cxnSpLocks noChangeShapeType="1"/>
          </p:cNvCxnSpPr>
          <p:nvPr/>
        </p:nvCxnSpPr>
        <p:spPr bwMode="auto">
          <a:xfrm flipV="1">
            <a:off x="552450" y="3960813"/>
            <a:ext cx="8129588" cy="30162"/>
          </a:xfrm>
          <a:prstGeom prst="line">
            <a:avLst/>
          </a:prstGeom>
          <a:noFill/>
          <a:ln w="38100">
            <a:solidFill>
              <a:srgbClr val="44B36E"/>
            </a:solidFill>
            <a:round/>
            <a:headEnd/>
            <a:tailEnd/>
          </a:ln>
        </p:spPr>
      </p:cxnSp>
      <p:cxnSp>
        <p:nvCxnSpPr>
          <p:cNvPr id="29" name="直接连接符 28"/>
          <p:cNvCxnSpPr>
            <a:cxnSpLocks noChangeShapeType="1"/>
          </p:cNvCxnSpPr>
          <p:nvPr/>
        </p:nvCxnSpPr>
        <p:spPr bwMode="auto">
          <a:xfrm flipV="1">
            <a:off x="565150" y="2414588"/>
            <a:ext cx="8129588" cy="28575"/>
          </a:xfrm>
          <a:prstGeom prst="line">
            <a:avLst/>
          </a:prstGeom>
          <a:noFill/>
          <a:ln w="57150">
            <a:solidFill>
              <a:srgbClr val="44B36E"/>
            </a:solidFill>
            <a:round/>
            <a:headEnd/>
            <a:tailEnd/>
          </a:ln>
        </p:spPr>
      </p:cxnSp>
      <p:sp>
        <p:nvSpPr>
          <p:cNvPr id="30" name="文本框 8"/>
          <p:cNvSpPr txBox="1">
            <a:spLocks noChangeArrowheads="1"/>
          </p:cNvSpPr>
          <p:nvPr/>
        </p:nvSpPr>
        <p:spPr bwMode="auto">
          <a:xfrm>
            <a:off x="528638" y="2551113"/>
            <a:ext cx="1851025"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innovative</a:t>
            </a:r>
          </a:p>
        </p:txBody>
      </p:sp>
      <p:sp>
        <p:nvSpPr>
          <p:cNvPr id="31" name="文本框 9"/>
          <p:cNvSpPr txBox="1">
            <a:spLocks noChangeArrowheads="1"/>
          </p:cNvSpPr>
          <p:nvPr/>
        </p:nvSpPr>
        <p:spPr bwMode="auto">
          <a:xfrm>
            <a:off x="528638" y="3057525"/>
            <a:ext cx="1447800"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attract</a:t>
            </a:r>
          </a:p>
        </p:txBody>
      </p:sp>
      <p:sp>
        <p:nvSpPr>
          <p:cNvPr id="32" name="文本框 10"/>
          <p:cNvSpPr txBox="1">
            <a:spLocks noChangeArrowheads="1"/>
          </p:cNvSpPr>
          <p:nvPr/>
        </p:nvSpPr>
        <p:spPr bwMode="auto">
          <a:xfrm>
            <a:off x="2616200" y="3043238"/>
            <a:ext cx="1503363"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technical</a:t>
            </a:r>
          </a:p>
        </p:txBody>
      </p:sp>
      <p:sp>
        <p:nvSpPr>
          <p:cNvPr id="40" name="文本框 11"/>
          <p:cNvSpPr txBox="1">
            <a:spLocks noChangeArrowheads="1"/>
          </p:cNvSpPr>
          <p:nvPr/>
        </p:nvSpPr>
        <p:spPr bwMode="auto">
          <a:xfrm>
            <a:off x="4398963" y="2551113"/>
            <a:ext cx="1450975"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formula</a:t>
            </a:r>
          </a:p>
        </p:txBody>
      </p:sp>
      <p:sp>
        <p:nvSpPr>
          <p:cNvPr id="42" name="文本框 12"/>
          <p:cNvSpPr txBox="1">
            <a:spLocks noChangeArrowheads="1"/>
          </p:cNvSpPr>
          <p:nvPr/>
        </p:nvSpPr>
        <p:spPr bwMode="auto">
          <a:xfrm>
            <a:off x="2616200" y="2551113"/>
            <a:ext cx="1503363"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surprise</a:t>
            </a:r>
          </a:p>
        </p:txBody>
      </p:sp>
      <p:sp>
        <p:nvSpPr>
          <p:cNvPr id="43" name="文本框 15"/>
          <p:cNvSpPr txBox="1">
            <a:spLocks noChangeArrowheads="1"/>
          </p:cNvSpPr>
          <p:nvPr/>
        </p:nvSpPr>
        <p:spPr bwMode="auto">
          <a:xfrm>
            <a:off x="5949950" y="2551113"/>
            <a:ext cx="1119188"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shift</a:t>
            </a:r>
          </a:p>
        </p:txBody>
      </p:sp>
      <p:sp>
        <p:nvSpPr>
          <p:cNvPr id="45" name="文本框 16"/>
          <p:cNvSpPr txBox="1">
            <a:spLocks noChangeArrowheads="1"/>
          </p:cNvSpPr>
          <p:nvPr/>
        </p:nvSpPr>
        <p:spPr bwMode="auto">
          <a:xfrm>
            <a:off x="4433888" y="3057525"/>
            <a:ext cx="1416050"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vitality</a:t>
            </a:r>
          </a:p>
        </p:txBody>
      </p:sp>
      <p:sp>
        <p:nvSpPr>
          <p:cNvPr id="49" name="文本框 5"/>
          <p:cNvSpPr txBox="1">
            <a:spLocks noChangeArrowheads="1"/>
          </p:cNvSpPr>
          <p:nvPr/>
        </p:nvSpPr>
        <p:spPr bwMode="auto">
          <a:xfrm>
            <a:off x="5949950" y="3057525"/>
            <a:ext cx="1311275"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fertile</a:t>
            </a:r>
          </a:p>
        </p:txBody>
      </p:sp>
      <p:sp>
        <p:nvSpPr>
          <p:cNvPr id="50" name="文本框 15"/>
          <p:cNvSpPr txBox="1">
            <a:spLocks noChangeArrowheads="1"/>
          </p:cNvSpPr>
          <p:nvPr/>
        </p:nvSpPr>
        <p:spPr bwMode="auto">
          <a:xfrm>
            <a:off x="7269163" y="2557463"/>
            <a:ext cx="1874837"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vigorously</a:t>
            </a:r>
          </a:p>
        </p:txBody>
      </p:sp>
      <p:sp>
        <p:nvSpPr>
          <p:cNvPr id="51" name="文本框 5"/>
          <p:cNvSpPr txBox="1">
            <a:spLocks noChangeArrowheads="1"/>
          </p:cNvSpPr>
          <p:nvPr/>
        </p:nvSpPr>
        <p:spPr bwMode="auto">
          <a:xfrm>
            <a:off x="7223125" y="3062288"/>
            <a:ext cx="1525588"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shortage</a:t>
            </a:r>
          </a:p>
        </p:txBody>
      </p:sp>
      <p:sp>
        <p:nvSpPr>
          <p:cNvPr id="52" name="文本框 9"/>
          <p:cNvSpPr txBox="1">
            <a:spLocks noChangeArrowheads="1"/>
          </p:cNvSpPr>
          <p:nvPr/>
        </p:nvSpPr>
        <p:spPr bwMode="auto">
          <a:xfrm>
            <a:off x="533400" y="3519488"/>
            <a:ext cx="2057400"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manufacture</a:t>
            </a:r>
          </a:p>
        </p:txBody>
      </p:sp>
      <p:sp>
        <p:nvSpPr>
          <p:cNvPr id="53" name="文本框 10"/>
          <p:cNvSpPr txBox="1">
            <a:spLocks noChangeArrowheads="1"/>
          </p:cNvSpPr>
          <p:nvPr/>
        </p:nvSpPr>
        <p:spPr bwMode="auto">
          <a:xfrm>
            <a:off x="2590800" y="3505200"/>
            <a:ext cx="2039938"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disruptively</a:t>
            </a:r>
          </a:p>
        </p:txBody>
      </p:sp>
      <p:sp>
        <p:nvSpPr>
          <p:cNvPr id="54" name="文本框 16"/>
          <p:cNvSpPr txBox="1">
            <a:spLocks noChangeArrowheads="1"/>
          </p:cNvSpPr>
          <p:nvPr/>
        </p:nvSpPr>
        <p:spPr bwMode="auto">
          <a:xfrm>
            <a:off x="4422775" y="3519488"/>
            <a:ext cx="1427163"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superior</a:t>
            </a:r>
          </a:p>
        </p:txBody>
      </p:sp>
      <p:sp>
        <p:nvSpPr>
          <p:cNvPr id="55" name="文本框 5"/>
          <p:cNvSpPr txBox="1">
            <a:spLocks noChangeArrowheads="1"/>
          </p:cNvSpPr>
          <p:nvPr/>
        </p:nvSpPr>
        <p:spPr bwMode="auto">
          <a:xfrm>
            <a:off x="5969000" y="3519488"/>
            <a:ext cx="1312863" cy="523875"/>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add</a:t>
            </a:r>
          </a:p>
        </p:txBody>
      </p:sp>
      <p:sp>
        <p:nvSpPr>
          <p:cNvPr id="56" name="文本框 5"/>
          <p:cNvSpPr txBox="1">
            <a:spLocks noChangeArrowheads="1"/>
          </p:cNvSpPr>
          <p:nvPr/>
        </p:nvSpPr>
        <p:spPr bwMode="auto">
          <a:xfrm>
            <a:off x="7227888" y="3525838"/>
            <a:ext cx="1916112"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deliberate</a:t>
            </a:r>
          </a:p>
        </p:txBody>
      </p:sp>
      <p:sp>
        <p:nvSpPr>
          <p:cNvPr id="39" name="动作按钮: 第一张 3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4063" name="文本框 18"/>
          <p:cNvSpPr txBox="1">
            <a:spLocks noChangeArrowheads="1"/>
          </p:cNvSpPr>
          <p:nvPr/>
        </p:nvSpPr>
        <p:spPr bwMode="auto">
          <a:xfrm>
            <a:off x="368300" y="4171950"/>
            <a:ext cx="8501063" cy="2246313"/>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America is a start-up nation. While other countries and regions may create 1) __________ products, America generates start-ups that forever 2) _________ the nation’s economic structure. In the past half century or more, Americans have made painstaking and</a:t>
            </a:r>
          </a:p>
        </p:txBody>
      </p:sp>
      <p:sp>
        <p:nvSpPr>
          <p:cNvPr id="41" name="文本框 16"/>
          <p:cNvSpPr txBox="1">
            <a:spLocks noChangeArrowheads="1"/>
          </p:cNvSpPr>
          <p:nvPr/>
        </p:nvSpPr>
        <p:spPr bwMode="auto">
          <a:xfrm>
            <a:off x="3609975" y="4625975"/>
            <a:ext cx="1425575" cy="522288"/>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superior</a:t>
            </a:r>
          </a:p>
        </p:txBody>
      </p:sp>
      <p:sp>
        <p:nvSpPr>
          <p:cNvPr id="44" name="文本框 15"/>
          <p:cNvSpPr txBox="1">
            <a:spLocks noChangeArrowheads="1"/>
          </p:cNvSpPr>
          <p:nvPr/>
        </p:nvSpPr>
        <p:spPr bwMode="auto">
          <a:xfrm>
            <a:off x="5519738" y="5078413"/>
            <a:ext cx="1119187"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shift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blinds(horizontal)">
                                      <p:cBhvr>
                                        <p:cTn id="13" dur="500"/>
                                        <p:tgtEl>
                                          <p:spTgt spid="3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blinds(horizontal)">
                                      <p:cBhvr>
                                        <p:cTn id="16" dur="500"/>
                                        <p:tgtEl>
                                          <p:spTgt spid="4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linds(horizontal)">
                                      <p:cBhvr>
                                        <p:cTn id="19" dur="500"/>
                                        <p:tgtEl>
                                          <p:spTgt spid="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linds(horizontal)">
                                      <p:cBhvr>
                                        <p:cTn id="22" dur="500"/>
                                        <p:tgtEl>
                                          <p:spTgt spid="4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linds(horizontal)">
                                      <p:cBhvr>
                                        <p:cTn id="25" dur="500"/>
                                        <p:tgtEl>
                                          <p:spTgt spid="4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blinds(horizontal)">
                                      <p:cBhvr>
                                        <p:cTn id="28" dur="500"/>
                                        <p:tgtEl>
                                          <p:spTgt spid="4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linds(horizontal)">
                                      <p:cBhvr>
                                        <p:cTn id="31" dur="500"/>
                                        <p:tgtEl>
                                          <p:spTgt spid="4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linds(horizontal)">
                                      <p:cBhvr>
                                        <p:cTn id="34" dur="500"/>
                                        <p:tgtEl>
                                          <p:spTgt spid="5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linds(horizontal)">
                                      <p:cBhvr>
                                        <p:cTn id="37" dur="500"/>
                                        <p:tgtEl>
                                          <p:spTgt spid="5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linds(horizontal)">
                                      <p:cBhvr>
                                        <p:cTn id="40" dur="500"/>
                                        <p:tgtEl>
                                          <p:spTgt spid="5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blinds(horizontal)">
                                      <p:cBhvr>
                                        <p:cTn id="43" dur="500"/>
                                        <p:tgtEl>
                                          <p:spTgt spid="5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linds(horizontal)">
                                      <p:cBhvr>
                                        <p:cTn id="46" dur="500"/>
                                        <p:tgtEl>
                                          <p:spTgt spid="5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blinds(horizontal)">
                                      <p:cBhvr>
                                        <p:cTn id="49" dur="500"/>
                                        <p:tgtEl>
                                          <p:spTgt spid="5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blinds(horizontal)">
                                      <p:cBhvr>
                                        <p:cTn id="52" dur="500"/>
                                        <p:tgtEl>
                                          <p:spTgt spid="56"/>
                                        </p:tgtEl>
                                      </p:cBhvr>
                                    </p:animEffect>
                                  </p:childTnLst>
                                </p:cTn>
                              </p:par>
                              <p:par>
                                <p:cTn id="53" presetID="3" presetClass="entr" presetSubtype="1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linds(horizontal)">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blinds(horizontal)">
                                      <p:cBhvr>
                                        <p:cTn id="60" dur="5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blinds(horizontal)">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40" grpId="0"/>
      <p:bldP spid="42" grpId="0"/>
      <p:bldP spid="43" grpId="0"/>
      <p:bldP spid="45" grpId="0"/>
      <p:bldP spid="49" grpId="0"/>
      <p:bldP spid="50" grpId="0"/>
      <p:bldP spid="51" grpId="0"/>
      <p:bldP spid="52" grpId="0"/>
      <p:bldP spid="53" grpId="0"/>
      <p:bldP spid="54" grpId="0"/>
      <p:bldP spid="55" grpId="0"/>
      <p:bldP spid="56" grpId="0"/>
      <p:bldP spid="41"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50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5060" name="文本框 26"/>
          <p:cNvSpPr txBox="1">
            <a:spLocks noChangeArrowheads="1"/>
          </p:cNvSpPr>
          <p:nvPr/>
        </p:nvSpPr>
        <p:spPr bwMode="auto">
          <a:xfrm>
            <a:off x="2468563" y="280988"/>
            <a:ext cx="43957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506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5063"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5064" name="文本框 18"/>
          <p:cNvSpPr txBox="1">
            <a:spLocks noChangeArrowheads="1"/>
          </p:cNvSpPr>
          <p:nvPr/>
        </p:nvSpPr>
        <p:spPr bwMode="auto">
          <a:xfrm>
            <a:off x="198438" y="822325"/>
            <a:ext cx="8945562" cy="5694363"/>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3) __________ effort to establish start-up companies. Apple, Microsoft, Google, Facebook, Amazon, just name a few, have become great 4) __________ companies that have changed the way people live. Startups happen in clusters. There are a lot of them in Silicon Valley and Boston. What makes some places more 5) ________ ground for start-ups than others? Some believe there’s a simple, almost  magical 6) _________. “Take one great research university, 7) _____ venture capital, and shake 8)___________.” However, although there is no 9) __________of great efforts in the United States and around the world to build the next Silicon Valley, it should come as no 10) ________ that very few of these efforts have succeeded.</a:t>
            </a:r>
          </a:p>
        </p:txBody>
      </p:sp>
      <p:sp>
        <p:nvSpPr>
          <p:cNvPr id="21" name="动作按钮: 第一张 20">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cxnSp>
        <p:nvCxnSpPr>
          <p:cNvPr id="25"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3" name="文本框 8"/>
          <p:cNvSpPr txBox="1">
            <a:spLocks noChangeArrowheads="1"/>
          </p:cNvSpPr>
          <p:nvPr/>
        </p:nvSpPr>
        <p:spPr bwMode="auto">
          <a:xfrm>
            <a:off x="4322763" y="2954338"/>
            <a:ext cx="110807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fertile</a:t>
            </a:r>
          </a:p>
        </p:txBody>
      </p:sp>
      <p:sp>
        <p:nvSpPr>
          <p:cNvPr id="14" name="文本框 8"/>
          <p:cNvSpPr txBox="1">
            <a:spLocks noChangeArrowheads="1"/>
          </p:cNvSpPr>
          <p:nvPr/>
        </p:nvSpPr>
        <p:spPr bwMode="auto">
          <a:xfrm>
            <a:off x="427038" y="3810000"/>
            <a:ext cx="14700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formula</a:t>
            </a:r>
          </a:p>
        </p:txBody>
      </p:sp>
      <p:sp>
        <p:nvSpPr>
          <p:cNvPr id="15" name="文本框 8"/>
          <p:cNvSpPr txBox="1">
            <a:spLocks noChangeArrowheads="1"/>
          </p:cNvSpPr>
          <p:nvPr/>
        </p:nvSpPr>
        <p:spPr bwMode="auto">
          <a:xfrm>
            <a:off x="4413250" y="4173538"/>
            <a:ext cx="188277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vigorously</a:t>
            </a:r>
          </a:p>
        </p:txBody>
      </p:sp>
      <p:sp>
        <p:nvSpPr>
          <p:cNvPr id="18" name="文本框 8"/>
          <p:cNvSpPr txBox="1">
            <a:spLocks noChangeArrowheads="1"/>
          </p:cNvSpPr>
          <p:nvPr/>
        </p:nvSpPr>
        <p:spPr bwMode="auto">
          <a:xfrm>
            <a:off x="3382963" y="1706563"/>
            <a:ext cx="18510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innovative</a:t>
            </a:r>
          </a:p>
        </p:txBody>
      </p:sp>
      <p:sp>
        <p:nvSpPr>
          <p:cNvPr id="19" name="文本框 5"/>
          <p:cNvSpPr txBox="1">
            <a:spLocks noChangeArrowheads="1"/>
          </p:cNvSpPr>
          <p:nvPr/>
        </p:nvSpPr>
        <p:spPr bwMode="auto">
          <a:xfrm>
            <a:off x="752475" y="854075"/>
            <a:ext cx="175418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deliberate</a:t>
            </a:r>
          </a:p>
        </p:txBody>
      </p:sp>
      <p:sp>
        <p:nvSpPr>
          <p:cNvPr id="20" name="文本框 8"/>
          <p:cNvSpPr txBox="1">
            <a:spLocks noChangeArrowheads="1"/>
          </p:cNvSpPr>
          <p:nvPr/>
        </p:nvSpPr>
        <p:spPr bwMode="auto">
          <a:xfrm>
            <a:off x="7654925" y="3843338"/>
            <a:ext cx="86518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add</a:t>
            </a:r>
          </a:p>
        </p:txBody>
      </p:sp>
      <p:sp>
        <p:nvSpPr>
          <p:cNvPr id="26" name="文本框 8"/>
          <p:cNvSpPr txBox="1">
            <a:spLocks noChangeArrowheads="1"/>
          </p:cNvSpPr>
          <p:nvPr/>
        </p:nvSpPr>
        <p:spPr bwMode="auto">
          <a:xfrm>
            <a:off x="3587750" y="4697413"/>
            <a:ext cx="14700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shortage</a:t>
            </a:r>
          </a:p>
        </p:txBody>
      </p:sp>
      <p:sp>
        <p:nvSpPr>
          <p:cNvPr id="28" name="文本框 8"/>
          <p:cNvSpPr txBox="1">
            <a:spLocks noChangeArrowheads="1"/>
          </p:cNvSpPr>
          <p:nvPr/>
        </p:nvSpPr>
        <p:spPr bwMode="auto">
          <a:xfrm>
            <a:off x="4908550" y="5529263"/>
            <a:ext cx="14700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surprise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linds(horizontal)">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19" grpId="0"/>
      <p:bldP spid="20" grpId="0"/>
      <p:bldP spid="26"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843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18436" name="Rectangle 6"/>
          <p:cNvSpPr>
            <a:spLocks noChangeArrowheads="1"/>
          </p:cNvSpPr>
          <p:nvPr/>
        </p:nvSpPr>
        <p:spPr bwMode="auto">
          <a:xfrm>
            <a:off x="806450" y="1893888"/>
            <a:ext cx="7554913" cy="1363662"/>
          </a:xfrm>
          <a:prstGeom prst="rect">
            <a:avLst/>
          </a:prstGeom>
          <a:noFill/>
          <a:ln w="9525">
            <a:noFill/>
            <a:miter lim="800000"/>
            <a:headEnd/>
            <a:tailEnd/>
          </a:ln>
        </p:spPr>
        <p:txBody>
          <a:bodyPr/>
          <a:lstStyle/>
          <a:p>
            <a:pPr marL="179388"/>
            <a:r>
              <a:rPr lang="en-US" altLang="zh-CN" sz="2800">
                <a:latin typeface="Times New Roman" pitchFamily="18" charset="0"/>
                <a:cs typeface="Times New Roman" pitchFamily="18" charset="0"/>
                <a:sym typeface="Arial" charset="0"/>
              </a:rPr>
              <a:t>Watch the video, then fill in the blanks on the next slide and </a:t>
            </a:r>
            <a:r>
              <a:rPr lang="en-GB" altLang="zh-CN" sz="2800">
                <a:latin typeface="Times New Roman" pitchFamily="18" charset="0"/>
                <a:cs typeface="Times New Roman" pitchFamily="18" charset="0"/>
                <a:sym typeface="Arial" charset="0"/>
              </a:rPr>
              <a:t>discuss the </a:t>
            </a:r>
            <a:r>
              <a:rPr lang="en-US" altLang="zh-CN" sz="2800">
                <a:latin typeface="Times New Roman" pitchFamily="18" charset="0"/>
                <a:cs typeface="Times New Roman" pitchFamily="18" charset="0"/>
                <a:sym typeface="Arial" charset="0"/>
              </a:rPr>
              <a:t>questions that follow.</a:t>
            </a:r>
          </a:p>
          <a:p>
            <a:pPr marL="179388"/>
            <a:r>
              <a:rPr lang="en-US" altLang="zh-CN" sz="2400">
                <a:latin typeface="Calibri" pitchFamily="34" charset="0"/>
                <a:sym typeface="Arial" charset="0"/>
              </a:rPr>
              <a:t> </a:t>
            </a:r>
          </a:p>
          <a:p>
            <a:pPr marL="179388"/>
            <a:endParaRPr lang="zh-CN" altLang="en-US" sz="2400">
              <a:solidFill>
                <a:srgbClr val="000000"/>
              </a:solidFill>
              <a:latin typeface="Calibri" pitchFamily="34" charset="0"/>
              <a:cs typeface="Calibri" pitchFamily="34" charset="0"/>
              <a:sym typeface="Arial" charset="0"/>
            </a:endParaRPr>
          </a:p>
        </p:txBody>
      </p:sp>
      <p:sp>
        <p:nvSpPr>
          <p:cNvPr id="18437" name="文本框 24"/>
          <p:cNvSpPr txBox="1">
            <a:spLocks noChangeArrowheads="1"/>
          </p:cNvSpPr>
          <p:nvPr/>
        </p:nvSpPr>
        <p:spPr bwMode="auto">
          <a:xfrm>
            <a:off x="355600" y="1001713"/>
            <a:ext cx="4533900" cy="522287"/>
          </a:xfrm>
          <a:prstGeom prst="rect">
            <a:avLst/>
          </a:prstGeom>
          <a:noFill/>
          <a:ln w="9525">
            <a:noFill/>
            <a:miter lim="800000"/>
            <a:headEnd/>
            <a:tailEnd/>
          </a:ln>
        </p:spPr>
        <p:txBody>
          <a:bodyPr>
            <a:spAutoFit/>
          </a:bodyPr>
          <a:lstStyle/>
          <a:p>
            <a:r>
              <a:rPr kumimoji="1" lang="en-US" altLang="zh-CN" sz="2800" b="1">
                <a:solidFill>
                  <a:schemeClr val="accent2"/>
                </a:solidFill>
                <a:latin typeface="Times New Roman" pitchFamily="18" charset="0"/>
                <a:cs typeface="Times New Roman" pitchFamily="18" charset="0"/>
              </a:rPr>
              <a:t>Viewing and speaking</a:t>
            </a:r>
            <a:endParaRPr kumimoji="1" lang="zh-CN" altLang="en-US" sz="2800" b="1">
              <a:solidFill>
                <a:schemeClr val="accent2"/>
              </a:solidFill>
              <a:latin typeface="Times New Roman" pitchFamily="18" charset="0"/>
              <a:cs typeface="Times New Roman" pitchFamily="18" charset="0"/>
            </a:endParaRPr>
          </a:p>
        </p:txBody>
      </p:sp>
      <p:sp>
        <p:nvSpPr>
          <p:cNvPr id="16" name="文本框 32"/>
          <p:cNvSpPr txBox="1"/>
          <p:nvPr/>
        </p:nvSpPr>
        <p:spPr>
          <a:xfrm>
            <a:off x="2468563" y="280988"/>
            <a:ext cx="31829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8"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9"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8441"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8442" name="图片 20"/>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pic>
        <p:nvPicPr>
          <p:cNvPr id="18444" name="Picture 3">
            <a:hlinkClick r:id="rId4" action="ppaction://hlinkfile"/>
          </p:cNvPr>
          <p:cNvPicPr>
            <a:picLocks noChangeAspect="1" noChangeArrowheads="1"/>
          </p:cNvPicPr>
          <p:nvPr/>
        </p:nvPicPr>
        <p:blipFill>
          <a:blip r:embed="rId5"/>
          <a:srcRect/>
          <a:stretch>
            <a:fillRect/>
          </a:stretch>
        </p:blipFill>
        <p:spPr bwMode="auto">
          <a:xfrm>
            <a:off x="2100263" y="3184525"/>
            <a:ext cx="4922837" cy="30495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608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6084" name="文本框 26"/>
          <p:cNvSpPr txBox="1">
            <a:spLocks noChangeArrowheads="1"/>
          </p:cNvSpPr>
          <p:nvPr/>
        </p:nvSpPr>
        <p:spPr bwMode="auto">
          <a:xfrm>
            <a:off x="2468563" y="280988"/>
            <a:ext cx="43291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608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608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6089" name="文本框 26"/>
          <p:cNvSpPr txBox="1">
            <a:spLocks noChangeArrowheads="1"/>
          </p:cNvSpPr>
          <p:nvPr/>
        </p:nvSpPr>
        <p:spPr bwMode="auto">
          <a:xfrm>
            <a:off x="198438" y="992188"/>
            <a:ext cx="3095625"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Word bank</a:t>
            </a:r>
            <a:endParaRPr kumimoji="1" lang="zh-CN" altLang="en-US" sz="2800" b="1">
              <a:solidFill>
                <a:srgbClr val="008080"/>
              </a:solidFill>
              <a:latin typeface="Times New Roman" pitchFamily="18" charset="0"/>
              <a:cs typeface="Times New Roman" pitchFamily="18" charset="0"/>
            </a:endParaRP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8" name="矩形 27"/>
          <p:cNvSpPr/>
          <p:nvPr/>
        </p:nvSpPr>
        <p:spPr>
          <a:xfrm>
            <a:off x="2598525" y="992827"/>
            <a:ext cx="6126480" cy="645160"/>
          </a:xfrm>
          <a:prstGeom prst="rect">
            <a:avLst/>
          </a:prstGeom>
          <a:noFill/>
        </p:spPr>
        <p:txBody>
          <a:bodyPr wrap="none">
            <a:spAutoFit/>
          </a:bodyPr>
          <a:lstStyle/>
          <a:p>
            <a:pPr fontAlgn="auto">
              <a:spcBef>
                <a:spcPts val="0"/>
              </a:spcBef>
              <a:spcAft>
                <a:spcPts val="0"/>
              </a:spcAft>
              <a:defRPr/>
            </a:pPr>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verbal phrase with </a:t>
            </a:r>
            <a:r>
              <a:rPr lang="en-US" altLang="zh-CN" sz="36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ad.</a:t>
            </a:r>
            <a:r>
              <a:rPr lang="en-US" altLang="zh-CN"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 “out” </a:t>
            </a:r>
            <a:r>
              <a:rPr lang="en-US" altLang="zh-CN" sz="36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	</a:t>
            </a:r>
          </a:p>
        </p:txBody>
      </p:sp>
      <p:sp>
        <p:nvSpPr>
          <p:cNvPr id="16" name="圆角矩形 15"/>
          <p:cNvSpPr/>
          <p:nvPr/>
        </p:nvSpPr>
        <p:spPr>
          <a:xfrm>
            <a:off x="685800" y="1816100"/>
            <a:ext cx="7921625" cy="1155700"/>
          </a:xfrm>
          <a:prstGeom prst="roundRect">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30000"/>
              </a:lnSpc>
              <a:spcBef>
                <a:spcPts val="0"/>
              </a:spcBef>
              <a:spcAft>
                <a:spcPts val="0"/>
              </a:spcAft>
              <a:defRPr/>
            </a:pPr>
            <a:r>
              <a:rPr lang="en-US" altLang="zh-CN" sz="2800" dirty="0">
                <a:solidFill>
                  <a:srgbClr val="000000"/>
                </a:solidFill>
                <a:latin typeface="Times New Roman" panose="02020603050405020304" pitchFamily="18" charset="0"/>
                <a:cs typeface="Times New Roman" panose="02020603050405020304" pitchFamily="18" charset="0"/>
              </a:rPr>
              <a:t>Some verbs can be used together with an adverb “out” to form a verbal phrase. </a:t>
            </a:r>
            <a:r>
              <a:rPr lang="en-US" altLang="zh-CN" sz="2400" dirty="0">
                <a:solidFill>
                  <a:srgbClr val="000000"/>
                </a:solidFill>
              </a:rPr>
              <a:t>	</a:t>
            </a:r>
          </a:p>
        </p:txBody>
      </p:sp>
      <p:sp>
        <p:nvSpPr>
          <p:cNvPr id="15" name="矩形 14"/>
          <p:cNvSpPr/>
          <p:nvPr/>
        </p:nvSpPr>
        <p:spPr>
          <a:xfrm>
            <a:off x="712788" y="3348038"/>
            <a:ext cx="7894637" cy="1882775"/>
          </a:xfrm>
          <a:prstGeom prst="rect">
            <a:avLst/>
          </a:prstGeom>
          <a:solidFill>
            <a:schemeClr val="bg1"/>
          </a:solidFill>
          <a:ln w="28575">
            <a:solidFill>
              <a:srgbClr val="00B0F0"/>
            </a:solid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lnSpc>
                <a:spcPct val="13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bear out </a:t>
            </a:r>
            <a:r>
              <a:rPr lang="en-US" altLang="zh-CN" sz="2600" dirty="0">
                <a:solidFill>
                  <a:schemeClr val="tx1"/>
                </a:solidFill>
                <a:latin typeface="Times New Roman" panose="02020603050405020304" pitchFamily="18" charset="0"/>
                <a:cs typeface="Times New Roman" panose="02020603050405020304" pitchFamily="18" charset="0"/>
              </a:rPr>
              <a:t>(Para. 3): to show that </a:t>
            </a:r>
            <a:r>
              <a:rPr lang="en-US" altLang="zh-CN" sz="2600" dirty="0" err="1">
                <a:solidFill>
                  <a:schemeClr val="tx1"/>
                </a:solidFill>
                <a:latin typeface="Times New Roman" panose="02020603050405020304" pitchFamily="18" charset="0"/>
                <a:cs typeface="Times New Roman" panose="02020603050405020304" pitchFamily="18" charset="0"/>
              </a:rPr>
              <a:t>sth</a:t>
            </a:r>
            <a:r>
              <a:rPr lang="en-US" altLang="zh-CN" sz="2600" dirty="0">
                <a:solidFill>
                  <a:schemeClr val="tx1"/>
                </a:solidFill>
                <a:latin typeface="Times New Roman" panose="02020603050405020304" pitchFamily="18" charset="0"/>
                <a:cs typeface="Times New Roman" panose="02020603050405020304" pitchFamily="18" charset="0"/>
              </a:rPr>
              <a:t>. is true or that </a:t>
            </a:r>
            <a:r>
              <a:rPr lang="en-US" altLang="zh-CN" sz="2600" dirty="0" err="1">
                <a:solidFill>
                  <a:schemeClr val="tx1"/>
                </a:solidFill>
                <a:latin typeface="Times New Roman" panose="02020603050405020304" pitchFamily="18" charset="0"/>
                <a:cs typeface="Times New Roman" panose="02020603050405020304" pitchFamily="18" charset="0"/>
              </a:rPr>
              <a:t>sb.s</a:t>
            </a:r>
            <a:r>
              <a:rPr lang="en-US" altLang="zh-CN" sz="2600" dirty="0">
                <a:solidFill>
                  <a:schemeClr val="tx1"/>
                </a:solidFill>
                <a:latin typeface="Times New Roman" panose="02020603050405020304" pitchFamily="18" charset="0"/>
                <a:cs typeface="Times New Roman" panose="02020603050405020304" pitchFamily="18" charset="0"/>
              </a:rPr>
              <a:t> is      telling the truth</a:t>
            </a:r>
          </a:p>
          <a:p>
            <a:pPr marL="457200" indent="-457200" fontAlgn="auto">
              <a:lnSpc>
                <a:spcPct val="130000"/>
              </a:lnSpc>
              <a:spcBef>
                <a:spcPts val="0"/>
              </a:spcBef>
              <a:spcAft>
                <a:spcPts val="0"/>
              </a:spcAft>
              <a:defRPr/>
            </a:pPr>
            <a:r>
              <a:rPr lang="en-US" altLang="zh-CN" sz="2600" b="1" dirty="0">
                <a:solidFill>
                  <a:schemeClr val="tx1"/>
                </a:solidFill>
                <a:latin typeface="Times New Roman" panose="02020603050405020304" pitchFamily="18" charset="0"/>
                <a:cs typeface="Times New Roman" panose="02020603050405020304" pitchFamily="18" charset="0"/>
              </a:rPr>
              <a:t>work out </a:t>
            </a:r>
            <a:r>
              <a:rPr lang="en-US" altLang="zh-CN" sz="2600" dirty="0">
                <a:solidFill>
                  <a:schemeClr val="tx1"/>
                </a:solidFill>
                <a:latin typeface="Times New Roman" panose="02020603050405020304" pitchFamily="18" charset="0"/>
                <a:cs typeface="Times New Roman" panose="02020603050405020304" pitchFamily="18" charset="0"/>
              </a:rPr>
              <a:t>(Para. 6): to find a satisfactory way of doing </a:t>
            </a:r>
            <a:r>
              <a:rPr lang="en-US" altLang="zh-CN" sz="2600" dirty="0" err="1">
                <a:solidFill>
                  <a:schemeClr val="tx1"/>
                </a:solidFill>
                <a:latin typeface="Times New Roman" panose="02020603050405020304" pitchFamily="18" charset="0"/>
                <a:cs typeface="Times New Roman" panose="02020603050405020304" pitchFamily="18" charset="0"/>
              </a:rPr>
              <a:t>sth</a:t>
            </a:r>
            <a:r>
              <a:rPr lang="en-US" altLang="zh-CN" sz="2600" dirty="0">
                <a:solidFill>
                  <a:schemeClr val="tx1"/>
                </a:solidFill>
                <a:latin typeface="Times New Roman" panose="02020603050405020304" pitchFamily="18" charset="0"/>
                <a:cs typeface="Times New Roman" panose="02020603050405020304" pitchFamily="18" charset="0"/>
              </a:rPr>
              <a:t>.</a:t>
            </a:r>
          </a:p>
        </p:txBody>
      </p:sp>
      <p:sp>
        <p:nvSpPr>
          <p:cNvPr id="17" name="TextBox 16"/>
          <p:cNvSpPr txBox="1">
            <a:spLocks noChangeArrowheads="1"/>
          </p:cNvSpPr>
          <p:nvPr/>
        </p:nvSpPr>
        <p:spPr bwMode="auto">
          <a:xfrm>
            <a:off x="1519238" y="3106738"/>
            <a:ext cx="1506537" cy="490537"/>
          </a:xfrm>
          <a:prstGeom prst="rect">
            <a:avLst/>
          </a:prstGeom>
          <a:solidFill>
            <a:schemeClr val="bg1"/>
          </a:solidFill>
          <a:ln w="9525">
            <a:noFill/>
            <a:miter lim="800000"/>
            <a:headEnd/>
            <a:tailEnd/>
          </a:ln>
        </p:spPr>
        <p:txBody>
          <a:bodyPr>
            <a:spAutoFit/>
          </a:bodyPr>
          <a:lstStyle/>
          <a:p>
            <a:pPr algn="ctr"/>
            <a:r>
              <a:rPr lang="en-US" altLang="zh-CN" sz="2600">
                <a:latin typeface="Times New Roman" pitchFamily="18" charset="0"/>
                <a:cs typeface="Times New Roman" pitchFamily="18" charset="0"/>
              </a:rPr>
              <a:t>Examples</a:t>
            </a:r>
            <a:r>
              <a:rPr lang="en-US" altLang="zh-CN" sz="2400">
                <a:latin typeface="Calibri" pitchFamily="34" charset="0"/>
              </a:rPr>
              <a:t> </a:t>
            </a:r>
            <a:endParaRPr lang="zh-CN" altLang="en-US" sz="2400">
              <a:latin typeface="Calibri" pitchFamily="34" charset="0"/>
            </a:endParaRPr>
          </a:p>
        </p:txBody>
      </p:sp>
      <p:sp>
        <p:nvSpPr>
          <p:cNvPr id="21" name="矩形 20"/>
          <p:cNvSpPr>
            <a:spLocks noChangeArrowheads="1"/>
          </p:cNvSpPr>
          <p:nvPr/>
        </p:nvSpPr>
        <p:spPr bwMode="auto">
          <a:xfrm>
            <a:off x="739775" y="5338763"/>
            <a:ext cx="7867650" cy="1049337"/>
          </a:xfrm>
          <a:prstGeom prst="rect">
            <a:avLst/>
          </a:prstGeom>
          <a:noFill/>
          <a:ln w="9525">
            <a:noFill/>
            <a:miter lim="800000"/>
            <a:headEnd/>
            <a:tailEnd/>
          </a:ln>
        </p:spPr>
        <p:txBody>
          <a:bodyPr>
            <a:spAutoFit/>
          </a:bodyPr>
          <a:lstStyle/>
          <a:p>
            <a:pPr algn="just">
              <a:lnSpc>
                <a:spcPct val="120000"/>
              </a:lnSpc>
            </a:pPr>
            <a:r>
              <a:rPr lang="en-US" altLang="zh-CN" sz="2600">
                <a:latin typeface="Times New Roman" pitchFamily="18" charset="0"/>
                <a:cs typeface="Times New Roman" pitchFamily="18" charset="0"/>
              </a:rPr>
              <a:t>Do you know any other phrasal verbs with “up”? Make a list of these phrases and figure out their meanings.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7" grpId="0" bldLvl="0" animBg="1"/>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710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7108" name="文本框 26"/>
          <p:cNvSpPr txBox="1">
            <a:spLocks noChangeArrowheads="1"/>
          </p:cNvSpPr>
          <p:nvPr/>
        </p:nvSpPr>
        <p:spPr bwMode="auto">
          <a:xfrm>
            <a:off x="2468563" y="280988"/>
            <a:ext cx="46402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711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711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6" name="圆角矩形 25"/>
          <p:cNvSpPr/>
          <p:nvPr/>
        </p:nvSpPr>
        <p:spPr>
          <a:xfrm>
            <a:off x="1862138" y="1198563"/>
            <a:ext cx="6889750" cy="915987"/>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(of violent events) start suddenly</a:t>
            </a:r>
            <a:r>
              <a:rPr lang="zh-CN" altLang="en-US" sz="2800" dirty="0">
                <a:solidFill>
                  <a:schemeClr val="tx1"/>
                </a:solidFill>
                <a:latin typeface="Times New Roman" panose="02020603050405020304" pitchFamily="18" charset="0"/>
                <a:cs typeface="Times New Roman" panose="02020603050405020304" pitchFamily="18" charset="0"/>
              </a:rPr>
              <a:t>（激烈事件）突然发</a:t>
            </a:r>
            <a:r>
              <a:rPr lang="zh-CN" altLang="en-US" sz="2200" dirty="0">
                <a:solidFill>
                  <a:schemeClr val="tx1"/>
                </a:solidFill>
                <a:latin typeface="Times New Roman" panose="02020603050405020304" pitchFamily="18" charset="0"/>
                <a:cs typeface="Times New Roman" panose="02020603050405020304" pitchFamily="18" charset="0"/>
              </a:rPr>
              <a:t>生</a:t>
            </a:r>
          </a:p>
        </p:txBody>
      </p:sp>
      <p:sp>
        <p:nvSpPr>
          <p:cNvPr id="29" name="圆角矩形 28"/>
          <p:cNvSpPr/>
          <p:nvPr/>
        </p:nvSpPr>
        <p:spPr>
          <a:xfrm>
            <a:off x="1862138" y="2314575"/>
            <a:ext cx="6856412" cy="941388"/>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pay one’s bill and leave a hotel </a:t>
            </a:r>
            <a:r>
              <a:rPr lang="zh-CN" altLang="en-US" sz="2800" dirty="0">
                <a:solidFill>
                  <a:schemeClr val="tx1"/>
                </a:solidFill>
                <a:latin typeface="Times New Roman" panose="02020603050405020304" pitchFamily="18" charset="0"/>
                <a:cs typeface="Times New Roman" panose="02020603050405020304" pitchFamily="18" charset="0"/>
              </a:rPr>
              <a:t>办理旅馆付账及退房手续</a:t>
            </a:r>
          </a:p>
        </p:txBody>
      </p:sp>
      <p:sp>
        <p:nvSpPr>
          <p:cNvPr id="30" name="圆角矩形 29"/>
          <p:cNvSpPr/>
          <p:nvPr/>
        </p:nvSpPr>
        <p:spPr>
          <a:xfrm>
            <a:off x="1862138" y="3475038"/>
            <a:ext cx="6889750" cy="1390650"/>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to leave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such as an activity,  school, etc. before you have finished what you intended to do </a:t>
            </a:r>
            <a:r>
              <a:rPr lang="zh-CN" altLang="en-US" sz="2800" dirty="0">
                <a:solidFill>
                  <a:schemeClr val="tx1"/>
                </a:solidFill>
                <a:latin typeface="Times New Roman" panose="02020603050405020304" pitchFamily="18" charset="0"/>
                <a:cs typeface="Times New Roman" panose="02020603050405020304" pitchFamily="18" charset="0"/>
              </a:rPr>
              <a:t>退出活动；退学</a:t>
            </a:r>
          </a:p>
        </p:txBody>
      </p:sp>
      <p:sp>
        <p:nvSpPr>
          <p:cNvPr id="31" name="圆角矩形 30"/>
          <p:cNvSpPr/>
          <p:nvPr/>
        </p:nvSpPr>
        <p:spPr>
          <a:xfrm>
            <a:off x="1897063" y="5038725"/>
            <a:ext cx="6821487" cy="1089025"/>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be able to understand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or solve a problem </a:t>
            </a:r>
            <a:r>
              <a:rPr lang="zh-CN" altLang="en-US" sz="2800" dirty="0">
                <a:solidFill>
                  <a:schemeClr val="tx1"/>
                </a:solidFill>
                <a:latin typeface="Times New Roman" panose="02020603050405020304" pitchFamily="18" charset="0"/>
                <a:cs typeface="Times New Roman" panose="02020603050405020304" pitchFamily="18" charset="0"/>
              </a:rPr>
              <a:t>理解；想出</a:t>
            </a:r>
          </a:p>
        </p:txBody>
      </p:sp>
      <p:sp>
        <p:nvSpPr>
          <p:cNvPr id="47118" name="矩形 1"/>
          <p:cNvSpPr>
            <a:spLocks noChangeArrowheads="1"/>
          </p:cNvSpPr>
          <p:nvPr/>
        </p:nvSpPr>
        <p:spPr bwMode="auto">
          <a:xfrm>
            <a:off x="188913" y="5213350"/>
            <a:ext cx="1590675" cy="596900"/>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figure out</a:t>
            </a:r>
          </a:p>
        </p:txBody>
      </p:sp>
      <p:sp>
        <p:nvSpPr>
          <p:cNvPr id="47119" name="矩形 2"/>
          <p:cNvSpPr>
            <a:spLocks noChangeArrowheads="1"/>
          </p:cNvSpPr>
          <p:nvPr/>
        </p:nvSpPr>
        <p:spPr bwMode="auto">
          <a:xfrm>
            <a:off x="214313" y="3757613"/>
            <a:ext cx="1390650" cy="595312"/>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drop out</a:t>
            </a:r>
          </a:p>
        </p:txBody>
      </p:sp>
      <p:sp>
        <p:nvSpPr>
          <p:cNvPr id="47120" name="矩形 3"/>
          <p:cNvSpPr>
            <a:spLocks noChangeArrowheads="1"/>
          </p:cNvSpPr>
          <p:nvPr/>
        </p:nvSpPr>
        <p:spPr bwMode="auto">
          <a:xfrm>
            <a:off x="168275" y="2430463"/>
            <a:ext cx="1568450" cy="596900"/>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check out</a:t>
            </a:r>
          </a:p>
        </p:txBody>
      </p:sp>
      <p:sp>
        <p:nvSpPr>
          <p:cNvPr id="47121" name="矩形 4"/>
          <p:cNvSpPr>
            <a:spLocks noChangeArrowheads="1"/>
          </p:cNvSpPr>
          <p:nvPr/>
        </p:nvSpPr>
        <p:spPr bwMode="auto">
          <a:xfrm>
            <a:off x="125413" y="1317625"/>
            <a:ext cx="1530350" cy="596900"/>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break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813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8132" name="文本框 26"/>
          <p:cNvSpPr txBox="1">
            <a:spLocks noChangeArrowheads="1"/>
          </p:cNvSpPr>
          <p:nvPr/>
        </p:nvSpPr>
        <p:spPr bwMode="auto">
          <a:xfrm>
            <a:off x="2468563" y="280988"/>
            <a:ext cx="46402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813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813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矩形 17"/>
          <p:cNvSpPr>
            <a:spLocks noChangeArrowheads="1"/>
          </p:cNvSpPr>
          <p:nvPr/>
        </p:nvSpPr>
        <p:spPr bwMode="auto">
          <a:xfrm>
            <a:off x="180975" y="4883150"/>
            <a:ext cx="1908175" cy="595313"/>
          </a:xfrm>
          <a:prstGeom prst="rect">
            <a:avLst/>
          </a:prstGeom>
          <a:noFill/>
          <a:ln w="9525">
            <a:noFill/>
            <a:miter lim="800000"/>
            <a:headEnd/>
            <a:tailEnd/>
          </a:ln>
        </p:spPr>
        <p:txBody>
          <a:bodyPr>
            <a:spAutoFit/>
          </a:bodyPr>
          <a:lstStyle/>
          <a:p>
            <a:pPr algn="just">
              <a:lnSpc>
                <a:spcPct val="130000"/>
              </a:lnSpc>
              <a:spcAft>
                <a:spcPts val="1800"/>
              </a:spcAft>
            </a:pPr>
            <a:r>
              <a:rPr lang="en-US" altLang="zh-CN" sz="2800">
                <a:latin typeface="Times New Roman" pitchFamily="18" charset="0"/>
                <a:cs typeface="Times New Roman" pitchFamily="18" charset="0"/>
              </a:rPr>
              <a:t>turn out</a:t>
            </a:r>
          </a:p>
        </p:txBody>
      </p:sp>
      <p:sp>
        <p:nvSpPr>
          <p:cNvPr id="32" name="圆角矩形 31"/>
          <p:cNvSpPr/>
          <p:nvPr/>
        </p:nvSpPr>
        <p:spPr>
          <a:xfrm>
            <a:off x="1839913" y="1222375"/>
            <a:ext cx="6889750" cy="882650"/>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to give things to different people in a group </a:t>
            </a:r>
            <a:r>
              <a:rPr lang="zh-CN" altLang="en-US" sz="2800" dirty="0">
                <a:solidFill>
                  <a:schemeClr val="tx1"/>
                </a:solidFill>
                <a:latin typeface="Times New Roman" panose="02020603050405020304" pitchFamily="18" charset="0"/>
                <a:cs typeface="Times New Roman" panose="02020603050405020304" pitchFamily="18" charset="0"/>
              </a:rPr>
              <a:t>分发；发放</a:t>
            </a:r>
          </a:p>
        </p:txBody>
      </p:sp>
      <p:sp>
        <p:nvSpPr>
          <p:cNvPr id="37" name="圆角矩形 36"/>
          <p:cNvSpPr/>
          <p:nvPr/>
        </p:nvSpPr>
        <p:spPr>
          <a:xfrm>
            <a:off x="1852613" y="2617788"/>
            <a:ext cx="6889750" cy="511175"/>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to tell sb.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a:t>
            </a:r>
            <a:r>
              <a:rPr lang="zh-CN" altLang="en-US" sz="2800" dirty="0">
                <a:solidFill>
                  <a:schemeClr val="tx1"/>
                </a:solidFill>
                <a:latin typeface="Times New Roman" panose="02020603050405020304" pitchFamily="18" charset="0"/>
                <a:cs typeface="Times New Roman" panose="02020603050405020304" pitchFamily="18" charset="0"/>
              </a:rPr>
              <a:t>指出；告知</a:t>
            </a:r>
          </a:p>
        </p:txBody>
      </p:sp>
      <p:sp>
        <p:nvSpPr>
          <p:cNvPr id="38" name="圆角矩形 37"/>
          <p:cNvSpPr/>
          <p:nvPr/>
        </p:nvSpPr>
        <p:spPr>
          <a:xfrm>
            <a:off x="1839913" y="3611563"/>
            <a:ext cx="6889750" cy="855662"/>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to use all of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and not have any left </a:t>
            </a:r>
            <a:r>
              <a:rPr lang="zh-CN" altLang="en-US" sz="2800" dirty="0">
                <a:solidFill>
                  <a:schemeClr val="tx1"/>
                </a:solidFill>
                <a:latin typeface="Times New Roman" panose="02020603050405020304" pitchFamily="18" charset="0"/>
                <a:cs typeface="Times New Roman" panose="02020603050405020304" pitchFamily="18" charset="0"/>
              </a:rPr>
              <a:t>用光；耗尽</a:t>
            </a:r>
          </a:p>
        </p:txBody>
      </p:sp>
      <p:sp>
        <p:nvSpPr>
          <p:cNvPr id="39" name="圆角矩形 38"/>
          <p:cNvSpPr/>
          <p:nvPr/>
        </p:nvSpPr>
        <p:spPr>
          <a:xfrm>
            <a:off x="1839913" y="4906963"/>
            <a:ext cx="6902450" cy="827087"/>
          </a:xfrm>
          <a:prstGeom prst="roundRect">
            <a:avLst/>
          </a:prstGeom>
          <a:solidFill>
            <a:schemeClr val="accent6">
              <a:lumMod val="20000"/>
              <a:lumOff val="80000"/>
            </a:schemeClr>
          </a:solidFill>
        </p:spPr>
        <p:style>
          <a:lnRef idx="3">
            <a:schemeClr val="lt1"/>
          </a:lnRef>
          <a:fillRef idx="1">
            <a:schemeClr val="accent5"/>
          </a:fillRef>
          <a:effectRef idx="1">
            <a:schemeClr val="accent5"/>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to be discovered to be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have </a:t>
            </a:r>
            <a:r>
              <a:rPr lang="en-US" altLang="zh-CN" sz="2800" dirty="0" err="1">
                <a:solidFill>
                  <a:schemeClr val="tx1"/>
                </a:solidFill>
                <a:latin typeface="Times New Roman" panose="02020603050405020304" pitchFamily="18" charset="0"/>
                <a:cs typeface="Times New Roman" panose="02020603050405020304" pitchFamily="18" charset="0"/>
              </a:rPr>
              <a:t>sth</a:t>
            </a:r>
            <a:r>
              <a:rPr lang="en-US" altLang="zh-CN" sz="2800" dirty="0">
                <a:solidFill>
                  <a:schemeClr val="tx1"/>
                </a:solidFill>
                <a:latin typeface="Times New Roman" panose="02020603050405020304" pitchFamily="18" charset="0"/>
                <a:cs typeface="Times New Roman" panose="02020603050405020304" pitchFamily="18" charset="0"/>
              </a:rPr>
              <a:t>. etc. </a:t>
            </a:r>
            <a:r>
              <a:rPr lang="zh-CN" altLang="en-US" sz="2800" dirty="0">
                <a:solidFill>
                  <a:schemeClr val="tx1"/>
                </a:solidFill>
                <a:latin typeface="Times New Roman" panose="02020603050405020304" pitchFamily="18" charset="0"/>
                <a:cs typeface="Times New Roman" panose="02020603050405020304" pitchFamily="18" charset="0"/>
              </a:rPr>
              <a:t>被发现是</a:t>
            </a:r>
            <a:r>
              <a:rPr lang="en-US" altLang="zh-CN" sz="2800" dirty="0">
                <a:solidFill>
                  <a:schemeClr val="tx1"/>
                </a:solidFill>
                <a:latin typeface="Times New Roman" panose="02020603050405020304" pitchFamily="18" charset="0"/>
                <a:cs typeface="Times New Roman" panose="02020603050405020304" pitchFamily="18" charset="0"/>
              </a:rPr>
              <a:t>/</a:t>
            </a:r>
            <a:r>
              <a:rPr lang="zh-CN" altLang="en-US" sz="2800" dirty="0">
                <a:solidFill>
                  <a:schemeClr val="tx1"/>
                </a:solidFill>
                <a:latin typeface="Times New Roman" panose="02020603050405020304" pitchFamily="18" charset="0"/>
                <a:cs typeface="Times New Roman" panose="02020603050405020304" pitchFamily="18" charset="0"/>
              </a:rPr>
              <a:t>有</a:t>
            </a:r>
            <a:r>
              <a:rPr lang="en-US" altLang="zh-CN" sz="2800" dirty="0">
                <a:solidFill>
                  <a:schemeClr val="tx1"/>
                </a:solidFill>
                <a:latin typeface="+mj-ea"/>
                <a:ea typeface="+mj-ea"/>
                <a:cs typeface="Times New Roman" panose="02020603050405020304" pitchFamily="18" charset="0"/>
              </a:rPr>
              <a:t>…</a:t>
            </a:r>
            <a:endParaRPr lang="zh-CN" altLang="en-US" sz="2800" dirty="0">
              <a:solidFill>
                <a:schemeClr val="tx1"/>
              </a:solidFill>
              <a:latin typeface="+mj-ea"/>
              <a:ea typeface="+mj-ea"/>
              <a:cs typeface="Times New Roman" panose="02020603050405020304" pitchFamily="18" charset="0"/>
            </a:endParaRPr>
          </a:p>
        </p:txBody>
      </p:sp>
      <p:sp>
        <p:nvSpPr>
          <p:cNvPr id="48143" name="矩形 1"/>
          <p:cNvSpPr>
            <a:spLocks noChangeArrowheads="1"/>
          </p:cNvSpPr>
          <p:nvPr/>
        </p:nvSpPr>
        <p:spPr bwMode="auto">
          <a:xfrm>
            <a:off x="180975" y="1212850"/>
            <a:ext cx="1428750" cy="595313"/>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hand out</a:t>
            </a:r>
          </a:p>
        </p:txBody>
      </p:sp>
      <p:sp>
        <p:nvSpPr>
          <p:cNvPr id="48144" name="矩形 2"/>
          <p:cNvSpPr>
            <a:spLocks noChangeArrowheads="1"/>
          </p:cNvSpPr>
          <p:nvPr/>
        </p:nvSpPr>
        <p:spPr bwMode="auto">
          <a:xfrm>
            <a:off x="165100" y="2528888"/>
            <a:ext cx="1470025" cy="595312"/>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point out</a:t>
            </a:r>
          </a:p>
        </p:txBody>
      </p:sp>
      <p:sp>
        <p:nvSpPr>
          <p:cNvPr id="48145" name="矩形 3"/>
          <p:cNvSpPr>
            <a:spLocks noChangeArrowheads="1"/>
          </p:cNvSpPr>
          <p:nvPr/>
        </p:nvSpPr>
        <p:spPr bwMode="auto">
          <a:xfrm>
            <a:off x="220663" y="3606800"/>
            <a:ext cx="1212850" cy="596900"/>
          </a:xfrm>
          <a:prstGeom prst="rect">
            <a:avLst/>
          </a:prstGeom>
          <a:noFill/>
          <a:ln w="9525">
            <a:noFill/>
            <a:miter lim="800000"/>
            <a:headEnd/>
            <a:tailEnd/>
          </a:ln>
        </p:spPr>
        <p:txBody>
          <a:bodyPr wrap="none">
            <a:spAutoFit/>
          </a:bodyPr>
          <a:lstStyle/>
          <a:p>
            <a:pPr algn="just">
              <a:lnSpc>
                <a:spcPct val="130000"/>
              </a:lnSpc>
              <a:spcAft>
                <a:spcPts val="1800"/>
              </a:spcAft>
            </a:pPr>
            <a:r>
              <a:rPr lang="en-US" altLang="zh-CN" sz="2800">
                <a:latin typeface="Times New Roman" pitchFamily="18" charset="0"/>
                <a:cs typeface="Times New Roman" pitchFamily="18" charset="0"/>
              </a:rPr>
              <a:t>run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linds(horizont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blinds(horizontal)">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7" grpId="0" animBg="1"/>
      <p:bldP spid="38" grpId="0" animBg="1"/>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915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49156" name="文本框 26"/>
          <p:cNvSpPr txBox="1">
            <a:spLocks noChangeArrowheads="1"/>
          </p:cNvSpPr>
          <p:nvPr/>
        </p:nvSpPr>
        <p:spPr bwMode="auto">
          <a:xfrm>
            <a:off x="2468563" y="280988"/>
            <a:ext cx="42687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915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916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49162" name="TextBox 3"/>
          <p:cNvSpPr>
            <a:spLocks noChangeArrowheads="1"/>
          </p:cNvSpPr>
          <p:nvPr/>
        </p:nvSpPr>
        <p:spPr bwMode="auto">
          <a:xfrm>
            <a:off x="323850" y="803275"/>
            <a:ext cx="8640763" cy="1384300"/>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sym typeface="Arial" charset="0"/>
              </a:rPr>
              <a:t>Fill in the blanks with the above phrasal verbs. Change the form where necessary. Then translate the sentences into Chinese.</a:t>
            </a:r>
          </a:p>
        </p:txBody>
      </p:sp>
      <p:sp>
        <p:nvSpPr>
          <p:cNvPr id="21" name="矩形 20"/>
          <p:cNvSpPr/>
          <p:nvPr/>
        </p:nvSpPr>
        <p:spPr>
          <a:xfrm>
            <a:off x="498475" y="2216150"/>
            <a:ext cx="8466138" cy="4251325"/>
          </a:xfrm>
          <a:prstGeom prst="rect">
            <a:avLst/>
          </a:prstGeom>
        </p:spPr>
        <p:txBody>
          <a:bodyPr>
            <a:spAutoFit/>
          </a:bodyPr>
          <a:lstStyle/>
          <a:p>
            <a:pPr marL="457200" indent="-457200" algn="just" fontAlgn="auto">
              <a:lnSpc>
                <a:spcPct val="130000"/>
              </a:lnSpc>
              <a:spcBef>
                <a:spcPts val="0"/>
              </a:spcBef>
              <a:spcAft>
                <a:spcPts val="0"/>
              </a:spcAft>
              <a:buFont typeface="+mj-lt"/>
              <a:buAutoNum type="arabicPeriod"/>
              <a:defRPr/>
            </a:pPr>
            <a:r>
              <a:rPr lang="en-US" altLang="zh-CN" sz="2600" dirty="0">
                <a:latin typeface="Times New Roman" panose="02020603050405020304" pitchFamily="18" charset="0"/>
                <a:ea typeface="+mn-ea"/>
                <a:cs typeface="Times New Roman" panose="02020603050405020304" pitchFamily="18" charset="0"/>
              </a:rPr>
              <a:t>Some students _________ of college after only one year.</a:t>
            </a:r>
          </a:p>
          <a:p>
            <a:pPr marL="457200" indent="-457200" algn="just" fontAlgn="auto">
              <a:lnSpc>
                <a:spcPct val="130000"/>
              </a:lnSpc>
              <a:spcBef>
                <a:spcPts val="0"/>
              </a:spcBef>
              <a:spcAft>
                <a:spcPts val="0"/>
              </a:spcAft>
              <a:defRPr/>
            </a:pPr>
            <a:r>
              <a:rPr lang="en-US" altLang="zh-CN" sz="2600" dirty="0">
                <a:latin typeface="Times New Roman" panose="02020603050405020304" pitchFamily="18" charset="0"/>
                <a:ea typeface="+mn-ea"/>
                <a:cs typeface="Times New Roman" panose="02020603050405020304" pitchFamily="18" charset="0"/>
              </a:rPr>
              <a:t>       </a:t>
            </a:r>
            <a:r>
              <a:rPr lang="zh-CN" altLang="en-US" sz="2600" dirty="0">
                <a:latin typeface="Times New Roman" panose="02020603050405020304" pitchFamily="18" charset="0"/>
                <a:ea typeface="+mn-ea"/>
                <a:cs typeface="Times New Roman" panose="02020603050405020304" pitchFamily="18" charset="0"/>
              </a:rPr>
              <a:t>有些大学生仅在学校带了一年就退学了。</a:t>
            </a:r>
            <a:endParaRPr lang="en-US" altLang="zh-CN" sz="2600" dirty="0">
              <a:latin typeface="Times New Roman" panose="02020603050405020304" pitchFamily="18" charset="0"/>
              <a:ea typeface="+mn-ea"/>
              <a:cs typeface="Times New Roman" panose="02020603050405020304" pitchFamily="18" charset="0"/>
            </a:endParaRPr>
          </a:p>
          <a:p>
            <a:pPr marL="457200" indent="-457200" algn="just" fontAlgn="auto">
              <a:lnSpc>
                <a:spcPct val="130000"/>
              </a:lnSpc>
              <a:spcBef>
                <a:spcPts val="0"/>
              </a:spcBef>
              <a:spcAft>
                <a:spcPts val="0"/>
              </a:spcAft>
              <a:buFont typeface="+mj-lt"/>
              <a:buAutoNum type="arabicPeriod" startAt="2"/>
              <a:defRPr/>
            </a:pPr>
            <a:r>
              <a:rPr lang="en-US" altLang="zh-CN" sz="2600" dirty="0">
                <a:latin typeface="Times New Roman" panose="02020603050405020304" pitchFamily="18" charset="0"/>
                <a:ea typeface="+mn-ea"/>
                <a:cs typeface="Times New Roman" panose="02020603050405020304" pitchFamily="18" charset="0"/>
              </a:rPr>
              <a:t>Would you _______ these papers ______ for me?</a:t>
            </a:r>
          </a:p>
          <a:p>
            <a:pPr marL="457200" algn="just" fontAlgn="auto">
              <a:lnSpc>
                <a:spcPct val="130000"/>
              </a:lnSpc>
              <a:spcBef>
                <a:spcPts val="0"/>
              </a:spcBef>
              <a:spcAft>
                <a:spcPts val="0"/>
              </a:spcAft>
              <a:defRPr/>
            </a:pPr>
            <a:r>
              <a:rPr lang="zh-CN" altLang="en-US" sz="2600" dirty="0">
                <a:latin typeface="Times New Roman" panose="02020603050405020304" pitchFamily="18" charset="0"/>
                <a:ea typeface="+mn-ea"/>
                <a:cs typeface="Times New Roman" panose="02020603050405020304" pitchFamily="18" charset="0"/>
              </a:rPr>
              <a:t>帮我发一下试卷好吗？</a:t>
            </a:r>
            <a:endParaRPr lang="en-US" altLang="zh-CN" sz="2600" dirty="0">
              <a:latin typeface="Times New Roman" panose="02020603050405020304" pitchFamily="18" charset="0"/>
              <a:ea typeface="+mn-ea"/>
              <a:cs typeface="Times New Roman" panose="02020603050405020304" pitchFamily="18" charset="0"/>
            </a:endParaRPr>
          </a:p>
          <a:p>
            <a:pPr marL="457200" indent="-457200" algn="just" fontAlgn="auto">
              <a:lnSpc>
                <a:spcPct val="130000"/>
              </a:lnSpc>
              <a:spcBef>
                <a:spcPts val="0"/>
              </a:spcBef>
              <a:spcAft>
                <a:spcPts val="0"/>
              </a:spcAft>
              <a:buFont typeface="+mj-lt"/>
              <a:buAutoNum type="arabicPeriod" startAt="3"/>
              <a:defRPr/>
            </a:pPr>
            <a:r>
              <a:rPr lang="en-US" altLang="zh-CN" sz="2600" dirty="0">
                <a:latin typeface="Times New Roman" panose="02020603050405020304" pitchFamily="18" charset="0"/>
                <a:ea typeface="+mn-ea"/>
                <a:cs typeface="Times New Roman" panose="02020603050405020304" pitchFamily="18" charset="0"/>
              </a:rPr>
              <a:t>We’re ___________ of time.</a:t>
            </a:r>
          </a:p>
          <a:p>
            <a:pPr marL="457200" algn="just" fontAlgn="auto">
              <a:lnSpc>
                <a:spcPct val="130000"/>
              </a:lnSpc>
              <a:spcBef>
                <a:spcPts val="0"/>
              </a:spcBef>
              <a:spcAft>
                <a:spcPts val="0"/>
              </a:spcAft>
              <a:defRPr/>
            </a:pPr>
            <a:r>
              <a:rPr lang="zh-CN" altLang="en-US" sz="2600" dirty="0">
                <a:latin typeface="Times New Roman" panose="02020603050405020304" pitchFamily="18" charset="0"/>
                <a:ea typeface="+mn-ea"/>
                <a:cs typeface="Times New Roman" panose="02020603050405020304" pitchFamily="18" charset="0"/>
              </a:rPr>
              <a:t>我们剩下的时间不多了。</a:t>
            </a:r>
            <a:endParaRPr lang="en-US" altLang="zh-CN" sz="2600" dirty="0">
              <a:latin typeface="Times New Roman" panose="02020603050405020304" pitchFamily="18" charset="0"/>
              <a:ea typeface="+mn-ea"/>
              <a:cs typeface="Times New Roman" panose="02020603050405020304" pitchFamily="18" charset="0"/>
            </a:endParaRPr>
          </a:p>
          <a:p>
            <a:pPr marL="457200" indent="-457200" algn="just" fontAlgn="auto">
              <a:lnSpc>
                <a:spcPct val="130000"/>
              </a:lnSpc>
              <a:spcBef>
                <a:spcPts val="0"/>
              </a:spcBef>
              <a:spcAft>
                <a:spcPts val="0"/>
              </a:spcAft>
              <a:buFont typeface="+mj-lt"/>
              <a:buAutoNum type="arabicPeriod" startAt="4"/>
              <a:defRPr/>
            </a:pPr>
            <a:r>
              <a:rPr lang="en-US" altLang="zh-CN" sz="2600" dirty="0">
                <a:latin typeface="Times New Roman" panose="02020603050405020304" pitchFamily="18" charset="0"/>
                <a:ea typeface="+mn-ea"/>
                <a:cs typeface="Times New Roman" panose="02020603050405020304" pitchFamily="18" charset="0"/>
              </a:rPr>
              <a:t>We got married a month before the war _________.</a:t>
            </a:r>
          </a:p>
          <a:p>
            <a:pPr marL="457200" algn="just" fontAlgn="auto">
              <a:lnSpc>
                <a:spcPct val="130000"/>
              </a:lnSpc>
              <a:spcBef>
                <a:spcPts val="0"/>
              </a:spcBef>
              <a:spcAft>
                <a:spcPts val="0"/>
              </a:spcAft>
              <a:defRPr/>
            </a:pPr>
            <a:r>
              <a:rPr lang="zh-CN" altLang="en-US" sz="2600" dirty="0">
                <a:latin typeface="Times New Roman" panose="02020603050405020304" pitchFamily="18" charset="0"/>
                <a:ea typeface="+mn-ea"/>
                <a:cs typeface="Times New Roman" panose="02020603050405020304" pitchFamily="18" charset="0"/>
              </a:rPr>
              <a:t>我们在战争爆发前一个月结婚。</a:t>
            </a:r>
            <a:endParaRPr lang="en-US" altLang="zh-CN" sz="2600" dirty="0">
              <a:latin typeface="Times New Roman" panose="02020603050405020304" pitchFamily="18" charset="0"/>
              <a:ea typeface="+mn-ea"/>
              <a:cs typeface="Times New Roman" panose="02020603050405020304" pitchFamily="18" charset="0"/>
            </a:endParaRPr>
          </a:p>
        </p:txBody>
      </p:sp>
      <p:sp>
        <p:nvSpPr>
          <p:cNvPr id="26" name="TextBox 25"/>
          <p:cNvSpPr txBox="1">
            <a:spLocks noChangeArrowheads="1"/>
          </p:cNvSpPr>
          <p:nvPr/>
        </p:nvSpPr>
        <p:spPr bwMode="auto">
          <a:xfrm>
            <a:off x="3203575" y="2297113"/>
            <a:ext cx="1368425"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drop out</a:t>
            </a:r>
          </a:p>
        </p:txBody>
      </p:sp>
      <p:sp>
        <p:nvSpPr>
          <p:cNvPr id="29" name="TextBox 28"/>
          <p:cNvSpPr txBox="1">
            <a:spLocks noChangeArrowheads="1"/>
          </p:cNvSpPr>
          <p:nvPr/>
        </p:nvSpPr>
        <p:spPr bwMode="auto">
          <a:xfrm>
            <a:off x="2678113" y="3355975"/>
            <a:ext cx="839787"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hand</a:t>
            </a:r>
          </a:p>
        </p:txBody>
      </p:sp>
      <p:sp>
        <p:nvSpPr>
          <p:cNvPr id="30" name="TextBox 29"/>
          <p:cNvSpPr txBox="1">
            <a:spLocks noChangeArrowheads="1"/>
          </p:cNvSpPr>
          <p:nvPr/>
        </p:nvSpPr>
        <p:spPr bwMode="auto">
          <a:xfrm>
            <a:off x="1897063" y="4352925"/>
            <a:ext cx="2079625"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running out</a:t>
            </a:r>
          </a:p>
        </p:txBody>
      </p:sp>
      <p:sp>
        <p:nvSpPr>
          <p:cNvPr id="31" name="TextBox 30"/>
          <p:cNvSpPr txBox="1">
            <a:spLocks noChangeArrowheads="1"/>
          </p:cNvSpPr>
          <p:nvPr/>
        </p:nvSpPr>
        <p:spPr bwMode="auto">
          <a:xfrm>
            <a:off x="6267450" y="5395913"/>
            <a:ext cx="1676400"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broke out</a:t>
            </a:r>
          </a:p>
        </p:txBody>
      </p:sp>
      <p:sp>
        <p:nvSpPr>
          <p:cNvPr id="37" name="TextBox 36"/>
          <p:cNvSpPr txBox="1">
            <a:spLocks noChangeArrowheads="1"/>
          </p:cNvSpPr>
          <p:nvPr/>
        </p:nvSpPr>
        <p:spPr bwMode="auto">
          <a:xfrm>
            <a:off x="5732463" y="3355975"/>
            <a:ext cx="839787"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blinds(horizontal)">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linds(horizontal)">
                                      <p:cBhvr>
                                        <p:cTn id="20" dur="500"/>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1">
                                            <p:txEl>
                                              <p:pRg st="3" end="3"/>
                                            </p:txEl>
                                          </p:spTgt>
                                        </p:tgtEl>
                                        <p:attrNameLst>
                                          <p:attrName>style.visibility</p:attrName>
                                        </p:attrNameLst>
                                      </p:cBhvr>
                                      <p:to>
                                        <p:strVal val="visible"/>
                                      </p:to>
                                    </p:set>
                                    <p:animEffect transition="in" filter="blinds(horizontal)">
                                      <p:cBhvr>
                                        <p:cTn id="25" dur="500"/>
                                        <p:tgtEl>
                                          <p:spTgt spid="21">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linds(horizontal)">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1">
                                            <p:txEl>
                                              <p:pRg st="5" end="5"/>
                                            </p:txEl>
                                          </p:spTgt>
                                        </p:tgtEl>
                                        <p:attrNameLst>
                                          <p:attrName>style.visibility</p:attrName>
                                        </p:attrNameLst>
                                      </p:cBhvr>
                                      <p:to>
                                        <p:strVal val="visible"/>
                                      </p:to>
                                    </p:set>
                                    <p:animEffect transition="in" filter="blinds(horizontal)">
                                      <p:cBhvr>
                                        <p:cTn id="35" dur="500"/>
                                        <p:tgtEl>
                                          <p:spTgt spid="21">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linds(horizontal)">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1">
                                            <p:txEl>
                                              <p:pRg st="7" end="7"/>
                                            </p:txEl>
                                          </p:spTgt>
                                        </p:tgtEl>
                                        <p:attrNameLst>
                                          <p:attrName>style.visibility</p:attrName>
                                        </p:attrNameLst>
                                      </p:cBhvr>
                                      <p:to>
                                        <p:strVal val="visible"/>
                                      </p:to>
                                    </p:set>
                                    <p:animEffect transition="in" filter="blinds(horizontal)">
                                      <p:cBhvr>
                                        <p:cTn id="45" dur="500"/>
                                        <p:tgtEl>
                                          <p:spTgt spid="2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017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0180" name="文本框 26"/>
          <p:cNvSpPr txBox="1">
            <a:spLocks noChangeArrowheads="1"/>
          </p:cNvSpPr>
          <p:nvPr/>
        </p:nvSpPr>
        <p:spPr bwMode="auto">
          <a:xfrm>
            <a:off x="2468563" y="280988"/>
            <a:ext cx="47418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018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018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0186" name="TextBox 3"/>
          <p:cNvSpPr>
            <a:spLocks noChangeArrowheads="1"/>
          </p:cNvSpPr>
          <p:nvPr/>
        </p:nvSpPr>
        <p:spPr bwMode="auto">
          <a:xfrm>
            <a:off x="323850" y="820738"/>
            <a:ext cx="8640763" cy="1382712"/>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sym typeface="Arial" charset="0"/>
              </a:rPr>
              <a:t>Fill in the blanks with the above phrasal verbs. Change the form where necessary. Then translate the sentences into Chinese.</a:t>
            </a:r>
          </a:p>
        </p:txBody>
      </p:sp>
      <p:sp>
        <p:nvSpPr>
          <p:cNvPr id="18" name="矩形 17"/>
          <p:cNvSpPr/>
          <p:nvPr/>
        </p:nvSpPr>
        <p:spPr>
          <a:xfrm>
            <a:off x="376238" y="2087563"/>
            <a:ext cx="8588375" cy="4278312"/>
          </a:xfrm>
          <a:prstGeom prst="rect">
            <a:avLst/>
          </a:prstGeom>
        </p:spPr>
        <p:txBody>
          <a:bodyPr>
            <a:spAutoFit/>
          </a:bodyPr>
          <a:lstStyle/>
          <a:p>
            <a:pPr marL="457200" indent="-457200" algn="just" fontAlgn="auto">
              <a:spcBef>
                <a:spcPts val="0"/>
              </a:spcBef>
              <a:spcAft>
                <a:spcPts val="0"/>
              </a:spcAft>
              <a:buFont typeface="+mj-lt"/>
              <a:buAutoNum type="arabicPeriod" startAt="5"/>
              <a:defRPr/>
            </a:pPr>
            <a:r>
              <a:rPr lang="en-US" altLang="zh-CN" sz="2800" dirty="0">
                <a:latin typeface="Times New Roman" panose="02020603050405020304" pitchFamily="18" charset="0"/>
                <a:ea typeface="+mn-ea"/>
                <a:cs typeface="Times New Roman" panose="02020603050405020304" pitchFamily="18" charset="0"/>
              </a:rPr>
              <a:t>John had already ____________ and left the hotel.</a:t>
            </a:r>
          </a:p>
          <a:p>
            <a:pPr marL="457200" algn="just" fontAlgn="auto">
              <a:spcBef>
                <a:spcPts val="0"/>
              </a:spcBef>
              <a:spcAft>
                <a:spcPts val="0"/>
              </a:spcAft>
              <a:defRPr/>
            </a:pPr>
            <a:r>
              <a:rPr lang="zh-CN" altLang="en-US" sz="2400" dirty="0">
                <a:latin typeface="Times New Roman" panose="02020603050405020304" pitchFamily="18" charset="0"/>
                <a:ea typeface="+mn-ea"/>
                <a:cs typeface="Times New Roman" panose="02020603050405020304" pitchFamily="18" charset="0"/>
              </a:rPr>
              <a:t>约翰已经结完账离开宾馆了。</a:t>
            </a:r>
            <a:endParaRPr lang="en-US" altLang="zh-CN" sz="2400" dirty="0">
              <a:latin typeface="Times New Roman" panose="02020603050405020304" pitchFamily="18" charset="0"/>
              <a:ea typeface="+mn-ea"/>
              <a:cs typeface="Times New Roman" panose="02020603050405020304" pitchFamily="18" charset="0"/>
            </a:endParaRPr>
          </a:p>
          <a:p>
            <a:pPr marL="457200" indent="-457200" algn="just" fontAlgn="auto">
              <a:spcBef>
                <a:spcPts val="0"/>
              </a:spcBef>
              <a:spcAft>
                <a:spcPts val="0"/>
              </a:spcAft>
              <a:buFont typeface="+mj-lt"/>
              <a:buAutoNum type="arabicPeriod" startAt="6"/>
              <a:defRPr/>
            </a:pPr>
            <a:r>
              <a:rPr lang="en-US" altLang="zh-CN" sz="2800" dirty="0">
                <a:latin typeface="Times New Roman" panose="02020603050405020304" pitchFamily="18" charset="0"/>
                <a:ea typeface="+mn-ea"/>
                <a:cs typeface="Times New Roman" panose="02020603050405020304" pitchFamily="18" charset="0"/>
              </a:rPr>
              <a:t>We have to _________ the connection between the two events.</a:t>
            </a:r>
          </a:p>
          <a:p>
            <a:pPr marL="457200" algn="just" fontAlgn="auto">
              <a:spcBef>
                <a:spcPts val="0"/>
              </a:spcBef>
              <a:spcAft>
                <a:spcPts val="0"/>
              </a:spcAft>
              <a:defRPr/>
            </a:pPr>
            <a:r>
              <a:rPr lang="zh-CN" altLang="en-US" sz="2800" dirty="0">
                <a:latin typeface="Times New Roman" panose="02020603050405020304" pitchFamily="18" charset="0"/>
                <a:ea typeface="+mn-ea"/>
                <a:cs typeface="Times New Roman" panose="02020603050405020304" pitchFamily="18" charset="0"/>
              </a:rPr>
              <a:t>我们必须弄清楚这两件事之间的联系。</a:t>
            </a:r>
            <a:endParaRPr lang="en-US" altLang="zh-CN" sz="2800" dirty="0">
              <a:latin typeface="Times New Roman" panose="02020603050405020304" pitchFamily="18" charset="0"/>
              <a:ea typeface="+mn-ea"/>
              <a:cs typeface="Times New Roman" panose="02020603050405020304" pitchFamily="18" charset="0"/>
            </a:endParaRPr>
          </a:p>
          <a:p>
            <a:pPr marL="457200" indent="-457200" algn="just" fontAlgn="auto">
              <a:spcBef>
                <a:spcPts val="0"/>
              </a:spcBef>
              <a:spcAft>
                <a:spcPts val="0"/>
              </a:spcAft>
              <a:buFont typeface="+mj-lt"/>
              <a:buAutoNum type="arabicPeriod" startAt="7"/>
              <a:defRPr/>
            </a:pPr>
            <a:r>
              <a:rPr lang="en-US" altLang="zh-CN" sz="2800" dirty="0">
                <a:latin typeface="Times New Roman" panose="02020603050405020304" pitchFamily="18" charset="0"/>
                <a:ea typeface="+mn-ea"/>
                <a:cs typeface="Times New Roman" panose="02020603050405020304" pitchFamily="18" charset="0"/>
              </a:rPr>
              <a:t>It all ___________ to be a mistake.</a:t>
            </a:r>
          </a:p>
          <a:p>
            <a:pPr marL="457200" algn="just" fontAlgn="auto">
              <a:spcBef>
                <a:spcPts val="0"/>
              </a:spcBef>
              <a:spcAft>
                <a:spcPts val="0"/>
              </a:spcAft>
              <a:defRPr/>
            </a:pPr>
            <a:r>
              <a:rPr lang="zh-CN" altLang="en-US" sz="2800" dirty="0">
                <a:latin typeface="Times New Roman" panose="02020603050405020304" pitchFamily="18" charset="0"/>
                <a:ea typeface="+mn-ea"/>
                <a:cs typeface="Times New Roman" panose="02020603050405020304" pitchFamily="18" charset="0"/>
              </a:rPr>
              <a:t>结果证明是个误会。</a:t>
            </a:r>
            <a:endParaRPr lang="en-US" altLang="zh-CN" sz="2800" dirty="0">
              <a:latin typeface="Times New Roman" panose="02020603050405020304" pitchFamily="18" charset="0"/>
              <a:ea typeface="+mn-ea"/>
              <a:cs typeface="Times New Roman" panose="02020603050405020304" pitchFamily="18" charset="0"/>
            </a:endParaRPr>
          </a:p>
          <a:p>
            <a:pPr marL="457200" indent="-457200" algn="just" fontAlgn="auto">
              <a:spcBef>
                <a:spcPts val="0"/>
              </a:spcBef>
              <a:spcAft>
                <a:spcPts val="0"/>
              </a:spcAft>
              <a:buFont typeface="+mj-lt"/>
              <a:buAutoNum type="arabicPeriod" startAt="8"/>
              <a:defRPr/>
            </a:pPr>
            <a:r>
              <a:rPr lang="en-US" altLang="zh-CN" sz="2800" dirty="0">
                <a:latin typeface="Times New Roman" panose="02020603050405020304" pitchFamily="18" charset="0"/>
                <a:ea typeface="+mn-ea"/>
                <a:cs typeface="Times New Roman" panose="02020603050405020304" pitchFamily="18" charset="0"/>
              </a:rPr>
              <a:t>He __________  that we had two hours of free time before dinner.</a:t>
            </a:r>
          </a:p>
          <a:p>
            <a:pPr algn="just"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	</a:t>
            </a:r>
            <a:r>
              <a:rPr lang="zh-CN" altLang="en-US" sz="2400" dirty="0">
                <a:latin typeface="Times New Roman" panose="02020603050405020304" pitchFamily="18" charset="0"/>
                <a:ea typeface="+mn-ea"/>
                <a:cs typeface="Times New Roman" panose="02020603050405020304" pitchFamily="18" charset="0"/>
              </a:rPr>
              <a:t>他说我们在晚餐前还有两个小时的自由时间。</a:t>
            </a:r>
            <a:endParaRPr lang="en-US" altLang="zh-CN" sz="2400" dirty="0">
              <a:latin typeface="Times New Roman" panose="02020603050405020304" pitchFamily="18" charset="0"/>
              <a:ea typeface="+mn-ea"/>
              <a:cs typeface="Times New Roman" panose="02020603050405020304" pitchFamily="18" charset="0"/>
            </a:endParaRPr>
          </a:p>
        </p:txBody>
      </p:sp>
      <p:sp>
        <p:nvSpPr>
          <p:cNvPr id="19" name="TextBox 18"/>
          <p:cNvSpPr txBox="1">
            <a:spLocks noChangeArrowheads="1"/>
          </p:cNvSpPr>
          <p:nvPr/>
        </p:nvSpPr>
        <p:spPr bwMode="auto">
          <a:xfrm>
            <a:off x="1384300" y="4965700"/>
            <a:ext cx="21812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pointed out</a:t>
            </a:r>
          </a:p>
        </p:txBody>
      </p:sp>
      <p:sp>
        <p:nvSpPr>
          <p:cNvPr id="25" name="TextBox 24"/>
          <p:cNvSpPr txBox="1">
            <a:spLocks noChangeArrowheads="1"/>
          </p:cNvSpPr>
          <p:nvPr/>
        </p:nvSpPr>
        <p:spPr bwMode="auto">
          <a:xfrm>
            <a:off x="1670050" y="4189413"/>
            <a:ext cx="1943100"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turned out</a:t>
            </a:r>
          </a:p>
        </p:txBody>
      </p:sp>
      <p:sp>
        <p:nvSpPr>
          <p:cNvPr id="28" name="TextBox 27"/>
          <p:cNvSpPr txBox="1">
            <a:spLocks noChangeArrowheads="1"/>
          </p:cNvSpPr>
          <p:nvPr/>
        </p:nvSpPr>
        <p:spPr bwMode="auto">
          <a:xfrm>
            <a:off x="3463925" y="2097088"/>
            <a:ext cx="2055813"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checked out</a:t>
            </a:r>
          </a:p>
        </p:txBody>
      </p:sp>
      <p:sp>
        <p:nvSpPr>
          <p:cNvPr id="32" name="TextBox 31"/>
          <p:cNvSpPr txBox="1">
            <a:spLocks noChangeArrowheads="1"/>
          </p:cNvSpPr>
          <p:nvPr/>
        </p:nvSpPr>
        <p:spPr bwMode="auto">
          <a:xfrm>
            <a:off x="2578100" y="2890838"/>
            <a:ext cx="165258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figure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blinds(horizontal)">
                                      <p:cBhvr>
                                        <p:cTn id="12" dur="500"/>
                                        <p:tgtEl>
                                          <p:spTgt spid="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blinds(horizontal)">
                                      <p:cBhvr>
                                        <p:cTn id="22" dur="500"/>
                                        <p:tgtEl>
                                          <p:spTgt spid="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8">
                                            <p:txEl>
                                              <p:pRg st="5" end="5"/>
                                            </p:txEl>
                                          </p:spTgt>
                                        </p:tgtEl>
                                        <p:attrNameLst>
                                          <p:attrName>style.visibility</p:attrName>
                                        </p:attrNameLst>
                                      </p:cBhvr>
                                      <p:to>
                                        <p:strVal val="visible"/>
                                      </p:to>
                                    </p:set>
                                    <p:animEffect transition="in" filter="blinds(horizontal)">
                                      <p:cBhvr>
                                        <p:cTn id="32" dur="500"/>
                                        <p:tgtEl>
                                          <p:spTgt spid="1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8" grpId="0"/>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120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1204" name="文本框 26"/>
          <p:cNvSpPr txBox="1">
            <a:spLocks noChangeArrowheads="1"/>
          </p:cNvSpPr>
          <p:nvPr/>
        </p:nvSpPr>
        <p:spPr bwMode="auto">
          <a:xfrm>
            <a:off x="2468563" y="280988"/>
            <a:ext cx="44116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120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120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1209"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1210" name="Rectangle 7"/>
          <p:cNvSpPr>
            <a:spLocks noChangeArrowheads="1"/>
          </p:cNvSpPr>
          <p:nvPr/>
        </p:nvSpPr>
        <p:spPr bwMode="auto">
          <a:xfrm>
            <a:off x="1897063" y="1617663"/>
            <a:ext cx="6654800"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sym typeface="Arial" charset="0"/>
              </a:rPr>
              <a:t>Match the words with their meanings.</a:t>
            </a:r>
            <a:endParaRPr lang="zh-CN" altLang="en-US" sz="2800">
              <a:latin typeface="Times New Roman" pitchFamily="18" charset="0"/>
              <a:cs typeface="Times New Roman" pitchFamily="18" charset="0"/>
              <a:sym typeface="Arial" charset="0"/>
            </a:endParaRP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1212"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pic>
        <p:nvPicPr>
          <p:cNvPr id="51213" name="Picture 2" descr="https://tse2.mm.bing.net/th?id=OIP.4WxAYWVBt3IjgFOLVCX0kAHaDg&amp;pid=Api"/>
          <p:cNvPicPr>
            <a:picLocks noChangeAspect="1" noChangeArrowheads="1"/>
          </p:cNvPicPr>
          <p:nvPr/>
        </p:nvPicPr>
        <p:blipFill>
          <a:blip r:embed="rId3"/>
          <a:srcRect/>
          <a:stretch>
            <a:fillRect/>
          </a:stretch>
        </p:blipFill>
        <p:spPr bwMode="auto">
          <a:xfrm>
            <a:off x="1897063" y="3394075"/>
            <a:ext cx="4514850" cy="2133600"/>
          </a:xfrm>
          <a:prstGeom prst="rect">
            <a:avLst/>
          </a:prstGeom>
          <a:noFill/>
          <a:ln w="9525">
            <a:noFill/>
            <a:miter lim="800000"/>
            <a:headEnd/>
            <a:tailEnd/>
          </a:ln>
        </p:spPr>
      </p:pic>
      <p:sp>
        <p:nvSpPr>
          <p:cNvPr id="15" name="动作按钮: 第一张 14">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2"/>
          <p:cNvSpPr>
            <a:spLocks noChangeArrowheads="1"/>
          </p:cNvSpPr>
          <p:nvPr/>
        </p:nvSpPr>
        <p:spPr bwMode="auto">
          <a:xfrm>
            <a:off x="0" y="0"/>
            <a:ext cx="3070225" cy="6858000"/>
          </a:xfrm>
          <a:prstGeom prst="rect">
            <a:avLst/>
          </a:prstGeom>
          <a:solidFill>
            <a:srgbClr val="ADD4FF"/>
          </a:solidFill>
          <a:ln w="9525">
            <a:noFill/>
            <a:miter lim="800000"/>
            <a:headEnd/>
            <a:tailEnd/>
          </a:ln>
        </p:spPr>
        <p:txBody>
          <a:bodyPr/>
          <a:lstStyle/>
          <a:p>
            <a:endParaRPr lang="en-US" altLang="zh-CN">
              <a:latin typeface="Calibri" pitchFamily="34" charset="0"/>
            </a:endParaRPr>
          </a:p>
        </p:txBody>
      </p:sp>
      <p:sp>
        <p:nvSpPr>
          <p:cNvPr id="52226" name="Text Box 4"/>
          <p:cNvSpPr>
            <a:spLocks noChangeArrowheads="1"/>
          </p:cNvSpPr>
          <p:nvPr/>
        </p:nvSpPr>
        <p:spPr bwMode="auto">
          <a:xfrm>
            <a:off x="242888" y="320675"/>
            <a:ext cx="2222500" cy="6462713"/>
          </a:xfrm>
          <a:prstGeom prst="rect">
            <a:avLst/>
          </a:prstGeom>
          <a:noFill/>
          <a:ln w="9525">
            <a:noFill/>
            <a:miter lim="800000"/>
            <a:headEnd/>
            <a:tailEnd/>
          </a:ln>
        </p:spPr>
        <p:txBody>
          <a:bodyPr>
            <a:spAutoFit/>
          </a:bodyPr>
          <a:lstStyle/>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destruction</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essence</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mislead</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illusion</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excellence</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expertise</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shortage</a:t>
            </a:r>
            <a:endParaRPr lang="zh-CN" altLang="en-US" sz="2400">
              <a:latin typeface="Times New Roman" pitchFamily="18" charset="0"/>
              <a:cs typeface="Times New Roman" pitchFamily="18"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vitality</a:t>
            </a:r>
            <a:endParaRPr lang="zh-CN" altLang="en-US" sz="2400">
              <a:solidFill>
                <a:srgbClr val="000000"/>
              </a:solidFill>
              <a:latin typeface="Times New Roman" pitchFamily="18" charset="0"/>
              <a:cs typeface="Times New Roman" pitchFamily="18" charset="0"/>
              <a:sym typeface="Arial" charset="0"/>
            </a:endParaRP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deliberate</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transplant</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breakthrough</a:t>
            </a:r>
            <a:endParaRPr lang="zh-CN" altLang="en-US" sz="2400">
              <a:solidFill>
                <a:srgbClr val="000000"/>
              </a:solidFill>
              <a:latin typeface="Times New Roman" pitchFamily="18" charset="0"/>
              <a:cs typeface="Times New Roman" pitchFamily="18" charset="0"/>
              <a:sym typeface="Arial" charset="0"/>
            </a:endParaRPr>
          </a:p>
        </p:txBody>
      </p:sp>
      <p:sp>
        <p:nvSpPr>
          <p:cNvPr id="29701" name="直接连接符 13"/>
          <p:cNvSpPr>
            <a:spLocks noChangeShapeType="1"/>
          </p:cNvSpPr>
          <p:nvPr/>
        </p:nvSpPr>
        <p:spPr bwMode="auto">
          <a:xfrm rot="16200000" flipH="1">
            <a:off x="1666082" y="643731"/>
            <a:ext cx="1250950" cy="122713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graphicFrame>
        <p:nvGraphicFramePr>
          <p:cNvPr id="14" name="表格 13"/>
          <p:cNvGraphicFramePr>
            <a:graphicFrameLocks noGrp="1"/>
          </p:cNvGraphicFramePr>
          <p:nvPr/>
        </p:nvGraphicFramePr>
        <p:xfrm>
          <a:off x="2905125" y="0"/>
          <a:ext cx="6226175" cy="6908120"/>
        </p:xfrm>
        <a:graphic>
          <a:graphicData uri="http://schemas.openxmlformats.org/drawingml/2006/table">
            <a:tbl>
              <a:tblPr/>
              <a:tblGrid>
                <a:gridCol w="6226175">
                  <a:extLst>
                    <a:ext uri="{9D8B030D-6E8A-4147-A177-3AD203B41FA5}">
                      <a16:colId xmlns:a16="http://schemas.microsoft.com/office/drawing/2014/main" val="20000"/>
                    </a:ext>
                  </a:extLst>
                </a:gridCol>
              </a:tblGrid>
              <a:tr h="648970">
                <a:tc>
                  <a:txBody>
                    <a:bodyPr/>
                    <a:lstStyle/>
                    <a:p>
                      <a:pPr marL="0" marR="0" lvl="0" indent="0" algn="l" defTabSz="457200" rtl="0" eaLnBrk="1" fontAlgn="base" latinLnBrk="0" hangingPunct="1">
                        <a:lnSpc>
                          <a:spcPct val="100000"/>
                        </a:lnSpc>
                        <a:spcBef>
                          <a:spcPts val="900"/>
                        </a:spcBef>
                        <a:spcAft>
                          <a:spcPct val="0"/>
                        </a:spcAft>
                        <a:buClrTx/>
                        <a:buSzTx/>
                        <a:buFontTx/>
                        <a:buNone/>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(A)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that seems to be different from the way it really is</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0"/>
                  </a:ext>
                </a:extLst>
              </a:tr>
              <a:tr h="941705">
                <a:tc>
                  <a:txBody>
                    <a:bodyPr/>
                    <a:lstStyle/>
                    <a:p>
                      <a:pPr marL="0" marR="0" lvl="0" indent="0" algn="l" defTabSz="457200" rtl="0" eaLnBrk="1" fontAlgn="base" latinLnBrk="0" hangingPunct="1">
                        <a:lnSpc>
                          <a:spcPct val="100000"/>
                        </a:lnSpc>
                        <a:spcBef>
                          <a:spcPts val="900"/>
                        </a:spcBef>
                        <a:spcAft>
                          <a:spcPct val="0"/>
                        </a:spcAft>
                        <a:buClrTx/>
                        <a:buSzTx/>
                        <a:buFontTx/>
                        <a:buNone/>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(B) an important new discovery in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you are studying, esp. one made after trying for a long time</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648970">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(C) the act or process of destroying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or of being destroyed</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2"/>
                  </a:ext>
                </a:extLst>
              </a:tr>
              <a:tr h="681355">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(D) a situation in which there is not enough of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that people need</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681355">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(E) the ability of an organization, country, etc. to continue working effectively</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4"/>
                  </a:ext>
                </a:extLst>
              </a:tr>
              <a:tr h="435610">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(F) the most basic and important quality of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681355">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(G) to make sb. believe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that is not true by giving them false or incomplete information</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6"/>
                  </a:ext>
                </a:extLst>
              </a:tr>
              <a:tr h="940435">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(H) special skills or knowledge in a particular subject, that you learn by experience or training</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r h="427355">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(I) the quality of being excellent</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8"/>
                  </a:ext>
                </a:extLst>
              </a:tr>
              <a:tr h="410845">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(J) intended or planned</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9"/>
                  </a:ext>
                </a:extLst>
              </a:tr>
              <a:tr h="376555">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(K) to move </a:t>
                      </a:r>
                      <a:r>
                        <a:rPr kumimoji="0" lang="en-US" altLang="zh-CN" sz="20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0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or sb. from one place to another</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10"/>
                  </a:ext>
                </a:extLst>
              </a:tr>
            </a:tbl>
          </a:graphicData>
        </a:graphic>
      </p:graphicFrame>
      <p:sp>
        <p:nvSpPr>
          <p:cNvPr id="15" name="直接连接符 13"/>
          <p:cNvSpPr>
            <a:spLocks noChangeShapeType="1"/>
          </p:cNvSpPr>
          <p:nvPr/>
        </p:nvSpPr>
        <p:spPr bwMode="auto">
          <a:xfrm rot="16200000" flipH="1">
            <a:off x="864394" y="1724819"/>
            <a:ext cx="2500312" cy="158115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17" name="直接连接符 13"/>
          <p:cNvSpPr>
            <a:spLocks noChangeShapeType="1"/>
          </p:cNvSpPr>
          <p:nvPr/>
        </p:nvSpPr>
        <p:spPr bwMode="auto">
          <a:xfrm rot="16200000" flipH="1">
            <a:off x="792956" y="2239169"/>
            <a:ext cx="2643188" cy="158115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18" name="直接连接符 13"/>
          <p:cNvSpPr>
            <a:spLocks noChangeShapeType="1"/>
          </p:cNvSpPr>
          <p:nvPr/>
        </p:nvSpPr>
        <p:spPr bwMode="auto">
          <a:xfrm rot="16200000">
            <a:off x="1062037" y="482601"/>
            <a:ext cx="2005013" cy="168116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19" name="直接连接符 13"/>
          <p:cNvSpPr>
            <a:spLocks noChangeShapeType="1"/>
          </p:cNvSpPr>
          <p:nvPr/>
        </p:nvSpPr>
        <p:spPr bwMode="auto">
          <a:xfrm rot="16200000" flipH="1">
            <a:off x="912019" y="3734594"/>
            <a:ext cx="2674937" cy="13112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0" name="直接连接符 13"/>
          <p:cNvSpPr>
            <a:spLocks noChangeShapeType="1"/>
          </p:cNvSpPr>
          <p:nvPr/>
        </p:nvSpPr>
        <p:spPr bwMode="auto">
          <a:xfrm rot="16200000" flipH="1">
            <a:off x="1357312" y="3651251"/>
            <a:ext cx="1649413" cy="144621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1" name="直接连接符 13"/>
          <p:cNvSpPr>
            <a:spLocks noChangeShapeType="1"/>
          </p:cNvSpPr>
          <p:nvPr/>
        </p:nvSpPr>
        <p:spPr bwMode="auto">
          <a:xfrm rot="16200000">
            <a:off x="1315244" y="2551906"/>
            <a:ext cx="1639888" cy="15398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2" name="直接连接符 13"/>
          <p:cNvSpPr>
            <a:spLocks noChangeShapeType="1"/>
          </p:cNvSpPr>
          <p:nvPr/>
        </p:nvSpPr>
        <p:spPr bwMode="auto">
          <a:xfrm rot="16200000">
            <a:off x="1311275" y="3167063"/>
            <a:ext cx="1506538" cy="168116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3" name="直接连接符 13"/>
          <p:cNvSpPr>
            <a:spLocks noChangeShapeType="1"/>
          </p:cNvSpPr>
          <p:nvPr/>
        </p:nvSpPr>
        <p:spPr bwMode="auto">
          <a:xfrm rot="16200000" flipH="1">
            <a:off x="1825625" y="5146675"/>
            <a:ext cx="847725" cy="13112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4" name="直接连接符 13"/>
          <p:cNvSpPr>
            <a:spLocks noChangeShapeType="1"/>
          </p:cNvSpPr>
          <p:nvPr/>
        </p:nvSpPr>
        <p:spPr bwMode="auto">
          <a:xfrm rot="16200000" flipH="1">
            <a:off x="1906588" y="5618162"/>
            <a:ext cx="685800" cy="13112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16" name="直接连接符 13"/>
          <p:cNvSpPr>
            <a:spLocks noChangeShapeType="1"/>
          </p:cNvSpPr>
          <p:nvPr/>
        </p:nvSpPr>
        <p:spPr bwMode="auto">
          <a:xfrm rot="16200000">
            <a:off x="-265906" y="3344069"/>
            <a:ext cx="5438775" cy="90328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wipe(left)">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325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3252" name="文本框 26"/>
          <p:cNvSpPr txBox="1">
            <a:spLocks noChangeArrowheads="1"/>
          </p:cNvSpPr>
          <p:nvPr/>
        </p:nvSpPr>
        <p:spPr bwMode="auto">
          <a:xfrm>
            <a:off x="2468563" y="280988"/>
            <a:ext cx="474027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325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325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3257"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3258" name="Rectangle 7"/>
          <p:cNvSpPr>
            <a:spLocks noChangeArrowheads="1"/>
          </p:cNvSpPr>
          <p:nvPr/>
        </p:nvSpPr>
        <p:spPr bwMode="auto">
          <a:xfrm>
            <a:off x="1577975" y="1454150"/>
            <a:ext cx="7418388" cy="952500"/>
          </a:xfrm>
          <a:prstGeom prst="rect">
            <a:avLst/>
          </a:prstGeom>
          <a:noFill/>
          <a:ln w="9525">
            <a:noFill/>
            <a:miter lim="800000"/>
            <a:headEnd/>
            <a:tailEnd/>
          </a:ln>
        </p:spPr>
        <p:txBody>
          <a:bodyPr>
            <a:spAutoFit/>
          </a:bodyPr>
          <a:lstStyle/>
          <a:p>
            <a:pPr algn="just"/>
            <a:r>
              <a:rPr lang="en-US" altLang="zh-CN" sz="2800" b="1">
                <a:latin typeface="Times New Roman" pitchFamily="18" charset="0"/>
                <a:cs typeface="Times New Roman" pitchFamily="18" charset="0"/>
                <a:sym typeface="Arial" charset="0"/>
              </a:rPr>
              <a:t>Find out the right expressions according to the explanations. </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3260"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graphicFrame>
        <p:nvGraphicFramePr>
          <p:cNvPr id="15" name="Group 52"/>
          <p:cNvGraphicFramePr>
            <a:graphicFrameLocks noGrp="1"/>
          </p:cNvGraphicFramePr>
          <p:nvPr/>
        </p:nvGraphicFramePr>
        <p:xfrm>
          <a:off x="134938" y="2420938"/>
          <a:ext cx="8872537" cy="3449729"/>
        </p:xfrm>
        <a:graphic>
          <a:graphicData uri="http://schemas.openxmlformats.org/drawingml/2006/table">
            <a:tbl>
              <a:tblPr/>
              <a:tblGrid>
                <a:gridCol w="6033850">
                  <a:extLst>
                    <a:ext uri="{9D8B030D-6E8A-4147-A177-3AD203B41FA5}">
                      <a16:colId xmlns:a16="http://schemas.microsoft.com/office/drawing/2014/main" val="20000"/>
                    </a:ext>
                  </a:extLst>
                </a:gridCol>
                <a:gridCol w="2838687">
                  <a:extLst>
                    <a:ext uri="{9D8B030D-6E8A-4147-A177-3AD203B41FA5}">
                      <a16:colId xmlns:a16="http://schemas.microsoft.com/office/drawing/2014/main" val="20001"/>
                    </a:ext>
                  </a:extLst>
                </a:gridCol>
              </a:tblGrid>
              <a:tr h="457277">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Explanation </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b="1" i="0" u="none" strike="noStrike" kern="1200" cap="none" normalizeH="0" baseline="0" dirty="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Expressions</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588939">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to prevent sb. from doing </a:t>
                      </a:r>
                      <a:r>
                        <a:rPr kumimoji="0" lang="en-US" altLang="zh-CN" sz="2600" dirty="0" err="1">
                          <a:solidFill>
                            <a:srgbClr val="000000"/>
                          </a:solidFill>
                          <a:latin typeface="Times New Roman" panose="02020603050405020304" pitchFamily="18" charset="0"/>
                          <a:cs typeface="Times New Roman" panose="02020603050405020304" pitchFamily="18" charset="0"/>
                          <a:sym typeface="Arial" panose="020B0604020202020204" pitchFamily="34" charset="0"/>
                        </a:rPr>
                        <a:t>sth</a:t>
                      </a:r>
                      <a:r>
                        <a:rPr kumimoji="0" lang="en-US" altLang="zh-CN" sz="260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 to prevent </a:t>
                      </a:r>
                      <a:r>
                        <a:rPr kumimoji="0" lang="en-US" altLang="zh-CN" sz="2600" dirty="0" err="1">
                          <a:solidFill>
                            <a:srgbClr val="000000"/>
                          </a:solidFill>
                          <a:latin typeface="Times New Roman" panose="02020603050405020304" pitchFamily="18" charset="0"/>
                          <a:cs typeface="Times New Roman" panose="02020603050405020304" pitchFamily="18" charset="0"/>
                          <a:sym typeface="Arial" panose="020B0604020202020204" pitchFamily="34" charset="0"/>
                        </a:rPr>
                        <a:t>sth</a:t>
                      </a:r>
                      <a:r>
                        <a:rPr kumimoji="0" lang="en-US" altLang="zh-CN" sz="260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 from happening</a:t>
                      </a:r>
                    </a:p>
                  </a:txBody>
                  <a:tcPr marT="45728" marB="45728"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16:rowId xmlns:a16="http://schemas.microsoft.com/office/drawing/2014/main" val="10001"/>
                  </a:ext>
                </a:extLst>
              </a:tr>
              <a:tr h="615938">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to begin to exist</a:t>
                      </a:r>
                    </a:p>
                  </a:txBody>
                  <a:tcPr marT="45728" marB="45728"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16:rowId xmlns:a16="http://schemas.microsoft.com/office/drawing/2014/main" val="10002"/>
                  </a:ext>
                </a:extLst>
              </a:tr>
              <a:tr h="578223">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over or from a large area</a:t>
                      </a:r>
                    </a:p>
                  </a:txBody>
                  <a:tcPr marT="45728" marB="45728"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16:rowId xmlns:a16="http://schemas.microsoft.com/office/drawing/2014/main" val="10003"/>
                  </a:ext>
                </a:extLst>
              </a:tr>
              <a:tr h="883920">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to continue doing </a:t>
                      </a:r>
                      <a:r>
                        <a:rPr kumimoji="0" lang="en-US" altLang="zh-CN" sz="26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sth</a:t>
                      </a:r>
                      <a:r>
                        <a:rPr kumimoji="0" lang="en-US"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 until it has been completed</a:t>
                      </a:r>
                    </a:p>
                  </a:txBody>
                  <a:tcPr marT="45728" marB="45728"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6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16:rowId xmlns:a16="http://schemas.microsoft.com/office/drawing/2014/main" val="10004"/>
                  </a:ext>
                </a:extLst>
              </a:tr>
            </a:tbl>
          </a:graphicData>
        </a:graphic>
      </p:graphicFrame>
      <p:sp>
        <p:nvSpPr>
          <p:cNvPr id="18" name="文本框 1"/>
          <p:cNvSpPr txBox="1">
            <a:spLocks noChangeArrowheads="1"/>
          </p:cNvSpPr>
          <p:nvPr/>
        </p:nvSpPr>
        <p:spPr bwMode="auto">
          <a:xfrm>
            <a:off x="6194425" y="3076575"/>
            <a:ext cx="2540000"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get in the way of</a:t>
            </a:r>
          </a:p>
        </p:txBody>
      </p:sp>
      <p:sp>
        <p:nvSpPr>
          <p:cNvPr id="20" name="文本框 1"/>
          <p:cNvSpPr txBox="1">
            <a:spLocks noChangeArrowheads="1"/>
          </p:cNvSpPr>
          <p:nvPr/>
        </p:nvSpPr>
        <p:spPr bwMode="auto">
          <a:xfrm>
            <a:off x="6196013" y="3771900"/>
            <a:ext cx="3024187"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come into existence</a:t>
            </a:r>
          </a:p>
        </p:txBody>
      </p:sp>
      <p:sp>
        <p:nvSpPr>
          <p:cNvPr id="25" name="文本框 3"/>
          <p:cNvSpPr txBox="1">
            <a:spLocks noChangeArrowheads="1"/>
          </p:cNvSpPr>
          <p:nvPr/>
        </p:nvSpPr>
        <p:spPr bwMode="auto">
          <a:xfrm>
            <a:off x="6208713" y="4392613"/>
            <a:ext cx="2540000"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far and wide</a:t>
            </a:r>
          </a:p>
        </p:txBody>
      </p:sp>
      <p:sp>
        <p:nvSpPr>
          <p:cNvPr id="28" name="文本框 4"/>
          <p:cNvSpPr txBox="1">
            <a:spLocks noChangeArrowheads="1"/>
          </p:cNvSpPr>
          <p:nvPr/>
        </p:nvSpPr>
        <p:spPr bwMode="auto">
          <a:xfrm>
            <a:off x="6219825" y="5118100"/>
            <a:ext cx="2540000" cy="490538"/>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follow through</a:t>
            </a:r>
          </a:p>
        </p:txBody>
      </p:sp>
      <p:sp>
        <p:nvSpPr>
          <p:cNvPr id="26" name="动作按钮: 第一张 2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5"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427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4276" name="文本框 26"/>
          <p:cNvSpPr txBox="1">
            <a:spLocks noChangeArrowheads="1"/>
          </p:cNvSpPr>
          <p:nvPr/>
        </p:nvSpPr>
        <p:spPr bwMode="auto">
          <a:xfrm>
            <a:off x="2468563" y="280988"/>
            <a:ext cx="47101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427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428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4281"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4282" name="Rectangle 7"/>
          <p:cNvSpPr>
            <a:spLocks noChangeArrowheads="1"/>
          </p:cNvSpPr>
          <p:nvPr/>
        </p:nvSpPr>
        <p:spPr bwMode="auto">
          <a:xfrm>
            <a:off x="1577975" y="1365250"/>
            <a:ext cx="7418388" cy="952500"/>
          </a:xfrm>
          <a:prstGeom prst="rect">
            <a:avLst/>
          </a:prstGeom>
          <a:noFill/>
          <a:ln w="9525">
            <a:noFill/>
            <a:miter lim="800000"/>
            <a:headEnd/>
            <a:tailEnd/>
          </a:ln>
        </p:spPr>
        <p:txBody>
          <a:bodyPr>
            <a:spAutoFit/>
          </a:bodyPr>
          <a:lstStyle/>
          <a:p>
            <a:r>
              <a:rPr lang="en-US" altLang="zh-CN" sz="2800" b="1">
                <a:solidFill>
                  <a:srgbClr val="0D0D0D"/>
                </a:solidFill>
                <a:latin typeface="Times New Roman" pitchFamily="18" charset="0"/>
                <a:cs typeface="Times New Roman" pitchFamily="18" charset="0"/>
                <a:sym typeface="Arial" charset="0"/>
              </a:rPr>
              <a:t>Translate the sentences below with the expressions given in the table above. </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4284"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55600" y="2378075"/>
            <a:ext cx="8659813" cy="4102100"/>
          </a:xfrm>
          <a:prstGeom prst="rect">
            <a:avLst/>
          </a:prstGeom>
          <a:noFill/>
          <a:ln w="9525">
            <a:noFill/>
            <a:miter lim="800000"/>
            <a:headEnd/>
            <a:tailEnd/>
          </a:ln>
        </p:spPr>
        <p:txBody>
          <a:bodyPr/>
          <a:lstStyle/>
          <a:p>
            <a:pPr marL="395288" indent="-457200" algn="just">
              <a:spcAft>
                <a:spcPts val="1200"/>
              </a:spcAft>
            </a:pPr>
            <a:r>
              <a:rPr lang="en-US" altLang="zh-CN" sz="2800">
                <a:latin typeface="Times New Roman" pitchFamily="18" charset="0"/>
                <a:cs typeface="Times New Roman" pitchFamily="18" charset="0"/>
                <a:sym typeface="Arial" charset="0"/>
              </a:rPr>
              <a:t>1. </a:t>
            </a:r>
            <a:r>
              <a:rPr lang="zh-CN" altLang="en-US" sz="2800">
                <a:latin typeface="Times New Roman" pitchFamily="18" charset="0"/>
                <a:cs typeface="Times New Roman" pitchFamily="18" charset="0"/>
                <a:sym typeface="Arial" charset="0"/>
              </a:rPr>
              <a:t>这些图像正在帮助科学家们了解某些星星是如何形成的。</a:t>
            </a:r>
            <a:endParaRPr lang="zh-CN" altLang="en-US" sz="2800">
              <a:latin typeface="Times New Roman" pitchFamily="18" charset="0"/>
              <a:cs typeface="Times New Roman" pitchFamily="18" charset="0"/>
            </a:endParaRPr>
          </a:p>
          <a:p>
            <a:pPr marL="395288" indent="-457200">
              <a:lnSpc>
                <a:spcPts val="3000"/>
              </a:lnSpc>
              <a:spcBef>
                <a:spcPts val="600"/>
              </a:spcBef>
              <a:spcAft>
                <a:spcPts val="600"/>
              </a:spcAft>
            </a:pPr>
            <a:endParaRPr lang="en-US" altLang="zh-CN" sz="2800">
              <a:latin typeface="Times New Roman" pitchFamily="18" charset="0"/>
              <a:cs typeface="Times New Roman" pitchFamily="18" charset="0"/>
              <a:sym typeface="Arial" charset="0"/>
            </a:endParaRPr>
          </a:p>
          <a:p>
            <a:pPr marL="395288" indent="-457200">
              <a:lnSpc>
                <a:spcPts val="3000"/>
              </a:lnSpc>
              <a:spcBef>
                <a:spcPts val="600"/>
              </a:spcBef>
              <a:spcAft>
                <a:spcPts val="1200"/>
              </a:spcAft>
            </a:pPr>
            <a:endParaRPr lang="en-US" altLang="zh-CN" sz="2800">
              <a:latin typeface="Times New Roman" pitchFamily="18" charset="0"/>
              <a:cs typeface="Times New Roman" pitchFamily="18" charset="0"/>
              <a:sym typeface="Arial" charset="0"/>
            </a:endParaRPr>
          </a:p>
          <a:p>
            <a:pPr marL="395288" indent="-457200">
              <a:lnSpc>
                <a:spcPts val="3000"/>
              </a:lnSpc>
              <a:spcBef>
                <a:spcPts val="600"/>
              </a:spcBef>
              <a:spcAft>
                <a:spcPts val="1200"/>
              </a:spcAft>
            </a:pPr>
            <a:r>
              <a:rPr lang="en-US" altLang="zh-CN" sz="2800">
                <a:latin typeface="Times New Roman" pitchFamily="18" charset="0"/>
                <a:cs typeface="Times New Roman" pitchFamily="18" charset="0"/>
                <a:sym typeface="Arial" charset="0"/>
              </a:rPr>
              <a:t>2.</a:t>
            </a:r>
            <a:r>
              <a:rPr lang="zh-CN" altLang="en-US" sz="2800">
                <a:latin typeface="Times New Roman" pitchFamily="18" charset="0"/>
                <a:cs typeface="Times New Roman" pitchFamily="18" charset="0"/>
                <a:sym typeface="Arial" charset="0"/>
              </a:rPr>
              <a:t>  政府需要将有些非常必要的改革进行到底。</a:t>
            </a:r>
          </a:p>
          <a:p>
            <a:pPr marL="395288" indent="-457200">
              <a:lnSpc>
                <a:spcPts val="3000"/>
              </a:lnSpc>
              <a:spcBef>
                <a:spcPts val="600"/>
              </a:spcBef>
              <a:spcAft>
                <a:spcPts val="600"/>
              </a:spcAft>
            </a:pPr>
            <a:endParaRPr lang="zh-CN" altLang="en-US" sz="2800">
              <a:latin typeface="Times New Roman" pitchFamily="18" charset="0"/>
              <a:cs typeface="Times New Roman" pitchFamily="18" charset="0"/>
              <a:sym typeface="Arial" charset="0"/>
            </a:endParaRPr>
          </a:p>
        </p:txBody>
      </p:sp>
      <p:sp>
        <p:nvSpPr>
          <p:cNvPr id="29" name="文本框 3"/>
          <p:cNvSpPr txBox="1">
            <a:spLocks noChangeArrowheads="1"/>
          </p:cNvSpPr>
          <p:nvPr/>
        </p:nvSpPr>
        <p:spPr bwMode="auto">
          <a:xfrm>
            <a:off x="768350" y="3370263"/>
            <a:ext cx="8196263" cy="954087"/>
          </a:xfrm>
          <a:prstGeom prst="rect">
            <a:avLst/>
          </a:prstGeom>
          <a:noFill/>
          <a:ln w="9525">
            <a:noFill/>
            <a:miter lim="800000"/>
            <a:headEnd/>
            <a:tailEnd/>
          </a:ln>
        </p:spPr>
        <p:txBody>
          <a:bodyPr>
            <a:spAutoFit/>
          </a:bodyPr>
          <a:lstStyle/>
          <a:p>
            <a:r>
              <a:rPr kumimoji="1" lang="en-US" altLang="zh-CN" sz="2800">
                <a:solidFill>
                  <a:srgbClr val="C00000"/>
                </a:solidFill>
                <a:latin typeface="Times New Roman" pitchFamily="18" charset="0"/>
                <a:cs typeface="Times New Roman" pitchFamily="18" charset="0"/>
              </a:rPr>
              <a:t>These images are helping scientists to understand how some stars come into existence. </a:t>
            </a:r>
          </a:p>
        </p:txBody>
      </p:sp>
      <p:sp>
        <p:nvSpPr>
          <p:cNvPr id="30" name="文本框 3"/>
          <p:cNvSpPr txBox="1">
            <a:spLocks noChangeArrowheads="1"/>
          </p:cNvSpPr>
          <p:nvPr/>
        </p:nvSpPr>
        <p:spPr bwMode="auto">
          <a:xfrm>
            <a:off x="768350" y="5172075"/>
            <a:ext cx="7718425" cy="954088"/>
          </a:xfrm>
          <a:prstGeom prst="rect">
            <a:avLst/>
          </a:prstGeom>
          <a:noFill/>
          <a:ln w="9525">
            <a:noFill/>
            <a:miter lim="800000"/>
            <a:headEnd/>
            <a:tailEnd/>
          </a:ln>
        </p:spPr>
        <p:txBody>
          <a:bodyPr>
            <a:spAutoFit/>
          </a:bodyPr>
          <a:lstStyle/>
          <a:p>
            <a:pPr algn="just"/>
            <a:r>
              <a:rPr kumimoji="1" lang="en-US" altLang="zh-CN" sz="2800">
                <a:solidFill>
                  <a:srgbClr val="C00000"/>
                </a:solidFill>
                <a:latin typeface="Times New Roman" pitchFamily="18" charset="0"/>
                <a:cs typeface="Times New Roman" pitchFamily="18" charset="0"/>
              </a:rPr>
              <a:t>The government needs to follow through with some very necessary reforms.</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
                                            <p:txEl>
                                              <p:pRg st="3" end="3"/>
                                            </p:txEl>
                                          </p:spTgt>
                                        </p:tgtEl>
                                        <p:attrNameLst>
                                          <p:attrName>style.visibility</p:attrName>
                                        </p:attrNameLst>
                                      </p:cBhvr>
                                      <p:to>
                                        <p:strVal val="visible"/>
                                      </p:to>
                                    </p:set>
                                    <p:animEffect transition="in" filter="blinds(horizontal)">
                                      <p:cBhvr>
                                        <p:cTn id="10" dur="500"/>
                                        <p:tgtEl>
                                          <p:spTgt spid="2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linds(horizontal)">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blinds(horizontal)">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529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5300" name="文本框 26"/>
          <p:cNvSpPr txBox="1">
            <a:spLocks noChangeArrowheads="1"/>
          </p:cNvSpPr>
          <p:nvPr/>
        </p:nvSpPr>
        <p:spPr bwMode="auto">
          <a:xfrm>
            <a:off x="2468563" y="280988"/>
            <a:ext cx="47101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530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530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5305"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5306" name="Rectangle 7"/>
          <p:cNvSpPr>
            <a:spLocks noChangeArrowheads="1"/>
          </p:cNvSpPr>
          <p:nvPr/>
        </p:nvSpPr>
        <p:spPr bwMode="auto">
          <a:xfrm>
            <a:off x="1577975" y="1365250"/>
            <a:ext cx="7418388" cy="952500"/>
          </a:xfrm>
          <a:prstGeom prst="rect">
            <a:avLst/>
          </a:prstGeom>
          <a:noFill/>
          <a:ln w="9525">
            <a:noFill/>
            <a:miter lim="800000"/>
            <a:headEnd/>
            <a:tailEnd/>
          </a:ln>
        </p:spPr>
        <p:txBody>
          <a:bodyPr>
            <a:spAutoFit/>
          </a:bodyPr>
          <a:lstStyle/>
          <a:p>
            <a:r>
              <a:rPr lang="en-US" altLang="zh-CN" sz="2800" b="1">
                <a:solidFill>
                  <a:srgbClr val="0D0D0D"/>
                </a:solidFill>
                <a:latin typeface="Times New Roman" pitchFamily="18" charset="0"/>
                <a:cs typeface="Times New Roman" pitchFamily="18" charset="0"/>
                <a:sym typeface="Arial" charset="0"/>
              </a:rPr>
              <a:t>Translate the sentences below with the expressions given in the table above. </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5308"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55600" y="2473325"/>
            <a:ext cx="8659813" cy="4102100"/>
          </a:xfrm>
          <a:prstGeom prst="rect">
            <a:avLst/>
          </a:prstGeom>
          <a:noFill/>
          <a:ln w="9525">
            <a:noFill/>
            <a:miter lim="800000"/>
            <a:headEnd/>
            <a:tailEnd/>
          </a:ln>
        </p:spPr>
        <p:txBody>
          <a:bodyPr/>
          <a:lstStyle/>
          <a:p>
            <a:pPr marL="342900" indent="-342900">
              <a:lnSpc>
                <a:spcPts val="3000"/>
              </a:lnSpc>
              <a:spcBef>
                <a:spcPts val="600"/>
              </a:spcBef>
              <a:spcAft>
                <a:spcPts val="600"/>
              </a:spcAft>
            </a:pPr>
            <a:r>
              <a:rPr lang="en-US" altLang="zh-CN" sz="2800">
                <a:latin typeface="Times New Roman" pitchFamily="18" charset="0"/>
                <a:cs typeface="Times New Roman" pitchFamily="18" charset="0"/>
                <a:sym typeface="Arial" charset="0"/>
              </a:rPr>
              <a:t>3. </a:t>
            </a:r>
            <a:r>
              <a:rPr lang="zh-CN" altLang="en-US" sz="2800">
                <a:latin typeface="Times New Roman" pitchFamily="18" charset="0"/>
                <a:cs typeface="Times New Roman" pitchFamily="18" charset="0"/>
                <a:sym typeface="Arial" charset="0"/>
              </a:rPr>
              <a:t> 他是不会让情绪妨碍他工作的。</a:t>
            </a:r>
          </a:p>
          <a:p>
            <a:pPr marL="342900" indent="-342900">
              <a:lnSpc>
                <a:spcPts val="3000"/>
              </a:lnSpc>
              <a:spcBef>
                <a:spcPts val="600"/>
              </a:spcBef>
              <a:spcAft>
                <a:spcPts val="600"/>
              </a:spcAft>
            </a:pPr>
            <a:endParaRPr lang="zh-CN" altLang="en-US" sz="2800">
              <a:latin typeface="Times New Roman" pitchFamily="18" charset="0"/>
              <a:cs typeface="Times New Roman" pitchFamily="18" charset="0"/>
              <a:sym typeface="Arial" charset="0"/>
            </a:endParaRPr>
          </a:p>
          <a:p>
            <a:pPr marL="342900" indent="-342900">
              <a:lnSpc>
                <a:spcPts val="3000"/>
              </a:lnSpc>
              <a:spcAft>
                <a:spcPts val="600"/>
              </a:spcAft>
            </a:pPr>
            <a:endParaRPr lang="en-US" altLang="zh-CN" sz="2800">
              <a:latin typeface="Times New Roman" pitchFamily="18" charset="0"/>
              <a:cs typeface="Times New Roman" pitchFamily="18" charset="0"/>
              <a:sym typeface="Arial" charset="0"/>
            </a:endParaRPr>
          </a:p>
          <a:p>
            <a:pPr marL="342900" indent="-342900">
              <a:lnSpc>
                <a:spcPts val="3000"/>
              </a:lnSpc>
              <a:spcAft>
                <a:spcPts val="600"/>
              </a:spcAft>
            </a:pPr>
            <a:r>
              <a:rPr lang="en-US" altLang="zh-CN" sz="2800">
                <a:latin typeface="Times New Roman" pitchFamily="18" charset="0"/>
                <a:cs typeface="Times New Roman" pitchFamily="18" charset="0"/>
                <a:sym typeface="Arial" charset="0"/>
              </a:rPr>
              <a:t>4. </a:t>
            </a:r>
            <a:r>
              <a:rPr lang="zh-CN" altLang="en-US" sz="2800">
                <a:latin typeface="Times New Roman" pitchFamily="18" charset="0"/>
                <a:cs typeface="Times New Roman" pitchFamily="18" charset="0"/>
                <a:sym typeface="Arial" charset="0"/>
              </a:rPr>
              <a:t> 人们从各地汇聚来观看表演。</a:t>
            </a:r>
          </a:p>
        </p:txBody>
      </p:sp>
      <p:sp>
        <p:nvSpPr>
          <p:cNvPr id="31" name="文本框 3"/>
          <p:cNvSpPr txBox="1">
            <a:spLocks noChangeArrowheads="1"/>
          </p:cNvSpPr>
          <p:nvPr/>
        </p:nvSpPr>
        <p:spPr bwMode="auto">
          <a:xfrm>
            <a:off x="819150" y="2970213"/>
            <a:ext cx="7319963" cy="954087"/>
          </a:xfrm>
          <a:prstGeom prst="rect">
            <a:avLst/>
          </a:prstGeom>
          <a:noFill/>
          <a:ln w="9525">
            <a:noFill/>
            <a:miter lim="800000"/>
            <a:headEnd/>
            <a:tailEnd/>
          </a:ln>
        </p:spPr>
        <p:txBody>
          <a:bodyPr>
            <a:spAutoFit/>
          </a:bodyPr>
          <a:lstStyle/>
          <a:p>
            <a:pPr algn="just"/>
            <a:r>
              <a:rPr kumimoji="1" lang="en-US" altLang="zh-CN" sz="2800">
                <a:solidFill>
                  <a:srgbClr val="C00000"/>
                </a:solidFill>
                <a:latin typeface="Times New Roman" pitchFamily="18" charset="0"/>
                <a:cs typeface="Times New Roman" pitchFamily="18" charset="0"/>
              </a:rPr>
              <a:t>He wouldn’t allow emotions to get in the way of him doing his job.</a:t>
            </a:r>
          </a:p>
        </p:txBody>
      </p:sp>
      <p:sp>
        <p:nvSpPr>
          <p:cNvPr id="32" name="文本框 3"/>
          <p:cNvSpPr txBox="1">
            <a:spLocks noChangeArrowheads="1"/>
          </p:cNvSpPr>
          <p:nvPr/>
        </p:nvSpPr>
        <p:spPr bwMode="auto">
          <a:xfrm>
            <a:off x="819150" y="4403725"/>
            <a:ext cx="8375650" cy="523875"/>
          </a:xfrm>
          <a:prstGeom prst="rect">
            <a:avLst/>
          </a:prstGeom>
          <a:noFill/>
          <a:ln w="9525">
            <a:noFill/>
            <a:miter lim="800000"/>
            <a:headEnd/>
            <a:tailEnd/>
          </a:ln>
        </p:spPr>
        <p:txBody>
          <a:bodyPr>
            <a:spAutoFit/>
          </a:bodyPr>
          <a:lstStyle/>
          <a:p>
            <a:pPr algn="just"/>
            <a:r>
              <a:rPr kumimoji="1" lang="en-US" altLang="zh-CN" sz="2800">
                <a:solidFill>
                  <a:srgbClr val="C00000"/>
                </a:solidFill>
                <a:latin typeface="Times New Roman" pitchFamily="18" charset="0"/>
                <a:cs typeface="Times New Roman" pitchFamily="18" charset="0"/>
              </a:rPr>
              <a:t>People came from far and wide to see the show.</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
                                            <p:txEl>
                                              <p:pRg st="3" end="3"/>
                                            </p:txEl>
                                          </p:spTgt>
                                        </p:tgtEl>
                                        <p:attrNameLst>
                                          <p:attrName>style.visibility</p:attrName>
                                        </p:attrNameLst>
                                      </p:cBhvr>
                                      <p:to>
                                        <p:strVal val="visible"/>
                                      </p:to>
                                    </p:set>
                                    <p:animEffect transition="in" filter="blinds(horizontal)">
                                      <p:cBhvr>
                                        <p:cTn id="10" dur="500"/>
                                        <p:tgtEl>
                                          <p:spTgt spid="2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linds(horizontal)">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945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19460" name="Rectangle 6"/>
          <p:cNvSpPr>
            <a:spLocks noChangeArrowheads="1"/>
          </p:cNvSpPr>
          <p:nvPr/>
        </p:nvSpPr>
        <p:spPr bwMode="auto">
          <a:xfrm>
            <a:off x="247650" y="1320800"/>
            <a:ext cx="8528050" cy="4864100"/>
          </a:xfrm>
          <a:prstGeom prst="rect">
            <a:avLst/>
          </a:prstGeom>
          <a:noFill/>
          <a:ln w="9525">
            <a:noFill/>
            <a:miter lim="800000"/>
            <a:headEnd/>
            <a:tailEnd/>
          </a:ln>
        </p:spPr>
        <p:txBody>
          <a:bodyPr/>
          <a:lstStyle/>
          <a:p>
            <a:pPr algn="just">
              <a:lnSpc>
                <a:spcPct val="120000"/>
              </a:lnSpc>
            </a:pPr>
            <a:endParaRPr lang="zh-CN" altLang="en-US" sz="2400">
              <a:solidFill>
                <a:srgbClr val="000000"/>
              </a:solidFill>
              <a:latin typeface="Calibri" pitchFamily="34" charset="0"/>
              <a:cs typeface="Calibri" pitchFamily="34" charset="0"/>
              <a:sym typeface="Arial" charset="0"/>
            </a:endParaRPr>
          </a:p>
        </p:txBody>
      </p:sp>
      <p:sp>
        <p:nvSpPr>
          <p:cNvPr id="26" name="文本框 32"/>
          <p:cNvSpPr txBox="1"/>
          <p:nvPr/>
        </p:nvSpPr>
        <p:spPr>
          <a:xfrm>
            <a:off x="2468563" y="280988"/>
            <a:ext cx="236378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9464"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9465"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4" name="五边形 23"/>
          <p:cNvSpPr>
            <a:spLocks noChangeArrowheads="1"/>
          </p:cNvSpPr>
          <p:nvPr/>
        </p:nvSpPr>
        <p:spPr bwMode="auto">
          <a:xfrm>
            <a:off x="233363" y="947738"/>
            <a:ext cx="1109662" cy="431800"/>
          </a:xfrm>
          <a:prstGeom prst="homePlate">
            <a:avLst>
              <a:gd name="adj" fmla="val 50017"/>
            </a:avLst>
          </a:prstGeom>
          <a:solidFill>
            <a:srgbClr val="C0504D"/>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a:solidFill>
                  <a:srgbClr val="FFFFFF"/>
                </a:solidFill>
                <a:latin typeface="+mn-lt"/>
                <a:ea typeface="+mn-ea"/>
                <a:cs typeface="+mn-lt"/>
              </a:rPr>
              <a:t>Task 1</a:t>
            </a:r>
            <a:endParaRPr kumimoji="1" lang="zh-CN" altLang="en-US" sz="2400" b="1">
              <a:solidFill>
                <a:srgbClr val="FFFFFF"/>
              </a:solidFill>
              <a:latin typeface="+mn-lt"/>
              <a:ea typeface="+mn-ea"/>
              <a:cs typeface="+mn-lt"/>
            </a:endParaRPr>
          </a:p>
        </p:txBody>
      </p:sp>
      <p:sp>
        <p:nvSpPr>
          <p:cNvPr id="19467" name="矩形 7"/>
          <p:cNvSpPr>
            <a:spLocks noChangeArrowheads="1"/>
          </p:cNvSpPr>
          <p:nvPr/>
        </p:nvSpPr>
        <p:spPr bwMode="auto">
          <a:xfrm>
            <a:off x="1411288" y="909638"/>
            <a:ext cx="7569200" cy="460375"/>
          </a:xfrm>
          <a:prstGeom prst="rect">
            <a:avLst/>
          </a:prstGeom>
          <a:noFill/>
          <a:ln w="9525">
            <a:noFill/>
            <a:miter lim="800000"/>
            <a:headEnd/>
            <a:tailEnd/>
          </a:ln>
        </p:spPr>
        <p:txBody>
          <a:bodyPr>
            <a:spAutoFit/>
          </a:bodyPr>
          <a:lstStyle/>
          <a:p>
            <a:pPr algn="just"/>
            <a:r>
              <a:rPr lang="en-US" altLang="zh-CN" sz="2400" b="1">
                <a:latin typeface="Times New Roman" pitchFamily="18" charset="0"/>
                <a:cs typeface="Times New Roman" pitchFamily="18" charset="0"/>
              </a:rPr>
              <a:t>Fill in the blanks with what you hear from the video clip.</a:t>
            </a:r>
          </a:p>
        </p:txBody>
      </p:sp>
      <p:sp>
        <p:nvSpPr>
          <p:cNvPr id="19468" name="Rectangle 6"/>
          <p:cNvSpPr>
            <a:spLocks noChangeArrowheads="1"/>
          </p:cNvSpPr>
          <p:nvPr/>
        </p:nvSpPr>
        <p:spPr bwMode="auto">
          <a:xfrm>
            <a:off x="1847850" y="1387475"/>
            <a:ext cx="5184775" cy="612775"/>
          </a:xfrm>
          <a:prstGeom prst="rect">
            <a:avLst/>
          </a:prstGeom>
          <a:noFill/>
          <a:ln w="9525">
            <a:noFill/>
            <a:miter lim="800000"/>
            <a:headEnd/>
            <a:tailEnd/>
          </a:ln>
        </p:spPr>
        <p:txBody>
          <a:bodyPr/>
          <a:lstStyle/>
          <a:p>
            <a:pPr algn="just">
              <a:lnSpc>
                <a:spcPct val="120000"/>
              </a:lnSpc>
            </a:pPr>
            <a:r>
              <a:rPr lang="en-US" altLang="zh-CN" sz="2800" b="1">
                <a:solidFill>
                  <a:srgbClr val="0070C0"/>
                </a:solidFill>
                <a:latin typeface="Times New Roman" pitchFamily="18" charset="0"/>
                <a:cs typeface="Times New Roman" pitchFamily="18" charset="0"/>
              </a:rPr>
              <a:t>What people like about Silicon Valley</a:t>
            </a:r>
            <a:endParaRPr lang="zh-CN" altLang="en-US" sz="2800" b="1">
              <a:solidFill>
                <a:srgbClr val="0070C0"/>
              </a:solidFill>
              <a:latin typeface="Times New Roman" pitchFamily="18" charset="0"/>
              <a:cs typeface="Times New Roman" pitchFamily="18" charset="0"/>
              <a:sym typeface="Arial" charset="0"/>
            </a:endParaRPr>
          </a:p>
        </p:txBody>
      </p:sp>
      <p:sp>
        <p:nvSpPr>
          <p:cNvPr id="41" name="圆角矩形 40"/>
          <p:cNvSpPr/>
          <p:nvPr/>
        </p:nvSpPr>
        <p:spPr>
          <a:xfrm>
            <a:off x="1965325" y="1963738"/>
            <a:ext cx="6810375" cy="1217612"/>
          </a:xfrm>
          <a:prstGeom prst="roundRect">
            <a:avLst/>
          </a:prstGeom>
          <a:solidFill>
            <a:schemeClr val="accent5">
              <a:lumMod val="20000"/>
              <a:lumOff val="80000"/>
            </a:schemeClr>
          </a:solidFill>
          <a:ln>
            <a:solidFill>
              <a:schemeClr val="accent5">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800" dirty="0">
                <a:solidFill>
                  <a:srgbClr val="0070C0"/>
                </a:solidFill>
                <a:latin typeface="Times New Roman" panose="02020603050405020304" pitchFamily="18" charset="0"/>
                <a:cs typeface="Times New Roman" panose="02020603050405020304" pitchFamily="18" charset="0"/>
              </a:rPr>
              <a:t>Jeremy</a:t>
            </a:r>
          </a:p>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We have the opportunity to bring in some</a:t>
            </a:r>
          </a:p>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1) ________ from industry.</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a:srcRect/>
          <a:stretch>
            <a:fillRect/>
          </a:stretch>
        </p:blipFill>
        <p:spPr bwMode="auto">
          <a:xfrm>
            <a:off x="339168" y="1963448"/>
            <a:ext cx="1292114" cy="1217855"/>
          </a:xfrm>
          <a:prstGeom prst="ellipse">
            <a:avLst/>
          </a:prstGeom>
          <a:ln>
            <a:noFill/>
          </a:ln>
          <a:effectLst>
            <a:softEdge rad="112500"/>
          </a:effectLst>
        </p:spPr>
      </p:pic>
      <p:pic>
        <p:nvPicPr>
          <p:cNvPr id="1028" name="Picture 4"/>
          <p:cNvPicPr>
            <a:picLocks noChangeAspect="1" noChangeArrowheads="1"/>
          </p:cNvPicPr>
          <p:nvPr/>
        </p:nvPicPr>
        <p:blipFill>
          <a:blip r:embed="rId4"/>
          <a:srcRect/>
          <a:stretch>
            <a:fillRect/>
          </a:stretch>
        </p:blipFill>
        <p:spPr bwMode="auto">
          <a:xfrm>
            <a:off x="289071" y="4956081"/>
            <a:ext cx="1392309" cy="1376487"/>
          </a:xfrm>
          <a:prstGeom prst="ellipse">
            <a:avLst/>
          </a:prstGeom>
          <a:ln>
            <a:noFill/>
          </a:ln>
          <a:effectLst>
            <a:softEdge rad="112500"/>
          </a:effectLst>
        </p:spPr>
      </p:pic>
      <p:pic>
        <p:nvPicPr>
          <p:cNvPr id="1029" name="Picture 5"/>
          <p:cNvPicPr>
            <a:picLocks noChangeAspect="1" noChangeArrowheads="1"/>
          </p:cNvPicPr>
          <p:nvPr/>
        </p:nvPicPr>
        <p:blipFill>
          <a:blip r:embed="rId5"/>
          <a:srcRect/>
          <a:stretch>
            <a:fillRect/>
          </a:stretch>
        </p:blipFill>
        <p:spPr bwMode="auto">
          <a:xfrm>
            <a:off x="315916" y="3435139"/>
            <a:ext cx="1304429" cy="1289261"/>
          </a:xfrm>
          <a:prstGeom prst="ellipse">
            <a:avLst/>
          </a:prstGeom>
          <a:ln>
            <a:noFill/>
          </a:ln>
          <a:effectLst>
            <a:softEdge rad="112500"/>
          </a:effectLst>
        </p:spPr>
      </p:pic>
      <p:sp>
        <p:nvSpPr>
          <p:cNvPr id="42" name="圆角矩形 41"/>
          <p:cNvSpPr/>
          <p:nvPr/>
        </p:nvSpPr>
        <p:spPr>
          <a:xfrm>
            <a:off x="1982788" y="3286125"/>
            <a:ext cx="6792912" cy="1674813"/>
          </a:xfrm>
          <a:prstGeom prst="roundRect">
            <a:avLst/>
          </a:prstGeom>
          <a:solidFill>
            <a:schemeClr val="accent5">
              <a:lumMod val="20000"/>
              <a:lumOff val="80000"/>
            </a:schemeClr>
          </a:solidFill>
          <a:ln>
            <a:solidFill>
              <a:schemeClr val="accent5">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800" dirty="0">
                <a:solidFill>
                  <a:srgbClr val="0070C0"/>
                </a:solidFill>
                <a:latin typeface="Times New Roman" panose="02020603050405020304" pitchFamily="18" charset="0"/>
                <a:cs typeface="Times New Roman" panose="02020603050405020304" pitchFamily="18" charset="0"/>
              </a:rPr>
              <a:t>Justin</a:t>
            </a:r>
          </a:p>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It’s amazing to be around other people who are going through 2) _______________ as you.</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44" name="圆角矩形 43"/>
          <p:cNvSpPr/>
          <p:nvPr/>
        </p:nvSpPr>
        <p:spPr>
          <a:xfrm>
            <a:off x="1982788" y="5065713"/>
            <a:ext cx="6792912" cy="1287462"/>
          </a:xfrm>
          <a:prstGeom prst="roundRect">
            <a:avLst/>
          </a:prstGeom>
          <a:solidFill>
            <a:schemeClr val="accent5">
              <a:lumMod val="20000"/>
              <a:lumOff val="80000"/>
            </a:schemeClr>
          </a:solidFill>
          <a:ln>
            <a:solidFill>
              <a:schemeClr val="accent5">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800" dirty="0">
                <a:solidFill>
                  <a:srgbClr val="0070C0"/>
                </a:solidFill>
                <a:latin typeface="Times New Roman" panose="02020603050405020304" pitchFamily="18" charset="0"/>
                <a:cs typeface="Times New Roman" panose="02020603050405020304" pitchFamily="18" charset="0"/>
              </a:rPr>
              <a:t>Anthony</a:t>
            </a:r>
          </a:p>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You get so 3)____________ attached to what you are doing and who you are doing it with.</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sp>
        <p:nvSpPr>
          <p:cNvPr id="45" name="TextBox 44"/>
          <p:cNvSpPr txBox="1">
            <a:spLocks noChangeArrowheads="1"/>
          </p:cNvSpPr>
          <p:nvPr/>
        </p:nvSpPr>
        <p:spPr bwMode="auto">
          <a:xfrm>
            <a:off x="2514600" y="2738438"/>
            <a:ext cx="1135063"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talent</a:t>
            </a:r>
            <a:endParaRPr lang="zh-CN" altLang="en-US" sz="2800">
              <a:solidFill>
                <a:srgbClr val="C00000"/>
              </a:solidFill>
              <a:latin typeface="Times New Roman" pitchFamily="18" charset="0"/>
              <a:cs typeface="Times New Roman" pitchFamily="18" charset="0"/>
            </a:endParaRPr>
          </a:p>
        </p:txBody>
      </p:sp>
      <p:sp>
        <p:nvSpPr>
          <p:cNvPr id="46" name="TextBox 45"/>
          <p:cNvSpPr txBox="1">
            <a:spLocks noChangeArrowheads="1"/>
          </p:cNvSpPr>
          <p:nvPr/>
        </p:nvSpPr>
        <p:spPr bwMode="auto">
          <a:xfrm>
            <a:off x="5081588" y="4103688"/>
            <a:ext cx="2681287"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the same things</a:t>
            </a:r>
            <a:endParaRPr lang="zh-CN" altLang="en-US" sz="2800">
              <a:solidFill>
                <a:srgbClr val="C00000"/>
              </a:solidFill>
              <a:latin typeface="Times New Roman" pitchFamily="18" charset="0"/>
              <a:cs typeface="Times New Roman" pitchFamily="18" charset="0"/>
            </a:endParaRPr>
          </a:p>
        </p:txBody>
      </p:sp>
      <p:sp>
        <p:nvSpPr>
          <p:cNvPr id="47" name="TextBox 46"/>
          <p:cNvSpPr txBox="1">
            <a:spLocks noChangeArrowheads="1"/>
          </p:cNvSpPr>
          <p:nvPr/>
        </p:nvSpPr>
        <p:spPr bwMode="auto">
          <a:xfrm>
            <a:off x="4106863" y="5478463"/>
            <a:ext cx="1998662"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emotionally</a:t>
            </a:r>
            <a:endParaRPr lang="zh-CN" altLang="en-US" sz="280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blinds(horizontal)">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linds(horizontal)">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632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6324" name="文本框 26"/>
          <p:cNvSpPr txBox="1">
            <a:spLocks noChangeArrowheads="1"/>
          </p:cNvSpPr>
          <p:nvPr/>
        </p:nvSpPr>
        <p:spPr bwMode="auto">
          <a:xfrm>
            <a:off x="2468563" y="280988"/>
            <a:ext cx="51323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632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632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6329" name="文本框 21"/>
          <p:cNvSpPr txBox="1">
            <a:spLocks noChangeArrowheads="1"/>
          </p:cNvSpPr>
          <p:nvPr/>
        </p:nvSpPr>
        <p:spPr bwMode="auto">
          <a:xfrm>
            <a:off x="468313" y="846138"/>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6330" name="Rectangle 7"/>
          <p:cNvSpPr>
            <a:spLocks noChangeArrowheads="1"/>
          </p:cNvSpPr>
          <p:nvPr/>
        </p:nvSpPr>
        <p:spPr bwMode="auto">
          <a:xfrm>
            <a:off x="1577975" y="1292225"/>
            <a:ext cx="7418388" cy="1382713"/>
          </a:xfrm>
          <a:prstGeom prst="rect">
            <a:avLst/>
          </a:prstGeom>
          <a:noFill/>
          <a:ln w="9525">
            <a:noFill/>
            <a:miter lim="800000"/>
            <a:headEnd/>
            <a:tailEnd/>
          </a:ln>
        </p:spPr>
        <p:txBody>
          <a:bodyPr>
            <a:spAutoFit/>
          </a:bodyPr>
          <a:lstStyle/>
          <a:p>
            <a:r>
              <a:rPr lang="en-US" altLang="zh-CN" sz="2800" b="1">
                <a:solidFill>
                  <a:srgbClr val="0D0D0D"/>
                </a:solidFill>
                <a:latin typeface="Times New Roman" pitchFamily="18" charset="0"/>
                <a:cs typeface="Times New Roman" pitchFamily="18" charset="0"/>
                <a:sym typeface="Arial" charset="0"/>
              </a:rPr>
              <a:t>Write a paragraph about innovation, trying to use as many words or phrases from the list below as possible.</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6332"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cxnSp>
        <p:nvCxnSpPr>
          <p:cNvPr id="20" name="直接连接符 19"/>
          <p:cNvCxnSpPr>
            <a:cxnSpLocks noChangeShapeType="1"/>
          </p:cNvCxnSpPr>
          <p:nvPr/>
        </p:nvCxnSpPr>
        <p:spPr bwMode="auto">
          <a:xfrm flipV="1">
            <a:off x="457200" y="2670175"/>
            <a:ext cx="8129588" cy="28575"/>
          </a:xfrm>
          <a:prstGeom prst="line">
            <a:avLst/>
          </a:prstGeom>
          <a:noFill/>
          <a:ln w="57150">
            <a:solidFill>
              <a:srgbClr val="44B36E"/>
            </a:solidFill>
            <a:round/>
            <a:headEnd/>
            <a:tailEnd/>
          </a:ln>
        </p:spPr>
      </p:cxnSp>
      <p:cxnSp>
        <p:nvCxnSpPr>
          <p:cNvPr id="25" name="直接连接符 24"/>
          <p:cNvCxnSpPr>
            <a:cxnSpLocks noChangeShapeType="1"/>
          </p:cNvCxnSpPr>
          <p:nvPr/>
        </p:nvCxnSpPr>
        <p:spPr bwMode="auto">
          <a:xfrm flipV="1">
            <a:off x="457200" y="4443413"/>
            <a:ext cx="8129588" cy="30162"/>
          </a:xfrm>
          <a:prstGeom prst="line">
            <a:avLst/>
          </a:prstGeom>
          <a:noFill/>
          <a:ln w="38100">
            <a:solidFill>
              <a:srgbClr val="44B36E"/>
            </a:solidFill>
            <a:round/>
            <a:headEnd/>
            <a:tailEnd/>
          </a:ln>
        </p:spPr>
      </p:cxnSp>
      <p:sp>
        <p:nvSpPr>
          <p:cNvPr id="28" name="文本框 8"/>
          <p:cNvSpPr txBox="1">
            <a:spLocks noChangeArrowheads="1"/>
          </p:cNvSpPr>
          <p:nvPr/>
        </p:nvSpPr>
        <p:spPr bwMode="auto">
          <a:xfrm>
            <a:off x="1993900" y="2767013"/>
            <a:ext cx="1851025"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destruction</a:t>
            </a:r>
          </a:p>
        </p:txBody>
      </p:sp>
      <p:sp>
        <p:nvSpPr>
          <p:cNvPr id="37" name="文本框 11"/>
          <p:cNvSpPr txBox="1">
            <a:spLocks noChangeArrowheads="1"/>
          </p:cNvSpPr>
          <p:nvPr/>
        </p:nvSpPr>
        <p:spPr bwMode="auto">
          <a:xfrm>
            <a:off x="4010025" y="2767013"/>
            <a:ext cx="1703388"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mislead</a:t>
            </a:r>
          </a:p>
        </p:txBody>
      </p:sp>
      <p:sp>
        <p:nvSpPr>
          <p:cNvPr id="38" name="文本框 12"/>
          <p:cNvSpPr txBox="1">
            <a:spLocks noChangeArrowheads="1"/>
          </p:cNvSpPr>
          <p:nvPr/>
        </p:nvSpPr>
        <p:spPr bwMode="auto">
          <a:xfrm>
            <a:off x="444500" y="2759075"/>
            <a:ext cx="1252538"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essence</a:t>
            </a:r>
          </a:p>
        </p:txBody>
      </p:sp>
      <p:sp>
        <p:nvSpPr>
          <p:cNvPr id="39" name="文本框 15"/>
          <p:cNvSpPr txBox="1">
            <a:spLocks noChangeArrowheads="1"/>
          </p:cNvSpPr>
          <p:nvPr/>
        </p:nvSpPr>
        <p:spPr bwMode="auto">
          <a:xfrm>
            <a:off x="5354638" y="2767013"/>
            <a:ext cx="2062162"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breakthrough</a:t>
            </a:r>
          </a:p>
        </p:txBody>
      </p:sp>
      <p:sp>
        <p:nvSpPr>
          <p:cNvPr id="40" name="文本框 15"/>
          <p:cNvSpPr txBox="1">
            <a:spLocks noChangeArrowheads="1"/>
          </p:cNvSpPr>
          <p:nvPr/>
        </p:nvSpPr>
        <p:spPr bwMode="auto">
          <a:xfrm>
            <a:off x="7362825" y="2771775"/>
            <a:ext cx="1479550"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illusion</a:t>
            </a:r>
          </a:p>
        </p:txBody>
      </p:sp>
      <p:sp>
        <p:nvSpPr>
          <p:cNvPr id="48" name="文本框 8"/>
          <p:cNvSpPr txBox="1">
            <a:spLocks noChangeArrowheads="1"/>
          </p:cNvSpPr>
          <p:nvPr/>
        </p:nvSpPr>
        <p:spPr bwMode="auto">
          <a:xfrm>
            <a:off x="425450" y="3155950"/>
            <a:ext cx="1851025"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expertise</a:t>
            </a:r>
          </a:p>
        </p:txBody>
      </p:sp>
      <p:sp>
        <p:nvSpPr>
          <p:cNvPr id="49" name="文本框 11"/>
          <p:cNvSpPr txBox="1">
            <a:spLocks noChangeArrowheads="1"/>
          </p:cNvSpPr>
          <p:nvPr/>
        </p:nvSpPr>
        <p:spPr bwMode="auto">
          <a:xfrm>
            <a:off x="5386388" y="3165475"/>
            <a:ext cx="1701800"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vulnerable</a:t>
            </a:r>
          </a:p>
        </p:txBody>
      </p:sp>
      <p:sp>
        <p:nvSpPr>
          <p:cNvPr id="50" name="文本框 12"/>
          <p:cNvSpPr txBox="1">
            <a:spLocks noChangeArrowheads="1"/>
          </p:cNvSpPr>
          <p:nvPr/>
        </p:nvSpPr>
        <p:spPr bwMode="auto">
          <a:xfrm>
            <a:off x="2017713" y="3165475"/>
            <a:ext cx="1849437"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revolutionize</a:t>
            </a:r>
          </a:p>
        </p:txBody>
      </p:sp>
      <p:sp>
        <p:nvSpPr>
          <p:cNvPr id="51" name="文本框 15"/>
          <p:cNvSpPr txBox="1">
            <a:spLocks noChangeArrowheads="1"/>
          </p:cNvSpPr>
          <p:nvPr/>
        </p:nvSpPr>
        <p:spPr bwMode="auto">
          <a:xfrm>
            <a:off x="3883025" y="3973513"/>
            <a:ext cx="1363663"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magical</a:t>
            </a:r>
          </a:p>
        </p:txBody>
      </p:sp>
      <p:sp>
        <p:nvSpPr>
          <p:cNvPr id="52" name="文本框 15"/>
          <p:cNvSpPr txBox="1">
            <a:spLocks noChangeArrowheads="1"/>
          </p:cNvSpPr>
          <p:nvPr/>
        </p:nvSpPr>
        <p:spPr bwMode="auto">
          <a:xfrm>
            <a:off x="7354888" y="3171825"/>
            <a:ext cx="1722437" cy="460375"/>
          </a:xfrm>
          <a:prstGeom prst="rect">
            <a:avLst/>
          </a:prstGeom>
          <a:noFill/>
          <a:ln w="9525">
            <a:noFill/>
            <a:miter lim="800000"/>
            <a:headEnd/>
            <a:tailEnd/>
          </a:ln>
        </p:spPr>
        <p:txBody>
          <a:bodyPr>
            <a:spAutoFit/>
          </a:bodyPr>
          <a:lstStyle/>
          <a:p>
            <a:r>
              <a:rPr lang="en-US" altLang="zh-CN" sz="2400">
                <a:latin typeface="Calibri" pitchFamily="34" charset="0"/>
              </a:rPr>
              <a:t>formula</a:t>
            </a:r>
          </a:p>
        </p:txBody>
      </p:sp>
      <p:sp>
        <p:nvSpPr>
          <p:cNvPr id="53" name="文本框 8"/>
          <p:cNvSpPr txBox="1">
            <a:spLocks noChangeArrowheads="1"/>
          </p:cNvSpPr>
          <p:nvPr/>
        </p:nvSpPr>
        <p:spPr bwMode="auto">
          <a:xfrm>
            <a:off x="2012950" y="3565525"/>
            <a:ext cx="1851025"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deliberate</a:t>
            </a:r>
          </a:p>
        </p:txBody>
      </p:sp>
      <p:sp>
        <p:nvSpPr>
          <p:cNvPr id="55" name="文本框 12"/>
          <p:cNvSpPr txBox="1">
            <a:spLocks noChangeArrowheads="1"/>
          </p:cNvSpPr>
          <p:nvPr/>
        </p:nvSpPr>
        <p:spPr bwMode="auto">
          <a:xfrm>
            <a:off x="4043363" y="3565525"/>
            <a:ext cx="1820862"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vitality</a:t>
            </a:r>
          </a:p>
        </p:txBody>
      </p:sp>
      <p:sp>
        <p:nvSpPr>
          <p:cNvPr id="56" name="文本框 15"/>
          <p:cNvSpPr txBox="1">
            <a:spLocks noChangeArrowheads="1"/>
          </p:cNvSpPr>
          <p:nvPr/>
        </p:nvSpPr>
        <p:spPr bwMode="auto">
          <a:xfrm>
            <a:off x="5402263" y="3565525"/>
            <a:ext cx="2082800" cy="4619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transplant</a:t>
            </a:r>
          </a:p>
        </p:txBody>
      </p:sp>
      <p:sp>
        <p:nvSpPr>
          <p:cNvPr id="57" name="文本框 15"/>
          <p:cNvSpPr txBox="1">
            <a:spLocks noChangeArrowheads="1"/>
          </p:cNvSpPr>
          <p:nvPr/>
        </p:nvSpPr>
        <p:spPr bwMode="auto">
          <a:xfrm>
            <a:off x="430213" y="3973513"/>
            <a:ext cx="2654300"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come into existence</a:t>
            </a:r>
          </a:p>
        </p:txBody>
      </p:sp>
      <p:sp>
        <p:nvSpPr>
          <p:cNvPr id="31" name="动作按钮: 第一张 30">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2" name="文本框 8"/>
          <p:cNvSpPr txBox="1">
            <a:spLocks noChangeArrowheads="1"/>
          </p:cNvSpPr>
          <p:nvPr/>
        </p:nvSpPr>
        <p:spPr bwMode="auto">
          <a:xfrm>
            <a:off x="430213" y="3563938"/>
            <a:ext cx="1851025"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shortage</a:t>
            </a:r>
          </a:p>
        </p:txBody>
      </p:sp>
      <p:sp>
        <p:nvSpPr>
          <p:cNvPr id="41" name="文本框 15"/>
          <p:cNvSpPr txBox="1">
            <a:spLocks noChangeArrowheads="1"/>
          </p:cNvSpPr>
          <p:nvPr/>
        </p:nvSpPr>
        <p:spPr bwMode="auto">
          <a:xfrm>
            <a:off x="7346950" y="3570288"/>
            <a:ext cx="1492250"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excellence</a:t>
            </a:r>
          </a:p>
        </p:txBody>
      </p:sp>
      <p:sp>
        <p:nvSpPr>
          <p:cNvPr id="42" name="文本框 15"/>
          <p:cNvSpPr txBox="1">
            <a:spLocks noChangeArrowheads="1"/>
          </p:cNvSpPr>
          <p:nvPr/>
        </p:nvSpPr>
        <p:spPr bwMode="auto">
          <a:xfrm>
            <a:off x="4025900" y="3165475"/>
            <a:ext cx="1204913" cy="4603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step in</a:t>
            </a:r>
          </a:p>
        </p:txBody>
      </p:sp>
      <p:sp>
        <p:nvSpPr>
          <p:cNvPr id="43" name="文本框 15"/>
          <p:cNvSpPr txBox="1">
            <a:spLocks noChangeArrowheads="1"/>
          </p:cNvSpPr>
          <p:nvPr/>
        </p:nvSpPr>
        <p:spPr bwMode="auto">
          <a:xfrm>
            <a:off x="5832475" y="3983038"/>
            <a:ext cx="2546350"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get in the way of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linds(horizontal)">
                                      <p:cBhvr>
                                        <p:cTn id="10" dur="500"/>
                                        <p:tgtEl>
                                          <p:spTgt spid="28"/>
                                        </p:tgtEl>
                                      </p:cBhvr>
                                    </p:animEffect>
                                  </p:childTnLst>
                                </p:cTn>
                              </p:par>
                              <p:par>
                                <p:cTn id="11" presetID="3" presetClass="entr" presetSubtype="1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linds(horizontal)">
                                      <p:cBhvr>
                                        <p:cTn id="16" dur="500"/>
                                        <p:tgtEl>
                                          <p:spTgt spid="3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linds(horizontal)">
                                      <p:cBhvr>
                                        <p:cTn id="19" dur="500"/>
                                        <p:tgtEl>
                                          <p:spTgt spid="3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blinds(horizontal)">
                                      <p:cBhvr>
                                        <p:cTn id="25" dur="500"/>
                                        <p:tgtEl>
                                          <p:spTgt spid="4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linds(horizontal)">
                                      <p:cBhvr>
                                        <p:cTn id="28" dur="500"/>
                                        <p:tgtEl>
                                          <p:spTgt spid="4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blinds(horizontal)">
                                      <p:cBhvr>
                                        <p:cTn id="31" dur="500"/>
                                        <p:tgtEl>
                                          <p:spTgt spid="5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blinds(horizontal)">
                                      <p:cBhvr>
                                        <p:cTn id="34" dur="500"/>
                                        <p:tgtEl>
                                          <p:spTgt spid="4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linds(horizontal)">
                                      <p:cBhvr>
                                        <p:cTn id="37" dur="500"/>
                                        <p:tgtEl>
                                          <p:spTgt spid="5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linds(horizontal)">
                                      <p:cBhvr>
                                        <p:cTn id="40" dur="500"/>
                                        <p:tgtEl>
                                          <p:spTgt spid="5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blinds(horizontal)">
                                      <p:cBhvr>
                                        <p:cTn id="43" dur="500"/>
                                        <p:tgtEl>
                                          <p:spTgt spid="5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blinds(horizontal)">
                                      <p:cBhvr>
                                        <p:cTn id="46" dur="500"/>
                                        <p:tgtEl>
                                          <p:spTgt spid="55"/>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blinds(horizontal)">
                                      <p:cBhvr>
                                        <p:cTn id="49" dur="500"/>
                                        <p:tgtEl>
                                          <p:spTgt spid="56"/>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blinds(horizontal)">
                                      <p:cBhvr>
                                        <p:cTn id="52" dur="500"/>
                                        <p:tgtEl>
                                          <p:spTgt spid="57"/>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linds(horizontal)">
                                      <p:cBhvr>
                                        <p:cTn id="55" dur="500"/>
                                        <p:tgtEl>
                                          <p:spTgt spid="3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linds(horizontal)">
                                      <p:cBhvr>
                                        <p:cTn id="58" dur="500"/>
                                        <p:tgtEl>
                                          <p:spTgt spid="41"/>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linds(horizontal)">
                                      <p:cBhvr>
                                        <p:cTn id="61" dur="500"/>
                                        <p:tgtEl>
                                          <p:spTgt spid="42"/>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blinds(horizontal)">
                                      <p:cBhvr>
                                        <p:cTn id="6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7" grpId="0"/>
      <p:bldP spid="38" grpId="0"/>
      <p:bldP spid="39" grpId="0"/>
      <p:bldP spid="40" grpId="0"/>
      <p:bldP spid="48" grpId="0"/>
      <p:bldP spid="49" grpId="0"/>
      <p:bldP spid="50" grpId="0"/>
      <p:bldP spid="51" grpId="0"/>
      <p:bldP spid="52" grpId="0"/>
      <p:bldP spid="53" grpId="0"/>
      <p:bldP spid="55" grpId="0"/>
      <p:bldP spid="56" grpId="0"/>
      <p:bldP spid="57" grpId="0"/>
      <p:bldP spid="32" grpId="0"/>
      <p:bldP spid="41" grpId="0"/>
      <p:bldP spid="42" grpId="0"/>
      <p:bldP spid="4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734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7348" name="文本框 26"/>
          <p:cNvSpPr txBox="1">
            <a:spLocks noChangeArrowheads="1"/>
          </p:cNvSpPr>
          <p:nvPr/>
        </p:nvSpPr>
        <p:spPr bwMode="auto">
          <a:xfrm>
            <a:off x="2468563" y="280988"/>
            <a:ext cx="49371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735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735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8" name="内容占位符 2"/>
          <p:cNvSpPr>
            <a:spLocks noGrp="1" noChangeArrowheads="1"/>
          </p:cNvSpPr>
          <p:nvPr/>
        </p:nvSpPr>
        <p:spPr bwMode="auto">
          <a:xfrm>
            <a:off x="355600" y="1717675"/>
            <a:ext cx="8640763" cy="4244975"/>
          </a:xfrm>
          <a:prstGeom prst="rect">
            <a:avLst/>
          </a:prstGeom>
          <a:noFill/>
          <a:ln w="9525">
            <a:noFill/>
            <a:miter lim="800000"/>
            <a:headEnd/>
            <a:tailEnd/>
          </a:ln>
        </p:spPr>
        <p:txBody>
          <a:bodyPr/>
          <a:lstStyle/>
          <a:p>
            <a:pPr>
              <a:spcAft>
                <a:spcPts val="1200"/>
              </a:spcAft>
            </a:pPr>
            <a:r>
              <a:rPr lang="en-US" altLang="zh-CN" sz="2800">
                <a:latin typeface="Times New Roman" pitchFamily="18" charset="0"/>
                <a:cs typeface="Times New Roman" pitchFamily="18" charset="0"/>
                <a:sym typeface="Arial" charset="0"/>
              </a:rPr>
              <a:t>Innovation is a driving force for social development. The </a:t>
            </a:r>
            <a:r>
              <a:rPr lang="en-US" altLang="zh-CN" sz="2800">
                <a:solidFill>
                  <a:srgbClr val="C00000"/>
                </a:solidFill>
                <a:latin typeface="Times New Roman" pitchFamily="18" charset="0"/>
                <a:cs typeface="Times New Roman" pitchFamily="18" charset="0"/>
                <a:sym typeface="Arial" charset="0"/>
              </a:rPr>
              <a:t>essence</a:t>
            </a:r>
            <a:r>
              <a:rPr lang="en-US" altLang="zh-CN" sz="2800">
                <a:latin typeface="Times New Roman" pitchFamily="18" charset="0"/>
                <a:cs typeface="Times New Roman" pitchFamily="18" charset="0"/>
                <a:sym typeface="Arial" charset="0"/>
              </a:rPr>
              <a:t> of innovation is thinking differently. It could help </a:t>
            </a:r>
            <a:r>
              <a:rPr lang="en-US" altLang="zh-CN" sz="2800">
                <a:solidFill>
                  <a:srgbClr val="C00000"/>
                </a:solidFill>
                <a:latin typeface="Times New Roman" pitchFamily="18" charset="0"/>
                <a:cs typeface="Times New Roman" pitchFamily="18" charset="0"/>
                <a:sym typeface="Arial" charset="0"/>
              </a:rPr>
              <a:t>revolutionize</a:t>
            </a:r>
            <a:r>
              <a:rPr lang="en-US" altLang="zh-CN" sz="2800">
                <a:latin typeface="Times New Roman" pitchFamily="18" charset="0"/>
                <a:cs typeface="Times New Roman" pitchFamily="18" charset="0"/>
                <a:sym typeface="Arial" charset="0"/>
              </a:rPr>
              <a:t> our lives and bring </a:t>
            </a:r>
            <a:r>
              <a:rPr lang="en-US" altLang="zh-CN" sz="2800">
                <a:solidFill>
                  <a:srgbClr val="C00000"/>
                </a:solidFill>
                <a:latin typeface="Times New Roman" pitchFamily="18" charset="0"/>
                <a:cs typeface="Times New Roman" pitchFamily="18" charset="0"/>
                <a:sym typeface="Arial" charset="0"/>
              </a:rPr>
              <a:t>vitality</a:t>
            </a:r>
            <a:r>
              <a:rPr lang="en-US" altLang="zh-CN" sz="2800">
                <a:solidFill>
                  <a:srgbClr val="FF0000"/>
                </a:solidFill>
                <a:latin typeface="Times New Roman" pitchFamily="18" charset="0"/>
                <a:cs typeface="Times New Roman" pitchFamily="18" charset="0"/>
                <a:sym typeface="Arial" charset="0"/>
              </a:rPr>
              <a:t> </a:t>
            </a:r>
            <a:r>
              <a:rPr lang="en-US" altLang="zh-CN" sz="2800">
                <a:latin typeface="Times New Roman" pitchFamily="18" charset="0"/>
                <a:cs typeface="Times New Roman" pitchFamily="18" charset="0"/>
                <a:sym typeface="Arial" charset="0"/>
              </a:rPr>
              <a:t>to a nation, from business to agriculture, from education to health care. Is there a </a:t>
            </a:r>
            <a:r>
              <a:rPr lang="en-US" altLang="zh-CN" sz="2800">
                <a:solidFill>
                  <a:srgbClr val="C00000"/>
                </a:solidFill>
                <a:latin typeface="Times New Roman" pitchFamily="18" charset="0"/>
                <a:cs typeface="Times New Roman" pitchFamily="18" charset="0"/>
                <a:sym typeface="Arial" charset="0"/>
              </a:rPr>
              <a:t>magical formula </a:t>
            </a:r>
            <a:r>
              <a:rPr lang="en-US" altLang="zh-CN" sz="2800">
                <a:latin typeface="Times New Roman" pitchFamily="18" charset="0"/>
                <a:cs typeface="Times New Roman" pitchFamily="18" charset="0"/>
                <a:sym typeface="Arial" charset="0"/>
              </a:rPr>
              <a:t>for innovation? </a:t>
            </a:r>
            <a:r>
              <a:rPr lang="en-US" altLang="zh-CN" sz="2800">
                <a:latin typeface="Times New Roman" pitchFamily="18" charset="0"/>
                <a:cs typeface="Times New Roman" pitchFamily="18" charset="0"/>
              </a:rPr>
              <a:t>Yes, it’s diversity and collaboration.  People from diverse backgrounds  and with specialized </a:t>
            </a:r>
            <a:r>
              <a:rPr lang="en-US" altLang="zh-CN" sz="2800">
                <a:solidFill>
                  <a:srgbClr val="C00000"/>
                </a:solidFill>
                <a:latin typeface="Times New Roman" pitchFamily="18" charset="0"/>
                <a:cs typeface="Times New Roman" pitchFamily="18" charset="0"/>
              </a:rPr>
              <a:t>expertise</a:t>
            </a:r>
            <a:r>
              <a:rPr lang="en-US" altLang="zh-CN" sz="2800">
                <a:latin typeface="Times New Roman" pitchFamily="18" charset="0"/>
                <a:cs typeface="Times New Roman" pitchFamily="18" charset="0"/>
              </a:rPr>
              <a:t> should be encouraged to work together to make </a:t>
            </a:r>
            <a:r>
              <a:rPr lang="en-US" altLang="zh-CN" sz="2800">
                <a:solidFill>
                  <a:srgbClr val="C00000"/>
                </a:solidFill>
                <a:latin typeface="Times New Roman" pitchFamily="18" charset="0"/>
                <a:cs typeface="Times New Roman" pitchFamily="18" charset="0"/>
              </a:rPr>
              <a:t>breakthroughs</a:t>
            </a:r>
            <a:r>
              <a:rPr lang="en-US" altLang="zh-CN" sz="2800">
                <a:latin typeface="Times New Roman" pitchFamily="18" charset="0"/>
                <a:cs typeface="Times New Roman" pitchFamily="18" charset="0"/>
              </a:rPr>
              <a:t> in different fields. Never let differences and prejudice </a:t>
            </a:r>
            <a:r>
              <a:rPr lang="en-US" altLang="zh-CN" sz="2800">
                <a:solidFill>
                  <a:srgbClr val="C00000"/>
                </a:solidFill>
                <a:latin typeface="Times New Roman" pitchFamily="18" charset="0"/>
                <a:cs typeface="Times New Roman" pitchFamily="18" charset="0"/>
              </a:rPr>
              <a:t>get in the way of </a:t>
            </a:r>
            <a:r>
              <a:rPr lang="en-US" altLang="zh-CN" sz="2800">
                <a:latin typeface="Times New Roman" pitchFamily="18" charset="0"/>
                <a:cs typeface="Times New Roman" pitchFamily="18" charset="0"/>
              </a:rPr>
              <a:t>progress.</a:t>
            </a:r>
            <a:endParaRPr lang="en-US" altLang="zh-CN" sz="2800" b="1">
              <a:latin typeface="Times New Roman" pitchFamily="18" charset="0"/>
              <a:cs typeface="Times New Roman" pitchFamily="18" charset="0"/>
            </a:endParaRPr>
          </a:p>
          <a:p>
            <a:pPr>
              <a:lnSpc>
                <a:spcPct val="130000"/>
              </a:lnSpc>
              <a:spcAft>
                <a:spcPts val="1200"/>
              </a:spcAft>
            </a:pPr>
            <a:endParaRPr lang="en-US" altLang="zh-CN" sz="2600">
              <a:latin typeface="Times New Roman" pitchFamily="18" charset="0"/>
              <a:cs typeface="Times New Roman" pitchFamily="18" charset="0"/>
              <a:sym typeface="Arial" charset="0"/>
            </a:endParaRPr>
          </a:p>
          <a:p>
            <a:pPr>
              <a:lnSpc>
                <a:spcPct val="120000"/>
              </a:lnSpc>
              <a:spcAft>
                <a:spcPts val="1200"/>
              </a:spcAft>
            </a:pPr>
            <a:endParaRPr lang="en-US" altLang="zh-CN" sz="2600">
              <a:latin typeface="Times New Roman" pitchFamily="18" charset="0"/>
              <a:cs typeface="Times New Roman" pitchFamily="18" charset="0"/>
              <a:sym typeface="Arial" charset="0"/>
            </a:endParaRPr>
          </a:p>
        </p:txBody>
      </p:sp>
      <p:sp>
        <p:nvSpPr>
          <p:cNvPr id="31" name="动作按钮: 第一张 30">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2" name="矩形 11"/>
          <p:cNvSpPr/>
          <p:nvPr/>
        </p:nvSpPr>
        <p:spPr>
          <a:xfrm>
            <a:off x="331722" y="887189"/>
            <a:ext cx="1649730" cy="5835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mn-ea"/>
                <a:cs typeface="Times New Roman" panose="02020603050405020304" pitchFamily="18" charset="0"/>
              </a:rPr>
              <a:t>Sample:</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animEffect transition="in" filter="blinds(horizontal)">
                                      <p:cBhvr>
                                        <p:cTn id="7"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837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8372" name="文本框 26"/>
          <p:cNvSpPr txBox="1">
            <a:spLocks noChangeArrowheads="1"/>
          </p:cNvSpPr>
          <p:nvPr/>
        </p:nvSpPr>
        <p:spPr bwMode="auto">
          <a:xfrm>
            <a:off x="2468563" y="280988"/>
            <a:ext cx="451485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837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837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8377"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Language focus</a:t>
            </a:r>
          </a:p>
        </p:txBody>
      </p:sp>
      <p:sp>
        <p:nvSpPr>
          <p:cNvPr id="41" name="矩形 40"/>
          <p:cNvSpPr/>
          <p:nvPr/>
        </p:nvSpPr>
        <p:spPr>
          <a:xfrm>
            <a:off x="5133246" y="1023168"/>
            <a:ext cx="2735580" cy="645160"/>
          </a:xfrm>
          <a:prstGeom prst="rect">
            <a:avLst/>
          </a:prstGeom>
          <a:noFill/>
        </p:spPr>
        <p:txBody>
          <a:bodyPr wrap="none">
            <a:spAutoFit/>
          </a:bodyPr>
          <a:lstStyle/>
          <a:p>
            <a:pPr algn="ctr" fontAlgn="auto">
              <a:spcBef>
                <a:spcPts val="0"/>
              </a:spcBef>
              <a:spcAft>
                <a:spcPts val="0"/>
              </a:spcAft>
              <a:defRPr/>
            </a:pPr>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would rather</a:t>
            </a:r>
            <a:endParaRPr lang="zh-CN" alt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0" name="矩形 19"/>
          <p:cNvSpPr/>
          <p:nvPr/>
        </p:nvSpPr>
        <p:spPr>
          <a:xfrm>
            <a:off x="712788" y="3805238"/>
            <a:ext cx="7894637" cy="1425575"/>
          </a:xfrm>
          <a:prstGeom prst="rect">
            <a:avLst/>
          </a:prstGeom>
          <a:solidFill>
            <a:schemeClr val="bg1"/>
          </a:solidFill>
          <a:ln w="28575">
            <a:solidFill>
              <a:srgbClr val="00B0F0"/>
            </a:solidFill>
          </a:ln>
        </p:spPr>
        <p:style>
          <a:lnRef idx="1">
            <a:schemeClr val="accent1"/>
          </a:lnRef>
          <a:fillRef idx="3">
            <a:schemeClr val="accent1"/>
          </a:fillRef>
          <a:effectRef idx="2">
            <a:schemeClr val="accent1"/>
          </a:effectRef>
          <a:fontRef idx="minor">
            <a:schemeClr val="lt1"/>
          </a:fontRef>
        </p:style>
        <p:txBody>
          <a:bodyPr anchor="ctr"/>
          <a:lstStyle/>
          <a:p>
            <a:pPr indent="-457200" fontAlgn="auto">
              <a:lnSpc>
                <a:spcPct val="130000"/>
              </a:lnSpc>
              <a:spcBef>
                <a:spcPts val="0"/>
              </a:spcBef>
              <a:spcAft>
                <a:spcPts val="0"/>
              </a:spcAft>
              <a:defRPr/>
            </a:pPr>
            <a:r>
              <a:rPr lang="en-US" altLang="zh-CN" sz="2800" i="1" dirty="0">
                <a:solidFill>
                  <a:schemeClr val="tx1"/>
                </a:solidFill>
                <a:latin typeface="Times New Roman" panose="02020603050405020304" pitchFamily="18" charset="0"/>
                <a:cs typeface="Times New Roman" panose="02020603050405020304" pitchFamily="18" charset="0"/>
              </a:rPr>
              <a:t>On balance, what kind of economy </a:t>
            </a:r>
            <a:r>
              <a:rPr lang="en-US" altLang="zh-CN" sz="2800" b="1" i="1" dirty="0">
                <a:solidFill>
                  <a:schemeClr val="tx1"/>
                </a:solidFill>
                <a:latin typeface="Times New Roman" panose="02020603050405020304" pitchFamily="18" charset="0"/>
                <a:cs typeface="Times New Roman" panose="02020603050405020304" pitchFamily="18" charset="0"/>
              </a:rPr>
              <a:t>would</a:t>
            </a:r>
            <a:r>
              <a:rPr lang="en-US" altLang="zh-CN" sz="2800" i="1" dirty="0">
                <a:solidFill>
                  <a:schemeClr val="tx1"/>
                </a:solidFill>
                <a:latin typeface="Times New Roman" panose="02020603050405020304" pitchFamily="18" charset="0"/>
                <a:cs typeface="Times New Roman" panose="02020603050405020304" pitchFamily="18" charset="0"/>
              </a:rPr>
              <a:t> you </a:t>
            </a:r>
            <a:r>
              <a:rPr lang="en-US" altLang="zh-CN" sz="2800" b="1" i="1" dirty="0">
                <a:solidFill>
                  <a:schemeClr val="tx1"/>
                </a:solidFill>
                <a:latin typeface="Times New Roman" panose="02020603050405020304" pitchFamily="18" charset="0"/>
                <a:cs typeface="Times New Roman" panose="02020603050405020304" pitchFamily="18" charset="0"/>
              </a:rPr>
              <a:t>rather</a:t>
            </a:r>
            <a:r>
              <a:rPr lang="en-US" altLang="zh-CN" sz="2800" i="1" dirty="0">
                <a:solidFill>
                  <a:schemeClr val="tx1"/>
                </a:solidFill>
                <a:latin typeface="Times New Roman" panose="02020603050405020304" pitchFamily="18" charset="0"/>
                <a:cs typeface="Times New Roman" panose="02020603050405020304" pitchFamily="18" charset="0"/>
              </a:rPr>
              <a:t> have--- a dynamic, innovative… (Para. 4)</a:t>
            </a:r>
          </a:p>
        </p:txBody>
      </p:sp>
      <p:sp>
        <p:nvSpPr>
          <p:cNvPr id="21" name="TextBox 20"/>
          <p:cNvSpPr txBox="1">
            <a:spLocks noChangeArrowheads="1"/>
          </p:cNvSpPr>
          <p:nvPr/>
        </p:nvSpPr>
        <p:spPr bwMode="auto">
          <a:xfrm>
            <a:off x="1519238" y="3563938"/>
            <a:ext cx="1506537" cy="522287"/>
          </a:xfrm>
          <a:prstGeom prst="rect">
            <a:avLst/>
          </a:prstGeom>
          <a:solidFill>
            <a:schemeClr val="bg1"/>
          </a:solidFill>
          <a:ln w="9525">
            <a:noFill/>
            <a:miter lim="800000"/>
            <a:headEnd/>
            <a:tailEnd/>
          </a:ln>
        </p:spPr>
        <p:txBody>
          <a:bodyPr>
            <a:spAutoFit/>
          </a:bodyPr>
          <a:lstStyle/>
          <a:p>
            <a:pPr algn="ctr"/>
            <a:r>
              <a:rPr lang="en-US" altLang="zh-CN" sz="2800">
                <a:latin typeface="Times New Roman" pitchFamily="18" charset="0"/>
                <a:cs typeface="Times New Roman" pitchFamily="18" charset="0"/>
              </a:rPr>
              <a:t>Example </a:t>
            </a:r>
          </a:p>
        </p:txBody>
      </p:sp>
      <p:sp>
        <p:nvSpPr>
          <p:cNvPr id="25" name="圆角矩形 24"/>
          <p:cNvSpPr/>
          <p:nvPr/>
        </p:nvSpPr>
        <p:spPr>
          <a:xfrm>
            <a:off x="712788" y="2259013"/>
            <a:ext cx="7894637" cy="1022350"/>
          </a:xfrm>
          <a:prstGeom prst="roundRect">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The structure “would rather” is used to show that you prefer to have or do one thing more than another.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linds(horizont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bldLvl="0" animBg="1"/>
      <p:bldP spid="2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939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59396" name="文本框 26"/>
          <p:cNvSpPr txBox="1">
            <a:spLocks noChangeArrowheads="1"/>
          </p:cNvSpPr>
          <p:nvPr/>
        </p:nvSpPr>
        <p:spPr bwMode="auto">
          <a:xfrm>
            <a:off x="2468563" y="280988"/>
            <a:ext cx="42687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939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940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9401"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Language focus</a:t>
            </a:r>
          </a:p>
        </p:txBody>
      </p:sp>
      <p:sp>
        <p:nvSpPr>
          <p:cNvPr id="41" name="矩形 40"/>
          <p:cNvSpPr/>
          <p:nvPr/>
        </p:nvSpPr>
        <p:spPr>
          <a:xfrm>
            <a:off x="5082446" y="1023168"/>
            <a:ext cx="2837180" cy="645160"/>
          </a:xfrm>
          <a:prstGeom prst="rect">
            <a:avLst/>
          </a:prstGeom>
          <a:noFill/>
        </p:spPr>
        <p:txBody>
          <a:bodyPr wrap="none">
            <a:spAutoFit/>
          </a:bodyPr>
          <a:lstStyle/>
          <a:p>
            <a:pPr algn="ctr" fontAlgn="auto">
              <a:spcBef>
                <a:spcPts val="0"/>
              </a:spcBef>
              <a:spcAft>
                <a:spcPts val="0"/>
              </a:spcAft>
              <a:defRPr/>
            </a:pPr>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Would rather</a:t>
            </a:r>
            <a:endParaRPr lang="zh-CN" alt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0" name="矩形 19"/>
          <p:cNvSpPr/>
          <p:nvPr/>
        </p:nvSpPr>
        <p:spPr>
          <a:xfrm>
            <a:off x="712788" y="3805238"/>
            <a:ext cx="7894637" cy="2300287"/>
          </a:xfrm>
          <a:prstGeom prst="rect">
            <a:avLst/>
          </a:prstGeom>
          <a:solidFill>
            <a:schemeClr val="bg1"/>
          </a:solidFill>
          <a:ln w="28575">
            <a:solidFill>
              <a:srgbClr val="00B0F0"/>
            </a:solid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lnSpc>
                <a:spcPct val="130000"/>
              </a:lnSpc>
              <a:spcBef>
                <a:spcPts val="0"/>
              </a:spcBef>
              <a:spcAft>
                <a:spcPts val="0"/>
              </a:spcAft>
              <a:buFont typeface="Arial" panose="020B0604020202020204" pitchFamily="34" charset="0"/>
              <a:buChar char="•"/>
              <a:defRPr/>
            </a:pPr>
            <a:r>
              <a:rPr lang="en-US" altLang="zh-CN" sz="2800" dirty="0">
                <a:solidFill>
                  <a:schemeClr val="tx1"/>
                </a:solidFill>
                <a:latin typeface="Times New Roman" panose="02020603050405020304" pitchFamily="18" charset="0"/>
                <a:cs typeface="Times New Roman" panose="02020603050405020304" pitchFamily="18" charset="0"/>
              </a:rPr>
              <a:t>I would rather not take the position in the multinational company.</a:t>
            </a:r>
          </a:p>
          <a:p>
            <a:pPr marL="457200" indent="-457200" fontAlgn="auto">
              <a:lnSpc>
                <a:spcPct val="130000"/>
              </a:lnSpc>
              <a:spcBef>
                <a:spcPts val="0"/>
              </a:spcBef>
              <a:spcAft>
                <a:spcPts val="0"/>
              </a:spcAft>
              <a:buFont typeface="Arial" panose="020B0604020202020204" pitchFamily="34" charset="0"/>
              <a:buChar char="•"/>
              <a:defRPr/>
            </a:pPr>
            <a:r>
              <a:rPr lang="en-US" altLang="zh-CN" sz="2800" dirty="0">
                <a:solidFill>
                  <a:schemeClr val="tx1"/>
                </a:solidFill>
                <a:latin typeface="Times New Roman" panose="02020603050405020304" pitchFamily="18" charset="0"/>
                <a:cs typeface="Times New Roman" panose="02020603050405020304" pitchFamily="18" charset="0"/>
              </a:rPr>
              <a:t>He doesn’t want to learn—he’d rather stay at home and play video games.</a:t>
            </a:r>
          </a:p>
        </p:txBody>
      </p:sp>
      <p:sp>
        <p:nvSpPr>
          <p:cNvPr id="21" name="TextBox 20"/>
          <p:cNvSpPr txBox="1">
            <a:spLocks noChangeArrowheads="1"/>
          </p:cNvSpPr>
          <p:nvPr/>
        </p:nvSpPr>
        <p:spPr bwMode="auto">
          <a:xfrm>
            <a:off x="1519238" y="3538538"/>
            <a:ext cx="1835150" cy="522287"/>
          </a:xfrm>
          <a:prstGeom prst="rect">
            <a:avLst/>
          </a:prstGeom>
          <a:solidFill>
            <a:schemeClr val="bg1"/>
          </a:solidFill>
          <a:ln w="9525">
            <a:noFill/>
            <a:miter lim="800000"/>
            <a:headEnd/>
            <a:tailEnd/>
          </a:ln>
        </p:spPr>
        <p:txBody>
          <a:bodyPr>
            <a:spAutoFit/>
          </a:bodyPr>
          <a:lstStyle/>
          <a:p>
            <a:pPr algn="ctr"/>
            <a:r>
              <a:rPr lang="en-US" altLang="zh-CN" sz="2800">
                <a:latin typeface="Times New Roman" pitchFamily="18" charset="0"/>
                <a:cs typeface="Times New Roman" pitchFamily="18" charset="0"/>
              </a:rPr>
              <a:t>Examples </a:t>
            </a:r>
          </a:p>
        </p:txBody>
      </p:sp>
      <p:sp>
        <p:nvSpPr>
          <p:cNvPr id="25" name="圆角矩形 24"/>
          <p:cNvSpPr/>
          <p:nvPr/>
        </p:nvSpPr>
        <p:spPr>
          <a:xfrm>
            <a:off x="712788" y="2259013"/>
            <a:ext cx="7894637" cy="1022350"/>
          </a:xfrm>
          <a:prstGeom prst="roundRect">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spcBef>
                <a:spcPts val="0"/>
              </a:spcBef>
              <a:spcAft>
                <a:spcPts val="0"/>
              </a:spcAft>
              <a:buFont typeface="+mj-lt"/>
              <a:buAutoNum type="arabicPeriod"/>
              <a:defRPr/>
            </a:pPr>
            <a:r>
              <a:rPr lang="en-US" altLang="zh-CN" sz="2800" dirty="0">
                <a:solidFill>
                  <a:schemeClr val="tx1"/>
                </a:solidFill>
                <a:latin typeface="Times New Roman" panose="02020603050405020304" pitchFamily="18" charset="0"/>
                <a:cs typeface="Times New Roman" panose="02020603050405020304" pitchFamily="18" charset="0"/>
              </a:rPr>
              <a:t>would rather +</a:t>
            </a:r>
            <a:r>
              <a:rPr lang="zh-CN" altLang="en-US" sz="2800" dirty="0">
                <a:solidFill>
                  <a:schemeClr val="tx1"/>
                </a:solidFill>
                <a:latin typeface="Times New Roman" panose="02020603050405020304" pitchFamily="18" charset="0"/>
                <a:cs typeface="Times New Roman" panose="02020603050405020304" pitchFamily="18" charset="0"/>
              </a:rPr>
              <a:t>动词原形（否定形式：</a:t>
            </a:r>
            <a:r>
              <a:rPr lang="en-US" altLang="zh-CN" sz="2800" dirty="0">
                <a:solidFill>
                  <a:schemeClr val="tx1"/>
                </a:solidFill>
                <a:latin typeface="Times New Roman" panose="02020603050405020304" pitchFamily="18" charset="0"/>
                <a:cs typeface="Times New Roman" panose="02020603050405020304" pitchFamily="18" charset="0"/>
              </a:rPr>
              <a:t>would rather not do</a:t>
            </a:r>
            <a:r>
              <a:rPr lang="zh-CN" altLang="en-US" sz="2800" dirty="0">
                <a:solidFill>
                  <a:schemeClr val="tx1"/>
                </a:solidFill>
                <a:latin typeface="Times New Roman" panose="02020603050405020304" pitchFamily="18" charset="0"/>
                <a:cs typeface="Times New Roman" panose="02020603050405020304" pitchFamily="18" charset="0"/>
              </a:rPr>
              <a:t>），表示“宁愿；宁可”。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041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60420" name="文本框 26"/>
          <p:cNvSpPr txBox="1">
            <a:spLocks noChangeArrowheads="1"/>
          </p:cNvSpPr>
          <p:nvPr/>
        </p:nvSpPr>
        <p:spPr bwMode="auto">
          <a:xfrm>
            <a:off x="2468563" y="280988"/>
            <a:ext cx="48609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042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042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0425"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Language focus</a:t>
            </a:r>
          </a:p>
        </p:txBody>
      </p:sp>
      <p:sp>
        <p:nvSpPr>
          <p:cNvPr id="41" name="矩形 40"/>
          <p:cNvSpPr/>
          <p:nvPr/>
        </p:nvSpPr>
        <p:spPr>
          <a:xfrm>
            <a:off x="5082446" y="1023168"/>
            <a:ext cx="2837180" cy="645160"/>
          </a:xfrm>
          <a:prstGeom prst="rect">
            <a:avLst/>
          </a:prstGeom>
          <a:noFill/>
        </p:spPr>
        <p:txBody>
          <a:bodyPr wrap="none">
            <a:spAutoFit/>
          </a:bodyPr>
          <a:lstStyle/>
          <a:p>
            <a:pPr algn="ctr" fontAlgn="auto">
              <a:spcBef>
                <a:spcPts val="0"/>
              </a:spcBef>
              <a:spcAft>
                <a:spcPts val="0"/>
              </a:spcAft>
              <a:defRPr/>
            </a:pPr>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Would rather</a:t>
            </a:r>
            <a:endParaRPr lang="zh-CN" alt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0" name="矩形 19"/>
          <p:cNvSpPr/>
          <p:nvPr/>
        </p:nvSpPr>
        <p:spPr>
          <a:xfrm>
            <a:off x="468313" y="4060825"/>
            <a:ext cx="8496300" cy="2097088"/>
          </a:xfrm>
          <a:prstGeom prst="rect">
            <a:avLst/>
          </a:prstGeom>
          <a:solidFill>
            <a:schemeClr val="bg1"/>
          </a:solidFill>
          <a:ln w="28575">
            <a:solidFill>
              <a:srgbClr val="00B0F0"/>
            </a:solid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lnSpc>
                <a:spcPct val="13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“Would you mind if I start my own business after graduation?” “Well, I would rather you didn’t.” </a:t>
            </a:r>
          </a:p>
          <a:p>
            <a:pPr indent="-457200" fontAlgn="auto">
              <a:lnSpc>
                <a:spcPct val="130000"/>
              </a:lnSpc>
              <a:spcBef>
                <a:spcPts val="0"/>
              </a:spcBef>
              <a:spcAft>
                <a:spcPts val="0"/>
              </a:spcAft>
              <a:buFont typeface="Arial" panose="020B0604020202020204" pitchFamily="34" charset="0"/>
              <a:buChar char="•"/>
              <a:defRPr/>
            </a:pPr>
            <a:r>
              <a:rPr lang="en-US" altLang="zh-CN" sz="2600" dirty="0">
                <a:solidFill>
                  <a:schemeClr val="tx1"/>
                </a:solidFill>
                <a:latin typeface="Times New Roman" panose="02020603050405020304" pitchFamily="18" charset="0"/>
                <a:cs typeface="Times New Roman" panose="02020603050405020304" pitchFamily="18" charset="0"/>
              </a:rPr>
              <a:t>I’d rather you didn’t mention this matter to anyone else.	</a:t>
            </a:r>
          </a:p>
        </p:txBody>
      </p:sp>
      <p:sp>
        <p:nvSpPr>
          <p:cNvPr id="21" name="TextBox 20"/>
          <p:cNvSpPr txBox="1">
            <a:spLocks noChangeArrowheads="1"/>
          </p:cNvSpPr>
          <p:nvPr/>
        </p:nvSpPr>
        <p:spPr bwMode="auto">
          <a:xfrm>
            <a:off x="1519238" y="3846513"/>
            <a:ext cx="1506537" cy="490537"/>
          </a:xfrm>
          <a:prstGeom prst="rect">
            <a:avLst/>
          </a:prstGeom>
          <a:solidFill>
            <a:schemeClr val="bg1"/>
          </a:solidFill>
          <a:ln w="9525">
            <a:noFill/>
            <a:miter lim="800000"/>
            <a:headEnd/>
            <a:tailEnd/>
          </a:ln>
        </p:spPr>
        <p:txBody>
          <a:bodyPr>
            <a:spAutoFit/>
          </a:bodyPr>
          <a:lstStyle/>
          <a:p>
            <a:pPr algn="ctr"/>
            <a:r>
              <a:rPr lang="en-US" altLang="zh-CN" sz="2600">
                <a:latin typeface="Times New Roman" pitchFamily="18" charset="0"/>
                <a:cs typeface="Times New Roman" pitchFamily="18" charset="0"/>
              </a:rPr>
              <a:t>Examples </a:t>
            </a:r>
          </a:p>
        </p:txBody>
      </p:sp>
      <p:sp>
        <p:nvSpPr>
          <p:cNvPr id="25" name="圆角矩形 24"/>
          <p:cNvSpPr/>
          <p:nvPr/>
        </p:nvSpPr>
        <p:spPr>
          <a:xfrm>
            <a:off x="712788" y="2044700"/>
            <a:ext cx="7894637" cy="1519238"/>
          </a:xfrm>
          <a:prstGeom prst="roundRect">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spcBef>
                <a:spcPts val="0"/>
              </a:spcBef>
              <a:spcAft>
                <a:spcPts val="0"/>
              </a:spcAft>
              <a:buFont typeface="+mj-lt"/>
              <a:buAutoNum type="arabicPeriod" startAt="2"/>
              <a:defRPr/>
            </a:pPr>
            <a:r>
              <a:rPr lang="en-US" altLang="zh-CN" sz="2800" dirty="0">
                <a:solidFill>
                  <a:schemeClr val="tx1"/>
                </a:solidFill>
                <a:latin typeface="Times New Roman" panose="02020603050405020304" pitchFamily="18" charset="0"/>
                <a:cs typeface="Times New Roman" panose="02020603050405020304" pitchFamily="18" charset="0"/>
              </a:rPr>
              <a:t>would rather +</a:t>
            </a:r>
            <a:r>
              <a:rPr lang="zh-CN" altLang="en-US" sz="2800" dirty="0">
                <a:solidFill>
                  <a:schemeClr val="tx1"/>
                </a:solidFill>
                <a:latin typeface="Times New Roman" panose="02020603050405020304" pitchFamily="18" charset="0"/>
                <a:cs typeface="Times New Roman" panose="02020603050405020304" pitchFamily="18" charset="0"/>
              </a:rPr>
              <a:t>从句，是一个常用的虚拟语气句型</a:t>
            </a:r>
            <a:r>
              <a:rPr lang="en-US" altLang="zh-CN" sz="2800" dirty="0">
                <a:solidFill>
                  <a:schemeClr val="tx1"/>
                </a:solidFill>
                <a:latin typeface="Times New Roman" panose="02020603050405020304" pitchFamily="18" charset="0"/>
                <a:cs typeface="Times New Roman" panose="02020603050405020304" pitchFamily="18" charset="0"/>
              </a:rPr>
              <a:t>, </a:t>
            </a:r>
            <a:r>
              <a:rPr lang="zh-CN" altLang="en-US" sz="2800" dirty="0">
                <a:solidFill>
                  <a:schemeClr val="tx1"/>
                </a:solidFill>
                <a:latin typeface="Times New Roman" panose="02020603050405020304" pitchFamily="18" charset="0"/>
                <a:cs typeface="Times New Roman" panose="02020603050405020304" pitchFamily="18" charset="0"/>
              </a:rPr>
              <a:t>从句谓语一般用过去时来表示现在或将来。其意为”宁愿</a:t>
            </a:r>
            <a:r>
              <a:rPr lang="en-US" altLang="zh-CN" sz="2800" dirty="0">
                <a:solidFill>
                  <a:schemeClr val="tx1"/>
                </a:solidFill>
                <a:latin typeface="Times New Roman" panose="02020603050405020304" pitchFamily="18" charset="0"/>
                <a:ea typeface="+mj-ea"/>
                <a:cs typeface="Times New Roman" panose="02020603050405020304" pitchFamily="18" charset="0"/>
              </a:rPr>
              <a:t>…</a:t>
            </a:r>
            <a:r>
              <a:rPr lang="zh-CN" altLang="en-US" sz="2800" dirty="0">
                <a:solidFill>
                  <a:schemeClr val="tx1"/>
                </a:solidFill>
                <a:latin typeface="Times New Roman" panose="02020603050405020304" pitchFamily="18" charset="0"/>
                <a:ea typeface="+mj-ea"/>
                <a:cs typeface="Times New Roman" panose="02020603050405020304" pitchFamily="18" charset="0"/>
              </a:rPr>
              <a:t>；</a:t>
            </a:r>
            <a:r>
              <a:rPr lang="zh-CN" altLang="en-US" sz="2800" dirty="0">
                <a:solidFill>
                  <a:schemeClr val="tx1"/>
                </a:solidFill>
                <a:latin typeface="Times New Roman" panose="02020603050405020304" pitchFamily="18" charset="0"/>
                <a:cs typeface="Times New Roman" panose="02020603050405020304" pitchFamily="18" charset="0"/>
              </a:rPr>
              <a:t>还是</a:t>
            </a:r>
            <a:r>
              <a:rPr lang="en-US" altLang="zh-CN" sz="2800" dirty="0">
                <a:solidFill>
                  <a:schemeClr val="tx1"/>
                </a:solidFill>
                <a:latin typeface="Times New Roman" panose="02020603050405020304" pitchFamily="18" charset="0"/>
                <a:cs typeface="Times New Roman" panose="02020603050405020304" pitchFamily="18" charset="0"/>
              </a:rPr>
              <a:t>… </a:t>
            </a:r>
            <a:r>
              <a:rPr lang="zh-CN" altLang="en-US" sz="2800" dirty="0">
                <a:solidFill>
                  <a:schemeClr val="tx1"/>
                </a:solidFill>
                <a:latin typeface="Times New Roman" panose="02020603050405020304" pitchFamily="18" charset="0"/>
                <a:cs typeface="Times New Roman" panose="02020603050405020304" pitchFamily="18" charset="0"/>
              </a:rPr>
              <a:t>好些”。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4" descr="http://tse1.mm.bing.net/th?id=OIP.9JUhGKfx16l1gy80w8Pb9AHaHZ&amp;pid=Api"/>
          <p:cNvPicPr>
            <a:picLocks noChangeAspect="1" noChangeArrowheads="1"/>
          </p:cNvPicPr>
          <p:nvPr/>
        </p:nvPicPr>
        <p:blipFill>
          <a:blip r:embed="rId2"/>
          <a:srcRect/>
          <a:stretch>
            <a:fillRect/>
          </a:stretch>
        </p:blipFill>
        <p:spPr bwMode="auto">
          <a:xfrm>
            <a:off x="157163" y="1887538"/>
            <a:ext cx="1739900" cy="1735137"/>
          </a:xfrm>
          <a:prstGeom prst="rect">
            <a:avLst/>
          </a:prstGeom>
          <a:noFill/>
          <a:ln w="9525">
            <a:noFill/>
            <a:miter lim="800000"/>
            <a:headEnd/>
            <a:tailEnd/>
          </a:ln>
        </p:spPr>
      </p:pic>
      <p:sp>
        <p:nvSpPr>
          <p:cNvPr id="61442" name="矩形 4"/>
          <p:cNvSpPr>
            <a:spLocks noChangeArrowheads="1"/>
          </p:cNvSpPr>
          <p:nvPr/>
        </p:nvSpPr>
        <p:spPr bwMode="auto">
          <a:xfrm>
            <a:off x="1897063" y="1847850"/>
            <a:ext cx="6497637" cy="1814513"/>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rPr>
              <a:t>Work in groups and discuss the following questions. Try to give one or two possible reasons and use examples to explain your points.</a:t>
            </a:r>
            <a:endParaRPr lang="en-US" altLang="zh-CN" sz="2800" b="1">
              <a:latin typeface="Times New Roman" pitchFamily="18" charset="0"/>
              <a:cs typeface="Times New Roman" pitchFamily="18" charset="0"/>
              <a:sym typeface="Arial" charset="0"/>
            </a:endParaRPr>
          </a:p>
        </p:txBody>
      </p:sp>
      <p:sp>
        <p:nvSpPr>
          <p:cNvPr id="19" name="矩形 18"/>
          <p:cNvSpPr>
            <a:spLocks noChangeArrowheads="1"/>
          </p:cNvSpPr>
          <p:nvPr/>
        </p:nvSpPr>
        <p:spPr bwMode="auto">
          <a:xfrm>
            <a:off x="333375" y="3914775"/>
            <a:ext cx="8637588" cy="1849438"/>
          </a:xfrm>
          <a:prstGeom prst="rect">
            <a:avLst/>
          </a:prstGeom>
          <a:noFill/>
          <a:ln w="9525">
            <a:noFill/>
            <a:miter lim="800000"/>
            <a:headEnd/>
            <a:tailEnd/>
          </a:ln>
        </p:spPr>
        <p:txBody>
          <a:bodyPr/>
          <a:lstStyle/>
          <a:p>
            <a:pPr marL="514350" indent="-514350">
              <a:lnSpc>
                <a:spcPct val="120000"/>
              </a:lnSpc>
              <a:spcBef>
                <a:spcPts val="1200"/>
              </a:spcBef>
              <a:buFont typeface="Arial" charset="0"/>
              <a:buChar char="•"/>
            </a:pPr>
            <a:r>
              <a:rPr lang="en-US" altLang="zh-CN" sz="2600">
                <a:latin typeface="Times New Roman" pitchFamily="18" charset="0"/>
                <a:cs typeface="Times New Roman" pitchFamily="18" charset="0"/>
                <a:sym typeface="Arial" charset="0"/>
              </a:rPr>
              <a:t>Does China have “Silicon Valley”? </a:t>
            </a:r>
          </a:p>
          <a:p>
            <a:pPr marL="514350" indent="-514350">
              <a:lnSpc>
                <a:spcPct val="120000"/>
              </a:lnSpc>
              <a:spcBef>
                <a:spcPts val="1200"/>
              </a:spcBef>
              <a:buFont typeface="Arial" charset="0"/>
              <a:buChar char="•"/>
            </a:pPr>
            <a:r>
              <a:rPr lang="en-US" altLang="zh-CN" sz="2600">
                <a:latin typeface="Times New Roman" pitchFamily="18" charset="0"/>
                <a:cs typeface="Times New Roman" pitchFamily="18" charset="0"/>
                <a:sym typeface="Arial" charset="0"/>
              </a:rPr>
              <a:t>What is the status quo of the start-ups in China? What role do they play in the economic development?</a:t>
            </a:r>
          </a:p>
        </p:txBody>
      </p:sp>
      <p:sp>
        <p:nvSpPr>
          <p:cNvPr id="61444" name="文本框 10"/>
          <p:cNvSpPr txBox="1">
            <a:spLocks noChangeArrowheads="1"/>
          </p:cNvSpPr>
          <p:nvPr/>
        </p:nvSpPr>
        <p:spPr bwMode="auto">
          <a:xfrm>
            <a:off x="355600" y="1000125"/>
            <a:ext cx="4533900" cy="522288"/>
          </a:xfrm>
          <a:prstGeom prst="rect">
            <a:avLst/>
          </a:prstGeom>
          <a:noFill/>
          <a:ln w="9525">
            <a:noFill/>
            <a:miter lim="800000"/>
            <a:headEnd/>
            <a:tailEnd/>
          </a:ln>
        </p:spPr>
        <p:txBody>
          <a:bodyPr>
            <a:spAutoFit/>
          </a:bodyPr>
          <a:lstStyle/>
          <a:p>
            <a:r>
              <a:rPr kumimoji="1" lang="en-US" altLang="zh-CN" sz="2800" b="1">
                <a:solidFill>
                  <a:srgbClr val="0070C0"/>
                </a:solidFill>
                <a:latin typeface="Times New Roman" pitchFamily="18" charset="0"/>
                <a:cs typeface="Times New Roman" pitchFamily="18" charset="0"/>
              </a:rPr>
              <a:t>Sharing your ideas</a:t>
            </a:r>
          </a:p>
        </p:txBody>
      </p:sp>
      <p:sp>
        <p:nvSpPr>
          <p:cNvPr id="15" name="矩形 14"/>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1447"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1450"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1451" name="图片 2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61452"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p>
        </p:txBody>
      </p:sp>
      <p:pic>
        <p:nvPicPr>
          <p:cNvPr id="61453" name="Picture 21">
            <a:hlinkClick r:id="rId4" action="ppaction://hlinksldjump"/>
          </p:cNvPr>
          <p:cNvPicPr>
            <a:picLocks noChangeAspect="1" noChangeArrowheads="1"/>
          </p:cNvPicPr>
          <p:nvPr/>
        </p:nvPicPr>
        <p:blipFill>
          <a:blip r:embed="rId5"/>
          <a:srcRect/>
          <a:stretch>
            <a:fillRect/>
          </a:stretch>
        </p:blipFill>
        <p:spPr bwMode="auto">
          <a:xfrm>
            <a:off x="8243888" y="184150"/>
            <a:ext cx="558800" cy="558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linds(horizontal)">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1722" y="744314"/>
            <a:ext cx="1649730" cy="5835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mn-ea"/>
                <a:cs typeface="Times New Roman" panose="02020603050405020304" pitchFamily="18" charset="0"/>
              </a:rPr>
              <a:t>Sample:</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mn-ea"/>
              <a:cs typeface="Times New Roman" panose="02020603050405020304" pitchFamily="18" charset="0"/>
            </a:endParaRPr>
          </a:p>
        </p:txBody>
      </p:sp>
      <p:sp>
        <p:nvSpPr>
          <p:cNvPr id="18" name="矩形 17"/>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2468"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2471"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2472"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2473"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p>
        </p:txBody>
      </p:sp>
      <p:pic>
        <p:nvPicPr>
          <p:cNvPr id="62474" name="Picture 21">
            <a:hlinkClick r:id="rId3" action="ppaction://hlinksldjump"/>
          </p:cNvPr>
          <p:cNvPicPr>
            <a:picLocks noChangeAspect="1" noChangeArrowheads="1"/>
          </p:cNvPicPr>
          <p:nvPr/>
        </p:nvPicPr>
        <p:blipFill>
          <a:blip r:embed="rId4"/>
          <a:srcRect/>
          <a:stretch>
            <a:fillRect/>
          </a:stretch>
        </p:blipFill>
        <p:spPr bwMode="auto">
          <a:xfrm>
            <a:off x="8243888" y="184150"/>
            <a:ext cx="558800" cy="558800"/>
          </a:xfrm>
          <a:prstGeom prst="rect">
            <a:avLst/>
          </a:prstGeom>
          <a:noFill/>
          <a:ln w="9525">
            <a:noFill/>
            <a:miter lim="800000"/>
            <a:headEnd/>
            <a:tailEnd/>
          </a:ln>
        </p:spPr>
      </p:pic>
      <p:sp>
        <p:nvSpPr>
          <p:cNvPr id="21" name="矩形 20"/>
          <p:cNvSpPr>
            <a:spLocks noChangeArrowheads="1"/>
          </p:cNvSpPr>
          <p:nvPr/>
        </p:nvSpPr>
        <p:spPr bwMode="auto">
          <a:xfrm>
            <a:off x="590550" y="1327150"/>
            <a:ext cx="7932738" cy="4911725"/>
          </a:xfrm>
          <a:prstGeom prst="rect">
            <a:avLst/>
          </a:prstGeom>
          <a:noFill/>
          <a:ln w="9525">
            <a:noFill/>
            <a:miter lim="800000"/>
            <a:headEnd/>
            <a:tailEnd/>
          </a:ln>
        </p:spPr>
        <p:txBody>
          <a:bodyPr/>
          <a:lstStyle/>
          <a:p>
            <a:pPr>
              <a:spcAft>
                <a:spcPts val="1200"/>
              </a:spcAft>
            </a:pPr>
            <a:r>
              <a:rPr lang="en-US" altLang="zh-CN" sz="2600" dirty="0">
                <a:solidFill>
                  <a:srgbClr val="C00000"/>
                </a:solidFill>
                <a:latin typeface="Times New Roman" pitchFamily="18" charset="0"/>
                <a:cs typeface="Times New Roman" pitchFamily="18" charset="0"/>
              </a:rPr>
              <a:t>Tencent is a typical high-tech start-up in China, specializing in various Internet-related services and products, entertainment, AI, and technology. Its most well-known services and products include Tencent QQ, WeChat, and Tencent Games. The company was founded in 1998 in Shenzhen, and now it has grown into one of Asia’s most valuable companies with continued revenue growth each year.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线连接符 8"/>
          <p:cNvCxnSpPr/>
          <p:nvPr/>
        </p:nvCxnSpPr>
        <p:spPr>
          <a:xfrm flipH="1">
            <a:off x="3503613" y="2087563"/>
            <a:ext cx="463550" cy="46355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4516" name="文本框 32"/>
          <p:cNvSpPr txBox="1">
            <a:spLocks noChangeArrowheads="1"/>
          </p:cNvSpPr>
          <p:nvPr/>
        </p:nvSpPr>
        <p:spPr bwMode="auto">
          <a:xfrm>
            <a:off x="2468563" y="280988"/>
            <a:ext cx="4999037"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cxnSp>
        <p:nvCxnSpPr>
          <p:cNvPr id="42" name="直线连接符 41"/>
          <p:cNvCxnSpPr/>
          <p:nvPr/>
        </p:nvCxnSpPr>
        <p:spPr>
          <a:xfrm flipH="1">
            <a:off x="3962400" y="2087563"/>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49" name="圆角矩形 50"/>
          <p:cNvSpPr/>
          <p:nvPr/>
        </p:nvSpPr>
        <p:spPr bwMode="auto">
          <a:xfrm>
            <a:off x="4706938" y="186690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algn="ctr"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64520" name="矩形 49">
            <a:hlinkClick r:id="rId2" action="ppaction://hlinksldjump"/>
          </p:cNvPr>
          <p:cNvSpPr>
            <a:spLocks noChangeArrowheads="1"/>
          </p:cNvSpPr>
          <p:nvPr/>
        </p:nvSpPr>
        <p:spPr bwMode="auto">
          <a:xfrm>
            <a:off x="4706938" y="1885950"/>
            <a:ext cx="3043237" cy="522288"/>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analysis</a:t>
            </a:r>
            <a:endParaRPr lang="zh-CN" altLang="en-US" sz="2800" b="1">
              <a:latin typeface="Times New Roman" pitchFamily="18" charset="0"/>
              <a:cs typeface="Times New Roman" pitchFamily="18" charset="0"/>
            </a:endParaRPr>
          </a:p>
        </p:txBody>
      </p:sp>
      <p:sp>
        <p:nvSpPr>
          <p:cNvPr id="20" name="圆角矩形 50"/>
          <p:cNvSpPr/>
          <p:nvPr/>
        </p:nvSpPr>
        <p:spPr bwMode="auto">
          <a:xfrm>
            <a:off x="4706938" y="438785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64522" name="矩形 51">
            <a:hlinkClick r:id="rId3" action="ppaction://hlinksldjump"/>
          </p:cNvPr>
          <p:cNvSpPr>
            <a:spLocks noChangeArrowheads="1"/>
          </p:cNvSpPr>
          <p:nvPr/>
        </p:nvSpPr>
        <p:spPr bwMode="auto">
          <a:xfrm>
            <a:off x="4706938" y="4437063"/>
            <a:ext cx="3043237" cy="520700"/>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practice</a:t>
            </a:r>
            <a:endParaRPr lang="zh-CN" altLang="en-US" sz="2800" b="1">
              <a:latin typeface="Times New Roman" pitchFamily="18" charset="0"/>
              <a:cs typeface="Times New Roman" pitchFamily="18"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452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4528"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4529" name="图片 34"/>
          <p:cNvPicPr>
            <a:picLocks noChangeAspect="1"/>
          </p:cNvPicPr>
          <p:nvPr/>
        </p:nvPicPr>
        <p:blipFill>
          <a:blip r:embed="rId4"/>
          <a:srcRect/>
          <a:stretch>
            <a:fillRect/>
          </a:stretch>
        </p:blipFill>
        <p:spPr bwMode="auto">
          <a:xfrm>
            <a:off x="198438" y="144463"/>
            <a:ext cx="177800" cy="495300"/>
          </a:xfrm>
          <a:prstGeom prst="rect">
            <a:avLst/>
          </a:prstGeom>
          <a:noFill/>
          <a:ln w="9525">
            <a:noFill/>
            <a:miter lim="800000"/>
            <a:headEnd/>
            <a:tailEnd/>
          </a:ln>
        </p:spPr>
      </p:pic>
      <p:pic>
        <p:nvPicPr>
          <p:cNvPr id="64530" name="Picture 21">
            <a:hlinkClick r:id="rId5" action="ppaction://hlinksldjump"/>
          </p:cNvPr>
          <p:cNvPicPr>
            <a:picLocks noChangeAspect="1" noChangeArrowheads="1"/>
          </p:cNvPicPr>
          <p:nvPr/>
        </p:nvPicPr>
        <p:blipFill>
          <a:blip r:embed="rId6"/>
          <a:srcRect/>
          <a:stretch>
            <a:fillRect/>
          </a:stretch>
        </p:blipFill>
        <p:spPr bwMode="auto">
          <a:xfrm>
            <a:off x="8243888" y="184150"/>
            <a:ext cx="558800" cy="558800"/>
          </a:xfrm>
          <a:prstGeom prst="rect">
            <a:avLst/>
          </a:prstGeom>
          <a:noFill/>
          <a:ln w="9525">
            <a:noFill/>
            <a:miter lim="800000"/>
            <a:headEnd/>
            <a:tailEnd/>
          </a:ln>
        </p:spPr>
      </p:pic>
      <p:pic>
        <p:nvPicPr>
          <p:cNvPr id="24" name="Picture 2" descr="http://tse1.mm.bing.net/th?id=OIP.TYox1rw0hl76zfOes-Au_QHaJR&amp;pid=Api"/>
          <p:cNvPicPr>
            <a:picLocks noChangeAspect="1" noChangeArrowheads="1"/>
          </p:cNvPicPr>
          <p:nvPr/>
        </p:nvPicPr>
        <p:blipFill>
          <a:blip r:embed="rId7"/>
          <a:srcRect/>
          <a:stretch>
            <a:fillRect/>
          </a:stretch>
        </p:blipFill>
        <p:spPr bwMode="auto">
          <a:xfrm>
            <a:off x="1057342" y="1849969"/>
            <a:ext cx="2473233" cy="3094150"/>
          </a:xfrm>
          <a:prstGeom prst="ellipse">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32"/>
          <p:cNvSpPr txBox="1">
            <a:spLocks noChangeArrowheads="1"/>
          </p:cNvSpPr>
          <p:nvPr/>
        </p:nvSpPr>
        <p:spPr bwMode="auto">
          <a:xfrm>
            <a:off x="2468563" y="280988"/>
            <a:ext cx="477837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554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5543"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5544"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5545"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analysis</a:t>
            </a:r>
            <a:endParaRPr kumimoji="1" lang="zh-CN" altLang="en-US" sz="2800" b="1">
              <a:solidFill>
                <a:srgbClr val="FF8323"/>
              </a:solidFill>
              <a:latin typeface="Times New Roman" pitchFamily="18" charset="0"/>
              <a:cs typeface="Times New Roman" pitchFamily="18" charset="0"/>
            </a:endParaRPr>
          </a:p>
        </p:txBody>
      </p:sp>
      <p:sp>
        <p:nvSpPr>
          <p:cNvPr id="27" name="矩形 26"/>
          <p:cNvSpPr/>
          <p:nvPr/>
        </p:nvSpPr>
        <p:spPr>
          <a:xfrm>
            <a:off x="3822484" y="1186944"/>
            <a:ext cx="4183380" cy="645160"/>
          </a:xfrm>
          <a:prstGeom prst="rect">
            <a:avLst/>
          </a:prstGeom>
          <a:noFill/>
        </p:spPr>
        <p:txBody>
          <a:bodyPr wrap="none">
            <a:spAutoFit/>
          </a:bodyPr>
          <a:lstStyle/>
          <a:p>
            <a:pPr algn="ctr" fontAlgn="auto">
              <a:spcBef>
                <a:spcPts val="0"/>
              </a:spcBef>
              <a:spcAft>
                <a:spcPts val="0"/>
              </a:spcAft>
              <a:defRPr/>
            </a:pPr>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Rhetorical questions</a:t>
            </a:r>
            <a:endParaRPr lang="zh-CN" alt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endParaRP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4" name="圆角矩形 13"/>
          <p:cNvSpPr/>
          <p:nvPr/>
        </p:nvSpPr>
        <p:spPr>
          <a:xfrm>
            <a:off x="468313" y="2184400"/>
            <a:ext cx="8139112" cy="2400300"/>
          </a:xfrm>
          <a:prstGeom prst="roundRect">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indent="-457200" fontAlgn="auto">
              <a:lnSpc>
                <a:spcPct val="130000"/>
              </a:lnSpc>
              <a:spcBef>
                <a:spcPts val="0"/>
              </a:spcBef>
              <a:spcAft>
                <a:spcPts val="0"/>
              </a:spcAft>
              <a:defRPr/>
            </a:pPr>
            <a:r>
              <a:rPr lang="en-US" altLang="zh-CN" sz="2800" dirty="0">
                <a:solidFill>
                  <a:prstClr val="black"/>
                </a:solidFill>
                <a:latin typeface="Times New Roman" panose="02020603050405020304" pitchFamily="18" charset="0"/>
                <a:cs typeface="Times New Roman" panose="02020603050405020304" pitchFamily="18" charset="0"/>
              </a:rPr>
              <a:t>In the text, the author uses several questions both in the beginning and in the middle of the text. However, he hasn’t given answers to these questions. These questions are </a:t>
            </a:r>
            <a:r>
              <a:rPr lang="en-US" altLang="zh-CN" sz="2800" b="1" dirty="0">
                <a:solidFill>
                  <a:prstClr val="black"/>
                </a:solidFill>
                <a:latin typeface="Times New Roman" panose="02020603050405020304" pitchFamily="18" charset="0"/>
                <a:cs typeface="Times New Roman" panose="02020603050405020304" pitchFamily="18" charset="0"/>
              </a:rPr>
              <a:t>called rhetorical questions</a:t>
            </a:r>
            <a:r>
              <a:rPr lang="en-US" altLang="zh-CN" sz="2800" dirty="0">
                <a:solidFill>
                  <a:prstClr val="black"/>
                </a:solidFill>
                <a:latin typeface="Times New Roman" panose="02020603050405020304" pitchFamily="18" charset="0"/>
                <a:cs typeface="Times New Roman" panose="02020603050405020304" pitchFamily="18" charset="0"/>
              </a:rPr>
              <a:t>.</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32"/>
          <p:cNvSpPr txBox="1">
            <a:spLocks noChangeArrowheads="1"/>
          </p:cNvSpPr>
          <p:nvPr/>
        </p:nvSpPr>
        <p:spPr bwMode="auto">
          <a:xfrm>
            <a:off x="2468563" y="280988"/>
            <a:ext cx="432117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656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6567"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6568"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6569"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analysis</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4" name="圆角矩形 13"/>
          <p:cNvSpPr/>
          <p:nvPr/>
        </p:nvSpPr>
        <p:spPr>
          <a:xfrm>
            <a:off x="331788" y="1538288"/>
            <a:ext cx="8496300" cy="4486275"/>
          </a:xfrm>
          <a:prstGeom prst="roundRect">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457200" indent="-457200" fontAlgn="auto">
              <a:lnSpc>
                <a:spcPct val="120000"/>
              </a:lnSpc>
              <a:spcBef>
                <a:spcPts val="0"/>
              </a:spcBef>
              <a:spcAft>
                <a:spcPts val="0"/>
              </a:spcAft>
              <a:buFont typeface="Arial" panose="020B0604020202020204" pitchFamily="34" charset="0"/>
              <a:buChar char="•"/>
              <a:defRPr/>
            </a:pPr>
            <a:r>
              <a:rPr lang="en-US" altLang="zh-CN" sz="2400" dirty="0">
                <a:solidFill>
                  <a:prstClr val="black"/>
                </a:solidFill>
                <a:latin typeface="Times New Roman" panose="02020603050405020304" pitchFamily="18" charset="0"/>
                <a:cs typeface="Times New Roman" panose="02020603050405020304" pitchFamily="18" charset="0"/>
              </a:rPr>
              <a:t>A rhetorical question is a figure of speech in the form of a question. It differs from an ordinary question in that </a:t>
            </a:r>
            <a:r>
              <a:rPr lang="en-US" altLang="zh-CN" sz="2400" b="1" dirty="0">
                <a:solidFill>
                  <a:prstClr val="black"/>
                </a:solidFill>
                <a:latin typeface="Times New Roman" panose="02020603050405020304" pitchFamily="18" charset="0"/>
                <a:cs typeface="Times New Roman" panose="02020603050405020304" pitchFamily="18" charset="0"/>
              </a:rPr>
              <a:t>it does not need an answer</a:t>
            </a:r>
            <a:r>
              <a:rPr lang="en-US" altLang="zh-CN" sz="2400" dirty="0">
                <a:solidFill>
                  <a:prstClr val="black"/>
                </a:solidFill>
                <a:latin typeface="Times New Roman" panose="02020603050405020304" pitchFamily="18" charset="0"/>
                <a:cs typeface="Times New Roman" panose="02020603050405020304" pitchFamily="18" charset="0"/>
              </a:rPr>
              <a:t>. </a:t>
            </a:r>
          </a:p>
          <a:p>
            <a:pPr marL="457200" indent="-457200" fontAlgn="auto">
              <a:lnSpc>
                <a:spcPct val="120000"/>
              </a:lnSpc>
              <a:spcBef>
                <a:spcPts val="0"/>
              </a:spcBef>
              <a:spcAft>
                <a:spcPts val="0"/>
              </a:spcAft>
              <a:buFont typeface="Arial" panose="020B0604020202020204" pitchFamily="34" charset="0"/>
              <a:buChar char="•"/>
              <a:defRPr/>
            </a:pPr>
            <a:r>
              <a:rPr lang="en-US" altLang="zh-CN" sz="2400" dirty="0">
                <a:solidFill>
                  <a:prstClr val="black"/>
                </a:solidFill>
                <a:latin typeface="Times New Roman" panose="02020603050405020304" pitchFamily="18" charset="0"/>
                <a:cs typeface="Times New Roman" panose="02020603050405020304" pitchFamily="18" charset="0"/>
              </a:rPr>
              <a:t>It is used for </a:t>
            </a:r>
            <a:r>
              <a:rPr lang="en-US" altLang="zh-CN" sz="2400" b="1" dirty="0">
                <a:solidFill>
                  <a:prstClr val="black"/>
                </a:solidFill>
                <a:latin typeface="Times New Roman" panose="02020603050405020304" pitchFamily="18" charset="0"/>
                <a:cs typeface="Times New Roman" panose="02020603050405020304" pitchFamily="18" charset="0"/>
              </a:rPr>
              <a:t>emphasis</a:t>
            </a:r>
            <a:r>
              <a:rPr lang="en-US" altLang="zh-CN" sz="2400" dirty="0">
                <a:solidFill>
                  <a:prstClr val="black"/>
                </a:solidFill>
                <a:latin typeface="Times New Roman" panose="02020603050405020304" pitchFamily="18" charset="0"/>
                <a:cs typeface="Times New Roman" panose="02020603050405020304" pitchFamily="18" charset="0"/>
              </a:rPr>
              <a:t> and often reserved for special occasions to exert its greatest force. When readers come upon a rhetorical question, they generally pause and reflect intensely for a moment. The question will fix an idea more firmly in their mind than a declarative statement would.</a:t>
            </a:r>
          </a:p>
          <a:p>
            <a:pPr marL="457200" indent="-457200" fontAlgn="auto">
              <a:lnSpc>
                <a:spcPct val="120000"/>
              </a:lnSpc>
              <a:spcBef>
                <a:spcPts val="0"/>
              </a:spcBef>
              <a:spcAft>
                <a:spcPts val="0"/>
              </a:spcAft>
              <a:buFont typeface="Arial" panose="020B0604020202020204" pitchFamily="34" charset="0"/>
              <a:buChar char="•"/>
              <a:defRPr/>
            </a:pPr>
            <a:r>
              <a:rPr lang="en-US" altLang="zh-CN" sz="2400" dirty="0">
                <a:solidFill>
                  <a:prstClr val="black"/>
                </a:solidFill>
                <a:latin typeface="Times New Roman" panose="02020603050405020304" pitchFamily="18" charset="0"/>
                <a:cs typeface="Times New Roman" panose="02020603050405020304" pitchFamily="18" charset="0"/>
              </a:rPr>
              <a:t>Rhetorical questions are great fun and can make an essay more interesting to read.</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48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0484" name="Rectangle 6"/>
          <p:cNvSpPr>
            <a:spLocks noChangeArrowheads="1"/>
          </p:cNvSpPr>
          <p:nvPr/>
        </p:nvSpPr>
        <p:spPr bwMode="auto">
          <a:xfrm>
            <a:off x="247650" y="1320800"/>
            <a:ext cx="8528050" cy="4864100"/>
          </a:xfrm>
          <a:prstGeom prst="rect">
            <a:avLst/>
          </a:prstGeom>
          <a:noFill/>
          <a:ln w="9525">
            <a:noFill/>
            <a:miter lim="800000"/>
            <a:headEnd/>
            <a:tailEnd/>
          </a:ln>
        </p:spPr>
        <p:txBody>
          <a:bodyPr/>
          <a:lstStyle/>
          <a:p>
            <a:pPr algn="just">
              <a:lnSpc>
                <a:spcPct val="120000"/>
              </a:lnSpc>
            </a:pPr>
            <a:endParaRPr lang="zh-CN" altLang="en-US" sz="2400">
              <a:solidFill>
                <a:srgbClr val="000000"/>
              </a:solidFill>
              <a:latin typeface="Calibri" pitchFamily="34" charset="0"/>
              <a:cs typeface="Calibri" pitchFamily="34" charset="0"/>
              <a:sym typeface="Arial" charset="0"/>
            </a:endParaRPr>
          </a:p>
        </p:txBody>
      </p:sp>
      <p:sp>
        <p:nvSpPr>
          <p:cNvPr id="26" name="文本框 32"/>
          <p:cNvSpPr txBox="1"/>
          <p:nvPr/>
        </p:nvSpPr>
        <p:spPr>
          <a:xfrm>
            <a:off x="2468563" y="280988"/>
            <a:ext cx="25987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0488"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0489"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490" name="Rectangle 6"/>
          <p:cNvSpPr>
            <a:spLocks noChangeArrowheads="1"/>
          </p:cNvSpPr>
          <p:nvPr/>
        </p:nvSpPr>
        <p:spPr bwMode="auto">
          <a:xfrm>
            <a:off x="247650" y="4249738"/>
            <a:ext cx="8724900" cy="1827212"/>
          </a:xfrm>
          <a:prstGeom prst="rect">
            <a:avLst/>
          </a:prstGeom>
          <a:noFill/>
          <a:ln w="9525">
            <a:noFill/>
            <a:miter lim="800000"/>
            <a:headEnd/>
            <a:tailEnd/>
          </a:ln>
        </p:spPr>
        <p:txBody>
          <a:bodyPr/>
          <a:lstStyle/>
          <a:p>
            <a:r>
              <a:rPr lang="en-US" altLang="zh-CN" sz="2800">
                <a:latin typeface="Times New Roman" pitchFamily="18" charset="0"/>
                <a:cs typeface="Times New Roman" pitchFamily="18" charset="0"/>
              </a:rPr>
              <a:t>Silicon Valley is not just a place, it’s a 7) _____________. The real Silicon Valley is something inside you. If you start shaping your 8)_________, if you start to be open and helpful, if you start thinking 9)_____, you’ll influence those who surround you.</a:t>
            </a:r>
            <a:endParaRPr lang="zh-CN" altLang="en-US" sz="2800" b="1">
              <a:solidFill>
                <a:srgbClr val="0070C0"/>
              </a:solidFill>
              <a:latin typeface="Times New Roman" pitchFamily="18" charset="0"/>
              <a:cs typeface="Times New Roman" pitchFamily="18" charset="0"/>
              <a:sym typeface="Arial" charset="0"/>
            </a:endParaRPr>
          </a:p>
        </p:txBody>
      </p:sp>
      <p:sp>
        <p:nvSpPr>
          <p:cNvPr id="41" name="圆角矩形 40"/>
          <p:cNvSpPr/>
          <p:nvPr/>
        </p:nvSpPr>
        <p:spPr>
          <a:xfrm>
            <a:off x="1951038" y="808038"/>
            <a:ext cx="6916737" cy="3470275"/>
          </a:xfrm>
          <a:prstGeom prst="roundRect">
            <a:avLst/>
          </a:prstGeom>
          <a:solidFill>
            <a:schemeClr val="accent5">
              <a:lumMod val="20000"/>
              <a:lumOff val="80000"/>
            </a:schemeClr>
          </a:solidFill>
          <a:ln>
            <a:solidFill>
              <a:schemeClr val="accent5">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r>
              <a:rPr lang="en-US" altLang="zh-CN" sz="2400" dirty="0">
                <a:solidFill>
                  <a:srgbClr val="0070C0"/>
                </a:solidFill>
                <a:latin typeface="Times New Roman" panose="02020603050405020304" pitchFamily="18" charset="0"/>
                <a:cs typeface="Times New Roman" panose="02020603050405020304" pitchFamily="18" charset="0"/>
              </a:rPr>
              <a:t>Charlie</a:t>
            </a:r>
          </a:p>
          <a:p>
            <a:pPr fontAlgn="auto">
              <a:spcBef>
                <a:spcPts val="0"/>
              </a:spcBef>
              <a:spcAft>
                <a:spcPts val="0"/>
              </a:spcAft>
              <a:defRPr/>
            </a:pPr>
            <a:r>
              <a:rPr lang="en-US" altLang="zh-CN" sz="2800" dirty="0">
                <a:solidFill>
                  <a:schemeClr val="tx1"/>
                </a:solidFill>
                <a:latin typeface="Times New Roman" panose="02020603050405020304" pitchFamily="18" charset="0"/>
                <a:cs typeface="Times New Roman" panose="02020603050405020304" pitchFamily="18" charset="0"/>
              </a:rPr>
              <a:t>… we can put all these different people, no matter where you are from, how old you are, into 4)_______________ ... at the end of the day, they can 5)_________ with whatever they want, and they are not chained to anything, they are just </a:t>
            </a:r>
            <a:r>
              <a:rPr lang="en-US" altLang="zh-CN" sz="2800" dirty="0" err="1">
                <a:solidFill>
                  <a:schemeClr val="tx1"/>
                </a:solidFill>
                <a:latin typeface="Times New Roman" panose="02020603050405020304" pitchFamily="18" charset="0"/>
                <a:cs typeface="Times New Roman" panose="02020603050405020304" pitchFamily="18" charset="0"/>
              </a:rPr>
              <a:t>gonna</a:t>
            </a:r>
            <a:r>
              <a:rPr lang="en-US" altLang="zh-CN" sz="2800" dirty="0">
                <a:solidFill>
                  <a:schemeClr val="tx1"/>
                </a:solidFill>
                <a:latin typeface="Times New Roman" panose="02020603050405020304" pitchFamily="18" charset="0"/>
                <a:cs typeface="Times New Roman" panose="02020603050405020304" pitchFamily="18" charset="0"/>
              </a:rPr>
              <a:t> 6)_________________ .</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srcRect/>
          <a:stretch>
            <a:fillRect/>
          </a:stretch>
        </p:blipFill>
        <p:spPr bwMode="auto">
          <a:xfrm>
            <a:off x="355594" y="1970840"/>
            <a:ext cx="1334094" cy="1334094"/>
          </a:xfrm>
          <a:prstGeom prst="ellipse">
            <a:avLst/>
          </a:prstGeom>
          <a:ln>
            <a:noFill/>
          </a:ln>
          <a:effectLst>
            <a:softEdge rad="112500"/>
          </a:effectLst>
        </p:spPr>
      </p:pic>
      <p:sp>
        <p:nvSpPr>
          <p:cNvPr id="22" name="TextBox 21"/>
          <p:cNvSpPr txBox="1">
            <a:spLocks noChangeArrowheads="1"/>
          </p:cNvSpPr>
          <p:nvPr/>
        </p:nvSpPr>
        <p:spPr bwMode="auto">
          <a:xfrm>
            <a:off x="3370263" y="2119313"/>
            <a:ext cx="2413000"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the same room</a:t>
            </a:r>
            <a:endParaRPr lang="zh-CN" altLang="en-US" sz="2800">
              <a:solidFill>
                <a:srgbClr val="C00000"/>
              </a:solidFill>
              <a:latin typeface="Times New Roman" pitchFamily="18" charset="0"/>
              <a:cs typeface="Times New Roman" pitchFamily="18" charset="0"/>
            </a:endParaRPr>
          </a:p>
        </p:txBody>
      </p:sp>
      <p:sp>
        <p:nvSpPr>
          <p:cNvPr id="28" name="TextBox 27"/>
          <p:cNvSpPr txBox="1">
            <a:spLocks noChangeArrowheads="1"/>
          </p:cNvSpPr>
          <p:nvPr/>
        </p:nvSpPr>
        <p:spPr bwMode="auto">
          <a:xfrm>
            <a:off x="4572000" y="2543175"/>
            <a:ext cx="139858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go after</a:t>
            </a:r>
            <a:endParaRPr lang="zh-CN" altLang="en-US" sz="2800">
              <a:solidFill>
                <a:srgbClr val="C00000"/>
              </a:solidFill>
              <a:latin typeface="Times New Roman" pitchFamily="18" charset="0"/>
              <a:cs typeface="Times New Roman" pitchFamily="18" charset="0"/>
            </a:endParaRPr>
          </a:p>
        </p:txBody>
      </p:sp>
      <p:sp>
        <p:nvSpPr>
          <p:cNvPr id="30" name="TextBox 29"/>
          <p:cNvSpPr txBox="1">
            <a:spLocks noChangeArrowheads="1"/>
          </p:cNvSpPr>
          <p:nvPr/>
        </p:nvSpPr>
        <p:spPr bwMode="auto">
          <a:xfrm>
            <a:off x="2530475" y="3802063"/>
            <a:ext cx="31083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follow their hearts</a:t>
            </a:r>
            <a:endParaRPr lang="zh-CN" altLang="en-US" sz="2800">
              <a:solidFill>
                <a:srgbClr val="C00000"/>
              </a:solidFill>
              <a:latin typeface="Times New Roman" pitchFamily="18" charset="0"/>
              <a:cs typeface="Times New Roman" pitchFamily="18" charset="0"/>
            </a:endParaRPr>
          </a:p>
        </p:txBody>
      </p:sp>
      <p:sp>
        <p:nvSpPr>
          <p:cNvPr id="34" name="TextBox 33"/>
          <p:cNvSpPr txBox="1">
            <a:spLocks noChangeArrowheads="1"/>
          </p:cNvSpPr>
          <p:nvPr/>
        </p:nvSpPr>
        <p:spPr bwMode="auto">
          <a:xfrm>
            <a:off x="6170613" y="4278313"/>
            <a:ext cx="2414587"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state of mind</a:t>
            </a:r>
            <a:endParaRPr lang="zh-CN" altLang="en-US" sz="2800">
              <a:solidFill>
                <a:srgbClr val="C00000"/>
              </a:solidFill>
              <a:latin typeface="Times New Roman" pitchFamily="18" charset="0"/>
              <a:cs typeface="Times New Roman" pitchFamily="18" charset="0"/>
            </a:endParaRPr>
          </a:p>
        </p:txBody>
      </p:sp>
      <p:sp>
        <p:nvSpPr>
          <p:cNvPr id="35" name="TextBox 34"/>
          <p:cNvSpPr txBox="1">
            <a:spLocks noChangeArrowheads="1"/>
          </p:cNvSpPr>
          <p:nvPr/>
        </p:nvSpPr>
        <p:spPr bwMode="auto">
          <a:xfrm>
            <a:off x="2530475" y="5164138"/>
            <a:ext cx="1441450" cy="522287"/>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behavior</a:t>
            </a:r>
            <a:endParaRPr lang="zh-CN" altLang="en-US" sz="2800">
              <a:solidFill>
                <a:srgbClr val="C00000"/>
              </a:solidFill>
              <a:latin typeface="Times New Roman" pitchFamily="18" charset="0"/>
              <a:cs typeface="Times New Roman" pitchFamily="18" charset="0"/>
            </a:endParaRPr>
          </a:p>
        </p:txBody>
      </p:sp>
      <p:sp>
        <p:nvSpPr>
          <p:cNvPr id="36" name="TextBox 35"/>
          <p:cNvSpPr txBox="1">
            <a:spLocks noChangeArrowheads="1"/>
          </p:cNvSpPr>
          <p:nvPr/>
        </p:nvSpPr>
        <p:spPr bwMode="auto">
          <a:xfrm>
            <a:off x="4772025" y="5524500"/>
            <a:ext cx="644525"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big</a:t>
            </a:r>
            <a:endParaRPr lang="zh-CN" altLang="en-US" sz="280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linds(horizont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horizontal)">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P spid="30" grpId="0"/>
      <p:bldP spid="34" grpId="0"/>
      <p:bldP spid="35" grpId="0"/>
      <p:bldP spid="3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32"/>
          <p:cNvSpPr txBox="1">
            <a:spLocks noChangeArrowheads="1"/>
          </p:cNvSpPr>
          <p:nvPr/>
        </p:nvSpPr>
        <p:spPr bwMode="auto">
          <a:xfrm>
            <a:off x="2468563" y="280988"/>
            <a:ext cx="4389437"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758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7591"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7592"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7593"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analysis</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712788" y="1828800"/>
            <a:ext cx="7894637" cy="2352675"/>
          </a:xfrm>
          <a:prstGeom prst="rect">
            <a:avLst/>
          </a:prstGeom>
          <a:solidFill>
            <a:schemeClr val="bg1"/>
          </a:solidFill>
          <a:ln w="28575">
            <a:solidFill>
              <a:srgbClr val="00B0F0"/>
            </a:solidFill>
          </a:ln>
        </p:spPr>
        <p:style>
          <a:lnRef idx="1">
            <a:schemeClr val="accent1"/>
          </a:lnRef>
          <a:fillRef idx="3">
            <a:schemeClr val="accent1"/>
          </a:fillRef>
          <a:effectRef idx="2">
            <a:schemeClr val="accent1"/>
          </a:effectRef>
          <a:fontRef idx="minor">
            <a:schemeClr val="lt1"/>
          </a:fontRef>
        </p:style>
        <p:txBody>
          <a:bodyPr anchor="ctr"/>
          <a:lstStyle/>
          <a:p>
            <a:pPr fontAlgn="auto">
              <a:lnSpc>
                <a:spcPct val="130000"/>
              </a:lnSpc>
              <a:spcBef>
                <a:spcPts val="0"/>
              </a:spcBef>
              <a:spcAft>
                <a:spcPts val="0"/>
              </a:spcAft>
              <a:defRPr/>
            </a:pPr>
            <a:r>
              <a:rPr lang="en-US" altLang="zh-CN" sz="2600" i="1" dirty="0">
                <a:solidFill>
                  <a:schemeClr val="tx1"/>
                </a:solidFill>
                <a:latin typeface="Times New Roman" panose="02020603050405020304" pitchFamily="18" charset="0"/>
                <a:cs typeface="Times New Roman" panose="02020603050405020304" pitchFamily="18" charset="0"/>
              </a:rPr>
              <a:t>What would things look like today if the great start-up companies of the past three or four decades had not come into existence? What would life be like without Apple or Microsoft? (Para. 1)</a:t>
            </a:r>
          </a:p>
        </p:txBody>
      </p:sp>
      <p:sp>
        <p:nvSpPr>
          <p:cNvPr id="16" name="TextBox 15"/>
          <p:cNvSpPr txBox="1">
            <a:spLocks noChangeArrowheads="1"/>
          </p:cNvSpPr>
          <p:nvPr/>
        </p:nvSpPr>
        <p:spPr bwMode="auto">
          <a:xfrm>
            <a:off x="1519238" y="1587500"/>
            <a:ext cx="1506537" cy="490538"/>
          </a:xfrm>
          <a:prstGeom prst="rect">
            <a:avLst/>
          </a:prstGeom>
          <a:solidFill>
            <a:schemeClr val="bg1"/>
          </a:solidFill>
          <a:ln w="9525">
            <a:noFill/>
            <a:miter lim="800000"/>
            <a:headEnd/>
            <a:tailEnd/>
          </a:ln>
        </p:spPr>
        <p:txBody>
          <a:bodyPr>
            <a:spAutoFit/>
          </a:bodyPr>
          <a:lstStyle/>
          <a:p>
            <a:pPr algn="ctr"/>
            <a:r>
              <a:rPr lang="en-US" altLang="zh-CN" sz="2600">
                <a:latin typeface="Times New Roman" pitchFamily="18" charset="0"/>
                <a:cs typeface="Times New Roman" pitchFamily="18" charset="0"/>
              </a:rPr>
              <a:t>Example</a:t>
            </a:r>
          </a:p>
        </p:txBody>
      </p:sp>
      <p:sp>
        <p:nvSpPr>
          <p:cNvPr id="17" name="圆角矩形 16"/>
          <p:cNvSpPr/>
          <p:nvPr/>
        </p:nvSpPr>
        <p:spPr>
          <a:xfrm>
            <a:off x="588963" y="4397375"/>
            <a:ext cx="8139112" cy="1774825"/>
          </a:xfrm>
          <a:prstGeom prst="roundRect">
            <a:avLst/>
          </a:prstGeom>
          <a:solidFill>
            <a:schemeClr val="accent5">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indent="-457200" fontAlgn="auto">
              <a:lnSpc>
                <a:spcPct val="130000"/>
              </a:lnSpc>
              <a:spcBef>
                <a:spcPts val="0"/>
              </a:spcBef>
              <a:spcAft>
                <a:spcPts val="0"/>
              </a:spcAft>
              <a:defRPr/>
            </a:pPr>
            <a:r>
              <a:rPr lang="en-US" altLang="zh-CN" sz="2600" dirty="0">
                <a:solidFill>
                  <a:prstClr val="black"/>
                </a:solidFill>
                <a:latin typeface="Times New Roman" panose="02020603050405020304" pitchFamily="18" charset="0"/>
                <a:cs typeface="Times New Roman" panose="02020603050405020304" pitchFamily="18" charset="0"/>
              </a:rPr>
              <a:t>By asking the rhetorical questions, the author wants to </a:t>
            </a:r>
            <a:r>
              <a:rPr lang="en-US" altLang="zh-CN" sz="2600" b="1" dirty="0">
                <a:solidFill>
                  <a:prstClr val="black"/>
                </a:solidFill>
                <a:latin typeface="Times New Roman" panose="02020603050405020304" pitchFamily="18" charset="0"/>
                <a:cs typeface="Times New Roman" panose="02020603050405020304" pitchFamily="18" charset="0"/>
              </a:rPr>
              <a:t>draw readers’ attention to and emphasize</a:t>
            </a:r>
            <a:r>
              <a:rPr lang="en-US" altLang="zh-CN" sz="2600" dirty="0">
                <a:solidFill>
                  <a:prstClr val="black"/>
                </a:solidFill>
                <a:latin typeface="Times New Roman" panose="02020603050405020304" pitchFamily="18" charset="0"/>
                <a:cs typeface="Times New Roman" panose="02020603050405020304" pitchFamily="18" charset="0"/>
              </a:rPr>
              <a:t> the positive effects of start-up companies and arouse their interest.</a:t>
            </a:r>
            <a:endParaRPr lang="zh-CN" altLang="en-US" sz="2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bldLvl="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32"/>
          <p:cNvSpPr txBox="1">
            <a:spLocks noChangeArrowheads="1"/>
          </p:cNvSpPr>
          <p:nvPr/>
        </p:nvSpPr>
        <p:spPr bwMode="auto">
          <a:xfrm>
            <a:off x="2468563" y="280988"/>
            <a:ext cx="445611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8612"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861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8616"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8617" name="文本框 21"/>
          <p:cNvSpPr txBox="1">
            <a:spLocks noChangeArrowheads="1"/>
          </p:cNvSpPr>
          <p:nvPr/>
        </p:nvSpPr>
        <p:spPr bwMode="auto">
          <a:xfrm>
            <a:off x="119063" y="1211263"/>
            <a:ext cx="2649537" cy="522287"/>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practice </a:t>
            </a:r>
          </a:p>
        </p:txBody>
      </p:sp>
      <p:sp>
        <p:nvSpPr>
          <p:cNvPr id="45" name="文本框 12"/>
          <p:cNvSpPr txBox="1">
            <a:spLocks noChangeArrowheads="1"/>
          </p:cNvSpPr>
          <p:nvPr/>
        </p:nvSpPr>
        <p:spPr bwMode="auto">
          <a:xfrm>
            <a:off x="766763" y="2286000"/>
            <a:ext cx="7981950" cy="1890713"/>
          </a:xfrm>
          <a:prstGeom prst="rect">
            <a:avLst/>
          </a:prstGeom>
          <a:noFill/>
          <a:ln w="9525">
            <a:noFill/>
            <a:miter lim="800000"/>
            <a:headEnd/>
            <a:tailEnd/>
          </a:ln>
        </p:spPr>
        <p:txBody>
          <a:bodyPr>
            <a:spAutoFit/>
          </a:bodyPr>
          <a:lstStyle/>
          <a:p>
            <a:pPr marL="457200" indent="-457200">
              <a:lnSpc>
                <a:spcPct val="150000"/>
              </a:lnSpc>
              <a:buFont typeface="Calibri" pitchFamily="34" charset="0"/>
              <a:buAutoNum type="arabicPeriod"/>
            </a:pPr>
            <a:r>
              <a:rPr lang="en-US" altLang="zh-CN" sz="2600">
                <a:latin typeface="Times New Roman" pitchFamily="18" charset="0"/>
                <a:cs typeface="Times New Roman" pitchFamily="18" charset="0"/>
              </a:rPr>
              <a:t>What other rhetorical questions does the author ask?</a:t>
            </a:r>
          </a:p>
          <a:p>
            <a:pPr marL="457200" indent="-457200">
              <a:lnSpc>
                <a:spcPct val="150000"/>
              </a:lnSpc>
              <a:buFont typeface="Calibri" pitchFamily="34" charset="0"/>
              <a:buAutoNum type="arabicPeriod"/>
            </a:pPr>
            <a:r>
              <a:rPr lang="en-US" altLang="zh-CN" sz="2600">
                <a:latin typeface="Times New Roman" pitchFamily="18" charset="0"/>
                <a:cs typeface="Times New Roman" pitchFamily="18" charset="0"/>
              </a:rPr>
              <a:t>What implications do the rhetorical questions convey?</a:t>
            </a:r>
          </a:p>
          <a:p>
            <a:pPr marL="457200" indent="-457200">
              <a:lnSpc>
                <a:spcPct val="150000"/>
              </a:lnSpc>
              <a:buFont typeface="Calibri" pitchFamily="34" charset="0"/>
              <a:buAutoNum type="arabicPeriod"/>
            </a:pPr>
            <a:r>
              <a:rPr lang="en-US" altLang="zh-CN" sz="2600">
                <a:latin typeface="Times New Roman" pitchFamily="18" charset="0"/>
                <a:cs typeface="Times New Roman" pitchFamily="18" charset="0"/>
              </a:rPr>
              <a:t>What effects have these rhetorical questions achieved?</a:t>
            </a:r>
          </a:p>
        </p:txBody>
      </p:sp>
      <p:sp>
        <p:nvSpPr>
          <p:cNvPr id="68619" name="Rectangle 7"/>
          <p:cNvSpPr>
            <a:spLocks noChangeArrowheads="1"/>
          </p:cNvSpPr>
          <p:nvPr/>
        </p:nvSpPr>
        <p:spPr bwMode="auto">
          <a:xfrm>
            <a:off x="2508250" y="1047750"/>
            <a:ext cx="6421438" cy="952500"/>
          </a:xfrm>
          <a:prstGeom prst="rect">
            <a:avLst/>
          </a:prstGeom>
          <a:noFill/>
          <a:ln w="9525">
            <a:noFill/>
            <a:miter lim="800000"/>
            <a:headEnd/>
            <a:tailEnd/>
          </a:ln>
        </p:spPr>
        <p:txBody>
          <a:bodyPr>
            <a:spAutoFit/>
          </a:bodyPr>
          <a:lstStyle/>
          <a:p>
            <a:r>
              <a:rPr lang="en-US" altLang="zh-CN" sz="2800" b="1">
                <a:solidFill>
                  <a:srgbClr val="0D0D0D"/>
                </a:solidFill>
                <a:latin typeface="Times New Roman" pitchFamily="18" charset="0"/>
                <a:cs typeface="Times New Roman" pitchFamily="18" charset="0"/>
                <a:sym typeface="Arial" charset="0"/>
              </a:rPr>
              <a:t>Read the text again and answer the following questions.</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文本框 32"/>
          <p:cNvSpPr txBox="1">
            <a:spLocks noChangeArrowheads="1"/>
          </p:cNvSpPr>
          <p:nvPr/>
        </p:nvSpPr>
        <p:spPr bwMode="auto">
          <a:xfrm>
            <a:off x="2468563" y="280988"/>
            <a:ext cx="4567237"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9636"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963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9640"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5" name="文本框 12"/>
          <p:cNvSpPr txBox="1">
            <a:spLocks noChangeArrowheads="1"/>
          </p:cNvSpPr>
          <p:nvPr/>
        </p:nvSpPr>
        <p:spPr bwMode="auto">
          <a:xfrm>
            <a:off x="766763" y="1558925"/>
            <a:ext cx="7981950" cy="4040188"/>
          </a:xfrm>
          <a:prstGeom prst="rect">
            <a:avLst/>
          </a:prstGeom>
          <a:noFill/>
          <a:ln w="9525">
            <a:noFill/>
            <a:miter lim="800000"/>
            <a:headEnd/>
            <a:tailEnd/>
          </a:ln>
        </p:spPr>
        <p:txBody>
          <a:bodyPr>
            <a:spAutoFit/>
          </a:bodyPr>
          <a:lstStyle/>
          <a:p>
            <a:pPr marL="457200" indent="-457200">
              <a:lnSpc>
                <a:spcPct val="130000"/>
              </a:lnSpc>
              <a:spcAft>
                <a:spcPts val="1200"/>
              </a:spcAft>
              <a:buFont typeface="Calibri" pitchFamily="34" charset="0"/>
              <a:buAutoNum type="arabicPeriod"/>
            </a:pPr>
            <a:r>
              <a:rPr lang="en-US" altLang="zh-CN" sz="2600" b="1" i="1">
                <a:latin typeface="Times New Roman" pitchFamily="18" charset="0"/>
                <a:cs typeface="Times New Roman" pitchFamily="18" charset="0"/>
              </a:rPr>
              <a:t>How about no Google or Facebook? (Para. 1) </a:t>
            </a:r>
          </a:p>
          <a:p>
            <a:pPr marL="457200" indent="-457200">
              <a:lnSpc>
                <a:spcPct val="130000"/>
              </a:lnSpc>
              <a:spcAft>
                <a:spcPts val="1200"/>
              </a:spcAft>
              <a:buFont typeface="Arial" charset="0"/>
              <a:buChar char="•"/>
            </a:pPr>
            <a:r>
              <a:rPr lang="en-US" altLang="zh-CN" sz="2600" b="1">
                <a:solidFill>
                  <a:srgbClr val="C00000"/>
                </a:solidFill>
                <a:latin typeface="Times New Roman" pitchFamily="18" charset="0"/>
                <a:cs typeface="Times New Roman" pitchFamily="18" charset="0"/>
              </a:rPr>
              <a:t>Implications: </a:t>
            </a:r>
            <a:r>
              <a:rPr lang="en-US" altLang="zh-CN" sz="2600">
                <a:solidFill>
                  <a:srgbClr val="C00000"/>
                </a:solidFill>
                <a:latin typeface="Times New Roman" pitchFamily="18" charset="0"/>
                <a:cs typeface="Times New Roman" pitchFamily="18" charset="0"/>
              </a:rPr>
              <a:t>Our life would be totally different without Google or Facebook. </a:t>
            </a:r>
          </a:p>
          <a:p>
            <a:pPr marL="457200" indent="-457200">
              <a:lnSpc>
                <a:spcPct val="130000"/>
              </a:lnSpc>
              <a:spcAft>
                <a:spcPts val="1200"/>
              </a:spcAft>
              <a:buFont typeface="Arial" charset="0"/>
              <a:buChar char="•"/>
            </a:pPr>
            <a:r>
              <a:rPr lang="en-US" altLang="zh-CN" sz="2600" b="1">
                <a:solidFill>
                  <a:srgbClr val="C00000"/>
                </a:solidFill>
                <a:latin typeface="Times New Roman" pitchFamily="18" charset="0"/>
                <a:cs typeface="Times New Roman" pitchFamily="18" charset="0"/>
              </a:rPr>
              <a:t>Effects: </a:t>
            </a:r>
            <a:r>
              <a:rPr lang="en-US" altLang="zh-CN" sz="2600">
                <a:solidFill>
                  <a:srgbClr val="C00000"/>
                </a:solidFill>
                <a:latin typeface="Times New Roman" pitchFamily="18" charset="0"/>
                <a:cs typeface="Times New Roman" pitchFamily="18" charset="0"/>
              </a:rPr>
              <a:t>The rhetorical question inspires readers’ reflections on the role of Google and Facebook in their life and impresses them with the influence of the start-up companies on the modern society. </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4" name="矩形 13"/>
          <p:cNvSpPr/>
          <p:nvPr/>
        </p:nvSpPr>
        <p:spPr>
          <a:xfrm>
            <a:off x="596992" y="886507"/>
            <a:ext cx="2241550" cy="5835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mn-ea"/>
                <a:cs typeface="Times New Roman" panose="02020603050405020304" pitchFamily="18" charset="0"/>
              </a:rPr>
              <a:t>References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blinds(horizontal)">
                                      <p:cBhvr>
                                        <p:cTn id="7" dur="500"/>
                                        <p:tgtEl>
                                          <p:spTgt spid="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xEl>
                                              <p:pRg st="1" end="1"/>
                                            </p:txEl>
                                          </p:spTgt>
                                        </p:tgtEl>
                                        <p:attrNameLst>
                                          <p:attrName>style.visibility</p:attrName>
                                        </p:attrNameLst>
                                      </p:cBhvr>
                                      <p:to>
                                        <p:strVal val="visible"/>
                                      </p:to>
                                    </p:set>
                                    <p:animEffect transition="in" filter="blinds(horizontal)">
                                      <p:cBhvr>
                                        <p:cTn id="12" dur="500"/>
                                        <p:tgtEl>
                                          <p:spTgt spid="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
                                            <p:txEl>
                                              <p:pRg st="2" end="2"/>
                                            </p:txEl>
                                          </p:spTgt>
                                        </p:tgtEl>
                                        <p:attrNameLst>
                                          <p:attrName>style.visibility</p:attrName>
                                        </p:attrNameLst>
                                      </p:cBhvr>
                                      <p:to>
                                        <p:strVal val="visible"/>
                                      </p:to>
                                    </p:set>
                                    <p:animEffect transition="in" filter="blinds(horizontal)">
                                      <p:cBhvr>
                                        <p:cTn id="17" dur="500"/>
                                        <p:tgtEl>
                                          <p:spTgt spid="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uiExpand="1" build="allAtOnc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框 32"/>
          <p:cNvSpPr txBox="1">
            <a:spLocks noChangeArrowheads="1"/>
          </p:cNvSpPr>
          <p:nvPr/>
        </p:nvSpPr>
        <p:spPr bwMode="auto">
          <a:xfrm>
            <a:off x="2468563" y="280988"/>
            <a:ext cx="470217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066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0663"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0664"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5" name="文本框 12"/>
          <p:cNvSpPr txBox="1">
            <a:spLocks noChangeArrowheads="1"/>
          </p:cNvSpPr>
          <p:nvPr/>
        </p:nvSpPr>
        <p:spPr bwMode="auto">
          <a:xfrm>
            <a:off x="198438" y="1020763"/>
            <a:ext cx="8878887" cy="5275262"/>
          </a:xfrm>
          <a:prstGeom prst="rect">
            <a:avLst/>
          </a:prstGeom>
          <a:noFill/>
          <a:ln w="9525">
            <a:noFill/>
            <a:miter lim="800000"/>
            <a:headEnd/>
            <a:tailEnd/>
          </a:ln>
        </p:spPr>
        <p:txBody>
          <a:bodyPr>
            <a:spAutoFit/>
          </a:bodyPr>
          <a:lstStyle/>
          <a:p>
            <a:pPr marL="457200" indent="-457200">
              <a:lnSpc>
                <a:spcPct val="120000"/>
              </a:lnSpc>
              <a:spcAft>
                <a:spcPts val="1200"/>
              </a:spcAft>
              <a:buFont typeface="Calibri" pitchFamily="34" charset="0"/>
              <a:buAutoNum type="arabicPeriod" startAt="2"/>
            </a:pPr>
            <a:r>
              <a:rPr lang="en-US" altLang="zh-CN" sz="2400" b="1" i="1">
                <a:latin typeface="Times New Roman" pitchFamily="18" charset="0"/>
                <a:cs typeface="Times New Roman" pitchFamily="18" charset="0"/>
              </a:rPr>
              <a:t>On balance, what kind of economy would you rather have – a dynamic, innovative, self-revolutionizing one, or a static one, built around older and potentially more vulnerable industries? (Para. 4) </a:t>
            </a:r>
          </a:p>
          <a:p>
            <a:pPr marL="457200" indent="-457200">
              <a:lnSpc>
                <a:spcPct val="120000"/>
              </a:lnSpc>
              <a:spcAft>
                <a:spcPts val="1200"/>
              </a:spcAft>
              <a:buFont typeface="Arial" charset="0"/>
              <a:buChar char="•"/>
            </a:pPr>
            <a:r>
              <a:rPr lang="en-US" altLang="zh-CN" sz="2400" b="1">
                <a:solidFill>
                  <a:srgbClr val="C00000"/>
                </a:solidFill>
                <a:latin typeface="Times New Roman" pitchFamily="18" charset="0"/>
                <a:cs typeface="Times New Roman" pitchFamily="18" charset="0"/>
              </a:rPr>
              <a:t>Implications: </a:t>
            </a:r>
            <a:r>
              <a:rPr lang="en-US" altLang="zh-CN" sz="2400">
                <a:solidFill>
                  <a:srgbClr val="C00000"/>
                </a:solidFill>
                <a:latin typeface="Times New Roman" pitchFamily="18" charset="0"/>
                <a:cs typeface="Times New Roman" pitchFamily="18" charset="0"/>
              </a:rPr>
              <a:t>The start-up economy of the United States has the remarkable advantages of being dynamic, innovative, and self-revolutionizing, so that it outweighs the traditional economy that is static and built around older and potentially more vulnerable industries. </a:t>
            </a:r>
          </a:p>
          <a:p>
            <a:pPr marL="457200" indent="-457200">
              <a:lnSpc>
                <a:spcPct val="120000"/>
              </a:lnSpc>
              <a:spcAft>
                <a:spcPts val="1200"/>
              </a:spcAft>
              <a:buFont typeface="Arial" charset="0"/>
              <a:buChar char="•"/>
            </a:pPr>
            <a:r>
              <a:rPr lang="en-US" altLang="zh-CN" sz="2400" b="1">
                <a:solidFill>
                  <a:srgbClr val="C00000"/>
                </a:solidFill>
                <a:latin typeface="Times New Roman" pitchFamily="18" charset="0"/>
                <a:cs typeface="Times New Roman" pitchFamily="18" charset="0"/>
              </a:rPr>
              <a:t>Effects: </a:t>
            </a:r>
            <a:r>
              <a:rPr lang="en-US" altLang="zh-CN" sz="2400">
                <a:solidFill>
                  <a:srgbClr val="C00000"/>
                </a:solidFill>
                <a:latin typeface="Times New Roman" pitchFamily="18" charset="0"/>
                <a:cs typeface="Times New Roman" pitchFamily="18" charset="0"/>
              </a:rPr>
              <a:t>The rhetorical question arouses readers’ critical thinking and impresses readers with the advantages of the start-up economy. </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
                                            <p:txEl>
                                              <p:pRg st="1" end="1"/>
                                            </p:txEl>
                                          </p:spTgt>
                                        </p:tgtEl>
                                        <p:attrNameLst>
                                          <p:attrName>style.visibility</p:attrName>
                                        </p:attrNameLst>
                                      </p:cBhvr>
                                      <p:to>
                                        <p:strVal val="visible"/>
                                      </p:to>
                                    </p:set>
                                    <p:animEffect transition="in" filter="blinds(horizontal)">
                                      <p:cBhvr>
                                        <p:cTn id="7" dur="500"/>
                                        <p:tgtEl>
                                          <p:spTgt spid="4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
                                            <p:txEl>
                                              <p:pRg st="2" end="2"/>
                                            </p:txEl>
                                          </p:spTgt>
                                        </p:tgtEl>
                                        <p:attrNameLst>
                                          <p:attrName>style.visibility</p:attrName>
                                        </p:attrNameLst>
                                      </p:cBhvr>
                                      <p:to>
                                        <p:strVal val="visible"/>
                                      </p:to>
                                    </p:set>
                                    <p:animEffect transition="in" filter="blinds(horizontal)">
                                      <p:cBhvr>
                                        <p:cTn id="12" dur="500"/>
                                        <p:tgtEl>
                                          <p:spTgt spid="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168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1686"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1687"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71688" name="Picture 2" descr="http://tse3.mm.bing.net/th?id=OIP.qyEbUubWaRiOcVxGKpFZZgHaD6&amp;pid=Api"/>
          <p:cNvPicPr>
            <a:picLocks noChangeAspect="1" noChangeArrowheads="1"/>
          </p:cNvPicPr>
          <p:nvPr/>
        </p:nvPicPr>
        <p:blipFill>
          <a:blip r:embed="rId3"/>
          <a:srcRect/>
          <a:stretch>
            <a:fillRect/>
          </a:stretch>
        </p:blipFill>
        <p:spPr bwMode="auto">
          <a:xfrm>
            <a:off x="1897063" y="1957388"/>
            <a:ext cx="5734050" cy="302418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4"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150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15" name="文本框 32"/>
          <p:cNvSpPr txBox="1"/>
          <p:nvPr/>
        </p:nvSpPr>
        <p:spPr>
          <a:xfrm>
            <a:off x="2468563" y="280988"/>
            <a:ext cx="248126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cxnSp>
        <p:nvCxnSpPr>
          <p:cNvPr id="16"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8"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1512"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1513" name="图片 19"/>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1515" name="矩形 21"/>
          <p:cNvSpPr>
            <a:spLocks noChangeArrowheads="1"/>
          </p:cNvSpPr>
          <p:nvPr/>
        </p:nvSpPr>
        <p:spPr bwMode="auto">
          <a:xfrm>
            <a:off x="376238" y="1762125"/>
            <a:ext cx="7961312" cy="1431925"/>
          </a:xfrm>
          <a:prstGeom prst="rect">
            <a:avLst/>
          </a:prstGeom>
          <a:noFill/>
          <a:ln w="9525">
            <a:noFill/>
            <a:miter lim="800000"/>
            <a:headEnd/>
            <a:tailEnd/>
          </a:ln>
        </p:spPr>
        <p:txBody>
          <a:bodyPr>
            <a:spAutoFit/>
          </a:bodyPr>
          <a:lstStyle/>
          <a:p>
            <a:pPr marL="457200" indent="-457200">
              <a:lnSpc>
                <a:spcPct val="130000"/>
              </a:lnSpc>
              <a:spcBef>
                <a:spcPts val="1800"/>
              </a:spcBef>
              <a:buFont typeface="Calibri" pitchFamily="34" charset="0"/>
              <a:buNone/>
            </a:pPr>
            <a:r>
              <a:rPr lang="en-US" altLang="zh-CN" sz="2800" b="1">
                <a:solidFill>
                  <a:srgbClr val="000000"/>
                </a:solidFill>
                <a:latin typeface="Times New Roman" pitchFamily="18" charset="0"/>
                <a:ea typeface="Malgun Gothic" pitchFamily="34" charset="-127"/>
                <a:cs typeface="Times New Roman" pitchFamily="18" charset="0"/>
                <a:sym typeface="Arial" charset="0"/>
              </a:rPr>
              <a:t> What is your ideal job?</a:t>
            </a:r>
          </a:p>
          <a:p>
            <a:pPr marL="457200" indent="-457200">
              <a:lnSpc>
                <a:spcPct val="130000"/>
              </a:lnSpc>
              <a:spcBef>
                <a:spcPts val="1800"/>
              </a:spcBef>
              <a:buFont typeface="Calibri" pitchFamily="34" charset="0"/>
              <a:buNone/>
            </a:pPr>
            <a:r>
              <a:rPr lang="en-US" altLang="zh-CN" sz="2800" b="1">
                <a:solidFill>
                  <a:srgbClr val="000000"/>
                </a:solidFill>
                <a:latin typeface="Times New Roman" pitchFamily="18" charset="0"/>
                <a:ea typeface="Malgun Gothic" pitchFamily="34" charset="-127"/>
                <a:cs typeface="Times New Roman" pitchFamily="18" charset="0"/>
                <a:sym typeface="Arial" charset="0"/>
              </a:rPr>
              <a:t>What qualities does your ideal workplace have?</a:t>
            </a:r>
          </a:p>
        </p:txBody>
      </p:sp>
      <p:sp>
        <p:nvSpPr>
          <p:cNvPr id="21" name="矩形 20"/>
          <p:cNvSpPr/>
          <p:nvPr/>
        </p:nvSpPr>
        <p:spPr>
          <a:xfrm>
            <a:off x="-42891" y="602369"/>
            <a:ext cx="2713630" cy="82994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algun Gothic" panose="020B0503020000020004" pitchFamily="34" charset="-127"/>
                <a:cs typeface="Times New Roman" panose="02020603050405020304" pitchFamily="18" charset="0"/>
                <a:sym typeface="Arial" panose="020B0604020202020204" pitchFamily="34" charset="0"/>
              </a:rPr>
              <a:t>References:</a:t>
            </a: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panose="020B0503020000020004" pitchFamily="34" charset="-127"/>
                <a:cs typeface="Malgun Gothic" panose="020B0503020000020004" pitchFamily="34" charset="-127"/>
                <a:sym typeface="Arial" panose="020B0604020202020204" pitchFamily="34" charset="0"/>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5A31F4-6F0C-4D49-B01A-F7AC1CF74A28}"/>
              </a:ext>
            </a:extLst>
          </p:cNvPr>
          <p:cNvSpPr>
            <a:spLocks noGrp="1"/>
          </p:cNvSpPr>
          <p:nvPr>
            <p:ph type="title"/>
          </p:nvPr>
        </p:nvSpPr>
        <p:spPr>
          <a:xfrm>
            <a:off x="457200" y="160338"/>
            <a:ext cx="8229600" cy="1143000"/>
          </a:xfrm>
        </p:spPr>
        <p:txBody>
          <a:bodyPr/>
          <a:lstStyle/>
          <a:p>
            <a:r>
              <a:rPr lang="en-US" altLang="zh-CN" sz="2800" b="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sym typeface="Arial" panose="020B0604020202020204" pitchFamily="34" charset="0"/>
              </a:rPr>
              <a:t>What qualities does your ideal workplace have?</a:t>
            </a:r>
            <a:br>
              <a:rPr lang="en-US" altLang="zh-CN" sz="2800" b="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sym typeface="Arial" panose="020B0604020202020204" pitchFamily="34" charset="0"/>
              </a:rPr>
            </a:br>
            <a:endParaRPr lang="zh-CN" altLang="en-US" sz="2800" dirty="0"/>
          </a:p>
        </p:txBody>
      </p:sp>
      <p:sp>
        <p:nvSpPr>
          <p:cNvPr id="4" name="Rectangle 9">
            <a:extLst>
              <a:ext uri="{FF2B5EF4-FFF2-40B4-BE49-F238E27FC236}">
                <a16:creationId xmlns:a16="http://schemas.microsoft.com/office/drawing/2014/main" id="{BA09A4F1-353A-40B6-83D2-F926CDE121A5}"/>
              </a:ext>
            </a:extLst>
          </p:cNvPr>
          <p:cNvSpPr>
            <a:spLocks noChangeArrowheads="1"/>
          </p:cNvSpPr>
          <p:nvPr/>
        </p:nvSpPr>
        <p:spPr bwMode="auto">
          <a:xfrm>
            <a:off x="295276" y="923924"/>
            <a:ext cx="8639174" cy="5695951"/>
          </a:xfrm>
          <a:prstGeom prst="rect">
            <a:avLst/>
          </a:prstGeom>
          <a:noFill/>
          <a:ln w="9525">
            <a:noFill/>
            <a:miter lim="800000"/>
          </a:ln>
        </p:spPr>
        <p:txBody>
          <a:bodyPr lIns="216000"/>
          <a:lstStyle/>
          <a:p>
            <a:pPr marL="0" lvl="1" algn="just">
              <a:lnSpc>
                <a:spcPct val="110000"/>
              </a:lnSpc>
              <a:spcBef>
                <a:spcPts val="600"/>
              </a:spcBef>
              <a:buClr>
                <a:srgbClr val="C00000"/>
              </a:buClr>
            </a:pPr>
            <a:r>
              <a:rPr lang="en-US" altLang="zh-CN" sz="2800" dirty="0">
                <a:solidFill>
                  <a:srgbClr val="C00000"/>
                </a:solidFill>
                <a:latin typeface="Times New Roman" panose="02020603050405020304" pitchFamily="18" charset="0"/>
                <a:cs typeface="Times New Roman" panose="02020603050405020304" pitchFamily="18" charset="0"/>
              </a:rPr>
              <a:t>My ideal workplace should have the following qualities – motivation, innovation, determination, and energy. I will </a:t>
            </a:r>
            <a:r>
              <a:rPr lang="en-US" altLang="zh-CN" sz="2800" u="sng" dirty="0">
                <a:solidFill>
                  <a:srgbClr val="C00000"/>
                </a:solidFill>
                <a:latin typeface="Times New Roman" panose="02020603050405020304" pitchFamily="18" charset="0"/>
                <a:cs typeface="Times New Roman" panose="02020603050405020304" pitchFamily="18" charset="0"/>
              </a:rPr>
              <a:t>get highly motivated </a:t>
            </a:r>
            <a:r>
              <a:rPr lang="en-US" altLang="zh-CN" sz="2800" dirty="0">
                <a:solidFill>
                  <a:srgbClr val="C00000"/>
                </a:solidFill>
                <a:latin typeface="Times New Roman" panose="02020603050405020304" pitchFamily="18" charset="0"/>
                <a:cs typeface="Times New Roman" panose="02020603050405020304" pitchFamily="18" charset="0"/>
              </a:rPr>
              <a:t>when working with the most </a:t>
            </a:r>
            <a:r>
              <a:rPr lang="en-US" altLang="zh-CN" sz="2800" u="sng" dirty="0">
                <a:solidFill>
                  <a:srgbClr val="C00000"/>
                </a:solidFill>
                <a:latin typeface="Times New Roman" panose="02020603050405020304" pitchFamily="18" charset="0"/>
                <a:cs typeface="Times New Roman" panose="02020603050405020304" pitchFamily="18" charset="0"/>
              </a:rPr>
              <a:t>talented and diligent people </a:t>
            </a:r>
            <a:r>
              <a:rPr lang="en-US" altLang="zh-CN" sz="2800" dirty="0">
                <a:solidFill>
                  <a:srgbClr val="C00000"/>
                </a:solidFill>
                <a:latin typeface="Times New Roman" panose="02020603050405020304" pitchFamily="18" charset="0"/>
                <a:cs typeface="Times New Roman" panose="02020603050405020304" pitchFamily="18" charset="0"/>
              </a:rPr>
              <a:t>full of energy. My innovation at work will be enhanced through cooperation with talents of diverse backgrounds. Further, the great potential of acquiring accomplishment at a young age will </a:t>
            </a:r>
            <a:r>
              <a:rPr lang="en-US" altLang="zh-CN" sz="2800" u="sng" dirty="0">
                <a:solidFill>
                  <a:srgbClr val="C00000"/>
                </a:solidFill>
                <a:latin typeface="Times New Roman" panose="02020603050405020304" pitchFamily="18" charset="0"/>
                <a:cs typeface="Times New Roman" panose="02020603050405020304" pitchFamily="18" charset="0"/>
              </a:rPr>
              <a:t>strengthen my determination </a:t>
            </a:r>
            <a:r>
              <a:rPr lang="en-US" altLang="zh-CN" sz="2800" dirty="0">
                <a:solidFill>
                  <a:srgbClr val="C00000"/>
                </a:solidFill>
                <a:latin typeface="Times New Roman" panose="02020603050405020304" pitchFamily="18" charset="0"/>
                <a:cs typeface="Times New Roman" panose="02020603050405020304" pitchFamily="18" charset="0"/>
              </a:rPr>
              <a:t>to achieve my career goals. I also appreciate the partnership that everyone is equal and maintains individuality. It is my wish that my future workplace can be such a platform that promotes young professionals’ </a:t>
            </a:r>
            <a:r>
              <a:rPr lang="en-US" altLang="zh-CN" sz="2800" u="sng" dirty="0">
                <a:solidFill>
                  <a:srgbClr val="C00000"/>
                </a:solidFill>
                <a:latin typeface="Times New Roman" panose="02020603050405020304" pitchFamily="18" charset="0"/>
                <a:cs typeface="Times New Roman" panose="02020603050405020304" pitchFamily="18" charset="0"/>
              </a:rPr>
              <a:t>pursuit of career dreams</a:t>
            </a:r>
            <a:r>
              <a:rPr lang="en-US" altLang="zh-CN" sz="2800" dirty="0">
                <a:solidFill>
                  <a:srgbClr val="C00000"/>
                </a:solidFill>
                <a:latin typeface="Times New Roman" panose="02020603050405020304" pitchFamily="18" charset="0"/>
                <a:cs typeface="Times New Roman" panose="02020603050405020304" pitchFamily="18" charset="0"/>
              </a:rPr>
              <a:t>.</a:t>
            </a:r>
            <a:endParaRPr lang="en-US" altLang="zh-CN" sz="2800" dirty="0">
              <a:solidFill>
                <a:srgbClr val="C00000"/>
              </a:solidFill>
              <a:latin typeface="Times New Roman" panose="02020603050405020304" pitchFamily="18" charset="0"/>
              <a:ea typeface="Malgun Gothic" panose="020B0503020000020004" pitchFamily="34" charset="-127"/>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11685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511175" y="1752600"/>
            <a:ext cx="8096250" cy="4248150"/>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698500" y="1908175"/>
            <a:ext cx="7908925" cy="3733800"/>
          </a:xfrm>
          <a:prstGeom prst="rect">
            <a:avLst/>
          </a:prstGeom>
          <a:noFill/>
          <a:ln w="9525">
            <a:noFill/>
            <a:miter lim="800000"/>
            <a:headEnd/>
            <a:tailEnd/>
          </a:ln>
        </p:spPr>
        <p:txBody>
          <a:bodyPr>
            <a:spAutoFit/>
          </a:bodyPr>
          <a:lstStyle/>
          <a:p>
            <a:pPr>
              <a:lnSpc>
                <a:spcPct val="130000"/>
              </a:lnSpc>
            </a:pPr>
            <a:r>
              <a:rPr lang="en-US" altLang="zh-CN" sz="2600">
                <a:latin typeface="Times New Roman" pitchFamily="18" charset="0"/>
                <a:cs typeface="Times New Roman" pitchFamily="18" charset="0"/>
              </a:rPr>
              <a:t>The text is adapted from </a:t>
            </a:r>
            <a:r>
              <a:rPr lang="en-US" altLang="zh-CN" sz="2600" u="sng">
                <a:latin typeface="Times New Roman" pitchFamily="18" charset="0"/>
                <a:cs typeface="Times New Roman" pitchFamily="18" charset="0"/>
              </a:rPr>
              <a:t>http://www.theatlantic.com/technology/archive/2011/10/</a:t>
            </a:r>
            <a:r>
              <a:rPr lang="en-US" altLang="zh-CN" sz="2600">
                <a:latin typeface="Times New Roman" pitchFamily="18" charset="0"/>
                <a:cs typeface="Times New Roman" pitchFamily="18" charset="0"/>
              </a:rPr>
              <a:t> (the author is Richard Florida). The Atlantic.com provides daily coverage and analysis of breaking news, politics and international affairs, business, education, technology, science, health, and culture. The text selected here is from its “Technology” section.</a:t>
            </a:r>
            <a:r>
              <a:rPr lang="en-US" altLang="zh-CN" sz="2600">
                <a:latin typeface="Calibri" pitchFamily="34" charset="0"/>
              </a:rPr>
              <a:t> </a:t>
            </a:r>
            <a:endParaRPr lang="zh-CN" altLang="zh-CN" sz="2600">
              <a:latin typeface="Calibri" pitchFamily="34" charset="0"/>
              <a:cs typeface="Calibri" pitchFamily="34" charset="0"/>
            </a:endParaRPr>
          </a:p>
        </p:txBody>
      </p:sp>
      <p:sp>
        <p:nvSpPr>
          <p:cNvPr id="15" name="矩形 14"/>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253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2534" name="文本框 20"/>
          <p:cNvSpPr txBox="1">
            <a:spLocks noChangeArrowheads="1"/>
          </p:cNvSpPr>
          <p:nvPr/>
        </p:nvSpPr>
        <p:spPr bwMode="auto">
          <a:xfrm>
            <a:off x="2468563" y="280988"/>
            <a:ext cx="43037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253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2538" name="图片 2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2539" name="文本框 66"/>
          <p:cNvSpPr txBox="1">
            <a:spLocks noChangeArrowheads="1"/>
          </p:cNvSpPr>
          <p:nvPr/>
        </p:nvSpPr>
        <p:spPr bwMode="auto">
          <a:xfrm>
            <a:off x="355600" y="1009650"/>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Background information</a:t>
            </a:r>
            <a:endParaRPr kumimoji="1" lang="zh-CN" altLang="en-US" sz="2800" b="1">
              <a:solidFill>
                <a:srgbClr val="660066"/>
              </a:solidFill>
              <a:latin typeface="Times New Roman" pitchFamily="18" charset="0"/>
              <a:cs typeface="Times New Roman" pitchFamily="18" charset="0"/>
            </a:endParaRP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60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2689225" y="2276475"/>
            <a:ext cx="5673725" cy="3495675"/>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2905125" y="2516188"/>
            <a:ext cx="5381625" cy="2973387"/>
          </a:xfrm>
          <a:prstGeom prst="rect">
            <a:avLst/>
          </a:prstGeom>
          <a:noFill/>
          <a:ln w="9525">
            <a:noFill/>
            <a:miter lim="800000"/>
            <a:headEnd/>
            <a:tailEnd/>
          </a:ln>
        </p:spPr>
        <p:txBody>
          <a:bodyPr>
            <a:spAutoFit/>
          </a:bodyPr>
          <a:lstStyle/>
          <a:p>
            <a:pPr>
              <a:lnSpc>
                <a:spcPct val="120000"/>
              </a:lnSpc>
            </a:pPr>
            <a:r>
              <a:rPr lang="en-US" altLang="zh-CN" sz="2400">
                <a:latin typeface="Times New Roman" pitchFamily="18" charset="0"/>
                <a:cs typeface="Times New Roman" pitchFamily="18" charset="0"/>
              </a:rPr>
              <a:t> </a:t>
            </a:r>
            <a:r>
              <a:rPr lang="en-US" altLang="zh-CN" sz="2600">
                <a:latin typeface="Times New Roman" pitchFamily="18" charset="0"/>
                <a:cs typeface="Times New Roman" pitchFamily="18" charset="0"/>
              </a:rPr>
              <a:t>He was one of the most influential economists of the 20</a:t>
            </a:r>
            <a:r>
              <a:rPr lang="en-US" altLang="zh-CN" sz="2600" baseline="30000">
                <a:latin typeface="Times New Roman" pitchFamily="18" charset="0"/>
                <a:cs typeface="Times New Roman" pitchFamily="18" charset="0"/>
              </a:rPr>
              <a:t>th</a:t>
            </a:r>
            <a:r>
              <a:rPr lang="en-US" altLang="zh-CN" sz="2600">
                <a:latin typeface="Times New Roman" pitchFamily="18" charset="0"/>
                <a:cs typeface="Times New Roman" pitchFamily="18" charset="0"/>
              </a:rPr>
              <a:t> century. He popularized the term “creative destruction” in economics as a theory of economic innovation and the business cycle.</a:t>
            </a:r>
            <a:endParaRPr lang="zh-CN" altLang="zh-CN" sz="2600">
              <a:latin typeface="Times New Roman" pitchFamily="18" charset="0"/>
              <a:cs typeface="Times New Roman" pitchFamily="18" charset="0"/>
            </a:endParaRPr>
          </a:p>
        </p:txBody>
      </p:sp>
      <p:sp>
        <p:nvSpPr>
          <p:cNvPr id="17" name="矩形 1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3557"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8</a:t>
            </a:r>
            <a:endParaRPr lang="zh-CN" altLang="en-US" b="1">
              <a:solidFill>
                <a:schemeClr val="bg1"/>
              </a:solidFill>
              <a:latin typeface="微软雅黑" pitchFamily="34" charset="-122"/>
              <a:ea typeface="微软雅黑" pitchFamily="34" charset="-122"/>
            </a:endParaRPr>
          </a:p>
        </p:txBody>
      </p:sp>
      <p:sp>
        <p:nvSpPr>
          <p:cNvPr id="23558" name="文本框 20"/>
          <p:cNvSpPr txBox="1">
            <a:spLocks noChangeArrowheads="1"/>
          </p:cNvSpPr>
          <p:nvPr/>
        </p:nvSpPr>
        <p:spPr bwMode="auto">
          <a:xfrm>
            <a:off x="2468563" y="280988"/>
            <a:ext cx="43957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3561"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3562" name="图片 23"/>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3563" name="横卷形 5"/>
          <p:cNvSpPr>
            <a:spLocks noChangeArrowheads="1"/>
          </p:cNvSpPr>
          <p:nvPr/>
        </p:nvSpPr>
        <p:spPr bwMode="auto">
          <a:xfrm>
            <a:off x="1573213" y="1270000"/>
            <a:ext cx="5846762" cy="758825"/>
          </a:xfrm>
          <a:prstGeom prst="horizontalScroll">
            <a:avLst>
              <a:gd name="adj" fmla="val 12500"/>
            </a:avLst>
          </a:prstGeom>
          <a:solidFill>
            <a:srgbClr val="660066">
              <a:alpha val="41960"/>
            </a:srgbClr>
          </a:solidFill>
          <a:ln w="9525">
            <a:solidFill>
              <a:schemeClr val="tx1"/>
            </a:solidFill>
            <a:round/>
            <a:headEnd/>
            <a:tailEnd/>
          </a:ln>
        </p:spPr>
        <p:txBody>
          <a:bodyPr/>
          <a:lstStyle/>
          <a:p>
            <a:pPr algn="ctr"/>
            <a:r>
              <a:rPr lang="en-US" altLang="zh-CN" sz="2800" b="1">
                <a:latin typeface="Times New Roman" pitchFamily="18" charset="0"/>
                <a:cs typeface="Times New Roman" pitchFamily="18" charset="0"/>
              </a:rPr>
              <a:t>Joseph Schumpeter</a:t>
            </a:r>
            <a:r>
              <a:rPr lang="en-US" altLang="zh-CN" sz="2800" b="1">
                <a:latin typeface="Calibri" pitchFamily="34" charset="0"/>
              </a:rPr>
              <a:t>  </a:t>
            </a:r>
            <a:r>
              <a:rPr lang="zh-CN" altLang="en-US" sz="2800" b="1">
                <a:latin typeface="Calibri" pitchFamily="34" charset="0"/>
              </a:rPr>
              <a:t>约瑟夫</a:t>
            </a:r>
            <a:r>
              <a:rPr lang="en-US" altLang="zh-CN" sz="2800" b="1">
                <a:latin typeface="Calibri" pitchFamily="34" charset="0"/>
              </a:rPr>
              <a:t>·</a:t>
            </a:r>
            <a:r>
              <a:rPr lang="zh-CN" altLang="en-US" sz="2800" b="1">
                <a:latin typeface="Calibri" pitchFamily="34" charset="0"/>
              </a:rPr>
              <a:t>熊比特</a:t>
            </a:r>
            <a:endParaRPr lang="zh-CN" altLang="zh-CN" sz="2400" b="1" noProof="1">
              <a:latin typeface="Calibri" pitchFamily="34"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pic>
        <p:nvPicPr>
          <p:cNvPr id="90114" name="Picture 2" descr="http://static.newworldencyclopedia.org/thumb/f/f5/Schumpeter.gif/180px-Schumpeter.gif"/>
          <p:cNvPicPr>
            <a:picLocks noChangeAspect="1" noChangeArrowheads="1"/>
          </p:cNvPicPr>
          <p:nvPr/>
        </p:nvPicPr>
        <p:blipFill>
          <a:blip r:embed="rId4"/>
          <a:srcRect/>
          <a:stretch>
            <a:fillRect/>
          </a:stretch>
        </p:blipFill>
        <p:spPr bwMode="auto">
          <a:xfrm>
            <a:off x="198438" y="2489200"/>
            <a:ext cx="2276475" cy="2921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90114"/>
                                        </p:tgtEl>
                                        <p:attrNameLst>
                                          <p:attrName>style.visibility</p:attrName>
                                        </p:attrNameLst>
                                      </p:cBhvr>
                                      <p:to>
                                        <p:strVal val="visible"/>
                                      </p:to>
                                    </p:set>
                                    <p:animEffect transition="in" filter="blinds(horizontal)">
                                      <p:cBhvr>
                                        <p:cTn id="13" dur="5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25603" grpId="0"/>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TotalTime>
  <Words>4733</Words>
  <Application>Microsoft Office PowerPoint</Application>
  <PresentationFormat>全屏显示(4:3)</PresentationFormat>
  <Paragraphs>558</Paragraphs>
  <Slides>54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54</vt:i4>
      </vt:variant>
    </vt:vector>
  </HeadingPairs>
  <TitlesOfParts>
    <vt:vector size="64" baseType="lpstr">
      <vt:lpstr>Heiti SC Medium</vt:lpstr>
      <vt:lpstr>汉仪旗黑-75W Bold</vt:lpstr>
      <vt:lpstr>宋体</vt:lpstr>
      <vt:lpstr>微软雅黑</vt:lpstr>
      <vt:lpstr>Arial</vt:lpstr>
      <vt:lpstr>Calibri</vt:lpstr>
      <vt:lpstr>Georgia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What qualities does your ideal workplace have?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郑 义</cp:lastModifiedBy>
  <cp:revision>972</cp:revision>
  <dcterms:created xsi:type="dcterms:W3CDTF">2018-06-27T02:39:00Z</dcterms:created>
  <dcterms:modified xsi:type="dcterms:W3CDTF">2020-12-13T04:36:50Z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