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8"/>
  </p:notesMasterIdLst>
  <p:sldIdLst>
    <p:sldId id="317" r:id="rId2"/>
    <p:sldId id="320" r:id="rId3"/>
    <p:sldId id="285" r:id="rId4"/>
    <p:sldId id="437" r:id="rId5"/>
    <p:sldId id="438" r:id="rId6"/>
    <p:sldId id="287" r:id="rId7"/>
    <p:sldId id="372" r:id="rId8"/>
    <p:sldId id="489" r:id="rId9"/>
    <p:sldId id="495" r:id="rId10"/>
    <p:sldId id="488" r:id="rId11"/>
    <p:sldId id="321" r:id="rId12"/>
    <p:sldId id="292" r:id="rId13"/>
    <p:sldId id="296" r:id="rId14"/>
    <p:sldId id="440" r:id="rId15"/>
    <p:sldId id="298" r:id="rId16"/>
    <p:sldId id="441" r:id="rId17"/>
    <p:sldId id="453" r:id="rId18"/>
    <p:sldId id="455" r:id="rId19"/>
    <p:sldId id="456" r:id="rId20"/>
    <p:sldId id="462" r:id="rId21"/>
    <p:sldId id="464" r:id="rId22"/>
    <p:sldId id="472" r:id="rId23"/>
    <p:sldId id="481" r:id="rId24"/>
    <p:sldId id="486" r:id="rId25"/>
    <p:sldId id="342" r:id="rId26"/>
    <p:sldId id="392" r:id="rId27"/>
    <p:sldId id="344" r:id="rId28"/>
    <p:sldId id="346" r:id="rId29"/>
    <p:sldId id="447" r:id="rId30"/>
    <p:sldId id="348" r:id="rId31"/>
    <p:sldId id="490" r:id="rId32"/>
    <p:sldId id="350" r:id="rId33"/>
    <p:sldId id="491" r:id="rId34"/>
    <p:sldId id="352" r:id="rId35"/>
    <p:sldId id="448" r:id="rId36"/>
    <p:sldId id="449" r:id="rId37"/>
    <p:sldId id="450" r:id="rId38"/>
    <p:sldId id="357" r:id="rId39"/>
    <p:sldId id="359" r:id="rId40"/>
    <p:sldId id="360" r:id="rId41"/>
    <p:sldId id="361" r:id="rId42"/>
    <p:sldId id="492" r:id="rId43"/>
    <p:sldId id="362" r:id="rId44"/>
    <p:sldId id="397" r:id="rId45"/>
    <p:sldId id="363" r:id="rId46"/>
    <p:sldId id="433" r:id="rId47"/>
    <p:sldId id="493" r:id="rId48"/>
    <p:sldId id="435" r:id="rId49"/>
    <p:sldId id="494" r:id="rId50"/>
    <p:sldId id="436" r:id="rId51"/>
    <p:sldId id="324" r:id="rId52"/>
    <p:sldId id="365" r:id="rId53"/>
    <p:sldId id="398" r:id="rId54"/>
    <p:sldId id="452" r:id="rId55"/>
    <p:sldId id="451" r:id="rId56"/>
    <p:sldId id="371" r:id="rId57"/>
  </p:sldIdLst>
  <p:sldSz cx="9144000" cy="6858000" type="screen4x3"/>
  <p:notesSz cx="6858000" cy="9144000"/>
  <p:defaultTextStyle>
    <a:defPPr>
      <a:defRPr lang="zh-CN"/>
    </a:defPPr>
    <a:lvl1pPr algn="l" defTabSz="457200" rtl="0" fontAlgn="base">
      <a:spcBef>
        <a:spcPct val="0"/>
      </a:spcBef>
      <a:spcAft>
        <a:spcPct val="0"/>
      </a:spcAft>
      <a:defRPr kern="1200">
        <a:solidFill>
          <a:schemeClr val="tx1"/>
        </a:solidFill>
        <a:latin typeface="Arial" charset="0"/>
        <a:ea typeface="宋体" charset="-122"/>
        <a:cs typeface="+mn-cs"/>
      </a:defRPr>
    </a:lvl1pPr>
    <a:lvl2pPr marL="457200" algn="l" defTabSz="457200" rtl="0" fontAlgn="base">
      <a:spcBef>
        <a:spcPct val="0"/>
      </a:spcBef>
      <a:spcAft>
        <a:spcPct val="0"/>
      </a:spcAft>
      <a:defRPr kern="1200">
        <a:solidFill>
          <a:schemeClr val="tx1"/>
        </a:solidFill>
        <a:latin typeface="Arial" charset="0"/>
        <a:ea typeface="宋体" charset="-122"/>
        <a:cs typeface="+mn-cs"/>
      </a:defRPr>
    </a:lvl2pPr>
    <a:lvl3pPr marL="914400" algn="l" defTabSz="457200" rtl="0" fontAlgn="base">
      <a:spcBef>
        <a:spcPct val="0"/>
      </a:spcBef>
      <a:spcAft>
        <a:spcPct val="0"/>
      </a:spcAft>
      <a:defRPr kern="1200">
        <a:solidFill>
          <a:schemeClr val="tx1"/>
        </a:solidFill>
        <a:latin typeface="Arial" charset="0"/>
        <a:ea typeface="宋体" charset="-122"/>
        <a:cs typeface="+mn-cs"/>
      </a:defRPr>
    </a:lvl3pPr>
    <a:lvl4pPr marL="1371600" algn="l" defTabSz="457200" rtl="0" fontAlgn="base">
      <a:spcBef>
        <a:spcPct val="0"/>
      </a:spcBef>
      <a:spcAft>
        <a:spcPct val="0"/>
      </a:spcAft>
      <a:defRPr kern="1200">
        <a:solidFill>
          <a:schemeClr val="tx1"/>
        </a:solidFill>
        <a:latin typeface="Arial" charset="0"/>
        <a:ea typeface="宋体" charset="-122"/>
        <a:cs typeface="+mn-cs"/>
      </a:defRPr>
    </a:lvl4pPr>
    <a:lvl5pPr marL="1828800" algn="l" defTabSz="457200"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66"/>
    <a:srgbClr val="9A2C0A"/>
    <a:srgbClr val="E8D0D0"/>
    <a:srgbClr val="009900"/>
    <a:srgbClr val="CC3300"/>
    <a:srgbClr val="64A96A"/>
    <a:srgbClr val="78C97F"/>
    <a:srgbClr val="FF9F4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8011" autoAdjust="0"/>
    <p:restoredTop sz="94660"/>
  </p:normalViewPr>
  <p:slideViewPr>
    <p:cSldViewPr snapToGrid="0" snapToObjects="1">
      <p:cViewPr varScale="1">
        <p:scale>
          <a:sx n="74" d="100"/>
          <a:sy n="74" d="100"/>
        </p:scale>
        <p:origin x="-660" y="-90"/>
      </p:cViewPr>
      <p:guideLst>
        <p:guide orient="horz" pos="2137"/>
        <p:guide pos="2868"/>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defRPr>
            </a:lvl1pPr>
          </a:lstStyle>
          <a:p>
            <a:pPr>
              <a:defRPr/>
            </a:pPr>
            <a:fld id="{118D4F32-A07D-4E6B-B829-92E286995C68}" type="datetimeFigureOut">
              <a:rPr lang="zh-CN" altLang="en-US"/>
              <a:pPr>
                <a:defRPr/>
              </a:pPr>
              <a:t>2020/11/28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二级</a:t>
            </a:r>
          </a:p>
          <a:p>
            <a:pPr lvl="2"/>
            <a:r>
              <a:rPr lang="zh-CN" altLang="en-US" noProof="0" smtClean="0"/>
              <a:t>三级</a:t>
            </a:r>
          </a:p>
          <a:p>
            <a:pPr lvl="3"/>
            <a:r>
              <a:rPr lang="zh-CN" altLang="en-US" noProof="0" smtClean="0"/>
              <a:t>四级</a:t>
            </a:r>
          </a:p>
          <a:p>
            <a:pPr lvl="4"/>
            <a:r>
              <a:rPr lang="zh-CN" altLang="en-US" noProof="0" smtClean="0"/>
              <a:t>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defRPr>
            </a:lvl1pPr>
          </a:lstStyle>
          <a:p>
            <a:pPr>
              <a:defRPr/>
            </a:pPr>
            <a:endParaRPr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defRPr>
            </a:lvl1pPr>
          </a:lstStyle>
          <a:p>
            <a:pPr>
              <a:defRPr/>
            </a:pPr>
            <a:fld id="{C16997CF-7A7E-4D1C-BED4-95B5FE1FB39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p:cNvSpPr>
          <p:nvPr>
            <p:ph type="sldImg"/>
          </p:nvPr>
        </p:nvSpPr>
        <p:spPr bwMode="auto">
          <a:noFill/>
          <a:ln>
            <a:solidFill>
              <a:srgbClr val="000000"/>
            </a:solidFill>
            <a:miter lim="800000"/>
            <a:headEnd/>
            <a:tailEnd/>
          </a:ln>
        </p:spPr>
      </p:sp>
      <p:sp>
        <p:nvSpPr>
          <p:cNvPr id="163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kumimoji="1" lang="zh-CN" altLang="en-US" smtClean="0"/>
          </a:p>
        </p:txBody>
      </p:sp>
      <p:sp>
        <p:nvSpPr>
          <p:cNvPr id="16387" name="幻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A925A3E-A0CB-40DC-868F-2F36D1AEB368}" type="slidenum">
              <a:rPr lang="zh-CN" altLang="en-US"/>
              <a:pPr fontAlgn="base">
                <a:spcBef>
                  <a:spcPct val="0"/>
                </a:spcBef>
                <a:spcAft>
                  <a:spcPct val="0"/>
                </a:spcAft>
                <a:defRPr/>
              </a:pPr>
              <a:t>1</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p:cNvSpPr>
          <p:nvPr>
            <p:ph type="sldImg"/>
          </p:nvPr>
        </p:nvSpPr>
        <p:spPr bwMode="auto">
          <a:noFill/>
          <a:ln>
            <a:solidFill>
              <a:srgbClr val="000000"/>
            </a:solidFill>
            <a:miter lim="800000"/>
            <a:headEnd/>
            <a:tailEnd/>
          </a:ln>
        </p:spPr>
      </p:sp>
      <p:sp>
        <p:nvSpPr>
          <p:cNvPr id="665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CN" smtClean="0"/>
              <a:t>Selfie could be shared online or within classes.</a:t>
            </a:r>
            <a:endParaRPr lang="zh-CN" altLang="en-US" smtClean="0"/>
          </a:p>
        </p:txBody>
      </p:sp>
      <p:sp>
        <p:nvSpPr>
          <p:cNvPr id="10342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22BB524-8CD3-439D-B148-4B1CBB3FB830}" type="slidenum">
              <a:rPr lang="zh-CN" altLang="en-US"/>
              <a:pPr fontAlgn="base">
                <a:spcBef>
                  <a:spcPct val="0"/>
                </a:spcBef>
                <a:spcAft>
                  <a:spcPct val="0"/>
                </a:spcAft>
                <a:defRPr/>
              </a:pPr>
              <a:t>48</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p:cNvSpPr>
          <p:nvPr>
            <p:ph type="sldImg"/>
          </p:nvPr>
        </p:nvSpPr>
        <p:spPr bwMode="auto">
          <a:noFill/>
          <a:ln>
            <a:solidFill>
              <a:srgbClr val="000000"/>
            </a:solidFill>
            <a:miter lim="800000"/>
            <a:headEnd/>
            <a:tailEnd/>
          </a:ln>
        </p:spPr>
      </p:sp>
      <p:sp>
        <p:nvSpPr>
          <p:cNvPr id="686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CN" smtClean="0"/>
              <a:t>Selfie could be shared online or within classes.</a:t>
            </a:r>
            <a:endParaRPr lang="zh-CN" altLang="en-US" smtClean="0"/>
          </a:p>
        </p:txBody>
      </p:sp>
      <p:sp>
        <p:nvSpPr>
          <p:cNvPr id="10547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337E661-436A-492F-B842-3835E276AE75}" type="slidenum">
              <a:rPr lang="zh-CN" altLang="en-US"/>
              <a:pPr fontAlgn="base">
                <a:spcBef>
                  <a:spcPct val="0"/>
                </a:spcBef>
                <a:spcAft>
                  <a:spcPct val="0"/>
                </a:spcAft>
                <a:defRPr/>
              </a:pPr>
              <a:t>49</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幻灯片图像占位符 1"/>
          <p:cNvSpPr>
            <a:spLocks noGrp="1" noRot="1" noChangeAspect="1"/>
          </p:cNvSpPr>
          <p:nvPr>
            <p:ph type="sldImg"/>
          </p:nvPr>
        </p:nvSpPr>
        <p:spPr bwMode="auto">
          <a:noFill/>
          <a:ln>
            <a:solidFill>
              <a:srgbClr val="000000"/>
            </a:solidFill>
            <a:miter lim="800000"/>
            <a:headEnd/>
            <a:tailEnd/>
          </a:ln>
        </p:spPr>
      </p:sp>
      <p:sp>
        <p:nvSpPr>
          <p:cNvPr id="7475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1161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F30C43-4BE3-47D3-9FFB-2E734A7677A0}" type="slidenum">
              <a:rPr lang="zh-CN" altLang="en-US"/>
              <a:pPr fontAlgn="base">
                <a:spcBef>
                  <a:spcPct val="0"/>
                </a:spcBef>
                <a:spcAft>
                  <a:spcPct val="0"/>
                </a:spcAft>
                <a:defRPr/>
              </a:pPr>
              <a:t>54</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38AA3B53-F44A-4698-943B-674A71778E35}" type="datetimeFigureOut">
              <a:rPr lang="zh-CN" altLang="en-US"/>
              <a:pPr>
                <a:defRPr/>
              </a:pPr>
              <a:t>2020/11/28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07B77AEB-1128-4017-99A6-A340782A75FC}"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FB826BF-78A2-4D57-AF86-A68A520AEC3D}" type="datetimeFigureOut">
              <a:rPr lang="zh-CN" altLang="en-US"/>
              <a:pPr>
                <a:defRPr/>
              </a:pPr>
              <a:t>2020/11/28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87B72A6E-82ED-4BA5-BE90-C5733D426A2C}"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F323FE3-271D-46FB-BF30-ABD8A74C7832}" type="datetimeFigureOut">
              <a:rPr lang="zh-CN" altLang="en-US"/>
              <a:pPr>
                <a:defRPr/>
              </a:pPr>
              <a:t>2020/11/28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5578ABDC-2962-4B87-8CC0-B40DF878CFC9}"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ltLang="zh-CN" smtClean="0"/>
              <a:t>Click to edit Master title style</a:t>
            </a:r>
            <a:endParaRPr lang="en-US"/>
          </a:p>
        </p:txBody>
      </p:sp>
      <p:sp>
        <p:nvSpPr>
          <p:cNvPr id="3" name="Date Placeholder 2"/>
          <p:cNvSpPr>
            <a:spLocks noGrp="1"/>
          </p:cNvSpPr>
          <p:nvPr>
            <p:ph type="dt" sz="half" idx="10"/>
          </p:nvPr>
        </p:nvSpPr>
        <p:spPr/>
        <p:txBody>
          <a:bodyPr/>
          <a:lstStyle>
            <a:lvl1pPr>
              <a:defRPr kumimoji="0"/>
            </a:lvl1pPr>
          </a:lstStyle>
          <a:p>
            <a:pPr>
              <a:defRPr/>
            </a:pPr>
            <a:fld id="{05A84E50-B096-334A-96C0-FCF36AC1F6CE}" type="datetime1">
              <a:rPr lang="zh-CN" altLang="en-US"/>
              <a:pPr>
                <a:defRPr/>
              </a:pPr>
              <a:t>2020/11/28</a:t>
            </a:fld>
            <a:endParaRPr lang="zh-CN" altLang="en-US" sz="1800">
              <a:solidFill>
                <a:schemeClr val="tx1"/>
              </a:solidFill>
            </a:endParaRPr>
          </a:p>
        </p:txBody>
      </p:sp>
      <p:sp>
        <p:nvSpPr>
          <p:cNvPr id="4" name="Footer Placeholder 3"/>
          <p:cNvSpPr>
            <a:spLocks noGrp="1"/>
          </p:cNvSpPr>
          <p:nvPr>
            <p:ph type="ftr" sz="quarter" idx="11"/>
          </p:nvPr>
        </p:nvSpPr>
        <p:spPr/>
        <p:txBody>
          <a:bodyPr/>
          <a:lstStyle>
            <a:lvl1pPr>
              <a:defRPr kumimoji="0"/>
            </a:lvl1pPr>
          </a:lstStyle>
          <a:p>
            <a:pPr>
              <a:defRPr/>
            </a:pPr>
            <a:endParaRPr lang="en-US"/>
          </a:p>
        </p:txBody>
      </p:sp>
      <p:sp>
        <p:nvSpPr>
          <p:cNvPr id="5" name="Slide Number Placeholder 4"/>
          <p:cNvSpPr>
            <a:spLocks noGrp="1"/>
          </p:cNvSpPr>
          <p:nvPr>
            <p:ph type="sldNum" sz="quarter" idx="12"/>
          </p:nvPr>
        </p:nvSpPr>
        <p:spPr/>
        <p:txBody>
          <a:bodyPr/>
          <a:lstStyle>
            <a:lvl1pPr>
              <a:defRPr kumimoji="0"/>
            </a:lvl1pPr>
          </a:lstStyle>
          <a:p>
            <a:pPr>
              <a:defRPr/>
            </a:pPr>
            <a:fld id="{3A3E106E-0218-4D01-B17A-C81617E9DD40}" type="slidenum">
              <a:rPr lang="zh-CN" altLang="en-US"/>
              <a:pPr>
                <a:defRPr/>
              </a:pPr>
              <a:t>‹#›</a:t>
            </a:fld>
            <a:endParaRPr lang="zh-CN" altLang="en-US" sz="180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3D58BE3-0CB1-4F53-BB60-9EBDB41013C3}" type="datetimeFigureOut">
              <a:rPr lang="zh-CN" altLang="en-US"/>
              <a:pPr>
                <a:defRPr/>
              </a:pPr>
              <a:t>2020/11/28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86F3954A-8FCB-4F9A-95BD-BEA190F27939}"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EF7802A-1D87-4ED5-8F34-B76B8097257D}" type="datetimeFigureOut">
              <a:rPr lang="zh-CN" altLang="en-US"/>
              <a:pPr>
                <a:defRPr/>
              </a:pPr>
              <a:t>2020/11/28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836CAB66-7C1D-4D58-9622-2695532427EC}"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5" name="日期占位符 3"/>
          <p:cNvSpPr>
            <a:spLocks noGrp="1"/>
          </p:cNvSpPr>
          <p:nvPr>
            <p:ph type="dt" sz="half" idx="10"/>
          </p:nvPr>
        </p:nvSpPr>
        <p:spPr/>
        <p:txBody>
          <a:bodyPr/>
          <a:lstStyle>
            <a:lvl1pPr>
              <a:defRPr/>
            </a:lvl1pPr>
          </a:lstStyle>
          <a:p>
            <a:pPr>
              <a:defRPr/>
            </a:pPr>
            <a:fld id="{B5D9806E-FF6D-4944-9213-DE447073F54A}" type="datetimeFigureOut">
              <a:rPr lang="zh-CN" altLang="en-US"/>
              <a:pPr>
                <a:defRPr/>
              </a:pPr>
              <a:t>2020/11/28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C0E5FF2E-80B3-4C9F-B31C-45F452C01FBB}"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7" name="日期占位符 3"/>
          <p:cNvSpPr>
            <a:spLocks noGrp="1"/>
          </p:cNvSpPr>
          <p:nvPr>
            <p:ph type="dt" sz="half" idx="10"/>
          </p:nvPr>
        </p:nvSpPr>
        <p:spPr/>
        <p:txBody>
          <a:bodyPr/>
          <a:lstStyle>
            <a:lvl1pPr>
              <a:defRPr/>
            </a:lvl1pPr>
          </a:lstStyle>
          <a:p>
            <a:pPr>
              <a:defRPr/>
            </a:pPr>
            <a:fld id="{4155E417-CD1B-441B-B48F-B169225CC361}" type="datetimeFigureOut">
              <a:rPr lang="zh-CN" altLang="en-US"/>
              <a:pPr>
                <a:defRPr/>
              </a:pPr>
              <a:t>2020/11/28</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幻灯片编号占位符 5"/>
          <p:cNvSpPr>
            <a:spLocks noGrp="1"/>
          </p:cNvSpPr>
          <p:nvPr>
            <p:ph type="sldNum" sz="quarter" idx="12"/>
          </p:nvPr>
        </p:nvSpPr>
        <p:spPr/>
        <p:txBody>
          <a:bodyPr/>
          <a:lstStyle>
            <a:lvl1pPr>
              <a:defRPr/>
            </a:lvl1pPr>
          </a:lstStyle>
          <a:p>
            <a:pPr>
              <a:defRPr/>
            </a:pPr>
            <a:fld id="{725A1353-65D5-481A-977F-7B4550C98566}"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7F94477-0655-47AF-8155-B8891993A253}" type="datetimeFigureOut">
              <a:rPr lang="zh-CN" altLang="en-US"/>
              <a:pPr>
                <a:defRPr/>
              </a:pPr>
              <a:t>2020/11/28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幻灯片编号占位符 5"/>
          <p:cNvSpPr>
            <a:spLocks noGrp="1"/>
          </p:cNvSpPr>
          <p:nvPr>
            <p:ph type="sldNum" sz="quarter" idx="12"/>
          </p:nvPr>
        </p:nvSpPr>
        <p:spPr/>
        <p:txBody>
          <a:bodyPr/>
          <a:lstStyle>
            <a:lvl1pPr>
              <a:defRPr/>
            </a:lvl1pPr>
          </a:lstStyle>
          <a:p>
            <a:pPr>
              <a:defRPr/>
            </a:pPr>
            <a:fld id="{C2FAAC0E-7761-4741-9466-58F406ADF6B5}"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7C3D014-3989-4598-877D-F7259A586D56}" type="datetimeFigureOut">
              <a:rPr lang="zh-CN" altLang="en-US"/>
              <a:pPr>
                <a:defRPr/>
              </a:pPr>
              <a:t>2020/11/28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幻灯片编号占位符 5"/>
          <p:cNvSpPr>
            <a:spLocks noGrp="1"/>
          </p:cNvSpPr>
          <p:nvPr>
            <p:ph type="sldNum" sz="quarter" idx="12"/>
          </p:nvPr>
        </p:nvSpPr>
        <p:spPr/>
        <p:txBody>
          <a:bodyPr/>
          <a:lstStyle>
            <a:lvl1pPr>
              <a:defRPr/>
            </a:lvl1pPr>
          </a:lstStyle>
          <a:p>
            <a:pPr>
              <a:defRPr/>
            </a:pPr>
            <a:fld id="{1DF45320-BD95-49FD-A5D7-C8E098AAB18A}"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6DB99DB-A148-4271-86F7-3CBEF4F385D4}" type="datetimeFigureOut">
              <a:rPr lang="zh-CN" altLang="en-US"/>
              <a:pPr>
                <a:defRPr/>
              </a:pPr>
              <a:t>2020/11/28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668844F8-9C07-4320-99A4-C22D138F180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E52D776-17E2-4411-9562-126D7801AC75}" type="datetimeFigureOut">
              <a:rPr lang="zh-CN" altLang="en-US"/>
              <a:pPr>
                <a:defRPr/>
              </a:pPr>
              <a:t>2020/11/28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6380BBAC-4CC9-4EDB-BB63-AFEA798A8EAB}"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kumimoji="1" sz="1200">
                <a:solidFill>
                  <a:schemeClr val="tx1">
                    <a:tint val="75000"/>
                  </a:schemeClr>
                </a:solidFill>
                <a:latin typeface="+mn-lt"/>
                <a:ea typeface="+mn-ea"/>
              </a:defRPr>
            </a:lvl1pPr>
          </a:lstStyle>
          <a:p>
            <a:pPr>
              <a:defRPr/>
            </a:pPr>
            <a:fld id="{B4A055AD-C434-4229-8C61-A4EAF3B924D6}" type="datetimeFigureOut">
              <a:rPr lang="zh-CN" altLang="en-US"/>
              <a:pPr>
                <a:defRPr/>
              </a:pPr>
              <a:t>2020/11/28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kumimoji="1" sz="1200">
                <a:solidFill>
                  <a:schemeClr val="tx1">
                    <a:tint val="75000"/>
                  </a:schemeClr>
                </a:solidFill>
                <a:latin typeface="+mn-lt"/>
                <a:ea typeface="+mn-ea"/>
              </a:defRPr>
            </a:lvl1pPr>
          </a:lstStyle>
          <a:p>
            <a:pPr>
              <a:defRPr/>
            </a:pPr>
            <a:endParaRPr lang="zh-CN" altLang="en-US"/>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kumimoji="1" sz="1200">
                <a:solidFill>
                  <a:schemeClr val="tx1">
                    <a:tint val="75000"/>
                  </a:schemeClr>
                </a:solidFill>
                <a:latin typeface="+mn-lt"/>
                <a:ea typeface="+mn-ea"/>
              </a:defRPr>
            </a:lvl1pPr>
          </a:lstStyle>
          <a:p>
            <a:pPr>
              <a:defRPr/>
            </a:pPr>
            <a:fld id="{73890398-695F-4818-B80D-828BD6677054}" type="slidenum">
              <a:rPr lang="zh-CN" altLang="en-US"/>
              <a:pPr>
                <a:defRPr/>
              </a:pPr>
              <a:t>‹#›</a:t>
            </a:fld>
            <a:endParaRPr lang="zh-CN" altLang="en-US"/>
          </a:p>
        </p:txBody>
      </p:sp>
      <p:sp>
        <p:nvSpPr>
          <p:cNvPr id="7" name="矩形 6"/>
          <p:cNvSpPr/>
          <p:nvPr userDrawn="1"/>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8" name="直线连接符 23"/>
          <p:cNvCxnSpPr/>
          <p:nvPr userDrawn="1"/>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9" name="TextBox 4"/>
          <p:cNvSpPr txBox="1">
            <a:spLocks noChangeArrowheads="1"/>
          </p:cNvSpPr>
          <p:nvPr userDrawn="1"/>
        </p:nvSpPr>
        <p:spPr bwMode="auto">
          <a:xfrm>
            <a:off x="4322763" y="6394450"/>
            <a:ext cx="4821237" cy="369888"/>
          </a:xfrm>
          <a:prstGeom prst="rect">
            <a:avLst/>
          </a:prstGeom>
          <a:noFill/>
          <a:ln w="9525">
            <a:noFill/>
            <a:miter lim="800000"/>
          </a:ln>
        </p:spPr>
        <p:txBody>
          <a:bodyPr>
            <a:spAutoFit/>
          </a:bodyPr>
          <a:lstStyle/>
          <a:p>
            <a:pP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新一代大学英语（提高篇）</a:t>
            </a:r>
            <a:r>
              <a:rPr lang="en-US" altLang="zh-CN" b="1" dirty="0">
                <a:solidFill>
                  <a:schemeClr val="bg1"/>
                </a:solidFill>
                <a:latin typeface="微软雅黑" panose="020B0503020204020204" pitchFamily="34" charset="-122"/>
                <a:ea typeface="微软雅黑" panose="020B0503020204020204" pitchFamily="34" charset="-122"/>
              </a:rPr>
              <a:t>  </a:t>
            </a:r>
            <a:r>
              <a:rPr lang="zh-CN" altLang="en-US" b="1" dirty="0">
                <a:solidFill>
                  <a:schemeClr val="bg1"/>
                </a:solidFill>
                <a:latin typeface="微软雅黑" panose="020B0503020204020204" pitchFamily="34" charset="-122"/>
                <a:ea typeface="微软雅黑" panose="020B0503020204020204" pitchFamily="34" charset="-122"/>
              </a:rPr>
              <a:t>综合教程</a:t>
            </a:r>
            <a:r>
              <a:rPr lang="en-US" altLang="zh-CN" b="1" dirty="0">
                <a:solidFill>
                  <a:schemeClr val="bg1"/>
                </a:solidFill>
                <a:latin typeface="微软雅黑" panose="020B0503020204020204" pitchFamily="34" charset="-122"/>
                <a:ea typeface="微软雅黑" panose="020B0503020204020204" pitchFamily="34" charset="-122"/>
              </a:rPr>
              <a:t>  Unit 7</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0" name="直线连接符 21"/>
          <p:cNvCxnSpPr/>
          <p:nvPr userDrawn="1"/>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11" name="直线连接符 22"/>
          <p:cNvCxnSpPr/>
          <p:nvPr userDrawn="1"/>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12" name="文本框 23"/>
          <p:cNvSpPr txBox="1"/>
          <p:nvPr userDrawn="1"/>
        </p:nvSpPr>
        <p:spPr>
          <a:xfrm>
            <a:off x="355600" y="203200"/>
            <a:ext cx="1916113" cy="552450"/>
          </a:xfrm>
          <a:prstGeom prst="rect">
            <a:avLst/>
          </a:prstGeom>
          <a:noFill/>
        </p:spPr>
        <p:txBody>
          <a:bodyPr wrap="none">
            <a:spAutoFit/>
          </a:bodyPr>
          <a:lstStyle/>
          <a:p>
            <a:pPr fontAlgn="auto">
              <a:spcBef>
                <a:spcPts val="0"/>
              </a:spcBef>
              <a:spcAft>
                <a:spcPts val="0"/>
              </a:spcAft>
              <a:defRPr/>
            </a:pPr>
            <a:r>
              <a:rPr kumimoji="1" lang="en-US" altLang="zh-CN" sz="3000" b="1" dirty="0">
                <a:solidFill>
                  <a:srgbClr val="5FA067"/>
                </a:solidFill>
                <a:latin typeface="Arial" panose="020B0604020202020204"/>
                <a:ea typeface="+mn-ea"/>
                <a:cs typeface="Arial" panose="020B0604020202020204"/>
              </a:rPr>
              <a:t>Explore 1</a:t>
            </a:r>
            <a:endParaRPr kumimoji="1" lang="zh-CN" altLang="en-US" sz="3000" b="1" dirty="0">
              <a:solidFill>
                <a:srgbClr val="5FA067"/>
              </a:solidFill>
              <a:latin typeface="Arial" panose="020B0604020202020204"/>
              <a:ea typeface="+mn-ea"/>
              <a:cs typeface="Arial" panose="020B0604020202020204"/>
            </a:endParaRPr>
          </a:p>
        </p:txBody>
      </p:sp>
      <p:pic>
        <p:nvPicPr>
          <p:cNvPr id="1035" name="图片 12"/>
          <p:cNvPicPr>
            <a:picLocks noChangeAspect="1"/>
          </p:cNvPicPr>
          <p:nvPr userDrawn="1"/>
        </p:nvPicPr>
        <p:blipFill>
          <a:blip r:embed="rId14"/>
          <a:srcRect/>
          <a:stretch>
            <a:fillRect/>
          </a:stretch>
        </p:blipFill>
        <p:spPr bwMode="auto">
          <a:xfrm>
            <a:off x="198438" y="144463"/>
            <a:ext cx="177800" cy="4953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61" r:id="rId12"/>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ea typeface="宋体" charset="-122"/>
        </a:defRPr>
      </a:lvl2pPr>
      <a:lvl3pPr algn="ctr" defTabSz="457200" rtl="0" eaLnBrk="0" fontAlgn="base" hangingPunct="0">
        <a:spcBef>
          <a:spcPct val="0"/>
        </a:spcBef>
        <a:spcAft>
          <a:spcPct val="0"/>
        </a:spcAft>
        <a:defRPr sz="4400">
          <a:solidFill>
            <a:schemeClr val="tx1"/>
          </a:solidFill>
          <a:latin typeface="Calibri" pitchFamily="34" charset="0"/>
          <a:ea typeface="宋体" charset="-122"/>
        </a:defRPr>
      </a:lvl3pPr>
      <a:lvl4pPr algn="ctr" defTabSz="457200" rtl="0" eaLnBrk="0" fontAlgn="base" hangingPunct="0">
        <a:spcBef>
          <a:spcPct val="0"/>
        </a:spcBef>
        <a:spcAft>
          <a:spcPct val="0"/>
        </a:spcAft>
        <a:defRPr sz="4400">
          <a:solidFill>
            <a:schemeClr val="tx1"/>
          </a:solidFill>
          <a:latin typeface="Calibri" pitchFamily="34" charset="0"/>
          <a:ea typeface="宋体" charset="-122"/>
        </a:defRPr>
      </a:lvl4pPr>
      <a:lvl5pPr algn="ctr" defTabSz="457200" rtl="0" eaLnBrk="0" fontAlgn="base" hangingPunct="0">
        <a:spcBef>
          <a:spcPct val="0"/>
        </a:spcBef>
        <a:spcAft>
          <a:spcPct val="0"/>
        </a:spcAft>
        <a:defRPr sz="4400">
          <a:solidFill>
            <a:schemeClr val="tx1"/>
          </a:solidFill>
          <a:latin typeface="Calibri" pitchFamily="34" charset="0"/>
          <a:ea typeface="宋体" charset="-122"/>
        </a:defRPr>
      </a:lvl5pPr>
      <a:lvl6pPr marL="457200" algn="ctr" defTabSz="457200" rtl="0" fontAlgn="base">
        <a:spcBef>
          <a:spcPct val="0"/>
        </a:spcBef>
        <a:spcAft>
          <a:spcPct val="0"/>
        </a:spcAft>
        <a:defRPr sz="4400">
          <a:solidFill>
            <a:schemeClr val="tx1"/>
          </a:solidFill>
          <a:latin typeface="Calibri" pitchFamily="34" charset="0"/>
          <a:ea typeface="宋体" charset="-122"/>
        </a:defRPr>
      </a:lvl6pPr>
      <a:lvl7pPr marL="914400" algn="ctr" defTabSz="457200" rtl="0" fontAlgn="base">
        <a:spcBef>
          <a:spcPct val="0"/>
        </a:spcBef>
        <a:spcAft>
          <a:spcPct val="0"/>
        </a:spcAft>
        <a:defRPr sz="4400">
          <a:solidFill>
            <a:schemeClr val="tx1"/>
          </a:solidFill>
          <a:latin typeface="Calibri" pitchFamily="34" charset="0"/>
          <a:ea typeface="宋体" charset="-122"/>
        </a:defRPr>
      </a:lvl7pPr>
      <a:lvl8pPr marL="1371600" algn="ctr" defTabSz="457200" rtl="0" fontAlgn="base">
        <a:spcBef>
          <a:spcPct val="0"/>
        </a:spcBef>
        <a:spcAft>
          <a:spcPct val="0"/>
        </a:spcAft>
        <a:defRPr sz="4400">
          <a:solidFill>
            <a:schemeClr val="tx1"/>
          </a:solidFill>
          <a:latin typeface="Calibri" pitchFamily="34" charset="0"/>
          <a:ea typeface="宋体" charset="-122"/>
        </a:defRPr>
      </a:lvl8pPr>
      <a:lvl9pPr marL="1828800" algn="ctr" defTabSz="457200"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13.xml"/><Relationship Id="rId7"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12.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5.png"/><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slide" Target="slide12.xml"/></Relationships>
</file>

<file path=ppt/slides/_rels/slide2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 Target="slide34.xml"/><Relationship Id="rId7" Type="http://schemas.openxmlformats.org/officeDocument/2006/relationships/slide" Target="slide3.xml"/><Relationship Id="rId2" Type="http://schemas.openxmlformats.org/officeDocument/2006/relationships/slide" Target="slide38.xml"/><Relationship Id="rId1" Type="http://schemas.openxmlformats.org/officeDocument/2006/relationships/slideLayout" Target="../slideLayouts/slideLayout2.xml"/><Relationship Id="rId6" Type="http://schemas.openxmlformats.org/officeDocument/2006/relationships/image" Target="../media/image1.emf"/><Relationship Id="rId5" Type="http://schemas.openxmlformats.org/officeDocument/2006/relationships/slide" Target="slide45.xml"/><Relationship Id="rId4" Type="http://schemas.openxmlformats.org/officeDocument/2006/relationships/slide" Target="slide26.xml"/><Relationship Id="rId9" Type="http://schemas.openxmlformats.org/officeDocument/2006/relationships/image" Target="../media/image5.png"/></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emf"/><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hyperlink" Target="Information%20bank/Viewing-iExplore%201.mp4" TargetMode="External"/></Relationships>
</file>

<file path=ppt/slides/_rels/slide3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slide" Target="slide25.xml"/></Relationships>
</file>

<file path=ppt/slides/_rels/slide35.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slide" Target="slide25.xml"/></Relationships>
</file>

<file path=ppt/slides/_rels/slide3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3.xml"/></Relationships>
</file>

<file path=ppt/slides/_rels/slide4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image" Target="../media/image5.png"/><Relationship Id="rId2" Type="http://schemas.openxmlformats.org/officeDocument/2006/relationships/slide" Target="slide5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1.emf"/></Relationships>
</file>

<file path=ppt/slides/_rels/slide52.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1.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3"/>
          <p:cNvPicPr>
            <a:picLocks noChangeAspect="1"/>
          </p:cNvPicPr>
          <p:nvPr/>
        </p:nvPicPr>
        <p:blipFill>
          <a:blip r:embed="rId3"/>
          <a:srcRect/>
          <a:stretch>
            <a:fillRect/>
          </a:stretch>
        </p:blipFill>
        <p:spPr bwMode="auto">
          <a:xfrm>
            <a:off x="0" y="757238"/>
            <a:ext cx="9144000" cy="5341937"/>
          </a:xfrm>
          <a:prstGeom prst="rect">
            <a:avLst/>
          </a:prstGeom>
          <a:noFill/>
          <a:ln w="9525">
            <a:noFill/>
            <a:miter lim="800000"/>
            <a:headEnd/>
            <a:tailEnd/>
          </a:ln>
        </p:spPr>
      </p:pic>
      <p:sp>
        <p:nvSpPr>
          <p:cNvPr id="34" name="矩形 33"/>
          <p:cNvSpPr/>
          <p:nvPr/>
        </p:nvSpPr>
        <p:spPr>
          <a:xfrm>
            <a:off x="4524375" y="5235575"/>
            <a:ext cx="4619625" cy="79692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sp>
        <p:nvSpPr>
          <p:cNvPr id="15363" name="文本框 28"/>
          <p:cNvSpPr txBox="1">
            <a:spLocks noChangeArrowheads="1"/>
          </p:cNvSpPr>
          <p:nvPr/>
        </p:nvSpPr>
        <p:spPr bwMode="auto">
          <a:xfrm>
            <a:off x="8307388" y="5716588"/>
            <a:ext cx="742950" cy="307975"/>
          </a:xfrm>
          <a:prstGeom prst="rect">
            <a:avLst/>
          </a:prstGeom>
          <a:noFill/>
          <a:ln w="9525">
            <a:noFill/>
            <a:miter lim="800000"/>
            <a:headEnd/>
            <a:tailEnd/>
          </a:ln>
        </p:spPr>
        <p:txBody>
          <a:bodyPr>
            <a:spAutoFit/>
          </a:bodyPr>
          <a:lstStyle/>
          <a:p>
            <a:r>
              <a:rPr kumimoji="1" lang="en-US" altLang="zh-CN" sz="1400">
                <a:solidFill>
                  <a:schemeClr val="bg1"/>
                </a:solidFill>
                <a:cs typeface="Arial" charset="0"/>
              </a:rPr>
              <a:t>UNIT</a:t>
            </a:r>
            <a:endParaRPr kumimoji="1" lang="zh-CN" altLang="en-US" sz="1400">
              <a:solidFill>
                <a:schemeClr val="bg1"/>
              </a:solidFill>
              <a:cs typeface="Arial" charset="0"/>
            </a:endParaRPr>
          </a:p>
        </p:txBody>
      </p:sp>
      <p:sp>
        <p:nvSpPr>
          <p:cNvPr id="30" name="文本框 29"/>
          <p:cNvSpPr txBox="1"/>
          <p:nvPr/>
        </p:nvSpPr>
        <p:spPr>
          <a:xfrm>
            <a:off x="8288338" y="4873625"/>
            <a:ext cx="762000" cy="1016000"/>
          </a:xfrm>
          <a:prstGeom prst="rect">
            <a:avLst/>
          </a:prstGeom>
          <a:noFill/>
        </p:spPr>
        <p:txBody>
          <a:bodyPr>
            <a:spAutoFit/>
          </a:bodyPr>
          <a:lstStyle/>
          <a:p>
            <a:pPr fontAlgn="auto">
              <a:spcBef>
                <a:spcPts val="0"/>
              </a:spcBef>
              <a:spcAft>
                <a:spcPts val="0"/>
              </a:spcAft>
              <a:defRPr/>
            </a:pPr>
            <a:r>
              <a:rPr kumimoji="1" lang="en-US" altLang="zh-CN" sz="6000" b="1" i="1" dirty="0">
                <a:solidFill>
                  <a:schemeClr val="bg1"/>
                </a:solidFill>
                <a:effectLst>
                  <a:outerShdw blurRad="50800" dist="38100" dir="2700000" algn="tl" rotWithShape="0">
                    <a:prstClr val="black">
                      <a:alpha val="40000"/>
                    </a:prstClr>
                  </a:outerShdw>
                </a:effectLst>
                <a:latin typeface="Arial" panose="020B0604020202020204"/>
                <a:ea typeface="+mn-ea"/>
                <a:cs typeface="Arial" panose="020B0604020202020204"/>
              </a:rPr>
              <a:t>7</a:t>
            </a:r>
            <a:endParaRPr kumimoji="1" lang="zh-CN" altLang="en-US" sz="6000" b="1" i="1" dirty="0">
              <a:solidFill>
                <a:schemeClr val="bg1"/>
              </a:solidFill>
              <a:effectLst>
                <a:outerShdw blurRad="50800" dist="38100" dir="2700000" algn="tl" rotWithShape="0">
                  <a:prstClr val="black">
                    <a:alpha val="40000"/>
                  </a:prstClr>
                </a:outerShdw>
              </a:effectLst>
              <a:latin typeface="Arial" panose="020B0604020202020204"/>
              <a:ea typeface="+mn-ea"/>
              <a:cs typeface="Arial" panose="020B0604020202020204"/>
            </a:endParaRPr>
          </a:p>
        </p:txBody>
      </p:sp>
      <p:sp>
        <p:nvSpPr>
          <p:cNvPr id="15365" name="矩形 7"/>
          <p:cNvSpPr>
            <a:spLocks noChangeArrowheads="1"/>
          </p:cNvSpPr>
          <p:nvPr/>
        </p:nvSpPr>
        <p:spPr bwMode="auto">
          <a:xfrm>
            <a:off x="4500563" y="5461000"/>
            <a:ext cx="3824287" cy="522288"/>
          </a:xfrm>
          <a:prstGeom prst="rect">
            <a:avLst/>
          </a:prstGeom>
          <a:noFill/>
          <a:ln w="9525">
            <a:noFill/>
            <a:miter lim="800000"/>
            <a:headEnd/>
            <a:tailEnd/>
          </a:ln>
        </p:spPr>
        <p:txBody>
          <a:bodyPr>
            <a:spAutoFit/>
          </a:bodyPr>
          <a:lstStyle/>
          <a:p>
            <a:pPr algn="ctr">
              <a:spcBef>
                <a:spcPct val="50000"/>
              </a:spcBef>
            </a:pPr>
            <a:r>
              <a:rPr lang="en-US" altLang="zh-CN" sz="2800" b="1">
                <a:solidFill>
                  <a:schemeClr val="bg1"/>
                </a:solidFill>
                <a:ea typeface="Gulim" pitchFamily="34" charset="-127"/>
                <a:cs typeface="Arial" charset="0"/>
                <a:sym typeface="Arial" charset="0"/>
              </a:rPr>
              <a:t>More than trends</a:t>
            </a:r>
          </a:p>
        </p:txBody>
      </p:sp>
      <p:sp>
        <p:nvSpPr>
          <p:cNvPr id="38" name="矩形 37"/>
          <p:cNvSpPr/>
          <p:nvPr/>
        </p:nvSpPr>
        <p:spPr>
          <a:xfrm>
            <a:off x="0" y="952500"/>
            <a:ext cx="9144000" cy="1185863"/>
          </a:xfrm>
          <a:prstGeom prst="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1">
                  <a:lumMod val="40000"/>
                  <a:lumOff val="60000"/>
                </a:schemeClr>
              </a:solidFill>
            </a:endParaRPr>
          </a:p>
        </p:txBody>
      </p:sp>
      <p:cxnSp>
        <p:nvCxnSpPr>
          <p:cNvPr id="40" name="直线连接符 39"/>
          <p:cNvCxnSpPr/>
          <p:nvPr/>
        </p:nvCxnSpPr>
        <p:spPr>
          <a:xfrm>
            <a:off x="0" y="952500"/>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44" name="直线连接符 43"/>
          <p:cNvCxnSpPr/>
          <p:nvPr/>
        </p:nvCxnSpPr>
        <p:spPr>
          <a:xfrm>
            <a:off x="5875338" y="6067425"/>
            <a:ext cx="3268662"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15369" name="文本框 50"/>
          <p:cNvSpPr txBox="1">
            <a:spLocks noChangeArrowheads="1"/>
          </p:cNvSpPr>
          <p:nvPr/>
        </p:nvSpPr>
        <p:spPr bwMode="auto">
          <a:xfrm>
            <a:off x="4143375" y="1452563"/>
            <a:ext cx="2263775" cy="584200"/>
          </a:xfrm>
          <a:prstGeom prst="rect">
            <a:avLst/>
          </a:prstGeom>
          <a:noFill/>
          <a:ln w="9525">
            <a:noFill/>
            <a:miter lim="800000"/>
            <a:headEnd/>
            <a:tailEnd/>
          </a:ln>
        </p:spPr>
        <p:txBody>
          <a:bodyPr>
            <a:spAutoFit/>
          </a:bodyPr>
          <a:lstStyle/>
          <a:p>
            <a:r>
              <a:rPr kumimoji="1" lang="zh-CN" altLang="en-US" sz="3200" b="1">
                <a:solidFill>
                  <a:srgbClr val="FF9F47"/>
                </a:solidFill>
                <a:latin typeface="汉仪旗黑-75W Bold"/>
                <a:ea typeface="汉仪旗黑-75W Bold"/>
                <a:cs typeface="汉仪旗黑-75W Bold"/>
              </a:rPr>
              <a:t>综合教程</a:t>
            </a:r>
            <a:r>
              <a:rPr kumimoji="1" lang="en-US" altLang="zh-CN" sz="3200" b="1">
                <a:solidFill>
                  <a:srgbClr val="FF9F47"/>
                </a:solidFill>
                <a:latin typeface="汉仪旗黑-75W Bold"/>
                <a:ea typeface="汉仪旗黑-75W Bold"/>
                <a:cs typeface="汉仪旗黑-75W Bold"/>
              </a:rPr>
              <a:t> 1</a:t>
            </a:r>
            <a:endParaRPr kumimoji="1" lang="zh-CN" altLang="en-US" sz="3200" b="1">
              <a:solidFill>
                <a:srgbClr val="FF9F47"/>
              </a:solidFill>
              <a:latin typeface="汉仪旗黑-75W Bold"/>
              <a:ea typeface="汉仪旗黑-75W Bold"/>
              <a:cs typeface="汉仪旗黑-75W Bold"/>
            </a:endParaRPr>
          </a:p>
        </p:txBody>
      </p:sp>
      <p:pic>
        <p:nvPicPr>
          <p:cNvPr id="15370" name="图片 2"/>
          <p:cNvPicPr>
            <a:picLocks noChangeAspect="1"/>
          </p:cNvPicPr>
          <p:nvPr/>
        </p:nvPicPr>
        <p:blipFill>
          <a:blip r:embed="rId4"/>
          <a:srcRect/>
          <a:stretch>
            <a:fillRect/>
          </a:stretch>
        </p:blipFill>
        <p:spPr bwMode="auto">
          <a:xfrm>
            <a:off x="-639763" y="153988"/>
            <a:ext cx="5268913" cy="2633662"/>
          </a:xfrm>
          <a:prstGeom prst="rect">
            <a:avLst/>
          </a:prstGeom>
          <a:noFill/>
          <a:ln w="9525">
            <a:noFill/>
            <a:miter lim="800000"/>
            <a:headEnd/>
            <a:tailEnd/>
          </a:ln>
        </p:spPr>
      </p:pic>
      <p:sp>
        <p:nvSpPr>
          <p:cNvPr id="49" name="矩形 48"/>
          <p:cNvSpPr/>
          <p:nvPr/>
        </p:nvSpPr>
        <p:spPr>
          <a:xfrm>
            <a:off x="2817813" y="1649413"/>
            <a:ext cx="917575" cy="28892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sp>
        <p:nvSpPr>
          <p:cNvPr id="15372" name="文本框 47"/>
          <p:cNvSpPr txBox="1">
            <a:spLocks noChangeArrowheads="1"/>
          </p:cNvSpPr>
          <p:nvPr/>
        </p:nvSpPr>
        <p:spPr bwMode="auto">
          <a:xfrm>
            <a:off x="2847975" y="1590675"/>
            <a:ext cx="917575" cy="369888"/>
          </a:xfrm>
          <a:prstGeom prst="rect">
            <a:avLst/>
          </a:prstGeom>
          <a:noFill/>
          <a:ln w="9525">
            <a:noFill/>
            <a:miter lim="800000"/>
            <a:headEnd/>
            <a:tailEnd/>
          </a:ln>
        </p:spPr>
        <p:txBody>
          <a:bodyPr>
            <a:spAutoFit/>
          </a:bodyPr>
          <a:lstStyle/>
          <a:p>
            <a:r>
              <a:rPr kumimoji="1" lang="zh-CN" altLang="en-US">
                <a:solidFill>
                  <a:schemeClr val="bg1"/>
                </a:solidFill>
                <a:latin typeface="Heiti SC Medium"/>
                <a:ea typeface="Heiti SC Medium"/>
                <a:cs typeface="Heiti SC Medium"/>
              </a:rPr>
              <a:t>提高篇</a:t>
            </a:r>
          </a:p>
        </p:txBody>
      </p:sp>
      <p:sp>
        <p:nvSpPr>
          <p:cNvPr id="15373" name="Subtitle 4"/>
          <p:cNvSpPr txBox="1">
            <a:spLocks noChangeArrowheads="1"/>
          </p:cNvSpPr>
          <p:nvPr/>
        </p:nvSpPr>
        <p:spPr bwMode="auto">
          <a:xfrm>
            <a:off x="-23813" y="6067425"/>
            <a:ext cx="9167813" cy="814388"/>
          </a:xfrm>
          <a:prstGeom prst="rect">
            <a:avLst/>
          </a:prstGeom>
          <a:solidFill>
            <a:srgbClr val="7F4F35"/>
          </a:solidFill>
          <a:ln w="9525">
            <a:noFill/>
            <a:miter lim="800000"/>
            <a:headEnd/>
            <a:tailEnd/>
          </a:ln>
        </p:spPr>
        <p:txBody>
          <a:bodyPr/>
          <a:lstStyle/>
          <a:p>
            <a:pPr>
              <a:lnSpc>
                <a:spcPct val="110000"/>
              </a:lnSpc>
              <a:spcBef>
                <a:spcPct val="20000"/>
              </a:spcBef>
            </a:pPr>
            <a:r>
              <a:rPr lang="en-US" altLang="zh-CN" sz="1500" b="1">
                <a:solidFill>
                  <a:srgbClr val="D9D9D9"/>
                </a:solidFill>
                <a:latin typeface="Georgia" pitchFamily="18" charset="0"/>
                <a:sym typeface="Calibri" pitchFamily="34" charset="0"/>
              </a:rPr>
              <a:t>FOREIGN LANGUAGE TEACHING AND RESEARCH PRESS      </a:t>
            </a:r>
          </a:p>
          <a:p>
            <a:pPr>
              <a:lnSpc>
                <a:spcPct val="110000"/>
              </a:lnSpc>
              <a:spcBef>
                <a:spcPct val="20000"/>
              </a:spcBef>
            </a:pPr>
            <a:r>
              <a:rPr lang="en-US" altLang="zh-CN" sz="1500" b="1">
                <a:solidFill>
                  <a:srgbClr val="D9D9D9"/>
                </a:solidFill>
                <a:latin typeface="Georgia" pitchFamily="18" charset="0"/>
                <a:sym typeface="Calibri" pitchFamily="34" charset="0"/>
              </a:rPr>
              <a:t>HEBEI UNIVERSITY</a:t>
            </a:r>
            <a:endParaRPr lang="zh-CN" altLang="en-US" sz="1500" b="1">
              <a:solidFill>
                <a:srgbClr val="D9D9D9"/>
              </a:solidFill>
              <a:latin typeface="Georgia" pitchFamily="18" charset="0"/>
              <a:sym typeface="Calibri" pitchFamily="34" charset="0"/>
            </a:endParaRPr>
          </a:p>
          <a:p>
            <a:pPr algn="ctr" latinLnBrk="1">
              <a:spcBef>
                <a:spcPct val="20000"/>
              </a:spcBef>
            </a:pPr>
            <a:endParaRPr lang="en-US" altLang="zh-CN" sz="4000" b="1">
              <a:solidFill>
                <a:schemeClr val="bg1"/>
              </a:solidFill>
              <a:latin typeface="Calibri" pitchFamily="34" charset="0"/>
              <a:sym typeface="Arial" charset="0"/>
            </a:endParaRPr>
          </a:p>
        </p:txBody>
      </p:sp>
      <p:sp>
        <p:nvSpPr>
          <p:cNvPr id="15374" name="Subtitle 4"/>
          <p:cNvSpPr txBox="1">
            <a:spLocks noChangeArrowheads="1"/>
          </p:cNvSpPr>
          <p:nvPr/>
        </p:nvSpPr>
        <p:spPr bwMode="auto">
          <a:xfrm>
            <a:off x="0" y="6732588"/>
            <a:ext cx="9144000" cy="46037"/>
          </a:xfrm>
          <a:prstGeom prst="rect">
            <a:avLst/>
          </a:prstGeom>
          <a:solidFill>
            <a:srgbClr val="FFC000"/>
          </a:solidFill>
          <a:ln w="9525">
            <a:noFill/>
            <a:miter lim="800000"/>
            <a:headEnd/>
            <a:tailEnd/>
          </a:ln>
        </p:spPr>
        <p:txBody>
          <a:bodyPr/>
          <a:lstStyle/>
          <a:p>
            <a:pPr algn="ctr" latinLnBrk="1">
              <a:spcBef>
                <a:spcPct val="50000"/>
              </a:spcBef>
            </a:pPr>
            <a:endParaRPr lang="en-US" altLang="zh-CN" sz="3600" b="1">
              <a:solidFill>
                <a:srgbClr val="595959"/>
              </a:solidFill>
              <a:latin typeface="Georgia" pitchFamily="18" charset="0"/>
              <a:ea typeface="Gulim" pitchFamily="34" charset="-127"/>
              <a:sym typeface="Arial"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7" name="Rectangle 27"/>
          <p:cNvSpPr>
            <a:spLocks noGrp="1" noChangeArrowheads="1"/>
          </p:cNvSpPr>
          <p:nvPr>
            <p:ph type="body" sz="half" idx="4294967295"/>
          </p:nvPr>
        </p:nvSpPr>
        <p:spPr bwMode="auto">
          <a:xfrm>
            <a:off x="0" y="1600200"/>
            <a:ext cx="4038600" cy="4525963"/>
          </a:xfrm>
          <a:prstGeom prst="rect">
            <a:avLst/>
          </a:prstGeom>
          <a:noFill/>
          <a:ln>
            <a:miter lim="800000"/>
            <a:headEnd/>
            <a:tailEnd/>
          </a:ln>
        </p:spPr>
        <p:txBody>
          <a:bodyPr/>
          <a:lstStyle/>
          <a:p>
            <a:pPr eaLnBrk="1" hangingPunct="1"/>
            <a:endParaRPr lang="en-US" altLang="zh-CN" smtClean="0"/>
          </a:p>
          <a:p>
            <a:pPr eaLnBrk="1" hangingPunct="1"/>
            <a:endParaRPr lang="en-US" altLang="zh-CN" smtClean="0"/>
          </a:p>
        </p:txBody>
      </p:sp>
      <p:sp>
        <p:nvSpPr>
          <p:cNvPr id="65564" name="Rectangle 28"/>
          <p:cNvSpPr>
            <a:spLocks noGrp="1" noChangeArrowheads="1"/>
          </p:cNvSpPr>
          <p:nvPr>
            <p:ph type="body" sz="half" idx="4294967295"/>
          </p:nvPr>
        </p:nvSpPr>
        <p:spPr bwMode="auto">
          <a:xfrm>
            <a:off x="212725" y="917575"/>
            <a:ext cx="8316913" cy="3571875"/>
          </a:xfrm>
          <a:prstGeom prst="rect">
            <a:avLst/>
          </a:prstGeom>
          <a:noFill/>
          <a:ln>
            <a:miter lim="800000"/>
            <a:headEnd/>
            <a:tailEnd/>
          </a:ln>
        </p:spPr>
        <p:txBody>
          <a:bodyPr/>
          <a:lstStyle/>
          <a:p>
            <a:pPr eaLnBrk="1" hangingPunct="1">
              <a:lnSpc>
                <a:spcPct val="150000"/>
              </a:lnSpc>
              <a:spcBef>
                <a:spcPct val="0"/>
              </a:spcBef>
              <a:buFontTx/>
              <a:buNone/>
            </a:pPr>
            <a:r>
              <a:rPr lang="en-US" altLang="zh-CN" sz="2800" b="1" smtClean="0">
                <a:solidFill>
                  <a:srgbClr val="002060"/>
                </a:solidFill>
                <a:latin typeface="Times New Roman" pitchFamily="18" charset="0"/>
              </a:rPr>
              <a:t>   “Fashion is not something that exists in dresses only. Fashion is in the sky, in the street, fashion has to do with </a:t>
            </a:r>
            <a:r>
              <a:rPr lang="en-US" altLang="zh-CN" sz="2800" b="1" smtClean="0">
                <a:solidFill>
                  <a:srgbClr val="C00000"/>
                </a:solidFill>
                <a:latin typeface="Times New Roman" pitchFamily="18" charset="0"/>
              </a:rPr>
              <a:t>ideas</a:t>
            </a:r>
            <a:r>
              <a:rPr lang="en-US" altLang="zh-CN" sz="2800" b="1" smtClean="0">
                <a:solidFill>
                  <a:srgbClr val="002060"/>
                </a:solidFill>
                <a:latin typeface="Times New Roman" pitchFamily="18" charset="0"/>
              </a:rPr>
              <a:t>, the way we live, what is happening.”</a:t>
            </a:r>
          </a:p>
          <a:p>
            <a:pPr algn="r" eaLnBrk="1" hangingPunct="1">
              <a:lnSpc>
                <a:spcPct val="150000"/>
              </a:lnSpc>
              <a:spcBef>
                <a:spcPct val="0"/>
              </a:spcBef>
              <a:buFontTx/>
              <a:buNone/>
            </a:pPr>
            <a:r>
              <a:rPr lang="en-US" altLang="zh-CN" sz="2800" b="1" i="1" smtClean="0">
                <a:solidFill>
                  <a:srgbClr val="002060"/>
                </a:solidFill>
                <a:latin typeface="Times New Roman" pitchFamily="18" charset="0"/>
              </a:rPr>
              <a:t>--Coco Chanel</a:t>
            </a:r>
            <a:endParaRPr lang="zh-CN" altLang="en-US" sz="2800" b="1" i="1" smtClean="0">
              <a:solidFill>
                <a:srgbClr val="002060"/>
              </a:solidFill>
              <a:latin typeface="Times New Roman" pitchFamily="18" charset="0"/>
            </a:endParaRPr>
          </a:p>
          <a:p>
            <a:pPr algn="ctr" eaLnBrk="1" hangingPunct="1">
              <a:lnSpc>
                <a:spcPct val="150000"/>
              </a:lnSpc>
              <a:buFontTx/>
              <a:buNone/>
            </a:pPr>
            <a:endParaRPr lang="en-US" altLang="zh-CN" sz="2800" smtClean="0"/>
          </a:p>
        </p:txBody>
      </p:sp>
      <p:pic>
        <p:nvPicPr>
          <p:cNvPr id="37896" name="Picture 8" descr="http://img2.jike.com/get?name=T1.ZVBBv_b1RCvBVdK"/>
          <p:cNvPicPr>
            <a:picLocks noChangeAspect="1" noChangeArrowheads="1"/>
          </p:cNvPicPr>
          <p:nvPr/>
        </p:nvPicPr>
        <p:blipFill>
          <a:blip r:embed="rId2"/>
          <a:srcRect/>
          <a:stretch>
            <a:fillRect/>
          </a:stretch>
        </p:blipFill>
        <p:spPr bwMode="auto">
          <a:xfrm>
            <a:off x="3554413" y="3171825"/>
            <a:ext cx="1633537" cy="2178050"/>
          </a:xfrm>
          <a:prstGeom prst="rect">
            <a:avLst/>
          </a:prstGeom>
          <a:noFill/>
          <a:ln w="9525">
            <a:noFill/>
            <a:miter lim="800000"/>
            <a:headEnd/>
            <a:tailEnd/>
          </a:ln>
        </p:spPr>
      </p:pic>
      <p:sp>
        <p:nvSpPr>
          <p:cNvPr id="11" name="矩形 10"/>
          <p:cNvSpPr/>
          <p:nvPr/>
        </p:nvSpPr>
        <p:spPr>
          <a:xfrm>
            <a:off x="2888255" y="5349947"/>
            <a:ext cx="3108543" cy="923330"/>
          </a:xfrm>
          <a:prstGeom prst="rect">
            <a:avLst/>
          </a:prstGeom>
          <a:noFill/>
        </p:spPr>
        <p:txBody>
          <a:bodyPr wrap="none">
            <a:spAutoFit/>
          </a:bodyPr>
          <a:lstStyle/>
          <a:p>
            <a:pPr algn="ctr" fontAlgn="auto">
              <a:spcBef>
                <a:spcPts val="0"/>
              </a:spcBef>
              <a:spcAft>
                <a:spcPts val="0"/>
              </a:spcAft>
              <a:defRPr/>
            </a:pPr>
            <a:r>
              <a:rPr lang="en-US" altLang="zh-CN" sz="5400" b="1" kern="10" dirty="0">
                <a:ln w="12700">
                  <a:solidFill>
                    <a:schemeClr val="tx2">
                      <a:satMod val="155000"/>
                    </a:schemeClr>
                  </a:solidFill>
                  <a:prstDash val="solid"/>
                </a:ln>
                <a:solidFill>
                  <a:srgbClr val="6F0805"/>
                </a:solidFill>
                <a:effectLst>
                  <a:outerShdw blurRad="38100" dist="38100" dir="2700000" algn="tl">
                    <a:srgbClr val="000000">
                      <a:alpha val="43137"/>
                    </a:srgbClr>
                  </a:outerShdw>
                </a:effectLst>
                <a:latin typeface="Monotype Corsiva" panose="03010101010201010101" pitchFamily="66" charset="0"/>
                <a:ea typeface="Arial Unicode MS" panose="020B0604020202020204" charset="-122"/>
                <a:cs typeface="Arial Unicode MS" panose="020B0604020202020204" charset="-122"/>
              </a:rPr>
              <a:t>Be yourself!</a:t>
            </a:r>
            <a:endParaRPr lang="zh-CN" altLang="en-US" sz="5400" b="1" dirty="0">
              <a:ln w="12700">
                <a:solidFill>
                  <a:schemeClr val="tx2">
                    <a:satMod val="155000"/>
                  </a:schemeClr>
                </a:solidFill>
                <a:prstDash val="solid"/>
              </a:ln>
              <a:solidFill>
                <a:srgbClr val="6F0805"/>
              </a:solidFill>
              <a:effectLst>
                <a:outerShdw blurRad="38100" dist="38100" dir="2700000" algn="tl">
                  <a:srgbClr val="000000">
                    <a:alpha val="43137"/>
                  </a:srgbClr>
                </a:outerShdw>
              </a:effectLst>
              <a:latin typeface="Monotype Corsiva" panose="03010101010201010101" pitchFamily="66" charset="0"/>
              <a:ea typeface="+mn-ea"/>
            </a:endParaRPr>
          </a:p>
        </p:txBody>
      </p:sp>
      <p:sp>
        <p:nvSpPr>
          <p:cNvPr id="9" name="文本框 32"/>
          <p:cNvSpPr txBox="1"/>
          <p:nvPr/>
        </p:nvSpPr>
        <p:spPr>
          <a:xfrm>
            <a:off x="2468563" y="280988"/>
            <a:ext cx="2890837"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p>
        </p:txBody>
      </p:sp>
      <p:sp>
        <p:nvSpPr>
          <p:cNvPr id="10" name="动作按钮: 第一张 9">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7896"/>
                                        </p:tgtEl>
                                        <p:attrNameLst>
                                          <p:attrName>style.visibility</p:attrName>
                                        </p:attrNameLst>
                                      </p:cBhvr>
                                      <p:to>
                                        <p:strVal val="visible"/>
                                      </p:to>
                                    </p:set>
                                    <p:animEffect transition="in" filter="dissolve">
                                      <p:cBhvr>
                                        <p:cTn id="7" dur="500"/>
                                        <p:tgtEl>
                                          <p:spTgt spid="3789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5564"/>
                                        </p:tgtEl>
                                        <p:attrNameLst>
                                          <p:attrName>style.visibility</p:attrName>
                                        </p:attrNameLst>
                                      </p:cBhvr>
                                      <p:to>
                                        <p:strVal val="visible"/>
                                      </p:to>
                                    </p:set>
                                    <p:animEffect transition="in" filter="blinds(horizontal)">
                                      <p:cBhvr>
                                        <p:cTn id="12" dur="500"/>
                                        <p:tgtEl>
                                          <p:spTgt spid="65564"/>
                                        </p:tgtEl>
                                      </p:cBhvr>
                                    </p:animEffect>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 calcmode="lin" valueType="num">
                                      <p:cBhvr>
                                        <p:cTn id="19" dur="500" fill="hold"/>
                                        <p:tgtEl>
                                          <p:spTgt spid="11"/>
                                        </p:tgtEl>
                                        <p:attrNameLst>
                                          <p:attrName>style.rotation</p:attrName>
                                        </p:attrNameLst>
                                      </p:cBhvr>
                                      <p:tavLst>
                                        <p:tav tm="0">
                                          <p:val>
                                            <p:fltVal val="360"/>
                                          </p:val>
                                        </p:tav>
                                        <p:tav tm="100000">
                                          <p:val>
                                            <p:fltVal val="0"/>
                                          </p:val>
                                        </p:tav>
                                      </p:tavLst>
                                    </p:anim>
                                    <p:animEffect transition="in" filter="fade">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6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线连接符 42"/>
          <p:cNvCxnSpPr/>
          <p:nvPr/>
        </p:nvCxnSpPr>
        <p:spPr>
          <a:xfrm flipH="1">
            <a:off x="3902075" y="3484563"/>
            <a:ext cx="654050" cy="0"/>
          </a:xfrm>
          <a:prstGeom prst="line">
            <a:avLst/>
          </a:prstGeom>
          <a:ln>
            <a:solidFill>
              <a:schemeClr val="accent4"/>
            </a:solidFill>
          </a:ln>
        </p:spPr>
        <p:style>
          <a:lnRef idx="1">
            <a:schemeClr val="accent2"/>
          </a:lnRef>
          <a:fillRef idx="0">
            <a:schemeClr val="accent2"/>
          </a:fillRef>
          <a:effectRef idx="0">
            <a:schemeClr val="accent2"/>
          </a:effectRef>
          <a:fontRef idx="minor">
            <a:schemeClr val="tx1"/>
          </a:fontRef>
        </p:style>
      </p:cxnSp>
      <p:cxnSp>
        <p:nvCxnSpPr>
          <p:cNvPr id="36" name="直线连接符 35"/>
          <p:cNvCxnSpPr/>
          <p:nvPr/>
        </p:nvCxnSpPr>
        <p:spPr>
          <a:xfrm flipH="1" flipV="1">
            <a:off x="3540125" y="4592638"/>
            <a:ext cx="463550" cy="312737"/>
          </a:xfrm>
          <a:prstGeom prst="line">
            <a:avLst/>
          </a:prstGeom>
          <a:ln>
            <a:solidFill>
              <a:schemeClr val="accent4"/>
            </a:solidFill>
          </a:ln>
        </p:spPr>
        <p:style>
          <a:lnRef idx="1">
            <a:schemeClr val="accent2"/>
          </a:lnRef>
          <a:fillRef idx="0">
            <a:schemeClr val="accent2"/>
          </a:fillRef>
          <a:effectRef idx="0">
            <a:schemeClr val="accent2"/>
          </a:effectRef>
          <a:fontRef idx="minor">
            <a:schemeClr val="tx1"/>
          </a:fontRef>
        </p:style>
      </p:cxnSp>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cxnSp>
        <p:nvCxnSpPr>
          <p:cNvPr id="9" name="直线连接符 8"/>
          <p:cNvCxnSpPr/>
          <p:nvPr/>
        </p:nvCxnSpPr>
        <p:spPr>
          <a:xfrm flipH="1">
            <a:off x="3551238" y="2006600"/>
            <a:ext cx="463550" cy="463550"/>
          </a:xfrm>
          <a:prstGeom prst="line">
            <a:avLst/>
          </a:prstGeom>
          <a:ln>
            <a:solidFill>
              <a:schemeClr val="accent4"/>
            </a:solidFill>
          </a:ln>
        </p:spPr>
        <p:style>
          <a:lnRef idx="1">
            <a:schemeClr val="accent2"/>
          </a:lnRef>
          <a:fillRef idx="0">
            <a:schemeClr val="accent2"/>
          </a:fillRef>
          <a:effectRef idx="0">
            <a:schemeClr val="accent2"/>
          </a:effectRef>
          <a:fontRef idx="minor">
            <a:schemeClr val="tx1"/>
          </a:fontRef>
        </p:style>
      </p:cxnSp>
      <p:cxnSp>
        <p:nvCxnSpPr>
          <p:cNvPr id="42" name="直线连接符 41"/>
          <p:cNvCxnSpPr/>
          <p:nvPr/>
        </p:nvCxnSpPr>
        <p:spPr>
          <a:xfrm flipH="1">
            <a:off x="4014788" y="1997075"/>
            <a:ext cx="568325" cy="0"/>
          </a:xfrm>
          <a:prstGeom prst="line">
            <a:avLst/>
          </a:prstGeom>
          <a:ln>
            <a:solidFill>
              <a:schemeClr val="accent4"/>
            </a:solidFill>
          </a:ln>
        </p:spPr>
        <p:style>
          <a:lnRef idx="1">
            <a:schemeClr val="accent2"/>
          </a:lnRef>
          <a:fillRef idx="0">
            <a:schemeClr val="accent2"/>
          </a:fillRef>
          <a:effectRef idx="0">
            <a:schemeClr val="accent2"/>
          </a:effectRef>
          <a:fontRef idx="minor">
            <a:schemeClr val="tx1"/>
          </a:fontRef>
        </p:style>
      </p:cxnSp>
      <p:cxnSp>
        <p:nvCxnSpPr>
          <p:cNvPr id="45" name="直线连接符 44"/>
          <p:cNvCxnSpPr/>
          <p:nvPr/>
        </p:nvCxnSpPr>
        <p:spPr>
          <a:xfrm flipH="1">
            <a:off x="4003675" y="4905375"/>
            <a:ext cx="568325" cy="0"/>
          </a:xfrm>
          <a:prstGeom prst="line">
            <a:avLst/>
          </a:prstGeom>
          <a:ln>
            <a:solidFill>
              <a:schemeClr val="accent4"/>
            </a:solidFill>
          </a:ln>
        </p:spPr>
        <p:style>
          <a:lnRef idx="1">
            <a:schemeClr val="accent2"/>
          </a:lnRef>
          <a:fillRef idx="0">
            <a:schemeClr val="accent2"/>
          </a:fillRef>
          <a:effectRef idx="0">
            <a:schemeClr val="accent2"/>
          </a:effectRef>
          <a:fontRef idx="minor">
            <a:schemeClr val="tx1"/>
          </a:fontRef>
        </p:style>
      </p:cxnSp>
      <p:cxnSp>
        <p:nvCxnSpPr>
          <p:cNvPr id="46" name="直线连接符 45"/>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48" name="直线连接符 47"/>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53" name="直线连接符 5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5610" name="文本框 5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5611" name="图片 5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7" name="圆角矩形 50">
            <a:hlinkClick r:id="rId3" action="ppaction://hlinksldjump"/>
          </p:cNvPr>
          <p:cNvSpPr/>
          <p:nvPr/>
        </p:nvSpPr>
        <p:spPr bwMode="auto">
          <a:xfrm>
            <a:off x="4583113" y="3209925"/>
            <a:ext cx="3943350" cy="547688"/>
          </a:xfrm>
          <a:prstGeom prst="roundRect">
            <a:avLst>
              <a:gd name="adj" fmla="val 7848"/>
            </a:avLst>
          </a:prstGeom>
          <a:solidFill>
            <a:srgbClr val="660066">
              <a:alpha val="78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29" name="圆角矩形 50">
            <a:hlinkClick r:id="rId4" action="ppaction://hlinksldjump"/>
          </p:cNvPr>
          <p:cNvSpPr/>
          <p:nvPr/>
        </p:nvSpPr>
        <p:spPr bwMode="auto">
          <a:xfrm>
            <a:off x="4592638" y="4605338"/>
            <a:ext cx="3943350" cy="547687"/>
          </a:xfrm>
          <a:prstGeom prst="roundRect">
            <a:avLst>
              <a:gd name="adj" fmla="val 7848"/>
            </a:avLst>
          </a:prstGeom>
          <a:solidFill>
            <a:srgbClr val="660066">
              <a:alpha val="78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30" name="圆角矩形 50">
            <a:hlinkClick r:id="rId5" action="ppaction://hlinksldjump"/>
          </p:cNvPr>
          <p:cNvSpPr/>
          <p:nvPr/>
        </p:nvSpPr>
        <p:spPr bwMode="auto">
          <a:xfrm>
            <a:off x="4592638" y="1773238"/>
            <a:ext cx="3943350" cy="549275"/>
          </a:xfrm>
          <a:prstGeom prst="roundRect">
            <a:avLst>
              <a:gd name="adj" fmla="val 7848"/>
            </a:avLst>
          </a:prstGeom>
          <a:solidFill>
            <a:srgbClr val="660066">
              <a:alpha val="78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25615" name="矩形 31">
            <a:hlinkClick r:id="rId5" action="ppaction://hlinksldjump"/>
          </p:cNvPr>
          <p:cNvSpPr>
            <a:spLocks noChangeArrowheads="1"/>
          </p:cNvSpPr>
          <p:nvPr/>
        </p:nvSpPr>
        <p:spPr bwMode="auto">
          <a:xfrm>
            <a:off x="4594225" y="1787525"/>
            <a:ext cx="3957638" cy="522288"/>
          </a:xfrm>
          <a:prstGeom prst="rect">
            <a:avLst/>
          </a:prstGeom>
          <a:noFill/>
          <a:ln w="9525">
            <a:noFill/>
            <a:miter lim="800000"/>
            <a:headEnd/>
            <a:tailEnd/>
          </a:ln>
        </p:spPr>
        <p:txBody>
          <a:bodyPr wrap="none">
            <a:spAutoFit/>
          </a:bodyPr>
          <a:lstStyle/>
          <a:p>
            <a:pPr algn="ctr"/>
            <a:r>
              <a:rPr lang="en-US" altLang="zh-CN" sz="2800" b="1">
                <a:solidFill>
                  <a:schemeClr val="bg1"/>
                </a:solidFill>
                <a:latin typeface="Times New Roman" pitchFamily="18" charset="0"/>
                <a:cs typeface="Times New Roman" pitchFamily="18" charset="0"/>
              </a:rPr>
              <a:t>Background information</a:t>
            </a:r>
            <a:endParaRPr lang="zh-CN" altLang="en-US" sz="2800" b="1">
              <a:solidFill>
                <a:schemeClr val="bg1"/>
              </a:solidFill>
              <a:latin typeface="Times New Roman" pitchFamily="18" charset="0"/>
              <a:cs typeface="Times New Roman" pitchFamily="18" charset="0"/>
            </a:endParaRPr>
          </a:p>
        </p:txBody>
      </p:sp>
      <p:sp>
        <p:nvSpPr>
          <p:cNvPr id="25616" name="矩形 33">
            <a:hlinkClick r:id="rId4" action="ppaction://hlinksldjump"/>
          </p:cNvPr>
          <p:cNvSpPr>
            <a:spLocks noChangeArrowheads="1"/>
          </p:cNvSpPr>
          <p:nvPr/>
        </p:nvSpPr>
        <p:spPr bwMode="auto">
          <a:xfrm>
            <a:off x="5213350" y="4645025"/>
            <a:ext cx="2701925" cy="522288"/>
          </a:xfrm>
          <a:prstGeom prst="rect">
            <a:avLst/>
          </a:prstGeom>
          <a:noFill/>
          <a:ln w="9525">
            <a:noFill/>
            <a:miter lim="800000"/>
            <a:headEnd/>
            <a:tailEnd/>
          </a:ln>
        </p:spPr>
        <p:txBody>
          <a:bodyPr wrap="none">
            <a:spAutoFit/>
          </a:bodyPr>
          <a:lstStyle/>
          <a:p>
            <a:pPr algn="ctr"/>
            <a:r>
              <a:rPr lang="en-US" altLang="zh-CN" sz="2800" b="1">
                <a:solidFill>
                  <a:schemeClr val="bg1"/>
                </a:solidFill>
                <a:latin typeface="Times New Roman" pitchFamily="18" charset="0"/>
                <a:cs typeface="Times New Roman" pitchFamily="18" charset="0"/>
              </a:rPr>
              <a:t>Language points</a:t>
            </a:r>
            <a:endParaRPr lang="zh-CN" altLang="en-US" sz="2800" b="1">
              <a:solidFill>
                <a:schemeClr val="bg1"/>
              </a:solidFill>
              <a:latin typeface="Times New Roman" pitchFamily="18" charset="0"/>
              <a:cs typeface="Times New Roman" pitchFamily="18" charset="0"/>
            </a:endParaRPr>
          </a:p>
        </p:txBody>
      </p:sp>
      <p:sp>
        <p:nvSpPr>
          <p:cNvPr id="25617" name="矩形 36">
            <a:hlinkClick r:id="rId3" action="ppaction://hlinksldjump"/>
          </p:cNvPr>
          <p:cNvSpPr>
            <a:spLocks noChangeArrowheads="1"/>
          </p:cNvSpPr>
          <p:nvPr/>
        </p:nvSpPr>
        <p:spPr bwMode="auto">
          <a:xfrm>
            <a:off x="4930775" y="3217863"/>
            <a:ext cx="3141663" cy="522287"/>
          </a:xfrm>
          <a:prstGeom prst="rect">
            <a:avLst/>
          </a:prstGeom>
          <a:noFill/>
          <a:ln w="9525">
            <a:noFill/>
            <a:miter lim="800000"/>
            <a:headEnd/>
            <a:tailEnd/>
          </a:ln>
        </p:spPr>
        <p:txBody>
          <a:bodyPr wrap="none">
            <a:spAutoFit/>
          </a:bodyPr>
          <a:lstStyle/>
          <a:p>
            <a:pPr algn="ctr"/>
            <a:r>
              <a:rPr lang="en-US" altLang="zh-CN" sz="2800" b="1">
                <a:solidFill>
                  <a:schemeClr val="bg1"/>
                </a:solidFill>
                <a:latin typeface="Times New Roman" pitchFamily="18" charset="0"/>
                <a:cs typeface="Times New Roman" pitchFamily="18" charset="0"/>
              </a:rPr>
              <a:t>Text understanding</a:t>
            </a:r>
            <a:endParaRPr lang="zh-CN" altLang="en-US" sz="2800" b="1">
              <a:solidFill>
                <a:schemeClr val="bg1"/>
              </a:solidFill>
              <a:latin typeface="Times New Roman" pitchFamily="18" charset="0"/>
              <a:cs typeface="Times New Roman" pitchFamily="18" charset="0"/>
            </a:endParaRPr>
          </a:p>
        </p:txBody>
      </p:sp>
      <p:sp>
        <p:nvSpPr>
          <p:cNvPr id="25618" name="矩形 38">
            <a:hlinkClick r:id="rId4" action="ppaction://hlinksldjump"/>
          </p:cNvPr>
          <p:cNvSpPr>
            <a:spLocks noChangeArrowheads="1"/>
          </p:cNvSpPr>
          <p:nvPr/>
        </p:nvSpPr>
        <p:spPr bwMode="auto">
          <a:xfrm>
            <a:off x="5232400" y="3743325"/>
            <a:ext cx="2538413" cy="460375"/>
          </a:xfrm>
          <a:prstGeom prst="rect">
            <a:avLst/>
          </a:prstGeom>
          <a:noFill/>
          <a:ln w="9525">
            <a:noFill/>
            <a:miter lim="800000"/>
            <a:headEnd/>
            <a:tailEnd/>
          </a:ln>
        </p:spPr>
        <p:txBody>
          <a:bodyPr wrap="none">
            <a:spAutoFit/>
          </a:bodyPr>
          <a:lstStyle/>
          <a:p>
            <a:r>
              <a:rPr lang="en-US" altLang="zh-CN" sz="2400" b="1">
                <a:solidFill>
                  <a:schemeClr val="bg1"/>
                </a:solidFill>
                <a:latin typeface="Calibri" pitchFamily="34" charset="0"/>
              </a:rPr>
              <a:t>Sharing your ideas</a:t>
            </a:r>
            <a:endParaRPr lang="zh-CN" altLang="en-US" sz="2400" b="1">
              <a:solidFill>
                <a:schemeClr val="bg1"/>
              </a:solidFill>
              <a:latin typeface="Calibri" pitchFamily="34" charset="0"/>
            </a:endParaRPr>
          </a:p>
        </p:txBody>
      </p:sp>
      <p:sp>
        <p:nvSpPr>
          <p:cNvPr id="25619" name="文本框 22"/>
          <p:cNvSpPr txBox="1">
            <a:spLocks noChangeArrowheads="1"/>
          </p:cNvSpPr>
          <p:nvPr/>
        </p:nvSpPr>
        <p:spPr bwMode="auto">
          <a:xfrm>
            <a:off x="2468563" y="280988"/>
            <a:ext cx="4738687"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pic>
        <p:nvPicPr>
          <p:cNvPr id="25620" name="Picture 21">
            <a:hlinkClick r:id="rId6" action="ppaction://hlinksldjump"/>
          </p:cNvPr>
          <p:cNvPicPr>
            <a:picLocks noChangeAspect="1" noChangeArrowheads="1"/>
          </p:cNvPicPr>
          <p:nvPr/>
        </p:nvPicPr>
        <p:blipFill>
          <a:blip r:embed="rId7"/>
          <a:srcRect/>
          <a:stretch>
            <a:fillRect/>
          </a:stretch>
        </p:blipFill>
        <p:spPr bwMode="auto">
          <a:xfrm>
            <a:off x="8256588" y="152400"/>
            <a:ext cx="558800" cy="558800"/>
          </a:xfrm>
          <a:prstGeom prst="rect">
            <a:avLst/>
          </a:prstGeom>
          <a:noFill/>
          <a:ln w="9525">
            <a:noFill/>
            <a:miter lim="800000"/>
            <a:headEnd/>
            <a:tailEnd/>
          </a:ln>
        </p:spPr>
      </p:pic>
      <p:pic>
        <p:nvPicPr>
          <p:cNvPr id="23" name="图片 22"/>
          <p:cNvPicPr>
            <a:picLocks noChangeAspect="1"/>
          </p:cNvPicPr>
          <p:nvPr/>
        </p:nvPicPr>
        <p:blipFill rotWithShape="1">
          <a:blip r:embed="rId8"/>
          <a:srcRect l="5842" r="5842"/>
          <a:stretch>
            <a:fillRect/>
          </a:stretch>
        </p:blipFill>
        <p:spPr>
          <a:xfrm>
            <a:off x="683294" y="1775016"/>
            <a:ext cx="3347357" cy="3347357"/>
          </a:xfrm>
          <a:prstGeom prst="ellipse">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a:spLocks noChangeArrowheads="1"/>
          </p:cNvSpPr>
          <p:nvPr/>
        </p:nvSpPr>
        <p:spPr bwMode="auto">
          <a:xfrm>
            <a:off x="487363" y="2117725"/>
            <a:ext cx="8299450" cy="3787775"/>
          </a:xfrm>
          <a:prstGeom prst="flowChartAlternateProcess">
            <a:avLst/>
          </a:prstGeom>
          <a:noFill/>
          <a:ln w="9525">
            <a:solidFill>
              <a:srgbClr val="742FA9"/>
            </a:solidFill>
            <a:round/>
            <a:headEnd/>
            <a:tailEnd/>
          </a:ln>
        </p:spPr>
        <p:txBody>
          <a:bodyPr/>
          <a:lstStyle/>
          <a:p>
            <a:pPr algn="just"/>
            <a:endParaRPr lang="en-US" altLang="zh-CN" sz="2400">
              <a:latin typeface="Times New Roman" pitchFamily="18" charset="0"/>
              <a:cs typeface="Times New Roman" pitchFamily="18" charset="0"/>
            </a:endParaRPr>
          </a:p>
        </p:txBody>
      </p:sp>
      <p:cxnSp>
        <p:nvCxnSpPr>
          <p:cNvPr id="16"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6627" name="文本框 20"/>
          <p:cNvSpPr txBox="1">
            <a:spLocks noChangeArrowheads="1"/>
          </p:cNvSpPr>
          <p:nvPr/>
        </p:nvSpPr>
        <p:spPr bwMode="auto">
          <a:xfrm>
            <a:off x="2468563" y="280988"/>
            <a:ext cx="4751387"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cxnSp>
        <p:nvCxnSpPr>
          <p:cNvPr id="20"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1"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6630"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6631" name="图片 2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6632" name="文本框 66"/>
          <p:cNvSpPr txBox="1">
            <a:spLocks noChangeArrowheads="1"/>
          </p:cNvSpPr>
          <p:nvPr/>
        </p:nvSpPr>
        <p:spPr bwMode="auto">
          <a:xfrm>
            <a:off x="355600" y="1009650"/>
            <a:ext cx="4533900" cy="522288"/>
          </a:xfrm>
          <a:prstGeom prst="rect">
            <a:avLst/>
          </a:prstGeom>
          <a:noFill/>
          <a:ln w="9525">
            <a:noFill/>
            <a:miter lim="800000"/>
            <a:headEnd/>
            <a:tailEnd/>
          </a:ln>
        </p:spPr>
        <p:txBody>
          <a:bodyPr>
            <a:spAutoFit/>
          </a:bodyPr>
          <a:lstStyle/>
          <a:p>
            <a:r>
              <a:rPr kumimoji="1" lang="en-US" altLang="zh-CN" sz="2800" b="1">
                <a:solidFill>
                  <a:srgbClr val="660066"/>
                </a:solidFill>
                <a:latin typeface="Times New Roman" pitchFamily="18" charset="0"/>
                <a:cs typeface="Times New Roman" pitchFamily="18" charset="0"/>
              </a:rPr>
              <a:t>Background information</a:t>
            </a:r>
            <a:endParaRPr kumimoji="1" lang="zh-CN" altLang="en-US" sz="2800" b="1">
              <a:solidFill>
                <a:srgbClr val="660066"/>
              </a:solidFill>
              <a:latin typeface="Times New Roman" pitchFamily="18" charset="0"/>
              <a:cs typeface="Times New Roman" pitchFamily="18" charset="0"/>
            </a:endParaRPr>
          </a:p>
        </p:txBody>
      </p:sp>
      <p:sp>
        <p:nvSpPr>
          <p:cNvPr id="13" name="动作按钮: 第一张 12">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a:spLocks noChangeArrowheads="1"/>
          </p:cNvSpPr>
          <p:nvPr/>
        </p:nvSpPr>
        <p:spPr bwMode="auto">
          <a:xfrm>
            <a:off x="969963" y="2292350"/>
            <a:ext cx="7473950" cy="3414713"/>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The author of the text is Roseline Awoyale, an actress in London. The text is retrieved from </a:t>
            </a:r>
            <a:r>
              <a:rPr lang="en-US" altLang="zh-CN" sz="2400" u="sng">
                <a:latin typeface="Times New Roman" pitchFamily="18" charset="0"/>
                <a:cs typeface="Times New Roman" pitchFamily="18" charset="0"/>
              </a:rPr>
              <a:t>http:// diffrnt.co.uk/style</a:t>
            </a:r>
            <a:r>
              <a:rPr lang="en-US" altLang="zh-CN" sz="2400">
                <a:latin typeface="Times New Roman" pitchFamily="18" charset="0"/>
                <a:cs typeface="Times New Roman" pitchFamily="18" charset="0"/>
              </a:rPr>
              <a:t>. </a:t>
            </a:r>
            <a:r>
              <a:rPr lang="en-US" altLang="zh-CN" sz="2400" i="1">
                <a:latin typeface="Times New Roman" pitchFamily="18" charset="0"/>
                <a:cs typeface="Times New Roman" pitchFamily="18" charset="0"/>
              </a:rPr>
              <a:t>Diffrnt</a:t>
            </a:r>
            <a:r>
              <a:rPr lang="en-US" altLang="zh-CN" sz="2400">
                <a:latin typeface="Times New Roman" pitchFamily="18" charset="0"/>
                <a:cs typeface="Times New Roman" pitchFamily="18" charset="0"/>
              </a:rPr>
              <a:t>, an online magazine, aims to create a platform for aspiring talents in music, art and fashion, and it consists of the columns “Discover,” “Music,” “Style,” and “Art &amp; Culture.” </a:t>
            </a:r>
            <a:r>
              <a:rPr lang="en-US" altLang="zh-CN" sz="2400" i="1">
                <a:latin typeface="Times New Roman" pitchFamily="18" charset="0"/>
                <a:cs typeface="Times New Roman" pitchFamily="18" charset="0"/>
              </a:rPr>
              <a:t>Diffrnt</a:t>
            </a:r>
            <a:r>
              <a:rPr lang="en-US" altLang="zh-CN" sz="2400">
                <a:latin typeface="Times New Roman" pitchFamily="18" charset="0"/>
                <a:cs typeface="Times New Roman" pitchFamily="18" charset="0"/>
              </a:rPr>
              <a:t> places an emphasis on presenting innovative ideas of young people. The column “Style” regularly publishes reports, articles, and interviews about the fashion world. </a:t>
            </a:r>
            <a:endParaRPr lang="zh-CN" altLang="en-US" sz="240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矩形 7"/>
          <p:cNvSpPr>
            <a:spLocks noChangeArrowheads="1"/>
          </p:cNvSpPr>
          <p:nvPr/>
        </p:nvSpPr>
        <p:spPr bwMode="auto">
          <a:xfrm>
            <a:off x="2268538" y="1700213"/>
            <a:ext cx="6072187" cy="954087"/>
          </a:xfrm>
          <a:prstGeom prst="rect">
            <a:avLst/>
          </a:prstGeom>
          <a:noFill/>
          <a:ln w="9525">
            <a:noFill/>
            <a:miter lim="800000"/>
            <a:headEnd/>
            <a:tailEnd/>
          </a:ln>
        </p:spPr>
        <p:txBody>
          <a:bodyPr>
            <a:spAutoFit/>
          </a:bodyPr>
          <a:lstStyle/>
          <a:p>
            <a:r>
              <a:rPr lang="en-US" altLang="zh-CN" sz="2800">
                <a:latin typeface="Times New Roman" pitchFamily="18" charset="0"/>
              </a:rPr>
              <a:t>Read the text and complete the diagram on the next slide. </a:t>
            </a:r>
            <a:endParaRPr lang="zh-CN" altLang="zh-CN" sz="2800">
              <a:latin typeface="Times New Roman" pitchFamily="18" charset="0"/>
            </a:endParaRPr>
          </a:p>
        </p:txBody>
      </p:sp>
      <p:sp>
        <p:nvSpPr>
          <p:cNvPr id="27650" name="矩形 1"/>
          <p:cNvSpPr>
            <a:spLocks noChangeArrowheads="1"/>
          </p:cNvSpPr>
          <p:nvPr/>
        </p:nvSpPr>
        <p:spPr bwMode="auto">
          <a:xfrm>
            <a:off x="611188" y="3092450"/>
            <a:ext cx="4692650" cy="2420938"/>
          </a:xfrm>
          <a:prstGeom prst="rect">
            <a:avLst/>
          </a:prstGeom>
          <a:noFill/>
          <a:ln w="9525">
            <a:noFill/>
            <a:miter lim="800000"/>
            <a:headEnd/>
            <a:tailEnd/>
          </a:ln>
        </p:spPr>
        <p:txBody>
          <a:bodyPr>
            <a:spAutoFit/>
          </a:bodyPr>
          <a:lstStyle/>
          <a:p>
            <a:pPr>
              <a:lnSpc>
                <a:spcPct val="150000"/>
              </a:lnSpc>
            </a:pPr>
            <a:r>
              <a:rPr lang="en-US" altLang="zh-CN" sz="2600">
                <a:latin typeface="Times New Roman" pitchFamily="18" charset="0"/>
                <a:cs typeface="Times New Roman" pitchFamily="18" charset="0"/>
              </a:rPr>
              <a:t>How does the author explain the importance of individuality in fashion from different</a:t>
            </a:r>
            <a:endParaRPr lang="zh-CN" altLang="zh-CN" sz="2600">
              <a:latin typeface="Times New Roman" pitchFamily="18" charset="0"/>
              <a:cs typeface="Times New Roman" pitchFamily="18" charset="0"/>
            </a:endParaRPr>
          </a:p>
          <a:p>
            <a:pPr>
              <a:lnSpc>
                <a:spcPct val="150000"/>
              </a:lnSpc>
            </a:pPr>
            <a:r>
              <a:rPr lang="en-US" altLang="zh-CN" sz="2600">
                <a:latin typeface="Times New Roman" pitchFamily="18" charset="0"/>
                <a:cs typeface="Times New Roman" pitchFamily="18" charset="0"/>
              </a:rPr>
              <a:t>perspectives?</a:t>
            </a:r>
          </a:p>
        </p:txBody>
      </p:sp>
      <p:sp>
        <p:nvSpPr>
          <p:cNvPr id="27651" name="文本框 8"/>
          <p:cNvSpPr txBox="1">
            <a:spLocks noChangeArrowheads="1"/>
          </p:cNvSpPr>
          <p:nvPr/>
        </p:nvSpPr>
        <p:spPr bwMode="auto">
          <a:xfrm>
            <a:off x="355600" y="1009650"/>
            <a:ext cx="4533900" cy="522288"/>
          </a:xfrm>
          <a:prstGeom prst="rect">
            <a:avLst/>
          </a:prstGeom>
          <a:noFill/>
          <a:ln w="9525">
            <a:noFill/>
            <a:miter lim="800000"/>
            <a:headEnd/>
            <a:tailEnd/>
          </a:ln>
        </p:spPr>
        <p:txBody>
          <a:bodyPr>
            <a:spAutoFit/>
          </a:bodyPr>
          <a:lstStyle/>
          <a:p>
            <a:r>
              <a:rPr kumimoji="1" lang="en-US" altLang="zh-CN" sz="2800" b="1">
                <a:solidFill>
                  <a:srgbClr val="660066"/>
                </a:solidFill>
                <a:latin typeface="Times New Roman" pitchFamily="18" charset="0"/>
                <a:cs typeface="Times New Roman" pitchFamily="18" charset="0"/>
              </a:rPr>
              <a:t>Text understanding</a:t>
            </a:r>
            <a:endParaRPr kumimoji="1" lang="zh-CN" altLang="en-US" sz="2800" b="1">
              <a:solidFill>
                <a:srgbClr val="660066"/>
              </a:solidFill>
              <a:latin typeface="Times New Roman" pitchFamily="18" charset="0"/>
              <a:cs typeface="Times New Roman" pitchFamily="18" charset="0"/>
            </a:endParaRPr>
          </a:p>
        </p:txBody>
      </p:sp>
      <p:sp>
        <p:nvSpPr>
          <p:cNvPr id="18" name="五边形 17"/>
          <p:cNvSpPr>
            <a:spLocks noChangeArrowheads="1"/>
          </p:cNvSpPr>
          <p:nvPr/>
        </p:nvSpPr>
        <p:spPr bwMode="auto">
          <a:xfrm>
            <a:off x="684213" y="1844675"/>
            <a:ext cx="1109662" cy="431800"/>
          </a:xfrm>
          <a:prstGeom prst="homePlate">
            <a:avLst>
              <a:gd name="adj" fmla="val 50017"/>
            </a:avLst>
          </a:prstGeom>
          <a:solidFill>
            <a:srgbClr val="660066"/>
          </a:solidFill>
          <a:ln w="9525">
            <a:noFill/>
            <a:miter lim="800000"/>
          </a:ln>
          <a:effectLst>
            <a:outerShdw dist="38100" dir="2700000" algn="tl" rotWithShape="0">
              <a:srgbClr val="808080">
                <a:alpha val="39999"/>
              </a:srgbClr>
            </a:outerShdw>
          </a:effectLst>
        </p:spPr>
        <p:txBody>
          <a:bodyPr anchor="ctr"/>
          <a:lstStyle/>
          <a:p>
            <a:pPr algn="ctr" fontAlgn="auto">
              <a:spcBef>
                <a:spcPts val="0"/>
              </a:spcBef>
              <a:spcAft>
                <a:spcPts val="0"/>
              </a:spcAft>
              <a:defRPr/>
            </a:pPr>
            <a:r>
              <a:rPr kumimoji="1" lang="en-US" altLang="zh-CN" sz="2400" b="1">
                <a:solidFill>
                  <a:srgbClr val="FFFFFF"/>
                </a:solidFill>
                <a:latin typeface="Calibri" panose="020F0502020204030204" charset="0"/>
                <a:ea typeface="+mn-ea"/>
              </a:rPr>
              <a:t>Task 1</a:t>
            </a:r>
            <a:endParaRPr kumimoji="1" lang="zh-CN" altLang="en-US" sz="2400" b="1">
              <a:solidFill>
                <a:srgbClr val="FFFFFF"/>
              </a:solidFill>
              <a:latin typeface="Calibri" panose="020F0502020204030204" charset="0"/>
              <a:ea typeface="+mn-ea"/>
            </a:endParaRPr>
          </a:p>
        </p:txBody>
      </p:sp>
      <p:cxnSp>
        <p:nvCxnSpPr>
          <p:cNvPr id="20"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7654" name="文本框 20"/>
          <p:cNvSpPr txBox="1">
            <a:spLocks noChangeArrowheads="1"/>
          </p:cNvSpPr>
          <p:nvPr/>
        </p:nvSpPr>
        <p:spPr bwMode="auto">
          <a:xfrm>
            <a:off x="2468563" y="280988"/>
            <a:ext cx="4630737"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cxnSp>
        <p:nvCxnSpPr>
          <p:cNvPr id="23"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4"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7657"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7658" name="图片 2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pic>
        <p:nvPicPr>
          <p:cNvPr id="27659" name="图片 1"/>
          <p:cNvPicPr>
            <a:picLocks noChangeAspect="1"/>
          </p:cNvPicPr>
          <p:nvPr/>
        </p:nvPicPr>
        <p:blipFill>
          <a:blip r:embed="rId3"/>
          <a:srcRect/>
          <a:stretch>
            <a:fillRect/>
          </a:stretch>
        </p:blipFill>
        <p:spPr bwMode="auto">
          <a:xfrm>
            <a:off x="5183188" y="2798763"/>
            <a:ext cx="3757612" cy="2714625"/>
          </a:xfrm>
          <a:prstGeom prst="rect">
            <a:avLst/>
          </a:prstGeom>
          <a:noFill/>
          <a:ln w="9525">
            <a:noFill/>
            <a:miter lim="800000"/>
            <a:headEnd/>
            <a:tailEnd/>
          </a:ln>
        </p:spPr>
      </p:pic>
      <p:sp>
        <p:nvSpPr>
          <p:cNvPr id="14" name="动作按钮: 第一张 13">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562100" y="2441575"/>
            <a:ext cx="6465888" cy="768350"/>
          </a:xfrm>
          <a:prstGeom prst="roundRect">
            <a:avLst/>
          </a:prstGeom>
          <a:solidFill>
            <a:schemeClr val="tx2">
              <a:lumMod val="40000"/>
              <a:lumOff val="60000"/>
              <a:alpha val="20000"/>
            </a:schemeClr>
          </a:solidFill>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anose="02020603050405020304" pitchFamily="18" charset="0"/>
                <a:cs typeface="Times New Roman" panose="02020603050405020304" pitchFamily="18" charset="0"/>
              </a:rPr>
              <a:t>Main idea: Individuality is important in fashion as it strengthens people’s identity.</a:t>
            </a:r>
            <a:endParaRPr lang="zh-CN" altLang="zh-CN" sz="2400" dirty="0">
              <a:solidFill>
                <a:schemeClr val="tx1"/>
              </a:solidFill>
              <a:latin typeface="Times New Roman" panose="02020603050405020304" pitchFamily="18" charset="0"/>
              <a:cs typeface="Times New Roman" panose="02020603050405020304" pitchFamily="18" charset="0"/>
            </a:endParaRPr>
          </a:p>
        </p:txBody>
      </p:sp>
      <p:sp>
        <p:nvSpPr>
          <p:cNvPr id="28674" name="Freeform 2"/>
          <p:cNvSpPr>
            <a:spLocks noChangeArrowheads="1"/>
          </p:cNvSpPr>
          <p:nvPr/>
        </p:nvSpPr>
        <p:spPr bwMode="auto">
          <a:xfrm>
            <a:off x="7938" y="7938"/>
            <a:ext cx="134937" cy="136525"/>
          </a:xfrm>
          <a:custGeom>
            <a:avLst/>
            <a:gdLst>
              <a:gd name="T0" fmla="*/ 0 w 213"/>
              <a:gd name="T1" fmla="*/ 2147483647 h 214"/>
              <a:gd name="T2" fmla="*/ 2147483647 w 213"/>
              <a:gd name="T3" fmla="*/ 2147483647 h 214"/>
              <a:gd name="T4" fmla="*/ 2147483647 w 213"/>
              <a:gd name="T5" fmla="*/ 2147483647 h 214"/>
              <a:gd name="T6" fmla="*/ 2147483647 w 213"/>
              <a:gd name="T7" fmla="*/ 0 h 214"/>
              <a:gd name="T8" fmla="*/ 0 w 213"/>
              <a:gd name="T9" fmla="*/ 2147483647 h 214"/>
              <a:gd name="T10" fmla="*/ 0 60000 65536"/>
              <a:gd name="T11" fmla="*/ 0 60000 65536"/>
              <a:gd name="T12" fmla="*/ 0 60000 65536"/>
              <a:gd name="T13" fmla="*/ 0 60000 65536"/>
              <a:gd name="T14" fmla="*/ 0 60000 65536"/>
              <a:gd name="T15" fmla="*/ 0 w 213"/>
              <a:gd name="T16" fmla="*/ 0 h 214"/>
              <a:gd name="T17" fmla="*/ 213 w 213"/>
              <a:gd name="T18" fmla="*/ 214 h 214"/>
            </a:gdLst>
            <a:ahLst/>
            <a:cxnLst>
              <a:cxn ang="T10">
                <a:pos x="T0" y="T1"/>
              </a:cxn>
              <a:cxn ang="T11">
                <a:pos x="T2" y="T3"/>
              </a:cxn>
              <a:cxn ang="T12">
                <a:pos x="T4" y="T5"/>
              </a:cxn>
              <a:cxn ang="T13">
                <a:pos x="T6" y="T7"/>
              </a:cxn>
              <a:cxn ang="T14">
                <a:pos x="T8" y="T9"/>
              </a:cxn>
            </a:cxnLst>
            <a:rect l="T15" t="T16" r="T17" b="T18"/>
            <a:pathLst>
              <a:path w="213" h="214">
                <a:moveTo>
                  <a:pt x="0" y="213"/>
                </a:moveTo>
                <a:lnTo>
                  <a:pt x="213" y="106"/>
                </a:lnTo>
                <a:lnTo>
                  <a:pt x="93" y="106"/>
                </a:lnTo>
                <a:lnTo>
                  <a:pt x="93" y="0"/>
                </a:lnTo>
                <a:lnTo>
                  <a:pt x="0" y="213"/>
                </a:lnTo>
                <a:close/>
              </a:path>
            </a:pathLst>
          </a:custGeom>
          <a:solidFill>
            <a:srgbClr val="CC6685"/>
          </a:solidFill>
          <a:ln w="9525">
            <a:noFill/>
            <a:miter lim="800000"/>
            <a:headEnd/>
            <a:tailEnd/>
          </a:ln>
        </p:spPr>
        <p:txBody>
          <a:bodyPr/>
          <a:lstStyle/>
          <a:p>
            <a:endParaRPr lang="zh-CN" altLang="en-US">
              <a:latin typeface="Calibri" pitchFamily="34" charset="0"/>
            </a:endParaRPr>
          </a:p>
        </p:txBody>
      </p:sp>
      <p:cxnSp>
        <p:nvCxnSpPr>
          <p:cNvPr id="8" name="直接箭头连接符 7"/>
          <p:cNvCxnSpPr/>
          <p:nvPr/>
        </p:nvCxnSpPr>
        <p:spPr>
          <a:xfrm flipH="1">
            <a:off x="2011363" y="3303588"/>
            <a:ext cx="522287" cy="33655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直接箭头连接符 9"/>
          <p:cNvCxnSpPr/>
          <p:nvPr/>
        </p:nvCxnSpPr>
        <p:spPr>
          <a:xfrm>
            <a:off x="4562475" y="3251200"/>
            <a:ext cx="0" cy="43973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直接箭头连接符 10"/>
          <p:cNvCxnSpPr/>
          <p:nvPr/>
        </p:nvCxnSpPr>
        <p:spPr>
          <a:xfrm>
            <a:off x="6759575" y="3346450"/>
            <a:ext cx="473075" cy="31115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圆角矩形 12"/>
          <p:cNvSpPr/>
          <p:nvPr/>
        </p:nvSpPr>
        <p:spPr>
          <a:xfrm>
            <a:off x="6296025" y="3743325"/>
            <a:ext cx="2733675" cy="2366963"/>
          </a:xfrm>
          <a:prstGeom prst="roundRect">
            <a:avLst/>
          </a:prstGeom>
          <a:solidFill>
            <a:schemeClr val="tx2">
              <a:lumMod val="40000"/>
              <a:lumOff val="60000"/>
              <a:alpha val="20000"/>
            </a:schemeClr>
          </a:solidFill>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r>
              <a:rPr lang="en-US" altLang="zh-CN" sz="2200" dirty="0">
                <a:solidFill>
                  <a:schemeClr val="tx1"/>
                </a:solidFill>
                <a:latin typeface="Times New Roman" panose="02020603050405020304" pitchFamily="18" charset="0"/>
                <a:cs typeface="Times New Roman" panose="02020603050405020304" pitchFamily="18" charset="0"/>
              </a:rPr>
              <a:t>Sub-point 3:</a:t>
            </a:r>
            <a:endParaRPr lang="zh-CN" altLang="zh-CN" sz="2200" dirty="0">
              <a:solidFill>
                <a:schemeClr val="tx1"/>
              </a:solidFill>
              <a:latin typeface="Times New Roman" panose="02020603050405020304" pitchFamily="18" charset="0"/>
              <a:cs typeface="Times New Roman" panose="02020603050405020304" pitchFamily="18" charset="0"/>
            </a:endParaRPr>
          </a:p>
          <a:p>
            <a:pPr fontAlgn="auto">
              <a:spcBef>
                <a:spcPts val="0"/>
              </a:spcBef>
              <a:spcAft>
                <a:spcPts val="0"/>
              </a:spcAft>
              <a:defRPr/>
            </a:pPr>
            <a:r>
              <a:rPr lang="en-US" altLang="zh-CN" sz="2200" dirty="0">
                <a:solidFill>
                  <a:schemeClr val="tx1"/>
                </a:solidFill>
                <a:latin typeface="Times New Roman" panose="02020603050405020304" pitchFamily="18" charset="0"/>
                <a:cs typeface="Times New Roman" panose="02020603050405020304" pitchFamily="18" charset="0"/>
              </a:rPr>
              <a:t>Individuality also adds  </a:t>
            </a:r>
            <a:endParaRPr lang="zh-CN" altLang="zh-CN" sz="2200" dirty="0">
              <a:solidFill>
                <a:schemeClr val="tx1"/>
              </a:solidFill>
              <a:latin typeface="Times New Roman" panose="02020603050405020304" pitchFamily="18" charset="0"/>
              <a:cs typeface="Times New Roman" panose="02020603050405020304" pitchFamily="18" charset="0"/>
            </a:endParaRPr>
          </a:p>
          <a:p>
            <a:pPr fontAlgn="auto">
              <a:spcBef>
                <a:spcPts val="0"/>
              </a:spcBef>
              <a:spcAft>
                <a:spcPts val="0"/>
              </a:spcAft>
              <a:defRPr/>
            </a:pPr>
            <a:r>
              <a:rPr lang="en-US" altLang="zh-CN" sz="2200" dirty="0">
                <a:solidFill>
                  <a:schemeClr val="tx1"/>
                </a:solidFill>
                <a:latin typeface="Times New Roman" panose="02020603050405020304" pitchFamily="18" charset="0"/>
                <a:cs typeface="Times New Roman" panose="02020603050405020304" pitchFamily="18" charset="0"/>
              </a:rPr>
              <a:t> 3) ______________to fashion. </a:t>
            </a:r>
            <a:endParaRPr lang="zh-CN" altLang="zh-CN" sz="2200" dirty="0">
              <a:solidFill>
                <a:schemeClr val="tx1"/>
              </a:solidFill>
              <a:latin typeface="Times New Roman" panose="02020603050405020304" pitchFamily="18" charset="0"/>
              <a:cs typeface="Times New Roman" panose="02020603050405020304" pitchFamily="18" charset="0"/>
            </a:endParaRPr>
          </a:p>
        </p:txBody>
      </p:sp>
      <p:sp>
        <p:nvSpPr>
          <p:cNvPr id="14" name="圆角矩形 13"/>
          <p:cNvSpPr/>
          <p:nvPr/>
        </p:nvSpPr>
        <p:spPr>
          <a:xfrm>
            <a:off x="142875" y="3743325"/>
            <a:ext cx="2808288" cy="2366963"/>
          </a:xfrm>
          <a:prstGeom prst="roundRect">
            <a:avLst/>
          </a:prstGeom>
          <a:solidFill>
            <a:schemeClr val="tx2">
              <a:lumMod val="40000"/>
              <a:lumOff val="60000"/>
              <a:alpha val="20000"/>
            </a:schemeClr>
          </a:solidFill>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r>
              <a:rPr lang="en-US" altLang="zh-CN" sz="2200" dirty="0">
                <a:solidFill>
                  <a:schemeClr val="tx1"/>
                </a:solidFill>
                <a:latin typeface="Times New Roman" panose="02020603050405020304" pitchFamily="18" charset="0"/>
                <a:cs typeface="Times New Roman" panose="02020603050405020304" pitchFamily="18" charset="0"/>
              </a:rPr>
              <a:t>Sub-point 1:</a:t>
            </a:r>
            <a:endParaRPr lang="zh-CN" altLang="zh-CN" sz="2200" dirty="0">
              <a:solidFill>
                <a:schemeClr val="tx1"/>
              </a:solidFill>
              <a:latin typeface="Times New Roman" panose="02020603050405020304" pitchFamily="18" charset="0"/>
              <a:cs typeface="Times New Roman" panose="02020603050405020304" pitchFamily="18" charset="0"/>
            </a:endParaRPr>
          </a:p>
          <a:p>
            <a:pPr fontAlgn="auto">
              <a:spcBef>
                <a:spcPts val="0"/>
              </a:spcBef>
              <a:spcAft>
                <a:spcPts val="0"/>
              </a:spcAft>
              <a:defRPr/>
            </a:pPr>
            <a:r>
              <a:rPr lang="en-US" altLang="zh-CN" sz="2200" dirty="0">
                <a:solidFill>
                  <a:schemeClr val="tx1"/>
                </a:solidFill>
                <a:latin typeface="Times New Roman" panose="02020603050405020304" pitchFamily="18" charset="0"/>
                <a:cs typeface="Times New Roman" panose="02020603050405020304" pitchFamily="18" charset="0"/>
              </a:rPr>
              <a:t>To have individuality in fashion can inspire women of different ages to 1) _________________.</a:t>
            </a:r>
            <a:endParaRPr lang="zh-CN" altLang="zh-CN" sz="2200" dirty="0">
              <a:solidFill>
                <a:schemeClr val="tx1"/>
              </a:solidFill>
              <a:latin typeface="Times New Roman" panose="02020603050405020304" pitchFamily="18" charset="0"/>
              <a:cs typeface="Times New Roman" panose="02020603050405020304" pitchFamily="18" charset="0"/>
            </a:endParaRPr>
          </a:p>
        </p:txBody>
      </p:sp>
      <p:sp>
        <p:nvSpPr>
          <p:cNvPr id="16" name="圆角矩形 15"/>
          <p:cNvSpPr/>
          <p:nvPr/>
        </p:nvSpPr>
        <p:spPr>
          <a:xfrm>
            <a:off x="3138488" y="3743325"/>
            <a:ext cx="2919412" cy="2366963"/>
          </a:xfrm>
          <a:prstGeom prst="roundRect">
            <a:avLst/>
          </a:prstGeom>
          <a:solidFill>
            <a:schemeClr val="tx2">
              <a:lumMod val="40000"/>
              <a:lumOff val="60000"/>
              <a:alpha val="20000"/>
            </a:schemeClr>
          </a:solidFill>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r>
              <a:rPr lang="en-US" altLang="zh-CN" sz="2200" dirty="0">
                <a:solidFill>
                  <a:schemeClr val="tx1"/>
                </a:solidFill>
                <a:latin typeface="Times New Roman" panose="02020603050405020304" pitchFamily="18" charset="0"/>
                <a:cs typeface="Times New Roman" panose="02020603050405020304" pitchFamily="18" charset="0"/>
              </a:rPr>
              <a:t>Sub-point 2:</a:t>
            </a:r>
            <a:endParaRPr lang="zh-CN" altLang="zh-CN" sz="2200" dirty="0">
              <a:solidFill>
                <a:schemeClr val="tx1"/>
              </a:solidFill>
              <a:latin typeface="Times New Roman" panose="02020603050405020304" pitchFamily="18" charset="0"/>
              <a:cs typeface="Times New Roman" panose="02020603050405020304" pitchFamily="18" charset="0"/>
            </a:endParaRPr>
          </a:p>
          <a:p>
            <a:pPr fontAlgn="auto">
              <a:spcBef>
                <a:spcPts val="0"/>
              </a:spcBef>
              <a:spcAft>
                <a:spcPts val="0"/>
              </a:spcAft>
              <a:defRPr/>
            </a:pPr>
            <a:r>
              <a:rPr lang="en-US" altLang="zh-CN" sz="2200" dirty="0">
                <a:solidFill>
                  <a:schemeClr val="tx1"/>
                </a:solidFill>
                <a:latin typeface="Times New Roman" panose="02020603050405020304" pitchFamily="18" charset="0"/>
                <a:cs typeface="Times New Roman" panose="02020603050405020304" pitchFamily="18" charset="0"/>
              </a:rPr>
              <a:t>Individuality in fashion is helpful to people’s 2) _______________.</a:t>
            </a:r>
            <a:endParaRPr lang="zh-CN" altLang="zh-CN" sz="2200" dirty="0">
              <a:solidFill>
                <a:schemeClr val="tx1"/>
              </a:solidFill>
              <a:latin typeface="Times New Roman" panose="02020603050405020304" pitchFamily="18" charset="0"/>
              <a:cs typeface="Times New Roman" panose="02020603050405020304" pitchFamily="18" charset="0"/>
            </a:endParaRPr>
          </a:p>
        </p:txBody>
      </p:sp>
      <p:sp>
        <p:nvSpPr>
          <p:cNvPr id="17" name="矩形 16"/>
          <p:cNvSpPr>
            <a:spLocks noChangeArrowheads="1"/>
          </p:cNvSpPr>
          <p:nvPr/>
        </p:nvSpPr>
        <p:spPr bwMode="auto">
          <a:xfrm>
            <a:off x="6470650" y="5216525"/>
            <a:ext cx="2236788" cy="431800"/>
          </a:xfrm>
          <a:prstGeom prst="rect">
            <a:avLst/>
          </a:prstGeom>
          <a:noFill/>
          <a:ln w="9525">
            <a:noFill/>
            <a:miter lim="800000"/>
            <a:headEnd/>
            <a:tailEnd/>
          </a:ln>
        </p:spPr>
        <p:txBody>
          <a:bodyPr>
            <a:spAutoFit/>
          </a:bodyPr>
          <a:lstStyle/>
          <a:p>
            <a:r>
              <a:rPr lang="en-US" altLang="zh-CN" sz="2200">
                <a:solidFill>
                  <a:srgbClr val="C00000"/>
                </a:solidFill>
                <a:latin typeface="Times New Roman" pitchFamily="18" charset="0"/>
                <a:cs typeface="Times New Roman" pitchFamily="18" charset="0"/>
              </a:rPr>
              <a:t>diversity and fun</a:t>
            </a:r>
          </a:p>
        </p:txBody>
      </p:sp>
      <p:sp>
        <p:nvSpPr>
          <p:cNvPr id="18" name="矩形 17"/>
          <p:cNvSpPr>
            <a:spLocks noChangeArrowheads="1"/>
          </p:cNvSpPr>
          <p:nvPr/>
        </p:nvSpPr>
        <p:spPr bwMode="auto">
          <a:xfrm>
            <a:off x="219075" y="5699125"/>
            <a:ext cx="2708275" cy="427038"/>
          </a:xfrm>
          <a:prstGeom prst="rect">
            <a:avLst/>
          </a:prstGeom>
          <a:noFill/>
          <a:ln w="9525">
            <a:noFill/>
            <a:miter lim="800000"/>
            <a:headEnd/>
            <a:tailEnd/>
          </a:ln>
        </p:spPr>
        <p:txBody>
          <a:bodyPr wrap="none">
            <a:spAutoFit/>
          </a:bodyPr>
          <a:lstStyle/>
          <a:p>
            <a:r>
              <a:rPr lang="en-US" altLang="zh-CN" sz="2200">
                <a:solidFill>
                  <a:srgbClr val="C00000"/>
                </a:solidFill>
                <a:latin typeface="Times New Roman" pitchFamily="18" charset="0"/>
                <a:cs typeface="Times New Roman" pitchFamily="18" charset="0"/>
              </a:rPr>
              <a:t>find their unique style</a:t>
            </a:r>
            <a:r>
              <a:rPr lang="en-US" altLang="zh-CN" sz="2200">
                <a:solidFill>
                  <a:srgbClr val="C00000"/>
                </a:solidFill>
                <a:latin typeface="Calibri" pitchFamily="34" charset="0"/>
              </a:rPr>
              <a:t> </a:t>
            </a:r>
            <a:endParaRPr lang="zh-CN" altLang="en-US" sz="2200">
              <a:latin typeface="Calibri" pitchFamily="34" charset="0"/>
            </a:endParaRPr>
          </a:p>
        </p:txBody>
      </p:sp>
      <p:sp>
        <p:nvSpPr>
          <p:cNvPr id="19" name="矩形 18"/>
          <p:cNvSpPr>
            <a:spLocks noChangeArrowheads="1"/>
          </p:cNvSpPr>
          <p:nvPr/>
        </p:nvSpPr>
        <p:spPr bwMode="auto">
          <a:xfrm>
            <a:off x="3595688" y="5360988"/>
            <a:ext cx="1358900" cy="430212"/>
          </a:xfrm>
          <a:prstGeom prst="rect">
            <a:avLst/>
          </a:prstGeom>
          <a:noFill/>
          <a:ln w="9525">
            <a:noFill/>
            <a:miter lim="800000"/>
            <a:headEnd/>
            <a:tailEnd/>
          </a:ln>
        </p:spPr>
        <p:txBody>
          <a:bodyPr wrap="none">
            <a:spAutoFit/>
          </a:bodyPr>
          <a:lstStyle/>
          <a:p>
            <a:r>
              <a:rPr lang="en-US" altLang="zh-CN" sz="2200">
                <a:solidFill>
                  <a:srgbClr val="C00000"/>
                </a:solidFill>
                <a:latin typeface="Times New Roman" pitchFamily="18" charset="0"/>
                <a:cs typeface="Times New Roman" pitchFamily="18" charset="0"/>
              </a:rPr>
              <a:t>social life </a:t>
            </a:r>
          </a:p>
        </p:txBody>
      </p:sp>
      <p:sp>
        <p:nvSpPr>
          <p:cNvPr id="28684" name="文本框 20"/>
          <p:cNvSpPr txBox="1">
            <a:spLocks noChangeArrowheads="1"/>
          </p:cNvSpPr>
          <p:nvPr/>
        </p:nvSpPr>
        <p:spPr bwMode="auto">
          <a:xfrm>
            <a:off x="2468563" y="280988"/>
            <a:ext cx="4278312"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sp>
        <p:nvSpPr>
          <p:cNvPr id="20" name="动作按钮: 第一张 19">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86" name="矩形 1"/>
          <p:cNvSpPr>
            <a:spLocks noChangeArrowheads="1"/>
          </p:cNvSpPr>
          <p:nvPr/>
        </p:nvSpPr>
        <p:spPr bwMode="auto">
          <a:xfrm>
            <a:off x="382588" y="1427163"/>
            <a:ext cx="8289925" cy="892175"/>
          </a:xfrm>
          <a:prstGeom prst="rect">
            <a:avLst/>
          </a:prstGeom>
          <a:noFill/>
          <a:ln w="9525">
            <a:noFill/>
            <a:miter lim="800000"/>
            <a:headEnd/>
            <a:tailEnd/>
          </a:ln>
        </p:spPr>
        <p:txBody>
          <a:bodyPr>
            <a:spAutoFit/>
          </a:bodyPr>
          <a:lstStyle/>
          <a:p>
            <a:r>
              <a:rPr lang="en-US" altLang="zh-CN" sz="2600">
                <a:latin typeface="Times New Roman" pitchFamily="18" charset="0"/>
                <a:cs typeface="Times New Roman" pitchFamily="18" charset="0"/>
              </a:rPr>
              <a:t>How does the author explain the importance of individuality in fashion from different perspectives?</a:t>
            </a:r>
          </a:p>
        </p:txBody>
      </p:sp>
      <p:sp>
        <p:nvSpPr>
          <p:cNvPr id="28687" name="文本框 8"/>
          <p:cNvSpPr txBox="1">
            <a:spLocks noChangeArrowheads="1"/>
          </p:cNvSpPr>
          <p:nvPr/>
        </p:nvSpPr>
        <p:spPr bwMode="auto">
          <a:xfrm>
            <a:off x="355600" y="912813"/>
            <a:ext cx="4533900" cy="522287"/>
          </a:xfrm>
          <a:prstGeom prst="rect">
            <a:avLst/>
          </a:prstGeom>
          <a:noFill/>
          <a:ln w="9525">
            <a:noFill/>
            <a:miter lim="800000"/>
            <a:headEnd/>
            <a:tailEnd/>
          </a:ln>
        </p:spPr>
        <p:txBody>
          <a:bodyPr>
            <a:spAutoFit/>
          </a:bodyPr>
          <a:lstStyle/>
          <a:p>
            <a:r>
              <a:rPr kumimoji="1" lang="en-US" altLang="zh-CN" sz="2800" b="1">
                <a:solidFill>
                  <a:srgbClr val="660066"/>
                </a:solidFill>
                <a:latin typeface="Times New Roman" pitchFamily="18" charset="0"/>
                <a:cs typeface="Times New Roman" pitchFamily="18" charset="0"/>
              </a:rPr>
              <a:t>Text understanding</a:t>
            </a:r>
            <a:endParaRPr kumimoji="1" lang="zh-CN" altLang="en-US" sz="2800" b="1">
              <a:solidFill>
                <a:srgbClr val="660066"/>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矩形 7"/>
          <p:cNvSpPr>
            <a:spLocks noChangeArrowheads="1"/>
          </p:cNvSpPr>
          <p:nvPr/>
        </p:nvSpPr>
        <p:spPr bwMode="auto">
          <a:xfrm>
            <a:off x="1990725" y="1725613"/>
            <a:ext cx="6880225" cy="1816100"/>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In the text some examples are used to illustrate and support the author’s points. Match the following examples with the viewpoints that they support. </a:t>
            </a:r>
            <a:endParaRPr lang="zh-CN" altLang="zh-CN" sz="2800">
              <a:latin typeface="Times New Roman" pitchFamily="18" charset="0"/>
              <a:cs typeface="Times New Roman" pitchFamily="18" charset="0"/>
            </a:endParaRPr>
          </a:p>
        </p:txBody>
      </p:sp>
      <p:sp>
        <p:nvSpPr>
          <p:cNvPr id="18" name="五边形 17"/>
          <p:cNvSpPr>
            <a:spLocks noChangeArrowheads="1"/>
          </p:cNvSpPr>
          <p:nvPr/>
        </p:nvSpPr>
        <p:spPr bwMode="auto">
          <a:xfrm>
            <a:off x="641350" y="1893888"/>
            <a:ext cx="1109663" cy="431800"/>
          </a:xfrm>
          <a:prstGeom prst="homePlate">
            <a:avLst>
              <a:gd name="adj" fmla="val 50017"/>
            </a:avLst>
          </a:prstGeom>
          <a:solidFill>
            <a:srgbClr val="660066"/>
          </a:solidFill>
          <a:ln w="9525">
            <a:noFill/>
            <a:miter lim="800000"/>
          </a:ln>
          <a:effectLst>
            <a:outerShdw dist="38100" dir="2700000" algn="tl" rotWithShape="0">
              <a:srgbClr val="808080">
                <a:alpha val="39999"/>
              </a:srgbClr>
            </a:outerShdw>
          </a:effectLst>
        </p:spPr>
        <p:txBody>
          <a:bodyPr anchor="ctr"/>
          <a:lstStyle/>
          <a:p>
            <a:pPr algn="ctr" fontAlgn="auto">
              <a:spcBef>
                <a:spcPts val="0"/>
              </a:spcBef>
              <a:spcAft>
                <a:spcPts val="0"/>
              </a:spcAft>
              <a:defRPr/>
            </a:pPr>
            <a:r>
              <a:rPr kumimoji="1" lang="en-US" altLang="zh-CN" sz="2400" b="1" dirty="0">
                <a:solidFill>
                  <a:srgbClr val="FFFFFF"/>
                </a:solidFill>
                <a:latin typeface="Calibri" panose="020F0502020204030204" charset="0"/>
                <a:ea typeface="+mn-ea"/>
              </a:rPr>
              <a:t>Task 2</a:t>
            </a:r>
            <a:endParaRPr kumimoji="1" lang="zh-CN" altLang="en-US" sz="2400" b="1" dirty="0">
              <a:solidFill>
                <a:srgbClr val="FFFFFF"/>
              </a:solidFill>
              <a:latin typeface="Calibri" panose="020F0502020204030204" charset="0"/>
              <a:ea typeface="+mn-ea"/>
            </a:endParaRPr>
          </a:p>
        </p:txBody>
      </p:sp>
      <p:cxnSp>
        <p:nvCxnSpPr>
          <p:cNvPr id="20"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9700" name="文本框 20"/>
          <p:cNvSpPr txBox="1">
            <a:spLocks noChangeArrowheads="1"/>
          </p:cNvSpPr>
          <p:nvPr/>
        </p:nvSpPr>
        <p:spPr bwMode="auto">
          <a:xfrm>
            <a:off x="2468563" y="280988"/>
            <a:ext cx="4497387"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cxnSp>
        <p:nvCxnSpPr>
          <p:cNvPr id="33"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9703"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9704"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3" name="动作按钮: 第一张 12">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9706" name="图片 3"/>
          <p:cNvPicPr>
            <a:picLocks noChangeAspect="1"/>
          </p:cNvPicPr>
          <p:nvPr/>
        </p:nvPicPr>
        <p:blipFill>
          <a:blip r:embed="rId4"/>
          <a:srcRect b="13074"/>
          <a:stretch>
            <a:fillRect/>
          </a:stretch>
        </p:blipFill>
        <p:spPr bwMode="auto">
          <a:xfrm>
            <a:off x="2679700" y="4003675"/>
            <a:ext cx="4286250" cy="1484313"/>
          </a:xfrm>
          <a:prstGeom prst="rect">
            <a:avLst/>
          </a:prstGeom>
          <a:noFill/>
          <a:ln w="9525">
            <a:noFill/>
            <a:miter lim="800000"/>
            <a:headEnd/>
            <a:tailEnd/>
          </a:ln>
        </p:spPr>
      </p:pic>
      <p:sp>
        <p:nvSpPr>
          <p:cNvPr id="29707" name="文本框 8"/>
          <p:cNvSpPr txBox="1">
            <a:spLocks noChangeArrowheads="1"/>
          </p:cNvSpPr>
          <p:nvPr/>
        </p:nvSpPr>
        <p:spPr bwMode="auto">
          <a:xfrm>
            <a:off x="355600" y="1009650"/>
            <a:ext cx="4533900" cy="522288"/>
          </a:xfrm>
          <a:prstGeom prst="rect">
            <a:avLst/>
          </a:prstGeom>
          <a:noFill/>
          <a:ln w="9525">
            <a:noFill/>
            <a:miter lim="800000"/>
            <a:headEnd/>
            <a:tailEnd/>
          </a:ln>
        </p:spPr>
        <p:txBody>
          <a:bodyPr>
            <a:spAutoFit/>
          </a:bodyPr>
          <a:lstStyle/>
          <a:p>
            <a:r>
              <a:rPr kumimoji="1" lang="en-US" altLang="zh-CN" sz="2800" b="1">
                <a:solidFill>
                  <a:srgbClr val="660066"/>
                </a:solidFill>
                <a:latin typeface="Times New Roman" pitchFamily="18" charset="0"/>
                <a:cs typeface="Times New Roman" pitchFamily="18" charset="0"/>
              </a:rPr>
              <a:t>Text understanding</a:t>
            </a:r>
            <a:endParaRPr kumimoji="1" lang="zh-CN" altLang="en-US" sz="2800" b="1">
              <a:solidFill>
                <a:srgbClr val="660066"/>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41350" y="4829175"/>
            <a:ext cx="7942263" cy="1323975"/>
          </a:xfrm>
          <a:prstGeom prst="rect">
            <a:avLst/>
          </a:prstGeom>
        </p:spPr>
        <p:txBody>
          <a:bodyPr>
            <a:spAutoFit/>
          </a:bodyPr>
          <a:lstStyle/>
          <a:p>
            <a:pPr marL="288000" indent="-457200" fontAlgn="auto">
              <a:spcBef>
                <a:spcPts val="0"/>
              </a:spcBef>
              <a:spcAft>
                <a:spcPts val="0"/>
              </a:spcAft>
              <a:defRPr/>
            </a:pPr>
            <a:r>
              <a:rPr lang="en-US" altLang="zh-CN" sz="2000" kern="0" dirty="0">
                <a:solidFill>
                  <a:srgbClr val="000000"/>
                </a:solidFill>
                <a:latin typeface="Times New Roman" panose="02020603050405020304" pitchFamily="18" charset="0"/>
                <a:ea typeface="+mn-ea"/>
                <a:cs typeface="Times New Roman" panose="02020603050405020304" pitchFamily="18" charset="0"/>
              </a:rPr>
              <a:t>A  Individuality adds fun and diversity to fashion.</a:t>
            </a:r>
            <a:endParaRPr lang="zh-CN" altLang="zh-CN" sz="2000" kern="100" dirty="0">
              <a:latin typeface="Times New Roman" panose="02020603050405020304" pitchFamily="18" charset="0"/>
              <a:ea typeface="+mn-ea"/>
              <a:cs typeface="Times New Roman" panose="02020603050405020304" pitchFamily="18" charset="0"/>
            </a:endParaRPr>
          </a:p>
          <a:p>
            <a:pPr marL="288000" indent="-457200" fontAlgn="auto">
              <a:spcBef>
                <a:spcPts val="0"/>
              </a:spcBef>
              <a:spcAft>
                <a:spcPts val="0"/>
              </a:spcAft>
              <a:defRPr/>
            </a:pPr>
            <a:r>
              <a:rPr lang="en-US" altLang="zh-CN" sz="2000" kern="0" dirty="0">
                <a:solidFill>
                  <a:srgbClr val="000000"/>
                </a:solidFill>
                <a:latin typeface="Times New Roman" panose="02020603050405020304" pitchFamily="18" charset="0"/>
                <a:ea typeface="+mn-ea"/>
                <a:cs typeface="Times New Roman" panose="02020603050405020304" pitchFamily="18" charset="0"/>
              </a:rPr>
              <a:t>B  Individuality in fashion helps with people’s social life.</a:t>
            </a:r>
            <a:endParaRPr lang="zh-CN" altLang="zh-CN" sz="2000" kern="100" dirty="0">
              <a:latin typeface="Times New Roman" panose="02020603050405020304" pitchFamily="18" charset="0"/>
              <a:ea typeface="+mn-ea"/>
              <a:cs typeface="Times New Roman" panose="02020603050405020304" pitchFamily="18" charset="0"/>
            </a:endParaRPr>
          </a:p>
          <a:p>
            <a:pPr marL="288000" indent="-457200" fontAlgn="auto">
              <a:spcBef>
                <a:spcPts val="0"/>
              </a:spcBef>
              <a:spcAft>
                <a:spcPts val="0"/>
              </a:spcAft>
              <a:defRPr/>
            </a:pPr>
            <a:r>
              <a:rPr lang="en-US" altLang="zh-CN" sz="2000" kern="0" dirty="0">
                <a:solidFill>
                  <a:srgbClr val="000000"/>
                </a:solidFill>
                <a:latin typeface="Times New Roman" panose="02020603050405020304" pitchFamily="18" charset="0"/>
                <a:ea typeface="+mn-ea"/>
                <a:cs typeface="Times New Roman" panose="02020603050405020304" pitchFamily="18" charset="0"/>
              </a:rPr>
              <a:t>C  To have individuality in fashion can inspire women of different ages to find their unique</a:t>
            </a:r>
            <a:r>
              <a:rPr lang="en-US" altLang="zh-CN" sz="2000" kern="100" dirty="0">
                <a:latin typeface="Times New Roman" panose="02020603050405020304" pitchFamily="18" charset="0"/>
                <a:ea typeface="+mn-ea"/>
                <a:cs typeface="Times New Roman" panose="02020603050405020304" pitchFamily="18" charset="0"/>
              </a:rPr>
              <a:t> </a:t>
            </a:r>
            <a:r>
              <a:rPr lang="en-US" altLang="zh-CN" sz="2000" dirty="0">
                <a:solidFill>
                  <a:srgbClr val="000000"/>
                </a:solidFill>
                <a:latin typeface="Times New Roman" panose="02020603050405020304" pitchFamily="18" charset="0"/>
                <a:ea typeface="+mn-ea"/>
                <a:cs typeface="Times New Roman" panose="02020603050405020304" pitchFamily="18" charset="0"/>
              </a:rPr>
              <a:t>style.</a:t>
            </a:r>
            <a:endParaRPr lang="zh-CN" altLang="en-US" sz="2000" dirty="0">
              <a:latin typeface="Times New Roman" panose="02020603050405020304" pitchFamily="18" charset="0"/>
              <a:ea typeface="+mn-ea"/>
              <a:cs typeface="Times New Roman" panose="02020603050405020304" pitchFamily="18" charset="0"/>
            </a:endParaRPr>
          </a:p>
        </p:txBody>
      </p:sp>
      <p:sp>
        <p:nvSpPr>
          <p:cNvPr id="5" name="矩形 4"/>
          <p:cNvSpPr/>
          <p:nvPr/>
        </p:nvSpPr>
        <p:spPr>
          <a:xfrm>
            <a:off x="415925" y="1306513"/>
            <a:ext cx="8548688" cy="2862262"/>
          </a:xfrm>
          <a:prstGeom prst="rect">
            <a:avLst/>
          </a:prstGeom>
        </p:spPr>
        <p:txBody>
          <a:bodyPr>
            <a:spAutoFit/>
          </a:bodyPr>
          <a:lstStyle/>
          <a:p>
            <a:pPr marL="504000" indent="-457200" fontAlgn="auto">
              <a:spcBef>
                <a:spcPts val="0"/>
              </a:spcBef>
              <a:spcAft>
                <a:spcPts val="0"/>
              </a:spcAft>
              <a:defRPr/>
            </a:pPr>
            <a:r>
              <a:rPr lang="en-US" altLang="zh-CN" sz="2000" b="1" kern="0" dirty="0">
                <a:solidFill>
                  <a:srgbClr val="000000"/>
                </a:solidFill>
                <a:latin typeface="+mn-lt"/>
                <a:ea typeface="+mn-ea"/>
              </a:rPr>
              <a:t>____ </a:t>
            </a:r>
            <a:r>
              <a:rPr lang="en-US" altLang="zh-CN" sz="2000" b="1" kern="0" dirty="0">
                <a:solidFill>
                  <a:srgbClr val="000000"/>
                </a:solidFill>
                <a:latin typeface="Times New Roman" panose="02020603050405020304" pitchFamily="18" charset="0"/>
                <a:ea typeface="+mn-ea"/>
                <a:cs typeface="Times New Roman" panose="02020603050405020304" pitchFamily="18" charset="0"/>
              </a:rPr>
              <a:t>Example 1:  </a:t>
            </a:r>
            <a:r>
              <a:rPr lang="en-US" altLang="zh-CN" sz="2000" kern="0" dirty="0">
                <a:solidFill>
                  <a:srgbClr val="000000"/>
                </a:solidFill>
                <a:latin typeface="Times New Roman" panose="02020603050405020304" pitchFamily="18" charset="0"/>
                <a:ea typeface="+mn-ea"/>
                <a:cs typeface="Times New Roman" panose="02020603050405020304" pitchFamily="18" charset="0"/>
              </a:rPr>
              <a:t>People use clothing as a conversation starter, “Oh, love your top, where</a:t>
            </a:r>
            <a:r>
              <a:rPr lang="en-US" altLang="zh-CN" sz="2000" kern="100" dirty="0">
                <a:latin typeface="Times New Roman" panose="02020603050405020304" pitchFamily="18" charset="0"/>
                <a:ea typeface="+mn-ea"/>
                <a:cs typeface="Times New Roman" panose="02020603050405020304" pitchFamily="18" charset="0"/>
              </a:rPr>
              <a:t> </a:t>
            </a:r>
            <a:r>
              <a:rPr lang="en-US" altLang="zh-CN" sz="2000" kern="0" dirty="0">
                <a:solidFill>
                  <a:srgbClr val="000000"/>
                </a:solidFill>
                <a:latin typeface="Times New Roman" panose="02020603050405020304" pitchFamily="18" charset="0"/>
                <a:ea typeface="+mn-ea"/>
                <a:cs typeface="Times New Roman" panose="02020603050405020304" pitchFamily="18" charset="0"/>
              </a:rPr>
              <a:t>did you get it? I saw something like that in Zara, I love it.”</a:t>
            </a:r>
            <a:endParaRPr lang="zh-CN" altLang="zh-CN" sz="2000" kern="100" dirty="0">
              <a:latin typeface="Times New Roman" panose="02020603050405020304" pitchFamily="18" charset="0"/>
              <a:ea typeface="+mn-ea"/>
              <a:cs typeface="Times New Roman" panose="02020603050405020304" pitchFamily="18" charset="0"/>
            </a:endParaRPr>
          </a:p>
          <a:p>
            <a:pPr marL="504000" indent="-457200" fontAlgn="auto">
              <a:spcBef>
                <a:spcPts val="0"/>
              </a:spcBef>
              <a:spcAft>
                <a:spcPts val="0"/>
              </a:spcAft>
              <a:defRPr/>
            </a:pPr>
            <a:r>
              <a:rPr lang="en-US" altLang="zh-CN" sz="2000" b="1" kern="0" dirty="0">
                <a:solidFill>
                  <a:srgbClr val="000000"/>
                </a:solidFill>
                <a:latin typeface="Times New Roman" panose="02020603050405020304" pitchFamily="18" charset="0"/>
                <a:ea typeface="+mn-ea"/>
                <a:cs typeface="Times New Roman" panose="02020603050405020304" pitchFamily="18" charset="0"/>
              </a:rPr>
              <a:t>____ Example 2:  </a:t>
            </a:r>
            <a:r>
              <a:rPr lang="en-US" altLang="zh-CN" sz="2000" kern="0" dirty="0">
                <a:solidFill>
                  <a:srgbClr val="000000"/>
                </a:solidFill>
                <a:latin typeface="Times New Roman" panose="02020603050405020304" pitchFamily="18" charset="0"/>
                <a:ea typeface="+mn-ea"/>
                <a:cs typeface="Times New Roman" panose="02020603050405020304" pitchFamily="18" charset="0"/>
              </a:rPr>
              <a:t>Lane Bryant launched a campaign for their lingerie line, Cacique,</a:t>
            </a:r>
            <a:r>
              <a:rPr lang="en-US" altLang="zh-CN" sz="2000" kern="100" dirty="0">
                <a:latin typeface="Times New Roman" panose="02020603050405020304" pitchFamily="18" charset="0"/>
                <a:ea typeface="+mn-ea"/>
                <a:cs typeface="Times New Roman" panose="02020603050405020304" pitchFamily="18" charset="0"/>
              </a:rPr>
              <a:t> </a:t>
            </a:r>
            <a:r>
              <a:rPr lang="en-US" altLang="zh-CN" sz="2000" kern="0" dirty="0">
                <a:solidFill>
                  <a:srgbClr val="000000"/>
                </a:solidFill>
                <a:latin typeface="Times New Roman" panose="02020603050405020304" pitchFamily="18" charset="0"/>
                <a:ea typeface="+mn-ea"/>
                <a:cs typeface="Times New Roman" panose="02020603050405020304" pitchFamily="18" charset="0"/>
              </a:rPr>
              <a:t>featuring plus-sized models to show us that we don’t have to be skinny </a:t>
            </a:r>
            <a:r>
              <a:rPr lang="en-US" altLang="zh-CN" sz="2000" dirty="0">
                <a:solidFill>
                  <a:srgbClr val="000000"/>
                </a:solidFill>
                <a:latin typeface="Times New Roman" panose="02020603050405020304" pitchFamily="18" charset="0"/>
                <a:ea typeface="+mn-ea"/>
                <a:cs typeface="Times New Roman" panose="02020603050405020304" pitchFamily="18" charset="0"/>
              </a:rPr>
              <a:t>or be Victoria’s Secret models to look in lingerie or even to look good and be happy with our bodies in general. </a:t>
            </a:r>
          </a:p>
          <a:p>
            <a:pPr marL="504000" indent="-457200" fontAlgn="auto">
              <a:spcBef>
                <a:spcPts val="0"/>
              </a:spcBef>
              <a:spcAft>
                <a:spcPts val="0"/>
              </a:spcAft>
              <a:defRPr/>
            </a:pPr>
            <a:r>
              <a:rPr lang="en-US" altLang="zh-CN" sz="2000" b="1" dirty="0">
                <a:solidFill>
                  <a:srgbClr val="000000"/>
                </a:solidFill>
                <a:latin typeface="Times New Roman" panose="02020603050405020304" pitchFamily="18" charset="0"/>
                <a:ea typeface="+mn-ea"/>
                <a:cs typeface="Times New Roman" panose="02020603050405020304" pitchFamily="18" charset="0"/>
              </a:rPr>
              <a:t>____ Example 3: </a:t>
            </a:r>
            <a:r>
              <a:rPr lang="en-US" altLang="zh-CN" sz="2000" dirty="0">
                <a:solidFill>
                  <a:srgbClr val="000000"/>
                </a:solidFill>
                <a:latin typeface="Times New Roman" panose="02020603050405020304" pitchFamily="18" charset="0"/>
                <a:ea typeface="+mn-ea"/>
                <a:cs typeface="Times New Roman" panose="02020603050405020304" pitchFamily="18" charset="0"/>
              </a:rPr>
              <a:t>The MTV Movie Awards in April showcased an array of amazing outfits and some rather surprising ones that only some people could get away with.  </a:t>
            </a:r>
            <a:endParaRPr lang="zh-CN" altLang="en-US" sz="2000" dirty="0">
              <a:latin typeface="Times New Roman" panose="02020603050405020304" pitchFamily="18" charset="0"/>
              <a:ea typeface="+mn-ea"/>
              <a:cs typeface="Times New Roman" panose="02020603050405020304" pitchFamily="18" charset="0"/>
            </a:endParaRPr>
          </a:p>
        </p:txBody>
      </p:sp>
      <p:sp>
        <p:nvSpPr>
          <p:cNvPr id="6" name="矩形 5"/>
          <p:cNvSpPr/>
          <p:nvPr/>
        </p:nvSpPr>
        <p:spPr>
          <a:xfrm>
            <a:off x="404813" y="849313"/>
            <a:ext cx="1554162" cy="460375"/>
          </a:xfrm>
          <a:prstGeom prst="rect">
            <a:avLst/>
          </a:prstGeom>
          <a:noFill/>
        </p:spPr>
        <p:txBody>
          <a:bodyPr wrap="none">
            <a:spAutoFit/>
          </a:bodyPr>
          <a:lstStyle/>
          <a:p>
            <a:pPr algn="ctr" fontAlgn="auto">
              <a:spcBef>
                <a:spcPts val="0"/>
              </a:spcBef>
              <a:spcAft>
                <a:spcPts val="0"/>
              </a:spcAft>
              <a:defRPr/>
            </a:pPr>
            <a:r>
              <a:rPr lang="en-US" altLang="zh-CN" sz="2400" b="1"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mn-ea"/>
                <a:cs typeface="Times New Roman" panose="02020603050405020304" pitchFamily="18" charset="0"/>
              </a:rPr>
              <a:t>Examples:</a:t>
            </a:r>
          </a:p>
        </p:txBody>
      </p:sp>
      <p:sp>
        <p:nvSpPr>
          <p:cNvPr id="7" name="矩形 6"/>
          <p:cNvSpPr/>
          <p:nvPr/>
        </p:nvSpPr>
        <p:spPr>
          <a:xfrm>
            <a:off x="415925" y="4413250"/>
            <a:ext cx="1730375" cy="460375"/>
          </a:xfrm>
          <a:prstGeom prst="rect">
            <a:avLst/>
          </a:prstGeom>
          <a:noFill/>
        </p:spPr>
        <p:txBody>
          <a:bodyPr wrap="none">
            <a:spAutoFit/>
          </a:bodyPr>
          <a:lstStyle/>
          <a:p>
            <a:pPr algn="ctr" fontAlgn="auto">
              <a:spcBef>
                <a:spcPts val="0"/>
              </a:spcBef>
              <a:spcAft>
                <a:spcPts val="0"/>
              </a:spcAft>
              <a:defRPr/>
            </a:pPr>
            <a:r>
              <a:rPr lang="en-US" altLang="zh-CN" sz="2400" b="1"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mn-ea"/>
                <a:cs typeface="Times New Roman" panose="02020603050405020304" pitchFamily="18" charset="0"/>
              </a:rPr>
              <a:t>Viewpoints:</a:t>
            </a:r>
            <a:endParaRPr lang="zh-CN" altLang="en-US" sz="2400" b="1"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mn-ea"/>
              <a:cs typeface="Times New Roman" panose="02020603050405020304" pitchFamily="18" charset="0"/>
            </a:endParaRPr>
          </a:p>
        </p:txBody>
      </p:sp>
      <p:sp>
        <p:nvSpPr>
          <p:cNvPr id="8" name="矩形 7"/>
          <p:cNvSpPr/>
          <p:nvPr/>
        </p:nvSpPr>
        <p:spPr>
          <a:xfrm>
            <a:off x="631825" y="3138488"/>
            <a:ext cx="366713" cy="400050"/>
          </a:xfrm>
          <a:prstGeom prst="rect">
            <a:avLst/>
          </a:prstGeom>
        </p:spPr>
        <p:txBody>
          <a:bodyPr wrap="none">
            <a:spAutoFit/>
          </a:bodyPr>
          <a:lstStyle/>
          <a:p>
            <a:pPr fontAlgn="auto">
              <a:spcBef>
                <a:spcPts val="0"/>
              </a:spcBef>
              <a:spcAft>
                <a:spcPts val="0"/>
              </a:spcAft>
              <a:defRPr/>
            </a:pPr>
            <a:r>
              <a:rPr lang="en-US" altLang="zh-CN" sz="2000" b="1" kern="0" dirty="0">
                <a:solidFill>
                  <a:srgbClr val="C00000"/>
                </a:solidFill>
                <a:latin typeface="Times New Roman" panose="02020603050405020304" pitchFamily="18" charset="0"/>
                <a:ea typeface="+mn-ea"/>
                <a:cs typeface="Times New Roman" panose="02020603050405020304" pitchFamily="18" charset="0"/>
              </a:rPr>
              <a:t>A</a:t>
            </a:r>
            <a:endParaRPr lang="zh-CN" altLang="en-US" sz="2000" b="1" dirty="0">
              <a:solidFill>
                <a:srgbClr val="C00000"/>
              </a:solidFill>
              <a:latin typeface="Times New Roman" panose="02020603050405020304" pitchFamily="18" charset="0"/>
              <a:ea typeface="+mn-ea"/>
              <a:cs typeface="Times New Roman" panose="02020603050405020304" pitchFamily="18" charset="0"/>
            </a:endParaRPr>
          </a:p>
        </p:txBody>
      </p:sp>
      <p:sp>
        <p:nvSpPr>
          <p:cNvPr id="9" name="矩形 8"/>
          <p:cNvSpPr/>
          <p:nvPr/>
        </p:nvSpPr>
        <p:spPr>
          <a:xfrm>
            <a:off x="646113" y="1925638"/>
            <a:ext cx="366712" cy="398462"/>
          </a:xfrm>
          <a:prstGeom prst="rect">
            <a:avLst/>
          </a:prstGeom>
        </p:spPr>
        <p:txBody>
          <a:bodyPr wrap="none">
            <a:spAutoFit/>
          </a:bodyPr>
          <a:lstStyle/>
          <a:p>
            <a:pPr fontAlgn="auto">
              <a:spcBef>
                <a:spcPts val="0"/>
              </a:spcBef>
              <a:spcAft>
                <a:spcPts val="0"/>
              </a:spcAft>
              <a:defRPr/>
            </a:pPr>
            <a:r>
              <a:rPr lang="en-US" altLang="zh-CN" sz="2000" b="1" kern="0" dirty="0">
                <a:solidFill>
                  <a:srgbClr val="C00000"/>
                </a:solidFill>
                <a:latin typeface="Times New Roman" panose="02020603050405020304" pitchFamily="18" charset="0"/>
                <a:ea typeface="+mn-ea"/>
                <a:cs typeface="Times New Roman" panose="02020603050405020304" pitchFamily="18" charset="0"/>
              </a:rPr>
              <a:t>C</a:t>
            </a:r>
          </a:p>
        </p:txBody>
      </p:sp>
      <p:sp>
        <p:nvSpPr>
          <p:cNvPr id="10" name="矩形 9"/>
          <p:cNvSpPr/>
          <p:nvPr/>
        </p:nvSpPr>
        <p:spPr>
          <a:xfrm>
            <a:off x="646113" y="1303338"/>
            <a:ext cx="352425" cy="398462"/>
          </a:xfrm>
          <a:prstGeom prst="rect">
            <a:avLst/>
          </a:prstGeom>
        </p:spPr>
        <p:txBody>
          <a:bodyPr wrap="none">
            <a:spAutoFit/>
          </a:bodyPr>
          <a:lstStyle/>
          <a:p>
            <a:pPr fontAlgn="auto">
              <a:spcBef>
                <a:spcPts val="0"/>
              </a:spcBef>
              <a:spcAft>
                <a:spcPts val="0"/>
              </a:spcAft>
              <a:defRPr/>
            </a:pPr>
            <a:r>
              <a:rPr lang="en-US" altLang="zh-CN" sz="2000" b="1" kern="0" dirty="0">
                <a:solidFill>
                  <a:srgbClr val="C00000"/>
                </a:solidFill>
                <a:latin typeface="Times New Roman" panose="02020603050405020304" pitchFamily="18" charset="0"/>
                <a:ea typeface="+mn-ea"/>
                <a:cs typeface="Times New Roman" panose="02020603050405020304" pitchFamily="18" charset="0"/>
              </a:rPr>
              <a:t>B</a:t>
            </a:r>
          </a:p>
        </p:txBody>
      </p:sp>
      <p:sp>
        <p:nvSpPr>
          <p:cNvPr id="30728" name="文本框 20"/>
          <p:cNvSpPr txBox="1">
            <a:spLocks noChangeArrowheads="1"/>
          </p:cNvSpPr>
          <p:nvPr/>
        </p:nvSpPr>
        <p:spPr bwMode="auto">
          <a:xfrm>
            <a:off x="2468563" y="280988"/>
            <a:ext cx="4465637"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内容占位符 2"/>
          <p:cNvSpPr>
            <a:spLocks noGrp="1"/>
          </p:cNvSpPr>
          <p:nvPr>
            <p:ph idx="1"/>
          </p:nvPr>
        </p:nvSpPr>
        <p:spPr bwMode="auto">
          <a:xfrm>
            <a:off x="469900" y="1381125"/>
            <a:ext cx="8229600" cy="687388"/>
          </a:xfrm>
          <a:noFill/>
          <a:ln>
            <a:miter lim="800000"/>
            <a:headEnd/>
            <a:tailEnd/>
          </a:ln>
        </p:spPr>
        <p:txBody>
          <a:bodyPr vert="horz" wrap="square" lIns="91440" tIns="45720" rIns="91440" bIns="45720" numCol="1" anchor="t" anchorCtr="0" compatLnSpc="1">
            <a:prstTxWarp prst="textNoShape">
              <a:avLst/>
            </a:prstTxWarp>
          </a:bodyPr>
          <a:lstStyle/>
          <a:p>
            <a:pPr marL="400050" lvl="1" indent="-457200" eaLnBrk="1" hangingPunct="1">
              <a:buFont typeface="Arial" charset="0"/>
              <a:buNone/>
            </a:pPr>
            <a:r>
              <a:rPr lang="en-US" altLang="zh-CN" b="1" smtClean="0">
                <a:solidFill>
                  <a:srgbClr val="660066"/>
                </a:solidFill>
                <a:latin typeface="Times New Roman" pitchFamily="18" charset="0"/>
                <a:cs typeface="Times New Roman" pitchFamily="18" charset="0"/>
              </a:rPr>
              <a:t>1. </a:t>
            </a:r>
            <a:r>
              <a:rPr lang="en-US" altLang="zh-CN" b="1" smtClean="0">
                <a:latin typeface="Times New Roman" pitchFamily="18" charset="0"/>
                <a:cs typeface="Times New Roman" pitchFamily="18" charset="0"/>
              </a:rPr>
              <a:t>The importance of </a:t>
            </a:r>
            <a:r>
              <a:rPr lang="en-US" altLang="zh-CN" b="1" smtClean="0">
                <a:solidFill>
                  <a:srgbClr val="660066"/>
                </a:solidFill>
                <a:latin typeface="Times New Roman" pitchFamily="18" charset="0"/>
                <a:cs typeface="Times New Roman" pitchFamily="18" charset="0"/>
              </a:rPr>
              <a:t>individuality </a:t>
            </a:r>
            <a:r>
              <a:rPr lang="en-US" altLang="zh-CN" b="1" smtClean="0">
                <a:latin typeface="Times New Roman" pitchFamily="18" charset="0"/>
                <a:cs typeface="Times New Roman" pitchFamily="18" charset="0"/>
              </a:rPr>
              <a:t>in fashion </a:t>
            </a:r>
            <a:r>
              <a:rPr lang="en-US" altLang="zh-CN" b="1" smtClean="0">
                <a:solidFill>
                  <a:srgbClr val="660066"/>
                </a:solidFill>
                <a:latin typeface="Times New Roman" pitchFamily="18" charset="0"/>
                <a:cs typeface="Times New Roman" pitchFamily="18" charset="0"/>
              </a:rPr>
              <a:t>(Title)</a:t>
            </a:r>
          </a:p>
        </p:txBody>
      </p:sp>
      <p:sp>
        <p:nvSpPr>
          <p:cNvPr id="33794" name="文本框 4"/>
          <p:cNvSpPr txBox="1">
            <a:spLocks noChangeArrowheads="1"/>
          </p:cNvSpPr>
          <p:nvPr/>
        </p:nvSpPr>
        <p:spPr bwMode="auto">
          <a:xfrm>
            <a:off x="355600" y="773113"/>
            <a:ext cx="4533900" cy="522287"/>
          </a:xfrm>
          <a:prstGeom prst="rect">
            <a:avLst/>
          </a:prstGeom>
          <a:noFill/>
          <a:ln w="9525">
            <a:noFill/>
            <a:miter lim="800000"/>
            <a:headEnd/>
            <a:tailEnd/>
          </a:ln>
        </p:spPr>
        <p:txBody>
          <a:bodyPr>
            <a:spAutoFit/>
          </a:bodyPr>
          <a:lstStyle/>
          <a:p>
            <a:r>
              <a:rPr kumimoji="1" lang="en-US" altLang="zh-CN" sz="2800" b="1">
                <a:solidFill>
                  <a:srgbClr val="660066"/>
                </a:solidFill>
                <a:latin typeface="Times New Roman" pitchFamily="18" charset="0"/>
                <a:cs typeface="Times New Roman" pitchFamily="18" charset="0"/>
              </a:rPr>
              <a:t>Language points</a:t>
            </a:r>
            <a:endParaRPr kumimoji="1" lang="zh-CN" altLang="en-US" sz="2800" b="1">
              <a:solidFill>
                <a:srgbClr val="660066"/>
              </a:solidFill>
              <a:latin typeface="Times New Roman" pitchFamily="18" charset="0"/>
              <a:cs typeface="Times New Roman" pitchFamily="18" charset="0"/>
            </a:endParaRPr>
          </a:p>
        </p:txBody>
      </p:sp>
      <p:sp>
        <p:nvSpPr>
          <p:cNvPr id="8" name="Rectangle 9"/>
          <p:cNvSpPr>
            <a:spLocks noChangeArrowheads="1"/>
          </p:cNvSpPr>
          <p:nvPr/>
        </p:nvSpPr>
        <p:spPr bwMode="auto">
          <a:xfrm>
            <a:off x="892175" y="3771900"/>
            <a:ext cx="1935163" cy="522288"/>
          </a:xfrm>
          <a:prstGeom prst="rect">
            <a:avLst/>
          </a:prstGeom>
          <a:solidFill>
            <a:srgbClr val="660066"/>
          </a:solidFill>
          <a:ln w="9525">
            <a:solidFill>
              <a:schemeClr val="accent4"/>
            </a:solidFill>
            <a:miter lim="800000"/>
          </a:ln>
        </p:spPr>
        <p:txBody>
          <a:bodyPr wrap="none">
            <a:spAutoFit/>
          </a:bodyPr>
          <a:lstStyle/>
          <a:p>
            <a:pPr fontAlgn="auto">
              <a:spcBef>
                <a:spcPts val="0"/>
              </a:spcBef>
              <a:spcAft>
                <a:spcPts val="0"/>
              </a:spcAft>
              <a:defRPr/>
            </a:pPr>
            <a:r>
              <a:rPr lang="en-US" altLang="zh-CN" sz="2800" b="1" dirty="0">
                <a:solidFill>
                  <a:schemeClr val="bg1"/>
                </a:solidFill>
                <a:latin typeface="Times New Roman" panose="02020603050405020304" pitchFamily="18" charset="0"/>
                <a:ea typeface="+mn-ea"/>
                <a:cs typeface="Times New Roman" panose="02020603050405020304" pitchFamily="18" charset="0"/>
              </a:rPr>
              <a:t>Translation</a:t>
            </a:r>
            <a:endParaRPr lang="zh-CN" altLang="zh-CN" sz="2800" b="1" dirty="0">
              <a:solidFill>
                <a:schemeClr val="bg1"/>
              </a:solidFill>
              <a:latin typeface="Times New Roman" panose="02020603050405020304" pitchFamily="18" charset="0"/>
              <a:ea typeface="Adobe 楷体 Std R" panose="02020400000000000000" charset="-122"/>
              <a:cs typeface="Times New Roman" panose="02020603050405020304" pitchFamily="18" charset="0"/>
            </a:endParaRPr>
          </a:p>
        </p:txBody>
      </p:sp>
      <p:sp>
        <p:nvSpPr>
          <p:cNvPr id="9" name="矩形 8"/>
          <p:cNvSpPr>
            <a:spLocks noChangeArrowheads="1"/>
          </p:cNvSpPr>
          <p:nvPr/>
        </p:nvSpPr>
        <p:spPr bwMode="auto">
          <a:xfrm>
            <a:off x="771525" y="4449763"/>
            <a:ext cx="8520113" cy="492125"/>
          </a:xfrm>
          <a:prstGeom prst="rect">
            <a:avLst/>
          </a:prstGeom>
          <a:noFill/>
          <a:ln w="9525">
            <a:noFill/>
            <a:miter lim="800000"/>
            <a:headEnd/>
            <a:tailEnd/>
          </a:ln>
        </p:spPr>
        <p:txBody>
          <a:bodyPr wrap="none">
            <a:spAutoFit/>
          </a:bodyPr>
          <a:lstStyle/>
          <a:p>
            <a:r>
              <a:rPr lang="zh-CN" altLang="en-US" sz="2600">
                <a:latin typeface="Calibri" pitchFamily="34" charset="0"/>
              </a:rPr>
              <a:t>你们是希望穿反映你们个性的衣服还是穿统一的制服呢？</a:t>
            </a:r>
          </a:p>
        </p:txBody>
      </p:sp>
      <p:sp>
        <p:nvSpPr>
          <p:cNvPr id="10" name="矩形 9"/>
          <p:cNvSpPr>
            <a:spLocks noChangeArrowheads="1"/>
          </p:cNvSpPr>
          <p:nvPr/>
        </p:nvSpPr>
        <p:spPr bwMode="auto">
          <a:xfrm>
            <a:off x="801688" y="4953000"/>
            <a:ext cx="8115300" cy="954088"/>
          </a:xfrm>
          <a:prstGeom prst="rect">
            <a:avLst/>
          </a:prstGeom>
          <a:noFill/>
          <a:ln w="9525">
            <a:noFill/>
            <a:miter lim="800000"/>
            <a:headEnd/>
            <a:tailEnd/>
          </a:ln>
        </p:spPr>
        <p:txBody>
          <a:bodyPr>
            <a:spAutoFit/>
          </a:bodyPr>
          <a:lstStyle/>
          <a:p>
            <a:r>
              <a:rPr lang="en-US" altLang="zh-CN" sz="2800">
                <a:solidFill>
                  <a:srgbClr val="660066"/>
                </a:solidFill>
                <a:latin typeface="Times New Roman" pitchFamily="18" charset="0"/>
                <a:cs typeface="Times New Roman" pitchFamily="18" charset="0"/>
              </a:rPr>
              <a:t>Would you like to wear clothes that reflect your individuality or a uniform?</a:t>
            </a:r>
            <a:endParaRPr lang="zh-CN" altLang="en-US" sz="2800">
              <a:solidFill>
                <a:srgbClr val="660066"/>
              </a:solidFill>
              <a:latin typeface="Times New Roman" pitchFamily="18" charset="0"/>
              <a:cs typeface="Times New Roman" pitchFamily="18" charset="0"/>
            </a:endParaRPr>
          </a:p>
        </p:txBody>
      </p:sp>
      <p:sp>
        <p:nvSpPr>
          <p:cNvPr id="33798" name="文本框 22"/>
          <p:cNvSpPr txBox="1">
            <a:spLocks noChangeArrowheads="1"/>
          </p:cNvSpPr>
          <p:nvPr/>
        </p:nvSpPr>
        <p:spPr bwMode="auto">
          <a:xfrm>
            <a:off x="2468563" y="280988"/>
            <a:ext cx="4378325"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sp>
        <p:nvSpPr>
          <p:cNvPr id="12" name="矩形 11"/>
          <p:cNvSpPr>
            <a:spLocks noChangeArrowheads="1"/>
          </p:cNvSpPr>
          <p:nvPr/>
        </p:nvSpPr>
        <p:spPr bwMode="auto">
          <a:xfrm>
            <a:off x="795338" y="2282825"/>
            <a:ext cx="8121650" cy="954088"/>
          </a:xfrm>
          <a:prstGeom prst="rect">
            <a:avLst/>
          </a:prstGeom>
          <a:noFill/>
          <a:ln w="9525">
            <a:noFill/>
            <a:miter lim="800000"/>
            <a:headEnd/>
            <a:tailEnd/>
          </a:ln>
        </p:spPr>
        <p:txBody>
          <a:bodyPr>
            <a:spAutoFit/>
          </a:bodyPr>
          <a:lstStyle/>
          <a:p>
            <a:r>
              <a:rPr lang="en-US" altLang="zh-CN" sz="2800" b="1">
                <a:solidFill>
                  <a:srgbClr val="660066"/>
                </a:solidFill>
                <a:latin typeface="Times New Roman" pitchFamily="18" charset="0"/>
                <a:cs typeface="Times New Roman" pitchFamily="18" charset="0"/>
              </a:rPr>
              <a:t>individuality</a:t>
            </a:r>
            <a:r>
              <a:rPr lang="en-US" altLang="zh-CN" sz="2800">
                <a:latin typeface="Times New Roman" pitchFamily="18" charset="0"/>
                <a:cs typeface="Times New Roman" pitchFamily="18" charset="0"/>
              </a:rPr>
              <a:t>: </a:t>
            </a:r>
            <a:r>
              <a:rPr lang="en-US" altLang="zh-CN" sz="2800" i="1">
                <a:latin typeface="Times New Roman" pitchFamily="18" charset="0"/>
                <a:cs typeface="Times New Roman" pitchFamily="18" charset="0"/>
              </a:rPr>
              <a:t>n. </a:t>
            </a:r>
            <a:r>
              <a:rPr lang="en-US" altLang="zh-CN" sz="2800">
                <a:latin typeface="Times New Roman" pitchFamily="18" charset="0"/>
                <a:cs typeface="Times New Roman" pitchFamily="18" charset="0"/>
              </a:rPr>
              <a:t>[U] the quality that makes sb. or sth. different from all other things or people </a:t>
            </a:r>
            <a:r>
              <a:rPr lang="zh-CN" altLang="en-US" sz="2800">
                <a:latin typeface="Times New Roman" pitchFamily="18" charset="0"/>
                <a:cs typeface="Times New Roman" pitchFamily="18" charset="0"/>
              </a:rPr>
              <a:t>个性；特性</a:t>
            </a:r>
            <a:endParaRPr lang="zh-CN" altLang="zh-CN" sz="2800">
              <a:latin typeface="Times New Roman" pitchFamily="18" charset="0"/>
              <a:cs typeface="Times New Roman" pitchFamily="18" charset="0"/>
            </a:endParaRPr>
          </a:p>
        </p:txBody>
      </p:sp>
      <p:sp>
        <p:nvSpPr>
          <p:cNvPr id="14" name="动作按钮: 第一张 13">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35075"/>
            <a:ext cx="8229600" cy="1446213"/>
          </a:xfrm>
        </p:spPr>
        <p:txBody>
          <a:bodyPr/>
          <a:lstStyle/>
          <a:p>
            <a:pPr marL="323850" indent="-457200" eaLnBrk="1" fontAlgn="auto" hangingPunct="1">
              <a:spcAft>
                <a:spcPts val="0"/>
              </a:spcAft>
              <a:buFont typeface="Arial" panose="020B0604020202020204"/>
              <a:buNone/>
              <a:defRPr/>
            </a:pPr>
            <a:r>
              <a:rPr lang="en-US" altLang="zh-CN" sz="2800" b="1" dirty="0" smtClean="0">
                <a:solidFill>
                  <a:srgbClr val="660066"/>
                </a:solidFill>
                <a:latin typeface="Times New Roman" panose="02020603050405020304" pitchFamily="18" charset="0"/>
                <a:cs typeface="Times New Roman" panose="02020603050405020304" pitchFamily="18" charset="0"/>
              </a:rPr>
              <a:t>3. </a:t>
            </a:r>
            <a:r>
              <a:rPr lang="en-US" altLang="zh-CN" sz="2800" b="1" dirty="0">
                <a:latin typeface="Times New Roman" panose="02020603050405020304" pitchFamily="18" charset="0"/>
                <a:cs typeface="Times New Roman" panose="02020603050405020304" pitchFamily="18" charset="0"/>
              </a:rPr>
              <a:t>Over the years people are often </a:t>
            </a:r>
            <a:r>
              <a:rPr lang="en-US" altLang="zh-CN" sz="2800" b="1" dirty="0">
                <a:solidFill>
                  <a:srgbClr val="660066"/>
                </a:solidFill>
                <a:latin typeface="Times New Roman" panose="02020603050405020304" pitchFamily="18" charset="0"/>
                <a:cs typeface="Times New Roman" panose="02020603050405020304" pitchFamily="18" charset="0"/>
              </a:rPr>
              <a:t>mocked</a:t>
            </a:r>
            <a:r>
              <a:rPr lang="en-US" altLang="zh-CN" sz="2800" b="1" dirty="0">
                <a:latin typeface="Times New Roman" panose="02020603050405020304" pitchFamily="18" charset="0"/>
                <a:cs typeface="Times New Roman" panose="02020603050405020304" pitchFamily="18" charset="0"/>
              </a:rPr>
              <a:t> because of particular fashion choices they make, that at other times are quite popular. </a:t>
            </a:r>
            <a:r>
              <a:rPr lang="en-US" altLang="zh-CN" sz="2800" b="1" dirty="0">
                <a:solidFill>
                  <a:srgbClr val="660066"/>
                </a:solidFill>
                <a:latin typeface="Times New Roman" panose="02020603050405020304" pitchFamily="18" charset="0"/>
                <a:cs typeface="Times New Roman" panose="02020603050405020304" pitchFamily="18" charset="0"/>
              </a:rPr>
              <a:t>(Para. 2</a:t>
            </a:r>
            <a:r>
              <a:rPr lang="en-US" altLang="zh-CN" sz="2800" b="1" dirty="0" smtClean="0">
                <a:solidFill>
                  <a:srgbClr val="660066"/>
                </a:solidFill>
                <a:latin typeface="Times New Roman" panose="02020603050405020304" pitchFamily="18" charset="0"/>
                <a:cs typeface="Times New Roman" panose="02020603050405020304" pitchFamily="18" charset="0"/>
              </a:rPr>
              <a:t>) </a:t>
            </a:r>
            <a:endParaRPr lang="zh-CN" altLang="zh-CN" sz="2800" b="1" dirty="0">
              <a:solidFill>
                <a:srgbClr val="660066"/>
              </a:solidFill>
              <a:latin typeface="Times New Roman" panose="02020603050405020304" pitchFamily="18" charset="0"/>
              <a:cs typeface="Times New Roman" panose="02020603050405020304" pitchFamily="18" charset="0"/>
            </a:endParaRPr>
          </a:p>
          <a:p>
            <a:pPr eaLnBrk="1" fontAlgn="auto" hangingPunct="1">
              <a:spcAft>
                <a:spcPts val="0"/>
              </a:spcAft>
              <a:buFont typeface="Arial" panose="020B0604020202020204"/>
              <a:buChar char="•"/>
              <a:defRPr/>
            </a:pPr>
            <a:endParaRPr kumimoji="1" lang="zh-CN" altLang="en-US" sz="2400" dirty="0">
              <a:latin typeface="Times New Roman" panose="02020603050405020304" pitchFamily="18" charset="0"/>
              <a:cs typeface="Times New Roman" panose="02020603050405020304" pitchFamily="18" charset="0"/>
            </a:endParaRPr>
          </a:p>
        </p:txBody>
      </p:sp>
      <p:sp>
        <p:nvSpPr>
          <p:cNvPr id="8" name="Rectangle 9"/>
          <p:cNvSpPr>
            <a:spLocks noChangeArrowheads="1"/>
          </p:cNvSpPr>
          <p:nvPr/>
        </p:nvSpPr>
        <p:spPr bwMode="auto">
          <a:xfrm>
            <a:off x="850900" y="3819525"/>
            <a:ext cx="1935163" cy="522288"/>
          </a:xfrm>
          <a:prstGeom prst="rect">
            <a:avLst/>
          </a:prstGeom>
          <a:solidFill>
            <a:srgbClr val="660066"/>
          </a:solidFill>
          <a:ln w="9525">
            <a:solidFill>
              <a:schemeClr val="accent4"/>
            </a:solidFill>
            <a:miter lim="800000"/>
          </a:ln>
        </p:spPr>
        <p:txBody>
          <a:bodyPr wrap="none">
            <a:spAutoFit/>
          </a:bodyPr>
          <a:lstStyle/>
          <a:p>
            <a:pPr fontAlgn="auto">
              <a:spcBef>
                <a:spcPts val="0"/>
              </a:spcBef>
              <a:spcAft>
                <a:spcPts val="0"/>
              </a:spcAft>
              <a:defRPr/>
            </a:pPr>
            <a:r>
              <a:rPr lang="en-US" altLang="zh-CN" sz="2800" b="1" dirty="0">
                <a:solidFill>
                  <a:schemeClr val="bg1"/>
                </a:solidFill>
                <a:latin typeface="Times New Roman" panose="02020603050405020304" pitchFamily="18" charset="0"/>
                <a:ea typeface="+mn-ea"/>
                <a:cs typeface="Times New Roman" panose="02020603050405020304" pitchFamily="18" charset="0"/>
              </a:rPr>
              <a:t>Translation</a:t>
            </a:r>
            <a:endParaRPr lang="zh-CN" altLang="zh-CN" sz="2800" b="1" dirty="0">
              <a:solidFill>
                <a:schemeClr val="bg1"/>
              </a:solidFill>
              <a:latin typeface="Times New Roman" panose="02020603050405020304" pitchFamily="18" charset="0"/>
              <a:ea typeface="Adobe 楷体 Std R" panose="02020400000000000000" charset="-122"/>
              <a:cs typeface="Times New Roman" panose="02020603050405020304" pitchFamily="18" charset="0"/>
            </a:endParaRPr>
          </a:p>
        </p:txBody>
      </p:sp>
      <p:sp>
        <p:nvSpPr>
          <p:cNvPr id="2" name="矩形 1"/>
          <p:cNvSpPr>
            <a:spLocks noChangeArrowheads="1"/>
          </p:cNvSpPr>
          <p:nvPr/>
        </p:nvSpPr>
        <p:spPr bwMode="auto">
          <a:xfrm>
            <a:off x="712788" y="4470400"/>
            <a:ext cx="8010525" cy="493713"/>
          </a:xfrm>
          <a:prstGeom prst="rect">
            <a:avLst/>
          </a:prstGeom>
          <a:noFill/>
          <a:ln w="9525">
            <a:noFill/>
            <a:miter lim="800000"/>
            <a:headEnd/>
            <a:tailEnd/>
          </a:ln>
        </p:spPr>
        <p:txBody>
          <a:bodyPr>
            <a:spAutoFit/>
          </a:bodyPr>
          <a:lstStyle/>
          <a:p>
            <a:r>
              <a:rPr lang="zh-CN" altLang="en-US" sz="2400">
                <a:latin typeface="Calibri" pitchFamily="34" charset="0"/>
              </a:rPr>
              <a:t>他</a:t>
            </a:r>
            <a:r>
              <a:rPr lang="zh-CN" altLang="en-US" sz="2600">
                <a:latin typeface="Calibri" pitchFamily="34" charset="0"/>
              </a:rPr>
              <a:t>总是</a:t>
            </a:r>
            <a:r>
              <a:rPr lang="zh-CN" altLang="en-US" sz="2400">
                <a:latin typeface="Calibri" pitchFamily="34" charset="0"/>
              </a:rPr>
              <a:t>嘲笑我的口音。</a:t>
            </a:r>
            <a:endParaRPr lang="zh-CN" altLang="en-US" sz="2200">
              <a:latin typeface="Calibri" pitchFamily="34" charset="0"/>
            </a:endParaRPr>
          </a:p>
        </p:txBody>
      </p:sp>
      <p:sp>
        <p:nvSpPr>
          <p:cNvPr id="9" name="矩形 8"/>
          <p:cNvSpPr>
            <a:spLocks noChangeArrowheads="1"/>
          </p:cNvSpPr>
          <p:nvPr/>
        </p:nvSpPr>
        <p:spPr bwMode="auto">
          <a:xfrm>
            <a:off x="736600" y="4960938"/>
            <a:ext cx="7747000" cy="493712"/>
          </a:xfrm>
          <a:prstGeom prst="rect">
            <a:avLst/>
          </a:prstGeom>
          <a:noFill/>
          <a:ln w="9525">
            <a:noFill/>
            <a:miter lim="800000"/>
            <a:headEnd/>
            <a:tailEnd/>
          </a:ln>
        </p:spPr>
        <p:txBody>
          <a:bodyPr>
            <a:spAutoFit/>
          </a:bodyPr>
          <a:lstStyle/>
          <a:p>
            <a:r>
              <a:rPr lang="en-US" altLang="zh-CN" sz="2600">
                <a:solidFill>
                  <a:srgbClr val="660066"/>
                </a:solidFill>
                <a:latin typeface="Times New Roman" pitchFamily="18" charset="0"/>
                <a:cs typeface="Times New Roman" pitchFamily="18" charset="0"/>
              </a:rPr>
              <a:t>He's always mocking my accent</a:t>
            </a:r>
            <a:r>
              <a:rPr lang="en-US" altLang="zh-CN" sz="2400">
                <a:solidFill>
                  <a:srgbClr val="660066"/>
                </a:solidFill>
                <a:latin typeface="Times New Roman" pitchFamily="18" charset="0"/>
                <a:cs typeface="Times New Roman" pitchFamily="18" charset="0"/>
              </a:rPr>
              <a:t>.</a:t>
            </a:r>
            <a:endParaRPr lang="zh-CN" altLang="en-US" sz="2400">
              <a:solidFill>
                <a:srgbClr val="660066"/>
              </a:solidFill>
              <a:latin typeface="Times New Roman" pitchFamily="18" charset="0"/>
              <a:cs typeface="Times New Roman" pitchFamily="18" charset="0"/>
            </a:endParaRPr>
          </a:p>
        </p:txBody>
      </p:sp>
      <p:sp>
        <p:nvSpPr>
          <p:cNvPr id="11" name="矩形 10"/>
          <p:cNvSpPr>
            <a:spLocks noChangeArrowheads="1"/>
          </p:cNvSpPr>
          <p:nvPr/>
        </p:nvSpPr>
        <p:spPr bwMode="auto">
          <a:xfrm>
            <a:off x="784225" y="2749550"/>
            <a:ext cx="7732713" cy="492125"/>
          </a:xfrm>
          <a:prstGeom prst="rect">
            <a:avLst/>
          </a:prstGeom>
          <a:noFill/>
          <a:ln w="9525">
            <a:noFill/>
            <a:miter lim="800000"/>
            <a:headEnd/>
            <a:tailEnd/>
          </a:ln>
        </p:spPr>
        <p:txBody>
          <a:bodyPr>
            <a:spAutoFit/>
          </a:bodyPr>
          <a:lstStyle/>
          <a:p>
            <a:pPr marL="457200" indent="-457200"/>
            <a:r>
              <a:rPr lang="en-US" altLang="zh-CN" sz="2600" b="1">
                <a:solidFill>
                  <a:srgbClr val="660066"/>
                </a:solidFill>
                <a:latin typeface="Times New Roman" pitchFamily="18" charset="0"/>
                <a:cs typeface="Times New Roman" pitchFamily="18" charset="0"/>
              </a:rPr>
              <a:t>mock</a:t>
            </a:r>
            <a:r>
              <a:rPr lang="en-US" altLang="zh-CN" sz="2600">
                <a:latin typeface="Times New Roman" pitchFamily="18" charset="0"/>
                <a:cs typeface="Times New Roman" pitchFamily="18" charset="0"/>
              </a:rPr>
              <a:t>: </a:t>
            </a:r>
            <a:r>
              <a:rPr lang="en-US" altLang="zh-CN" sz="2600" i="1">
                <a:latin typeface="Times New Roman" pitchFamily="18" charset="0"/>
                <a:cs typeface="Times New Roman" pitchFamily="18" charset="0"/>
              </a:rPr>
              <a:t>vt</a:t>
            </a:r>
            <a:r>
              <a:rPr lang="en-US" altLang="zh-CN" sz="2600">
                <a:latin typeface="Times New Roman" pitchFamily="18" charset="0"/>
                <a:cs typeface="Times New Roman" pitchFamily="18" charset="0"/>
              </a:rPr>
              <a:t>. to laugh at sb. or sth.</a:t>
            </a:r>
            <a:r>
              <a:rPr lang="en-US" altLang="zh-CN" sz="2600">
                <a:latin typeface="Calibri" pitchFamily="34" charset="0"/>
              </a:rPr>
              <a:t> </a:t>
            </a:r>
            <a:r>
              <a:rPr lang="zh-CN" altLang="zh-CN" sz="2600">
                <a:latin typeface="Calibri" pitchFamily="34" charset="0"/>
              </a:rPr>
              <a:t>嘲笑；嘲弄</a:t>
            </a:r>
            <a:endParaRPr lang="zh-CN" altLang="en-US" sz="2600">
              <a:latin typeface="Calibri" pitchFamily="34" charset="0"/>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823" name="文本框 4"/>
          <p:cNvSpPr txBox="1">
            <a:spLocks noChangeArrowheads="1"/>
          </p:cNvSpPr>
          <p:nvPr/>
        </p:nvSpPr>
        <p:spPr bwMode="auto">
          <a:xfrm>
            <a:off x="355600" y="773113"/>
            <a:ext cx="4533900" cy="522287"/>
          </a:xfrm>
          <a:prstGeom prst="rect">
            <a:avLst/>
          </a:prstGeom>
          <a:noFill/>
          <a:ln w="9525">
            <a:noFill/>
            <a:miter lim="800000"/>
            <a:headEnd/>
            <a:tailEnd/>
          </a:ln>
        </p:spPr>
        <p:txBody>
          <a:bodyPr>
            <a:spAutoFit/>
          </a:bodyPr>
          <a:lstStyle/>
          <a:p>
            <a:r>
              <a:rPr kumimoji="1" lang="en-US" altLang="zh-CN" sz="2800" b="1">
                <a:solidFill>
                  <a:srgbClr val="660066"/>
                </a:solidFill>
                <a:latin typeface="Times New Roman" pitchFamily="18" charset="0"/>
                <a:cs typeface="Times New Roman" pitchFamily="18" charset="0"/>
              </a:rPr>
              <a:t>Language points</a:t>
            </a:r>
            <a:endParaRPr kumimoji="1" lang="zh-CN" altLang="en-US" sz="2800" b="1">
              <a:solidFill>
                <a:srgbClr val="660066"/>
              </a:solidFill>
              <a:latin typeface="Times New Roman" pitchFamily="18" charset="0"/>
              <a:cs typeface="Times New Roman" pitchFamily="18" charset="0"/>
            </a:endParaRPr>
          </a:p>
        </p:txBody>
      </p:sp>
      <p:sp>
        <p:nvSpPr>
          <p:cNvPr id="34824" name="文本框 20"/>
          <p:cNvSpPr txBox="1">
            <a:spLocks noChangeArrowheads="1"/>
          </p:cNvSpPr>
          <p:nvPr/>
        </p:nvSpPr>
        <p:spPr bwMode="auto">
          <a:xfrm>
            <a:off x="2468563" y="280988"/>
            <a:ext cx="4837112"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9"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717550" y="1384300"/>
            <a:ext cx="8150225" cy="460375"/>
          </a:xfrm>
          <a:prstGeom prst="rect">
            <a:avLst/>
          </a:prstGeom>
          <a:noFill/>
          <a:ln w="9525">
            <a:noFill/>
            <a:miter lim="800000"/>
            <a:headEnd/>
            <a:tailEnd/>
          </a:ln>
        </p:spPr>
        <p:txBody>
          <a:bodyPr>
            <a:spAutoFit/>
          </a:bodyPr>
          <a:lstStyle/>
          <a:p>
            <a:pPr marL="457200" indent="-457200"/>
            <a:r>
              <a:rPr lang="en-US" altLang="zh-CN" sz="2400" b="1">
                <a:solidFill>
                  <a:srgbClr val="660066"/>
                </a:solidFill>
                <a:latin typeface="Times New Roman" pitchFamily="18" charset="0"/>
                <a:cs typeface="Times New Roman" pitchFamily="18" charset="0"/>
              </a:rPr>
              <a:t>mock</a:t>
            </a:r>
            <a:r>
              <a:rPr lang="en-US" altLang="zh-CN" sz="2400">
                <a:latin typeface="Times New Roman" pitchFamily="18" charset="0"/>
                <a:cs typeface="Times New Roman" pitchFamily="18" charset="0"/>
              </a:rPr>
              <a:t>: 1</a:t>
            </a:r>
            <a:r>
              <a:rPr lang="en-US" altLang="zh-CN" sz="2400" i="1">
                <a:latin typeface="Times New Roman" pitchFamily="18" charset="0"/>
                <a:cs typeface="Times New Roman" pitchFamily="18" charset="0"/>
              </a:rPr>
              <a:t> a</a:t>
            </a:r>
            <a:r>
              <a:rPr lang="en-US" altLang="zh-CN" sz="2400">
                <a:latin typeface="Times New Roman" pitchFamily="18" charset="0"/>
                <a:cs typeface="Times New Roman" pitchFamily="18" charset="0"/>
              </a:rPr>
              <a:t>. that is a copy of sth.; not real </a:t>
            </a:r>
            <a:r>
              <a:rPr lang="en-US" altLang="zh-CN" sz="2400">
                <a:latin typeface="Calibri" pitchFamily="34" charset="0"/>
              </a:rPr>
              <a:t> </a:t>
            </a:r>
            <a:r>
              <a:rPr lang="zh-CN" altLang="en-US" sz="2400">
                <a:latin typeface="Calibri" pitchFamily="34" charset="0"/>
              </a:rPr>
              <a:t>模仿的；模拟的 </a:t>
            </a:r>
          </a:p>
        </p:txBody>
      </p:sp>
      <p:sp>
        <p:nvSpPr>
          <p:cNvPr id="5" name="矩形 4"/>
          <p:cNvSpPr>
            <a:spLocks noChangeArrowheads="1"/>
          </p:cNvSpPr>
          <p:nvPr/>
        </p:nvSpPr>
        <p:spPr bwMode="auto">
          <a:xfrm>
            <a:off x="1781175" y="1844675"/>
            <a:ext cx="6357938" cy="1876425"/>
          </a:xfrm>
          <a:prstGeom prst="rect">
            <a:avLst/>
          </a:prstGeom>
          <a:noFill/>
          <a:ln w="9525">
            <a:noFill/>
            <a:miter lim="800000"/>
            <a:headEnd/>
            <a:tailEnd/>
          </a:ln>
        </p:spPr>
        <p:txBody>
          <a:bodyPr>
            <a:spAutoFit/>
          </a:bodyPr>
          <a:lstStyle/>
          <a:p>
            <a:pPr>
              <a:spcBef>
                <a:spcPts val="1200"/>
              </a:spcBef>
            </a:pPr>
            <a:r>
              <a:rPr lang="en-US" altLang="zh-CN" sz="2400">
                <a:latin typeface="Times New Roman" pitchFamily="18" charset="0"/>
                <a:cs typeface="Times New Roman" pitchFamily="18" charset="0"/>
              </a:rPr>
              <a:t>a mock election   </a:t>
            </a:r>
            <a:r>
              <a:rPr lang="zh-CN" altLang="en-US" sz="2400">
                <a:latin typeface="Times New Roman" pitchFamily="18" charset="0"/>
                <a:cs typeface="Times New Roman" pitchFamily="18" charset="0"/>
              </a:rPr>
              <a:t>模拟选举 </a:t>
            </a:r>
          </a:p>
          <a:p>
            <a:pPr>
              <a:spcBef>
                <a:spcPts val="1200"/>
              </a:spcBef>
            </a:pPr>
            <a:r>
              <a:rPr lang="en-US" altLang="zh-CN" sz="2400">
                <a:latin typeface="Times New Roman" pitchFamily="18" charset="0"/>
                <a:cs typeface="Times New Roman" pitchFamily="18" charset="0"/>
              </a:rPr>
              <a:t>a mock interview / examination (= used to practise for the real one)   </a:t>
            </a:r>
            <a:r>
              <a:rPr lang="zh-CN" altLang="en-US" sz="2400">
                <a:latin typeface="Times New Roman" pitchFamily="18" charset="0"/>
                <a:cs typeface="Times New Roman" pitchFamily="18" charset="0"/>
              </a:rPr>
              <a:t>模拟面试 </a:t>
            </a:r>
            <a:r>
              <a:rPr lang="en-US" altLang="zh-CN" sz="2400">
                <a:latin typeface="Times New Roman" pitchFamily="18" charset="0"/>
                <a:cs typeface="Times New Roman" pitchFamily="18" charset="0"/>
              </a:rPr>
              <a:t>/ </a:t>
            </a:r>
            <a:r>
              <a:rPr lang="zh-CN" altLang="en-US" sz="2400">
                <a:latin typeface="Times New Roman" pitchFamily="18" charset="0"/>
                <a:cs typeface="Times New Roman" pitchFamily="18" charset="0"/>
              </a:rPr>
              <a:t>考试 </a:t>
            </a:r>
            <a:endParaRPr lang="en-US" altLang="zh-CN" sz="2400">
              <a:latin typeface="Times New Roman" pitchFamily="18" charset="0"/>
              <a:cs typeface="Times New Roman" pitchFamily="18" charset="0"/>
            </a:endParaRPr>
          </a:p>
          <a:p>
            <a:pPr>
              <a:spcBef>
                <a:spcPts val="1200"/>
              </a:spcBef>
            </a:pPr>
            <a:r>
              <a:rPr lang="en-US" altLang="zh-CN" sz="2400">
                <a:latin typeface="Times New Roman" pitchFamily="18" charset="0"/>
                <a:cs typeface="Times New Roman" pitchFamily="18" charset="0"/>
              </a:rPr>
              <a:t>a mock show   </a:t>
            </a:r>
            <a:r>
              <a:rPr lang="zh-CN" altLang="en-US" sz="2400">
                <a:latin typeface="Times New Roman" pitchFamily="18" charset="0"/>
                <a:cs typeface="Times New Roman" pitchFamily="18" charset="0"/>
              </a:rPr>
              <a:t>模仿秀</a:t>
            </a:r>
          </a:p>
        </p:txBody>
      </p:sp>
      <p:sp>
        <p:nvSpPr>
          <p:cNvPr id="35843" name="文本框 4"/>
          <p:cNvSpPr txBox="1">
            <a:spLocks noChangeArrowheads="1"/>
          </p:cNvSpPr>
          <p:nvPr/>
        </p:nvSpPr>
        <p:spPr bwMode="auto">
          <a:xfrm>
            <a:off x="355600" y="773113"/>
            <a:ext cx="4533900" cy="522287"/>
          </a:xfrm>
          <a:prstGeom prst="rect">
            <a:avLst/>
          </a:prstGeom>
          <a:noFill/>
          <a:ln w="9525">
            <a:noFill/>
            <a:miter lim="800000"/>
            <a:headEnd/>
            <a:tailEnd/>
          </a:ln>
        </p:spPr>
        <p:txBody>
          <a:bodyPr>
            <a:spAutoFit/>
          </a:bodyPr>
          <a:lstStyle/>
          <a:p>
            <a:r>
              <a:rPr kumimoji="1" lang="en-US" altLang="zh-CN" sz="2800" b="1">
                <a:solidFill>
                  <a:srgbClr val="660066"/>
                </a:solidFill>
                <a:latin typeface="Times New Roman" pitchFamily="18" charset="0"/>
                <a:cs typeface="Times New Roman" pitchFamily="18" charset="0"/>
              </a:rPr>
              <a:t>Language points</a:t>
            </a:r>
          </a:p>
        </p:txBody>
      </p:sp>
      <p:sp>
        <p:nvSpPr>
          <p:cNvPr id="35844" name="文本框 20"/>
          <p:cNvSpPr txBox="1">
            <a:spLocks noChangeArrowheads="1"/>
          </p:cNvSpPr>
          <p:nvPr/>
        </p:nvSpPr>
        <p:spPr bwMode="auto">
          <a:xfrm>
            <a:off x="2468563" y="280988"/>
            <a:ext cx="4772025"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sp>
        <p:nvSpPr>
          <p:cNvPr id="9" name="动作按钮: 第一张 8">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a:spLocks noChangeArrowheads="1"/>
          </p:cNvSpPr>
          <p:nvPr/>
        </p:nvSpPr>
        <p:spPr bwMode="auto">
          <a:xfrm>
            <a:off x="1684338" y="3843338"/>
            <a:ext cx="6551612" cy="830262"/>
          </a:xfrm>
          <a:prstGeom prst="rect">
            <a:avLst/>
          </a:prstGeom>
          <a:noFill/>
          <a:ln w="9525">
            <a:noFill/>
            <a:miter lim="800000"/>
            <a:headEnd/>
            <a:tailEnd/>
          </a:ln>
        </p:spPr>
        <p:txBody>
          <a:bodyPr>
            <a:spAutoFit/>
          </a:bodyPr>
          <a:lstStyle/>
          <a:p>
            <a:pPr marL="250825" indent="-457200"/>
            <a:r>
              <a:rPr lang="en-US" altLang="zh-CN" sz="2400">
                <a:latin typeface="Times New Roman" pitchFamily="18" charset="0"/>
                <a:cs typeface="Times New Roman" pitchFamily="18" charset="0"/>
              </a:rPr>
              <a:t>2 </a:t>
            </a:r>
            <a:r>
              <a:rPr lang="en-US" altLang="zh-CN" sz="2400" i="1">
                <a:latin typeface="Times New Roman" pitchFamily="18" charset="0"/>
                <a:cs typeface="Times New Roman" pitchFamily="18" charset="0"/>
              </a:rPr>
              <a:t>n.</a:t>
            </a:r>
            <a:r>
              <a:rPr lang="en-US" altLang="zh-CN" sz="2400">
                <a:latin typeface="Times New Roman" pitchFamily="18" charset="0"/>
                <a:cs typeface="Times New Roman" pitchFamily="18" charset="0"/>
              </a:rPr>
              <a:t> (</a:t>
            </a:r>
            <a:r>
              <a:rPr lang="en-US" altLang="zh-CN" sz="2400" i="1">
                <a:latin typeface="Times New Roman" pitchFamily="18" charset="0"/>
                <a:cs typeface="Times New Roman" pitchFamily="18" charset="0"/>
              </a:rPr>
              <a:t>infml.</a:t>
            </a:r>
            <a:r>
              <a:rPr lang="en-US" altLang="zh-CN" sz="2400">
                <a:latin typeface="Times New Roman" pitchFamily="18" charset="0"/>
                <a:cs typeface="Times New Roman" pitchFamily="18" charset="0"/>
              </a:rPr>
              <a:t>) </a:t>
            </a:r>
            <a:r>
              <a:rPr lang="zh-CN" altLang="en-US" sz="2400">
                <a:latin typeface="Times New Roman" pitchFamily="18" charset="0"/>
                <a:cs typeface="Times New Roman" pitchFamily="18" charset="0"/>
              </a:rPr>
              <a:t> </a:t>
            </a:r>
            <a:r>
              <a:rPr lang="en-US" altLang="zh-CN" sz="2400">
                <a:latin typeface="Times New Roman" pitchFamily="18" charset="0"/>
                <a:cs typeface="Times New Roman" pitchFamily="18" charset="0"/>
              </a:rPr>
              <a:t>(in Britain) a practice exam that you do before the official one </a:t>
            </a:r>
            <a:r>
              <a:rPr lang="zh-CN" altLang="en-US" sz="2400">
                <a:latin typeface="Calibri" pitchFamily="34" charset="0"/>
              </a:rPr>
              <a:t>（英国）模拟考试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50">
            <a:hlinkClick r:id="rId2" action="ppaction://hlinksldjump"/>
          </p:cNvPr>
          <p:cNvSpPr/>
          <p:nvPr/>
        </p:nvSpPr>
        <p:spPr bwMode="auto">
          <a:xfrm>
            <a:off x="4708525" y="1892300"/>
            <a:ext cx="3390900" cy="492125"/>
          </a:xfrm>
          <a:prstGeom prst="roundRect">
            <a:avLst>
              <a:gd name="adj" fmla="val 7848"/>
            </a:avLst>
          </a:prstGeom>
          <a:solidFill>
            <a:schemeClr val="bg2">
              <a:lumMod val="90000"/>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17410" name="矩形 49">
            <a:hlinkClick r:id="rId2" action="ppaction://hlinksldjump"/>
          </p:cNvPr>
          <p:cNvSpPr>
            <a:spLocks noChangeArrowheads="1"/>
          </p:cNvSpPr>
          <p:nvPr/>
        </p:nvSpPr>
        <p:spPr bwMode="auto">
          <a:xfrm>
            <a:off x="4759325" y="1892300"/>
            <a:ext cx="3305175" cy="492125"/>
          </a:xfrm>
          <a:prstGeom prst="rect">
            <a:avLst/>
          </a:prstGeom>
          <a:noFill/>
          <a:ln w="9525">
            <a:noFill/>
            <a:miter lim="800000"/>
            <a:headEnd/>
            <a:tailEnd/>
          </a:ln>
        </p:spPr>
        <p:txBody>
          <a:bodyPr wrap="none">
            <a:spAutoFit/>
          </a:bodyPr>
          <a:lstStyle/>
          <a:p>
            <a:pPr algn="ctr"/>
            <a:r>
              <a:rPr lang="en-US" altLang="zh-CN" sz="2600" b="1">
                <a:latin typeface="Times New Roman" pitchFamily="18" charset="0"/>
                <a:cs typeface="Times New Roman" pitchFamily="18" charset="0"/>
              </a:rPr>
              <a:t>Viewing and speaking</a:t>
            </a:r>
          </a:p>
        </p:txBody>
      </p:sp>
      <p:cxnSp>
        <p:nvCxnSpPr>
          <p:cNvPr id="9" name="直线连接符 8"/>
          <p:cNvCxnSpPr/>
          <p:nvPr/>
        </p:nvCxnSpPr>
        <p:spPr>
          <a:xfrm flipH="1">
            <a:off x="3503613" y="2087563"/>
            <a:ext cx="463550" cy="463550"/>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6" name="直线连接符 35"/>
          <p:cNvCxnSpPr/>
          <p:nvPr/>
        </p:nvCxnSpPr>
        <p:spPr>
          <a:xfrm flipH="1" flipV="1">
            <a:off x="3503613" y="4195763"/>
            <a:ext cx="463550" cy="479425"/>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33" name="文本框 32"/>
          <p:cNvSpPr txBox="1"/>
          <p:nvPr/>
        </p:nvSpPr>
        <p:spPr>
          <a:xfrm>
            <a:off x="2468563" y="280988"/>
            <a:ext cx="2430462"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p>
        </p:txBody>
      </p:sp>
      <p:cxnSp>
        <p:nvCxnSpPr>
          <p:cNvPr id="42" name="直线连接符 41"/>
          <p:cNvCxnSpPr/>
          <p:nvPr/>
        </p:nvCxnSpPr>
        <p:spPr>
          <a:xfrm flipH="1">
            <a:off x="3962400" y="2087563"/>
            <a:ext cx="566738" cy="0"/>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5" name="直线连接符 44"/>
          <p:cNvCxnSpPr/>
          <p:nvPr/>
        </p:nvCxnSpPr>
        <p:spPr>
          <a:xfrm flipH="1">
            <a:off x="3962400" y="4667250"/>
            <a:ext cx="566738" cy="0"/>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20" name="圆角矩形 50">
            <a:hlinkClick r:id="rId3" action="ppaction://hlinksldjump"/>
          </p:cNvPr>
          <p:cNvSpPr/>
          <p:nvPr/>
        </p:nvSpPr>
        <p:spPr bwMode="auto">
          <a:xfrm>
            <a:off x="4708525" y="4437063"/>
            <a:ext cx="3330575" cy="557212"/>
          </a:xfrm>
          <a:prstGeom prst="roundRect">
            <a:avLst>
              <a:gd name="adj" fmla="val 7848"/>
            </a:avLst>
          </a:prstGeom>
          <a:solidFill>
            <a:schemeClr val="bg2">
              <a:lumMod val="90000"/>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17418" name="矩形 51">
            <a:hlinkClick r:id="rId4" action="ppaction://hlinksldjump"/>
          </p:cNvPr>
          <p:cNvSpPr>
            <a:spLocks noChangeArrowheads="1"/>
          </p:cNvSpPr>
          <p:nvPr/>
        </p:nvSpPr>
        <p:spPr bwMode="auto">
          <a:xfrm>
            <a:off x="4708525" y="4435475"/>
            <a:ext cx="3330575" cy="522288"/>
          </a:xfrm>
          <a:prstGeom prst="rect">
            <a:avLst/>
          </a:prstGeom>
          <a:noFill/>
          <a:ln w="9525">
            <a:noFill/>
            <a:miter lim="800000"/>
            <a:headEnd/>
            <a:tailEnd/>
          </a:ln>
        </p:spPr>
        <p:txBody>
          <a:bodyPr>
            <a:spAutoFit/>
          </a:bodyPr>
          <a:lstStyle/>
          <a:p>
            <a:pPr algn="ctr"/>
            <a:r>
              <a:rPr lang="en-US" altLang="zh-CN" sz="2800" b="1">
                <a:latin typeface="Times New Roman" pitchFamily="18" charset="0"/>
                <a:cs typeface="Times New Roman" pitchFamily="18" charset="0"/>
              </a:rPr>
              <a:t>Further discussion</a:t>
            </a: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17422"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17423" name="图片 34"/>
          <p:cNvPicPr>
            <a:picLocks noChangeAspect="1"/>
          </p:cNvPicPr>
          <p:nvPr/>
        </p:nvPicPr>
        <p:blipFill>
          <a:blip r:embed="rId5"/>
          <a:srcRect/>
          <a:stretch>
            <a:fillRect/>
          </a:stretch>
        </p:blipFill>
        <p:spPr bwMode="auto">
          <a:xfrm>
            <a:off x="198438" y="144463"/>
            <a:ext cx="177800" cy="495300"/>
          </a:xfrm>
          <a:prstGeom prst="rect">
            <a:avLst/>
          </a:prstGeom>
          <a:noFill/>
          <a:ln w="9525">
            <a:noFill/>
            <a:miter lim="800000"/>
            <a:headEnd/>
            <a:tailEnd/>
          </a:ln>
        </p:spPr>
      </p:pic>
      <p:pic>
        <p:nvPicPr>
          <p:cNvPr id="17424" name="Picture 21">
            <a:hlinkClick r:id="rId2" action="ppaction://hlinksldjump"/>
          </p:cNvPr>
          <p:cNvPicPr>
            <a:picLocks noChangeAspect="1" noChangeArrowheads="1"/>
          </p:cNvPicPr>
          <p:nvPr/>
        </p:nvPicPr>
        <p:blipFill>
          <a:blip r:embed="rId6"/>
          <a:srcRect/>
          <a:stretch>
            <a:fillRect/>
          </a:stretch>
        </p:blipFill>
        <p:spPr bwMode="auto">
          <a:xfrm>
            <a:off x="8256588" y="152400"/>
            <a:ext cx="558800" cy="558800"/>
          </a:xfrm>
          <a:prstGeom prst="rect">
            <a:avLst/>
          </a:prstGeom>
          <a:noFill/>
          <a:ln w="9525">
            <a:noFill/>
            <a:miter lim="800000"/>
            <a:headEnd/>
            <a:tailEnd/>
          </a:ln>
        </p:spPr>
      </p:pic>
      <p:pic>
        <p:nvPicPr>
          <p:cNvPr id="2" name="图片 1"/>
          <p:cNvPicPr>
            <a:picLocks noChangeAspect="1"/>
          </p:cNvPicPr>
          <p:nvPr/>
        </p:nvPicPr>
        <p:blipFill rotWithShape="1">
          <a:blip r:embed="rId7"/>
          <a:srcRect l="5842" r="5842"/>
          <a:stretch>
            <a:fillRect/>
          </a:stretch>
        </p:blipFill>
        <p:spPr>
          <a:xfrm>
            <a:off x="683294" y="1775016"/>
            <a:ext cx="3347357" cy="3347357"/>
          </a:xfrm>
          <a:prstGeom prst="ellipse">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泪滴形 21"/>
          <p:cNvSpPr/>
          <p:nvPr/>
        </p:nvSpPr>
        <p:spPr>
          <a:xfrm rot="2700000">
            <a:off x="445294" y="5415757"/>
            <a:ext cx="644525" cy="642937"/>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12" name="圆角矩形 44"/>
          <p:cNvSpPr/>
          <p:nvPr/>
        </p:nvSpPr>
        <p:spPr bwMode="auto">
          <a:xfrm>
            <a:off x="1584325" y="4418013"/>
            <a:ext cx="3532188" cy="622300"/>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13" name="圆角矩形 48"/>
          <p:cNvSpPr/>
          <p:nvPr/>
        </p:nvSpPr>
        <p:spPr bwMode="auto">
          <a:xfrm>
            <a:off x="1584325" y="2709863"/>
            <a:ext cx="3532188" cy="554037"/>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14" name="圆角矩形 50"/>
          <p:cNvSpPr/>
          <p:nvPr/>
        </p:nvSpPr>
        <p:spPr bwMode="auto">
          <a:xfrm>
            <a:off x="1584325" y="1862138"/>
            <a:ext cx="3532188" cy="555625"/>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cxnSp>
        <p:nvCxnSpPr>
          <p:cNvPr id="20" name="直接连接符 23"/>
          <p:cNvCxnSpPr/>
          <p:nvPr/>
        </p:nvCxnSpPr>
        <p:spPr>
          <a:xfrm>
            <a:off x="1419225" y="1646238"/>
            <a:ext cx="0" cy="4483100"/>
          </a:xfrm>
          <a:prstGeom prst="line">
            <a:avLst/>
          </a:prstGeom>
          <a:ln>
            <a:solidFill>
              <a:srgbClr val="8064A2"/>
            </a:solidFill>
          </a:ln>
        </p:spPr>
        <p:style>
          <a:lnRef idx="1">
            <a:schemeClr val="accent2"/>
          </a:lnRef>
          <a:fillRef idx="0">
            <a:schemeClr val="accent2"/>
          </a:fillRef>
          <a:effectRef idx="0">
            <a:schemeClr val="accent2"/>
          </a:effectRef>
          <a:fontRef idx="minor">
            <a:schemeClr val="tx1"/>
          </a:fontRef>
        </p:style>
      </p:cxnSp>
      <p:sp>
        <p:nvSpPr>
          <p:cNvPr id="21" name="椭圆 20"/>
          <p:cNvSpPr/>
          <p:nvPr/>
        </p:nvSpPr>
        <p:spPr>
          <a:xfrm>
            <a:off x="1328738" y="2060575"/>
            <a:ext cx="179387" cy="177800"/>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24" name="椭圆 23"/>
          <p:cNvSpPr/>
          <p:nvPr/>
        </p:nvSpPr>
        <p:spPr>
          <a:xfrm>
            <a:off x="1328738" y="2917825"/>
            <a:ext cx="179387" cy="177800"/>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28" name="椭圆 27"/>
          <p:cNvSpPr/>
          <p:nvPr/>
        </p:nvSpPr>
        <p:spPr>
          <a:xfrm>
            <a:off x="1323975" y="4768850"/>
            <a:ext cx="179388" cy="179388"/>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17" name="泪滴形 20"/>
          <p:cNvSpPr/>
          <p:nvPr/>
        </p:nvSpPr>
        <p:spPr>
          <a:xfrm rot="2700000">
            <a:off x="440531" y="1828007"/>
            <a:ext cx="644525" cy="642938"/>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18" name="泪滴形 21"/>
          <p:cNvSpPr/>
          <p:nvPr/>
        </p:nvSpPr>
        <p:spPr>
          <a:xfrm rot="2700000">
            <a:off x="427831" y="4523582"/>
            <a:ext cx="644525" cy="642938"/>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19" name="泪滴形 22"/>
          <p:cNvSpPr/>
          <p:nvPr/>
        </p:nvSpPr>
        <p:spPr>
          <a:xfrm rot="2700000">
            <a:off x="434181" y="2685257"/>
            <a:ext cx="644525" cy="642938"/>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36876" name="文本框 7"/>
          <p:cNvSpPr txBox="1">
            <a:spLocks noChangeArrowheads="1"/>
          </p:cNvSpPr>
          <p:nvPr/>
        </p:nvSpPr>
        <p:spPr bwMode="auto">
          <a:xfrm>
            <a:off x="555625" y="1898650"/>
            <a:ext cx="469900" cy="430213"/>
          </a:xfrm>
          <a:prstGeom prst="rect">
            <a:avLst/>
          </a:prstGeom>
          <a:noFill/>
          <a:ln w="9525">
            <a:noFill/>
            <a:miter lim="800000"/>
            <a:headEnd/>
            <a:tailEnd/>
          </a:ln>
        </p:spPr>
        <p:txBody>
          <a:bodyPr wrap="none">
            <a:spAutoFit/>
          </a:bodyPr>
          <a:lstStyle/>
          <a:p>
            <a:r>
              <a:rPr kumimoji="1" lang="en-US" altLang="zh-CN" sz="2200" b="1">
                <a:solidFill>
                  <a:srgbClr val="FFFFFF"/>
                </a:solidFill>
                <a:latin typeface="Calibri" pitchFamily="34" charset="0"/>
              </a:rPr>
              <a:t>01</a:t>
            </a:r>
            <a:endParaRPr kumimoji="1" lang="zh-CN" altLang="en-US" sz="2200" b="1">
              <a:solidFill>
                <a:srgbClr val="FFFFFF"/>
              </a:solidFill>
              <a:latin typeface="Calibri" pitchFamily="34" charset="0"/>
            </a:endParaRPr>
          </a:p>
        </p:txBody>
      </p:sp>
      <p:sp>
        <p:nvSpPr>
          <p:cNvPr id="36877" name="文本框 31"/>
          <p:cNvSpPr txBox="1">
            <a:spLocks noChangeArrowheads="1"/>
          </p:cNvSpPr>
          <p:nvPr/>
        </p:nvSpPr>
        <p:spPr bwMode="auto">
          <a:xfrm>
            <a:off x="555625" y="2755900"/>
            <a:ext cx="469900" cy="431800"/>
          </a:xfrm>
          <a:prstGeom prst="rect">
            <a:avLst/>
          </a:prstGeom>
          <a:noFill/>
          <a:ln w="9525">
            <a:noFill/>
            <a:miter lim="800000"/>
            <a:headEnd/>
            <a:tailEnd/>
          </a:ln>
        </p:spPr>
        <p:txBody>
          <a:bodyPr wrap="none">
            <a:spAutoFit/>
          </a:bodyPr>
          <a:lstStyle/>
          <a:p>
            <a:r>
              <a:rPr kumimoji="1" lang="en-US" altLang="zh-CN" sz="2200" b="1">
                <a:solidFill>
                  <a:srgbClr val="FFFFFF"/>
                </a:solidFill>
                <a:latin typeface="Calibri" pitchFamily="34" charset="0"/>
              </a:rPr>
              <a:t>02</a:t>
            </a:r>
            <a:endParaRPr kumimoji="1" lang="zh-CN" altLang="en-US" sz="2200" b="1">
              <a:solidFill>
                <a:srgbClr val="FFFFFF"/>
              </a:solidFill>
              <a:latin typeface="Calibri" pitchFamily="34" charset="0"/>
            </a:endParaRPr>
          </a:p>
        </p:txBody>
      </p:sp>
      <p:sp>
        <p:nvSpPr>
          <p:cNvPr id="36878" name="文本框 32"/>
          <p:cNvSpPr txBox="1">
            <a:spLocks noChangeArrowheads="1"/>
          </p:cNvSpPr>
          <p:nvPr/>
        </p:nvSpPr>
        <p:spPr bwMode="auto">
          <a:xfrm>
            <a:off x="549275" y="4610100"/>
            <a:ext cx="471488" cy="430213"/>
          </a:xfrm>
          <a:prstGeom prst="rect">
            <a:avLst/>
          </a:prstGeom>
          <a:noFill/>
          <a:ln w="9525">
            <a:noFill/>
            <a:miter lim="800000"/>
            <a:headEnd/>
            <a:tailEnd/>
          </a:ln>
        </p:spPr>
        <p:txBody>
          <a:bodyPr wrap="none">
            <a:spAutoFit/>
          </a:bodyPr>
          <a:lstStyle/>
          <a:p>
            <a:r>
              <a:rPr kumimoji="1" lang="en-US" altLang="zh-CN" sz="2200" b="1">
                <a:solidFill>
                  <a:srgbClr val="FFFFFF"/>
                </a:solidFill>
                <a:latin typeface="Calibri" pitchFamily="34" charset="0"/>
              </a:rPr>
              <a:t>04</a:t>
            </a:r>
            <a:endParaRPr kumimoji="1" lang="zh-CN" altLang="en-US" sz="2200" b="1">
              <a:solidFill>
                <a:srgbClr val="FFFFFF"/>
              </a:solidFill>
              <a:latin typeface="Calibri" pitchFamily="34" charset="0"/>
            </a:endParaRPr>
          </a:p>
        </p:txBody>
      </p:sp>
      <p:sp>
        <p:nvSpPr>
          <p:cNvPr id="29" name="矩形 28"/>
          <p:cNvSpPr>
            <a:spLocks noChangeArrowheads="1"/>
          </p:cNvSpPr>
          <p:nvPr/>
        </p:nvSpPr>
        <p:spPr bwMode="auto">
          <a:xfrm>
            <a:off x="1608138" y="1912938"/>
            <a:ext cx="3773487" cy="492125"/>
          </a:xfrm>
          <a:prstGeom prst="rect">
            <a:avLst/>
          </a:prstGeom>
          <a:noFill/>
          <a:ln w="9525">
            <a:noFill/>
            <a:miter lim="800000"/>
            <a:headEnd/>
            <a:tailEnd/>
          </a:ln>
        </p:spPr>
        <p:txBody>
          <a:bodyPr>
            <a:spAutoFit/>
          </a:bodyPr>
          <a:lstStyle/>
          <a:p>
            <a:r>
              <a:rPr lang="en-US" altLang="zh-CN" sz="2600">
                <a:solidFill>
                  <a:srgbClr val="000000"/>
                </a:solidFill>
                <a:latin typeface="Times New Roman" pitchFamily="18" charset="0"/>
                <a:cs typeface="Times New Roman" pitchFamily="18" charset="0"/>
              </a:rPr>
              <a:t>fierce / strong criticism</a:t>
            </a:r>
          </a:p>
        </p:txBody>
      </p:sp>
      <p:sp>
        <p:nvSpPr>
          <p:cNvPr id="38" name="矩形 37"/>
          <p:cNvSpPr>
            <a:spLocks noChangeArrowheads="1"/>
          </p:cNvSpPr>
          <p:nvPr/>
        </p:nvSpPr>
        <p:spPr bwMode="auto">
          <a:xfrm>
            <a:off x="1608138" y="2763838"/>
            <a:ext cx="3508375" cy="493712"/>
          </a:xfrm>
          <a:prstGeom prst="rect">
            <a:avLst/>
          </a:prstGeom>
          <a:noFill/>
          <a:ln w="9525">
            <a:noFill/>
            <a:miter lim="800000"/>
            <a:headEnd/>
            <a:tailEnd/>
          </a:ln>
        </p:spPr>
        <p:txBody>
          <a:bodyPr>
            <a:spAutoFit/>
          </a:bodyPr>
          <a:lstStyle/>
          <a:p>
            <a:r>
              <a:rPr lang="en-US" altLang="zh-CN" sz="2600">
                <a:solidFill>
                  <a:srgbClr val="000000"/>
                </a:solidFill>
                <a:latin typeface="Times New Roman" pitchFamily="18" charset="0"/>
                <a:cs typeface="Times New Roman" pitchFamily="18" charset="0"/>
              </a:rPr>
              <a:t>constructive criticism</a:t>
            </a:r>
          </a:p>
        </p:txBody>
      </p:sp>
      <p:sp>
        <p:nvSpPr>
          <p:cNvPr id="40" name="矩形 39"/>
          <p:cNvSpPr>
            <a:spLocks noChangeArrowheads="1"/>
          </p:cNvSpPr>
          <p:nvPr/>
        </p:nvSpPr>
        <p:spPr bwMode="auto">
          <a:xfrm>
            <a:off x="1614488" y="4489450"/>
            <a:ext cx="3405187" cy="492125"/>
          </a:xfrm>
          <a:prstGeom prst="rect">
            <a:avLst/>
          </a:prstGeom>
          <a:noFill/>
          <a:ln w="9525">
            <a:noFill/>
            <a:miter lim="800000"/>
            <a:headEnd/>
            <a:tailEnd/>
          </a:ln>
        </p:spPr>
        <p:txBody>
          <a:bodyPr>
            <a:spAutoFit/>
          </a:bodyPr>
          <a:lstStyle/>
          <a:p>
            <a:r>
              <a:rPr lang="en-US" altLang="zh-CN" sz="2600">
                <a:solidFill>
                  <a:srgbClr val="000000"/>
                </a:solidFill>
                <a:latin typeface="Times New Roman" pitchFamily="18" charset="0"/>
                <a:cs typeface="Times New Roman" pitchFamily="18" charset="0"/>
              </a:rPr>
              <a:t>literary criticism</a:t>
            </a:r>
          </a:p>
        </p:txBody>
      </p:sp>
      <p:sp>
        <p:nvSpPr>
          <p:cNvPr id="67" name="矩形 66"/>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79646">
                  <a:lumMod val="60000"/>
                  <a:lumOff val="40000"/>
                </a:srgbClr>
              </a:solidFill>
            </a:endParaRPr>
          </a:p>
        </p:txBody>
      </p:sp>
      <p:cxnSp>
        <p:nvCxnSpPr>
          <p:cNvPr id="69" name="直线连接符 68"/>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6884"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rgbClr val="FFFFFF"/>
                </a:solidFill>
                <a:latin typeface="微软雅黑" pitchFamily="34" charset="-122"/>
                <a:ea typeface="微软雅黑" pitchFamily="34" charset="-122"/>
              </a:rPr>
              <a:t>新一代大学英语（提高篇）</a:t>
            </a:r>
            <a:r>
              <a:rPr lang="en-US" altLang="zh-CN" b="1">
                <a:solidFill>
                  <a:srgbClr val="FFFFFF"/>
                </a:solidFill>
                <a:latin typeface="微软雅黑" pitchFamily="34" charset="-122"/>
                <a:ea typeface="微软雅黑" pitchFamily="34" charset="-122"/>
              </a:rPr>
              <a:t>  </a:t>
            </a:r>
            <a:r>
              <a:rPr lang="zh-CN" altLang="en-US" b="1">
                <a:solidFill>
                  <a:srgbClr val="FFFFFF"/>
                </a:solidFill>
                <a:latin typeface="微软雅黑" pitchFamily="34" charset="-122"/>
                <a:ea typeface="微软雅黑" pitchFamily="34" charset="-122"/>
              </a:rPr>
              <a:t>综合教程</a:t>
            </a:r>
            <a:r>
              <a:rPr lang="en-US" altLang="zh-CN" b="1">
                <a:solidFill>
                  <a:srgbClr val="FFFFFF"/>
                </a:solidFill>
                <a:latin typeface="微软雅黑" pitchFamily="34" charset="-122"/>
                <a:ea typeface="微软雅黑" pitchFamily="34" charset="-122"/>
              </a:rPr>
              <a:t>  Unit 7</a:t>
            </a:r>
            <a:endParaRPr lang="zh-CN" altLang="en-US" b="1">
              <a:solidFill>
                <a:srgbClr val="FFFFFF"/>
              </a:solidFill>
              <a:latin typeface="微软雅黑" pitchFamily="34" charset="-122"/>
              <a:ea typeface="微软雅黑" pitchFamily="34" charset="-122"/>
            </a:endParaRPr>
          </a:p>
        </p:txBody>
      </p:sp>
      <p:sp>
        <p:nvSpPr>
          <p:cNvPr id="36885" name="文本框 70"/>
          <p:cNvSpPr txBox="1">
            <a:spLocks noChangeArrowheads="1"/>
          </p:cNvSpPr>
          <p:nvPr/>
        </p:nvSpPr>
        <p:spPr bwMode="auto">
          <a:xfrm>
            <a:off x="2468563" y="280988"/>
            <a:ext cx="4411662"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cxnSp>
        <p:nvCxnSpPr>
          <p:cNvPr id="72" name="直线连接符 7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80" name="直线连接符 79"/>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6888" name="文本框 80"/>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6889" name="图片 8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1" name="圆角矩形 48"/>
          <p:cNvSpPr/>
          <p:nvPr/>
        </p:nvSpPr>
        <p:spPr bwMode="auto">
          <a:xfrm>
            <a:off x="1585913" y="3597275"/>
            <a:ext cx="3530600" cy="554038"/>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53" name="椭圆 52"/>
          <p:cNvSpPr/>
          <p:nvPr/>
        </p:nvSpPr>
        <p:spPr>
          <a:xfrm>
            <a:off x="1317625" y="3797300"/>
            <a:ext cx="179388" cy="179388"/>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60" name="泪滴形 22"/>
          <p:cNvSpPr/>
          <p:nvPr/>
        </p:nvSpPr>
        <p:spPr>
          <a:xfrm rot="2700000">
            <a:off x="422275" y="3563938"/>
            <a:ext cx="644525" cy="644525"/>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36893" name="文本框 31"/>
          <p:cNvSpPr txBox="1">
            <a:spLocks noChangeArrowheads="1"/>
          </p:cNvSpPr>
          <p:nvPr/>
        </p:nvSpPr>
        <p:spPr bwMode="auto">
          <a:xfrm>
            <a:off x="542925" y="3636963"/>
            <a:ext cx="471488" cy="430212"/>
          </a:xfrm>
          <a:prstGeom prst="rect">
            <a:avLst/>
          </a:prstGeom>
          <a:noFill/>
          <a:ln w="9525">
            <a:noFill/>
            <a:miter lim="800000"/>
            <a:headEnd/>
            <a:tailEnd/>
          </a:ln>
        </p:spPr>
        <p:txBody>
          <a:bodyPr wrap="none">
            <a:spAutoFit/>
          </a:bodyPr>
          <a:lstStyle/>
          <a:p>
            <a:r>
              <a:rPr kumimoji="1" lang="en-US" altLang="zh-CN" sz="2200" b="1">
                <a:solidFill>
                  <a:srgbClr val="FFFFFF"/>
                </a:solidFill>
                <a:latin typeface="Calibri" pitchFamily="34" charset="0"/>
              </a:rPr>
              <a:t>03</a:t>
            </a:r>
            <a:endParaRPr kumimoji="1" lang="zh-CN" altLang="en-US" sz="2200" b="1">
              <a:solidFill>
                <a:srgbClr val="FFFFFF"/>
              </a:solidFill>
              <a:latin typeface="Calibri" pitchFamily="34" charset="0"/>
            </a:endParaRPr>
          </a:p>
        </p:txBody>
      </p:sp>
      <p:sp>
        <p:nvSpPr>
          <p:cNvPr id="62" name="矩形 61"/>
          <p:cNvSpPr>
            <a:spLocks noChangeArrowheads="1"/>
          </p:cNvSpPr>
          <p:nvPr/>
        </p:nvSpPr>
        <p:spPr bwMode="auto">
          <a:xfrm>
            <a:off x="1606550" y="3644900"/>
            <a:ext cx="3509963" cy="492125"/>
          </a:xfrm>
          <a:prstGeom prst="rect">
            <a:avLst/>
          </a:prstGeom>
          <a:noFill/>
          <a:ln w="9525">
            <a:noFill/>
            <a:miter lim="800000"/>
            <a:headEnd/>
            <a:tailEnd/>
          </a:ln>
        </p:spPr>
        <p:txBody>
          <a:bodyPr>
            <a:spAutoFit/>
          </a:bodyPr>
          <a:lstStyle/>
          <a:p>
            <a:r>
              <a:rPr lang="en-US" altLang="zh-CN" sz="2600">
                <a:solidFill>
                  <a:srgbClr val="000000"/>
                </a:solidFill>
                <a:latin typeface="Times New Roman" pitchFamily="18" charset="0"/>
                <a:cs typeface="Times New Roman" pitchFamily="18" charset="0"/>
              </a:rPr>
              <a:t>a valid / fair criticism</a:t>
            </a:r>
          </a:p>
        </p:txBody>
      </p:sp>
      <p:sp>
        <p:nvSpPr>
          <p:cNvPr id="63" name="矩形 62"/>
          <p:cNvSpPr>
            <a:spLocks noChangeArrowheads="1"/>
          </p:cNvSpPr>
          <p:nvPr/>
        </p:nvSpPr>
        <p:spPr bwMode="auto">
          <a:xfrm>
            <a:off x="5664200" y="1882775"/>
            <a:ext cx="2559050" cy="492125"/>
          </a:xfrm>
          <a:prstGeom prst="rect">
            <a:avLst/>
          </a:prstGeom>
          <a:noFill/>
          <a:ln w="9525">
            <a:noFill/>
            <a:miter lim="800000"/>
            <a:headEnd/>
            <a:tailEnd/>
          </a:ln>
        </p:spPr>
        <p:txBody>
          <a:bodyPr>
            <a:spAutoFit/>
          </a:bodyPr>
          <a:lstStyle/>
          <a:p>
            <a:pPr>
              <a:spcBef>
                <a:spcPct val="20000"/>
              </a:spcBef>
            </a:pPr>
            <a:r>
              <a:rPr lang="zh-CN" altLang="en-US" sz="2600">
                <a:solidFill>
                  <a:srgbClr val="000000"/>
                </a:solidFill>
                <a:latin typeface="Calibri" pitchFamily="34" charset="0"/>
              </a:rPr>
              <a:t>强烈的指责</a:t>
            </a:r>
          </a:p>
        </p:txBody>
      </p:sp>
      <p:sp>
        <p:nvSpPr>
          <p:cNvPr id="64" name="矩形 63"/>
          <p:cNvSpPr>
            <a:spLocks noChangeArrowheads="1"/>
          </p:cNvSpPr>
          <p:nvPr/>
        </p:nvSpPr>
        <p:spPr bwMode="auto">
          <a:xfrm>
            <a:off x="5665788" y="2755900"/>
            <a:ext cx="2557462" cy="493713"/>
          </a:xfrm>
          <a:prstGeom prst="rect">
            <a:avLst/>
          </a:prstGeom>
          <a:noFill/>
          <a:ln w="9525">
            <a:noFill/>
            <a:miter lim="800000"/>
            <a:headEnd/>
            <a:tailEnd/>
          </a:ln>
        </p:spPr>
        <p:txBody>
          <a:bodyPr>
            <a:spAutoFit/>
          </a:bodyPr>
          <a:lstStyle/>
          <a:p>
            <a:pPr>
              <a:spcBef>
                <a:spcPct val="20000"/>
              </a:spcBef>
            </a:pPr>
            <a:r>
              <a:rPr lang="zh-CN" altLang="en-US" sz="2600">
                <a:solidFill>
                  <a:srgbClr val="000000"/>
                </a:solidFill>
                <a:latin typeface="Calibri" pitchFamily="34" charset="0"/>
              </a:rPr>
              <a:t>建设性的批评</a:t>
            </a:r>
          </a:p>
        </p:txBody>
      </p:sp>
      <p:sp>
        <p:nvSpPr>
          <p:cNvPr id="65" name="矩形 64"/>
          <p:cNvSpPr>
            <a:spLocks noChangeArrowheads="1"/>
          </p:cNvSpPr>
          <p:nvPr/>
        </p:nvSpPr>
        <p:spPr bwMode="auto">
          <a:xfrm>
            <a:off x="5661025" y="3641725"/>
            <a:ext cx="3636963" cy="492125"/>
          </a:xfrm>
          <a:prstGeom prst="rect">
            <a:avLst/>
          </a:prstGeom>
          <a:noFill/>
          <a:ln w="9525">
            <a:noFill/>
            <a:miter lim="800000"/>
            <a:headEnd/>
            <a:tailEnd/>
          </a:ln>
        </p:spPr>
        <p:txBody>
          <a:bodyPr>
            <a:spAutoFit/>
          </a:bodyPr>
          <a:lstStyle/>
          <a:p>
            <a:pPr>
              <a:spcBef>
                <a:spcPct val="20000"/>
              </a:spcBef>
            </a:pPr>
            <a:r>
              <a:rPr lang="zh-CN" altLang="en-US" sz="2600">
                <a:solidFill>
                  <a:srgbClr val="000000"/>
                </a:solidFill>
                <a:latin typeface="Calibri" pitchFamily="34" charset="0"/>
              </a:rPr>
              <a:t>公正合理的批判</a:t>
            </a:r>
          </a:p>
        </p:txBody>
      </p:sp>
      <p:sp>
        <p:nvSpPr>
          <p:cNvPr id="82" name="矩形 81"/>
          <p:cNvSpPr>
            <a:spLocks noChangeArrowheads="1"/>
          </p:cNvSpPr>
          <p:nvPr/>
        </p:nvSpPr>
        <p:spPr bwMode="auto">
          <a:xfrm>
            <a:off x="5664200" y="4438650"/>
            <a:ext cx="3652838" cy="492125"/>
          </a:xfrm>
          <a:prstGeom prst="rect">
            <a:avLst/>
          </a:prstGeom>
          <a:noFill/>
          <a:ln w="9525">
            <a:noFill/>
            <a:miter lim="800000"/>
            <a:headEnd/>
            <a:tailEnd/>
          </a:ln>
        </p:spPr>
        <p:txBody>
          <a:bodyPr>
            <a:spAutoFit/>
          </a:bodyPr>
          <a:lstStyle/>
          <a:p>
            <a:pPr>
              <a:spcBef>
                <a:spcPct val="20000"/>
              </a:spcBef>
            </a:pPr>
            <a:r>
              <a:rPr lang="zh-CN" altLang="en-US" sz="2600">
                <a:solidFill>
                  <a:srgbClr val="000000"/>
                </a:solidFill>
                <a:latin typeface="Calibri" pitchFamily="34" charset="0"/>
              </a:rPr>
              <a:t>文学批评</a:t>
            </a:r>
          </a:p>
        </p:txBody>
      </p:sp>
      <p:sp>
        <p:nvSpPr>
          <p:cNvPr id="36" name="动作按钮: 第一张 35">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ndParaRPr>
          </a:p>
        </p:txBody>
      </p:sp>
      <p:sp>
        <p:nvSpPr>
          <p:cNvPr id="41" name="Rectangle 9"/>
          <p:cNvSpPr>
            <a:spLocks noChangeArrowheads="1"/>
          </p:cNvSpPr>
          <p:nvPr/>
        </p:nvSpPr>
        <p:spPr bwMode="auto">
          <a:xfrm>
            <a:off x="376238" y="1047750"/>
            <a:ext cx="2149475" cy="522288"/>
          </a:xfrm>
          <a:prstGeom prst="rect">
            <a:avLst/>
          </a:prstGeom>
          <a:solidFill>
            <a:srgbClr val="660066"/>
          </a:solidFill>
          <a:ln w="9525">
            <a:solidFill>
              <a:schemeClr val="accent4"/>
            </a:solidFill>
            <a:miter lim="800000"/>
          </a:ln>
        </p:spPr>
        <p:txBody>
          <a:bodyPr wrap="none">
            <a:spAutoFit/>
          </a:bodyPr>
          <a:lstStyle/>
          <a:p>
            <a:pPr fontAlgn="auto">
              <a:spcBef>
                <a:spcPts val="0"/>
              </a:spcBef>
              <a:spcAft>
                <a:spcPts val="0"/>
              </a:spcAft>
              <a:defRPr/>
            </a:pPr>
            <a:r>
              <a:rPr lang="en-US" altLang="zh-CN" sz="2800" b="1" dirty="0">
                <a:solidFill>
                  <a:prstClr val="white"/>
                </a:solidFill>
                <a:latin typeface="Times New Roman" panose="02020603050405020304" pitchFamily="18" charset="0"/>
                <a:ea typeface="+mn-ea"/>
                <a:cs typeface="Times New Roman" panose="02020603050405020304" pitchFamily="18" charset="0"/>
              </a:rPr>
              <a:t>Collocations </a:t>
            </a:r>
            <a:endParaRPr lang="en-US" altLang="zh-CN" sz="2800" b="1" dirty="0">
              <a:solidFill>
                <a:prstClr val="white"/>
              </a:solidFill>
              <a:latin typeface="Times New Roman" panose="02020603050405020304" pitchFamily="18" charset="0"/>
              <a:ea typeface="Adobe 楷体 Std R" panose="02020400000000000000" charset="-122"/>
              <a:cs typeface="Times New Roman" panose="02020603050405020304" pitchFamily="18" charset="0"/>
            </a:endParaRPr>
          </a:p>
        </p:txBody>
      </p:sp>
      <p:sp>
        <p:nvSpPr>
          <p:cNvPr id="42" name="圆角矩形 44"/>
          <p:cNvSpPr/>
          <p:nvPr/>
        </p:nvSpPr>
        <p:spPr bwMode="auto">
          <a:xfrm>
            <a:off x="1589088" y="5337175"/>
            <a:ext cx="3527425" cy="622300"/>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43" name="椭圆 42"/>
          <p:cNvSpPr/>
          <p:nvPr/>
        </p:nvSpPr>
        <p:spPr>
          <a:xfrm>
            <a:off x="1328738" y="5688013"/>
            <a:ext cx="179387" cy="179387"/>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36903" name="文本框 32"/>
          <p:cNvSpPr txBox="1">
            <a:spLocks noChangeArrowheads="1"/>
          </p:cNvSpPr>
          <p:nvPr/>
        </p:nvSpPr>
        <p:spPr bwMode="auto">
          <a:xfrm>
            <a:off x="554038" y="5527675"/>
            <a:ext cx="471487" cy="431800"/>
          </a:xfrm>
          <a:prstGeom prst="rect">
            <a:avLst/>
          </a:prstGeom>
          <a:noFill/>
          <a:ln w="9525">
            <a:noFill/>
            <a:miter lim="800000"/>
            <a:headEnd/>
            <a:tailEnd/>
          </a:ln>
        </p:spPr>
        <p:txBody>
          <a:bodyPr wrap="none">
            <a:spAutoFit/>
          </a:bodyPr>
          <a:lstStyle/>
          <a:p>
            <a:r>
              <a:rPr kumimoji="1" lang="en-US" altLang="zh-CN" sz="2200" b="1">
                <a:solidFill>
                  <a:srgbClr val="FFFFFF"/>
                </a:solidFill>
                <a:latin typeface="Calibri" pitchFamily="34" charset="0"/>
              </a:rPr>
              <a:t>05</a:t>
            </a:r>
            <a:endParaRPr kumimoji="1" lang="zh-CN" altLang="en-US" sz="2200" b="1">
              <a:solidFill>
                <a:srgbClr val="FFFFFF"/>
              </a:solidFill>
              <a:latin typeface="Calibri" pitchFamily="34" charset="0"/>
            </a:endParaRPr>
          </a:p>
        </p:txBody>
      </p:sp>
      <p:sp>
        <p:nvSpPr>
          <p:cNvPr id="45" name="矩形 44"/>
          <p:cNvSpPr>
            <a:spLocks noChangeArrowheads="1"/>
          </p:cNvSpPr>
          <p:nvPr/>
        </p:nvSpPr>
        <p:spPr bwMode="auto">
          <a:xfrm>
            <a:off x="1619250" y="5408613"/>
            <a:ext cx="3400425" cy="492125"/>
          </a:xfrm>
          <a:prstGeom prst="rect">
            <a:avLst/>
          </a:prstGeom>
          <a:noFill/>
          <a:ln w="9525">
            <a:noFill/>
            <a:miter lim="800000"/>
            <a:headEnd/>
            <a:tailEnd/>
          </a:ln>
        </p:spPr>
        <p:txBody>
          <a:bodyPr>
            <a:spAutoFit/>
          </a:bodyPr>
          <a:lstStyle/>
          <a:p>
            <a:r>
              <a:rPr lang="en-US" altLang="zh-CN" sz="2600">
                <a:solidFill>
                  <a:srgbClr val="000000"/>
                </a:solidFill>
                <a:latin typeface="Times New Roman" pitchFamily="18" charset="0"/>
                <a:cs typeface="Times New Roman" pitchFamily="18" charset="0"/>
              </a:rPr>
              <a:t>draw / attract criticism</a:t>
            </a:r>
          </a:p>
        </p:txBody>
      </p:sp>
      <p:sp>
        <p:nvSpPr>
          <p:cNvPr id="46" name="矩形 45"/>
          <p:cNvSpPr>
            <a:spLocks noChangeArrowheads="1"/>
          </p:cNvSpPr>
          <p:nvPr/>
        </p:nvSpPr>
        <p:spPr bwMode="auto">
          <a:xfrm>
            <a:off x="5678488" y="5407025"/>
            <a:ext cx="3652837" cy="492125"/>
          </a:xfrm>
          <a:prstGeom prst="rect">
            <a:avLst/>
          </a:prstGeom>
          <a:noFill/>
          <a:ln w="9525">
            <a:noFill/>
            <a:miter lim="800000"/>
            <a:headEnd/>
            <a:tailEnd/>
          </a:ln>
        </p:spPr>
        <p:txBody>
          <a:bodyPr>
            <a:spAutoFit/>
          </a:bodyPr>
          <a:lstStyle/>
          <a:p>
            <a:pPr>
              <a:spcBef>
                <a:spcPct val="20000"/>
              </a:spcBef>
            </a:pPr>
            <a:r>
              <a:rPr lang="zh-CN" altLang="en-US" sz="2600">
                <a:solidFill>
                  <a:srgbClr val="000000"/>
                </a:solidFill>
                <a:latin typeface="Calibri" pitchFamily="34" charset="0"/>
              </a:rPr>
              <a:t>遭到</a:t>
            </a:r>
            <a:r>
              <a:rPr lang="en-US" altLang="zh-CN" sz="2600">
                <a:solidFill>
                  <a:srgbClr val="000000"/>
                </a:solidFill>
                <a:latin typeface="Calibri" pitchFamily="34" charset="0"/>
              </a:rPr>
              <a:t>/</a:t>
            </a:r>
            <a:r>
              <a:rPr lang="zh-CN" altLang="en-US" sz="2600">
                <a:solidFill>
                  <a:srgbClr val="000000"/>
                </a:solidFill>
                <a:latin typeface="Calibri" pitchFamily="34" charset="0"/>
              </a:rPr>
              <a:t>引起批判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blinds(horizontal)">
                                      <p:cBhvr>
                                        <p:cTn id="15" dur="500"/>
                                        <p:tgtEl>
                                          <p:spTgt spid="6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blinds(horizontal)">
                                      <p:cBhvr>
                                        <p:cTn id="20" dur="500"/>
                                        <p:tgtEl>
                                          <p:spTgt spid="38"/>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blinds(horizontal)">
                                      <p:cBhvr>
                                        <p:cTn id="28" dur="500"/>
                                        <p:tgtEl>
                                          <p:spTgt spid="64"/>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blinds(horizontal)">
                                      <p:cBhvr>
                                        <p:cTn id="33" dur="500"/>
                                        <p:tgtEl>
                                          <p:spTgt spid="51"/>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blinds(horizontal)">
                                      <p:cBhvr>
                                        <p:cTn id="36" dur="500"/>
                                        <p:tgtEl>
                                          <p:spTgt spid="62"/>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blinds(horizontal)">
                                      <p:cBhvr>
                                        <p:cTn id="41" dur="500"/>
                                        <p:tgtEl>
                                          <p:spTgt spid="65"/>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linds(horizontal)">
                                      <p:cBhvr>
                                        <p:cTn id="46" dur="500"/>
                                        <p:tgtEl>
                                          <p:spTgt spid="12"/>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blinds(horizontal)">
                                      <p:cBhvr>
                                        <p:cTn id="49" dur="500"/>
                                        <p:tgtEl>
                                          <p:spTgt spid="40"/>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blinds(horizontal)">
                                      <p:cBhvr>
                                        <p:cTn id="54" dur="500"/>
                                        <p:tgtEl>
                                          <p:spTgt spid="82"/>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blinds(horizontal)">
                                      <p:cBhvr>
                                        <p:cTn id="59" dur="500"/>
                                        <p:tgtEl>
                                          <p:spTgt spid="42"/>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blinds(horizontal)">
                                      <p:cBhvr>
                                        <p:cTn id="62" dur="500"/>
                                        <p:tgtEl>
                                          <p:spTgt spid="4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blinds(horizontal)">
                                      <p:cBhvr>
                                        <p:cTn id="6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29" grpId="0"/>
      <p:bldP spid="38" grpId="0"/>
      <p:bldP spid="40" grpId="0"/>
      <p:bldP spid="51" grpId="0" animBg="1"/>
      <p:bldP spid="62" grpId="0"/>
      <p:bldP spid="63" grpId="0"/>
      <p:bldP spid="64" grpId="0"/>
      <p:bldP spid="65" grpId="0"/>
      <p:bldP spid="82" grpId="0"/>
      <p:bldP spid="42" grpId="0" animBg="1"/>
      <p:bldP spid="45" grpId="0"/>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内容占位符 2"/>
          <p:cNvSpPr>
            <a:spLocks noGrp="1"/>
          </p:cNvSpPr>
          <p:nvPr>
            <p:ph idx="1"/>
          </p:nvPr>
        </p:nvSpPr>
        <p:spPr bwMode="auto">
          <a:xfrm>
            <a:off x="457200" y="1235075"/>
            <a:ext cx="8229600" cy="1719263"/>
          </a:xfrm>
          <a:noFill/>
          <a:ln>
            <a:miter lim="800000"/>
            <a:headEnd/>
            <a:tailEnd/>
          </a:ln>
        </p:spPr>
        <p:txBody>
          <a:bodyPr vert="horz" wrap="square" lIns="91440" tIns="45720" rIns="91440" bIns="45720" numCol="1" anchor="t" anchorCtr="0" compatLnSpc="1">
            <a:prstTxWarp prst="textNoShape">
              <a:avLst/>
            </a:prstTxWarp>
          </a:bodyPr>
          <a:lstStyle/>
          <a:p>
            <a:pPr marL="323850" lvl="1" indent="-457200" eaLnBrk="1" hangingPunct="1">
              <a:buFont typeface="Arial" charset="0"/>
              <a:buNone/>
            </a:pPr>
            <a:r>
              <a:rPr lang="en-US" altLang="zh-CN" b="1" smtClean="0">
                <a:solidFill>
                  <a:srgbClr val="660066"/>
                </a:solidFill>
                <a:latin typeface="Times New Roman" pitchFamily="18" charset="0"/>
                <a:cs typeface="Times New Roman" pitchFamily="18" charset="0"/>
              </a:rPr>
              <a:t>5. </a:t>
            </a:r>
            <a:r>
              <a:rPr lang="en-US" altLang="zh-CN" b="1" smtClean="0">
                <a:latin typeface="Times New Roman" pitchFamily="18" charset="0"/>
                <a:cs typeface="Times New Roman" pitchFamily="18" charset="0"/>
              </a:rPr>
              <a:t>We are often encouraged to be unique and to be “ourselves,” yet bombarded with criticism when we don’t dress in the manner that others would consider “fashionable” or “trendy.” </a:t>
            </a:r>
            <a:r>
              <a:rPr lang="en-US" altLang="zh-CN" b="1" smtClean="0">
                <a:solidFill>
                  <a:srgbClr val="660066"/>
                </a:solidFill>
                <a:latin typeface="Times New Roman" pitchFamily="18" charset="0"/>
                <a:cs typeface="Times New Roman" pitchFamily="18" charset="0"/>
              </a:rPr>
              <a:t>(Para. 2)</a:t>
            </a:r>
          </a:p>
        </p:txBody>
      </p:sp>
      <p:sp>
        <p:nvSpPr>
          <p:cNvPr id="37890" name="文本框 4"/>
          <p:cNvSpPr txBox="1">
            <a:spLocks noChangeArrowheads="1"/>
          </p:cNvSpPr>
          <p:nvPr/>
        </p:nvSpPr>
        <p:spPr bwMode="auto">
          <a:xfrm>
            <a:off x="355600" y="773113"/>
            <a:ext cx="4533900" cy="522287"/>
          </a:xfrm>
          <a:prstGeom prst="rect">
            <a:avLst/>
          </a:prstGeom>
          <a:noFill/>
          <a:ln w="9525">
            <a:noFill/>
            <a:miter lim="800000"/>
            <a:headEnd/>
            <a:tailEnd/>
          </a:ln>
        </p:spPr>
        <p:txBody>
          <a:bodyPr>
            <a:spAutoFit/>
          </a:bodyPr>
          <a:lstStyle/>
          <a:p>
            <a:r>
              <a:rPr kumimoji="1" lang="en-US" altLang="zh-CN" sz="2800" b="1">
                <a:solidFill>
                  <a:srgbClr val="660066"/>
                </a:solidFill>
                <a:latin typeface="Times New Roman" pitchFamily="18" charset="0"/>
                <a:cs typeface="Times New Roman" pitchFamily="18" charset="0"/>
              </a:rPr>
              <a:t>Language points</a:t>
            </a:r>
            <a:endParaRPr kumimoji="1" lang="zh-CN" altLang="en-US" sz="2800" b="1">
              <a:solidFill>
                <a:srgbClr val="660066"/>
              </a:solidFill>
              <a:latin typeface="Times New Roman" pitchFamily="18" charset="0"/>
              <a:cs typeface="Times New Roman" pitchFamily="18" charset="0"/>
            </a:endParaRPr>
          </a:p>
        </p:txBody>
      </p:sp>
      <p:sp>
        <p:nvSpPr>
          <p:cNvPr id="37891" name="文本框 22"/>
          <p:cNvSpPr txBox="1">
            <a:spLocks noChangeArrowheads="1"/>
          </p:cNvSpPr>
          <p:nvPr/>
        </p:nvSpPr>
        <p:spPr bwMode="auto">
          <a:xfrm>
            <a:off x="2468563" y="280988"/>
            <a:ext cx="5002212"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sp>
        <p:nvSpPr>
          <p:cNvPr id="14" name="动作按钮: 第一张 13">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3" name="矩形 12"/>
          <p:cNvSpPr>
            <a:spLocks noChangeArrowheads="1"/>
          </p:cNvSpPr>
          <p:nvPr/>
        </p:nvSpPr>
        <p:spPr bwMode="auto">
          <a:xfrm>
            <a:off x="901700" y="3303588"/>
            <a:ext cx="7318375" cy="2492375"/>
          </a:xfrm>
          <a:prstGeom prst="rect">
            <a:avLst/>
          </a:prstGeom>
          <a:noFill/>
          <a:ln w="25400">
            <a:solidFill>
              <a:srgbClr val="660066"/>
            </a:solidFill>
            <a:miter lim="800000"/>
            <a:headEnd/>
            <a:tailEnd/>
          </a:ln>
        </p:spPr>
        <p:txBody>
          <a:bodyPr>
            <a:spAutoFit/>
          </a:bodyPr>
          <a:lstStyle/>
          <a:p>
            <a:pPr>
              <a:lnSpc>
                <a:spcPct val="120000"/>
              </a:lnSpc>
            </a:pPr>
            <a:r>
              <a:rPr lang="en-US" altLang="zh-CN" sz="2400" b="1">
                <a:solidFill>
                  <a:srgbClr val="660066"/>
                </a:solidFill>
                <a:latin typeface="Times New Roman" pitchFamily="18" charset="0"/>
                <a:ea typeface="Arial" charset="0"/>
                <a:cs typeface="Times New Roman" pitchFamily="18" charset="0"/>
              </a:rPr>
              <a:t>Paraphrase</a:t>
            </a:r>
            <a:r>
              <a:rPr lang="en-US" altLang="zh-CN" sz="2400">
                <a:latin typeface="Times New Roman" pitchFamily="18" charset="0"/>
                <a:ea typeface="Arial" charset="0"/>
                <a:cs typeface="Times New Roman" pitchFamily="18" charset="0"/>
              </a:rPr>
              <a:t>: </a:t>
            </a:r>
            <a:r>
              <a:rPr lang="en-US" altLang="zh-CN" sz="2600">
                <a:latin typeface="Times New Roman" pitchFamily="18" charset="0"/>
                <a:ea typeface="Arial" charset="0"/>
                <a:cs typeface="Times New Roman" pitchFamily="18" charset="0"/>
              </a:rPr>
              <a:t>On the one hand, we are often encouraged to maintain our individuality for our own fashion styles; on the other hand, we have to face so much criticism when we do not follow the so-called fashion in others’ eyes.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内容占位符 2"/>
          <p:cNvSpPr>
            <a:spLocks noGrp="1"/>
          </p:cNvSpPr>
          <p:nvPr>
            <p:ph idx="1"/>
          </p:nvPr>
        </p:nvSpPr>
        <p:spPr bwMode="auto">
          <a:xfrm>
            <a:off x="457200" y="1328738"/>
            <a:ext cx="8507413" cy="1481137"/>
          </a:xfrm>
          <a:noFill/>
          <a:ln>
            <a:miter lim="800000"/>
            <a:headEnd/>
            <a:tailEnd/>
          </a:ln>
        </p:spPr>
        <p:txBody>
          <a:bodyPr vert="horz" wrap="square" lIns="91440" tIns="45720" rIns="91440" bIns="45720" numCol="1" anchor="t" anchorCtr="0" compatLnSpc="1">
            <a:prstTxWarp prst="textNoShape">
              <a:avLst/>
            </a:prstTxWarp>
          </a:bodyPr>
          <a:lstStyle/>
          <a:p>
            <a:pPr marL="466725" lvl="1" indent="-457200" eaLnBrk="1" hangingPunct="1">
              <a:spcBef>
                <a:spcPct val="0"/>
              </a:spcBef>
              <a:buFont typeface="Arial" charset="0"/>
              <a:buNone/>
            </a:pPr>
            <a:r>
              <a:rPr lang="en-US" altLang="zh-CN" b="1" smtClean="0">
                <a:solidFill>
                  <a:srgbClr val="660066"/>
                </a:solidFill>
                <a:latin typeface="Times New Roman" pitchFamily="18" charset="0"/>
                <a:cs typeface="Times New Roman" pitchFamily="18" charset="0"/>
              </a:rPr>
              <a:t>10. </a:t>
            </a:r>
            <a:r>
              <a:rPr lang="en-US" altLang="zh-CN" b="1" smtClean="0">
                <a:latin typeface="Times New Roman" pitchFamily="18" charset="0"/>
                <a:cs typeface="Times New Roman" pitchFamily="18" charset="0"/>
              </a:rPr>
              <a:t>Showing your personality through your choice of clothing can also attract people to you; people release a certain kind of aura about them making them </a:t>
            </a:r>
            <a:r>
              <a:rPr lang="en-US" altLang="zh-CN" b="1" smtClean="0">
                <a:solidFill>
                  <a:srgbClr val="660066"/>
                </a:solidFill>
                <a:latin typeface="Times New Roman" pitchFamily="18" charset="0"/>
                <a:cs typeface="Times New Roman" pitchFamily="18" charset="0"/>
              </a:rPr>
              <a:t>approachable</a:t>
            </a:r>
            <a:r>
              <a:rPr lang="en-US" altLang="zh-CN" b="1" smtClean="0">
                <a:latin typeface="Times New Roman" pitchFamily="18" charset="0"/>
                <a:cs typeface="Times New Roman" pitchFamily="18" charset="0"/>
              </a:rPr>
              <a:t>. </a:t>
            </a:r>
            <a:r>
              <a:rPr lang="en-US" altLang="zh-CN" b="1" smtClean="0">
                <a:solidFill>
                  <a:srgbClr val="660066"/>
                </a:solidFill>
                <a:latin typeface="Times New Roman" pitchFamily="18" charset="0"/>
                <a:cs typeface="Times New Roman" pitchFamily="18" charset="0"/>
              </a:rPr>
              <a:t>(Para. 5)</a:t>
            </a:r>
          </a:p>
        </p:txBody>
      </p:sp>
      <p:sp>
        <p:nvSpPr>
          <p:cNvPr id="38914" name="文本框 4"/>
          <p:cNvSpPr txBox="1">
            <a:spLocks noChangeArrowheads="1"/>
          </p:cNvSpPr>
          <p:nvPr/>
        </p:nvSpPr>
        <p:spPr bwMode="auto">
          <a:xfrm>
            <a:off x="355600" y="773113"/>
            <a:ext cx="4533900" cy="522287"/>
          </a:xfrm>
          <a:prstGeom prst="rect">
            <a:avLst/>
          </a:prstGeom>
          <a:noFill/>
          <a:ln w="9525">
            <a:noFill/>
            <a:miter lim="800000"/>
            <a:headEnd/>
            <a:tailEnd/>
          </a:ln>
        </p:spPr>
        <p:txBody>
          <a:bodyPr>
            <a:spAutoFit/>
          </a:bodyPr>
          <a:lstStyle/>
          <a:p>
            <a:r>
              <a:rPr kumimoji="1" lang="en-US" altLang="zh-CN" sz="2800" b="1">
                <a:solidFill>
                  <a:srgbClr val="660066"/>
                </a:solidFill>
                <a:latin typeface="Times New Roman" pitchFamily="18" charset="0"/>
                <a:cs typeface="Times New Roman" pitchFamily="18" charset="0"/>
              </a:rPr>
              <a:t>Language points</a:t>
            </a:r>
            <a:endParaRPr kumimoji="1" lang="zh-CN" altLang="en-US" sz="2800" b="1">
              <a:solidFill>
                <a:srgbClr val="660066"/>
              </a:solidFill>
              <a:latin typeface="Times New Roman" pitchFamily="18" charset="0"/>
              <a:cs typeface="Times New Roman" pitchFamily="18" charset="0"/>
            </a:endParaRPr>
          </a:p>
        </p:txBody>
      </p:sp>
      <p:sp>
        <p:nvSpPr>
          <p:cNvPr id="8" name="Rectangle 9"/>
          <p:cNvSpPr>
            <a:spLocks noChangeArrowheads="1"/>
          </p:cNvSpPr>
          <p:nvPr/>
        </p:nvSpPr>
        <p:spPr bwMode="auto">
          <a:xfrm>
            <a:off x="1038225" y="4343400"/>
            <a:ext cx="1933575" cy="522288"/>
          </a:xfrm>
          <a:prstGeom prst="rect">
            <a:avLst/>
          </a:prstGeom>
          <a:solidFill>
            <a:srgbClr val="660066"/>
          </a:solidFill>
          <a:ln w="9525">
            <a:solidFill>
              <a:schemeClr val="accent4"/>
            </a:solidFill>
            <a:miter lim="800000"/>
          </a:ln>
        </p:spPr>
        <p:txBody>
          <a:bodyPr wrap="none">
            <a:spAutoFit/>
          </a:bodyPr>
          <a:lstStyle/>
          <a:p>
            <a:pPr fontAlgn="auto">
              <a:spcBef>
                <a:spcPts val="0"/>
              </a:spcBef>
              <a:spcAft>
                <a:spcPts val="0"/>
              </a:spcAft>
              <a:defRPr/>
            </a:pPr>
            <a:r>
              <a:rPr lang="en-US" altLang="zh-CN" sz="2800" b="1" dirty="0">
                <a:solidFill>
                  <a:prstClr val="white"/>
                </a:solidFill>
                <a:latin typeface="Times New Roman" panose="02020603050405020304" pitchFamily="18" charset="0"/>
                <a:ea typeface="+mn-ea"/>
                <a:cs typeface="Times New Roman" panose="02020603050405020304" pitchFamily="18" charset="0"/>
              </a:rPr>
              <a:t>Translation</a:t>
            </a:r>
            <a:endParaRPr lang="zh-CN" altLang="zh-CN" sz="2800" b="1" dirty="0">
              <a:solidFill>
                <a:prstClr val="white"/>
              </a:solidFill>
              <a:latin typeface="Times New Roman" panose="02020603050405020304" pitchFamily="18" charset="0"/>
              <a:ea typeface="Adobe 楷体 Std R" panose="02020400000000000000" charset="-122"/>
              <a:cs typeface="Times New Roman" panose="02020603050405020304" pitchFamily="18" charset="0"/>
            </a:endParaRPr>
          </a:p>
        </p:txBody>
      </p:sp>
      <p:sp>
        <p:nvSpPr>
          <p:cNvPr id="9" name="矩形 8"/>
          <p:cNvSpPr>
            <a:spLocks noChangeArrowheads="1"/>
          </p:cNvSpPr>
          <p:nvPr/>
        </p:nvSpPr>
        <p:spPr bwMode="auto">
          <a:xfrm>
            <a:off x="923925" y="4951413"/>
            <a:ext cx="5853113" cy="492125"/>
          </a:xfrm>
          <a:prstGeom prst="rect">
            <a:avLst/>
          </a:prstGeom>
          <a:noFill/>
          <a:ln w="9525">
            <a:noFill/>
            <a:miter lim="800000"/>
            <a:headEnd/>
            <a:tailEnd/>
          </a:ln>
        </p:spPr>
        <p:txBody>
          <a:bodyPr wrap="none">
            <a:spAutoFit/>
          </a:bodyPr>
          <a:lstStyle/>
          <a:p>
            <a:r>
              <a:rPr lang="zh-CN" altLang="en-US" sz="2600">
                <a:latin typeface="Calibri" pitchFamily="34" charset="0"/>
              </a:rPr>
              <a:t>她虽然是个大明星，却非常平易近人。</a:t>
            </a:r>
            <a:endParaRPr lang="zh-CN" altLang="en-US" sz="2600">
              <a:solidFill>
                <a:srgbClr val="000000"/>
              </a:solidFill>
              <a:latin typeface="Calibri" pitchFamily="34" charset="0"/>
            </a:endParaRPr>
          </a:p>
        </p:txBody>
      </p:sp>
      <p:sp>
        <p:nvSpPr>
          <p:cNvPr id="10" name="矩形 9"/>
          <p:cNvSpPr>
            <a:spLocks noChangeArrowheads="1"/>
          </p:cNvSpPr>
          <p:nvPr/>
        </p:nvSpPr>
        <p:spPr bwMode="auto">
          <a:xfrm>
            <a:off x="939800" y="5416550"/>
            <a:ext cx="7597775" cy="493713"/>
          </a:xfrm>
          <a:prstGeom prst="rect">
            <a:avLst/>
          </a:prstGeom>
          <a:noFill/>
          <a:ln w="9525">
            <a:noFill/>
            <a:miter lim="800000"/>
            <a:headEnd/>
            <a:tailEnd/>
          </a:ln>
        </p:spPr>
        <p:txBody>
          <a:bodyPr>
            <a:spAutoFit/>
          </a:bodyPr>
          <a:lstStyle/>
          <a:p>
            <a:r>
              <a:rPr lang="en-US" altLang="zh-CN" sz="2600">
                <a:solidFill>
                  <a:srgbClr val="660066"/>
                </a:solidFill>
                <a:latin typeface="Times New Roman" pitchFamily="18" charset="0"/>
                <a:cs typeface="Times New Roman" pitchFamily="18" charset="0"/>
              </a:rPr>
              <a:t>Despite being a super star, she’s very approachable.</a:t>
            </a:r>
            <a:endParaRPr lang="zh-CN" altLang="en-US" sz="2600">
              <a:solidFill>
                <a:srgbClr val="660066"/>
              </a:solidFill>
              <a:latin typeface="Times New Roman" pitchFamily="18" charset="0"/>
              <a:cs typeface="Times New Roman" pitchFamily="18" charset="0"/>
            </a:endParaRPr>
          </a:p>
        </p:txBody>
      </p:sp>
      <p:sp>
        <p:nvSpPr>
          <p:cNvPr id="38918" name="文本框 22"/>
          <p:cNvSpPr txBox="1">
            <a:spLocks noChangeArrowheads="1"/>
          </p:cNvSpPr>
          <p:nvPr/>
        </p:nvSpPr>
        <p:spPr bwMode="auto">
          <a:xfrm>
            <a:off x="2468563" y="280988"/>
            <a:ext cx="4202112"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sp>
        <p:nvSpPr>
          <p:cNvPr id="12" name="矩形 11"/>
          <p:cNvSpPr>
            <a:spLocks noChangeArrowheads="1"/>
          </p:cNvSpPr>
          <p:nvPr/>
        </p:nvSpPr>
        <p:spPr bwMode="auto">
          <a:xfrm>
            <a:off x="947738" y="3124200"/>
            <a:ext cx="7739062" cy="892175"/>
          </a:xfrm>
          <a:prstGeom prst="rect">
            <a:avLst/>
          </a:prstGeom>
          <a:noFill/>
          <a:ln w="9525">
            <a:noFill/>
            <a:miter lim="800000"/>
            <a:headEnd/>
            <a:tailEnd/>
          </a:ln>
        </p:spPr>
        <p:txBody>
          <a:bodyPr>
            <a:spAutoFit/>
          </a:bodyPr>
          <a:lstStyle/>
          <a:p>
            <a:r>
              <a:rPr lang="en-US" altLang="zh-CN" sz="2600" b="1">
                <a:solidFill>
                  <a:srgbClr val="660066"/>
                </a:solidFill>
                <a:latin typeface="Times New Roman" pitchFamily="18" charset="0"/>
                <a:cs typeface="Times New Roman" pitchFamily="18" charset="0"/>
              </a:rPr>
              <a:t>approachable</a:t>
            </a:r>
            <a:r>
              <a:rPr lang="en-US" altLang="zh-CN" sz="2600">
                <a:solidFill>
                  <a:srgbClr val="000000"/>
                </a:solidFill>
                <a:latin typeface="Times New Roman" pitchFamily="18" charset="0"/>
                <a:cs typeface="Times New Roman" pitchFamily="18" charset="0"/>
              </a:rPr>
              <a:t>: </a:t>
            </a:r>
            <a:r>
              <a:rPr lang="en-US" altLang="zh-CN" sz="2600" i="1">
                <a:latin typeface="Times New Roman" pitchFamily="18" charset="0"/>
                <a:cs typeface="Times New Roman" pitchFamily="18" charset="0"/>
              </a:rPr>
              <a:t>a. </a:t>
            </a:r>
            <a:r>
              <a:rPr lang="en-US" altLang="zh-CN" sz="2600">
                <a:latin typeface="Times New Roman" pitchFamily="18" charset="0"/>
                <a:cs typeface="Times New Roman" pitchFamily="18" charset="0"/>
              </a:rPr>
              <a:t>friendly and easy to talk to </a:t>
            </a:r>
            <a:r>
              <a:rPr lang="zh-CN" altLang="en-US" sz="2600">
                <a:latin typeface="Times New Roman" pitchFamily="18" charset="0"/>
                <a:cs typeface="Times New Roman" pitchFamily="18" charset="0"/>
              </a:rPr>
              <a:t>友善的；易接近的</a:t>
            </a:r>
            <a:endParaRPr lang="zh-CN" altLang="zh-CN" sz="2600">
              <a:latin typeface="Times New Roman" pitchFamily="18" charset="0"/>
              <a:cs typeface="Times New Roman" pitchFamily="18" charset="0"/>
            </a:endParaRPr>
          </a:p>
        </p:txBody>
      </p:sp>
      <p:sp>
        <p:nvSpPr>
          <p:cNvPr id="14" name="动作按钮: 第一张 13">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内容占位符 2"/>
          <p:cNvSpPr>
            <a:spLocks noGrp="1"/>
          </p:cNvSpPr>
          <p:nvPr>
            <p:ph idx="1"/>
          </p:nvPr>
        </p:nvSpPr>
        <p:spPr bwMode="auto">
          <a:xfrm>
            <a:off x="457200" y="1328738"/>
            <a:ext cx="8347075" cy="957262"/>
          </a:xfrm>
          <a:noFill/>
          <a:ln>
            <a:miter lim="800000"/>
            <a:headEnd/>
            <a:tailEnd/>
          </a:ln>
        </p:spPr>
        <p:txBody>
          <a:bodyPr vert="horz" wrap="square" lIns="91440" tIns="45720" rIns="91440" bIns="45720" numCol="1" anchor="t" anchorCtr="0" compatLnSpc="1">
            <a:prstTxWarp prst="textNoShape">
              <a:avLst/>
            </a:prstTxWarp>
          </a:bodyPr>
          <a:lstStyle/>
          <a:p>
            <a:pPr marL="503238" lvl="1" indent="-457200" eaLnBrk="1" hangingPunct="1">
              <a:buFont typeface="Arial" charset="0"/>
              <a:buNone/>
            </a:pPr>
            <a:r>
              <a:rPr lang="en-US" altLang="zh-CN" b="1" smtClean="0">
                <a:solidFill>
                  <a:srgbClr val="660066"/>
                </a:solidFill>
                <a:latin typeface="Times New Roman" pitchFamily="18" charset="0"/>
                <a:ea typeface="Tahoma" pitchFamily="34" charset="0"/>
                <a:cs typeface="Times New Roman" pitchFamily="18" charset="0"/>
              </a:rPr>
              <a:t>15. </a:t>
            </a:r>
            <a:r>
              <a:rPr lang="en-US" altLang="zh-CN" b="1" smtClean="0">
                <a:latin typeface="Times New Roman" pitchFamily="18" charset="0"/>
                <a:ea typeface="Tahoma" pitchFamily="34" charset="0"/>
                <a:cs typeface="Times New Roman" pitchFamily="18" charset="0"/>
              </a:rPr>
              <a:t>It’s different, it’s definitely not something you would see </a:t>
            </a:r>
            <a:r>
              <a:rPr lang="en-US" altLang="zh-CN" b="1" smtClean="0">
                <a:solidFill>
                  <a:srgbClr val="660066"/>
                </a:solidFill>
                <a:latin typeface="Times New Roman" pitchFamily="18" charset="0"/>
                <a:ea typeface="Tahoma" pitchFamily="34" charset="0"/>
                <a:cs typeface="Times New Roman" pitchFamily="18" charset="0"/>
              </a:rPr>
              <a:t>on an everyday basis </a:t>
            </a:r>
            <a:r>
              <a:rPr lang="en-US" altLang="zh-CN" b="1" smtClean="0">
                <a:latin typeface="Times New Roman" pitchFamily="18" charset="0"/>
                <a:ea typeface="Tahoma" pitchFamily="34" charset="0"/>
                <a:cs typeface="Times New Roman" pitchFamily="18" charset="0"/>
              </a:rPr>
              <a:t>but it’s very wearable</a:t>
            </a:r>
            <a:r>
              <a:rPr lang="en-US" altLang="zh-CN" b="1" smtClean="0">
                <a:solidFill>
                  <a:srgbClr val="660066"/>
                </a:solidFill>
                <a:latin typeface="Times New Roman" pitchFamily="18" charset="0"/>
                <a:ea typeface="Tahoma" pitchFamily="34" charset="0"/>
                <a:cs typeface="Times New Roman" pitchFamily="18" charset="0"/>
              </a:rPr>
              <a:t>. (Para. 8)</a:t>
            </a:r>
          </a:p>
        </p:txBody>
      </p:sp>
      <p:sp>
        <p:nvSpPr>
          <p:cNvPr id="39938" name="文本框 4"/>
          <p:cNvSpPr txBox="1">
            <a:spLocks noChangeArrowheads="1"/>
          </p:cNvSpPr>
          <p:nvPr/>
        </p:nvSpPr>
        <p:spPr bwMode="auto">
          <a:xfrm>
            <a:off x="355600" y="773113"/>
            <a:ext cx="4533900" cy="461962"/>
          </a:xfrm>
          <a:prstGeom prst="rect">
            <a:avLst/>
          </a:prstGeom>
          <a:noFill/>
          <a:ln w="9525">
            <a:noFill/>
            <a:miter lim="800000"/>
            <a:headEnd/>
            <a:tailEnd/>
          </a:ln>
        </p:spPr>
        <p:txBody>
          <a:bodyPr>
            <a:spAutoFit/>
          </a:bodyPr>
          <a:lstStyle/>
          <a:p>
            <a:r>
              <a:rPr kumimoji="1" lang="en-US" altLang="zh-CN" sz="2400" b="1">
                <a:solidFill>
                  <a:srgbClr val="660066"/>
                </a:solidFill>
                <a:latin typeface="Calibri" pitchFamily="34" charset="0"/>
              </a:rPr>
              <a:t>Language points</a:t>
            </a:r>
            <a:endParaRPr kumimoji="1" lang="zh-CN" altLang="en-US" sz="2400" b="1">
              <a:solidFill>
                <a:srgbClr val="660066"/>
              </a:solidFill>
              <a:latin typeface="Calibri" pitchFamily="34" charset="0"/>
            </a:endParaRPr>
          </a:p>
        </p:txBody>
      </p:sp>
      <p:grpSp>
        <p:nvGrpSpPr>
          <p:cNvPr id="2" name="组合 37"/>
          <p:cNvGrpSpPr/>
          <p:nvPr/>
        </p:nvGrpSpPr>
        <p:grpSpPr bwMode="auto">
          <a:xfrm>
            <a:off x="1012456" y="4155020"/>
            <a:ext cx="2016125" cy="461963"/>
            <a:chOff x="2635396" y="6103540"/>
            <a:chExt cx="1362076" cy="1414384"/>
          </a:xfrm>
          <a:solidFill>
            <a:srgbClr val="660066"/>
          </a:solidFill>
        </p:grpSpPr>
        <p:sp>
          <p:nvSpPr>
            <p:cNvPr id="7" name="AutoShape 7"/>
            <p:cNvSpPr>
              <a:spLocks noChangeArrowheads="1"/>
            </p:cNvSpPr>
            <p:nvPr/>
          </p:nvSpPr>
          <p:spPr bwMode="auto">
            <a:xfrm>
              <a:off x="2635396" y="6103540"/>
              <a:ext cx="1362076" cy="1322034"/>
            </a:xfrm>
            <a:prstGeom prst="roundRect">
              <a:avLst>
                <a:gd name="adj" fmla="val 11921"/>
              </a:avLst>
            </a:prstGeom>
            <a:grp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buFont typeface="Arial" panose="020B0604020202020204" pitchFamily="34" charset="0"/>
                <a:buNone/>
                <a:defRPr/>
              </a:pPr>
              <a:endParaRPr lang="zh-CN" altLang="en-US" noProof="1">
                <a:solidFill>
                  <a:prstClr val="white"/>
                </a:solidFill>
                <a:latin typeface="Arial" panose="020B0604020202020204" pitchFamily="34" charset="0"/>
              </a:endParaRPr>
            </a:p>
          </p:txBody>
        </p:sp>
        <p:sp>
          <p:nvSpPr>
            <p:cNvPr id="8" name="Rectangle 9"/>
            <p:cNvSpPr>
              <a:spLocks noChangeArrowheads="1"/>
            </p:cNvSpPr>
            <p:nvPr/>
          </p:nvSpPr>
          <p:spPr bwMode="auto">
            <a:xfrm>
              <a:off x="2655592" y="6103540"/>
              <a:ext cx="1236064" cy="1414384"/>
            </a:xfrm>
            <a:prstGeom prst="rect">
              <a:avLst/>
            </a:prstGeom>
            <a:grpFill/>
            <a:ln w="9525">
              <a:solidFill>
                <a:schemeClr val="accent4"/>
              </a:solidFill>
              <a:miter lim="800000"/>
            </a:ln>
          </p:spPr>
          <p:txBody>
            <a:bodyPr wrap="none">
              <a:spAutoFit/>
            </a:bodyPr>
            <a:lstStyle/>
            <a:p>
              <a:pPr fontAlgn="auto">
                <a:spcBef>
                  <a:spcPts val="0"/>
                </a:spcBef>
                <a:spcAft>
                  <a:spcPts val="0"/>
                </a:spcAft>
                <a:defRPr/>
              </a:pPr>
              <a:r>
                <a:rPr lang="en-US" altLang="zh-CN" sz="2400" b="1" dirty="0">
                  <a:solidFill>
                    <a:prstClr val="white"/>
                  </a:solidFill>
                  <a:latin typeface="Cambria" panose="02040503050406030204" pitchFamily="18" charset="0"/>
                  <a:ea typeface="+mn-ea"/>
                </a:rPr>
                <a:t>Translation</a:t>
              </a:r>
              <a:endParaRPr lang="zh-CN" altLang="zh-CN" sz="2400" b="1" dirty="0">
                <a:solidFill>
                  <a:prstClr val="white"/>
                </a:solidFill>
                <a:latin typeface="Cambria" panose="02040503050406030204" pitchFamily="18" charset="0"/>
                <a:ea typeface="Adobe 楷体 Std R" panose="02020400000000000000" charset="-122"/>
              </a:endParaRPr>
            </a:p>
          </p:txBody>
        </p:sp>
      </p:grpSp>
      <p:sp>
        <p:nvSpPr>
          <p:cNvPr id="9" name="矩形 8"/>
          <p:cNvSpPr>
            <a:spLocks noChangeArrowheads="1"/>
          </p:cNvSpPr>
          <p:nvPr/>
        </p:nvSpPr>
        <p:spPr bwMode="auto">
          <a:xfrm>
            <a:off x="925513" y="4797425"/>
            <a:ext cx="7927975" cy="492125"/>
          </a:xfrm>
          <a:prstGeom prst="rect">
            <a:avLst/>
          </a:prstGeom>
          <a:noFill/>
          <a:ln w="9525">
            <a:noFill/>
            <a:miter lim="800000"/>
            <a:headEnd/>
            <a:tailEnd/>
          </a:ln>
        </p:spPr>
        <p:txBody>
          <a:bodyPr>
            <a:spAutoFit/>
          </a:bodyPr>
          <a:lstStyle/>
          <a:p>
            <a:r>
              <a:rPr lang="zh-CN" altLang="en-US" sz="2600">
                <a:solidFill>
                  <a:srgbClr val="000000"/>
                </a:solidFill>
                <a:latin typeface="Calibri" pitchFamily="34" charset="0"/>
              </a:rPr>
              <a:t>你希望每日付酬还是每月付酬？</a:t>
            </a:r>
          </a:p>
        </p:txBody>
      </p:sp>
      <p:sp>
        <p:nvSpPr>
          <p:cNvPr id="39941" name="文本框 22"/>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sp>
        <p:nvSpPr>
          <p:cNvPr id="12" name="矩形 11"/>
          <p:cNvSpPr>
            <a:spLocks noChangeArrowheads="1"/>
          </p:cNvSpPr>
          <p:nvPr/>
        </p:nvSpPr>
        <p:spPr bwMode="auto">
          <a:xfrm>
            <a:off x="939800" y="2713038"/>
            <a:ext cx="7800975" cy="1200150"/>
          </a:xfrm>
          <a:prstGeom prst="rect">
            <a:avLst/>
          </a:prstGeom>
          <a:noFill/>
          <a:ln w="9525">
            <a:noFill/>
            <a:miter lim="800000"/>
            <a:headEnd/>
            <a:tailEnd/>
          </a:ln>
        </p:spPr>
        <p:txBody>
          <a:bodyPr>
            <a:spAutoFit/>
          </a:bodyPr>
          <a:lstStyle/>
          <a:p>
            <a:pPr indent="-457200"/>
            <a:r>
              <a:rPr lang="en-US" altLang="zh-CN" sz="2400" b="1">
                <a:solidFill>
                  <a:srgbClr val="660066"/>
                </a:solidFill>
                <a:latin typeface="Times New Roman" pitchFamily="18" charset="0"/>
                <a:cs typeface="Times New Roman" pitchFamily="18" charset="0"/>
              </a:rPr>
              <a:t>on a(n) everyday/ daily/ regular/ monthly/ annual basis</a:t>
            </a:r>
            <a:r>
              <a:rPr lang="en-US" altLang="zh-CN" sz="2400">
                <a:solidFill>
                  <a:srgbClr val="000000"/>
                </a:solidFill>
                <a:latin typeface="Times New Roman" pitchFamily="18" charset="0"/>
                <a:cs typeface="Times New Roman" pitchFamily="18" charset="0"/>
              </a:rPr>
              <a:t>: </a:t>
            </a:r>
            <a:r>
              <a:rPr lang="en-US" altLang="zh-CN" sz="2400">
                <a:latin typeface="Times New Roman" pitchFamily="18" charset="0"/>
                <a:cs typeface="Times New Roman" pitchFamily="18" charset="0"/>
              </a:rPr>
              <a:t>used for saying how often sth. happens </a:t>
            </a:r>
            <a:r>
              <a:rPr lang="zh-CN" altLang="en-US" sz="2400">
                <a:latin typeface="Times New Roman" pitchFamily="18" charset="0"/>
                <a:cs typeface="Times New Roman" pitchFamily="18" charset="0"/>
              </a:rPr>
              <a:t>（用于表示事情发生的频率）每</a:t>
            </a:r>
          </a:p>
        </p:txBody>
      </p:sp>
      <p:sp>
        <p:nvSpPr>
          <p:cNvPr id="14" name="动作按钮: 第一张 13">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3" name="矩形 12"/>
          <p:cNvSpPr>
            <a:spLocks noChangeArrowheads="1"/>
          </p:cNvSpPr>
          <p:nvPr/>
        </p:nvSpPr>
        <p:spPr bwMode="auto">
          <a:xfrm>
            <a:off x="939800" y="5284788"/>
            <a:ext cx="7693025" cy="892175"/>
          </a:xfrm>
          <a:prstGeom prst="rect">
            <a:avLst/>
          </a:prstGeom>
          <a:noFill/>
          <a:ln w="9525">
            <a:noFill/>
            <a:miter lim="800000"/>
            <a:headEnd/>
            <a:tailEnd/>
          </a:ln>
        </p:spPr>
        <p:txBody>
          <a:bodyPr>
            <a:spAutoFit/>
          </a:bodyPr>
          <a:lstStyle/>
          <a:p>
            <a:r>
              <a:rPr lang="en-US" altLang="zh-CN" sz="2600">
                <a:solidFill>
                  <a:srgbClr val="660066"/>
                </a:solidFill>
                <a:latin typeface="Times New Roman" pitchFamily="18" charset="0"/>
                <a:cs typeface="Times New Roman" pitchFamily="18" charset="0"/>
              </a:rPr>
              <a:t>Do you want to be paid on a daily basis or on a monthly basis?</a:t>
            </a:r>
            <a:endParaRPr lang="zh-CN" altLang="en-US" sz="2600">
              <a:solidFill>
                <a:srgbClr val="660066"/>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linds(horizontal)">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内容占位符 2"/>
          <p:cNvSpPr>
            <a:spLocks noGrp="1"/>
          </p:cNvSpPr>
          <p:nvPr>
            <p:ph idx="1"/>
          </p:nvPr>
        </p:nvSpPr>
        <p:spPr bwMode="auto">
          <a:xfrm>
            <a:off x="457200" y="1328738"/>
            <a:ext cx="8347075" cy="957262"/>
          </a:xfrm>
          <a:noFill/>
          <a:ln>
            <a:miter lim="800000"/>
            <a:headEnd/>
            <a:tailEnd/>
          </a:ln>
        </p:spPr>
        <p:txBody>
          <a:bodyPr vert="horz" wrap="square" lIns="91440" tIns="45720" rIns="91440" bIns="45720" numCol="1" anchor="t" anchorCtr="0" compatLnSpc="1">
            <a:prstTxWarp prst="textNoShape">
              <a:avLst/>
            </a:prstTxWarp>
          </a:bodyPr>
          <a:lstStyle/>
          <a:p>
            <a:pPr marL="457200" lvl="1" indent="-457200" eaLnBrk="1" hangingPunct="1">
              <a:buFont typeface="Arial" charset="0"/>
              <a:buNone/>
            </a:pPr>
            <a:r>
              <a:rPr lang="en-US" altLang="zh-CN" b="1" smtClean="0">
                <a:solidFill>
                  <a:srgbClr val="660066"/>
                </a:solidFill>
                <a:latin typeface="Times New Roman" pitchFamily="18" charset="0"/>
                <a:cs typeface="Times New Roman" pitchFamily="18" charset="0"/>
              </a:rPr>
              <a:t>18. </a:t>
            </a:r>
            <a:r>
              <a:rPr lang="en-US" altLang="zh-CN" b="1" smtClean="0">
                <a:latin typeface="Times New Roman" pitchFamily="18" charset="0"/>
                <a:cs typeface="Times New Roman" pitchFamily="18" charset="0"/>
              </a:rPr>
              <a:t>So to end on a powerful and important quote, said by poet Ralph Waldo Emerson, “To be yourself in a world that is constantly trying to make you something else is the greatest </a:t>
            </a:r>
            <a:r>
              <a:rPr lang="en-US" altLang="zh-CN" b="1" smtClean="0">
                <a:solidFill>
                  <a:srgbClr val="660066"/>
                </a:solidFill>
                <a:latin typeface="Times New Roman" pitchFamily="18" charset="0"/>
                <a:cs typeface="Times New Roman" pitchFamily="18" charset="0"/>
              </a:rPr>
              <a:t>accomplishment</a:t>
            </a:r>
            <a:r>
              <a:rPr lang="en-US" altLang="zh-CN" b="1" smtClean="0">
                <a:latin typeface="Times New Roman" pitchFamily="18" charset="0"/>
                <a:cs typeface="Times New Roman" pitchFamily="18" charset="0"/>
              </a:rPr>
              <a:t>.”</a:t>
            </a:r>
            <a:r>
              <a:rPr lang="en-US" altLang="zh-CN" b="1" smtClean="0">
                <a:solidFill>
                  <a:srgbClr val="660066"/>
                </a:solidFill>
                <a:latin typeface="Times New Roman" pitchFamily="18" charset="0"/>
                <a:cs typeface="Times New Roman" pitchFamily="18" charset="0"/>
              </a:rPr>
              <a:t> (Para. 10)</a:t>
            </a:r>
          </a:p>
        </p:txBody>
      </p:sp>
      <p:sp>
        <p:nvSpPr>
          <p:cNvPr id="40962" name="文本框 4"/>
          <p:cNvSpPr txBox="1">
            <a:spLocks noChangeArrowheads="1"/>
          </p:cNvSpPr>
          <p:nvPr/>
        </p:nvSpPr>
        <p:spPr bwMode="auto">
          <a:xfrm>
            <a:off x="355600" y="773113"/>
            <a:ext cx="4533900" cy="522287"/>
          </a:xfrm>
          <a:prstGeom prst="rect">
            <a:avLst/>
          </a:prstGeom>
          <a:noFill/>
          <a:ln w="9525">
            <a:noFill/>
            <a:miter lim="800000"/>
            <a:headEnd/>
            <a:tailEnd/>
          </a:ln>
        </p:spPr>
        <p:txBody>
          <a:bodyPr>
            <a:spAutoFit/>
          </a:bodyPr>
          <a:lstStyle/>
          <a:p>
            <a:r>
              <a:rPr kumimoji="1" lang="en-US" altLang="zh-CN" sz="2800" b="1">
                <a:solidFill>
                  <a:srgbClr val="660066"/>
                </a:solidFill>
                <a:latin typeface="Times New Roman" pitchFamily="18" charset="0"/>
                <a:cs typeface="Times New Roman" pitchFamily="18" charset="0"/>
              </a:rPr>
              <a:t>Language points</a:t>
            </a:r>
            <a:endParaRPr kumimoji="1" lang="zh-CN" altLang="en-US" sz="2800" b="1">
              <a:solidFill>
                <a:srgbClr val="660066"/>
              </a:solidFill>
              <a:latin typeface="Times New Roman" pitchFamily="18" charset="0"/>
              <a:cs typeface="Times New Roman" pitchFamily="18" charset="0"/>
            </a:endParaRPr>
          </a:p>
        </p:txBody>
      </p:sp>
      <p:sp>
        <p:nvSpPr>
          <p:cNvPr id="8" name="Rectangle 9"/>
          <p:cNvSpPr>
            <a:spLocks noChangeArrowheads="1"/>
          </p:cNvSpPr>
          <p:nvPr/>
        </p:nvSpPr>
        <p:spPr bwMode="auto">
          <a:xfrm>
            <a:off x="1001713" y="4832350"/>
            <a:ext cx="1935162" cy="522288"/>
          </a:xfrm>
          <a:prstGeom prst="rect">
            <a:avLst/>
          </a:prstGeom>
          <a:solidFill>
            <a:srgbClr val="660066"/>
          </a:solidFill>
          <a:ln w="9525">
            <a:solidFill>
              <a:schemeClr val="accent4"/>
            </a:solidFill>
            <a:miter lim="800000"/>
          </a:ln>
        </p:spPr>
        <p:txBody>
          <a:bodyPr wrap="none">
            <a:spAutoFit/>
          </a:bodyPr>
          <a:lstStyle/>
          <a:p>
            <a:pPr fontAlgn="auto">
              <a:spcBef>
                <a:spcPts val="0"/>
              </a:spcBef>
              <a:spcAft>
                <a:spcPts val="0"/>
              </a:spcAft>
              <a:defRPr/>
            </a:pPr>
            <a:r>
              <a:rPr lang="en-US" altLang="zh-CN" sz="2800" b="1" dirty="0">
                <a:solidFill>
                  <a:prstClr val="white"/>
                </a:solidFill>
                <a:latin typeface="Times New Roman" panose="02020603050405020304" pitchFamily="18" charset="0"/>
                <a:ea typeface="+mn-ea"/>
                <a:cs typeface="Times New Roman" panose="02020603050405020304" pitchFamily="18" charset="0"/>
              </a:rPr>
              <a:t>Translation</a:t>
            </a:r>
            <a:endParaRPr lang="zh-CN" altLang="zh-CN" sz="2800" b="1" dirty="0">
              <a:solidFill>
                <a:prstClr val="white"/>
              </a:solidFill>
              <a:latin typeface="Times New Roman" panose="02020603050405020304" pitchFamily="18" charset="0"/>
              <a:ea typeface="Adobe 楷体 Std R" panose="02020400000000000000" charset="-122"/>
              <a:cs typeface="Times New Roman" panose="02020603050405020304" pitchFamily="18" charset="0"/>
            </a:endParaRPr>
          </a:p>
        </p:txBody>
      </p:sp>
      <p:sp>
        <p:nvSpPr>
          <p:cNvPr id="9" name="矩形 8"/>
          <p:cNvSpPr>
            <a:spLocks noChangeArrowheads="1"/>
          </p:cNvSpPr>
          <p:nvPr/>
        </p:nvSpPr>
        <p:spPr bwMode="auto">
          <a:xfrm>
            <a:off x="915988" y="5411788"/>
            <a:ext cx="8124825" cy="492125"/>
          </a:xfrm>
          <a:prstGeom prst="rect">
            <a:avLst/>
          </a:prstGeom>
          <a:noFill/>
          <a:ln w="9525">
            <a:noFill/>
            <a:miter lim="800000"/>
            <a:headEnd/>
            <a:tailEnd/>
          </a:ln>
        </p:spPr>
        <p:txBody>
          <a:bodyPr>
            <a:spAutoFit/>
          </a:bodyPr>
          <a:lstStyle/>
          <a:p>
            <a:r>
              <a:rPr lang="zh-CN" altLang="en-US" sz="2600">
                <a:latin typeface="Calibri" pitchFamily="34" charset="0"/>
              </a:rPr>
              <a:t>唱歌没跑调让他非常有成就感。</a:t>
            </a:r>
            <a:endParaRPr lang="zh-CN" altLang="en-US" sz="2600">
              <a:solidFill>
                <a:srgbClr val="000000"/>
              </a:solidFill>
              <a:latin typeface="Calibri" pitchFamily="34" charset="0"/>
            </a:endParaRPr>
          </a:p>
        </p:txBody>
      </p:sp>
      <p:sp>
        <p:nvSpPr>
          <p:cNvPr id="40965" name="文本框 22"/>
          <p:cNvSpPr txBox="1">
            <a:spLocks noChangeArrowheads="1"/>
          </p:cNvSpPr>
          <p:nvPr/>
        </p:nvSpPr>
        <p:spPr bwMode="auto">
          <a:xfrm>
            <a:off x="2468563" y="280988"/>
            <a:ext cx="4551362"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12" name="矩形 11"/>
          <p:cNvSpPr>
            <a:spLocks noChangeArrowheads="1"/>
          </p:cNvSpPr>
          <p:nvPr/>
        </p:nvSpPr>
        <p:spPr bwMode="auto">
          <a:xfrm>
            <a:off x="931863" y="3560763"/>
            <a:ext cx="8108950" cy="892175"/>
          </a:xfrm>
          <a:prstGeom prst="rect">
            <a:avLst/>
          </a:prstGeom>
          <a:noFill/>
          <a:ln w="9525">
            <a:noFill/>
            <a:miter lim="800000"/>
            <a:headEnd/>
            <a:tailEnd/>
          </a:ln>
        </p:spPr>
        <p:txBody>
          <a:bodyPr>
            <a:spAutoFit/>
          </a:bodyPr>
          <a:lstStyle/>
          <a:p>
            <a:pPr marL="0" lvl="1"/>
            <a:r>
              <a:rPr lang="en-US" altLang="zh-CN" sz="2600" b="1">
                <a:solidFill>
                  <a:srgbClr val="660066"/>
                </a:solidFill>
                <a:latin typeface="Times New Roman" pitchFamily="18" charset="0"/>
                <a:cs typeface="Times New Roman" pitchFamily="18" charset="0"/>
              </a:rPr>
              <a:t>accomplishment</a:t>
            </a:r>
            <a:r>
              <a:rPr lang="en-US" altLang="zh-CN" sz="2600">
                <a:solidFill>
                  <a:srgbClr val="000000"/>
                </a:solidFill>
                <a:latin typeface="Times New Roman" pitchFamily="18" charset="0"/>
                <a:cs typeface="Times New Roman" pitchFamily="18" charset="0"/>
              </a:rPr>
              <a:t>: </a:t>
            </a:r>
            <a:r>
              <a:rPr lang="en-US" altLang="zh-CN" sz="2600" i="1">
                <a:latin typeface="Times New Roman" pitchFamily="18" charset="0"/>
                <a:cs typeface="Times New Roman" pitchFamily="18" charset="0"/>
              </a:rPr>
              <a:t>n. </a:t>
            </a:r>
            <a:r>
              <a:rPr lang="en-US" altLang="zh-CN" sz="2600">
                <a:latin typeface="Times New Roman" pitchFamily="18" charset="0"/>
                <a:cs typeface="Times New Roman" pitchFamily="18" charset="0"/>
              </a:rPr>
              <a:t>[C] sth. successful or impressive that is achieved after a lot of effort and hard work </a:t>
            </a:r>
            <a:r>
              <a:rPr lang="zh-CN" altLang="en-US" sz="2600">
                <a:latin typeface="Times New Roman" pitchFamily="18" charset="0"/>
                <a:cs typeface="Times New Roman" pitchFamily="18" charset="0"/>
              </a:rPr>
              <a:t>成就；成</a:t>
            </a:r>
            <a:r>
              <a:rPr lang="zh-CN" altLang="en-US" sz="2600">
                <a:latin typeface="Calibri" pitchFamily="34" charset="0"/>
              </a:rPr>
              <a:t>绩</a:t>
            </a:r>
          </a:p>
        </p:txBody>
      </p:sp>
      <p:sp>
        <p:nvSpPr>
          <p:cNvPr id="14" name="动作按钮: 第一张 13">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3" name="矩形 12"/>
          <p:cNvSpPr>
            <a:spLocks noChangeArrowheads="1"/>
          </p:cNvSpPr>
          <p:nvPr/>
        </p:nvSpPr>
        <p:spPr bwMode="auto">
          <a:xfrm>
            <a:off x="914400" y="5845175"/>
            <a:ext cx="7910513" cy="492125"/>
          </a:xfrm>
          <a:prstGeom prst="rect">
            <a:avLst/>
          </a:prstGeom>
          <a:noFill/>
          <a:ln w="9525">
            <a:noFill/>
            <a:miter lim="800000"/>
            <a:headEnd/>
            <a:tailEnd/>
          </a:ln>
        </p:spPr>
        <p:txBody>
          <a:bodyPr>
            <a:spAutoFit/>
          </a:bodyPr>
          <a:lstStyle/>
          <a:p>
            <a:r>
              <a:rPr lang="en-US" altLang="zh-CN" sz="2600">
                <a:solidFill>
                  <a:srgbClr val="660066"/>
                </a:solidFill>
                <a:latin typeface="Times New Roman" pitchFamily="18" charset="0"/>
                <a:cs typeface="Times New Roman" pitchFamily="18" charset="0"/>
              </a:rPr>
              <a:t>Singing in tune gave her a great sense of accomplishment.</a:t>
            </a:r>
            <a:endParaRPr lang="zh-CN" altLang="en-US" sz="2600">
              <a:solidFill>
                <a:srgbClr val="660066"/>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linds(horizontal)">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圆角矩形 33">
            <a:hlinkClick r:id="rId2" action="ppaction://hlinksldjump"/>
          </p:cNvPr>
          <p:cNvSpPr/>
          <p:nvPr/>
        </p:nvSpPr>
        <p:spPr bwMode="auto">
          <a:xfrm>
            <a:off x="4706938" y="3752850"/>
            <a:ext cx="3127375" cy="485775"/>
          </a:xfrm>
          <a:prstGeom prst="roundRect">
            <a:avLst>
              <a:gd name="adj" fmla="val 7848"/>
            </a:avLst>
          </a:prstGeom>
          <a:solidFill>
            <a:srgbClr val="008080">
              <a:alpha val="92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37" name="圆角矩形 36">
            <a:hlinkClick r:id="rId3" action="ppaction://hlinksldjump"/>
          </p:cNvPr>
          <p:cNvSpPr/>
          <p:nvPr/>
        </p:nvSpPr>
        <p:spPr bwMode="auto">
          <a:xfrm>
            <a:off x="4706938" y="2652713"/>
            <a:ext cx="3127375" cy="487362"/>
          </a:xfrm>
          <a:prstGeom prst="roundRect">
            <a:avLst>
              <a:gd name="adj" fmla="val 7848"/>
            </a:avLst>
          </a:prstGeom>
          <a:solidFill>
            <a:srgbClr val="008080">
              <a:alpha val="92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38" name="圆角矩形 37">
            <a:hlinkClick r:id="rId4" action="ppaction://hlinksldjump"/>
          </p:cNvPr>
          <p:cNvSpPr/>
          <p:nvPr/>
        </p:nvSpPr>
        <p:spPr bwMode="auto">
          <a:xfrm>
            <a:off x="4706938" y="1531938"/>
            <a:ext cx="3127375" cy="546100"/>
          </a:xfrm>
          <a:prstGeom prst="roundRect">
            <a:avLst>
              <a:gd name="adj" fmla="val 7848"/>
            </a:avLst>
          </a:prstGeom>
          <a:solidFill>
            <a:srgbClr val="008080">
              <a:alpha val="92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39" name="圆角矩形 38">
            <a:hlinkClick r:id="rId5" action="ppaction://hlinksldjump"/>
          </p:cNvPr>
          <p:cNvSpPr/>
          <p:nvPr/>
        </p:nvSpPr>
        <p:spPr bwMode="auto">
          <a:xfrm>
            <a:off x="4706938" y="4840288"/>
            <a:ext cx="3127375" cy="484187"/>
          </a:xfrm>
          <a:prstGeom prst="roundRect">
            <a:avLst>
              <a:gd name="adj" fmla="val 7848"/>
            </a:avLst>
          </a:prstGeom>
          <a:solidFill>
            <a:srgbClr val="008080">
              <a:alpha val="92000"/>
            </a:srgbClr>
          </a:solidFill>
          <a:ln w="9525" cap="flat" cmpd="sng" algn="ctr">
            <a:noFill/>
            <a:prstDash val="solid"/>
            <a:round/>
            <a:headEnd type="none" w="med" len="med"/>
            <a:tailEnd type="none" w="med" len="med"/>
          </a:ln>
          <a:effectLst/>
        </p:spPr>
        <p:txBody>
          <a:bodyPr/>
          <a:lstStyle/>
          <a:p>
            <a:pPr marL="0" lvl="2" algn="ctr"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cxnSp>
        <p:nvCxnSpPr>
          <p:cNvPr id="43" name="直线连接符 42"/>
          <p:cNvCxnSpPr/>
          <p:nvPr/>
        </p:nvCxnSpPr>
        <p:spPr>
          <a:xfrm flipH="1">
            <a:off x="3875088" y="2874963"/>
            <a:ext cx="654050" cy="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cxnSp>
        <p:nvCxnSpPr>
          <p:cNvPr id="21" name="直线连接符 20"/>
          <p:cNvCxnSpPr/>
          <p:nvPr/>
        </p:nvCxnSpPr>
        <p:spPr>
          <a:xfrm flipH="1">
            <a:off x="3784600" y="3973513"/>
            <a:ext cx="744538" cy="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cxnSp>
        <p:nvCxnSpPr>
          <p:cNvPr id="36" name="直线连接符 35"/>
          <p:cNvCxnSpPr/>
          <p:nvPr/>
        </p:nvCxnSpPr>
        <p:spPr>
          <a:xfrm flipH="1" flipV="1">
            <a:off x="3503613" y="4600575"/>
            <a:ext cx="463550" cy="481013"/>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41993" name="文本框 32"/>
          <p:cNvSpPr txBox="1">
            <a:spLocks noChangeArrowheads="1"/>
          </p:cNvSpPr>
          <p:nvPr/>
        </p:nvSpPr>
        <p:spPr bwMode="auto">
          <a:xfrm>
            <a:off x="2468563" y="280988"/>
            <a:ext cx="471646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cxnSp>
        <p:nvCxnSpPr>
          <p:cNvPr id="9" name="直线连接符 8"/>
          <p:cNvCxnSpPr/>
          <p:nvPr/>
        </p:nvCxnSpPr>
        <p:spPr>
          <a:xfrm flipH="1">
            <a:off x="3503613" y="1774825"/>
            <a:ext cx="463550" cy="46355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cxnSp>
        <p:nvCxnSpPr>
          <p:cNvPr id="42" name="直线连接符 41"/>
          <p:cNvCxnSpPr/>
          <p:nvPr/>
        </p:nvCxnSpPr>
        <p:spPr>
          <a:xfrm flipH="1">
            <a:off x="3962400" y="1774825"/>
            <a:ext cx="566738" cy="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cxnSp>
        <p:nvCxnSpPr>
          <p:cNvPr id="45" name="直线连接符 44"/>
          <p:cNvCxnSpPr/>
          <p:nvPr/>
        </p:nvCxnSpPr>
        <p:spPr>
          <a:xfrm flipH="1">
            <a:off x="3962400" y="5072063"/>
            <a:ext cx="566738" cy="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sp>
        <p:nvSpPr>
          <p:cNvPr id="41997" name="矩形 49">
            <a:hlinkClick r:id="rId4" action="ppaction://hlinksldjump"/>
          </p:cNvPr>
          <p:cNvSpPr>
            <a:spLocks noChangeArrowheads="1"/>
          </p:cNvSpPr>
          <p:nvPr/>
        </p:nvSpPr>
        <p:spPr bwMode="auto">
          <a:xfrm>
            <a:off x="4706938" y="1538288"/>
            <a:ext cx="3127375" cy="522287"/>
          </a:xfrm>
          <a:prstGeom prst="rect">
            <a:avLst/>
          </a:prstGeom>
          <a:noFill/>
          <a:ln w="9525">
            <a:noFill/>
            <a:miter lim="800000"/>
            <a:headEnd/>
            <a:tailEnd/>
          </a:ln>
        </p:spPr>
        <p:txBody>
          <a:bodyPr>
            <a:spAutoFit/>
          </a:bodyPr>
          <a:lstStyle/>
          <a:p>
            <a:pPr algn="ctr"/>
            <a:r>
              <a:rPr lang="en-US" altLang="zh-CN" sz="2800" b="1">
                <a:solidFill>
                  <a:schemeClr val="bg1"/>
                </a:solidFill>
                <a:latin typeface="Times New Roman" pitchFamily="18" charset="0"/>
                <a:cs typeface="Times New Roman" pitchFamily="18" charset="0"/>
              </a:rPr>
              <a:t>Review</a:t>
            </a:r>
            <a:endParaRPr lang="zh-CN" altLang="en-US" sz="2800" b="1">
              <a:solidFill>
                <a:schemeClr val="bg1"/>
              </a:solidFill>
              <a:latin typeface="Times New Roman" pitchFamily="18" charset="0"/>
              <a:cs typeface="Times New Roman" pitchFamily="18" charset="0"/>
            </a:endParaRPr>
          </a:p>
        </p:txBody>
      </p:sp>
      <p:sp>
        <p:nvSpPr>
          <p:cNvPr id="41998" name="矩形 51">
            <a:hlinkClick r:id="rId5" action="ppaction://hlinksldjump"/>
          </p:cNvPr>
          <p:cNvSpPr>
            <a:spLocks noChangeArrowheads="1"/>
          </p:cNvSpPr>
          <p:nvPr/>
        </p:nvSpPr>
        <p:spPr bwMode="auto">
          <a:xfrm>
            <a:off x="4706938" y="4826000"/>
            <a:ext cx="3127375" cy="522288"/>
          </a:xfrm>
          <a:prstGeom prst="rect">
            <a:avLst/>
          </a:prstGeom>
          <a:noFill/>
          <a:ln w="9525">
            <a:noFill/>
            <a:miter lim="800000"/>
            <a:headEnd/>
            <a:tailEnd/>
          </a:ln>
        </p:spPr>
        <p:txBody>
          <a:bodyPr>
            <a:spAutoFit/>
          </a:bodyPr>
          <a:lstStyle/>
          <a:p>
            <a:pPr algn="ctr"/>
            <a:r>
              <a:rPr lang="en-US" altLang="zh-CN" sz="2800" b="1">
                <a:solidFill>
                  <a:schemeClr val="bg1"/>
                </a:solidFill>
                <a:latin typeface="Times New Roman" pitchFamily="18" charset="0"/>
                <a:cs typeface="Times New Roman" pitchFamily="18" charset="0"/>
              </a:rPr>
              <a:t>Language focus</a:t>
            </a:r>
            <a:endParaRPr lang="zh-CN" altLang="en-US" sz="2800" b="1">
              <a:solidFill>
                <a:schemeClr val="bg1"/>
              </a:solidFill>
              <a:latin typeface="Times New Roman" pitchFamily="18" charset="0"/>
              <a:cs typeface="Times New Roman" pitchFamily="18" charset="0"/>
            </a:endParaRPr>
          </a:p>
        </p:txBody>
      </p:sp>
      <p:sp>
        <p:nvSpPr>
          <p:cNvPr id="41999" name="矩形 30">
            <a:hlinkClick r:id="rId3" action="ppaction://hlinksldjump"/>
          </p:cNvPr>
          <p:cNvSpPr>
            <a:spLocks noChangeArrowheads="1"/>
          </p:cNvSpPr>
          <p:nvPr/>
        </p:nvSpPr>
        <p:spPr bwMode="auto">
          <a:xfrm>
            <a:off x="4706938" y="2665413"/>
            <a:ext cx="3127375" cy="522287"/>
          </a:xfrm>
          <a:prstGeom prst="rect">
            <a:avLst/>
          </a:prstGeom>
          <a:noFill/>
          <a:ln w="9525">
            <a:noFill/>
            <a:miter lim="800000"/>
            <a:headEnd/>
            <a:tailEnd/>
          </a:ln>
        </p:spPr>
        <p:txBody>
          <a:bodyPr>
            <a:spAutoFit/>
          </a:bodyPr>
          <a:lstStyle/>
          <a:p>
            <a:pPr algn="ctr"/>
            <a:r>
              <a:rPr lang="en-US" altLang="zh-CN" sz="2800" b="1">
                <a:solidFill>
                  <a:schemeClr val="bg1"/>
                </a:solidFill>
                <a:latin typeface="Times New Roman" pitchFamily="18" charset="0"/>
                <a:cs typeface="Times New Roman" pitchFamily="18" charset="0"/>
              </a:rPr>
              <a:t>Word bank</a:t>
            </a:r>
          </a:p>
        </p:txBody>
      </p:sp>
      <p:sp>
        <p:nvSpPr>
          <p:cNvPr id="42000" name="矩形 34">
            <a:hlinkClick r:id="rId2" action="ppaction://hlinksldjump"/>
          </p:cNvPr>
          <p:cNvSpPr>
            <a:spLocks noChangeArrowheads="1"/>
          </p:cNvSpPr>
          <p:nvPr/>
        </p:nvSpPr>
        <p:spPr bwMode="auto">
          <a:xfrm>
            <a:off x="4706938" y="3733800"/>
            <a:ext cx="3127375" cy="522288"/>
          </a:xfrm>
          <a:prstGeom prst="rect">
            <a:avLst/>
          </a:prstGeom>
          <a:noFill/>
          <a:ln w="9525">
            <a:noFill/>
            <a:miter lim="800000"/>
            <a:headEnd/>
            <a:tailEnd/>
          </a:ln>
        </p:spPr>
        <p:txBody>
          <a:bodyPr>
            <a:spAutoFit/>
          </a:bodyPr>
          <a:lstStyle/>
          <a:p>
            <a:pPr algn="ctr"/>
            <a:r>
              <a:rPr lang="en-US" altLang="zh-CN" sz="2800" b="1">
                <a:solidFill>
                  <a:schemeClr val="bg1"/>
                </a:solidFill>
                <a:latin typeface="Times New Roman" pitchFamily="18" charset="0"/>
                <a:cs typeface="Times New Roman" pitchFamily="18" charset="0"/>
              </a:rPr>
              <a:t>Extended exercises</a:t>
            </a:r>
            <a:endParaRPr lang="zh-CN" altLang="en-US" sz="2800" b="1">
              <a:solidFill>
                <a:schemeClr val="bg1"/>
              </a:solidFill>
              <a:latin typeface="Times New Roman" pitchFamily="18" charset="0"/>
              <a:cs typeface="Times New Roman" pitchFamily="18" charset="0"/>
            </a:endParaRPr>
          </a:p>
        </p:txBody>
      </p:sp>
      <p:cxnSp>
        <p:nvCxnSpPr>
          <p:cNvPr id="41" name="直线连接符 40"/>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47" name="直线连接符 46"/>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48" name="直线连接符 47"/>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2004" name="文本框 52"/>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2005" name="图片 53"/>
          <p:cNvPicPr>
            <a:picLocks noChangeAspect="1"/>
          </p:cNvPicPr>
          <p:nvPr/>
        </p:nvPicPr>
        <p:blipFill>
          <a:blip r:embed="rId6"/>
          <a:srcRect/>
          <a:stretch>
            <a:fillRect/>
          </a:stretch>
        </p:blipFill>
        <p:spPr bwMode="auto">
          <a:xfrm>
            <a:off x="198438" y="144463"/>
            <a:ext cx="177800" cy="495300"/>
          </a:xfrm>
          <a:prstGeom prst="rect">
            <a:avLst/>
          </a:prstGeom>
          <a:noFill/>
          <a:ln w="9525">
            <a:noFill/>
            <a:miter lim="800000"/>
            <a:headEnd/>
            <a:tailEnd/>
          </a:ln>
        </p:spPr>
      </p:pic>
      <p:pic>
        <p:nvPicPr>
          <p:cNvPr id="42006" name="Picture 21">
            <a:hlinkClick r:id="rId7" action="ppaction://hlinksldjump"/>
          </p:cNvPr>
          <p:cNvPicPr>
            <a:picLocks noChangeAspect="1" noChangeArrowheads="1"/>
          </p:cNvPicPr>
          <p:nvPr/>
        </p:nvPicPr>
        <p:blipFill>
          <a:blip r:embed="rId8"/>
          <a:srcRect/>
          <a:stretch>
            <a:fillRect/>
          </a:stretch>
        </p:blipFill>
        <p:spPr bwMode="auto">
          <a:xfrm>
            <a:off x="8256588" y="152400"/>
            <a:ext cx="558800" cy="558800"/>
          </a:xfrm>
          <a:prstGeom prst="rect">
            <a:avLst/>
          </a:prstGeom>
          <a:noFill/>
          <a:ln w="9525">
            <a:noFill/>
            <a:miter lim="800000"/>
            <a:headEnd/>
            <a:tailEnd/>
          </a:ln>
        </p:spPr>
      </p:pic>
      <p:pic>
        <p:nvPicPr>
          <p:cNvPr id="27" name="图片 26"/>
          <p:cNvPicPr>
            <a:picLocks noChangeAspect="1"/>
          </p:cNvPicPr>
          <p:nvPr/>
        </p:nvPicPr>
        <p:blipFill rotWithShape="1">
          <a:blip r:embed="rId9"/>
          <a:srcRect l="5842" r="5842"/>
          <a:stretch>
            <a:fillRect/>
          </a:stretch>
        </p:blipFill>
        <p:spPr>
          <a:xfrm>
            <a:off x="683294" y="1775016"/>
            <a:ext cx="3347357" cy="3347357"/>
          </a:xfrm>
          <a:prstGeom prst="ellipse">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矩形 2"/>
          <p:cNvSpPr>
            <a:spLocks noChangeArrowheads="1"/>
          </p:cNvSpPr>
          <p:nvPr/>
        </p:nvSpPr>
        <p:spPr bwMode="auto">
          <a:xfrm>
            <a:off x="436563" y="3459163"/>
            <a:ext cx="8580437" cy="4984750"/>
          </a:xfrm>
          <a:prstGeom prst="rect">
            <a:avLst/>
          </a:prstGeom>
          <a:noFill/>
          <a:ln w="9525">
            <a:noFill/>
            <a:miter lim="800000"/>
            <a:headEnd/>
            <a:tailEnd/>
          </a:ln>
        </p:spPr>
        <p:txBody>
          <a:bodyPr>
            <a:spAutoFit/>
          </a:bodyPr>
          <a:lstStyle/>
          <a:p>
            <a:pPr marL="287338" indent="-179388">
              <a:spcBef>
                <a:spcPts val="1200"/>
              </a:spcBef>
            </a:pPr>
            <a:r>
              <a:rPr lang="en-US" altLang="zh-CN" sz="2400">
                <a:latin typeface="Times New Roman" pitchFamily="18" charset="0"/>
                <a:cs typeface="Times New Roman" pitchFamily="18" charset="0"/>
              </a:rPr>
              <a:t>1 </a:t>
            </a:r>
            <a:r>
              <a:rPr lang="en-US" altLang="zh-CN" sz="2400">
                <a:latin typeface="Times New Roman" pitchFamily="18" charset="0"/>
                <a:ea typeface="Arial" charset="0"/>
                <a:cs typeface="Times New Roman" pitchFamily="18" charset="0"/>
              </a:rPr>
              <a:t>The gentleman looked to be about 60, and his gray hair was neatly combed into a(n) ____________ style.</a:t>
            </a:r>
          </a:p>
          <a:p>
            <a:pPr marL="287338" indent="-179388">
              <a:spcBef>
                <a:spcPts val="1200"/>
              </a:spcBef>
            </a:pPr>
            <a:r>
              <a:rPr lang="en-US" altLang="zh-CN" sz="2400">
                <a:latin typeface="Times New Roman" pitchFamily="18" charset="0"/>
                <a:ea typeface="Arial" charset="0"/>
                <a:cs typeface="Times New Roman" pitchFamily="18" charset="0"/>
              </a:rPr>
              <a:t>2 Many people think it’s a(n)</a:t>
            </a:r>
            <a:r>
              <a:rPr lang="en-US" altLang="zh-CN" sz="2400">
                <a:latin typeface="Times New Roman" pitchFamily="18" charset="0"/>
                <a:cs typeface="Arial" charset="0"/>
              </a:rPr>
              <a:t> ____________ </a:t>
            </a:r>
            <a:r>
              <a:rPr lang="en-US" altLang="zh-CN" sz="2400">
                <a:latin typeface="Times New Roman" pitchFamily="18" charset="0"/>
                <a:cs typeface="Times New Roman" pitchFamily="18" charset="0"/>
              </a:rPr>
              <a:t>thought that appearance is more important than one’s ability.</a:t>
            </a:r>
          </a:p>
          <a:p>
            <a:pPr marL="287338" indent="-179388">
              <a:spcBef>
                <a:spcPts val="1200"/>
              </a:spcBef>
            </a:pPr>
            <a:r>
              <a:rPr lang="en-US" altLang="zh-CN" sz="2400">
                <a:latin typeface="Times New Roman" pitchFamily="18" charset="0"/>
                <a:cs typeface="Times New Roman" pitchFamily="18" charset="0"/>
              </a:rPr>
              <a:t>3 The model in the photograph show impressed us with her modest and </a:t>
            </a:r>
            <a:r>
              <a:rPr lang="en-US" altLang="zh-CN" sz="2400">
                <a:latin typeface="Times New Roman" pitchFamily="18" charset="0"/>
                <a:cs typeface="Arial" charset="0"/>
              </a:rPr>
              <a:t>____________ </a:t>
            </a:r>
            <a:r>
              <a:rPr lang="en-US" altLang="zh-CN" sz="2400">
                <a:latin typeface="Times New Roman" pitchFamily="18" charset="0"/>
                <a:cs typeface="Times New Roman" pitchFamily="18" charset="0"/>
              </a:rPr>
              <a:t>manner as she kindly signed for each of her fans.</a:t>
            </a:r>
            <a:endParaRPr lang="zh-CN" altLang="zh-CN" sz="2400">
              <a:latin typeface="Times New Roman" pitchFamily="18" charset="0"/>
              <a:cs typeface="Times New Roman" pitchFamily="18" charset="0"/>
            </a:endParaRPr>
          </a:p>
          <a:p>
            <a:pPr marL="287338" indent="-179388" fontAlgn="b"/>
            <a:endParaRPr lang="zh-CN" altLang="zh-CN" sz="2400">
              <a:latin typeface="Calibri" pitchFamily="34" charset="0"/>
            </a:endParaRPr>
          </a:p>
          <a:p>
            <a:pPr marL="287338" indent="-179388" fontAlgn="b"/>
            <a:r>
              <a:rPr lang="en-US" altLang="zh-CN" sz="2400">
                <a:latin typeface="Calibri" pitchFamily="34" charset="0"/>
              </a:rPr>
              <a:t> </a:t>
            </a:r>
            <a:endParaRPr lang="zh-CN" altLang="zh-CN" sz="2400">
              <a:latin typeface="Calibri" pitchFamily="34" charset="0"/>
            </a:endParaRPr>
          </a:p>
          <a:p>
            <a:pPr marL="287338" indent="-179388" fontAlgn="b"/>
            <a:endParaRPr lang="en-US" altLang="zh-CN" sz="2400">
              <a:latin typeface="Calibri" pitchFamily="34" charset="0"/>
            </a:endParaRPr>
          </a:p>
          <a:p>
            <a:pPr marL="287338" indent="-179388" fontAlgn="b">
              <a:buFontTx/>
              <a:buAutoNum type="arabicPlain" startAt="2"/>
            </a:pPr>
            <a:endParaRPr lang="zh-CN" altLang="zh-CN" sz="2400">
              <a:latin typeface="Calibri" pitchFamily="34" charset="0"/>
            </a:endParaRPr>
          </a:p>
          <a:p>
            <a:pPr marL="287338" indent="-179388">
              <a:spcBef>
                <a:spcPts val="1200"/>
              </a:spcBef>
            </a:pPr>
            <a:endParaRPr lang="en-US" altLang="zh-CN" sz="2400">
              <a:latin typeface="Calibri" pitchFamily="34" charset="0"/>
            </a:endParaRPr>
          </a:p>
        </p:txBody>
      </p:sp>
      <p:sp>
        <p:nvSpPr>
          <p:cNvPr id="23" name="五边形 22"/>
          <p:cNvSpPr/>
          <p:nvPr/>
        </p:nvSpPr>
        <p:spPr>
          <a:xfrm>
            <a:off x="468313" y="1617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43011" name="矩形 5"/>
          <p:cNvSpPr>
            <a:spLocks noChangeArrowheads="1"/>
          </p:cNvSpPr>
          <p:nvPr/>
        </p:nvSpPr>
        <p:spPr bwMode="auto">
          <a:xfrm>
            <a:off x="1836738" y="1300163"/>
            <a:ext cx="7083425" cy="952500"/>
          </a:xfrm>
          <a:prstGeom prst="rect">
            <a:avLst/>
          </a:prstGeom>
          <a:noFill/>
          <a:ln w="9525">
            <a:noFill/>
            <a:miter lim="800000"/>
            <a:headEnd/>
            <a:tailEnd/>
          </a:ln>
        </p:spPr>
        <p:txBody>
          <a:bodyPr>
            <a:spAutoFit/>
          </a:bodyPr>
          <a:lstStyle/>
          <a:p>
            <a:r>
              <a:rPr lang="en-US" altLang="zh-CN" sz="2800" b="1">
                <a:latin typeface="Times New Roman" pitchFamily="18" charset="0"/>
              </a:rPr>
              <a:t>Complete the sentences with the expressions below. Change the form where necessary. </a:t>
            </a:r>
          </a:p>
        </p:txBody>
      </p:sp>
      <p:cxnSp>
        <p:nvCxnSpPr>
          <p:cNvPr id="16" name="直线连接符 15"/>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17" name="直线连接符 16"/>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43014" name="直接连接符 6"/>
          <p:cNvCxnSpPr>
            <a:cxnSpLocks noChangeShapeType="1"/>
          </p:cNvCxnSpPr>
          <p:nvPr/>
        </p:nvCxnSpPr>
        <p:spPr bwMode="auto">
          <a:xfrm flipV="1">
            <a:off x="619125" y="2247900"/>
            <a:ext cx="8129588" cy="28575"/>
          </a:xfrm>
          <a:prstGeom prst="line">
            <a:avLst/>
          </a:prstGeom>
          <a:noFill/>
          <a:ln w="57150">
            <a:solidFill>
              <a:srgbClr val="44B36E"/>
            </a:solidFill>
            <a:round/>
            <a:headEnd/>
            <a:tailEnd/>
          </a:ln>
        </p:spPr>
      </p:cxnSp>
      <p:cxnSp>
        <p:nvCxnSpPr>
          <p:cNvPr id="43015" name="直接连接符 7"/>
          <p:cNvCxnSpPr>
            <a:cxnSpLocks noChangeShapeType="1"/>
          </p:cNvCxnSpPr>
          <p:nvPr/>
        </p:nvCxnSpPr>
        <p:spPr bwMode="auto">
          <a:xfrm flipV="1">
            <a:off x="619125" y="3254375"/>
            <a:ext cx="8129588" cy="30163"/>
          </a:xfrm>
          <a:prstGeom prst="line">
            <a:avLst/>
          </a:prstGeom>
          <a:noFill/>
          <a:ln w="38100">
            <a:solidFill>
              <a:srgbClr val="44B36E"/>
            </a:solidFill>
            <a:round/>
            <a:headEnd/>
            <a:tailEnd/>
          </a:ln>
        </p:spPr>
      </p:cxnSp>
      <p:sp>
        <p:nvSpPr>
          <p:cNvPr id="43016" name="文本框 21"/>
          <p:cNvSpPr txBox="1">
            <a:spLocks noChangeArrowheads="1"/>
          </p:cNvSpPr>
          <p:nvPr/>
        </p:nvSpPr>
        <p:spPr bwMode="auto">
          <a:xfrm>
            <a:off x="749300" y="2347913"/>
            <a:ext cx="8215313" cy="830262"/>
          </a:xfrm>
          <a:prstGeom prst="rect">
            <a:avLst/>
          </a:prstGeom>
          <a:noFill/>
          <a:ln w="9525">
            <a:noFill/>
            <a:miter lim="800000"/>
            <a:headEnd/>
            <a:tailEnd/>
          </a:ln>
        </p:spPr>
        <p:txBody>
          <a:bodyPr>
            <a:spAutoFit/>
          </a:bodyPr>
          <a:lstStyle/>
          <a:p>
            <a:r>
              <a:rPr kumimoji="1" lang="en-US" altLang="zh-CN" sz="2400">
                <a:latin typeface="Times New Roman" pitchFamily="18" charset="0"/>
                <a:cs typeface="Times New Roman" pitchFamily="18" charset="0"/>
              </a:rPr>
              <a:t>risky				fashionable		individuality		norm</a:t>
            </a:r>
            <a:endParaRPr kumimoji="1" lang="zh-CN" altLang="zh-CN" sz="2400">
              <a:latin typeface="Times New Roman" pitchFamily="18" charset="0"/>
              <a:cs typeface="Times New Roman" pitchFamily="18" charset="0"/>
            </a:endParaRPr>
          </a:p>
          <a:p>
            <a:r>
              <a:rPr kumimoji="1" lang="en-US" altLang="zh-CN" sz="2400">
                <a:latin typeface="Times New Roman" pitchFamily="18" charset="0"/>
                <a:cs typeface="Times New Roman" pitchFamily="18" charset="0"/>
              </a:rPr>
              <a:t>approachable		ridiculous			harsh</a:t>
            </a:r>
            <a:endParaRPr lang="en-US" altLang="zh-CN" sz="2400">
              <a:latin typeface="Times New Roman" pitchFamily="18" charset="0"/>
              <a:cs typeface="Times New Roman" pitchFamily="18" charset="0"/>
            </a:endParaRPr>
          </a:p>
        </p:txBody>
      </p:sp>
      <p:sp>
        <p:nvSpPr>
          <p:cNvPr id="43017" name="文本框 19"/>
          <p:cNvSpPr txBox="1">
            <a:spLocks noChangeArrowheads="1"/>
          </p:cNvSpPr>
          <p:nvPr/>
        </p:nvSpPr>
        <p:spPr bwMode="auto">
          <a:xfrm>
            <a:off x="477838" y="1598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1</a:t>
            </a:r>
            <a:endParaRPr kumimoji="1" lang="zh-CN" altLang="en-US" sz="2400" b="1">
              <a:solidFill>
                <a:srgbClr val="FFFFFF"/>
              </a:solidFill>
              <a:latin typeface="Calibri" pitchFamily="34" charset="0"/>
            </a:endParaRPr>
          </a:p>
        </p:txBody>
      </p:sp>
      <p:sp>
        <p:nvSpPr>
          <p:cNvPr id="43018" name="文本框 20"/>
          <p:cNvSpPr txBox="1">
            <a:spLocks noChangeArrowheads="1"/>
          </p:cNvSpPr>
          <p:nvPr/>
        </p:nvSpPr>
        <p:spPr bwMode="auto">
          <a:xfrm>
            <a:off x="2468563" y="280988"/>
            <a:ext cx="464343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sp>
        <p:nvSpPr>
          <p:cNvPr id="43019" name="文本框 26"/>
          <p:cNvSpPr txBox="1">
            <a:spLocks noChangeArrowheads="1"/>
          </p:cNvSpPr>
          <p:nvPr/>
        </p:nvSpPr>
        <p:spPr bwMode="auto">
          <a:xfrm>
            <a:off x="198438" y="1006475"/>
            <a:ext cx="3095625" cy="522288"/>
          </a:xfrm>
          <a:prstGeom prst="rect">
            <a:avLst/>
          </a:prstGeom>
          <a:noFill/>
          <a:ln w="9525">
            <a:noFill/>
            <a:miter lim="800000"/>
            <a:headEnd/>
            <a:tailEnd/>
          </a:ln>
        </p:spPr>
        <p:txBody>
          <a:bodyPr>
            <a:spAutoFit/>
          </a:bodyPr>
          <a:lstStyle/>
          <a:p>
            <a:r>
              <a:rPr kumimoji="1" lang="en-US" altLang="zh-CN" sz="2800" b="1">
                <a:solidFill>
                  <a:srgbClr val="008080"/>
                </a:solidFill>
                <a:latin typeface="Times New Roman" pitchFamily="18" charset="0"/>
                <a:cs typeface="Times New Roman" pitchFamily="18" charset="0"/>
              </a:rPr>
              <a:t>Review</a:t>
            </a:r>
          </a:p>
        </p:txBody>
      </p:sp>
      <p:sp>
        <p:nvSpPr>
          <p:cNvPr id="18" name="动作按钮: 第一张 17">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a:spLocks noChangeArrowheads="1"/>
          </p:cNvSpPr>
          <p:nvPr/>
        </p:nvSpPr>
        <p:spPr bwMode="auto">
          <a:xfrm>
            <a:off x="3825875" y="3857625"/>
            <a:ext cx="1587500" cy="460375"/>
          </a:xfrm>
          <a:prstGeom prst="rect">
            <a:avLst/>
          </a:prstGeom>
          <a:noFill/>
          <a:ln w="9525">
            <a:noFill/>
            <a:miter lim="800000"/>
            <a:headEnd/>
            <a:tailEnd/>
          </a:ln>
        </p:spPr>
        <p:txBody>
          <a:bodyPr wrap="none">
            <a:spAutoFit/>
          </a:bodyPr>
          <a:lstStyle/>
          <a:p>
            <a:r>
              <a:rPr lang="en-US" altLang="zh-CN" sz="2400">
                <a:solidFill>
                  <a:srgbClr val="C00000"/>
                </a:solidFill>
                <a:latin typeface="Times New Roman" pitchFamily="18" charset="0"/>
                <a:cs typeface="Times New Roman" pitchFamily="18" charset="0"/>
              </a:rPr>
              <a:t>fashionable</a:t>
            </a:r>
            <a:endParaRPr lang="zh-CN" altLang="en-US" sz="2400">
              <a:solidFill>
                <a:srgbClr val="C00000"/>
              </a:solidFill>
              <a:latin typeface="Times New Roman" pitchFamily="18" charset="0"/>
              <a:cs typeface="Times New Roman" pitchFamily="18" charset="0"/>
            </a:endParaRPr>
          </a:p>
        </p:txBody>
      </p:sp>
      <p:sp>
        <p:nvSpPr>
          <p:cNvPr id="5" name="矩形 4"/>
          <p:cNvSpPr>
            <a:spLocks noChangeArrowheads="1"/>
          </p:cNvSpPr>
          <p:nvPr/>
        </p:nvSpPr>
        <p:spPr bwMode="auto">
          <a:xfrm>
            <a:off x="4406900" y="4354513"/>
            <a:ext cx="1401763" cy="460375"/>
          </a:xfrm>
          <a:prstGeom prst="rect">
            <a:avLst/>
          </a:prstGeom>
          <a:noFill/>
          <a:ln w="9525">
            <a:noFill/>
            <a:miter lim="800000"/>
            <a:headEnd/>
            <a:tailEnd/>
          </a:ln>
        </p:spPr>
        <p:txBody>
          <a:bodyPr wrap="none">
            <a:spAutoFit/>
          </a:bodyPr>
          <a:lstStyle/>
          <a:p>
            <a:r>
              <a:rPr lang="en-US" altLang="zh-CN" sz="2400">
                <a:solidFill>
                  <a:srgbClr val="C00000"/>
                </a:solidFill>
                <a:latin typeface="Times New Roman" pitchFamily="18" charset="0"/>
                <a:cs typeface="Times New Roman" pitchFamily="18" charset="0"/>
              </a:rPr>
              <a:t>ridiculous</a:t>
            </a:r>
            <a:endParaRPr lang="zh-CN" altLang="en-US" sz="2400">
              <a:solidFill>
                <a:srgbClr val="C00000"/>
              </a:solidFill>
              <a:latin typeface="Times New Roman" pitchFamily="18" charset="0"/>
              <a:cs typeface="Times New Roman" pitchFamily="18" charset="0"/>
            </a:endParaRPr>
          </a:p>
        </p:txBody>
      </p:sp>
      <p:sp>
        <p:nvSpPr>
          <p:cNvPr id="6" name="矩形 5"/>
          <p:cNvSpPr>
            <a:spLocks noChangeArrowheads="1"/>
          </p:cNvSpPr>
          <p:nvPr/>
        </p:nvSpPr>
        <p:spPr bwMode="auto">
          <a:xfrm>
            <a:off x="1268413" y="5627688"/>
            <a:ext cx="1808162" cy="460375"/>
          </a:xfrm>
          <a:prstGeom prst="rect">
            <a:avLst/>
          </a:prstGeom>
          <a:noFill/>
          <a:ln w="9525">
            <a:noFill/>
            <a:miter lim="800000"/>
            <a:headEnd/>
            <a:tailEnd/>
          </a:ln>
        </p:spPr>
        <p:txBody>
          <a:bodyPr wrap="none">
            <a:spAutoFit/>
          </a:bodyPr>
          <a:lstStyle/>
          <a:p>
            <a:r>
              <a:rPr lang="en-US" altLang="zh-CN" sz="2400">
                <a:solidFill>
                  <a:srgbClr val="C00000"/>
                </a:solidFill>
                <a:latin typeface="Times New Roman" pitchFamily="18" charset="0"/>
                <a:cs typeface="Times New Roman" pitchFamily="18" charset="0"/>
              </a:rPr>
              <a:t>approachable</a:t>
            </a:r>
            <a:endParaRPr lang="zh-CN" altLang="en-US" sz="240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4034"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4037"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4038"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4" name="动作按钮: 第一张 13">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4040" name="矩形 1"/>
          <p:cNvSpPr>
            <a:spLocks noChangeArrowheads="1"/>
          </p:cNvSpPr>
          <p:nvPr/>
        </p:nvSpPr>
        <p:spPr bwMode="auto">
          <a:xfrm>
            <a:off x="149225" y="1493838"/>
            <a:ext cx="8347075" cy="4262437"/>
          </a:xfrm>
          <a:prstGeom prst="rect">
            <a:avLst/>
          </a:prstGeom>
          <a:noFill/>
          <a:ln w="9525">
            <a:noFill/>
            <a:miter lim="800000"/>
            <a:headEnd/>
            <a:tailEnd/>
          </a:ln>
        </p:spPr>
        <p:txBody>
          <a:bodyPr>
            <a:spAutoFit/>
          </a:bodyPr>
          <a:lstStyle/>
          <a:p>
            <a:pPr lvl="1" indent="-179388">
              <a:spcBef>
                <a:spcPts val="1800"/>
              </a:spcBef>
            </a:pPr>
            <a:r>
              <a:rPr lang="en-US" altLang="zh-CN" sz="2600">
                <a:latin typeface="Times New Roman" pitchFamily="18" charset="0"/>
                <a:ea typeface="Arial" charset="0"/>
                <a:cs typeface="Times New Roman" pitchFamily="18" charset="0"/>
              </a:rPr>
              <a:t>4 It appears that clothes of great popularity in the market are those with real style and ____________.</a:t>
            </a:r>
          </a:p>
          <a:p>
            <a:pPr lvl="1" indent="-179388" fontAlgn="b">
              <a:spcBef>
                <a:spcPts val="1800"/>
              </a:spcBef>
            </a:pPr>
            <a:r>
              <a:rPr lang="en-US" altLang="zh-CN" sz="2600">
                <a:latin typeface="Times New Roman" pitchFamily="18" charset="0"/>
                <a:ea typeface="Arial" charset="0"/>
                <a:cs typeface="Times New Roman" pitchFamily="18" charset="0"/>
              </a:rPr>
              <a:t>5 It is highly ________ to dress too casually when having a job interview. </a:t>
            </a:r>
          </a:p>
          <a:p>
            <a:pPr lvl="1" indent="-179388" fontAlgn="b">
              <a:spcBef>
                <a:spcPts val="1800"/>
              </a:spcBef>
            </a:pPr>
            <a:r>
              <a:rPr lang="en-US" altLang="zh-CN" sz="2600">
                <a:latin typeface="Times New Roman" pitchFamily="18" charset="0"/>
                <a:ea typeface="Arial" charset="0"/>
                <a:cs typeface="Times New Roman" pitchFamily="18" charset="0"/>
              </a:rPr>
              <a:t>6 Supermodels’ stories suggest that to stand out on the runway requires  ________ training and repeated practice.</a:t>
            </a:r>
          </a:p>
          <a:p>
            <a:pPr lvl="1" indent="-179388" fontAlgn="b">
              <a:spcBef>
                <a:spcPts val="1800"/>
              </a:spcBef>
            </a:pPr>
            <a:r>
              <a:rPr lang="en-US" altLang="zh-CN" sz="2600">
                <a:latin typeface="Times New Roman" pitchFamily="18" charset="0"/>
                <a:ea typeface="Arial" charset="0"/>
                <a:cs typeface="Times New Roman" pitchFamily="18" charset="0"/>
              </a:rPr>
              <a:t>7 It is interesting to see that there seems to be no fixed ________ for judging what is in fashion and what is not. </a:t>
            </a:r>
            <a:endParaRPr lang="zh-CN" altLang="zh-CN" sz="2600">
              <a:latin typeface="Times New Roman" pitchFamily="18" charset="0"/>
              <a:ea typeface="Arial" charset="0"/>
              <a:cs typeface="Times New Roman" pitchFamily="18" charset="0"/>
            </a:endParaRPr>
          </a:p>
          <a:p>
            <a:endParaRPr lang="zh-CN" altLang="en-US">
              <a:latin typeface="Times New Roman" pitchFamily="18" charset="0"/>
              <a:ea typeface="Arial" charset="0"/>
              <a:cs typeface="Times New Roman" pitchFamily="18" charset="0"/>
            </a:endParaRPr>
          </a:p>
        </p:txBody>
      </p:sp>
      <p:sp>
        <p:nvSpPr>
          <p:cNvPr id="4" name="矩形 3"/>
          <p:cNvSpPr>
            <a:spLocks noChangeArrowheads="1"/>
          </p:cNvSpPr>
          <p:nvPr/>
        </p:nvSpPr>
        <p:spPr bwMode="auto">
          <a:xfrm>
            <a:off x="4440238" y="1908175"/>
            <a:ext cx="1890712" cy="493713"/>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cs typeface="Times New Roman" pitchFamily="18" charset="0"/>
              </a:rPr>
              <a:t>individuality</a:t>
            </a:r>
          </a:p>
        </p:txBody>
      </p:sp>
      <p:sp>
        <p:nvSpPr>
          <p:cNvPr id="5" name="矩形 4"/>
          <p:cNvSpPr>
            <a:spLocks noChangeArrowheads="1"/>
          </p:cNvSpPr>
          <p:nvPr/>
        </p:nvSpPr>
        <p:spPr bwMode="auto">
          <a:xfrm>
            <a:off x="2474913" y="2547938"/>
            <a:ext cx="850900" cy="492125"/>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cs typeface="Times New Roman" pitchFamily="18" charset="0"/>
              </a:rPr>
              <a:t>risky</a:t>
            </a:r>
            <a:endParaRPr lang="zh-CN" altLang="en-US" sz="2600">
              <a:solidFill>
                <a:srgbClr val="C00000"/>
              </a:solidFill>
              <a:latin typeface="Times New Roman" pitchFamily="18" charset="0"/>
              <a:cs typeface="Times New Roman" pitchFamily="18" charset="0"/>
            </a:endParaRPr>
          </a:p>
        </p:txBody>
      </p:sp>
      <p:sp>
        <p:nvSpPr>
          <p:cNvPr id="6" name="矩形 5"/>
          <p:cNvSpPr>
            <a:spLocks noChangeArrowheads="1"/>
          </p:cNvSpPr>
          <p:nvPr/>
        </p:nvSpPr>
        <p:spPr bwMode="auto">
          <a:xfrm>
            <a:off x="3254375" y="3965575"/>
            <a:ext cx="904875" cy="492125"/>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cs typeface="Times New Roman" pitchFamily="18" charset="0"/>
              </a:rPr>
              <a:t>harsh</a:t>
            </a:r>
            <a:endParaRPr lang="zh-CN" altLang="en-US" sz="2600">
              <a:solidFill>
                <a:srgbClr val="C00000"/>
              </a:solidFill>
              <a:latin typeface="Times New Roman" pitchFamily="18" charset="0"/>
              <a:cs typeface="Times New Roman" pitchFamily="18" charset="0"/>
            </a:endParaRPr>
          </a:p>
        </p:txBody>
      </p:sp>
      <p:sp>
        <p:nvSpPr>
          <p:cNvPr id="7" name="矩形 6"/>
          <p:cNvSpPr>
            <a:spLocks noChangeArrowheads="1"/>
          </p:cNvSpPr>
          <p:nvPr/>
        </p:nvSpPr>
        <p:spPr bwMode="auto">
          <a:xfrm>
            <a:off x="900113" y="4981575"/>
            <a:ext cx="889000" cy="492125"/>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cs typeface="Times New Roman" pitchFamily="18" charset="0"/>
              </a:rPr>
              <a:t>norm</a:t>
            </a:r>
            <a:endParaRPr lang="zh-CN" altLang="en-US" sz="260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468313" y="1236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45058" name="文本框 11"/>
          <p:cNvSpPr txBox="1">
            <a:spLocks noChangeArrowheads="1"/>
          </p:cNvSpPr>
          <p:nvPr/>
        </p:nvSpPr>
        <p:spPr bwMode="auto">
          <a:xfrm>
            <a:off x="477838" y="1217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2</a:t>
            </a:r>
            <a:endParaRPr kumimoji="1" lang="zh-CN" altLang="en-US" sz="2400" b="1">
              <a:solidFill>
                <a:srgbClr val="FFFFFF"/>
              </a:solidFill>
              <a:latin typeface="Calibri" pitchFamily="34" charset="0"/>
            </a:endParaRPr>
          </a:p>
        </p:txBody>
      </p:sp>
      <p:sp>
        <p:nvSpPr>
          <p:cNvPr id="45059" name="文本框 12"/>
          <p:cNvSpPr txBox="1">
            <a:spLocks noChangeArrowheads="1"/>
          </p:cNvSpPr>
          <p:nvPr/>
        </p:nvSpPr>
        <p:spPr bwMode="auto">
          <a:xfrm>
            <a:off x="1870075" y="900113"/>
            <a:ext cx="6878638" cy="1814512"/>
          </a:xfrm>
          <a:prstGeom prst="rect">
            <a:avLst/>
          </a:prstGeom>
          <a:noFill/>
          <a:ln w="9525">
            <a:noFill/>
            <a:miter lim="800000"/>
            <a:headEnd/>
            <a:tailEnd/>
          </a:ln>
        </p:spPr>
        <p:txBody>
          <a:bodyPr>
            <a:spAutoFit/>
          </a:bodyPr>
          <a:lstStyle/>
          <a:p>
            <a:pPr marL="76200"/>
            <a:r>
              <a:rPr lang="en-US" altLang="zh-CN" sz="2800">
                <a:latin typeface="Times New Roman" pitchFamily="18" charset="0"/>
                <a:cs typeface="Times New Roman" pitchFamily="18" charset="0"/>
              </a:rPr>
              <a:t>Replace the underlined words with the correct form of the words and expressions below. You may need to make other changes.</a:t>
            </a:r>
            <a:endParaRPr lang="zh-CN" altLang="zh-CN" sz="2800">
              <a:latin typeface="Times New Roman" pitchFamily="18" charset="0"/>
              <a:cs typeface="Times New Roman" pitchFamily="18" charset="0"/>
            </a:endParaRPr>
          </a:p>
          <a:p>
            <a:pPr marL="76200"/>
            <a:endParaRPr lang="zh-CN" altLang="zh-CN" sz="2800">
              <a:latin typeface="Calibri" pitchFamily="34" charset="0"/>
              <a:cs typeface="Arial" charset="0"/>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5061" name="文本框 26"/>
          <p:cNvSpPr txBox="1">
            <a:spLocks noChangeArrowheads="1"/>
          </p:cNvSpPr>
          <p:nvPr/>
        </p:nvSpPr>
        <p:spPr bwMode="auto">
          <a:xfrm>
            <a:off x="2468563" y="280988"/>
            <a:ext cx="437991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5064"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5065"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cxnSp>
        <p:nvCxnSpPr>
          <p:cNvPr id="45066" name="直接连接符 7"/>
          <p:cNvCxnSpPr>
            <a:cxnSpLocks noChangeShapeType="1"/>
          </p:cNvCxnSpPr>
          <p:nvPr/>
        </p:nvCxnSpPr>
        <p:spPr bwMode="auto">
          <a:xfrm flipV="1">
            <a:off x="619125" y="3413125"/>
            <a:ext cx="8129588" cy="30163"/>
          </a:xfrm>
          <a:prstGeom prst="line">
            <a:avLst/>
          </a:prstGeom>
          <a:noFill/>
          <a:ln w="38100">
            <a:solidFill>
              <a:srgbClr val="44B36E"/>
            </a:solidFill>
            <a:round/>
            <a:headEnd/>
            <a:tailEnd/>
          </a:ln>
        </p:spPr>
      </p:cxnSp>
      <p:sp>
        <p:nvSpPr>
          <p:cNvPr id="45067" name="文本框 21"/>
          <p:cNvSpPr txBox="1">
            <a:spLocks noChangeArrowheads="1"/>
          </p:cNvSpPr>
          <p:nvPr/>
        </p:nvSpPr>
        <p:spPr bwMode="auto">
          <a:xfrm>
            <a:off x="741363" y="2392363"/>
            <a:ext cx="8450262" cy="960437"/>
          </a:xfrm>
          <a:prstGeom prst="rect">
            <a:avLst/>
          </a:prstGeom>
          <a:noFill/>
          <a:ln w="9525">
            <a:noFill/>
            <a:miter lim="800000"/>
            <a:headEnd/>
            <a:tailEnd/>
          </a:ln>
        </p:spPr>
        <p:txBody>
          <a:bodyPr>
            <a:spAutoFit/>
          </a:bodyPr>
          <a:lstStyle/>
          <a:p>
            <a:pPr fontAlgn="b"/>
            <a:r>
              <a:rPr kumimoji="1" lang="en-US" altLang="zh-CN" sz="2600">
                <a:latin typeface="Times New Roman" pitchFamily="18" charset="0"/>
                <a:cs typeface="Times New Roman" pitchFamily="18" charset="0"/>
              </a:rPr>
              <a:t>drab				 mock				      accomplishment</a:t>
            </a:r>
            <a:endParaRPr kumimoji="1" lang="zh-CN" altLang="zh-CN" sz="2600">
              <a:latin typeface="Times New Roman" pitchFamily="18" charset="0"/>
              <a:cs typeface="Times New Roman" pitchFamily="18" charset="0"/>
            </a:endParaRPr>
          </a:p>
          <a:p>
            <a:pPr>
              <a:lnSpc>
                <a:spcPct val="130000"/>
              </a:lnSpc>
            </a:pPr>
            <a:r>
              <a:rPr lang="en-US" altLang="zh-CN" sz="2600">
                <a:latin typeface="Times New Roman" pitchFamily="18" charset="0"/>
                <a:cs typeface="Times New Roman" pitchFamily="18" charset="0"/>
              </a:rPr>
              <a:t>pull out			 fit in (with)			get away with</a:t>
            </a:r>
          </a:p>
        </p:txBody>
      </p:sp>
      <p:cxnSp>
        <p:nvCxnSpPr>
          <p:cNvPr id="45068" name="直接连接符 6"/>
          <p:cNvCxnSpPr>
            <a:cxnSpLocks noChangeShapeType="1"/>
          </p:cNvCxnSpPr>
          <p:nvPr/>
        </p:nvCxnSpPr>
        <p:spPr bwMode="auto">
          <a:xfrm flipV="1">
            <a:off x="619125" y="2335213"/>
            <a:ext cx="8129588" cy="28575"/>
          </a:xfrm>
          <a:prstGeom prst="line">
            <a:avLst/>
          </a:prstGeom>
          <a:noFill/>
          <a:ln w="57150">
            <a:solidFill>
              <a:srgbClr val="44B36E"/>
            </a:solidFill>
            <a:round/>
            <a:headEnd/>
            <a:tailEnd/>
          </a:ln>
        </p:spPr>
      </p:cxnSp>
      <p:sp>
        <p:nvSpPr>
          <p:cNvPr id="18" name="动作按钮: 第一张 17">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070" name="矩形 8"/>
          <p:cNvSpPr>
            <a:spLocks noChangeArrowheads="1"/>
          </p:cNvSpPr>
          <p:nvPr/>
        </p:nvSpPr>
        <p:spPr bwMode="auto">
          <a:xfrm>
            <a:off x="287338" y="3622675"/>
            <a:ext cx="7667625" cy="2493963"/>
          </a:xfrm>
          <a:prstGeom prst="rect">
            <a:avLst/>
          </a:prstGeom>
          <a:noFill/>
          <a:ln w="9525">
            <a:noFill/>
            <a:miter lim="800000"/>
            <a:headEnd/>
            <a:tailEnd/>
          </a:ln>
        </p:spPr>
        <p:txBody>
          <a:bodyPr>
            <a:spAutoFit/>
          </a:bodyPr>
          <a:lstStyle/>
          <a:p>
            <a:pPr lvl="1" indent="-250825"/>
            <a:r>
              <a:rPr lang="en-US" altLang="zh-CN" sz="2600">
                <a:latin typeface="Times New Roman" pitchFamily="18" charset="0"/>
                <a:cs typeface="Times New Roman" pitchFamily="18" charset="0"/>
              </a:rPr>
              <a:t>1 </a:t>
            </a:r>
            <a:r>
              <a:rPr lang="zh-CN" altLang="en-US" sz="2600">
                <a:latin typeface="Times New Roman" pitchFamily="18" charset="0"/>
                <a:cs typeface="Times New Roman" pitchFamily="18" charset="0"/>
              </a:rPr>
              <a:t>It was one of Coco Chane</a:t>
            </a:r>
            <a:r>
              <a:rPr lang="en-US" altLang="zh-CN" sz="2600">
                <a:latin typeface="Times New Roman" pitchFamily="18" charset="0"/>
                <a:cs typeface="Times New Roman" pitchFamily="18" charset="0"/>
              </a:rPr>
              <a:t>l’ </a:t>
            </a:r>
            <a:r>
              <a:rPr lang="zh-CN" altLang="en-US" sz="2600">
                <a:latin typeface="Times New Roman" pitchFamily="18" charset="0"/>
                <a:cs typeface="Times New Roman" pitchFamily="18" charset="0"/>
              </a:rPr>
              <a:t>s greatest </a:t>
            </a:r>
            <a:r>
              <a:rPr lang="zh-CN" altLang="en-US" sz="2600" u="sng">
                <a:latin typeface="Times New Roman" pitchFamily="18" charset="0"/>
                <a:cs typeface="Times New Roman" pitchFamily="18" charset="0"/>
              </a:rPr>
              <a:t>achievements</a:t>
            </a:r>
            <a:r>
              <a:rPr lang="zh-CN" altLang="en-US" sz="2600">
                <a:latin typeface="Times New Roman" pitchFamily="18" charset="0"/>
                <a:cs typeface="Times New Roman" pitchFamily="18" charset="0"/>
              </a:rPr>
              <a:t> that the bell-bottoms ( 喇叭裤 ) she designed had a long-term impact on the fashion in Paris. </a:t>
            </a:r>
            <a:endParaRPr lang="en-US" altLang="zh-CN" sz="2600">
              <a:latin typeface="Times New Roman" pitchFamily="18" charset="0"/>
              <a:cs typeface="Times New Roman" pitchFamily="18" charset="0"/>
            </a:endParaRPr>
          </a:p>
          <a:p>
            <a:pPr indent="-250825"/>
            <a:endParaRPr lang="en-US" altLang="zh-CN" sz="2600">
              <a:latin typeface="Times New Roman" pitchFamily="18" charset="0"/>
              <a:cs typeface="Times New Roman" pitchFamily="18" charset="0"/>
            </a:endParaRPr>
          </a:p>
          <a:p>
            <a:pPr lvl="1" indent="-250825"/>
            <a:r>
              <a:rPr lang="zh-CN" altLang="en-US" sz="2600">
                <a:latin typeface="Times New Roman" pitchFamily="18" charset="0"/>
                <a:cs typeface="Times New Roman" pitchFamily="18" charset="0"/>
              </a:rPr>
              <a:t>2 It is inappropriate for him to </a:t>
            </a:r>
            <a:r>
              <a:rPr lang="zh-CN" altLang="en-US" sz="2600" u="sng">
                <a:latin typeface="Times New Roman" pitchFamily="18" charset="0"/>
                <a:cs typeface="Times New Roman" pitchFamily="18" charset="0"/>
              </a:rPr>
              <a:t>laugh at </a:t>
            </a:r>
            <a:r>
              <a:rPr lang="zh-CN" altLang="en-US" sz="2600">
                <a:latin typeface="Times New Roman" pitchFamily="18" charset="0"/>
                <a:cs typeface="Times New Roman" pitchFamily="18" charset="0"/>
              </a:rPr>
              <a:t>her French accent when she speaks English. </a:t>
            </a:r>
            <a:endParaRPr lang="en-US" altLang="zh-CN" sz="2600">
              <a:latin typeface="Times New Roman" pitchFamily="18" charset="0"/>
              <a:cs typeface="Times New Roman" pitchFamily="18" charset="0"/>
            </a:endParaRPr>
          </a:p>
        </p:txBody>
      </p:sp>
      <p:sp>
        <p:nvSpPr>
          <p:cNvPr id="2" name="矩形 1"/>
          <p:cNvSpPr>
            <a:spLocks noChangeArrowheads="1"/>
          </p:cNvSpPr>
          <p:nvPr/>
        </p:nvSpPr>
        <p:spPr bwMode="auto">
          <a:xfrm>
            <a:off x="6310313" y="4549775"/>
            <a:ext cx="2498725" cy="493713"/>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ea typeface="Arial" charset="0"/>
                <a:cs typeface="Times New Roman" pitchFamily="18" charset="0"/>
              </a:rPr>
              <a:t>accomplishments</a:t>
            </a:r>
            <a:endParaRPr lang="zh-CN" altLang="en-US" sz="2600">
              <a:solidFill>
                <a:srgbClr val="C00000"/>
              </a:solidFill>
              <a:latin typeface="Times New Roman" pitchFamily="18" charset="0"/>
              <a:ea typeface="Arial" charset="0"/>
              <a:cs typeface="Times New Roman" pitchFamily="18" charset="0"/>
            </a:endParaRPr>
          </a:p>
        </p:txBody>
      </p:sp>
      <p:sp>
        <p:nvSpPr>
          <p:cNvPr id="17" name="矩形 16"/>
          <p:cNvSpPr>
            <a:spLocks noChangeArrowheads="1"/>
          </p:cNvSpPr>
          <p:nvPr/>
        </p:nvSpPr>
        <p:spPr bwMode="auto">
          <a:xfrm>
            <a:off x="5551488" y="5638800"/>
            <a:ext cx="925512" cy="492125"/>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ea typeface="Arial" charset="0"/>
                <a:cs typeface="Times New Roman" pitchFamily="18" charset="0"/>
              </a:rPr>
              <a:t>mock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矩形 3"/>
          <p:cNvSpPr>
            <a:spLocks noChangeArrowheads="1"/>
          </p:cNvSpPr>
          <p:nvPr/>
        </p:nvSpPr>
        <p:spPr bwMode="auto">
          <a:xfrm>
            <a:off x="-38100" y="1241425"/>
            <a:ext cx="8910638" cy="4616450"/>
          </a:xfrm>
          <a:prstGeom prst="rect">
            <a:avLst/>
          </a:prstGeom>
          <a:noFill/>
          <a:ln w="9525">
            <a:noFill/>
            <a:miter lim="800000"/>
            <a:headEnd/>
            <a:tailEnd/>
          </a:ln>
        </p:spPr>
        <p:txBody>
          <a:bodyPr>
            <a:spAutoFit/>
          </a:bodyPr>
          <a:lstStyle/>
          <a:p>
            <a:pPr lvl="1" indent="-250825">
              <a:spcBef>
                <a:spcPts val="2400"/>
              </a:spcBef>
            </a:pPr>
            <a:r>
              <a:rPr lang="zh-CN" altLang="en-US" sz="2600">
                <a:latin typeface="Times New Roman" pitchFamily="18" charset="0"/>
                <a:cs typeface="Times New Roman" pitchFamily="18" charset="0"/>
              </a:rPr>
              <a:t>3 At the venue of the fashion show, th</a:t>
            </a:r>
            <a:r>
              <a:rPr lang="en-US" altLang="zh-CN" sz="2600">
                <a:latin typeface="Times New Roman" pitchFamily="18" charset="0"/>
                <a:cs typeface="Times New Roman" pitchFamily="18" charset="0"/>
              </a:rPr>
              <a:t>e</a:t>
            </a:r>
            <a:r>
              <a:rPr lang="zh-CN" altLang="en-US" sz="2600">
                <a:latin typeface="Times New Roman" pitchFamily="18" charset="0"/>
                <a:cs typeface="Times New Roman" pitchFamily="18" charset="0"/>
              </a:rPr>
              <a:t> models</a:t>
            </a:r>
            <a:r>
              <a:rPr lang="en-US" altLang="zh-CN" sz="2600">
                <a:latin typeface="Times New Roman" pitchFamily="18" charset="0"/>
                <a:cs typeface="Times New Roman" pitchFamily="18" charset="0"/>
              </a:rPr>
              <a:t>’</a:t>
            </a:r>
            <a:r>
              <a:rPr lang="zh-CN" altLang="en-US" sz="2600">
                <a:latin typeface="Times New Roman" pitchFamily="18" charset="0"/>
                <a:cs typeface="Times New Roman" pitchFamily="18" charset="0"/>
              </a:rPr>
              <a:t> bright dresses shape a sharp contrast with the </a:t>
            </a:r>
            <a:r>
              <a:rPr lang="zh-CN" altLang="en-US" sz="2600" u="sng">
                <a:latin typeface="Times New Roman" pitchFamily="18" charset="0"/>
                <a:cs typeface="Times New Roman" pitchFamily="18" charset="0"/>
              </a:rPr>
              <a:t>dull</a:t>
            </a:r>
            <a:r>
              <a:rPr lang="zh-CN" altLang="en-US" sz="2600">
                <a:latin typeface="Times New Roman" pitchFamily="18" charset="0"/>
                <a:cs typeface="Times New Roman" pitchFamily="18" charset="0"/>
              </a:rPr>
              <a:t> building</a:t>
            </a:r>
            <a:r>
              <a:rPr lang="en-US" altLang="zh-CN" sz="2600">
                <a:latin typeface="Times New Roman" pitchFamily="18" charset="0"/>
                <a:cs typeface="Times New Roman" pitchFamily="18" charset="0"/>
              </a:rPr>
              <a:t>.</a:t>
            </a:r>
          </a:p>
          <a:p>
            <a:pPr lvl="1" indent="-250825">
              <a:spcBef>
                <a:spcPts val="2400"/>
              </a:spcBef>
            </a:pPr>
            <a:r>
              <a:rPr lang="en-US" altLang="zh-CN" sz="2600">
                <a:latin typeface="Times New Roman" pitchFamily="18" charset="0"/>
                <a:cs typeface="Times New Roman" pitchFamily="18" charset="0"/>
              </a:rPr>
              <a:t>4 Sun Lin felt quite difficult to </a:t>
            </a:r>
            <a:r>
              <a:rPr lang="en-US" altLang="zh-CN" sz="2600" u="sng">
                <a:latin typeface="Times New Roman" pitchFamily="18" charset="0"/>
                <a:cs typeface="Times New Roman" pitchFamily="18" charset="0"/>
              </a:rPr>
              <a:t>be accepted by </a:t>
            </a:r>
            <a:r>
              <a:rPr lang="en-US" altLang="zh-CN" sz="2600">
                <a:latin typeface="Times New Roman" pitchFamily="18" charset="0"/>
                <a:cs typeface="Times New Roman" pitchFamily="18" charset="0"/>
              </a:rPr>
              <a:t>her roommates who keep talking on fashion and trends. </a:t>
            </a:r>
          </a:p>
          <a:p>
            <a:pPr lvl="1" indent="-250825">
              <a:spcBef>
                <a:spcPts val="2400"/>
              </a:spcBef>
            </a:pPr>
            <a:r>
              <a:rPr lang="en-US" altLang="zh-CN" sz="2600">
                <a:latin typeface="Times New Roman" pitchFamily="18" charset="0"/>
                <a:cs typeface="Times New Roman" pitchFamily="18" charset="0"/>
              </a:rPr>
              <a:t>5 The fashion brand promotes a new dress design that only professional models could </a:t>
            </a:r>
            <a:r>
              <a:rPr lang="en-US" altLang="zh-CN" sz="2600" u="sng">
                <a:latin typeface="Times New Roman" pitchFamily="18" charset="0"/>
                <a:cs typeface="Times New Roman" pitchFamily="18" charset="0"/>
              </a:rPr>
              <a:t>successfully cope with</a:t>
            </a:r>
            <a:r>
              <a:rPr lang="en-US" altLang="zh-CN" sz="2600">
                <a:latin typeface="Times New Roman" pitchFamily="18" charset="0"/>
                <a:cs typeface="Times New Roman" pitchFamily="18" charset="0"/>
              </a:rPr>
              <a:t>.  </a:t>
            </a:r>
          </a:p>
          <a:p>
            <a:pPr lvl="1" indent="-250825">
              <a:spcBef>
                <a:spcPts val="2400"/>
              </a:spcBef>
            </a:pPr>
            <a:r>
              <a:rPr lang="en-US" altLang="zh-CN" sz="2600">
                <a:latin typeface="Times New Roman" pitchFamily="18" charset="0"/>
                <a:cs typeface="Times New Roman" pitchFamily="18" charset="0"/>
              </a:rPr>
              <a:t>6 It is a challenging task to integrate customers’ individualities with the brand’s style, but the young designer has </a:t>
            </a:r>
            <a:r>
              <a:rPr lang="en-US" altLang="zh-CN" sz="2600" u="sng">
                <a:latin typeface="Times New Roman" pitchFamily="18" charset="0"/>
                <a:cs typeface="Times New Roman" pitchFamily="18" charset="0"/>
              </a:rPr>
              <a:t>successfully made it </a:t>
            </a:r>
            <a:r>
              <a:rPr lang="en-US" altLang="zh-CN" sz="2600">
                <a:latin typeface="Times New Roman" pitchFamily="18" charset="0"/>
                <a:cs typeface="Times New Roman" pitchFamily="18" charset="0"/>
              </a:rPr>
              <a:t>with his innovative capability.</a:t>
            </a:r>
            <a:endParaRPr lang="zh-CN" altLang="en-US" sz="2600">
              <a:latin typeface="Times New Roman" pitchFamily="18" charset="0"/>
              <a:cs typeface="Times New Roman" pitchFamily="18" charset="0"/>
            </a:endParaRPr>
          </a:p>
        </p:txBody>
      </p:sp>
      <p:sp>
        <p:nvSpPr>
          <p:cNvPr id="3" name="矩形 2"/>
          <p:cNvSpPr>
            <a:spLocks noChangeArrowheads="1"/>
          </p:cNvSpPr>
          <p:nvPr/>
        </p:nvSpPr>
        <p:spPr bwMode="auto">
          <a:xfrm>
            <a:off x="6750050" y="1747838"/>
            <a:ext cx="776288" cy="492125"/>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ea typeface="Arial" charset="0"/>
                <a:cs typeface="Times New Roman" pitchFamily="18" charset="0"/>
              </a:rPr>
              <a:t>drab</a:t>
            </a:r>
            <a:endParaRPr lang="zh-CN" altLang="en-US" sz="2600">
              <a:solidFill>
                <a:srgbClr val="C00000"/>
              </a:solidFill>
              <a:latin typeface="Times New Roman" pitchFamily="18" charset="0"/>
              <a:ea typeface="Arial" charset="0"/>
              <a:cs typeface="Times New Roman" pitchFamily="18" charset="0"/>
            </a:endParaRPr>
          </a:p>
        </p:txBody>
      </p:sp>
      <p:sp>
        <p:nvSpPr>
          <p:cNvPr id="5" name="矩形 4"/>
          <p:cNvSpPr>
            <a:spLocks noChangeArrowheads="1"/>
          </p:cNvSpPr>
          <p:nvPr/>
        </p:nvSpPr>
        <p:spPr bwMode="auto">
          <a:xfrm>
            <a:off x="6419850" y="2747963"/>
            <a:ext cx="1500188" cy="492125"/>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ea typeface="Arial" charset="0"/>
                <a:cs typeface="Times New Roman" pitchFamily="18" charset="0"/>
              </a:rPr>
              <a:t>fit in with</a:t>
            </a:r>
            <a:endParaRPr lang="zh-CN" altLang="en-US" sz="2600">
              <a:solidFill>
                <a:srgbClr val="C00000"/>
              </a:solidFill>
              <a:latin typeface="Times New Roman" pitchFamily="18" charset="0"/>
              <a:ea typeface="Arial" charset="0"/>
              <a:cs typeface="Times New Roman" pitchFamily="18" charset="0"/>
            </a:endParaRPr>
          </a:p>
        </p:txBody>
      </p:sp>
      <p:sp>
        <p:nvSpPr>
          <p:cNvPr id="6" name="矩形 5"/>
          <p:cNvSpPr>
            <a:spLocks noChangeArrowheads="1"/>
          </p:cNvSpPr>
          <p:nvPr/>
        </p:nvSpPr>
        <p:spPr bwMode="auto">
          <a:xfrm>
            <a:off x="7112000" y="3890963"/>
            <a:ext cx="2054225" cy="492125"/>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ea typeface="Arial" charset="0"/>
                <a:cs typeface="Times New Roman" pitchFamily="18" charset="0"/>
              </a:rPr>
              <a:t>get away with</a:t>
            </a:r>
            <a:endParaRPr lang="zh-CN" altLang="en-US" sz="2600">
              <a:solidFill>
                <a:srgbClr val="C00000"/>
              </a:solidFill>
              <a:latin typeface="Times New Roman" pitchFamily="18" charset="0"/>
              <a:ea typeface="Arial" charset="0"/>
              <a:cs typeface="Times New Roman" pitchFamily="18" charset="0"/>
            </a:endParaRPr>
          </a:p>
        </p:txBody>
      </p:sp>
      <p:sp>
        <p:nvSpPr>
          <p:cNvPr id="7" name="矩形 6"/>
          <p:cNvSpPr>
            <a:spLocks noChangeArrowheads="1"/>
          </p:cNvSpPr>
          <p:nvPr/>
        </p:nvSpPr>
        <p:spPr bwMode="auto">
          <a:xfrm>
            <a:off x="5599113" y="5397500"/>
            <a:ext cx="1752600" cy="493713"/>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ea typeface="Arial" charset="0"/>
                <a:cs typeface="Times New Roman" pitchFamily="18" charset="0"/>
              </a:rPr>
              <a:t>pulled it off</a:t>
            </a:r>
            <a:endParaRPr lang="zh-CN" altLang="en-US" sz="2600">
              <a:solidFill>
                <a:srgbClr val="C00000"/>
              </a:solidFill>
              <a:latin typeface="Times New Roman" pitchFamily="18" charset="0"/>
              <a:ea typeface="Arial" charset="0"/>
              <a:cs typeface="Times New Roman" pitchFamily="18" charset="0"/>
            </a:endParaRPr>
          </a:p>
        </p:txBody>
      </p:sp>
      <p:sp>
        <p:nvSpPr>
          <p:cNvPr id="46086" name="文本框 7"/>
          <p:cNvSpPr txBox="1">
            <a:spLocks noChangeArrowheads="1"/>
          </p:cNvSpPr>
          <p:nvPr/>
        </p:nvSpPr>
        <p:spPr bwMode="auto">
          <a:xfrm>
            <a:off x="2468563" y="280988"/>
            <a:ext cx="4746625"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sp>
        <p:nvSpPr>
          <p:cNvPr id="9" name="动作按钮: 第一张 8">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18434" name="Rectangle 6"/>
          <p:cNvSpPr>
            <a:spLocks noChangeArrowheads="1"/>
          </p:cNvSpPr>
          <p:nvPr/>
        </p:nvSpPr>
        <p:spPr bwMode="auto">
          <a:xfrm>
            <a:off x="615950" y="1989138"/>
            <a:ext cx="7991475" cy="1363662"/>
          </a:xfrm>
          <a:prstGeom prst="rect">
            <a:avLst/>
          </a:prstGeom>
          <a:noFill/>
          <a:ln w="9525">
            <a:noFill/>
            <a:miter lim="800000"/>
            <a:headEnd/>
            <a:tailEnd/>
          </a:ln>
        </p:spPr>
        <p:txBody>
          <a:bodyPr/>
          <a:lstStyle/>
          <a:p>
            <a:pPr marL="179388"/>
            <a:r>
              <a:rPr lang="en-US" altLang="zh-CN" sz="2800">
                <a:latin typeface="Times New Roman" pitchFamily="18" charset="0"/>
                <a:sym typeface="Arial" charset="0"/>
              </a:rPr>
              <a:t>Watch the video, then fill in the blanks on the next slides and </a:t>
            </a:r>
            <a:r>
              <a:rPr lang="en-GB" altLang="zh-CN" sz="2800">
                <a:latin typeface="Times New Roman" pitchFamily="18" charset="0"/>
                <a:sym typeface="Arial" charset="0"/>
              </a:rPr>
              <a:t>discuss the following </a:t>
            </a:r>
            <a:r>
              <a:rPr lang="en-US" altLang="zh-CN" sz="2800">
                <a:latin typeface="Times New Roman" pitchFamily="18" charset="0"/>
                <a:sym typeface="Arial" charset="0"/>
              </a:rPr>
              <a:t>questions in your groups.</a:t>
            </a:r>
          </a:p>
          <a:p>
            <a:pPr marL="179388"/>
            <a:r>
              <a:rPr lang="en-US" altLang="zh-CN" sz="2400">
                <a:latin typeface="Times New Roman" pitchFamily="18" charset="0"/>
                <a:sym typeface="Arial" charset="0"/>
              </a:rPr>
              <a:t> </a:t>
            </a:r>
          </a:p>
          <a:p>
            <a:pPr marL="179388"/>
            <a:endParaRPr lang="zh-CN" altLang="en-US" sz="2400">
              <a:solidFill>
                <a:srgbClr val="000000"/>
              </a:solidFill>
              <a:latin typeface="Times New Roman" pitchFamily="18" charset="0"/>
              <a:cs typeface="Times New Roman" pitchFamily="18" charset="0"/>
              <a:sym typeface="Arial" charset="0"/>
            </a:endParaRPr>
          </a:p>
        </p:txBody>
      </p:sp>
      <p:sp>
        <p:nvSpPr>
          <p:cNvPr id="17420" name="文本框 24"/>
          <p:cNvSpPr txBox="1">
            <a:spLocks noChangeArrowheads="1"/>
          </p:cNvSpPr>
          <p:nvPr/>
        </p:nvSpPr>
        <p:spPr bwMode="auto">
          <a:xfrm>
            <a:off x="355600" y="1009650"/>
            <a:ext cx="4533900" cy="460375"/>
          </a:xfrm>
          <a:prstGeom prst="rect">
            <a:avLst/>
          </a:prstGeom>
          <a:noFill/>
          <a:ln w="9525">
            <a:noFill/>
            <a:miter lim="800000"/>
          </a:ln>
        </p:spPr>
        <p:txBody>
          <a:bodyPr>
            <a:spAutoFit/>
          </a:bodyPr>
          <a:lstStyle/>
          <a:p>
            <a:pPr fontAlgn="auto">
              <a:spcBef>
                <a:spcPts val="0"/>
              </a:spcBef>
              <a:spcAft>
                <a:spcPts val="0"/>
              </a:spcAft>
              <a:defRPr/>
            </a:pPr>
            <a:r>
              <a:rPr kumimoji="1" lang="en-US" altLang="zh-CN" sz="2400" b="1" dirty="0">
                <a:solidFill>
                  <a:schemeClr val="bg2">
                    <a:lumMod val="50000"/>
                  </a:schemeClr>
                </a:solidFill>
                <a:latin typeface="Arial" panose="020B0604020202020204"/>
                <a:ea typeface="+mn-ea"/>
                <a:cs typeface="Arial" panose="020B0604020202020204"/>
              </a:rPr>
              <a:t>Viewing </a:t>
            </a:r>
            <a:r>
              <a:rPr kumimoji="1" lang="en-US" altLang="zh-CN" sz="2400" b="1">
                <a:solidFill>
                  <a:schemeClr val="bg2">
                    <a:lumMod val="50000"/>
                  </a:schemeClr>
                </a:solidFill>
                <a:latin typeface="Arial" panose="020B0604020202020204"/>
                <a:ea typeface="+mn-ea"/>
                <a:cs typeface="Arial" panose="020B0604020202020204"/>
              </a:rPr>
              <a:t>and speaking</a:t>
            </a:r>
            <a:endParaRPr kumimoji="1" lang="zh-CN" altLang="en-US" sz="2400" b="1" dirty="0">
              <a:solidFill>
                <a:schemeClr val="bg2">
                  <a:lumMod val="50000"/>
                </a:schemeClr>
              </a:solidFill>
              <a:latin typeface="Arial" panose="020B0604020202020204"/>
              <a:ea typeface="+mn-ea"/>
              <a:cs typeface="Arial" panose="020B0604020202020204"/>
            </a:endParaRPr>
          </a:p>
        </p:txBody>
      </p:sp>
      <p:sp>
        <p:nvSpPr>
          <p:cNvPr id="16" name="文本框 32"/>
          <p:cNvSpPr txBox="1"/>
          <p:nvPr/>
        </p:nvSpPr>
        <p:spPr>
          <a:xfrm>
            <a:off x="2468563" y="280988"/>
            <a:ext cx="2420937"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p>
        </p:txBody>
      </p:sp>
      <p:cxnSp>
        <p:nvCxnSpPr>
          <p:cNvPr id="18"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19"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18439"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18440" name="图片 20"/>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442" name="Picture 3">
            <a:hlinkClick r:id="rId4" action="ppaction://hlinkfile"/>
          </p:cNvPr>
          <p:cNvPicPr>
            <a:picLocks noChangeAspect="1" noChangeArrowheads="1"/>
          </p:cNvPicPr>
          <p:nvPr/>
        </p:nvPicPr>
        <p:blipFill>
          <a:blip r:embed="rId5"/>
          <a:srcRect/>
          <a:stretch>
            <a:fillRect/>
          </a:stretch>
        </p:blipFill>
        <p:spPr bwMode="auto">
          <a:xfrm>
            <a:off x="2179638" y="3768725"/>
            <a:ext cx="4448175" cy="2160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495300" y="1004888"/>
            <a:ext cx="1109663"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47106" name="文本框 11"/>
          <p:cNvSpPr txBox="1">
            <a:spLocks noChangeArrowheads="1"/>
          </p:cNvSpPr>
          <p:nvPr/>
        </p:nvSpPr>
        <p:spPr bwMode="auto">
          <a:xfrm>
            <a:off x="519113" y="1014413"/>
            <a:ext cx="1008062"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3</a:t>
            </a:r>
            <a:endParaRPr kumimoji="1" lang="zh-CN" altLang="en-US" sz="2400" b="1">
              <a:solidFill>
                <a:srgbClr val="FFFFFF"/>
              </a:solidFill>
              <a:latin typeface="Calibri" pitchFamily="34" charset="0"/>
            </a:endParaRPr>
          </a:p>
        </p:txBody>
      </p:sp>
      <p:sp>
        <p:nvSpPr>
          <p:cNvPr id="47107" name="文本框 12"/>
          <p:cNvSpPr txBox="1">
            <a:spLocks noChangeArrowheads="1"/>
          </p:cNvSpPr>
          <p:nvPr/>
        </p:nvSpPr>
        <p:spPr bwMode="auto">
          <a:xfrm>
            <a:off x="1741488" y="869950"/>
            <a:ext cx="7081837" cy="1198563"/>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Complete the sentences with suitable verbs below to collocate with the italicized words. Change the form where necessary.</a:t>
            </a: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7109" name="文本框 26"/>
          <p:cNvSpPr txBox="1">
            <a:spLocks noChangeArrowheads="1"/>
          </p:cNvSpPr>
          <p:nvPr/>
        </p:nvSpPr>
        <p:spPr bwMode="auto">
          <a:xfrm>
            <a:off x="2468563" y="280988"/>
            <a:ext cx="481488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7112"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7113"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7115" name="矩形 1"/>
          <p:cNvSpPr>
            <a:spLocks noChangeArrowheads="1"/>
          </p:cNvSpPr>
          <p:nvPr/>
        </p:nvSpPr>
        <p:spPr bwMode="auto">
          <a:xfrm>
            <a:off x="382588" y="2878138"/>
            <a:ext cx="8770937" cy="2800350"/>
          </a:xfrm>
          <a:prstGeom prst="rect">
            <a:avLst/>
          </a:prstGeom>
          <a:noFill/>
          <a:ln w="9525">
            <a:noFill/>
            <a:miter lim="800000"/>
            <a:headEnd/>
            <a:tailEnd/>
          </a:ln>
        </p:spPr>
        <p:txBody>
          <a:bodyPr>
            <a:spAutoFit/>
          </a:bodyPr>
          <a:lstStyle/>
          <a:p>
            <a:pPr lvl="1" indent="-250825">
              <a:spcBef>
                <a:spcPts val="1200"/>
              </a:spcBef>
            </a:pPr>
            <a:r>
              <a:rPr lang="en-US" altLang="zh-CN" sz="2600">
                <a:latin typeface="Times New Roman" pitchFamily="18" charset="0"/>
                <a:cs typeface="Times New Roman" pitchFamily="18" charset="0"/>
              </a:rPr>
              <a:t>1 The purpose of the project is to help the members ________ </a:t>
            </a:r>
            <a:r>
              <a:rPr lang="en-US" altLang="zh-CN" sz="2600" i="1">
                <a:latin typeface="Times New Roman" pitchFamily="18" charset="0"/>
                <a:cs typeface="Times New Roman" pitchFamily="18" charset="0"/>
              </a:rPr>
              <a:t>fashion choices</a:t>
            </a:r>
            <a:r>
              <a:rPr lang="en-US" altLang="zh-CN" sz="2600">
                <a:latin typeface="Times New Roman" pitchFamily="18" charset="0"/>
                <a:cs typeface="Times New Roman" pitchFamily="18" charset="0"/>
              </a:rPr>
              <a:t> that express their unique personalities. </a:t>
            </a:r>
          </a:p>
          <a:p>
            <a:pPr lvl="1" indent="-250825">
              <a:spcBef>
                <a:spcPts val="1200"/>
              </a:spcBef>
            </a:pPr>
            <a:r>
              <a:rPr lang="en-US" altLang="zh-CN" sz="2600">
                <a:latin typeface="Times New Roman" pitchFamily="18" charset="0"/>
                <a:cs typeface="Times New Roman" pitchFamily="18" charset="0"/>
              </a:rPr>
              <a:t>2 The things you buy and the clothes you wear will to some extent  ________ </a:t>
            </a:r>
            <a:r>
              <a:rPr lang="en-US" altLang="zh-CN" sz="2600" i="1">
                <a:latin typeface="Times New Roman" pitchFamily="18" charset="0"/>
                <a:cs typeface="Times New Roman" pitchFamily="18" charset="0"/>
              </a:rPr>
              <a:t>your personality</a:t>
            </a:r>
            <a:r>
              <a:rPr lang="en-US" altLang="zh-CN" sz="2600">
                <a:latin typeface="Times New Roman" pitchFamily="18" charset="0"/>
                <a:cs typeface="Times New Roman" pitchFamily="18" charset="0"/>
              </a:rPr>
              <a:t>. </a:t>
            </a:r>
          </a:p>
          <a:p>
            <a:pPr lvl="1" indent="-250825">
              <a:spcBef>
                <a:spcPts val="1200"/>
              </a:spcBef>
            </a:pPr>
            <a:r>
              <a:rPr lang="en-US" altLang="zh-CN" sz="2600">
                <a:latin typeface="Times New Roman" pitchFamily="18" charset="0"/>
                <a:cs typeface="Times New Roman" pitchFamily="18" charset="0"/>
              </a:rPr>
              <a:t>3 Gap _____________ </a:t>
            </a:r>
            <a:r>
              <a:rPr lang="en-US" altLang="zh-CN" sz="2600" i="1">
                <a:latin typeface="Times New Roman" pitchFamily="18" charset="0"/>
                <a:cs typeface="Times New Roman" pitchFamily="18" charset="0"/>
              </a:rPr>
              <a:t>many campaigns </a:t>
            </a:r>
            <a:r>
              <a:rPr lang="en-US" altLang="zh-CN" sz="2600">
                <a:latin typeface="Times New Roman" pitchFamily="18" charset="0"/>
                <a:cs typeface="Times New Roman" pitchFamily="18" charset="0"/>
              </a:rPr>
              <a:t>to provide simple, comfortable clothing at affordable prices to customers. </a:t>
            </a:r>
          </a:p>
        </p:txBody>
      </p:sp>
      <p:cxnSp>
        <p:nvCxnSpPr>
          <p:cNvPr id="47116" name="直接连接符 7"/>
          <p:cNvCxnSpPr>
            <a:cxnSpLocks noChangeShapeType="1"/>
          </p:cNvCxnSpPr>
          <p:nvPr/>
        </p:nvCxnSpPr>
        <p:spPr bwMode="auto">
          <a:xfrm flipV="1">
            <a:off x="703263" y="2719388"/>
            <a:ext cx="8129587" cy="30162"/>
          </a:xfrm>
          <a:prstGeom prst="line">
            <a:avLst/>
          </a:prstGeom>
          <a:noFill/>
          <a:ln w="38100">
            <a:solidFill>
              <a:srgbClr val="44B36E"/>
            </a:solidFill>
            <a:round/>
            <a:headEnd/>
            <a:tailEnd/>
          </a:ln>
        </p:spPr>
      </p:cxnSp>
      <p:sp>
        <p:nvSpPr>
          <p:cNvPr id="47117" name="文本框 21"/>
          <p:cNvSpPr txBox="1">
            <a:spLocks noChangeArrowheads="1"/>
          </p:cNvSpPr>
          <p:nvPr/>
        </p:nvSpPr>
        <p:spPr bwMode="auto">
          <a:xfrm>
            <a:off x="860425" y="2227263"/>
            <a:ext cx="8451850" cy="492125"/>
          </a:xfrm>
          <a:prstGeom prst="rect">
            <a:avLst/>
          </a:prstGeom>
          <a:noFill/>
          <a:ln w="9525">
            <a:noFill/>
            <a:miter lim="800000"/>
            <a:headEnd/>
            <a:tailEnd/>
          </a:ln>
        </p:spPr>
        <p:txBody>
          <a:bodyPr>
            <a:spAutoFit/>
          </a:bodyPr>
          <a:lstStyle/>
          <a:p>
            <a:pPr fontAlgn="b"/>
            <a:r>
              <a:rPr kumimoji="1" lang="en-US" altLang="zh-CN" sz="2600">
                <a:latin typeface="Times New Roman" pitchFamily="18" charset="0"/>
                <a:cs typeface="Times New Roman" pitchFamily="18" charset="0"/>
              </a:rPr>
              <a:t>enhance		 make		launch	 	release 		show</a:t>
            </a:r>
            <a:endParaRPr lang="en-US" altLang="zh-CN" sz="2600">
              <a:latin typeface="Times New Roman" pitchFamily="18" charset="0"/>
              <a:cs typeface="Times New Roman" pitchFamily="18" charset="0"/>
            </a:endParaRPr>
          </a:p>
        </p:txBody>
      </p:sp>
      <p:cxnSp>
        <p:nvCxnSpPr>
          <p:cNvPr id="47118" name="直接连接符 6"/>
          <p:cNvCxnSpPr>
            <a:cxnSpLocks noChangeShapeType="1"/>
          </p:cNvCxnSpPr>
          <p:nvPr/>
        </p:nvCxnSpPr>
        <p:spPr bwMode="auto">
          <a:xfrm flipV="1">
            <a:off x="693738" y="2192338"/>
            <a:ext cx="8129587" cy="28575"/>
          </a:xfrm>
          <a:prstGeom prst="line">
            <a:avLst/>
          </a:prstGeom>
          <a:noFill/>
          <a:ln w="57150">
            <a:solidFill>
              <a:srgbClr val="44B36E"/>
            </a:solidFill>
            <a:round/>
            <a:headEnd/>
            <a:tailEnd/>
          </a:ln>
        </p:spPr>
      </p:cxnSp>
      <p:sp>
        <p:nvSpPr>
          <p:cNvPr id="3" name="矩形 2"/>
          <p:cNvSpPr>
            <a:spLocks noChangeArrowheads="1"/>
          </p:cNvSpPr>
          <p:nvPr/>
        </p:nvSpPr>
        <p:spPr bwMode="auto">
          <a:xfrm>
            <a:off x="7702550" y="2868613"/>
            <a:ext cx="904875" cy="492125"/>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cs typeface="Times New Roman" pitchFamily="18" charset="0"/>
              </a:rPr>
              <a:t>make</a:t>
            </a:r>
          </a:p>
        </p:txBody>
      </p:sp>
      <p:sp>
        <p:nvSpPr>
          <p:cNvPr id="4" name="矩形 3"/>
          <p:cNvSpPr>
            <a:spLocks noChangeArrowheads="1"/>
          </p:cNvSpPr>
          <p:nvPr/>
        </p:nvSpPr>
        <p:spPr bwMode="auto">
          <a:xfrm>
            <a:off x="2100263" y="4238625"/>
            <a:ext cx="887412" cy="493713"/>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cs typeface="Times New Roman" pitchFamily="18" charset="0"/>
              </a:rPr>
              <a:t>show</a:t>
            </a:r>
            <a:endParaRPr lang="zh-CN" altLang="en-US" sz="2600">
              <a:latin typeface="Times New Roman" pitchFamily="18" charset="0"/>
              <a:cs typeface="Times New Roman" pitchFamily="18" charset="0"/>
            </a:endParaRPr>
          </a:p>
        </p:txBody>
      </p:sp>
      <p:sp>
        <p:nvSpPr>
          <p:cNvPr id="5" name="矩形 4"/>
          <p:cNvSpPr>
            <a:spLocks noChangeArrowheads="1"/>
          </p:cNvSpPr>
          <p:nvPr/>
        </p:nvSpPr>
        <p:spPr bwMode="auto">
          <a:xfrm>
            <a:off x="1527175" y="4775200"/>
            <a:ext cx="2136775" cy="492125"/>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cs typeface="Times New Roman" pitchFamily="18" charset="0"/>
              </a:rPr>
              <a:t>(has) launched</a:t>
            </a:r>
            <a:endParaRPr lang="zh-CN" altLang="en-US" sz="260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495300" y="1004888"/>
            <a:ext cx="1109663"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48130" name="文本框 11"/>
          <p:cNvSpPr txBox="1">
            <a:spLocks noChangeArrowheads="1"/>
          </p:cNvSpPr>
          <p:nvPr/>
        </p:nvSpPr>
        <p:spPr bwMode="auto">
          <a:xfrm>
            <a:off x="519113" y="1014413"/>
            <a:ext cx="1008062"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3</a:t>
            </a:r>
            <a:endParaRPr kumimoji="1" lang="zh-CN" altLang="en-US" sz="2400" b="1">
              <a:solidFill>
                <a:srgbClr val="FFFFFF"/>
              </a:solidFill>
              <a:latin typeface="Calibri" pitchFamily="34" charset="0"/>
            </a:endParaRPr>
          </a:p>
        </p:txBody>
      </p:sp>
      <p:sp>
        <p:nvSpPr>
          <p:cNvPr id="48131" name="文本框 12"/>
          <p:cNvSpPr txBox="1">
            <a:spLocks noChangeArrowheads="1"/>
          </p:cNvSpPr>
          <p:nvPr/>
        </p:nvSpPr>
        <p:spPr bwMode="auto">
          <a:xfrm>
            <a:off x="1741488" y="869950"/>
            <a:ext cx="7081837" cy="1198563"/>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Complete the sentences with suitable verbs below to collocate with the italicized words. Change the form where necessary.</a:t>
            </a: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8133" name="文本框 26"/>
          <p:cNvSpPr txBox="1">
            <a:spLocks noChangeArrowheads="1"/>
          </p:cNvSpPr>
          <p:nvPr/>
        </p:nvSpPr>
        <p:spPr bwMode="auto">
          <a:xfrm>
            <a:off x="2468563" y="280988"/>
            <a:ext cx="481488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8136"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8137"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8139" name="矩形 1"/>
          <p:cNvSpPr>
            <a:spLocks noChangeArrowheads="1"/>
          </p:cNvSpPr>
          <p:nvPr/>
        </p:nvSpPr>
        <p:spPr bwMode="auto">
          <a:xfrm>
            <a:off x="460375" y="3100388"/>
            <a:ext cx="8569325" cy="2247900"/>
          </a:xfrm>
          <a:prstGeom prst="rect">
            <a:avLst/>
          </a:prstGeom>
          <a:noFill/>
          <a:ln w="9525">
            <a:noFill/>
            <a:miter lim="800000"/>
            <a:headEnd/>
            <a:tailEnd/>
          </a:ln>
        </p:spPr>
        <p:txBody>
          <a:bodyPr>
            <a:spAutoFit/>
          </a:bodyPr>
          <a:lstStyle/>
          <a:p>
            <a:pPr lvl="1" indent="-250825">
              <a:spcBef>
                <a:spcPts val="1200"/>
              </a:spcBef>
            </a:pPr>
            <a:r>
              <a:rPr lang="en-US" altLang="zh-CN" sz="2600">
                <a:latin typeface="Times New Roman" pitchFamily="18" charset="0"/>
                <a:cs typeface="Times New Roman" pitchFamily="18" charset="0"/>
              </a:rPr>
              <a:t>4 It is said that the best time to ________ </a:t>
            </a:r>
            <a:r>
              <a:rPr lang="en-US" altLang="zh-CN" sz="2600" i="1">
                <a:latin typeface="Times New Roman" pitchFamily="18" charset="0"/>
                <a:cs typeface="Times New Roman" pitchFamily="18" charset="0"/>
              </a:rPr>
              <a:t>a new clothes line </a:t>
            </a:r>
            <a:r>
              <a:rPr lang="en-US" altLang="zh-CN" sz="2600">
                <a:latin typeface="Times New Roman" pitchFamily="18" charset="0"/>
                <a:cs typeface="Times New Roman" pitchFamily="18" charset="0"/>
              </a:rPr>
              <a:t>is in the middle of a month. </a:t>
            </a:r>
          </a:p>
          <a:p>
            <a:pPr lvl="1" indent="-250825">
              <a:spcBef>
                <a:spcPts val="1200"/>
              </a:spcBef>
            </a:pPr>
            <a:r>
              <a:rPr lang="en-US" altLang="zh-CN" sz="2600">
                <a:latin typeface="Times New Roman" pitchFamily="18" charset="0"/>
                <a:cs typeface="Times New Roman" pitchFamily="18" charset="0"/>
              </a:rPr>
              <a:t>5 A well-known make-up artist will come and show the actors how to ________ </a:t>
            </a:r>
            <a:r>
              <a:rPr lang="en-US" altLang="zh-CN" sz="2600" i="1">
                <a:latin typeface="Times New Roman" pitchFamily="18" charset="0"/>
                <a:cs typeface="Times New Roman" pitchFamily="18" charset="0"/>
              </a:rPr>
              <a:t>their best facial features </a:t>
            </a:r>
            <a:r>
              <a:rPr lang="en-US" altLang="zh-CN" sz="2600">
                <a:latin typeface="Times New Roman" pitchFamily="18" charset="0"/>
                <a:cs typeface="Times New Roman" pitchFamily="18" charset="0"/>
              </a:rPr>
              <a:t>and conceal flaws.</a:t>
            </a:r>
            <a:endParaRPr lang="zh-CN" altLang="en-US" sz="2600">
              <a:latin typeface="Times New Roman" pitchFamily="18" charset="0"/>
              <a:cs typeface="Times New Roman" pitchFamily="18" charset="0"/>
            </a:endParaRPr>
          </a:p>
        </p:txBody>
      </p:sp>
      <p:cxnSp>
        <p:nvCxnSpPr>
          <p:cNvPr id="48140" name="直接连接符 7"/>
          <p:cNvCxnSpPr>
            <a:cxnSpLocks noChangeShapeType="1"/>
          </p:cNvCxnSpPr>
          <p:nvPr/>
        </p:nvCxnSpPr>
        <p:spPr bwMode="auto">
          <a:xfrm flipV="1">
            <a:off x="657225" y="2708275"/>
            <a:ext cx="8129588" cy="30163"/>
          </a:xfrm>
          <a:prstGeom prst="line">
            <a:avLst/>
          </a:prstGeom>
          <a:noFill/>
          <a:ln w="38100">
            <a:solidFill>
              <a:srgbClr val="44B36E"/>
            </a:solidFill>
            <a:round/>
            <a:headEnd/>
            <a:tailEnd/>
          </a:ln>
        </p:spPr>
      </p:cxnSp>
      <p:sp>
        <p:nvSpPr>
          <p:cNvPr id="48141" name="文本框 21"/>
          <p:cNvSpPr txBox="1">
            <a:spLocks noChangeArrowheads="1"/>
          </p:cNvSpPr>
          <p:nvPr/>
        </p:nvSpPr>
        <p:spPr bwMode="auto">
          <a:xfrm>
            <a:off x="815975" y="2203450"/>
            <a:ext cx="8451850" cy="492125"/>
          </a:xfrm>
          <a:prstGeom prst="rect">
            <a:avLst/>
          </a:prstGeom>
          <a:noFill/>
          <a:ln w="9525">
            <a:noFill/>
            <a:miter lim="800000"/>
            <a:headEnd/>
            <a:tailEnd/>
          </a:ln>
        </p:spPr>
        <p:txBody>
          <a:bodyPr>
            <a:spAutoFit/>
          </a:bodyPr>
          <a:lstStyle/>
          <a:p>
            <a:pPr fontAlgn="b"/>
            <a:r>
              <a:rPr kumimoji="1" lang="en-US" altLang="zh-CN" sz="2600">
                <a:latin typeface="Times New Roman" pitchFamily="18" charset="0"/>
                <a:cs typeface="Times New Roman" pitchFamily="18" charset="0"/>
              </a:rPr>
              <a:t>enhance		 make		launch	 	release 		show</a:t>
            </a:r>
            <a:endParaRPr lang="en-US" altLang="zh-CN" sz="2600">
              <a:latin typeface="Times New Roman" pitchFamily="18" charset="0"/>
              <a:cs typeface="Times New Roman" pitchFamily="18" charset="0"/>
            </a:endParaRPr>
          </a:p>
        </p:txBody>
      </p:sp>
      <p:cxnSp>
        <p:nvCxnSpPr>
          <p:cNvPr id="48142" name="直接连接符 6"/>
          <p:cNvCxnSpPr>
            <a:cxnSpLocks noChangeShapeType="1"/>
          </p:cNvCxnSpPr>
          <p:nvPr/>
        </p:nvCxnSpPr>
        <p:spPr bwMode="auto">
          <a:xfrm flipV="1">
            <a:off x="657225" y="2203450"/>
            <a:ext cx="8129588" cy="28575"/>
          </a:xfrm>
          <a:prstGeom prst="line">
            <a:avLst/>
          </a:prstGeom>
          <a:noFill/>
          <a:ln w="57150">
            <a:solidFill>
              <a:srgbClr val="44B36E"/>
            </a:solidFill>
            <a:round/>
            <a:headEnd/>
            <a:tailEnd/>
          </a:ln>
        </p:spPr>
      </p:cxnSp>
      <p:sp>
        <p:nvSpPr>
          <p:cNvPr id="6" name="矩形 5"/>
          <p:cNvSpPr>
            <a:spLocks noChangeArrowheads="1"/>
          </p:cNvSpPr>
          <p:nvPr/>
        </p:nvSpPr>
        <p:spPr bwMode="auto">
          <a:xfrm>
            <a:off x="5000625" y="3092450"/>
            <a:ext cx="1108075" cy="492125"/>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cs typeface="Times New Roman" pitchFamily="18" charset="0"/>
              </a:rPr>
              <a:t>release</a:t>
            </a:r>
          </a:p>
        </p:txBody>
      </p:sp>
      <p:sp>
        <p:nvSpPr>
          <p:cNvPr id="7" name="矩形 6"/>
          <p:cNvSpPr>
            <a:spLocks noChangeArrowheads="1"/>
          </p:cNvSpPr>
          <p:nvPr/>
        </p:nvSpPr>
        <p:spPr bwMode="auto">
          <a:xfrm>
            <a:off x="2073275" y="4457700"/>
            <a:ext cx="1274763" cy="492125"/>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cs typeface="Times New Roman" pitchFamily="18" charset="0"/>
              </a:rPr>
              <a:t>enhance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468313" y="1617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49154" name="文本框 11"/>
          <p:cNvSpPr txBox="1">
            <a:spLocks noChangeArrowheads="1"/>
          </p:cNvSpPr>
          <p:nvPr/>
        </p:nvSpPr>
        <p:spPr bwMode="auto">
          <a:xfrm>
            <a:off x="477838" y="1598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4</a:t>
            </a:r>
            <a:endParaRPr kumimoji="1" lang="zh-CN" altLang="en-US" sz="2400" b="1">
              <a:solidFill>
                <a:srgbClr val="FFFFFF"/>
              </a:solidFill>
              <a:latin typeface="Calibri" pitchFamily="34" charset="0"/>
            </a:endParaRPr>
          </a:p>
        </p:txBody>
      </p:sp>
      <p:sp>
        <p:nvSpPr>
          <p:cNvPr id="49155" name="文本框 12"/>
          <p:cNvSpPr txBox="1">
            <a:spLocks noChangeArrowheads="1"/>
          </p:cNvSpPr>
          <p:nvPr/>
        </p:nvSpPr>
        <p:spPr bwMode="auto">
          <a:xfrm>
            <a:off x="1870075" y="1223963"/>
            <a:ext cx="6878638" cy="1382712"/>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Complete the passage with suitable words from the word bank. You man not use and of the words more than once.</a:t>
            </a: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9157" name="文本框 26"/>
          <p:cNvSpPr txBox="1">
            <a:spLocks noChangeArrowheads="1"/>
          </p:cNvSpPr>
          <p:nvPr/>
        </p:nvSpPr>
        <p:spPr bwMode="auto">
          <a:xfrm>
            <a:off x="2468563" y="280988"/>
            <a:ext cx="4654550"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9160"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9161"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cxnSp>
        <p:nvCxnSpPr>
          <p:cNvPr id="49162" name="直接连接符 7"/>
          <p:cNvCxnSpPr>
            <a:cxnSpLocks noChangeShapeType="1"/>
          </p:cNvCxnSpPr>
          <p:nvPr/>
        </p:nvCxnSpPr>
        <p:spPr bwMode="auto">
          <a:xfrm flipV="1">
            <a:off x="477838" y="4597400"/>
            <a:ext cx="8388350" cy="30163"/>
          </a:xfrm>
          <a:prstGeom prst="line">
            <a:avLst/>
          </a:prstGeom>
          <a:noFill/>
          <a:ln w="38100">
            <a:solidFill>
              <a:srgbClr val="44B36E"/>
            </a:solidFill>
            <a:round/>
            <a:headEnd/>
            <a:tailEnd/>
          </a:ln>
        </p:spPr>
      </p:cxnSp>
      <p:sp>
        <p:nvSpPr>
          <p:cNvPr id="49163" name="文本框 21"/>
          <p:cNvSpPr txBox="1">
            <a:spLocks noChangeArrowheads="1"/>
          </p:cNvSpPr>
          <p:nvPr/>
        </p:nvSpPr>
        <p:spPr bwMode="auto">
          <a:xfrm>
            <a:off x="477838" y="2986088"/>
            <a:ext cx="8756650" cy="1411287"/>
          </a:xfrm>
          <a:prstGeom prst="rect">
            <a:avLst/>
          </a:prstGeom>
          <a:noFill/>
          <a:ln w="9525">
            <a:noFill/>
            <a:miter lim="800000"/>
            <a:headEnd/>
            <a:tailEnd/>
          </a:ln>
        </p:spPr>
        <p:txBody>
          <a:bodyPr>
            <a:spAutoFit/>
          </a:bodyPr>
          <a:lstStyle/>
          <a:p>
            <a:pPr>
              <a:lnSpc>
                <a:spcPct val="130000"/>
              </a:lnSpc>
            </a:pPr>
            <a:r>
              <a:rPr lang="en-US" altLang="zh-CN" sz="2200">
                <a:latin typeface="Times New Roman" pitchFamily="18" charset="0"/>
                <a:cs typeface="Times New Roman" pitchFamily="18" charset="0"/>
              </a:rPr>
              <a:t>decided			considerate			inspire		  enhanced		choice</a:t>
            </a:r>
          </a:p>
          <a:p>
            <a:pPr>
              <a:lnSpc>
                <a:spcPct val="130000"/>
              </a:lnSpc>
            </a:pPr>
            <a:r>
              <a:rPr lang="en-US" altLang="zh-CN" sz="2200">
                <a:latin typeface="Times New Roman" pitchFamily="18" charset="0"/>
                <a:cs typeface="Times New Roman" pitchFamily="18" charset="0"/>
              </a:rPr>
              <a:t>distinct			individuality		comfortable	  promote	      strange</a:t>
            </a:r>
          </a:p>
          <a:p>
            <a:pPr>
              <a:lnSpc>
                <a:spcPct val="130000"/>
              </a:lnSpc>
            </a:pPr>
            <a:r>
              <a:rPr lang="en-US" altLang="zh-CN" sz="2200">
                <a:latin typeface="Times New Roman" pitchFamily="18" charset="0"/>
                <a:cs typeface="Times New Roman" pitchFamily="18" charset="0"/>
              </a:rPr>
              <a:t>approachable	accomplishment	drab	  independence	establishment</a:t>
            </a:r>
          </a:p>
        </p:txBody>
      </p:sp>
      <p:cxnSp>
        <p:nvCxnSpPr>
          <p:cNvPr id="49164" name="直接连接符 6"/>
          <p:cNvCxnSpPr>
            <a:cxnSpLocks noChangeShapeType="1"/>
          </p:cNvCxnSpPr>
          <p:nvPr/>
        </p:nvCxnSpPr>
        <p:spPr bwMode="auto">
          <a:xfrm flipV="1">
            <a:off x="477838" y="2862263"/>
            <a:ext cx="8388350" cy="19050"/>
          </a:xfrm>
          <a:prstGeom prst="line">
            <a:avLst/>
          </a:prstGeom>
          <a:noFill/>
          <a:ln w="57150">
            <a:solidFill>
              <a:srgbClr val="44B36E"/>
            </a:solidFill>
            <a:round/>
            <a:headEnd/>
            <a:tailEnd/>
          </a:ln>
        </p:spPr>
      </p:cxnSp>
      <p:sp>
        <p:nvSpPr>
          <p:cNvPr id="14" name="动作按钮: 第一张 13">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文本框 15"/>
          <p:cNvSpPr txBox="1">
            <a:spLocks noChangeArrowheads="1"/>
          </p:cNvSpPr>
          <p:nvPr/>
        </p:nvSpPr>
        <p:spPr bwMode="auto">
          <a:xfrm>
            <a:off x="2468563" y="280988"/>
            <a:ext cx="475773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sp>
        <p:nvSpPr>
          <p:cNvPr id="17" name="动作按钮: 第一张 16">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0179" name="矩形 1"/>
          <p:cNvSpPr>
            <a:spLocks noChangeArrowheads="1"/>
          </p:cNvSpPr>
          <p:nvPr/>
        </p:nvSpPr>
        <p:spPr bwMode="auto">
          <a:xfrm>
            <a:off x="311150" y="1198563"/>
            <a:ext cx="8370888" cy="5170487"/>
          </a:xfrm>
          <a:prstGeom prst="rect">
            <a:avLst/>
          </a:prstGeom>
          <a:noFill/>
          <a:ln w="9525">
            <a:noFill/>
            <a:miter lim="800000"/>
            <a:headEnd/>
            <a:tailEnd/>
          </a:ln>
        </p:spPr>
        <p:txBody>
          <a:bodyPr>
            <a:spAutoFit/>
          </a:bodyPr>
          <a:lstStyle/>
          <a:p>
            <a:r>
              <a:rPr lang="zh-CN" altLang="en-US" sz="2200">
                <a:latin typeface="Times New Roman" pitchFamily="18" charset="0"/>
                <a:cs typeface="Times New Roman" pitchFamily="18" charset="0"/>
              </a:rPr>
              <a:t>Fashion can help people express their personality and character. It is important to have 1) </a:t>
            </a:r>
            <a:r>
              <a:rPr lang="en-US" altLang="zh-CN" sz="2200">
                <a:latin typeface="Times New Roman" pitchFamily="18" charset="0"/>
                <a:cs typeface="Times New Roman" pitchFamily="18" charset="0"/>
              </a:rPr>
              <a:t>___________</a:t>
            </a:r>
            <a:r>
              <a:rPr lang="zh-CN" altLang="en-US" sz="2200">
                <a:latin typeface="Times New Roman" pitchFamily="18" charset="0"/>
                <a:cs typeface="Times New Roman" pitchFamily="18" charset="0"/>
              </a:rPr>
              <a:t> in the world of fashion because it makes people who they are. Instead of trying hard to fit in with the so</a:t>
            </a:r>
            <a:r>
              <a:rPr lang="en-US" altLang="zh-CN" sz="2200">
                <a:latin typeface="Times New Roman" pitchFamily="18" charset="0"/>
                <a:cs typeface="Times New Roman" pitchFamily="18" charset="0"/>
              </a:rPr>
              <a:t>-</a:t>
            </a:r>
            <a:r>
              <a:rPr lang="zh-CN" altLang="en-US" sz="2200">
                <a:latin typeface="Times New Roman" pitchFamily="18" charset="0"/>
                <a:cs typeface="Times New Roman" pitchFamily="18" charset="0"/>
              </a:rPr>
              <a:t>called </a:t>
            </a:r>
            <a:r>
              <a:rPr lang="en-US" altLang="zh-CN" sz="2200">
                <a:latin typeface="Times New Roman" pitchFamily="18" charset="0"/>
                <a:cs typeface="Times New Roman" pitchFamily="18" charset="0"/>
              </a:rPr>
              <a:t>“</a:t>
            </a:r>
            <a:r>
              <a:rPr lang="zh-CN" altLang="en-US" sz="2200">
                <a:latin typeface="Times New Roman" pitchFamily="18" charset="0"/>
                <a:cs typeface="Times New Roman" pitchFamily="18" charset="0"/>
              </a:rPr>
              <a:t>fashion do</a:t>
            </a:r>
            <a:r>
              <a:rPr lang="en-US" altLang="zh-CN" sz="2200">
                <a:latin typeface="Times New Roman" pitchFamily="18" charset="0"/>
                <a:cs typeface="Times New Roman" pitchFamily="18" charset="0"/>
                <a:sym typeface="+mn-ea"/>
              </a:rPr>
              <a:t>’ </a:t>
            </a:r>
            <a:r>
              <a:rPr lang="zh-CN" altLang="en-US" sz="2200">
                <a:latin typeface="Times New Roman" pitchFamily="18" charset="0"/>
                <a:cs typeface="Times New Roman" pitchFamily="18" charset="0"/>
              </a:rPr>
              <a:t>s,</a:t>
            </a:r>
            <a:r>
              <a:rPr lang="en-US" altLang="zh-CN" sz="2200">
                <a:latin typeface="Times New Roman" pitchFamily="18" charset="0"/>
                <a:cs typeface="Times New Roman" pitchFamily="18" charset="0"/>
              </a:rPr>
              <a:t>”</a:t>
            </a:r>
            <a:r>
              <a:rPr lang="zh-CN" altLang="en-US" sz="2200">
                <a:latin typeface="Times New Roman" pitchFamily="18" charset="0"/>
                <a:cs typeface="Times New Roman" pitchFamily="18" charset="0"/>
              </a:rPr>
              <a:t> people should feel 2) </a:t>
            </a:r>
            <a:r>
              <a:rPr lang="en-US" altLang="zh-CN" sz="2200">
                <a:latin typeface="Times New Roman" pitchFamily="18" charset="0"/>
                <a:cs typeface="Times New Roman" pitchFamily="18" charset="0"/>
              </a:rPr>
              <a:t>__________</a:t>
            </a:r>
            <a:r>
              <a:rPr lang="zh-CN" altLang="en-US" sz="2200">
                <a:latin typeface="Times New Roman" pitchFamily="18" charset="0"/>
                <a:cs typeface="Times New Roman" pitchFamily="18" charset="0"/>
              </a:rPr>
              <a:t> and free to show their individuality in their 3)</a:t>
            </a:r>
            <a:r>
              <a:rPr lang="en-US" altLang="zh-CN" sz="2200">
                <a:latin typeface="Times New Roman" pitchFamily="18" charset="0"/>
                <a:cs typeface="Times New Roman" pitchFamily="18" charset="0"/>
              </a:rPr>
              <a:t> ________</a:t>
            </a:r>
            <a:r>
              <a:rPr lang="zh-CN" altLang="en-US" sz="2200">
                <a:latin typeface="Times New Roman" pitchFamily="18" charset="0"/>
                <a:cs typeface="Times New Roman" pitchFamily="18" charset="0"/>
              </a:rPr>
              <a:t> of clothing. This can arouse a sense of 4) </a:t>
            </a:r>
            <a:r>
              <a:rPr lang="en-US" altLang="zh-CN" sz="2200">
                <a:latin typeface="Times New Roman" pitchFamily="18" charset="0"/>
                <a:cs typeface="Times New Roman" pitchFamily="18" charset="0"/>
              </a:rPr>
              <a:t>____________ </a:t>
            </a:r>
            <a:r>
              <a:rPr lang="zh-CN" altLang="en-US" sz="2200">
                <a:latin typeface="Times New Roman" pitchFamily="18" charset="0"/>
                <a:cs typeface="Times New Roman" pitchFamily="18" charset="0"/>
              </a:rPr>
              <a:t>in them. To have individuality in fashion can also 5)</a:t>
            </a:r>
            <a:r>
              <a:rPr lang="en-US" altLang="zh-CN" sz="2200">
                <a:latin typeface="Times New Roman" pitchFamily="18" charset="0"/>
                <a:cs typeface="Times New Roman" pitchFamily="18" charset="0"/>
              </a:rPr>
              <a:t> ________</a:t>
            </a:r>
            <a:r>
              <a:rPr lang="zh-CN" altLang="en-US" sz="2200">
                <a:latin typeface="Times New Roman" pitchFamily="18" charset="0"/>
                <a:cs typeface="Times New Roman" pitchFamily="18" charset="0"/>
              </a:rPr>
              <a:t> women of all ages to find the unique style that works for them. In the meantime, showing personality through one</a:t>
            </a:r>
            <a:r>
              <a:rPr lang="en-US" altLang="zh-CN" sz="2200">
                <a:latin typeface="Times New Roman" pitchFamily="18" charset="0"/>
                <a:cs typeface="Times New Roman" pitchFamily="18" charset="0"/>
              </a:rPr>
              <a:t>’ </a:t>
            </a:r>
            <a:r>
              <a:rPr lang="zh-CN" altLang="en-US" sz="2200">
                <a:latin typeface="Times New Roman" pitchFamily="18" charset="0"/>
                <a:cs typeface="Times New Roman" pitchFamily="18" charset="0"/>
              </a:rPr>
              <a:t>s choice of clothing can release a kind of aura to make them 6) </a:t>
            </a:r>
            <a:r>
              <a:rPr lang="en-US" altLang="zh-CN" sz="2200">
                <a:latin typeface="Times New Roman" pitchFamily="18" charset="0"/>
                <a:cs typeface="Times New Roman" pitchFamily="18" charset="0"/>
              </a:rPr>
              <a:t>___________</a:t>
            </a:r>
            <a:r>
              <a:rPr lang="zh-CN" altLang="en-US" sz="2200">
                <a:latin typeface="Times New Roman" pitchFamily="18" charset="0"/>
                <a:cs typeface="Times New Roman" pitchFamily="18" charset="0"/>
              </a:rPr>
              <a:t> in socializing. Everybody is born to stand out with a(n) 7) </a:t>
            </a:r>
            <a:r>
              <a:rPr lang="en-US" altLang="zh-CN" sz="2200">
                <a:latin typeface="Times New Roman" pitchFamily="18" charset="0"/>
                <a:cs typeface="Times New Roman" pitchFamily="18" charset="0"/>
              </a:rPr>
              <a:t>________ </a:t>
            </a:r>
            <a:r>
              <a:rPr lang="zh-CN" altLang="en-US" sz="2200">
                <a:latin typeface="Times New Roman" pitchFamily="18" charset="0"/>
                <a:cs typeface="Times New Roman" pitchFamily="18" charset="0"/>
              </a:rPr>
              <a:t>feature about them, which should be 8)</a:t>
            </a:r>
            <a:r>
              <a:rPr lang="en-US" altLang="zh-CN" sz="2200">
                <a:latin typeface="Times New Roman" pitchFamily="18" charset="0"/>
                <a:cs typeface="Times New Roman" pitchFamily="18" charset="0"/>
              </a:rPr>
              <a:t> ________</a:t>
            </a:r>
            <a:r>
              <a:rPr lang="zh-CN" altLang="en-US" sz="2200">
                <a:latin typeface="Times New Roman" pitchFamily="18" charset="0"/>
                <a:cs typeface="Times New Roman" pitchFamily="18" charset="0"/>
              </a:rPr>
              <a:t> in their fashion styles. It would be a very dull, boring and 9) </a:t>
            </a:r>
            <a:r>
              <a:rPr lang="en-US" altLang="zh-CN" sz="2200">
                <a:latin typeface="Times New Roman" pitchFamily="18" charset="0"/>
                <a:cs typeface="Times New Roman" pitchFamily="18" charset="0"/>
              </a:rPr>
              <a:t>________</a:t>
            </a:r>
            <a:r>
              <a:rPr lang="zh-CN" altLang="en-US" sz="2200">
                <a:latin typeface="Times New Roman" pitchFamily="18" charset="0"/>
                <a:cs typeface="Times New Roman" pitchFamily="18" charset="0"/>
              </a:rPr>
              <a:t> world if there were only one type of fashion style. As Ralph Waldo Emerson said, </a:t>
            </a:r>
            <a:r>
              <a:rPr lang="en-US" altLang="zh-CN" sz="2200">
                <a:latin typeface="Times New Roman" pitchFamily="18" charset="0"/>
                <a:cs typeface="Times New Roman" pitchFamily="18" charset="0"/>
              </a:rPr>
              <a:t>“ </a:t>
            </a:r>
            <a:r>
              <a:rPr lang="zh-CN" altLang="en-US" sz="2200">
                <a:latin typeface="Times New Roman" pitchFamily="18" charset="0"/>
                <a:cs typeface="Times New Roman" pitchFamily="18" charset="0"/>
              </a:rPr>
              <a:t>To be yourself in a world that is constantly trying to make you something else is the greatest 10) </a:t>
            </a:r>
            <a:r>
              <a:rPr lang="en-US" altLang="zh-CN" sz="2200">
                <a:latin typeface="Times New Roman" pitchFamily="18" charset="0"/>
                <a:cs typeface="Times New Roman" pitchFamily="18" charset="0"/>
              </a:rPr>
              <a:t>_______________</a:t>
            </a:r>
            <a:r>
              <a:rPr lang="zh-CN" altLang="en-US" sz="2200">
                <a:latin typeface="Times New Roman" pitchFamily="18" charset="0"/>
                <a:cs typeface="Times New Roman" pitchFamily="18" charset="0"/>
              </a:rPr>
              <a:t>.</a:t>
            </a:r>
            <a:r>
              <a:rPr lang="en-US" altLang="zh-CN" sz="2200">
                <a:latin typeface="Times New Roman" pitchFamily="18" charset="0"/>
                <a:cs typeface="Times New Roman" pitchFamily="18" charset="0"/>
              </a:rPr>
              <a:t>”</a:t>
            </a:r>
            <a:endParaRPr lang="zh-CN" altLang="en-US" sz="2200">
              <a:latin typeface="Times New Roman" pitchFamily="18" charset="0"/>
              <a:cs typeface="Times New Roman" pitchFamily="18" charset="0"/>
            </a:endParaRPr>
          </a:p>
        </p:txBody>
      </p:sp>
      <p:sp>
        <p:nvSpPr>
          <p:cNvPr id="4" name="矩形 3"/>
          <p:cNvSpPr>
            <a:spLocks noChangeArrowheads="1"/>
          </p:cNvSpPr>
          <p:nvPr/>
        </p:nvSpPr>
        <p:spPr bwMode="auto">
          <a:xfrm>
            <a:off x="2763838" y="1568450"/>
            <a:ext cx="1481137" cy="398463"/>
          </a:xfrm>
          <a:prstGeom prst="rect">
            <a:avLst/>
          </a:prstGeom>
          <a:noFill/>
          <a:ln w="9525">
            <a:noFill/>
            <a:miter lim="800000"/>
            <a:headEnd/>
            <a:tailEnd/>
          </a:ln>
        </p:spPr>
        <p:txBody>
          <a:bodyPr wrap="none">
            <a:spAutoFit/>
          </a:bodyPr>
          <a:lstStyle/>
          <a:p>
            <a:r>
              <a:rPr lang="en-US" altLang="zh-CN" sz="2000">
                <a:solidFill>
                  <a:srgbClr val="C00000"/>
                </a:solidFill>
                <a:latin typeface="Times New Roman" pitchFamily="18" charset="0"/>
                <a:ea typeface="Arial" charset="0"/>
                <a:cs typeface="Times New Roman" pitchFamily="18" charset="0"/>
              </a:rPr>
              <a:t>individuality</a:t>
            </a:r>
            <a:endParaRPr lang="zh-CN" altLang="en-US" sz="2000">
              <a:latin typeface="Times New Roman" pitchFamily="18" charset="0"/>
              <a:ea typeface="Arial" charset="0"/>
              <a:cs typeface="Times New Roman" pitchFamily="18" charset="0"/>
            </a:endParaRPr>
          </a:p>
        </p:txBody>
      </p:sp>
      <p:sp>
        <p:nvSpPr>
          <p:cNvPr id="5" name="矩形 4"/>
          <p:cNvSpPr>
            <a:spLocks noChangeArrowheads="1"/>
          </p:cNvSpPr>
          <p:nvPr/>
        </p:nvSpPr>
        <p:spPr bwMode="auto">
          <a:xfrm>
            <a:off x="5326063" y="2232025"/>
            <a:ext cx="1409700" cy="398463"/>
          </a:xfrm>
          <a:prstGeom prst="rect">
            <a:avLst/>
          </a:prstGeom>
          <a:noFill/>
          <a:ln w="9525">
            <a:noFill/>
            <a:miter lim="800000"/>
            <a:headEnd/>
            <a:tailEnd/>
          </a:ln>
        </p:spPr>
        <p:txBody>
          <a:bodyPr wrap="none">
            <a:spAutoFit/>
          </a:bodyPr>
          <a:lstStyle/>
          <a:p>
            <a:r>
              <a:rPr lang="en-US" altLang="zh-CN" sz="2000">
                <a:solidFill>
                  <a:srgbClr val="C00000"/>
                </a:solidFill>
                <a:latin typeface="Times New Roman" pitchFamily="18" charset="0"/>
                <a:ea typeface="Arial" charset="0"/>
                <a:cs typeface="Times New Roman" pitchFamily="18" charset="0"/>
              </a:rPr>
              <a:t>comfortable</a:t>
            </a:r>
            <a:endParaRPr lang="zh-CN" altLang="en-US" sz="2000">
              <a:latin typeface="Times New Roman" pitchFamily="18" charset="0"/>
              <a:ea typeface="Arial" charset="0"/>
              <a:cs typeface="Times New Roman" pitchFamily="18" charset="0"/>
            </a:endParaRPr>
          </a:p>
        </p:txBody>
      </p:sp>
      <p:sp>
        <p:nvSpPr>
          <p:cNvPr id="6" name="矩形 5"/>
          <p:cNvSpPr>
            <a:spLocks noChangeArrowheads="1"/>
          </p:cNvSpPr>
          <p:nvPr/>
        </p:nvSpPr>
        <p:spPr bwMode="auto">
          <a:xfrm>
            <a:off x="4276725" y="2568575"/>
            <a:ext cx="846138" cy="398463"/>
          </a:xfrm>
          <a:prstGeom prst="rect">
            <a:avLst/>
          </a:prstGeom>
          <a:noFill/>
          <a:ln w="9525">
            <a:noFill/>
            <a:miter lim="800000"/>
            <a:headEnd/>
            <a:tailEnd/>
          </a:ln>
        </p:spPr>
        <p:txBody>
          <a:bodyPr wrap="none">
            <a:spAutoFit/>
          </a:bodyPr>
          <a:lstStyle/>
          <a:p>
            <a:r>
              <a:rPr lang="en-US" altLang="zh-CN" sz="2000">
                <a:solidFill>
                  <a:srgbClr val="C00000"/>
                </a:solidFill>
                <a:latin typeface="Times New Roman" pitchFamily="18" charset="0"/>
                <a:ea typeface="Arial" charset="0"/>
                <a:cs typeface="Times New Roman" pitchFamily="18" charset="0"/>
              </a:rPr>
              <a:t>choice</a:t>
            </a:r>
            <a:endParaRPr lang="zh-CN" altLang="en-US" sz="2000">
              <a:latin typeface="Times New Roman" pitchFamily="18" charset="0"/>
              <a:ea typeface="Arial" charset="0"/>
              <a:cs typeface="Times New Roman" pitchFamily="18" charset="0"/>
            </a:endParaRPr>
          </a:p>
        </p:txBody>
      </p:sp>
      <p:sp>
        <p:nvSpPr>
          <p:cNvPr id="7" name="矩形 6"/>
          <p:cNvSpPr>
            <a:spLocks noChangeArrowheads="1"/>
          </p:cNvSpPr>
          <p:nvPr/>
        </p:nvSpPr>
        <p:spPr bwMode="auto">
          <a:xfrm>
            <a:off x="2668588" y="2913063"/>
            <a:ext cx="1581150" cy="398462"/>
          </a:xfrm>
          <a:prstGeom prst="rect">
            <a:avLst/>
          </a:prstGeom>
          <a:noFill/>
          <a:ln w="9525">
            <a:noFill/>
            <a:miter lim="800000"/>
            <a:headEnd/>
            <a:tailEnd/>
          </a:ln>
        </p:spPr>
        <p:txBody>
          <a:bodyPr wrap="none">
            <a:spAutoFit/>
          </a:bodyPr>
          <a:lstStyle/>
          <a:p>
            <a:r>
              <a:rPr lang="en-US" altLang="zh-CN" sz="2000">
                <a:solidFill>
                  <a:srgbClr val="C00000"/>
                </a:solidFill>
                <a:latin typeface="Times New Roman" pitchFamily="18" charset="0"/>
                <a:ea typeface="Arial" charset="0"/>
                <a:cs typeface="Times New Roman" pitchFamily="18" charset="0"/>
              </a:rPr>
              <a:t>independence</a:t>
            </a:r>
            <a:endParaRPr lang="zh-CN" altLang="en-US" sz="2000">
              <a:latin typeface="Times New Roman" pitchFamily="18" charset="0"/>
              <a:ea typeface="Arial" charset="0"/>
              <a:cs typeface="Times New Roman" pitchFamily="18" charset="0"/>
            </a:endParaRPr>
          </a:p>
        </p:txBody>
      </p:sp>
      <p:sp>
        <p:nvSpPr>
          <p:cNvPr id="8" name="矩形 7"/>
          <p:cNvSpPr>
            <a:spLocks noChangeArrowheads="1"/>
          </p:cNvSpPr>
          <p:nvPr/>
        </p:nvSpPr>
        <p:spPr bwMode="auto">
          <a:xfrm>
            <a:off x="2668588" y="3228975"/>
            <a:ext cx="874712" cy="398463"/>
          </a:xfrm>
          <a:prstGeom prst="rect">
            <a:avLst/>
          </a:prstGeom>
          <a:noFill/>
          <a:ln w="9525">
            <a:noFill/>
            <a:miter lim="800000"/>
            <a:headEnd/>
            <a:tailEnd/>
          </a:ln>
        </p:spPr>
        <p:txBody>
          <a:bodyPr wrap="none">
            <a:spAutoFit/>
          </a:bodyPr>
          <a:lstStyle/>
          <a:p>
            <a:r>
              <a:rPr lang="en-US" altLang="zh-CN" sz="2000">
                <a:solidFill>
                  <a:srgbClr val="C00000"/>
                </a:solidFill>
                <a:latin typeface="Times New Roman" pitchFamily="18" charset="0"/>
                <a:ea typeface="Arial" charset="0"/>
                <a:cs typeface="Times New Roman" pitchFamily="18" charset="0"/>
              </a:rPr>
              <a:t>inspire</a:t>
            </a:r>
          </a:p>
        </p:txBody>
      </p:sp>
      <p:sp>
        <p:nvSpPr>
          <p:cNvPr id="9" name="矩形 8"/>
          <p:cNvSpPr>
            <a:spLocks noChangeArrowheads="1"/>
          </p:cNvSpPr>
          <p:nvPr/>
        </p:nvSpPr>
        <p:spPr bwMode="auto">
          <a:xfrm>
            <a:off x="292100" y="4265613"/>
            <a:ext cx="1538288" cy="398462"/>
          </a:xfrm>
          <a:prstGeom prst="rect">
            <a:avLst/>
          </a:prstGeom>
          <a:noFill/>
          <a:ln w="9525">
            <a:noFill/>
            <a:miter lim="800000"/>
            <a:headEnd/>
            <a:tailEnd/>
          </a:ln>
        </p:spPr>
        <p:txBody>
          <a:bodyPr wrap="none">
            <a:spAutoFit/>
          </a:bodyPr>
          <a:lstStyle/>
          <a:p>
            <a:r>
              <a:rPr lang="en-US" altLang="zh-CN" sz="2000">
                <a:solidFill>
                  <a:srgbClr val="C00000"/>
                </a:solidFill>
                <a:latin typeface="Times New Roman" pitchFamily="18" charset="0"/>
                <a:ea typeface="Arial" charset="0"/>
                <a:cs typeface="Times New Roman" pitchFamily="18" charset="0"/>
              </a:rPr>
              <a:t>approachable</a:t>
            </a:r>
          </a:p>
        </p:txBody>
      </p:sp>
      <p:sp>
        <p:nvSpPr>
          <p:cNvPr id="10" name="矩形 9"/>
          <p:cNvSpPr>
            <a:spLocks noChangeArrowheads="1"/>
          </p:cNvSpPr>
          <p:nvPr/>
        </p:nvSpPr>
        <p:spPr bwMode="auto">
          <a:xfrm>
            <a:off x="519113" y="4595813"/>
            <a:ext cx="930275" cy="398462"/>
          </a:xfrm>
          <a:prstGeom prst="rect">
            <a:avLst/>
          </a:prstGeom>
          <a:noFill/>
          <a:ln w="9525">
            <a:noFill/>
            <a:miter lim="800000"/>
            <a:headEnd/>
            <a:tailEnd/>
          </a:ln>
        </p:spPr>
        <p:txBody>
          <a:bodyPr wrap="none">
            <a:spAutoFit/>
          </a:bodyPr>
          <a:lstStyle/>
          <a:p>
            <a:r>
              <a:rPr lang="en-US" altLang="zh-CN" sz="2000">
                <a:solidFill>
                  <a:srgbClr val="C00000"/>
                </a:solidFill>
                <a:latin typeface="Times New Roman" pitchFamily="18" charset="0"/>
                <a:ea typeface="Arial" charset="0"/>
                <a:cs typeface="Times New Roman" pitchFamily="18" charset="0"/>
              </a:rPr>
              <a:t>distinct</a:t>
            </a:r>
            <a:endParaRPr lang="zh-CN" altLang="en-US" sz="2000">
              <a:latin typeface="Times New Roman" pitchFamily="18" charset="0"/>
              <a:ea typeface="Arial" charset="0"/>
              <a:cs typeface="Times New Roman" pitchFamily="18" charset="0"/>
            </a:endParaRPr>
          </a:p>
        </p:txBody>
      </p:sp>
      <p:sp>
        <p:nvSpPr>
          <p:cNvPr id="11" name="矩形 10"/>
          <p:cNvSpPr>
            <a:spLocks noChangeArrowheads="1"/>
          </p:cNvSpPr>
          <p:nvPr/>
        </p:nvSpPr>
        <p:spPr bwMode="auto">
          <a:xfrm>
            <a:off x="6003925" y="4594225"/>
            <a:ext cx="1143000" cy="398463"/>
          </a:xfrm>
          <a:prstGeom prst="rect">
            <a:avLst/>
          </a:prstGeom>
          <a:noFill/>
          <a:ln w="9525">
            <a:noFill/>
            <a:miter lim="800000"/>
            <a:headEnd/>
            <a:tailEnd/>
          </a:ln>
        </p:spPr>
        <p:txBody>
          <a:bodyPr wrap="none">
            <a:spAutoFit/>
          </a:bodyPr>
          <a:lstStyle/>
          <a:p>
            <a:r>
              <a:rPr lang="en-US" altLang="zh-CN" sz="2000">
                <a:solidFill>
                  <a:srgbClr val="C00000"/>
                </a:solidFill>
                <a:latin typeface="Times New Roman" pitchFamily="18" charset="0"/>
                <a:ea typeface="Arial" charset="0"/>
                <a:cs typeface="Times New Roman" pitchFamily="18" charset="0"/>
              </a:rPr>
              <a:t>enhanced</a:t>
            </a:r>
            <a:endParaRPr lang="zh-CN" altLang="en-US" sz="2000">
              <a:latin typeface="Times New Roman" pitchFamily="18" charset="0"/>
              <a:ea typeface="Arial" charset="0"/>
              <a:cs typeface="Times New Roman" pitchFamily="18" charset="0"/>
            </a:endParaRPr>
          </a:p>
        </p:txBody>
      </p:sp>
      <p:sp>
        <p:nvSpPr>
          <p:cNvPr id="12" name="矩形 11"/>
          <p:cNvSpPr>
            <a:spLocks noChangeArrowheads="1"/>
          </p:cNvSpPr>
          <p:nvPr/>
        </p:nvSpPr>
        <p:spPr bwMode="auto">
          <a:xfrm>
            <a:off x="6524625" y="4932363"/>
            <a:ext cx="635000" cy="398462"/>
          </a:xfrm>
          <a:prstGeom prst="rect">
            <a:avLst/>
          </a:prstGeom>
          <a:noFill/>
          <a:ln w="9525">
            <a:noFill/>
            <a:miter lim="800000"/>
            <a:headEnd/>
            <a:tailEnd/>
          </a:ln>
        </p:spPr>
        <p:txBody>
          <a:bodyPr wrap="none">
            <a:spAutoFit/>
          </a:bodyPr>
          <a:lstStyle/>
          <a:p>
            <a:r>
              <a:rPr lang="en-US" altLang="zh-CN" sz="2000">
                <a:solidFill>
                  <a:srgbClr val="C00000"/>
                </a:solidFill>
                <a:latin typeface="Times New Roman" pitchFamily="18" charset="0"/>
                <a:ea typeface="Arial" charset="0"/>
                <a:cs typeface="Times New Roman" pitchFamily="18" charset="0"/>
              </a:rPr>
              <a:t>drab</a:t>
            </a:r>
            <a:endParaRPr lang="zh-CN" altLang="en-US" sz="2000">
              <a:latin typeface="Times New Roman" pitchFamily="18" charset="0"/>
              <a:ea typeface="Arial" charset="0"/>
              <a:cs typeface="Times New Roman" pitchFamily="18" charset="0"/>
            </a:endParaRPr>
          </a:p>
        </p:txBody>
      </p:sp>
      <p:sp>
        <p:nvSpPr>
          <p:cNvPr id="13" name="矩形 12"/>
          <p:cNvSpPr>
            <a:spLocks noChangeArrowheads="1"/>
          </p:cNvSpPr>
          <p:nvPr/>
        </p:nvSpPr>
        <p:spPr bwMode="auto">
          <a:xfrm>
            <a:off x="4349750" y="5943600"/>
            <a:ext cx="1849438" cy="398463"/>
          </a:xfrm>
          <a:prstGeom prst="rect">
            <a:avLst/>
          </a:prstGeom>
          <a:noFill/>
          <a:ln w="9525">
            <a:noFill/>
            <a:miter lim="800000"/>
            <a:headEnd/>
            <a:tailEnd/>
          </a:ln>
        </p:spPr>
        <p:txBody>
          <a:bodyPr wrap="none">
            <a:spAutoFit/>
          </a:bodyPr>
          <a:lstStyle/>
          <a:p>
            <a:r>
              <a:rPr lang="en-US" altLang="zh-CN" sz="2000">
                <a:solidFill>
                  <a:srgbClr val="C00000"/>
                </a:solidFill>
                <a:latin typeface="Times New Roman" pitchFamily="18" charset="0"/>
                <a:ea typeface="Arial" charset="0"/>
                <a:cs typeface="Times New Roman" pitchFamily="18" charset="0"/>
              </a:rPr>
              <a:t>accomplishment</a:t>
            </a:r>
            <a:endParaRPr lang="zh-CN" altLang="en-US" sz="2000">
              <a:latin typeface="Times New Roman" pitchFamily="18" charset="0"/>
              <a:ea typeface="Arial"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P spid="6" grpId="0" build="p"/>
      <p:bldP spid="7" grpId="0" build="p"/>
      <p:bldP spid="8" grpId="0" build="p"/>
      <p:bldP spid="9" grpId="0" build="p"/>
      <p:bldP spid="10" grpId="0" build="p"/>
      <p:bldP spid="11" grpId="0" build="p"/>
      <p:bldP spid="12" grpId="0" build="p"/>
      <p:bldP spid="1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1202" name="文本框 26"/>
          <p:cNvSpPr txBox="1">
            <a:spLocks noChangeArrowheads="1"/>
          </p:cNvSpPr>
          <p:nvPr/>
        </p:nvSpPr>
        <p:spPr bwMode="auto">
          <a:xfrm>
            <a:off x="2468563" y="280988"/>
            <a:ext cx="5227637" cy="522287"/>
          </a:xfrm>
          <a:prstGeom prst="rect">
            <a:avLst/>
          </a:prstGeom>
          <a:noFill/>
          <a:ln w="9525">
            <a:noFill/>
            <a:miter lim="800000"/>
            <a:headEnd/>
            <a:tailEnd/>
          </a:ln>
        </p:spPr>
        <p:txBody>
          <a:bodyPr>
            <a:spAutoFit/>
          </a:bodyPr>
          <a:lstStyle/>
          <a:p>
            <a:r>
              <a:rPr kumimoji="1" lang="en-US" altLang="zh-CN" sz="2800" b="1">
                <a:solidFill>
                  <a:srgbClr val="008080"/>
                </a:solidFill>
                <a:latin typeface="Times New Roman" pitchFamily="18" charset="0"/>
                <a:cs typeface="Times New Roman" pitchFamily="18" charset="0"/>
              </a:rPr>
              <a:t>Building your language</a:t>
            </a:r>
            <a:endParaRPr kumimoji="1" lang="zh-CN" altLang="en-US" sz="2800" b="1">
              <a:solidFill>
                <a:srgbClr val="008080"/>
              </a:solidFill>
              <a:latin typeface="Times New Roman" pitchFamily="18" charset="0"/>
              <a:cs typeface="Times New Roman" pitchFamily="18"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1205"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1206"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1207" name="文本框 26"/>
          <p:cNvSpPr txBox="1">
            <a:spLocks noChangeArrowheads="1"/>
          </p:cNvSpPr>
          <p:nvPr/>
        </p:nvSpPr>
        <p:spPr bwMode="auto">
          <a:xfrm>
            <a:off x="198438" y="992188"/>
            <a:ext cx="3095625" cy="522287"/>
          </a:xfrm>
          <a:prstGeom prst="rect">
            <a:avLst/>
          </a:prstGeom>
          <a:noFill/>
          <a:ln w="9525">
            <a:noFill/>
            <a:miter lim="800000"/>
            <a:headEnd/>
            <a:tailEnd/>
          </a:ln>
        </p:spPr>
        <p:txBody>
          <a:bodyPr>
            <a:spAutoFit/>
          </a:bodyPr>
          <a:lstStyle/>
          <a:p>
            <a:r>
              <a:rPr kumimoji="1" lang="en-US" altLang="zh-CN" sz="2800" b="1">
                <a:solidFill>
                  <a:srgbClr val="008080"/>
                </a:solidFill>
                <a:latin typeface="Times New Roman" pitchFamily="18" charset="0"/>
                <a:cs typeface="Times New Roman" pitchFamily="18" charset="0"/>
              </a:rPr>
              <a:t>Word bank</a:t>
            </a:r>
            <a:endParaRPr kumimoji="1" lang="zh-CN" altLang="en-US" sz="2800" b="1">
              <a:solidFill>
                <a:srgbClr val="008080"/>
              </a:solidFill>
              <a:latin typeface="Times New Roman" pitchFamily="18" charset="0"/>
              <a:cs typeface="Times New Roman" pitchFamily="18" charset="0"/>
            </a:endParaRPr>
          </a:p>
        </p:txBody>
      </p:sp>
      <p:pic>
        <p:nvPicPr>
          <p:cNvPr id="51208" name="图片 12"/>
          <p:cNvPicPr>
            <a:picLocks noChangeAspect="1"/>
          </p:cNvPicPr>
          <p:nvPr/>
        </p:nvPicPr>
        <p:blipFill>
          <a:blip r:embed="rId3"/>
          <a:srcRect/>
          <a:stretch>
            <a:fillRect/>
          </a:stretch>
        </p:blipFill>
        <p:spPr bwMode="auto">
          <a:xfrm>
            <a:off x="2841625" y="4044950"/>
            <a:ext cx="3586163" cy="2085975"/>
          </a:xfrm>
          <a:prstGeom prst="rect">
            <a:avLst/>
          </a:prstGeom>
          <a:noFill/>
          <a:ln w="9525">
            <a:noFill/>
            <a:miter lim="800000"/>
            <a:headEnd/>
            <a:tailEnd/>
          </a:ln>
        </p:spPr>
      </p:pic>
      <p:sp>
        <p:nvSpPr>
          <p:cNvPr id="15" name="动作按钮: 第一张 14">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1210" name="矩形 1"/>
          <p:cNvSpPr>
            <a:spLocks noChangeArrowheads="1"/>
          </p:cNvSpPr>
          <p:nvPr/>
        </p:nvSpPr>
        <p:spPr bwMode="auto">
          <a:xfrm>
            <a:off x="544513" y="1666875"/>
            <a:ext cx="8180387" cy="2246313"/>
          </a:xfrm>
          <a:prstGeom prst="rect">
            <a:avLst/>
          </a:prstGeom>
          <a:noFill/>
          <a:ln w="9525">
            <a:noFill/>
            <a:miter lim="800000"/>
            <a:headEnd/>
            <a:tailEnd/>
          </a:ln>
        </p:spPr>
        <p:txBody>
          <a:bodyPr>
            <a:spAutoFit/>
          </a:bodyPr>
          <a:lstStyle/>
          <a:p>
            <a:r>
              <a:rPr lang="en-US" altLang="zh-CN" sz="2800">
                <a:latin typeface="Times New Roman" pitchFamily="18" charset="0"/>
              </a:rPr>
              <a:t>The text uses many words to describe personality. Some are adjectives such as </a:t>
            </a:r>
            <a:r>
              <a:rPr lang="en-US" altLang="zh-CN" sz="2800" i="1">
                <a:latin typeface="Times New Roman" pitchFamily="18" charset="0"/>
              </a:rPr>
              <a:t>comfortable</a:t>
            </a:r>
            <a:r>
              <a:rPr lang="en-US" altLang="zh-CN" sz="2800">
                <a:latin typeface="Times New Roman" pitchFamily="18" charset="0"/>
              </a:rPr>
              <a:t> (Para. 3) and</a:t>
            </a:r>
            <a:r>
              <a:rPr lang="en-US" altLang="zh-CN" sz="2800" i="1">
                <a:latin typeface="Times New Roman" pitchFamily="18" charset="0"/>
              </a:rPr>
              <a:t> odd</a:t>
            </a:r>
            <a:r>
              <a:rPr lang="en-US" altLang="zh-CN" sz="2800">
                <a:latin typeface="Times New Roman" pitchFamily="18" charset="0"/>
              </a:rPr>
              <a:t> (Para. 7). Some are nouns such as </a:t>
            </a:r>
            <a:r>
              <a:rPr lang="en-US" altLang="zh-CN" sz="2800" i="1">
                <a:latin typeface="Times New Roman" pitchFamily="18" charset="0"/>
              </a:rPr>
              <a:t>independence</a:t>
            </a:r>
            <a:r>
              <a:rPr lang="en-US" altLang="zh-CN" sz="2800">
                <a:latin typeface="Times New Roman" pitchFamily="18" charset="0"/>
              </a:rPr>
              <a:t> (Para. 3) and</a:t>
            </a:r>
            <a:r>
              <a:rPr lang="en-US" altLang="zh-CN" sz="2800" i="1">
                <a:latin typeface="Times New Roman" pitchFamily="18" charset="0"/>
              </a:rPr>
              <a:t> dignity</a:t>
            </a:r>
            <a:r>
              <a:rPr lang="en-US" altLang="zh-CN" sz="2800">
                <a:latin typeface="Times New Roman" pitchFamily="18" charset="0"/>
              </a:rPr>
              <a:t> (Para. 5). You can scan the QR code to learn more about these words. </a:t>
            </a:r>
            <a:endParaRPr lang="zh-CN" altLang="en-US" sz="2800">
              <a:latin typeface="Times New Roman"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415925" y="1274763"/>
            <a:ext cx="1330325" cy="431800"/>
          </a:xfrm>
          <a:prstGeom prst="homePlate">
            <a:avLst/>
          </a:prstGeom>
          <a:solidFill>
            <a:srgbClr val="64A96A"/>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r>
              <a:rPr kumimoji="1" lang="en-US" altLang="zh-CN" sz="2400" b="1" dirty="0">
                <a:solidFill>
                  <a:srgbClr val="FFFFFF"/>
                </a:solidFill>
              </a:rPr>
              <a:t>STEP 1</a:t>
            </a:r>
            <a:endParaRPr kumimoji="1" lang="zh-CN" altLang="en-US" sz="2400" b="1" dirty="0">
              <a:solidFill>
                <a:srgbClr val="FFFFFF"/>
              </a:solidFill>
            </a:endParaRPr>
          </a:p>
        </p:txBody>
      </p:sp>
      <p:sp>
        <p:nvSpPr>
          <p:cNvPr id="5" name="矩形 4"/>
          <p:cNvSpPr/>
          <p:nvPr/>
        </p:nvSpPr>
        <p:spPr>
          <a:xfrm>
            <a:off x="1878013" y="1077913"/>
            <a:ext cx="6908800" cy="1814512"/>
          </a:xfrm>
          <a:prstGeom prst="rect">
            <a:avLst/>
          </a:prstGeom>
        </p:spPr>
        <p:txBody>
          <a:bodyPr>
            <a:spAutoFit/>
          </a:bodyPr>
          <a:lstStyle/>
          <a:p>
            <a:pPr fontAlgn="auto">
              <a:spcBef>
                <a:spcPts val="0"/>
              </a:spcBef>
              <a:spcAft>
                <a:spcPts val="0"/>
              </a:spcAft>
              <a:defRPr/>
            </a:pPr>
            <a:r>
              <a:rPr lang="en-US" altLang="zh-CN" sz="2800" kern="100" dirty="0">
                <a:latin typeface="Times New Roman" panose="02020603050405020304" pitchFamily="18" charset="0"/>
                <a:ea typeface="+mn-ea"/>
                <a:cs typeface="Times New Roman" panose="02020603050405020304" pitchFamily="18" charset="0"/>
              </a:rPr>
              <a:t>The words and expressions in the box are used to describe personality. Please read the text again and look for more words and expressions in this semantic field.</a:t>
            </a:r>
            <a:endParaRPr lang="zh-CN" altLang="zh-CN" sz="2800" kern="100" dirty="0">
              <a:latin typeface="Calibri" panose="020F0502020204030204" charset="0"/>
              <a:ea typeface="+mn-ea"/>
              <a:cs typeface="Times New Roman" panose="02020603050405020304" pitchFamily="18" charset="0"/>
            </a:endParaRPr>
          </a:p>
        </p:txBody>
      </p:sp>
      <p:sp>
        <p:nvSpPr>
          <p:cNvPr id="6" name="矩形 5"/>
          <p:cNvSpPr>
            <a:spLocks noChangeArrowheads="1"/>
          </p:cNvSpPr>
          <p:nvPr/>
        </p:nvSpPr>
        <p:spPr bwMode="auto">
          <a:xfrm>
            <a:off x="2028825" y="3067050"/>
            <a:ext cx="6051550" cy="1292225"/>
          </a:xfrm>
          <a:prstGeom prst="rect">
            <a:avLst/>
          </a:prstGeom>
          <a:noFill/>
          <a:ln w="25400">
            <a:solidFill>
              <a:schemeClr val="accent1"/>
            </a:solidFill>
            <a:miter lim="800000"/>
            <a:headEnd/>
            <a:tailEnd/>
          </a:ln>
        </p:spPr>
        <p:txBody>
          <a:bodyPr>
            <a:spAutoFit/>
          </a:bodyPr>
          <a:lstStyle/>
          <a:p>
            <a:pPr>
              <a:lnSpc>
                <a:spcPct val="150000"/>
              </a:lnSpc>
            </a:pPr>
            <a:r>
              <a:rPr lang="en-US" altLang="zh-CN" sz="2600">
                <a:latin typeface="Times New Roman" pitchFamily="18" charset="0"/>
                <a:cs typeface="Times New Roman" pitchFamily="18" charset="0"/>
              </a:rPr>
              <a:t>individuality	 a sense of independence</a:t>
            </a:r>
          </a:p>
          <a:p>
            <a:pPr>
              <a:lnSpc>
                <a:spcPct val="150000"/>
              </a:lnSpc>
            </a:pPr>
            <a:r>
              <a:rPr lang="en-US" altLang="zh-CN" sz="2600">
                <a:latin typeface="Times New Roman" pitchFamily="18" charset="0"/>
                <a:cs typeface="Times New Roman" pitchFamily="18" charset="0"/>
              </a:rPr>
              <a:t>unique 		ridiculous</a:t>
            </a:r>
            <a:endParaRPr lang="zh-CN" altLang="en-US" sz="2600">
              <a:latin typeface="Times New Roman" pitchFamily="18" charset="0"/>
              <a:cs typeface="Times New Roman" pitchFamily="18" charset="0"/>
            </a:endParaRPr>
          </a:p>
        </p:txBody>
      </p:sp>
      <p:sp>
        <p:nvSpPr>
          <p:cNvPr id="7" name="矩形 6"/>
          <p:cNvSpPr/>
          <p:nvPr/>
        </p:nvSpPr>
        <p:spPr>
          <a:xfrm>
            <a:off x="827088" y="4467225"/>
            <a:ext cx="8169275" cy="1846263"/>
          </a:xfrm>
          <a:prstGeom prst="rect">
            <a:avLst/>
          </a:prstGeom>
        </p:spPr>
        <p:txBody>
          <a:bodyPr>
            <a:spAutoFit/>
          </a:bodyPr>
          <a:lstStyle/>
          <a:p>
            <a:pPr algn="just" fontAlgn="auto">
              <a:lnSpc>
                <a:spcPct val="150000"/>
              </a:lnSpc>
              <a:spcBef>
                <a:spcPts val="0"/>
              </a:spcBef>
              <a:spcAft>
                <a:spcPts val="0"/>
              </a:spcAft>
              <a:defRPr/>
            </a:pPr>
            <a:r>
              <a:rPr lang="en-US" altLang="zh-CN" sz="2400" b="1" kern="100" dirty="0">
                <a:solidFill>
                  <a:srgbClr val="660066"/>
                </a:solidFill>
                <a:latin typeface="Times New Roman" panose="02020603050405020304" pitchFamily="18" charset="0"/>
                <a:ea typeface="+mn-ea"/>
                <a:cs typeface="Times New Roman" panose="02020603050405020304" pitchFamily="18" charset="0"/>
              </a:rPr>
              <a:t>References:</a:t>
            </a:r>
            <a:endParaRPr lang="zh-CN" altLang="zh-CN" sz="2400" b="1" kern="100" dirty="0">
              <a:solidFill>
                <a:srgbClr val="660066"/>
              </a:solidFill>
              <a:latin typeface="Times New Roman" panose="02020603050405020304" pitchFamily="18" charset="0"/>
              <a:ea typeface="+mn-ea"/>
              <a:cs typeface="Times New Roman" panose="02020603050405020304" pitchFamily="18" charset="0"/>
            </a:endParaRPr>
          </a:p>
          <a:p>
            <a:pPr algn="just" fontAlgn="auto">
              <a:lnSpc>
                <a:spcPct val="150000"/>
              </a:lnSpc>
              <a:spcBef>
                <a:spcPts val="0"/>
              </a:spcBef>
              <a:spcAft>
                <a:spcPts val="0"/>
              </a:spcAft>
              <a:defRPr/>
            </a:pPr>
            <a:r>
              <a:rPr lang="en-US" altLang="zh-CN" sz="2600" kern="100" dirty="0">
                <a:latin typeface="Times New Roman" panose="02020603050405020304" pitchFamily="18" charset="0"/>
                <a:ea typeface="+mn-ea"/>
                <a:cs typeface="Times New Roman" panose="02020603050405020304" pitchFamily="18" charset="0"/>
              </a:rPr>
              <a:t>dignity  		character   		odd   	  	comfortable</a:t>
            </a:r>
            <a:endParaRPr lang="zh-CN" altLang="zh-CN" sz="2600" kern="100" dirty="0">
              <a:latin typeface="Times New Roman" panose="02020603050405020304" pitchFamily="18" charset="0"/>
              <a:ea typeface="+mn-ea"/>
              <a:cs typeface="Times New Roman" panose="02020603050405020304" pitchFamily="18" charset="0"/>
            </a:endParaRPr>
          </a:p>
          <a:p>
            <a:pPr algn="just" fontAlgn="auto">
              <a:lnSpc>
                <a:spcPct val="150000"/>
              </a:lnSpc>
              <a:spcBef>
                <a:spcPts val="0"/>
              </a:spcBef>
              <a:spcAft>
                <a:spcPts val="0"/>
              </a:spcAft>
              <a:defRPr/>
            </a:pPr>
            <a:r>
              <a:rPr lang="en-US" altLang="zh-CN" sz="2600" kern="100" dirty="0">
                <a:latin typeface="Times New Roman" panose="02020603050405020304" pitchFamily="18" charset="0"/>
                <a:ea typeface="+mn-ea"/>
                <a:cs typeface="Times New Roman" panose="02020603050405020304" pitchFamily="18" charset="0"/>
              </a:rPr>
              <a:t>awesome   	approachable   	feature  	bold</a:t>
            </a:r>
            <a:endParaRPr lang="zh-CN" altLang="zh-CN" sz="2600" kern="100" dirty="0">
              <a:latin typeface="Times New Roman" panose="02020603050405020304" pitchFamily="18" charset="0"/>
              <a:ea typeface="+mn-ea"/>
              <a:cs typeface="Times New Roman" panose="02020603050405020304" pitchFamily="18" charset="0"/>
            </a:endParaRPr>
          </a:p>
        </p:txBody>
      </p:sp>
      <p:sp>
        <p:nvSpPr>
          <p:cNvPr id="52229" name="文本框 7"/>
          <p:cNvSpPr txBox="1">
            <a:spLocks noChangeArrowheads="1"/>
          </p:cNvSpPr>
          <p:nvPr/>
        </p:nvSpPr>
        <p:spPr bwMode="auto">
          <a:xfrm>
            <a:off x="2468563" y="280988"/>
            <a:ext cx="464343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sp>
        <p:nvSpPr>
          <p:cNvPr id="9" name="动作按钮: 第一张 8">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415925" y="1274763"/>
            <a:ext cx="1330325" cy="431800"/>
          </a:xfrm>
          <a:prstGeom prst="homePlate">
            <a:avLst/>
          </a:prstGeom>
          <a:solidFill>
            <a:srgbClr val="64A96A"/>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r>
              <a:rPr kumimoji="1" lang="en-US" altLang="zh-CN" sz="2400" b="1" dirty="0">
                <a:solidFill>
                  <a:srgbClr val="FFFFFF"/>
                </a:solidFill>
              </a:rPr>
              <a:t>STEP 2</a:t>
            </a:r>
            <a:endParaRPr kumimoji="1" lang="zh-CN" altLang="en-US" sz="2400" b="1" dirty="0">
              <a:solidFill>
                <a:srgbClr val="FFFFFF"/>
              </a:solidFill>
            </a:endParaRPr>
          </a:p>
        </p:txBody>
      </p:sp>
      <p:sp>
        <p:nvSpPr>
          <p:cNvPr id="53250" name="矩形 4"/>
          <p:cNvSpPr>
            <a:spLocks noChangeArrowheads="1"/>
          </p:cNvSpPr>
          <p:nvPr/>
        </p:nvSpPr>
        <p:spPr bwMode="auto">
          <a:xfrm>
            <a:off x="1889125" y="1160463"/>
            <a:ext cx="6454775" cy="1384300"/>
          </a:xfrm>
          <a:prstGeom prst="rect">
            <a:avLst/>
          </a:prstGeom>
          <a:noFill/>
          <a:ln w="9525">
            <a:noFill/>
            <a:miter lim="800000"/>
            <a:headEnd/>
            <a:tailEnd/>
          </a:ln>
        </p:spPr>
        <p:txBody>
          <a:bodyPr>
            <a:spAutoFit/>
          </a:bodyPr>
          <a:lstStyle/>
          <a:p>
            <a:r>
              <a:rPr lang="en-US" altLang="zh-CN" sz="2800">
                <a:latin typeface="Times New Roman" pitchFamily="18" charset="0"/>
              </a:rPr>
              <a:t>Complete the sentences with the words and expressions in step 1. Change the form when necessary.</a:t>
            </a:r>
            <a:endParaRPr lang="zh-CN" altLang="en-US" sz="2800">
              <a:latin typeface="Calibri" pitchFamily="34" charset="0"/>
            </a:endParaRPr>
          </a:p>
        </p:txBody>
      </p:sp>
      <p:sp>
        <p:nvSpPr>
          <p:cNvPr id="6" name="矩形 5"/>
          <p:cNvSpPr/>
          <p:nvPr/>
        </p:nvSpPr>
        <p:spPr>
          <a:xfrm>
            <a:off x="647700" y="2749550"/>
            <a:ext cx="7658100" cy="3354388"/>
          </a:xfrm>
          <a:prstGeom prst="rect">
            <a:avLst/>
          </a:prstGeom>
        </p:spPr>
        <p:txBody>
          <a:bodyPr>
            <a:spAutoFit/>
          </a:bodyPr>
          <a:lstStyle/>
          <a:p>
            <a:pPr marL="342900" indent="-342900" algn="just" fontAlgn="auto">
              <a:spcBef>
                <a:spcPts val="1800"/>
              </a:spcBef>
              <a:spcAft>
                <a:spcPts val="0"/>
              </a:spcAft>
              <a:buFont typeface="+mj-lt"/>
              <a:buAutoNum type="arabicPeriod"/>
              <a:defRPr/>
            </a:pPr>
            <a:r>
              <a:rPr lang="en-US" altLang="zh-CN" sz="2600" kern="100" dirty="0">
                <a:latin typeface="Times New Roman" panose="02020603050405020304" pitchFamily="18" charset="0"/>
                <a:ea typeface="+mn-ea"/>
                <a:cs typeface="Times New Roman" panose="02020603050405020304" pitchFamily="18" charset="0"/>
              </a:rPr>
              <a:t>The BBC documentary shows us that politeness is traditionally part of the British __________.</a:t>
            </a:r>
            <a:endParaRPr lang="zh-CN" altLang="zh-CN" sz="2600" kern="100" dirty="0">
              <a:latin typeface="Times New Roman" panose="02020603050405020304" pitchFamily="18" charset="0"/>
              <a:ea typeface="+mn-ea"/>
              <a:cs typeface="Times New Roman" panose="02020603050405020304" pitchFamily="18" charset="0"/>
            </a:endParaRPr>
          </a:p>
          <a:p>
            <a:pPr marL="342900" indent="-342900" algn="just" fontAlgn="auto">
              <a:spcBef>
                <a:spcPts val="1800"/>
              </a:spcBef>
              <a:spcAft>
                <a:spcPts val="0"/>
              </a:spcAft>
              <a:buFont typeface="+mj-lt"/>
              <a:buAutoNum type="arabicPeriod"/>
              <a:defRPr/>
            </a:pPr>
            <a:r>
              <a:rPr lang="en-US" altLang="zh-CN" sz="2600" kern="100" dirty="0">
                <a:latin typeface="Times New Roman" panose="02020603050405020304" pitchFamily="18" charset="0"/>
                <a:ea typeface="+mn-ea"/>
                <a:cs typeface="Times New Roman" panose="02020603050405020304" pitchFamily="18" charset="0"/>
              </a:rPr>
              <a:t>The novel </a:t>
            </a:r>
            <a:r>
              <a:rPr lang="en-US" altLang="zh-CN" sz="2600" i="1" kern="100" dirty="0">
                <a:latin typeface="Times New Roman" panose="02020603050405020304" pitchFamily="18" charset="0"/>
                <a:ea typeface="+mn-ea"/>
                <a:cs typeface="Times New Roman" panose="02020603050405020304" pitchFamily="18" charset="0"/>
              </a:rPr>
              <a:t>Pride and Prejudice </a:t>
            </a:r>
            <a:r>
              <a:rPr lang="en-US" altLang="zh-CN" sz="2600" kern="100" dirty="0">
                <a:latin typeface="Times New Roman" panose="02020603050405020304" pitchFamily="18" charset="0"/>
                <a:ea typeface="+mn-ea"/>
                <a:cs typeface="Times New Roman" panose="02020603050405020304" pitchFamily="18" charset="0"/>
              </a:rPr>
              <a:t>describes the heroine </a:t>
            </a:r>
            <a:r>
              <a:rPr lang="en-US" altLang="zh-CN" sz="2600" kern="100" dirty="0">
                <a:solidFill>
                  <a:srgbClr val="2A2A2A"/>
                </a:solidFill>
                <a:latin typeface="Times New Roman" panose="02020603050405020304" pitchFamily="18" charset="0"/>
                <a:ea typeface="+mn-ea"/>
                <a:cs typeface="Times New Roman" panose="02020603050405020304" pitchFamily="18" charset="0"/>
              </a:rPr>
              <a:t>(</a:t>
            </a:r>
            <a:r>
              <a:rPr lang="zh-CN" altLang="zh-CN" sz="2600" kern="100" dirty="0">
                <a:solidFill>
                  <a:srgbClr val="2A2A2A"/>
                </a:solidFill>
                <a:latin typeface="Times New Roman" panose="02020603050405020304" pitchFamily="18" charset="0"/>
                <a:ea typeface="+mn-ea"/>
                <a:cs typeface="Times New Roman" panose="02020603050405020304" pitchFamily="18" charset="0"/>
              </a:rPr>
              <a:t>女主人公</a:t>
            </a:r>
            <a:r>
              <a:rPr lang="en-US" altLang="zh-CN" sz="2600" kern="100" dirty="0">
                <a:solidFill>
                  <a:srgbClr val="2A2A2A"/>
                </a:solidFill>
                <a:latin typeface="Times New Roman" panose="02020603050405020304" pitchFamily="18" charset="0"/>
                <a:ea typeface="+mn-ea"/>
                <a:cs typeface="Times New Roman" panose="02020603050405020304" pitchFamily="18" charset="0"/>
              </a:rPr>
              <a:t>) </a:t>
            </a:r>
            <a:r>
              <a:rPr lang="en-US" altLang="zh-CN" sz="2600" kern="100" dirty="0">
                <a:latin typeface="Times New Roman" panose="02020603050405020304" pitchFamily="18" charset="0"/>
                <a:ea typeface="+mn-ea"/>
                <a:cs typeface="Times New Roman" panose="02020603050405020304" pitchFamily="18" charset="0"/>
              </a:rPr>
              <a:t>Elizabeth’s __________ personality in many aspects. </a:t>
            </a:r>
            <a:endParaRPr lang="zh-CN" altLang="zh-CN" sz="2600" kern="100" dirty="0">
              <a:latin typeface="Times New Roman" panose="02020603050405020304" pitchFamily="18" charset="0"/>
              <a:ea typeface="+mn-ea"/>
              <a:cs typeface="Times New Roman" panose="02020603050405020304" pitchFamily="18" charset="0"/>
            </a:endParaRPr>
          </a:p>
          <a:p>
            <a:pPr marL="342900" indent="-342900" algn="just" fontAlgn="auto">
              <a:spcBef>
                <a:spcPts val="1800"/>
              </a:spcBef>
              <a:spcAft>
                <a:spcPts val="0"/>
              </a:spcAft>
              <a:buFont typeface="+mj-lt"/>
              <a:buAutoNum type="arabicPeriod"/>
              <a:defRPr/>
            </a:pPr>
            <a:r>
              <a:rPr lang="en-US" altLang="zh-CN" sz="2600" kern="100" dirty="0">
                <a:latin typeface="Times New Roman" panose="02020603050405020304" pitchFamily="18" charset="0"/>
                <a:ea typeface="+mn-ea"/>
                <a:cs typeface="Times New Roman" panose="02020603050405020304" pitchFamily="18" charset="0"/>
              </a:rPr>
              <a:t>One’s __________ depends not upon their wealth or rank but upon their character.</a:t>
            </a:r>
            <a:endParaRPr lang="zh-CN" altLang="zh-CN" sz="2600" kern="100" dirty="0">
              <a:latin typeface="Times New Roman" panose="02020603050405020304" pitchFamily="18" charset="0"/>
              <a:ea typeface="+mn-ea"/>
              <a:cs typeface="Times New Roman" panose="02020603050405020304" pitchFamily="18" charset="0"/>
            </a:endParaRPr>
          </a:p>
        </p:txBody>
      </p:sp>
      <p:sp>
        <p:nvSpPr>
          <p:cNvPr id="7" name="矩形 6"/>
          <p:cNvSpPr>
            <a:spLocks noChangeArrowheads="1"/>
          </p:cNvSpPr>
          <p:nvPr/>
        </p:nvSpPr>
        <p:spPr bwMode="auto">
          <a:xfrm>
            <a:off x="2117725" y="5205413"/>
            <a:ext cx="1130300" cy="492125"/>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cs typeface="Times New Roman" pitchFamily="18" charset="0"/>
              </a:rPr>
              <a:t>dignity</a:t>
            </a:r>
          </a:p>
        </p:txBody>
      </p:sp>
      <p:sp>
        <p:nvSpPr>
          <p:cNvPr id="8" name="矩形 7"/>
          <p:cNvSpPr>
            <a:spLocks noChangeArrowheads="1"/>
          </p:cNvSpPr>
          <p:nvPr/>
        </p:nvSpPr>
        <p:spPr bwMode="auto">
          <a:xfrm>
            <a:off x="5299075" y="3152775"/>
            <a:ext cx="1485900" cy="492125"/>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cs typeface="Times New Roman" pitchFamily="18" charset="0"/>
              </a:rPr>
              <a:t>character </a:t>
            </a:r>
            <a:endParaRPr lang="zh-CN" altLang="en-US" sz="2600">
              <a:latin typeface="Times New Roman" pitchFamily="18" charset="0"/>
              <a:cs typeface="Times New Roman" pitchFamily="18" charset="0"/>
            </a:endParaRPr>
          </a:p>
        </p:txBody>
      </p:sp>
      <p:sp>
        <p:nvSpPr>
          <p:cNvPr id="9" name="矩形 8"/>
          <p:cNvSpPr>
            <a:spLocks noChangeArrowheads="1"/>
          </p:cNvSpPr>
          <p:nvPr/>
        </p:nvSpPr>
        <p:spPr bwMode="auto">
          <a:xfrm>
            <a:off x="4759325" y="4197350"/>
            <a:ext cx="1166813" cy="492125"/>
          </a:xfrm>
          <a:prstGeom prst="rect">
            <a:avLst/>
          </a:prstGeom>
          <a:noFill/>
          <a:ln w="9525">
            <a:noFill/>
            <a:miter lim="800000"/>
            <a:headEnd/>
            <a:tailEnd/>
          </a:ln>
        </p:spPr>
        <p:txBody>
          <a:bodyPr wrap="none">
            <a:spAutoFit/>
          </a:bodyPr>
          <a:lstStyle/>
          <a:p>
            <a:r>
              <a:rPr lang="en-US" altLang="zh-CN" sz="2600">
                <a:solidFill>
                  <a:srgbClr val="C00000"/>
                </a:solidFill>
                <a:latin typeface="Times New Roman" pitchFamily="18" charset="0"/>
                <a:cs typeface="Times New Roman" pitchFamily="18" charset="0"/>
              </a:rPr>
              <a:t>unique</a:t>
            </a:r>
            <a:r>
              <a:rPr lang="en-US" altLang="zh-CN" sz="2600">
                <a:solidFill>
                  <a:srgbClr val="C00000"/>
                </a:solidFill>
                <a:latin typeface="Calibri" pitchFamily="34" charset="0"/>
              </a:rPr>
              <a:t> </a:t>
            </a:r>
            <a:endParaRPr lang="zh-CN" altLang="en-US" sz="2600">
              <a:latin typeface="Calibri" pitchFamily="34" charset="0"/>
            </a:endParaRPr>
          </a:p>
        </p:txBody>
      </p:sp>
      <p:sp>
        <p:nvSpPr>
          <p:cNvPr id="53255" name="文本框 9"/>
          <p:cNvSpPr txBox="1">
            <a:spLocks noChangeArrowheads="1"/>
          </p:cNvSpPr>
          <p:nvPr/>
        </p:nvSpPr>
        <p:spPr bwMode="auto">
          <a:xfrm>
            <a:off x="2468563" y="280988"/>
            <a:ext cx="5032375" cy="522287"/>
          </a:xfrm>
          <a:prstGeom prst="rect">
            <a:avLst/>
          </a:prstGeom>
          <a:noFill/>
          <a:ln w="9525">
            <a:noFill/>
            <a:miter lim="800000"/>
            <a:headEnd/>
            <a:tailEnd/>
          </a:ln>
        </p:spPr>
        <p:txBody>
          <a:bodyPr>
            <a:spAutoFit/>
          </a:bodyPr>
          <a:lstStyle/>
          <a:p>
            <a:r>
              <a:rPr kumimoji="1" lang="en-US" altLang="zh-CN" sz="2800" b="1">
                <a:solidFill>
                  <a:srgbClr val="008080"/>
                </a:solidFill>
                <a:latin typeface="Times New Roman" pitchFamily="18" charset="0"/>
                <a:cs typeface="Times New Roman" pitchFamily="18" charset="0"/>
              </a:rPr>
              <a:t>Building your language</a:t>
            </a:r>
            <a:endParaRPr kumimoji="1" lang="zh-CN" altLang="en-US" sz="2800" b="1">
              <a:solidFill>
                <a:srgbClr val="008080"/>
              </a:solidFill>
              <a:latin typeface="Times New Roman" pitchFamily="18" charset="0"/>
              <a:cs typeface="Times New Roman" pitchFamily="18" charset="0"/>
            </a:endParaRPr>
          </a:p>
        </p:txBody>
      </p:sp>
      <p:sp>
        <p:nvSpPr>
          <p:cNvPr id="11" name="动作按钮: 第一张 10">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3700" y="954088"/>
            <a:ext cx="8393113" cy="5418137"/>
          </a:xfrm>
          <a:prstGeom prst="rect">
            <a:avLst/>
          </a:prstGeom>
        </p:spPr>
        <p:txBody>
          <a:bodyPr>
            <a:spAutoFit/>
          </a:bodyPr>
          <a:lstStyle/>
          <a:p>
            <a:pPr marL="323850" indent="-457200" fontAlgn="auto">
              <a:spcBef>
                <a:spcPts val="1800"/>
              </a:spcBef>
              <a:spcAft>
                <a:spcPts val="0"/>
              </a:spcAft>
              <a:defRPr/>
            </a:pPr>
            <a:r>
              <a:rPr lang="en-US" altLang="zh-CN" sz="2600" kern="100" dirty="0">
                <a:latin typeface="Times New Roman" panose="02020603050405020304" pitchFamily="18" charset="0"/>
                <a:ea typeface="+mn-ea"/>
                <a:cs typeface="Times New Roman" panose="02020603050405020304" pitchFamily="18" charset="0"/>
              </a:rPr>
              <a:t>4. It is important to maintain one’s own distinct __________ in the dressing style. </a:t>
            </a:r>
            <a:endParaRPr lang="zh-CN" altLang="zh-CN" sz="2600" kern="100" dirty="0">
              <a:latin typeface="Times New Roman" panose="02020603050405020304" pitchFamily="18" charset="0"/>
              <a:ea typeface="+mn-ea"/>
              <a:cs typeface="Times New Roman" panose="02020603050405020304" pitchFamily="18" charset="0"/>
            </a:endParaRPr>
          </a:p>
          <a:p>
            <a:pPr marL="323850" indent="-457200" fontAlgn="auto">
              <a:spcBef>
                <a:spcPts val="1800"/>
              </a:spcBef>
              <a:spcAft>
                <a:spcPts val="0"/>
              </a:spcAft>
              <a:defRPr/>
            </a:pPr>
            <a:r>
              <a:rPr lang="en-US" altLang="zh-CN" sz="2600" kern="100" dirty="0">
                <a:latin typeface="Times New Roman" panose="02020603050405020304" pitchFamily="18" charset="0"/>
                <a:ea typeface="+mn-ea"/>
                <a:cs typeface="Times New Roman" panose="02020603050405020304" pitchFamily="18" charset="0"/>
              </a:rPr>
              <a:t>5. The movie star looked fabulous but left no deep impression on the press, because her dressing style lacked____________.</a:t>
            </a:r>
            <a:endParaRPr lang="zh-CN" altLang="zh-CN" sz="2600" kern="100" dirty="0">
              <a:latin typeface="Times New Roman" panose="02020603050405020304" pitchFamily="18" charset="0"/>
              <a:ea typeface="+mn-ea"/>
              <a:cs typeface="Times New Roman" panose="02020603050405020304" pitchFamily="18" charset="0"/>
            </a:endParaRPr>
          </a:p>
          <a:p>
            <a:pPr marL="323850" indent="-457200" fontAlgn="auto">
              <a:spcBef>
                <a:spcPts val="1800"/>
              </a:spcBef>
              <a:spcAft>
                <a:spcPts val="0"/>
              </a:spcAft>
              <a:defRPr/>
            </a:pPr>
            <a:r>
              <a:rPr lang="en-US" altLang="zh-CN" sz="2600" kern="100" dirty="0">
                <a:latin typeface="Times New Roman" panose="02020603050405020304" pitchFamily="18" charset="0"/>
                <a:ea typeface="+mn-ea"/>
                <a:cs typeface="Times New Roman" panose="02020603050405020304" pitchFamily="18" charset="0"/>
              </a:rPr>
              <a:t>6. The artist is__________ enough to try a new fashion style that is totally different from his previous one.</a:t>
            </a:r>
            <a:endParaRPr lang="zh-CN" altLang="zh-CN" sz="2600" kern="100" dirty="0">
              <a:latin typeface="Times New Roman" panose="02020603050405020304" pitchFamily="18" charset="0"/>
              <a:ea typeface="+mn-ea"/>
              <a:cs typeface="Times New Roman" panose="02020603050405020304" pitchFamily="18" charset="0"/>
            </a:endParaRPr>
          </a:p>
          <a:p>
            <a:pPr marL="323850" indent="-457200" fontAlgn="auto">
              <a:spcBef>
                <a:spcPts val="1800"/>
              </a:spcBef>
              <a:spcAft>
                <a:spcPts val="0"/>
              </a:spcAft>
              <a:defRPr/>
            </a:pPr>
            <a:r>
              <a:rPr lang="en-US" altLang="zh-CN" sz="2600" kern="100" dirty="0">
                <a:latin typeface="Times New Roman" panose="02020603050405020304" pitchFamily="18" charset="0"/>
                <a:ea typeface="+mn-ea"/>
                <a:cs typeface="Times New Roman" panose="02020603050405020304" pitchFamily="18" charset="0"/>
              </a:rPr>
              <a:t>7. At first I found him really __________, but later I came to understand that he was really kind with a warm heart. </a:t>
            </a:r>
            <a:endParaRPr lang="zh-CN" altLang="zh-CN" sz="2600" kern="100" dirty="0">
              <a:latin typeface="Times New Roman" panose="02020603050405020304" pitchFamily="18" charset="0"/>
              <a:ea typeface="+mn-ea"/>
              <a:cs typeface="Times New Roman" panose="02020603050405020304" pitchFamily="18" charset="0"/>
            </a:endParaRPr>
          </a:p>
          <a:p>
            <a:pPr marL="323850" indent="-457200" fontAlgn="auto">
              <a:spcBef>
                <a:spcPts val="1800"/>
              </a:spcBef>
              <a:spcAft>
                <a:spcPts val="0"/>
              </a:spcAft>
              <a:defRPr/>
            </a:pPr>
            <a:r>
              <a:rPr lang="en-US" altLang="zh-CN" sz="2600" kern="100" dirty="0">
                <a:latin typeface="Times New Roman" panose="02020603050405020304" pitchFamily="18" charset="0"/>
                <a:ea typeface="+mn-ea"/>
                <a:cs typeface="Times New Roman" panose="02020603050405020304" pitchFamily="18" charset="0"/>
              </a:rPr>
              <a:t>8. One major advantage of university life is that it can cultivate ____________________ in students. </a:t>
            </a:r>
            <a:endParaRPr lang="zh-CN" altLang="zh-CN" sz="2600" kern="100" dirty="0">
              <a:latin typeface="Times New Roman" panose="02020603050405020304" pitchFamily="18" charset="0"/>
              <a:ea typeface="+mn-ea"/>
              <a:cs typeface="Times New Roman" panose="02020603050405020304" pitchFamily="18" charset="0"/>
            </a:endParaRPr>
          </a:p>
        </p:txBody>
      </p:sp>
      <p:sp>
        <p:nvSpPr>
          <p:cNvPr id="5" name="矩形 4"/>
          <p:cNvSpPr/>
          <p:nvPr/>
        </p:nvSpPr>
        <p:spPr>
          <a:xfrm>
            <a:off x="1989138" y="5845175"/>
            <a:ext cx="3971925" cy="493713"/>
          </a:xfrm>
          <a:prstGeom prst="rect">
            <a:avLst/>
          </a:prstGeom>
        </p:spPr>
        <p:txBody>
          <a:bodyPr>
            <a:spAutoFit/>
          </a:bodyPr>
          <a:lstStyle/>
          <a:p>
            <a:pPr algn="just" fontAlgn="auto">
              <a:spcBef>
                <a:spcPts val="0"/>
              </a:spcBef>
              <a:spcAft>
                <a:spcPts val="0"/>
              </a:spcAft>
              <a:defRPr/>
            </a:pPr>
            <a:r>
              <a:rPr lang="en-US" altLang="zh-CN" sz="2600" kern="100" dirty="0">
                <a:solidFill>
                  <a:srgbClr val="C00000"/>
                </a:solidFill>
                <a:latin typeface="Times New Roman" panose="02020603050405020304" pitchFamily="18" charset="0"/>
                <a:ea typeface="+mn-ea"/>
                <a:cs typeface="Times New Roman" panose="02020603050405020304" pitchFamily="18" charset="0"/>
              </a:rPr>
              <a:t>a sense of independence</a:t>
            </a:r>
            <a:endParaRPr lang="zh-CN" altLang="zh-CN" sz="2600" kern="100" dirty="0">
              <a:solidFill>
                <a:srgbClr val="C00000"/>
              </a:solidFill>
              <a:latin typeface="Times New Roman" panose="02020603050405020304" pitchFamily="18" charset="0"/>
              <a:ea typeface="+mn-ea"/>
              <a:cs typeface="Times New Roman" panose="02020603050405020304" pitchFamily="18" charset="0"/>
            </a:endParaRPr>
          </a:p>
        </p:txBody>
      </p:sp>
      <p:sp>
        <p:nvSpPr>
          <p:cNvPr id="6" name="矩形 5"/>
          <p:cNvSpPr/>
          <p:nvPr/>
        </p:nvSpPr>
        <p:spPr>
          <a:xfrm>
            <a:off x="7008813" y="974725"/>
            <a:ext cx="1546225" cy="492125"/>
          </a:xfrm>
          <a:prstGeom prst="rect">
            <a:avLst/>
          </a:prstGeom>
        </p:spPr>
        <p:txBody>
          <a:bodyPr>
            <a:spAutoFit/>
          </a:bodyPr>
          <a:lstStyle/>
          <a:p>
            <a:pPr fontAlgn="auto">
              <a:spcBef>
                <a:spcPts val="0"/>
              </a:spcBef>
              <a:spcAft>
                <a:spcPts val="0"/>
              </a:spcAft>
              <a:defRPr/>
            </a:pPr>
            <a:r>
              <a:rPr lang="en-US" altLang="zh-CN" sz="2600" kern="100" dirty="0">
                <a:solidFill>
                  <a:srgbClr val="C00000"/>
                </a:solidFill>
                <a:latin typeface="Times New Roman" panose="02020603050405020304" pitchFamily="18" charset="0"/>
                <a:ea typeface="+mn-ea"/>
                <a:cs typeface="Times New Roman" panose="02020603050405020304" pitchFamily="18" charset="0"/>
              </a:rPr>
              <a:t>features</a:t>
            </a:r>
          </a:p>
        </p:txBody>
      </p:sp>
      <p:sp>
        <p:nvSpPr>
          <p:cNvPr id="7" name="矩形 6"/>
          <p:cNvSpPr/>
          <p:nvPr/>
        </p:nvSpPr>
        <p:spPr>
          <a:xfrm>
            <a:off x="1766888" y="2790825"/>
            <a:ext cx="2463800" cy="493713"/>
          </a:xfrm>
          <a:prstGeom prst="rect">
            <a:avLst/>
          </a:prstGeom>
        </p:spPr>
        <p:txBody>
          <a:bodyPr>
            <a:spAutoFit/>
          </a:bodyPr>
          <a:lstStyle/>
          <a:p>
            <a:pPr fontAlgn="auto">
              <a:spcBef>
                <a:spcPts val="0"/>
              </a:spcBef>
              <a:spcAft>
                <a:spcPts val="0"/>
              </a:spcAft>
              <a:defRPr/>
            </a:pPr>
            <a:r>
              <a:rPr lang="en-US" altLang="zh-CN" sz="2600" kern="100" dirty="0">
                <a:solidFill>
                  <a:srgbClr val="C00000"/>
                </a:solidFill>
                <a:latin typeface="Times New Roman" panose="02020603050405020304" pitchFamily="18" charset="0"/>
                <a:ea typeface="+mn-ea"/>
                <a:cs typeface="Times New Roman" panose="02020603050405020304" pitchFamily="18" charset="0"/>
              </a:rPr>
              <a:t>individuality </a:t>
            </a:r>
            <a:endParaRPr lang="zh-CN" altLang="en-US" sz="2600" dirty="0">
              <a:latin typeface="Times New Roman" panose="02020603050405020304" pitchFamily="18" charset="0"/>
              <a:ea typeface="+mn-ea"/>
              <a:cs typeface="Times New Roman" panose="02020603050405020304" pitchFamily="18" charset="0"/>
            </a:endParaRPr>
          </a:p>
        </p:txBody>
      </p:sp>
      <p:sp>
        <p:nvSpPr>
          <p:cNvPr id="8" name="矩形 7"/>
          <p:cNvSpPr/>
          <p:nvPr/>
        </p:nvSpPr>
        <p:spPr>
          <a:xfrm>
            <a:off x="2619375" y="3422650"/>
            <a:ext cx="1074738" cy="492125"/>
          </a:xfrm>
          <a:prstGeom prst="rect">
            <a:avLst/>
          </a:prstGeom>
        </p:spPr>
        <p:txBody>
          <a:bodyPr>
            <a:spAutoFit/>
          </a:bodyPr>
          <a:lstStyle/>
          <a:p>
            <a:pPr fontAlgn="auto">
              <a:spcBef>
                <a:spcPts val="0"/>
              </a:spcBef>
              <a:spcAft>
                <a:spcPts val="0"/>
              </a:spcAft>
              <a:defRPr/>
            </a:pPr>
            <a:r>
              <a:rPr lang="en-US" altLang="zh-CN" sz="2600" kern="100" dirty="0">
                <a:solidFill>
                  <a:srgbClr val="C00000"/>
                </a:solidFill>
                <a:latin typeface="Times New Roman" panose="02020603050405020304" pitchFamily="18" charset="0"/>
                <a:ea typeface="+mn-ea"/>
                <a:cs typeface="Times New Roman" panose="02020603050405020304" pitchFamily="18" charset="0"/>
              </a:rPr>
              <a:t>bold </a:t>
            </a:r>
          </a:p>
        </p:txBody>
      </p:sp>
      <p:sp>
        <p:nvSpPr>
          <p:cNvPr id="9" name="矩形 8"/>
          <p:cNvSpPr/>
          <p:nvPr/>
        </p:nvSpPr>
        <p:spPr>
          <a:xfrm>
            <a:off x="4597400" y="4446588"/>
            <a:ext cx="958850" cy="492125"/>
          </a:xfrm>
          <a:prstGeom prst="rect">
            <a:avLst/>
          </a:prstGeom>
        </p:spPr>
        <p:txBody>
          <a:bodyPr>
            <a:spAutoFit/>
          </a:bodyPr>
          <a:lstStyle/>
          <a:p>
            <a:pPr fontAlgn="auto">
              <a:spcBef>
                <a:spcPts val="0"/>
              </a:spcBef>
              <a:spcAft>
                <a:spcPts val="0"/>
              </a:spcAft>
              <a:defRPr/>
            </a:pPr>
            <a:r>
              <a:rPr lang="en-US" altLang="zh-CN" sz="2600" kern="100" dirty="0">
                <a:solidFill>
                  <a:srgbClr val="C00000"/>
                </a:solidFill>
                <a:latin typeface="Times New Roman" panose="02020603050405020304" pitchFamily="18" charset="0"/>
                <a:ea typeface="+mn-ea"/>
                <a:cs typeface="Times New Roman" panose="02020603050405020304" pitchFamily="18" charset="0"/>
              </a:rPr>
              <a:t>odd </a:t>
            </a:r>
            <a:endParaRPr lang="zh-CN" altLang="en-US" sz="2600" dirty="0">
              <a:latin typeface="Times New Roman" panose="02020603050405020304" pitchFamily="18" charset="0"/>
              <a:ea typeface="+mn-ea"/>
              <a:cs typeface="Times New Roman" panose="02020603050405020304" pitchFamily="18" charset="0"/>
            </a:endParaRPr>
          </a:p>
        </p:txBody>
      </p:sp>
      <p:sp>
        <p:nvSpPr>
          <p:cNvPr id="54279" name="文本框 9"/>
          <p:cNvSpPr txBox="1">
            <a:spLocks noChangeArrowheads="1"/>
          </p:cNvSpPr>
          <p:nvPr/>
        </p:nvSpPr>
        <p:spPr bwMode="auto">
          <a:xfrm>
            <a:off x="2473325" y="260350"/>
            <a:ext cx="4562475" cy="522288"/>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sp>
        <p:nvSpPr>
          <p:cNvPr id="11" name="动作按钮: 第一张 10">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5298" name="文本框 26"/>
          <p:cNvSpPr txBox="1">
            <a:spLocks noChangeArrowheads="1"/>
          </p:cNvSpPr>
          <p:nvPr/>
        </p:nvSpPr>
        <p:spPr bwMode="auto">
          <a:xfrm>
            <a:off x="2468563" y="280988"/>
            <a:ext cx="440213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5301"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5302"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5303" name="文本框 21"/>
          <p:cNvSpPr txBox="1">
            <a:spLocks noChangeArrowheads="1"/>
          </p:cNvSpPr>
          <p:nvPr/>
        </p:nvSpPr>
        <p:spPr bwMode="auto">
          <a:xfrm>
            <a:off x="468313" y="995363"/>
            <a:ext cx="4533900" cy="522287"/>
          </a:xfrm>
          <a:prstGeom prst="rect">
            <a:avLst/>
          </a:prstGeom>
          <a:noFill/>
          <a:ln w="9525">
            <a:noFill/>
            <a:miter lim="800000"/>
            <a:headEnd/>
            <a:tailEnd/>
          </a:ln>
        </p:spPr>
        <p:txBody>
          <a:bodyPr>
            <a:spAutoFit/>
          </a:bodyPr>
          <a:lstStyle/>
          <a:p>
            <a:r>
              <a:rPr kumimoji="1" lang="en-US" altLang="zh-CN" sz="2800" b="1">
                <a:solidFill>
                  <a:srgbClr val="008080"/>
                </a:solidFill>
                <a:latin typeface="Times New Roman" pitchFamily="18" charset="0"/>
                <a:cs typeface="Times New Roman" pitchFamily="18" charset="0"/>
              </a:rPr>
              <a:t>E</a:t>
            </a:r>
            <a:r>
              <a:rPr kumimoji="1" lang="zh-CN" altLang="zh-CN" sz="2800" b="1">
                <a:solidFill>
                  <a:srgbClr val="008080"/>
                </a:solidFill>
                <a:latin typeface="Times New Roman" pitchFamily="18" charset="0"/>
                <a:cs typeface="Times New Roman" pitchFamily="18" charset="0"/>
              </a:rPr>
              <a:t>xtended </a:t>
            </a:r>
            <a:r>
              <a:rPr kumimoji="1" lang="en-US" altLang="zh-CN" sz="2800" b="1">
                <a:solidFill>
                  <a:srgbClr val="008080"/>
                </a:solidFill>
                <a:latin typeface="Times New Roman" pitchFamily="18" charset="0"/>
                <a:cs typeface="Times New Roman" pitchFamily="18" charset="0"/>
              </a:rPr>
              <a:t>e</a:t>
            </a:r>
            <a:r>
              <a:rPr kumimoji="1" lang="zh-CN" altLang="zh-CN" sz="2800" b="1">
                <a:solidFill>
                  <a:srgbClr val="008080"/>
                </a:solidFill>
                <a:latin typeface="Times New Roman" pitchFamily="18" charset="0"/>
                <a:cs typeface="Times New Roman" pitchFamily="18" charset="0"/>
              </a:rPr>
              <a:t>xercises</a:t>
            </a:r>
            <a:endParaRPr kumimoji="1" lang="zh-CN" altLang="en-US" sz="2800" b="1">
              <a:solidFill>
                <a:srgbClr val="008080"/>
              </a:solidFill>
              <a:latin typeface="Times New Roman" pitchFamily="18" charset="0"/>
              <a:cs typeface="Times New Roman" pitchFamily="18" charset="0"/>
            </a:endParaRPr>
          </a:p>
        </p:txBody>
      </p:sp>
      <p:sp>
        <p:nvSpPr>
          <p:cNvPr id="55304" name="Rectangle 7"/>
          <p:cNvSpPr>
            <a:spLocks noChangeArrowheads="1"/>
          </p:cNvSpPr>
          <p:nvPr/>
        </p:nvSpPr>
        <p:spPr bwMode="auto">
          <a:xfrm>
            <a:off x="1897063" y="1617663"/>
            <a:ext cx="6654800" cy="522287"/>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sym typeface="Arial" charset="0"/>
              </a:rPr>
              <a:t>Match the words with their meanings.</a:t>
            </a:r>
            <a:endParaRPr lang="zh-CN" altLang="en-US" sz="2800">
              <a:latin typeface="Times New Roman" pitchFamily="18" charset="0"/>
              <a:cs typeface="Times New Roman" pitchFamily="18" charset="0"/>
              <a:sym typeface="Arial" charset="0"/>
            </a:endParaRPr>
          </a:p>
        </p:txBody>
      </p:sp>
      <p:sp>
        <p:nvSpPr>
          <p:cNvPr id="19" name="五边形 18"/>
          <p:cNvSpPr/>
          <p:nvPr/>
        </p:nvSpPr>
        <p:spPr>
          <a:xfrm>
            <a:off x="468313" y="1617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5306" name="文本框 11"/>
          <p:cNvSpPr txBox="1">
            <a:spLocks noChangeArrowheads="1"/>
          </p:cNvSpPr>
          <p:nvPr/>
        </p:nvSpPr>
        <p:spPr bwMode="auto">
          <a:xfrm>
            <a:off x="477838" y="1598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1</a:t>
            </a:r>
            <a:endParaRPr kumimoji="1" lang="zh-CN" altLang="en-US" sz="2400" b="1">
              <a:solidFill>
                <a:srgbClr val="FFFFFF"/>
              </a:solidFill>
              <a:latin typeface="Calibri" pitchFamily="34" charset="0"/>
            </a:endParaRPr>
          </a:p>
        </p:txBody>
      </p:sp>
      <p:pic>
        <p:nvPicPr>
          <p:cNvPr id="55307" name="Picture 2" descr="https://tse2.mm.bing.net/th?id=OIP.4WxAYWVBt3IjgFOLVCX0kAHaDg&amp;pid=Api"/>
          <p:cNvPicPr>
            <a:picLocks noChangeAspect="1" noChangeArrowheads="1"/>
          </p:cNvPicPr>
          <p:nvPr/>
        </p:nvPicPr>
        <p:blipFill>
          <a:blip r:embed="rId3"/>
          <a:srcRect/>
          <a:stretch>
            <a:fillRect/>
          </a:stretch>
        </p:blipFill>
        <p:spPr bwMode="auto">
          <a:xfrm>
            <a:off x="1897063" y="3394075"/>
            <a:ext cx="4514850" cy="2133600"/>
          </a:xfrm>
          <a:prstGeom prst="rect">
            <a:avLst/>
          </a:prstGeom>
          <a:noFill/>
          <a:ln w="9525">
            <a:noFill/>
            <a:miter lim="800000"/>
            <a:headEnd/>
            <a:tailEnd/>
          </a:ln>
        </p:spPr>
      </p:pic>
      <p:sp>
        <p:nvSpPr>
          <p:cNvPr id="13" name="动作按钮: 第一张 12">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2"/>
          <p:cNvSpPr>
            <a:spLocks noChangeArrowheads="1"/>
          </p:cNvSpPr>
          <p:nvPr/>
        </p:nvSpPr>
        <p:spPr bwMode="auto">
          <a:xfrm>
            <a:off x="0" y="0"/>
            <a:ext cx="3070225" cy="6858000"/>
          </a:xfrm>
          <a:prstGeom prst="rect">
            <a:avLst/>
          </a:prstGeom>
          <a:solidFill>
            <a:srgbClr val="ADD4FF"/>
          </a:solidFill>
          <a:ln w="9525">
            <a:noFill/>
            <a:miter lim="800000"/>
            <a:headEnd/>
            <a:tailEnd/>
          </a:ln>
        </p:spPr>
        <p:txBody>
          <a:bodyPr/>
          <a:lstStyle/>
          <a:p>
            <a:endParaRPr lang="en-US" altLang="zh-CN">
              <a:latin typeface="Calibri" pitchFamily="34" charset="0"/>
            </a:endParaRPr>
          </a:p>
        </p:txBody>
      </p:sp>
      <p:sp>
        <p:nvSpPr>
          <p:cNvPr id="56322" name="Text Box 4"/>
          <p:cNvSpPr>
            <a:spLocks noChangeArrowheads="1"/>
          </p:cNvSpPr>
          <p:nvPr/>
        </p:nvSpPr>
        <p:spPr bwMode="auto">
          <a:xfrm>
            <a:off x="242888" y="468313"/>
            <a:ext cx="2222500" cy="5862637"/>
          </a:xfrm>
          <a:prstGeom prst="rect">
            <a:avLst/>
          </a:prstGeom>
          <a:noFill/>
          <a:ln w="9525">
            <a:noFill/>
            <a:miter lim="800000"/>
            <a:headEnd/>
            <a:tailEnd/>
          </a:ln>
        </p:spPr>
        <p:txBody>
          <a:bodyPr>
            <a:spAutoFit/>
          </a:bodyPr>
          <a:lstStyle/>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individuality</a:t>
            </a: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mock</a:t>
            </a: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norm</a:t>
            </a: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fashionable</a:t>
            </a: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approachable</a:t>
            </a: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harsh</a:t>
            </a: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bold</a:t>
            </a: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ridiculous</a:t>
            </a: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showcase</a:t>
            </a:r>
          </a:p>
          <a:p>
            <a:pPr>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accomplishment</a:t>
            </a:r>
          </a:p>
        </p:txBody>
      </p:sp>
      <p:sp>
        <p:nvSpPr>
          <p:cNvPr id="29701" name="直接连接符 13"/>
          <p:cNvSpPr>
            <a:spLocks noChangeShapeType="1"/>
          </p:cNvSpPr>
          <p:nvPr/>
        </p:nvSpPr>
        <p:spPr bwMode="auto">
          <a:xfrm rot="16200000" flipH="1">
            <a:off x="1174750" y="1358900"/>
            <a:ext cx="2555875" cy="1235075"/>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2" name="直接连接符 16"/>
          <p:cNvSpPr>
            <a:spLocks noChangeShapeType="1"/>
          </p:cNvSpPr>
          <p:nvPr/>
        </p:nvSpPr>
        <p:spPr bwMode="auto">
          <a:xfrm>
            <a:off x="1012825" y="1282700"/>
            <a:ext cx="2057400" cy="1225550"/>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3" name="直接连接符 19"/>
          <p:cNvSpPr>
            <a:spLocks noChangeShapeType="1"/>
          </p:cNvSpPr>
          <p:nvPr/>
        </p:nvSpPr>
        <p:spPr bwMode="auto">
          <a:xfrm flipV="1">
            <a:off x="1062038" y="468313"/>
            <a:ext cx="2006600" cy="1504950"/>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4" name="直接连接符 21"/>
          <p:cNvSpPr>
            <a:spLocks noChangeShapeType="1"/>
          </p:cNvSpPr>
          <p:nvPr/>
        </p:nvSpPr>
        <p:spPr bwMode="auto">
          <a:xfrm flipV="1">
            <a:off x="1774825" y="1039813"/>
            <a:ext cx="1293813" cy="1468437"/>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5" name="直接连接符 23"/>
          <p:cNvSpPr>
            <a:spLocks noChangeShapeType="1"/>
          </p:cNvSpPr>
          <p:nvPr/>
        </p:nvSpPr>
        <p:spPr bwMode="auto">
          <a:xfrm>
            <a:off x="1004888" y="3686175"/>
            <a:ext cx="2060575" cy="2185988"/>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6" name="直接连接符 26"/>
          <p:cNvSpPr>
            <a:spLocks noChangeShapeType="1"/>
          </p:cNvSpPr>
          <p:nvPr/>
        </p:nvSpPr>
        <p:spPr bwMode="auto">
          <a:xfrm rot="16200000" flipH="1">
            <a:off x="2180431" y="2967832"/>
            <a:ext cx="754063" cy="1016000"/>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7" name="直接连接符 28"/>
          <p:cNvSpPr>
            <a:spLocks noChangeShapeType="1"/>
          </p:cNvSpPr>
          <p:nvPr/>
        </p:nvSpPr>
        <p:spPr bwMode="auto">
          <a:xfrm>
            <a:off x="915988" y="4248150"/>
            <a:ext cx="2138362" cy="2224088"/>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8" name="直接连接符 30"/>
          <p:cNvSpPr>
            <a:spLocks noChangeShapeType="1"/>
          </p:cNvSpPr>
          <p:nvPr/>
        </p:nvSpPr>
        <p:spPr bwMode="auto">
          <a:xfrm flipV="1">
            <a:off x="1528763" y="1582738"/>
            <a:ext cx="1525587" cy="3248025"/>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9" name="直接连接符 33"/>
          <p:cNvSpPr>
            <a:spLocks noChangeShapeType="1"/>
          </p:cNvSpPr>
          <p:nvPr/>
        </p:nvSpPr>
        <p:spPr bwMode="auto">
          <a:xfrm rot="5400000" flipH="1" flipV="1">
            <a:off x="1774031" y="4231482"/>
            <a:ext cx="1000125" cy="1560512"/>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graphicFrame>
        <p:nvGraphicFramePr>
          <p:cNvPr id="14" name="表格 13"/>
          <p:cNvGraphicFramePr>
            <a:graphicFrameLocks noGrp="1"/>
          </p:cNvGraphicFramePr>
          <p:nvPr/>
        </p:nvGraphicFramePr>
        <p:xfrm>
          <a:off x="3070225" y="14288"/>
          <a:ext cx="6073775" cy="6829425"/>
        </p:xfrm>
        <a:graphic>
          <a:graphicData uri="http://schemas.openxmlformats.org/drawingml/2006/table">
            <a:tbl>
              <a:tblPr/>
              <a:tblGrid>
                <a:gridCol w="6073775"/>
              </a:tblGrid>
              <a:tr h="628146">
                <a:tc>
                  <a:txBody>
                    <a:bodyPr/>
                    <a:lstStyle/>
                    <a:p>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the usual way of doing</a:t>
                      </a:r>
                      <a:r>
                        <a:rPr lang="en-US" altLang="zh-CN" sz="2200" b="0"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altLang="zh-CN" sz="2200" b="0" i="0" kern="1200" dirty="0" err="1" smtClean="0">
                          <a:solidFill>
                            <a:schemeClr val="tx1"/>
                          </a:solidFill>
                          <a:effectLst/>
                          <a:latin typeface="Times New Roman" panose="02020603050405020304" pitchFamily="18" charset="0"/>
                          <a:ea typeface="+mn-ea"/>
                          <a:cs typeface="Times New Roman" panose="02020603050405020304" pitchFamily="18" charset="0"/>
                        </a:rPr>
                        <a:t>sth</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 etc.</a:t>
                      </a:r>
                      <a:r>
                        <a:rPr lang="en-US" altLang="zh-CN" sz="2200" dirty="0" smtClean="0">
                          <a:latin typeface="Times New Roman" panose="02020603050405020304" pitchFamily="18" charset="0"/>
                          <a:cs typeface="Times New Roman" panose="02020603050405020304" pitchFamily="18" charset="0"/>
                        </a:rPr>
                        <a:t> </a:t>
                      </a:r>
                      <a:endParaRPr lang="en-US" altLang="zh-CN" sz="2200" dirty="0">
                        <a:latin typeface="Times New Roman" panose="02020603050405020304" pitchFamily="18" charset="0"/>
                        <a:cs typeface="Times New Roman" panose="02020603050405020304" pitchFamily="18" charset="0"/>
                      </a:endParaRP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tr>
              <a:tr h="571500">
                <a:tc>
                  <a:txBody>
                    <a:bodyPr/>
                    <a:lstStyle/>
                    <a:p>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popular, esp. for a short</a:t>
                      </a:r>
                      <a:r>
                        <a:rPr lang="en-US" altLang="zh-CN" sz="2200" b="0"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period of time</a:t>
                      </a:r>
                      <a:r>
                        <a:rPr lang="en-US" altLang="zh-CN" sz="2200" dirty="0" smtClean="0">
                          <a:latin typeface="Times New Roman" panose="02020603050405020304" pitchFamily="18" charset="0"/>
                          <a:cs typeface="Times New Roman" panose="02020603050405020304" pitchFamily="18" charset="0"/>
                        </a:rPr>
                        <a:t> </a:t>
                      </a:r>
                      <a:endParaRPr lang="en-US" altLang="zh-CN" sz="2200" dirty="0">
                        <a:latin typeface="Times New Roman" panose="02020603050405020304" pitchFamily="18" charset="0"/>
                        <a:cs typeface="Times New Roman" panose="02020603050405020304" pitchFamily="18" charset="0"/>
                      </a:endParaRP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tr>
              <a:tr h="571500">
                <a:tc>
                  <a:txBody>
                    <a:bodyPr/>
                    <a:lstStyle/>
                    <a:p>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silly or unreasonable </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tr>
              <a:tr h="397097">
                <a:tc>
                  <a:txBody>
                    <a:bodyPr/>
                    <a:lstStyle/>
                    <a:p>
                      <a:pPr marL="0" marR="0" lvl="0" indent="0" algn="l" defTabSz="457200" rtl="0" eaLnBrk="1" fontAlgn="base" latinLnBrk="0" hangingPunct="1">
                        <a:lnSpc>
                          <a:spcPct val="100000"/>
                        </a:lnSpc>
                        <a:spcBef>
                          <a:spcPct val="0"/>
                        </a:spcBef>
                        <a:spcAft>
                          <a:spcPct val="0"/>
                        </a:spcAft>
                        <a:buClrTx/>
                        <a:buSzTx/>
                        <a:buFontTx/>
                        <a:buNone/>
                        <a:defRPr/>
                      </a:pP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to laugh at sb. or </a:t>
                      </a:r>
                      <a:r>
                        <a:rPr lang="en-US" altLang="zh-CN" sz="2200" b="0" i="0" kern="1200" dirty="0" err="1" smtClean="0">
                          <a:solidFill>
                            <a:schemeClr val="tx1"/>
                          </a:solidFill>
                          <a:effectLst/>
                          <a:latin typeface="Times New Roman" panose="02020603050405020304" pitchFamily="18" charset="0"/>
                          <a:ea typeface="+mn-ea"/>
                          <a:cs typeface="Times New Roman" panose="02020603050405020304" pitchFamily="18" charset="0"/>
                        </a:rPr>
                        <a:t>sth</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 and try to make</a:t>
                      </a:r>
                      <a:r>
                        <a:rPr lang="en-US" altLang="zh-CN" sz="2200" b="0"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them look stupid by making bad remarks about</a:t>
                      </a:r>
                      <a:r>
                        <a:rPr lang="en-US" altLang="zh-CN" sz="2200" b="0"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them or by copying them</a:t>
                      </a:r>
                      <a:endParaRPr lang="en-US" altLang="zh-CN" sz="2200" dirty="0" smtClean="0">
                        <a:latin typeface="Times New Roman" panose="02020603050405020304" pitchFamily="18" charset="0"/>
                        <a:cs typeface="Times New Roman" panose="02020603050405020304" pitchFamily="18" charset="0"/>
                      </a:endParaRP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tr>
              <a:tr h="773869">
                <a:tc>
                  <a:txBody>
                    <a:bodyPr/>
                    <a:lstStyle/>
                    <a:p>
                      <a:r>
                        <a:rPr lang="en-US" altLang="zh-CN" sz="2200" kern="1200" dirty="0" smtClean="0">
                          <a:solidFill>
                            <a:schemeClr val="tx1"/>
                          </a:solidFill>
                          <a:effectLst/>
                          <a:latin typeface="Times New Roman" panose="02020603050405020304" pitchFamily="18" charset="0"/>
                          <a:ea typeface="+mn-ea"/>
                          <a:cs typeface="Times New Roman" panose="02020603050405020304" pitchFamily="18" charset="0"/>
                        </a:rPr>
                        <a:t>the quality that</a:t>
                      </a:r>
                      <a:r>
                        <a:rPr lang="en-US" altLang="zh-CN" sz="22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altLang="zh-CN" sz="2200" kern="1200" dirty="0" smtClean="0">
                          <a:solidFill>
                            <a:schemeClr val="tx1"/>
                          </a:solidFill>
                          <a:effectLst/>
                          <a:latin typeface="Times New Roman" panose="02020603050405020304" pitchFamily="18" charset="0"/>
                          <a:ea typeface="+mn-ea"/>
                          <a:cs typeface="Times New Roman" panose="02020603050405020304" pitchFamily="18" charset="0"/>
                        </a:rPr>
                        <a:t>makes sb. or </a:t>
                      </a:r>
                      <a:r>
                        <a:rPr lang="en-US" altLang="zh-CN" sz="2200" kern="1200" dirty="0" err="1" smtClean="0">
                          <a:solidFill>
                            <a:schemeClr val="tx1"/>
                          </a:solidFill>
                          <a:effectLst/>
                          <a:latin typeface="Times New Roman" panose="02020603050405020304" pitchFamily="18" charset="0"/>
                          <a:ea typeface="+mn-ea"/>
                          <a:cs typeface="Times New Roman" panose="02020603050405020304" pitchFamily="18" charset="0"/>
                        </a:rPr>
                        <a:t>sth</a:t>
                      </a:r>
                      <a:r>
                        <a:rPr lang="en-US" altLang="zh-CN" sz="2200" kern="1200" dirty="0" smtClean="0">
                          <a:solidFill>
                            <a:schemeClr val="tx1"/>
                          </a:solidFill>
                          <a:effectLst/>
                          <a:latin typeface="Times New Roman" panose="02020603050405020304" pitchFamily="18" charset="0"/>
                          <a:ea typeface="+mn-ea"/>
                          <a:cs typeface="Times New Roman" panose="02020603050405020304" pitchFamily="18" charset="0"/>
                        </a:rPr>
                        <a:t>. different from all other things or people</a:t>
                      </a:r>
                      <a:endParaRPr lang="en-US" altLang="zh-CN" sz="2200" dirty="0">
                        <a:latin typeface="Times New Roman" panose="02020603050405020304" pitchFamily="18" charset="0"/>
                        <a:cs typeface="Times New Roman" panose="02020603050405020304" pitchFamily="18" charset="0"/>
                      </a:endParaRP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tr>
              <a:tr h="543148">
                <a:tc>
                  <a:txBody>
                    <a:bodyPr/>
                    <a:lstStyle/>
                    <a:p>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friendly and easy to</a:t>
                      </a:r>
                      <a:r>
                        <a:rPr lang="en-US" altLang="zh-CN" sz="2200" b="0"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talk to</a:t>
                      </a:r>
                      <a:r>
                        <a:rPr lang="en-US" altLang="zh-CN" sz="2200" dirty="0" smtClean="0">
                          <a:latin typeface="Times New Roman" panose="02020603050405020304" pitchFamily="18" charset="0"/>
                          <a:cs typeface="Times New Roman" panose="02020603050405020304" pitchFamily="18" charset="0"/>
                        </a:rPr>
                        <a:t> </a:t>
                      </a:r>
                      <a:endParaRPr lang="en-US" altLang="zh-CN" sz="2200" i="0" kern="1200" dirty="0">
                        <a:solidFill>
                          <a:schemeClr val="tx1"/>
                        </a:solidFill>
                        <a:effectLst/>
                        <a:latin typeface="Times New Roman" panose="02020603050405020304" pitchFamily="18" charset="0"/>
                        <a:ea typeface="+mn-ea"/>
                        <a:cs typeface="Times New Roman" panose="02020603050405020304" pitchFamily="18" charset="0"/>
                      </a:endParaRP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tr>
              <a:tr h="604157">
                <a:tc>
                  <a:txBody>
                    <a:bodyPr/>
                    <a:lstStyle/>
                    <a:p>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to show sb. or </a:t>
                      </a:r>
                      <a:r>
                        <a:rPr lang="en-US" altLang="zh-CN" sz="2200" b="0" i="0" kern="1200" dirty="0" err="1" smtClean="0">
                          <a:solidFill>
                            <a:schemeClr val="tx1"/>
                          </a:solidFill>
                          <a:effectLst/>
                          <a:latin typeface="Times New Roman" panose="02020603050405020304" pitchFamily="18" charset="0"/>
                          <a:ea typeface="+mn-ea"/>
                          <a:cs typeface="Times New Roman" panose="02020603050405020304" pitchFamily="18" charset="0"/>
                        </a:rPr>
                        <a:t>sth</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 to the</a:t>
                      </a:r>
                      <a:r>
                        <a:rPr lang="en-US" altLang="zh-CN" sz="2200" b="0"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public in a favorable way </a:t>
                      </a:r>
                      <a:endParaRPr lang="en-US" altLang="zh-CN" sz="2200" dirty="0">
                        <a:latin typeface="Times New Roman" panose="02020603050405020304" pitchFamily="18" charset="0"/>
                        <a:cs typeface="Times New Roman" panose="02020603050405020304" pitchFamily="18" charset="0"/>
                      </a:endParaRP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tr>
              <a:tr h="549611">
                <a:tc>
                  <a:txBody>
                    <a:bodyPr/>
                    <a:lstStyle/>
                    <a:p>
                      <a:pPr marL="0" marR="0" indent="0" algn="l" defTabSz="457200" rtl="0" eaLnBrk="1" fontAlgn="auto" latinLnBrk="0" hangingPunct="1">
                        <a:lnSpc>
                          <a:spcPct val="100000"/>
                        </a:lnSpc>
                        <a:spcBef>
                          <a:spcPts val="0"/>
                        </a:spcBef>
                        <a:spcAft>
                          <a:spcPts val="0"/>
                        </a:spcAft>
                        <a:buClrTx/>
                        <a:buSzTx/>
                        <a:buFontTx/>
                        <a:buNone/>
                        <a:defRPr/>
                      </a:pPr>
                      <a:r>
                        <a:rPr lang="en-US" altLang="zh-CN" sz="2200" b="0" i="0" kern="1200" dirty="0" err="1" smtClean="0">
                          <a:solidFill>
                            <a:schemeClr val="tx1"/>
                          </a:solidFill>
                          <a:effectLst/>
                          <a:latin typeface="Times New Roman" panose="02020603050405020304" pitchFamily="18" charset="0"/>
                          <a:ea typeface="+mn-ea"/>
                          <a:cs typeface="Times New Roman" panose="02020603050405020304" pitchFamily="18" charset="0"/>
                        </a:rPr>
                        <a:t>sth</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a:t>
                      </a:r>
                      <a:r>
                        <a:rPr lang="en-US" altLang="zh-CN" sz="2200" b="0"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successful or impressive that is achieved after a lot</a:t>
                      </a:r>
                      <a:r>
                        <a:rPr lang="en-US" altLang="zh-CN" sz="2200" b="0"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of effort and hard work </a:t>
                      </a:r>
                      <a:endParaRPr lang="en-US" altLang="zh-CN" sz="2200" dirty="0" smtClean="0">
                        <a:latin typeface="Times New Roman" panose="02020603050405020304" pitchFamily="18" charset="0"/>
                        <a:cs typeface="Times New Roman" panose="02020603050405020304" pitchFamily="18" charset="0"/>
                      </a:endParaRP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tr>
              <a:tr h="574612">
                <a:tc>
                  <a:txBody>
                    <a:bodyPr/>
                    <a:lstStyle/>
                    <a:p>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difficult to live in</a:t>
                      </a:r>
                      <a:r>
                        <a:rPr lang="en-US" altLang="zh-CN" sz="2200" b="0"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and very uncomfortable</a:t>
                      </a:r>
                      <a:r>
                        <a:rPr lang="en-US" altLang="zh-CN" sz="2200" dirty="0" smtClean="0">
                          <a:latin typeface="Times New Roman" panose="02020603050405020304" pitchFamily="18" charset="0"/>
                          <a:cs typeface="Times New Roman" panose="02020603050405020304" pitchFamily="18" charset="0"/>
                        </a:rPr>
                        <a:t> </a:t>
                      </a:r>
                      <a:endParaRPr lang="en-US" altLang="zh-CN" sz="2200" dirty="0">
                        <a:latin typeface="Times New Roman" panose="02020603050405020304" pitchFamily="18" charset="0"/>
                        <a:cs typeface="Times New Roman" panose="02020603050405020304" pitchFamily="18" charset="0"/>
                      </a:endParaRP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tr>
              <a:tr h="545287">
                <a:tc>
                  <a:txBody>
                    <a:bodyPr/>
                    <a:lstStyle/>
                    <a:p>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behavior or actions that show you are extremely confident and not</a:t>
                      </a:r>
                      <a:r>
                        <a:rPr lang="en-US" altLang="zh-CN" sz="2200" b="0"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afraid to take risks</a:t>
                      </a:r>
                      <a:r>
                        <a:rPr lang="en-US" altLang="zh-CN" sz="2200" dirty="0" smtClean="0">
                          <a:latin typeface="Times New Roman" panose="02020603050405020304" pitchFamily="18" charset="0"/>
                          <a:cs typeface="Times New Roman" panose="02020603050405020304" pitchFamily="18" charset="0"/>
                        </a:rPr>
                        <a:t> </a:t>
                      </a:r>
                      <a:endParaRPr lang="en-US" altLang="zh-CN" sz="2200" dirty="0">
                        <a:latin typeface="Times New Roman" panose="02020603050405020304" pitchFamily="18" charset="0"/>
                        <a:cs typeface="Times New Roman" panose="02020603050405020304" pitchFamily="18" charset="0"/>
                      </a:endParaRP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tr>
            </a:tbl>
          </a:graphicData>
        </a:graphic>
      </p:graphicFrame>
      <p:sp>
        <p:nvSpPr>
          <p:cNvPr id="16" name="直接连接符 21"/>
          <p:cNvSpPr>
            <a:spLocks noChangeShapeType="1"/>
          </p:cNvSpPr>
          <p:nvPr/>
        </p:nvSpPr>
        <p:spPr bwMode="auto">
          <a:xfrm flipV="1">
            <a:off x="2335213" y="5191125"/>
            <a:ext cx="733425" cy="884238"/>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15" name="动作按钮: 第一张 14">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701"/>
                                        </p:tgtEl>
                                        <p:attrNameLst>
                                          <p:attrName>style.visibility</p:attrName>
                                        </p:attrNameLst>
                                      </p:cBhvr>
                                      <p:to>
                                        <p:strVal val="visible"/>
                                      </p:to>
                                    </p:set>
                                    <p:animEffect transition="in" filter="wipe(left)">
                                      <p:cBhvr>
                                        <p:cTn id="7" dur="500"/>
                                        <p:tgtEl>
                                          <p:spTgt spid="2970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9702"/>
                                        </p:tgtEl>
                                        <p:attrNameLst>
                                          <p:attrName>style.visibility</p:attrName>
                                        </p:attrNameLst>
                                      </p:cBhvr>
                                      <p:to>
                                        <p:strVal val="visible"/>
                                      </p:to>
                                    </p:set>
                                    <p:animEffect transition="in" filter="wipe(left)">
                                      <p:cBhvr>
                                        <p:cTn id="12" dur="500"/>
                                        <p:tgtEl>
                                          <p:spTgt spid="2970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9703"/>
                                        </p:tgtEl>
                                        <p:attrNameLst>
                                          <p:attrName>style.visibility</p:attrName>
                                        </p:attrNameLst>
                                      </p:cBhvr>
                                      <p:to>
                                        <p:strVal val="visible"/>
                                      </p:to>
                                    </p:set>
                                    <p:animEffect transition="in" filter="wipe(left)">
                                      <p:cBhvr>
                                        <p:cTn id="17" dur="500"/>
                                        <p:tgtEl>
                                          <p:spTgt spid="2970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704"/>
                                        </p:tgtEl>
                                        <p:attrNameLst>
                                          <p:attrName>style.visibility</p:attrName>
                                        </p:attrNameLst>
                                      </p:cBhvr>
                                      <p:to>
                                        <p:strVal val="visible"/>
                                      </p:to>
                                    </p:set>
                                    <p:animEffect transition="in" filter="wipe(left)">
                                      <p:cBhvr>
                                        <p:cTn id="22" dur="500"/>
                                        <p:tgtEl>
                                          <p:spTgt spid="2970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9706"/>
                                        </p:tgtEl>
                                        <p:attrNameLst>
                                          <p:attrName>style.visibility</p:attrName>
                                        </p:attrNameLst>
                                      </p:cBhvr>
                                      <p:to>
                                        <p:strVal val="visible"/>
                                      </p:to>
                                    </p:set>
                                    <p:animEffect transition="in" filter="wipe(left)">
                                      <p:cBhvr>
                                        <p:cTn id="27" dur="500"/>
                                        <p:tgtEl>
                                          <p:spTgt spid="2970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9705"/>
                                        </p:tgtEl>
                                        <p:attrNameLst>
                                          <p:attrName>style.visibility</p:attrName>
                                        </p:attrNameLst>
                                      </p:cBhvr>
                                      <p:to>
                                        <p:strVal val="visible"/>
                                      </p:to>
                                    </p:set>
                                    <p:animEffect transition="in" filter="wipe(left)">
                                      <p:cBhvr>
                                        <p:cTn id="32" dur="500"/>
                                        <p:tgtEl>
                                          <p:spTgt spid="2970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9707"/>
                                        </p:tgtEl>
                                        <p:attrNameLst>
                                          <p:attrName>style.visibility</p:attrName>
                                        </p:attrNameLst>
                                      </p:cBhvr>
                                      <p:to>
                                        <p:strVal val="visible"/>
                                      </p:to>
                                    </p:set>
                                    <p:animEffect transition="in" filter="wipe(left)">
                                      <p:cBhvr>
                                        <p:cTn id="37" dur="500"/>
                                        <p:tgtEl>
                                          <p:spTgt spid="2970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9708"/>
                                        </p:tgtEl>
                                        <p:attrNameLst>
                                          <p:attrName>style.visibility</p:attrName>
                                        </p:attrNameLst>
                                      </p:cBhvr>
                                      <p:to>
                                        <p:strVal val="visible"/>
                                      </p:to>
                                    </p:set>
                                    <p:animEffect transition="in" filter="wipe(left)">
                                      <p:cBhvr>
                                        <p:cTn id="42" dur="500"/>
                                        <p:tgtEl>
                                          <p:spTgt spid="2970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9709"/>
                                        </p:tgtEl>
                                        <p:attrNameLst>
                                          <p:attrName>style.visibility</p:attrName>
                                        </p:attrNameLst>
                                      </p:cBhvr>
                                      <p:to>
                                        <p:strVal val="visible"/>
                                      </p:to>
                                    </p:set>
                                    <p:animEffect transition="in" filter="wipe(left)">
                                      <p:cBhvr>
                                        <p:cTn id="47" dur="500"/>
                                        <p:tgtEl>
                                          <p:spTgt spid="2970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2"/>
          <p:cNvSpPr txBox="1"/>
          <p:nvPr/>
        </p:nvSpPr>
        <p:spPr>
          <a:xfrm>
            <a:off x="2468563" y="280988"/>
            <a:ext cx="2928937"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endParaRPr kumimoji="1" lang="zh-CN" altLang="en-US" sz="2800" b="1" dirty="0">
              <a:solidFill>
                <a:schemeClr val="bg2">
                  <a:lumMod val="50000"/>
                </a:schemeClr>
              </a:solidFill>
              <a:latin typeface="Arial" panose="020B0604020202020204"/>
              <a:ea typeface="+mn-ea"/>
              <a:cs typeface="Arial" panose="020B0604020202020204"/>
            </a:endParaRPr>
          </a:p>
        </p:txBody>
      </p:sp>
      <p:sp>
        <p:nvSpPr>
          <p:cNvPr id="5" name="动作按钮: 第一张 4">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圆角矩形 1"/>
          <p:cNvSpPr/>
          <p:nvPr/>
        </p:nvSpPr>
        <p:spPr>
          <a:xfrm>
            <a:off x="1485900" y="1481138"/>
            <a:ext cx="7400925" cy="4597400"/>
          </a:xfrm>
          <a:prstGeom prst="roundRect">
            <a:avLst/>
          </a:prstGeom>
          <a:solidFill>
            <a:schemeClr val="accent5">
              <a:alpha val="20000"/>
            </a:schemeClr>
          </a:solidFill>
        </p:spPr>
        <p:style>
          <a:lnRef idx="1">
            <a:schemeClr val="accent1"/>
          </a:lnRef>
          <a:fillRef idx="3">
            <a:schemeClr val="accent1"/>
          </a:fillRef>
          <a:effectRef idx="2">
            <a:schemeClr val="accent1"/>
          </a:effectRef>
          <a:fontRef idx="minor">
            <a:schemeClr val="lt1"/>
          </a:fontRef>
        </p:style>
        <p:txBody>
          <a:bodyPr anchor="ctr"/>
          <a:lstStyle/>
          <a:p>
            <a:pPr marL="342900" indent="-342900" fontAlgn="auto">
              <a:spcBef>
                <a:spcPts val="1200"/>
              </a:spcBef>
              <a:spcAft>
                <a:spcPts val="0"/>
              </a:spcAft>
              <a:buFont typeface="Wingdings" panose="05000000000000000000" pitchFamily="2" charset="2"/>
              <a:buChar char="l"/>
              <a:defRPr/>
            </a:pPr>
            <a:r>
              <a:rPr lang="en-US" altLang="zh-CN" sz="2800" dirty="0">
                <a:solidFill>
                  <a:schemeClr val="tx1"/>
                </a:solidFill>
                <a:latin typeface="Times New Roman" panose="02020603050405020304" pitchFamily="18" charset="0"/>
                <a:cs typeface="Times New Roman" panose="02020603050405020304" pitchFamily="18" charset="0"/>
              </a:rPr>
              <a:t>Fashion is about 1) ________________ and making a pop. </a:t>
            </a:r>
          </a:p>
          <a:p>
            <a:pPr marL="342900" indent="-342900" fontAlgn="auto">
              <a:spcBef>
                <a:spcPts val="1200"/>
              </a:spcBef>
              <a:spcAft>
                <a:spcPts val="0"/>
              </a:spcAft>
              <a:buFont typeface="Wingdings" panose="05000000000000000000" pitchFamily="2" charset="2"/>
              <a:buChar char="l"/>
              <a:defRPr/>
            </a:pPr>
            <a:r>
              <a:rPr lang="en-US" altLang="zh-CN" sz="2800" dirty="0">
                <a:solidFill>
                  <a:schemeClr val="tx1"/>
                </a:solidFill>
                <a:latin typeface="Times New Roman" panose="02020603050405020304" pitchFamily="18" charset="0"/>
                <a:cs typeface="Times New Roman" panose="02020603050405020304" pitchFamily="18" charset="0"/>
              </a:rPr>
              <a:t>Fashion is like the ocean in the winter time; it’s 2) ________________, and you just want to dive and go for a swim. </a:t>
            </a:r>
          </a:p>
          <a:p>
            <a:pPr marL="342900" indent="-342900" fontAlgn="auto">
              <a:spcBef>
                <a:spcPts val="1200"/>
              </a:spcBef>
              <a:spcAft>
                <a:spcPts val="0"/>
              </a:spcAft>
              <a:buFont typeface="Wingdings" panose="05000000000000000000" pitchFamily="2" charset="2"/>
              <a:buChar char="l"/>
              <a:defRPr/>
            </a:pPr>
            <a:r>
              <a:rPr lang="en-US" altLang="zh-CN" sz="2800" dirty="0">
                <a:solidFill>
                  <a:schemeClr val="tx1"/>
                </a:solidFill>
                <a:latin typeface="Times New Roman" panose="02020603050405020304" pitchFamily="18" charset="0"/>
                <a:cs typeface="Times New Roman" panose="02020603050405020304" pitchFamily="18" charset="0"/>
              </a:rPr>
              <a:t>Fashion isn’t being 3) ____________, it isn’t being different, it isn’t being anything, because once it’s something, then you understand why fashion could never be any of those things.</a:t>
            </a:r>
            <a:endParaRPr lang="zh-CN" altLang="en-US" sz="2800" dirty="0">
              <a:solidFill>
                <a:schemeClr val="tx1"/>
              </a:solidFill>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3">
            <a:extLst>
              <a:ext uri="{28A0092B-C50C-407E-A947-70E740481C1C}"/>
            </a:extLst>
          </a:blip>
          <a:srcRect/>
          <a:stretch>
            <a:fillRect/>
          </a:stretch>
        </p:blipFill>
        <p:spPr bwMode="auto">
          <a:xfrm>
            <a:off x="475531" y="972491"/>
            <a:ext cx="1387552" cy="1100218"/>
          </a:xfrm>
          <a:prstGeom prst="ellipse">
            <a:avLst/>
          </a:prstGeom>
          <a:noFill/>
          <a:ln>
            <a:noFill/>
          </a:ln>
          <a:extLst>
            <a:ext uri="{909E8E84-426E-40DD-AFC4-6F175D3DCCD1}"/>
            <a:ext uri="{91240B29-F687-4F45-9708-019B960494DF}"/>
          </a:extLst>
        </p:spPr>
      </p:pic>
      <p:sp>
        <p:nvSpPr>
          <p:cNvPr id="6" name="矩形 5"/>
          <p:cNvSpPr>
            <a:spLocks noChangeArrowheads="1"/>
          </p:cNvSpPr>
          <p:nvPr/>
        </p:nvSpPr>
        <p:spPr bwMode="auto">
          <a:xfrm>
            <a:off x="5426075" y="1487488"/>
            <a:ext cx="1990725" cy="523875"/>
          </a:xfrm>
          <a:prstGeom prst="rect">
            <a:avLst/>
          </a:prstGeom>
          <a:noFill/>
          <a:ln w="9525">
            <a:noFill/>
            <a:miter lim="800000"/>
            <a:headEnd/>
            <a:tailEnd/>
          </a:ln>
        </p:spPr>
        <p:txBody>
          <a:bodyPr wrap="none">
            <a:spAutoFit/>
          </a:bodyPr>
          <a:lstStyle/>
          <a:p>
            <a:pPr algn="ctr"/>
            <a:r>
              <a:rPr lang="en-US" altLang="zh-CN" sz="2800">
                <a:solidFill>
                  <a:srgbClr val="C00000"/>
                </a:solidFill>
                <a:latin typeface="Times New Roman" pitchFamily="18" charset="0"/>
                <a:cs typeface="Times New Roman" pitchFamily="18" charset="0"/>
              </a:rPr>
              <a:t>taking color</a:t>
            </a:r>
            <a:r>
              <a:rPr lang="en-US" altLang="zh-CN" sz="2800">
                <a:solidFill>
                  <a:srgbClr val="C00000"/>
                </a:solidFill>
                <a:latin typeface="Calibri" pitchFamily="34" charset="0"/>
              </a:rPr>
              <a:t> </a:t>
            </a:r>
            <a:endParaRPr lang="zh-CN" altLang="en-US" sz="2800">
              <a:latin typeface="Calibri" pitchFamily="34" charset="0"/>
            </a:endParaRPr>
          </a:p>
        </p:txBody>
      </p:sp>
      <p:sp>
        <p:nvSpPr>
          <p:cNvPr id="7" name="矩形 6"/>
          <p:cNvSpPr>
            <a:spLocks noChangeArrowheads="1"/>
          </p:cNvSpPr>
          <p:nvPr/>
        </p:nvSpPr>
        <p:spPr bwMode="auto">
          <a:xfrm>
            <a:off x="3190875" y="2946400"/>
            <a:ext cx="2795588" cy="522288"/>
          </a:xfrm>
          <a:prstGeom prst="rect">
            <a:avLst/>
          </a:prstGeom>
          <a:noFill/>
          <a:ln w="9525">
            <a:noFill/>
            <a:miter lim="800000"/>
            <a:headEnd/>
            <a:tailEnd/>
          </a:ln>
        </p:spPr>
        <p:txBody>
          <a:bodyPr wrap="none">
            <a:spAutoFit/>
          </a:bodyPr>
          <a:lstStyle/>
          <a:p>
            <a:r>
              <a:rPr lang="en-US" altLang="zh-CN" sz="2800">
                <a:solidFill>
                  <a:srgbClr val="C00000"/>
                </a:solidFill>
                <a:latin typeface="Times New Roman" pitchFamily="18" charset="0"/>
                <a:cs typeface="Times New Roman" pitchFamily="18" charset="0"/>
              </a:rPr>
              <a:t>cold but beautiful</a:t>
            </a:r>
            <a:r>
              <a:rPr lang="en-US" altLang="zh-CN" sz="2800">
                <a:solidFill>
                  <a:srgbClr val="C00000"/>
                </a:solidFill>
                <a:latin typeface="Calibri" pitchFamily="34" charset="0"/>
              </a:rPr>
              <a:t> </a:t>
            </a:r>
            <a:endParaRPr lang="zh-CN" altLang="en-US" sz="2800">
              <a:latin typeface="Calibri" pitchFamily="34" charset="0"/>
            </a:endParaRPr>
          </a:p>
        </p:txBody>
      </p:sp>
      <p:sp>
        <p:nvSpPr>
          <p:cNvPr id="8" name="矩形 7"/>
          <p:cNvSpPr>
            <a:spLocks noChangeArrowheads="1"/>
          </p:cNvSpPr>
          <p:nvPr/>
        </p:nvSpPr>
        <p:spPr bwMode="auto">
          <a:xfrm>
            <a:off x="5948363" y="3929063"/>
            <a:ext cx="1101725" cy="522287"/>
          </a:xfrm>
          <a:prstGeom prst="rect">
            <a:avLst/>
          </a:prstGeom>
          <a:noFill/>
          <a:ln w="9525">
            <a:noFill/>
            <a:miter lim="800000"/>
            <a:headEnd/>
            <a:tailEnd/>
          </a:ln>
        </p:spPr>
        <p:txBody>
          <a:bodyPr wrap="none">
            <a:spAutoFit/>
          </a:bodyPr>
          <a:lstStyle/>
          <a:p>
            <a:r>
              <a:rPr lang="en-US" altLang="zh-CN" sz="2800">
                <a:solidFill>
                  <a:srgbClr val="C00000"/>
                </a:solidFill>
                <a:latin typeface="Times New Roman" pitchFamily="18" charset="0"/>
                <a:cs typeface="Times New Roman" pitchFamily="18" charset="0"/>
              </a:rPr>
              <a:t>trendy</a:t>
            </a:r>
            <a:endParaRPr lang="zh-CN" altLang="en-US" sz="280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7346" name="文本框 26"/>
          <p:cNvSpPr txBox="1">
            <a:spLocks noChangeArrowheads="1"/>
          </p:cNvSpPr>
          <p:nvPr/>
        </p:nvSpPr>
        <p:spPr bwMode="auto">
          <a:xfrm>
            <a:off x="2468563" y="280988"/>
            <a:ext cx="515778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7349"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7350"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7351" name="Rectangle 7"/>
          <p:cNvSpPr>
            <a:spLocks noChangeArrowheads="1"/>
          </p:cNvSpPr>
          <p:nvPr/>
        </p:nvSpPr>
        <p:spPr bwMode="auto">
          <a:xfrm>
            <a:off x="1577975" y="1109663"/>
            <a:ext cx="7418388" cy="952500"/>
          </a:xfrm>
          <a:prstGeom prst="rect">
            <a:avLst/>
          </a:prstGeom>
          <a:noFill/>
          <a:ln w="9525">
            <a:noFill/>
            <a:miter lim="800000"/>
            <a:headEnd/>
            <a:tailEnd/>
          </a:ln>
        </p:spPr>
        <p:txBody>
          <a:bodyPr>
            <a:spAutoFit/>
          </a:bodyPr>
          <a:lstStyle/>
          <a:p>
            <a:r>
              <a:rPr lang="en-US" altLang="zh-CN" sz="2800">
                <a:latin typeface="Times New Roman" pitchFamily="18" charset="0"/>
                <a:sym typeface="Arial" charset="0"/>
              </a:rPr>
              <a:t>Find out the right expressions according to the explanation.</a:t>
            </a:r>
            <a:r>
              <a:rPr lang="en-US" altLang="zh-CN" sz="2400">
                <a:latin typeface="Times New Roman" pitchFamily="18" charset="0"/>
                <a:sym typeface="Arial" charset="0"/>
              </a:rPr>
              <a:t> </a:t>
            </a:r>
          </a:p>
        </p:txBody>
      </p:sp>
      <p:sp>
        <p:nvSpPr>
          <p:cNvPr id="19" name="五边形 18"/>
          <p:cNvSpPr/>
          <p:nvPr/>
        </p:nvSpPr>
        <p:spPr>
          <a:xfrm>
            <a:off x="468313" y="1152525"/>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7353" name="文本框 11"/>
          <p:cNvSpPr txBox="1">
            <a:spLocks noChangeArrowheads="1"/>
          </p:cNvSpPr>
          <p:nvPr/>
        </p:nvSpPr>
        <p:spPr bwMode="auto">
          <a:xfrm>
            <a:off x="477838" y="1090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2</a:t>
            </a:r>
            <a:endParaRPr kumimoji="1" lang="zh-CN" altLang="en-US" sz="2400" b="1">
              <a:solidFill>
                <a:srgbClr val="FFFFFF"/>
              </a:solidFill>
              <a:latin typeface="Calibri" pitchFamily="34" charset="0"/>
            </a:endParaRPr>
          </a:p>
        </p:txBody>
      </p:sp>
      <p:graphicFrame>
        <p:nvGraphicFramePr>
          <p:cNvPr id="15" name="Group 52"/>
          <p:cNvGraphicFramePr>
            <a:graphicFrameLocks noGrp="1"/>
          </p:cNvGraphicFramePr>
          <p:nvPr/>
        </p:nvGraphicFramePr>
        <p:xfrm>
          <a:off x="123825" y="2044700"/>
          <a:ext cx="8872538" cy="4217988"/>
        </p:xfrm>
        <a:graphic>
          <a:graphicData uri="http://schemas.openxmlformats.org/drawingml/2006/table">
            <a:tbl>
              <a:tblPr/>
              <a:tblGrid>
                <a:gridCol w="5922644"/>
                <a:gridCol w="2949893"/>
              </a:tblGrid>
              <a:tr h="384147">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1" i="0" u="none" strike="noStrike" cap="none" normalizeH="0" baseline="0" dirty="0" smtClean="0">
                          <a:ln>
                            <a:noFill/>
                          </a:ln>
                          <a:solidFill>
                            <a:srgbClr val="FFFFFF"/>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Explanation </a:t>
                      </a: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1" i="0" u="none" strike="noStrike" kern="1200" cap="none" normalizeH="0" baseline="0" dirty="0" smtClean="0">
                          <a:ln>
                            <a:noFill/>
                          </a:ln>
                          <a:solidFill>
                            <a:srgbClr val="FFFFFF"/>
                          </a:solidFill>
                          <a:effectLst/>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Expressions</a:t>
                      </a: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4F81BD"/>
                    </a:solidFill>
                  </a:tcPr>
                </a:tc>
              </a:tr>
              <a:tr h="455575">
                <a:tc>
                  <a:txBody>
                    <a:bodyPr/>
                    <a:lstStyle/>
                    <a:p>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to succeed in doing </a:t>
                      </a:r>
                      <a:r>
                        <a:rPr lang="en-US" altLang="zh-CN" sz="2200" b="0" i="0" kern="1200" dirty="0" err="1" smtClean="0">
                          <a:solidFill>
                            <a:schemeClr val="tx1"/>
                          </a:solidFill>
                          <a:effectLst/>
                          <a:latin typeface="Times New Roman" panose="02020603050405020304" pitchFamily="18" charset="0"/>
                          <a:ea typeface="+mn-ea"/>
                          <a:cs typeface="Times New Roman" panose="02020603050405020304" pitchFamily="18" charset="0"/>
                        </a:rPr>
                        <a:t>sth</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 difficult</a:t>
                      </a:r>
                      <a:r>
                        <a:rPr lang="en-US" altLang="zh-CN" sz="2200" dirty="0" smtClean="0">
                          <a:latin typeface="Times New Roman" panose="02020603050405020304" pitchFamily="18" charset="0"/>
                          <a:cs typeface="Times New Roman" panose="02020603050405020304" pitchFamily="18" charset="0"/>
                        </a:rPr>
                        <a:t> </a:t>
                      </a:r>
                      <a:endParaRPr lang="en-US" altLang="zh-CN" sz="2200" dirty="0">
                        <a:latin typeface="Times New Roman" panose="02020603050405020304" pitchFamily="18" charset="0"/>
                        <a:cs typeface="Times New Roman" panose="02020603050405020304" pitchFamily="18"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CFD8E7"/>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CFD8E7"/>
                    </a:solidFill>
                  </a:tcPr>
                </a:tc>
              </a:tr>
              <a:tr h="640236">
                <a:tc>
                  <a:txBody>
                    <a:bodyPr/>
                    <a:lstStyle/>
                    <a:p>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to be accepted by other people in a</a:t>
                      </a:r>
                      <a:r>
                        <a:rPr lang="en-US" altLang="zh-CN" sz="2200" b="0"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group because you have the same attitudes and</a:t>
                      </a:r>
                      <a:r>
                        <a:rPr lang="en-US" altLang="zh-CN" sz="2200" b="0"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interests</a:t>
                      </a:r>
                      <a:r>
                        <a:rPr lang="en-US" altLang="zh-CN" sz="2200" dirty="0" smtClean="0">
                          <a:latin typeface="Times New Roman" panose="02020603050405020304" pitchFamily="18" charset="0"/>
                          <a:cs typeface="Times New Roman" panose="02020603050405020304" pitchFamily="18" charset="0"/>
                        </a:rPr>
                        <a:t> </a:t>
                      </a:r>
                      <a:endParaRPr lang="en-US" altLang="zh-CN" sz="2200" dirty="0">
                        <a:latin typeface="Times New Roman" panose="02020603050405020304" pitchFamily="18" charset="0"/>
                        <a:cs typeface="Times New Roman" panose="02020603050405020304" pitchFamily="18"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tr>
              <a:tr h="1203632">
                <a:tc>
                  <a:txBody>
                    <a:bodyPr/>
                    <a:lstStyle/>
                    <a:p>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to be able to do </a:t>
                      </a:r>
                      <a:r>
                        <a:rPr lang="en-US" altLang="zh-CN" sz="2200" b="0" i="0" kern="1200" dirty="0" err="1" smtClean="0">
                          <a:solidFill>
                            <a:schemeClr val="tx1"/>
                          </a:solidFill>
                          <a:effectLst/>
                          <a:latin typeface="Times New Roman" panose="02020603050405020304" pitchFamily="18" charset="0"/>
                          <a:ea typeface="+mn-ea"/>
                          <a:cs typeface="Times New Roman" panose="02020603050405020304" pitchFamily="18" charset="0"/>
                        </a:rPr>
                        <a:t>sth</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 that other</a:t>
                      </a:r>
                      <a:r>
                        <a:rPr lang="en-US" altLang="zh-CN" sz="2200" b="0"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people cannot, because you have enough</a:t>
                      </a:r>
                      <a:r>
                        <a:rPr lang="en-US" altLang="zh-CN" sz="2200" b="0"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confidence or because you have the right kind of</a:t>
                      </a:r>
                      <a:r>
                        <a:rPr lang="en-US" altLang="zh-CN" sz="2200" b="0"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altLang="zh-CN" sz="2200" b="0" i="0" kern="1200" dirty="0" smtClean="0">
                          <a:solidFill>
                            <a:schemeClr val="tx1"/>
                          </a:solidFill>
                          <a:effectLst/>
                          <a:latin typeface="Times New Roman" panose="02020603050405020304" pitchFamily="18" charset="0"/>
                          <a:ea typeface="+mn-ea"/>
                          <a:cs typeface="Times New Roman" panose="02020603050405020304" pitchFamily="18" charset="0"/>
                        </a:rPr>
                        <a:t>personality, social position, etc.</a:t>
                      </a:r>
                      <a:r>
                        <a:rPr lang="en-US" altLang="zh-CN" sz="2200" dirty="0" smtClean="0">
                          <a:latin typeface="Times New Roman" panose="02020603050405020304" pitchFamily="18" charset="0"/>
                          <a:cs typeface="Times New Roman" panose="02020603050405020304" pitchFamily="18" charset="0"/>
                        </a:rPr>
                        <a:t> </a:t>
                      </a:r>
                      <a:endParaRPr lang="en-US" altLang="zh-CN" sz="2200" dirty="0">
                        <a:latin typeface="Times New Roman" panose="02020603050405020304" pitchFamily="18" charset="0"/>
                        <a:cs typeface="Times New Roman" panose="02020603050405020304" pitchFamily="18"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CFD8E7"/>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CFD8E7"/>
                    </a:solidFill>
                  </a:tcPr>
                </a:tc>
              </a:tr>
              <a:tr h="410799">
                <a:tc>
                  <a:txBody>
                    <a:bodyPr/>
                    <a:lstStyle/>
                    <a:p>
                      <a:r>
                        <a:rPr lang="en-US" altLang="zh-CN" sz="2200" dirty="0" smtClean="0">
                          <a:latin typeface="Times New Roman" panose="02020603050405020304" pitchFamily="18" charset="0"/>
                          <a:cs typeface="Times New Roman" panose="02020603050405020304" pitchFamily="18" charset="0"/>
                        </a:rPr>
                        <a:t>to be very noticeable </a:t>
                      </a: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tr>
              <a:tr h="652389">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200" kern="1200" dirty="0" smtClean="0">
                          <a:solidFill>
                            <a:schemeClr val="tx1"/>
                          </a:solidFill>
                          <a:effectLst/>
                          <a:latin typeface="Times New Roman" panose="02020603050405020304" pitchFamily="18" charset="0"/>
                          <a:ea typeface="+mn-ea"/>
                          <a:cs typeface="Times New Roman" panose="02020603050405020304" pitchFamily="18" charset="0"/>
                        </a:rPr>
                        <a:t>to do </a:t>
                      </a:r>
                      <a:r>
                        <a:rPr lang="en-US" altLang="zh-CN" sz="2200" kern="1200" dirty="0" err="1" smtClean="0">
                          <a:solidFill>
                            <a:schemeClr val="tx1"/>
                          </a:solidFill>
                          <a:effectLst/>
                          <a:latin typeface="Times New Roman" panose="02020603050405020304" pitchFamily="18" charset="0"/>
                          <a:ea typeface="+mn-ea"/>
                          <a:cs typeface="Times New Roman" panose="02020603050405020304" pitchFamily="18" charset="0"/>
                        </a:rPr>
                        <a:t>sth</a:t>
                      </a:r>
                      <a:r>
                        <a:rPr lang="en-US" altLang="zh-CN" sz="2200" kern="1200" dirty="0" smtClean="0">
                          <a:solidFill>
                            <a:schemeClr val="tx1"/>
                          </a:solidFill>
                          <a:effectLst/>
                          <a:latin typeface="Times New Roman" panose="02020603050405020304" pitchFamily="18" charset="0"/>
                          <a:ea typeface="+mn-ea"/>
                          <a:cs typeface="Times New Roman" panose="02020603050405020304" pitchFamily="18" charset="0"/>
                        </a:rPr>
                        <a:t>. everyday</a:t>
                      </a:r>
                      <a:endParaRPr lang="en-US" altLang="zh-CN" sz="2200" dirty="0" smtClean="0">
                        <a:latin typeface="Times New Roman" panose="02020603050405020304" pitchFamily="18" charset="0"/>
                        <a:cs typeface="Times New Roman" panose="02020603050405020304" pitchFamily="18"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400" b="0"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tr>
            </a:tbl>
          </a:graphicData>
        </a:graphic>
      </p:graphicFrame>
      <p:sp>
        <p:nvSpPr>
          <p:cNvPr id="18" name="文本框 1"/>
          <p:cNvSpPr txBox="1">
            <a:spLocks noChangeArrowheads="1"/>
          </p:cNvSpPr>
          <p:nvPr/>
        </p:nvSpPr>
        <p:spPr bwMode="auto">
          <a:xfrm>
            <a:off x="6340475" y="2530475"/>
            <a:ext cx="2540000" cy="430213"/>
          </a:xfrm>
          <a:prstGeom prst="rect">
            <a:avLst/>
          </a:prstGeom>
          <a:noFill/>
          <a:ln w="9525">
            <a:noFill/>
            <a:miter lim="800000"/>
            <a:headEnd/>
            <a:tailEnd/>
          </a:ln>
        </p:spPr>
        <p:txBody>
          <a:bodyPr>
            <a:spAutoFit/>
          </a:bodyPr>
          <a:lstStyle/>
          <a:p>
            <a:r>
              <a:rPr kumimoji="1" lang="en-US" altLang="zh-CN" sz="2200">
                <a:solidFill>
                  <a:srgbClr val="C00000"/>
                </a:solidFill>
                <a:latin typeface="Times New Roman" pitchFamily="18" charset="0"/>
                <a:cs typeface="Times New Roman" pitchFamily="18" charset="0"/>
              </a:rPr>
              <a:t>pull off</a:t>
            </a:r>
          </a:p>
        </p:txBody>
      </p:sp>
      <p:sp>
        <p:nvSpPr>
          <p:cNvPr id="20" name="文本框 1"/>
          <p:cNvSpPr txBox="1">
            <a:spLocks noChangeArrowheads="1"/>
          </p:cNvSpPr>
          <p:nvPr/>
        </p:nvSpPr>
        <p:spPr bwMode="auto">
          <a:xfrm>
            <a:off x="6340475" y="3290888"/>
            <a:ext cx="2540000" cy="428625"/>
          </a:xfrm>
          <a:prstGeom prst="rect">
            <a:avLst/>
          </a:prstGeom>
          <a:noFill/>
          <a:ln w="9525">
            <a:noFill/>
            <a:miter lim="800000"/>
            <a:headEnd/>
            <a:tailEnd/>
          </a:ln>
        </p:spPr>
        <p:txBody>
          <a:bodyPr>
            <a:spAutoFit/>
          </a:bodyPr>
          <a:lstStyle/>
          <a:p>
            <a:r>
              <a:rPr kumimoji="1" lang="en-US" altLang="zh-CN" sz="2200">
                <a:solidFill>
                  <a:srgbClr val="C00000"/>
                </a:solidFill>
                <a:latin typeface="Times New Roman" pitchFamily="18" charset="0"/>
                <a:cs typeface="Times New Roman" pitchFamily="18" charset="0"/>
              </a:rPr>
              <a:t>fit in (with)</a:t>
            </a:r>
          </a:p>
        </p:txBody>
      </p:sp>
      <p:sp>
        <p:nvSpPr>
          <p:cNvPr id="25" name="文本框 3"/>
          <p:cNvSpPr txBox="1">
            <a:spLocks noChangeArrowheads="1"/>
          </p:cNvSpPr>
          <p:nvPr/>
        </p:nvSpPr>
        <p:spPr bwMode="auto">
          <a:xfrm>
            <a:off x="6340475" y="4238625"/>
            <a:ext cx="2540000" cy="430213"/>
          </a:xfrm>
          <a:prstGeom prst="rect">
            <a:avLst/>
          </a:prstGeom>
          <a:noFill/>
          <a:ln w="9525">
            <a:noFill/>
            <a:miter lim="800000"/>
            <a:headEnd/>
            <a:tailEnd/>
          </a:ln>
        </p:spPr>
        <p:txBody>
          <a:bodyPr>
            <a:spAutoFit/>
          </a:bodyPr>
          <a:lstStyle/>
          <a:p>
            <a:r>
              <a:rPr kumimoji="1" lang="en-US" altLang="zh-CN" sz="2200">
                <a:solidFill>
                  <a:srgbClr val="C00000"/>
                </a:solidFill>
                <a:latin typeface="Times New Roman" pitchFamily="18" charset="0"/>
                <a:cs typeface="Times New Roman" pitchFamily="18" charset="0"/>
              </a:rPr>
              <a:t>get away with</a:t>
            </a:r>
            <a:endParaRPr kumimoji="1" lang="en-US" altLang="zh-CN" sz="2200">
              <a:latin typeface="Times New Roman" pitchFamily="18" charset="0"/>
              <a:cs typeface="Times New Roman" pitchFamily="18" charset="0"/>
            </a:endParaRPr>
          </a:p>
        </p:txBody>
      </p:sp>
      <p:sp>
        <p:nvSpPr>
          <p:cNvPr id="28" name="文本框 4"/>
          <p:cNvSpPr txBox="1">
            <a:spLocks noChangeArrowheads="1"/>
          </p:cNvSpPr>
          <p:nvPr/>
        </p:nvSpPr>
        <p:spPr bwMode="auto">
          <a:xfrm>
            <a:off x="6340475" y="5183188"/>
            <a:ext cx="2540000" cy="430212"/>
          </a:xfrm>
          <a:prstGeom prst="rect">
            <a:avLst/>
          </a:prstGeom>
          <a:noFill/>
          <a:ln w="9525">
            <a:noFill/>
            <a:miter lim="800000"/>
            <a:headEnd/>
            <a:tailEnd/>
          </a:ln>
        </p:spPr>
        <p:txBody>
          <a:bodyPr>
            <a:spAutoFit/>
          </a:bodyPr>
          <a:lstStyle/>
          <a:p>
            <a:r>
              <a:rPr kumimoji="1" lang="en-US" altLang="zh-CN" sz="2200">
                <a:solidFill>
                  <a:srgbClr val="C00000"/>
                </a:solidFill>
                <a:latin typeface="Times New Roman" pitchFamily="18" charset="0"/>
                <a:ea typeface="微软雅黑" pitchFamily="34" charset="-122"/>
                <a:cs typeface="Times New Roman" pitchFamily="18" charset="0"/>
              </a:rPr>
              <a:t>stand out</a:t>
            </a:r>
          </a:p>
        </p:txBody>
      </p:sp>
      <p:sp>
        <p:nvSpPr>
          <p:cNvPr id="2" name="矩形 1"/>
          <p:cNvSpPr>
            <a:spLocks noChangeArrowheads="1"/>
          </p:cNvSpPr>
          <p:nvPr/>
        </p:nvSpPr>
        <p:spPr bwMode="auto">
          <a:xfrm>
            <a:off x="6340475" y="5781675"/>
            <a:ext cx="2517775" cy="430213"/>
          </a:xfrm>
          <a:prstGeom prst="rect">
            <a:avLst/>
          </a:prstGeom>
          <a:noFill/>
          <a:ln w="9525">
            <a:noFill/>
            <a:miter lim="800000"/>
            <a:headEnd/>
            <a:tailEnd/>
          </a:ln>
        </p:spPr>
        <p:txBody>
          <a:bodyPr wrap="none">
            <a:spAutoFit/>
          </a:bodyPr>
          <a:lstStyle/>
          <a:p>
            <a:r>
              <a:rPr lang="en-US" altLang="zh-CN" sz="2200">
                <a:solidFill>
                  <a:srgbClr val="C00000"/>
                </a:solidFill>
                <a:latin typeface="Times New Roman" pitchFamily="18" charset="0"/>
                <a:cs typeface="Times New Roman" pitchFamily="18" charset="0"/>
              </a:rPr>
              <a:t>on an everyday basis</a:t>
            </a:r>
            <a:endParaRPr lang="zh-CN" altLang="en-US" sz="2200">
              <a:solidFill>
                <a:srgbClr val="C00000"/>
              </a:solidFill>
              <a:latin typeface="Times New Roman" pitchFamily="18" charset="0"/>
              <a:cs typeface="Times New Roman" pitchFamily="18" charset="0"/>
            </a:endParaRPr>
          </a:p>
        </p:txBody>
      </p:sp>
      <p:sp>
        <p:nvSpPr>
          <p:cNvPr id="22" name="动作按钮: 第一张 2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linds(horizontal)">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linds(horizontal)">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5" grpId="0"/>
      <p:bldP spid="28"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8370" name="文本框 26"/>
          <p:cNvSpPr txBox="1">
            <a:spLocks noChangeArrowheads="1"/>
          </p:cNvSpPr>
          <p:nvPr/>
        </p:nvSpPr>
        <p:spPr bwMode="auto">
          <a:xfrm>
            <a:off x="2468563" y="280988"/>
            <a:ext cx="475773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8373"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8374"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8375" name="Rectangle 7"/>
          <p:cNvSpPr>
            <a:spLocks noChangeArrowheads="1"/>
          </p:cNvSpPr>
          <p:nvPr/>
        </p:nvSpPr>
        <p:spPr bwMode="auto">
          <a:xfrm>
            <a:off x="1577975" y="879475"/>
            <a:ext cx="7418388" cy="952500"/>
          </a:xfrm>
          <a:prstGeom prst="rect">
            <a:avLst/>
          </a:prstGeom>
          <a:noFill/>
          <a:ln w="9525">
            <a:noFill/>
            <a:miter lim="800000"/>
            <a:headEnd/>
            <a:tailEnd/>
          </a:ln>
        </p:spPr>
        <p:txBody>
          <a:bodyPr>
            <a:spAutoFit/>
          </a:bodyPr>
          <a:lstStyle/>
          <a:p>
            <a:r>
              <a:rPr lang="en-US" altLang="zh-CN" sz="2800">
                <a:solidFill>
                  <a:srgbClr val="0D0D0D"/>
                </a:solidFill>
                <a:latin typeface="Times New Roman" pitchFamily="18" charset="0"/>
                <a:sym typeface="Arial" charset="0"/>
              </a:rPr>
              <a:t>Translate the sentences below with the expressions given in the table above. </a:t>
            </a:r>
          </a:p>
        </p:txBody>
      </p:sp>
      <p:sp>
        <p:nvSpPr>
          <p:cNvPr id="19" name="五边形 18"/>
          <p:cNvSpPr/>
          <p:nvPr/>
        </p:nvSpPr>
        <p:spPr>
          <a:xfrm>
            <a:off x="468313" y="1109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8377" name="文本框 11"/>
          <p:cNvSpPr txBox="1">
            <a:spLocks noChangeArrowheads="1"/>
          </p:cNvSpPr>
          <p:nvPr/>
        </p:nvSpPr>
        <p:spPr bwMode="auto">
          <a:xfrm>
            <a:off x="477838" y="1090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3</a:t>
            </a:r>
            <a:endParaRPr kumimoji="1" lang="zh-CN" altLang="en-US" sz="2400" b="1">
              <a:solidFill>
                <a:srgbClr val="FFFFFF"/>
              </a:solidFill>
              <a:latin typeface="Calibri" pitchFamily="34" charset="0"/>
            </a:endParaRPr>
          </a:p>
        </p:txBody>
      </p:sp>
      <p:sp>
        <p:nvSpPr>
          <p:cNvPr id="26" name="内容占位符 2"/>
          <p:cNvSpPr>
            <a:spLocks noGrp="1" noChangeArrowheads="1"/>
          </p:cNvSpPr>
          <p:nvPr/>
        </p:nvSpPr>
        <p:spPr bwMode="auto">
          <a:xfrm>
            <a:off x="376238" y="2228850"/>
            <a:ext cx="8788400" cy="4102100"/>
          </a:xfrm>
          <a:prstGeom prst="rect">
            <a:avLst/>
          </a:prstGeom>
          <a:noFill/>
          <a:ln>
            <a:noFill/>
          </a:ln>
        </p:spPr>
        <p:txBody>
          <a:bodyPr/>
          <a:lstStyle/>
          <a:p>
            <a:pPr algn="just" fontAlgn="auto">
              <a:spcBef>
                <a:spcPts val="2400"/>
              </a:spcBef>
              <a:spcAft>
                <a:spcPts val="1200"/>
              </a:spcAft>
              <a:defRPr/>
            </a:pPr>
            <a:r>
              <a:rPr lang="en-US" altLang="zh-CN" sz="2000" dirty="0">
                <a:latin typeface="Times New Roman" panose="02020603050405020304" pitchFamily="18" charset="0"/>
                <a:ea typeface="+mn-ea"/>
                <a:sym typeface="Arial" panose="020B0604020202020204" pitchFamily="34" charset="0"/>
              </a:rPr>
              <a:t>1. </a:t>
            </a:r>
            <a:r>
              <a:rPr lang="zh-CN" altLang="en-US" sz="2400" dirty="0">
                <a:latin typeface="+mn-lt"/>
                <a:ea typeface="+mn-ea"/>
                <a:sym typeface="Arial" panose="020B0604020202020204" pitchFamily="34" charset="0"/>
              </a:rPr>
              <a:t>除了你没人能完成这项任务。</a:t>
            </a:r>
            <a:endParaRPr lang="en-US" altLang="zh-CN" sz="2400" dirty="0">
              <a:latin typeface="Times New Roman" panose="02020603050405020304" pitchFamily="18" charset="0"/>
              <a:ea typeface="+mn-ea"/>
              <a:sym typeface="Arial" panose="020B0604020202020204" pitchFamily="34" charset="0"/>
            </a:endParaRPr>
          </a:p>
          <a:p>
            <a:pPr marL="342900" indent="-342900" fontAlgn="auto">
              <a:lnSpc>
                <a:spcPts val="3000"/>
              </a:lnSpc>
              <a:spcBef>
                <a:spcPts val="2400"/>
              </a:spcBef>
              <a:spcAft>
                <a:spcPts val="1200"/>
              </a:spcAft>
              <a:defRPr/>
            </a:pPr>
            <a:r>
              <a:rPr lang="en-US" altLang="zh-CN" sz="2400" dirty="0">
                <a:latin typeface="Times New Roman" panose="02020603050405020304" pitchFamily="18" charset="0"/>
                <a:ea typeface="+mn-ea"/>
                <a:sym typeface="Arial" panose="020B0604020202020204" pitchFamily="34" charset="0"/>
              </a:rPr>
              <a:t>2. </a:t>
            </a:r>
            <a:r>
              <a:rPr lang="zh-CN" altLang="en-US" sz="2400" dirty="0">
                <a:latin typeface="+mn-lt"/>
                <a:ea typeface="+mn-ea"/>
              </a:rPr>
              <a:t>我参加了那个俱乐部并很快融入其中。</a:t>
            </a:r>
            <a:endParaRPr lang="zh-CN" altLang="en-US" sz="2400" dirty="0">
              <a:latin typeface="Times New Roman" panose="02020603050405020304" pitchFamily="18" charset="0"/>
              <a:ea typeface="+mn-ea"/>
              <a:sym typeface="Arial" panose="020B0604020202020204" pitchFamily="34" charset="0"/>
            </a:endParaRPr>
          </a:p>
          <a:p>
            <a:pPr marL="342900" indent="-342900" fontAlgn="auto">
              <a:lnSpc>
                <a:spcPts val="3000"/>
              </a:lnSpc>
              <a:spcBef>
                <a:spcPts val="2400"/>
              </a:spcBef>
              <a:spcAft>
                <a:spcPts val="1200"/>
              </a:spcAft>
              <a:defRPr/>
            </a:pPr>
            <a:r>
              <a:rPr lang="en-US" altLang="zh-CN" sz="2400" dirty="0">
                <a:latin typeface="Times New Roman" panose="02020603050405020304" pitchFamily="18" charset="0"/>
                <a:ea typeface="+mn-ea"/>
                <a:sym typeface="Arial" panose="020B0604020202020204" pitchFamily="34" charset="0"/>
              </a:rPr>
              <a:t>3. </a:t>
            </a:r>
            <a:r>
              <a:rPr lang="zh-CN" altLang="en-US" sz="2400" dirty="0">
                <a:latin typeface="+mn-lt"/>
                <a:ea typeface="+mn-ea"/>
              </a:rPr>
              <a:t>他的魅力常常让他能够左右逢源。</a:t>
            </a:r>
            <a:endParaRPr lang="en-US" altLang="zh-CN" sz="2400" dirty="0">
              <a:latin typeface="+mn-lt"/>
              <a:ea typeface="+mn-ea"/>
            </a:endParaRPr>
          </a:p>
        </p:txBody>
      </p:sp>
      <p:sp>
        <p:nvSpPr>
          <p:cNvPr id="29" name="文本框 3"/>
          <p:cNvSpPr txBox="1">
            <a:spLocks noChangeArrowheads="1"/>
          </p:cNvSpPr>
          <p:nvPr/>
        </p:nvSpPr>
        <p:spPr bwMode="auto">
          <a:xfrm>
            <a:off x="641350" y="2673350"/>
            <a:ext cx="8375650" cy="461963"/>
          </a:xfrm>
          <a:prstGeom prst="rect">
            <a:avLst/>
          </a:prstGeom>
          <a:noFill/>
          <a:ln w="9525">
            <a:noFill/>
            <a:miter lim="800000"/>
            <a:headEnd/>
            <a:tailEnd/>
          </a:ln>
        </p:spPr>
        <p:txBody>
          <a:bodyPr>
            <a:spAutoFit/>
          </a:bodyPr>
          <a:lstStyle/>
          <a:p>
            <a:pPr algn="just"/>
            <a:r>
              <a:rPr kumimoji="1" lang="en-US" altLang="zh-CN" sz="2400">
                <a:solidFill>
                  <a:srgbClr val="800000"/>
                </a:solidFill>
              </a:rPr>
              <a:t>No one except you could pull off such a task.</a:t>
            </a:r>
            <a:endParaRPr kumimoji="1" lang="zh-CN" altLang="en-US" sz="2400">
              <a:solidFill>
                <a:srgbClr val="800000"/>
              </a:solidFill>
            </a:endParaRPr>
          </a:p>
        </p:txBody>
      </p:sp>
      <p:sp>
        <p:nvSpPr>
          <p:cNvPr id="30" name="文本框 3"/>
          <p:cNvSpPr txBox="1">
            <a:spLocks noChangeArrowheads="1"/>
          </p:cNvSpPr>
          <p:nvPr/>
        </p:nvSpPr>
        <p:spPr bwMode="auto">
          <a:xfrm>
            <a:off x="671513" y="3489325"/>
            <a:ext cx="8375650" cy="461963"/>
          </a:xfrm>
          <a:prstGeom prst="rect">
            <a:avLst/>
          </a:prstGeom>
          <a:noFill/>
          <a:ln w="9525">
            <a:noFill/>
            <a:miter lim="800000"/>
            <a:headEnd/>
            <a:tailEnd/>
          </a:ln>
        </p:spPr>
        <p:txBody>
          <a:bodyPr>
            <a:spAutoFit/>
          </a:bodyPr>
          <a:lstStyle/>
          <a:p>
            <a:r>
              <a:rPr kumimoji="1" lang="en-US" altLang="zh-CN" sz="2400">
                <a:solidFill>
                  <a:srgbClr val="800000"/>
                </a:solidFill>
              </a:rPr>
              <a:t>I joined that club and fit in shortly after.</a:t>
            </a:r>
          </a:p>
        </p:txBody>
      </p:sp>
      <p:sp>
        <p:nvSpPr>
          <p:cNvPr id="31" name="文本框 3"/>
          <p:cNvSpPr txBox="1">
            <a:spLocks noChangeArrowheads="1"/>
          </p:cNvSpPr>
          <p:nvPr/>
        </p:nvSpPr>
        <p:spPr bwMode="auto">
          <a:xfrm>
            <a:off x="676275" y="4346575"/>
            <a:ext cx="8110538" cy="831850"/>
          </a:xfrm>
          <a:prstGeom prst="rect">
            <a:avLst/>
          </a:prstGeom>
          <a:noFill/>
          <a:ln w="9525">
            <a:noFill/>
            <a:miter lim="800000"/>
            <a:headEnd/>
            <a:tailEnd/>
          </a:ln>
        </p:spPr>
        <p:txBody>
          <a:bodyPr>
            <a:spAutoFit/>
          </a:bodyPr>
          <a:lstStyle/>
          <a:p>
            <a:pPr algn="just"/>
            <a:r>
              <a:rPr kumimoji="1" lang="en-US" altLang="zh-CN" sz="2400">
                <a:solidFill>
                  <a:srgbClr val="800000"/>
                </a:solidFill>
              </a:rPr>
              <a:t>His charm often allows his to get away with being quite popular. </a:t>
            </a:r>
            <a:endParaRPr kumimoji="1" lang="zh-CN" altLang="en-US" sz="2400">
              <a:solidFill>
                <a:srgbClr val="800000"/>
              </a:solidFill>
            </a:endParaRPr>
          </a:p>
        </p:txBody>
      </p:sp>
      <p:sp>
        <p:nvSpPr>
          <p:cNvPr id="18" name="动作按钮: 第一张 17">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6">
                                            <p:txEl>
                                              <p:pRg st="1" end="1"/>
                                            </p:txEl>
                                          </p:spTgt>
                                        </p:tgtEl>
                                        <p:attrNameLst>
                                          <p:attrName>style.visibility</p:attrName>
                                        </p:attrNameLst>
                                      </p:cBhvr>
                                      <p:to>
                                        <p:strVal val="visible"/>
                                      </p:to>
                                    </p:set>
                                    <p:animEffect transition="in" filter="blinds(horizontal)">
                                      <p:cBhvr>
                                        <p:cTn id="10" dur="500"/>
                                        <p:tgtEl>
                                          <p:spTgt spid="26">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6">
                                            <p:txEl>
                                              <p:pRg st="2" end="2"/>
                                            </p:txEl>
                                          </p:spTgt>
                                        </p:tgtEl>
                                        <p:attrNameLst>
                                          <p:attrName>style.visibility</p:attrName>
                                        </p:attrNameLst>
                                      </p:cBhvr>
                                      <p:to>
                                        <p:strVal val="visible"/>
                                      </p:to>
                                    </p:set>
                                    <p:animEffect transition="in" filter="blinds(horizontal)">
                                      <p:cBhvr>
                                        <p:cTn id="13" dur="500"/>
                                        <p:tgtEl>
                                          <p:spTgt spid="26">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blinds(horizontal)">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linds(horizontal)">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blinds(horizontal)">
                                      <p:cBhvr>
                                        <p:cTn id="2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9394" name="文本框 26"/>
          <p:cNvSpPr txBox="1">
            <a:spLocks noChangeArrowheads="1"/>
          </p:cNvSpPr>
          <p:nvPr/>
        </p:nvSpPr>
        <p:spPr bwMode="auto">
          <a:xfrm>
            <a:off x="2468563" y="280988"/>
            <a:ext cx="475773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9397"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9398"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9399" name="Rectangle 7"/>
          <p:cNvSpPr>
            <a:spLocks noChangeArrowheads="1"/>
          </p:cNvSpPr>
          <p:nvPr/>
        </p:nvSpPr>
        <p:spPr bwMode="auto">
          <a:xfrm>
            <a:off x="1577975" y="879475"/>
            <a:ext cx="7418388" cy="952500"/>
          </a:xfrm>
          <a:prstGeom prst="rect">
            <a:avLst/>
          </a:prstGeom>
          <a:noFill/>
          <a:ln w="9525">
            <a:noFill/>
            <a:miter lim="800000"/>
            <a:headEnd/>
            <a:tailEnd/>
          </a:ln>
        </p:spPr>
        <p:txBody>
          <a:bodyPr>
            <a:spAutoFit/>
          </a:bodyPr>
          <a:lstStyle/>
          <a:p>
            <a:r>
              <a:rPr lang="en-US" altLang="zh-CN" sz="2800">
                <a:solidFill>
                  <a:srgbClr val="0D0D0D"/>
                </a:solidFill>
                <a:latin typeface="Times New Roman" pitchFamily="18" charset="0"/>
                <a:sym typeface="Arial" charset="0"/>
              </a:rPr>
              <a:t>Translate the sentences below with the expressions given in the table above. </a:t>
            </a:r>
          </a:p>
        </p:txBody>
      </p:sp>
      <p:sp>
        <p:nvSpPr>
          <p:cNvPr id="19" name="五边形 18"/>
          <p:cNvSpPr/>
          <p:nvPr/>
        </p:nvSpPr>
        <p:spPr>
          <a:xfrm>
            <a:off x="468313" y="1109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9401" name="文本框 11"/>
          <p:cNvSpPr txBox="1">
            <a:spLocks noChangeArrowheads="1"/>
          </p:cNvSpPr>
          <p:nvPr/>
        </p:nvSpPr>
        <p:spPr bwMode="auto">
          <a:xfrm>
            <a:off x="477838" y="1090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3</a:t>
            </a:r>
            <a:endParaRPr kumimoji="1" lang="zh-CN" altLang="en-US" sz="2400" b="1">
              <a:solidFill>
                <a:srgbClr val="FFFFFF"/>
              </a:solidFill>
              <a:latin typeface="Calibri" pitchFamily="34" charset="0"/>
            </a:endParaRPr>
          </a:p>
        </p:txBody>
      </p:sp>
      <p:sp>
        <p:nvSpPr>
          <p:cNvPr id="26" name="内容占位符 2"/>
          <p:cNvSpPr>
            <a:spLocks noGrp="1" noChangeArrowheads="1"/>
          </p:cNvSpPr>
          <p:nvPr/>
        </p:nvSpPr>
        <p:spPr bwMode="auto">
          <a:xfrm>
            <a:off x="355600" y="2176463"/>
            <a:ext cx="8788400" cy="1401762"/>
          </a:xfrm>
          <a:prstGeom prst="rect">
            <a:avLst/>
          </a:prstGeom>
          <a:noFill/>
          <a:ln w="9525">
            <a:noFill/>
            <a:miter lim="800000"/>
            <a:headEnd/>
            <a:tailEnd/>
          </a:ln>
        </p:spPr>
        <p:txBody>
          <a:bodyPr/>
          <a:lstStyle/>
          <a:p>
            <a:pPr marL="342900" indent="-342900">
              <a:lnSpc>
                <a:spcPts val="3000"/>
              </a:lnSpc>
              <a:spcBef>
                <a:spcPts val="2400"/>
              </a:spcBef>
              <a:spcAft>
                <a:spcPts val="1200"/>
              </a:spcAft>
            </a:pPr>
            <a:r>
              <a:rPr lang="en-US" altLang="zh-CN" sz="2400">
                <a:latin typeface="Times New Roman" pitchFamily="18" charset="0"/>
                <a:sym typeface="Arial" charset="0"/>
              </a:rPr>
              <a:t>4. </a:t>
            </a:r>
            <a:r>
              <a:rPr lang="zh-CN" altLang="en-US" sz="2400">
                <a:latin typeface="Calibri" pitchFamily="34" charset="0"/>
              </a:rPr>
              <a:t>他的小提琴演奏的很娴熟，在所有乐师中脱颖而出。 </a:t>
            </a:r>
            <a:endParaRPr lang="en-US" altLang="zh-CN" sz="2400">
              <a:latin typeface="Calibri" pitchFamily="34" charset="0"/>
            </a:endParaRPr>
          </a:p>
        </p:txBody>
      </p:sp>
      <p:sp>
        <p:nvSpPr>
          <p:cNvPr id="32" name="文本框 3"/>
          <p:cNvSpPr txBox="1">
            <a:spLocks noChangeArrowheads="1"/>
          </p:cNvSpPr>
          <p:nvPr/>
        </p:nvSpPr>
        <p:spPr bwMode="auto">
          <a:xfrm>
            <a:off x="682625" y="2686050"/>
            <a:ext cx="8375650" cy="830263"/>
          </a:xfrm>
          <a:prstGeom prst="rect">
            <a:avLst/>
          </a:prstGeom>
          <a:noFill/>
          <a:ln w="9525">
            <a:noFill/>
            <a:miter lim="800000"/>
            <a:headEnd/>
            <a:tailEnd/>
          </a:ln>
        </p:spPr>
        <p:txBody>
          <a:bodyPr>
            <a:spAutoFit/>
          </a:bodyPr>
          <a:lstStyle/>
          <a:p>
            <a:pPr algn="just"/>
            <a:r>
              <a:rPr kumimoji="1" lang="en-US" altLang="zh-CN" sz="2400">
                <a:solidFill>
                  <a:srgbClr val="800000"/>
                </a:solidFill>
              </a:rPr>
              <a:t>He played the violin so skillfully that he stood out from all the other musicians.</a:t>
            </a:r>
          </a:p>
        </p:txBody>
      </p:sp>
      <p:sp>
        <p:nvSpPr>
          <p:cNvPr id="20" name="文本框 3"/>
          <p:cNvSpPr txBox="1">
            <a:spLocks noChangeArrowheads="1"/>
          </p:cNvSpPr>
          <p:nvPr/>
        </p:nvSpPr>
        <p:spPr bwMode="auto">
          <a:xfrm>
            <a:off x="685800" y="4208463"/>
            <a:ext cx="8375650" cy="460375"/>
          </a:xfrm>
          <a:prstGeom prst="rect">
            <a:avLst/>
          </a:prstGeom>
          <a:noFill/>
          <a:ln w="9525">
            <a:noFill/>
            <a:miter lim="800000"/>
            <a:headEnd/>
            <a:tailEnd/>
          </a:ln>
        </p:spPr>
        <p:txBody>
          <a:bodyPr>
            <a:spAutoFit/>
          </a:bodyPr>
          <a:lstStyle/>
          <a:p>
            <a:pPr algn="just"/>
            <a:r>
              <a:rPr kumimoji="1" lang="en-US" altLang="zh-CN" sz="2400">
                <a:solidFill>
                  <a:srgbClr val="800000"/>
                </a:solidFill>
              </a:rPr>
              <a:t>Exercise on an everyday basis does benefit out health. </a:t>
            </a:r>
            <a:endParaRPr kumimoji="1" lang="zh-CN" altLang="en-US" sz="2400">
              <a:solidFill>
                <a:srgbClr val="800000"/>
              </a:solidFill>
            </a:endParaRPr>
          </a:p>
        </p:txBody>
      </p:sp>
      <p:sp>
        <p:nvSpPr>
          <p:cNvPr id="18" name="动作按钮: 第一张 17">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9406" name="矩形 1"/>
          <p:cNvSpPr>
            <a:spLocks noChangeArrowheads="1"/>
          </p:cNvSpPr>
          <p:nvPr/>
        </p:nvSpPr>
        <p:spPr bwMode="auto">
          <a:xfrm>
            <a:off x="376238" y="3738563"/>
            <a:ext cx="4802187" cy="449262"/>
          </a:xfrm>
          <a:prstGeom prst="rect">
            <a:avLst/>
          </a:prstGeom>
          <a:noFill/>
          <a:ln w="9525">
            <a:noFill/>
            <a:miter lim="800000"/>
            <a:headEnd/>
            <a:tailEnd/>
          </a:ln>
        </p:spPr>
        <p:txBody>
          <a:bodyPr/>
          <a:lstStyle/>
          <a:p>
            <a:pPr marL="342900" indent="-342900">
              <a:lnSpc>
                <a:spcPts val="3000"/>
              </a:lnSpc>
              <a:spcBef>
                <a:spcPts val="2400"/>
              </a:spcBef>
              <a:spcAft>
                <a:spcPts val="1200"/>
              </a:spcAft>
            </a:pPr>
            <a:r>
              <a:rPr lang="zh-CN" altLang="en-US" sz="2400">
                <a:latin typeface="Times New Roman" pitchFamily="18" charset="0"/>
                <a:sym typeface="Arial" charset="0"/>
              </a:rPr>
              <a:t>5</a:t>
            </a:r>
            <a:r>
              <a:rPr lang="en-US" altLang="zh-CN" sz="2400">
                <a:latin typeface="Times New Roman" pitchFamily="18" charset="0"/>
                <a:sym typeface="Arial" charset="0"/>
              </a:rPr>
              <a:t>. </a:t>
            </a:r>
            <a:r>
              <a:rPr lang="zh-CN" altLang="en-US" sz="2400">
                <a:latin typeface="Times New Roman" pitchFamily="18" charset="0"/>
                <a:sym typeface="Arial" charset="0"/>
              </a:rPr>
              <a:t>每天坚持锻炼有助于保持健康</a:t>
            </a:r>
            <a:r>
              <a:rPr lang="zh-CN" altLang="en-US" sz="2400">
                <a:latin typeface="Times New Roman" pitchFamily="18" charset="0"/>
              </a:rPr>
              <a:t>。</a:t>
            </a:r>
            <a:endParaRPr lang="zh-CN" altLang="en-US" sz="2400">
              <a:latin typeface="Times New Roman" pitchFamily="18" charset="0"/>
              <a:sym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linds(horizont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0418" name="文本框 26"/>
          <p:cNvSpPr txBox="1">
            <a:spLocks noChangeArrowheads="1"/>
          </p:cNvSpPr>
          <p:nvPr/>
        </p:nvSpPr>
        <p:spPr bwMode="auto">
          <a:xfrm>
            <a:off x="2468563" y="280988"/>
            <a:ext cx="4711700"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0421"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0422"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9" name="五边形 18"/>
          <p:cNvSpPr/>
          <p:nvPr/>
        </p:nvSpPr>
        <p:spPr>
          <a:xfrm>
            <a:off x="468313" y="1617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60424" name="文本框 11"/>
          <p:cNvSpPr txBox="1">
            <a:spLocks noChangeArrowheads="1"/>
          </p:cNvSpPr>
          <p:nvPr/>
        </p:nvSpPr>
        <p:spPr bwMode="auto">
          <a:xfrm>
            <a:off x="477838" y="1598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4</a:t>
            </a:r>
            <a:endParaRPr kumimoji="1" lang="zh-CN" altLang="en-US" sz="2400" b="1">
              <a:solidFill>
                <a:srgbClr val="FFFFFF"/>
              </a:solidFill>
              <a:latin typeface="Calibri" pitchFamily="34" charset="0"/>
            </a:endParaRPr>
          </a:p>
        </p:txBody>
      </p:sp>
      <p:sp>
        <p:nvSpPr>
          <p:cNvPr id="58" name="内容占位符 2"/>
          <p:cNvSpPr>
            <a:spLocks noGrp="1" noChangeArrowheads="1"/>
          </p:cNvSpPr>
          <p:nvPr/>
        </p:nvSpPr>
        <p:spPr bwMode="auto">
          <a:xfrm>
            <a:off x="355600" y="3960813"/>
            <a:ext cx="8640763" cy="2159000"/>
          </a:xfrm>
          <a:prstGeom prst="rect">
            <a:avLst/>
          </a:prstGeom>
          <a:noFill/>
          <a:ln w="9525">
            <a:noFill/>
            <a:miter lim="800000"/>
            <a:headEnd/>
            <a:tailEnd/>
          </a:ln>
        </p:spPr>
        <p:txBody>
          <a:bodyPr/>
          <a:lstStyle/>
          <a:p>
            <a:pPr algn="just"/>
            <a:endParaRPr lang="zh-CN" altLang="en-US" sz="2200">
              <a:latin typeface="Times New Roman" pitchFamily="18" charset="0"/>
              <a:sym typeface="Arial" charset="0"/>
            </a:endParaRPr>
          </a:p>
        </p:txBody>
      </p:sp>
      <p:cxnSp>
        <p:nvCxnSpPr>
          <p:cNvPr id="60426" name="直接连接符 7"/>
          <p:cNvCxnSpPr>
            <a:cxnSpLocks noChangeShapeType="1"/>
          </p:cNvCxnSpPr>
          <p:nvPr/>
        </p:nvCxnSpPr>
        <p:spPr bwMode="auto">
          <a:xfrm flipV="1">
            <a:off x="477838" y="4900613"/>
            <a:ext cx="8404225" cy="30162"/>
          </a:xfrm>
          <a:prstGeom prst="line">
            <a:avLst/>
          </a:prstGeom>
          <a:noFill/>
          <a:ln w="38100">
            <a:solidFill>
              <a:srgbClr val="44B36E"/>
            </a:solidFill>
            <a:round/>
            <a:headEnd/>
            <a:tailEnd/>
          </a:ln>
        </p:spPr>
      </p:cxnSp>
      <p:sp>
        <p:nvSpPr>
          <p:cNvPr id="60427" name="文本框 21"/>
          <p:cNvSpPr txBox="1">
            <a:spLocks noChangeArrowheads="1"/>
          </p:cNvSpPr>
          <p:nvPr/>
        </p:nvSpPr>
        <p:spPr bwMode="auto">
          <a:xfrm>
            <a:off x="376238" y="2986088"/>
            <a:ext cx="8945562" cy="1660525"/>
          </a:xfrm>
          <a:prstGeom prst="rect">
            <a:avLst/>
          </a:prstGeom>
          <a:noFill/>
          <a:ln w="9525">
            <a:noFill/>
            <a:miter lim="800000"/>
            <a:headEnd/>
            <a:tailEnd/>
          </a:ln>
        </p:spPr>
        <p:txBody>
          <a:bodyPr>
            <a:spAutoFit/>
          </a:bodyPr>
          <a:lstStyle/>
          <a:p>
            <a:pPr>
              <a:spcBef>
                <a:spcPts val="1200"/>
              </a:spcBef>
              <a:spcAft>
                <a:spcPts val="600"/>
              </a:spcAft>
            </a:pPr>
            <a:r>
              <a:rPr kumimoji="1" lang="en-US" altLang="zh-CN" sz="2400">
                <a:solidFill>
                  <a:srgbClr val="000000"/>
                </a:solidFill>
                <a:latin typeface="Times New Roman" pitchFamily="18" charset="0"/>
                <a:cs typeface="Times New Roman" pitchFamily="18" charset="0"/>
                <a:sym typeface="Arial" charset="0"/>
              </a:rPr>
              <a:t>individuality		mock		showcase		fashionable	bold</a:t>
            </a:r>
          </a:p>
          <a:p>
            <a:pPr>
              <a:spcBef>
                <a:spcPts val="1200"/>
              </a:spcBef>
              <a:spcAft>
                <a:spcPts val="600"/>
              </a:spcAft>
            </a:pPr>
            <a:r>
              <a:rPr kumimoji="1" lang="en-US" altLang="zh-CN" sz="2400">
                <a:solidFill>
                  <a:srgbClr val="000000"/>
                </a:solidFill>
                <a:latin typeface="Times New Roman" pitchFamily="18" charset="0"/>
                <a:cs typeface="Times New Roman" pitchFamily="18" charset="0"/>
                <a:sym typeface="Arial" charset="0"/>
              </a:rPr>
              <a:t>approachable	      harsh		ridiculous		norm		      drab</a:t>
            </a:r>
          </a:p>
          <a:p>
            <a:pPr>
              <a:spcBef>
                <a:spcPts val="1200"/>
              </a:spcBef>
              <a:spcAft>
                <a:spcPts val="600"/>
              </a:spcAft>
            </a:pPr>
            <a:r>
              <a:rPr kumimoji="1" lang="en-US" altLang="zh-CN" sz="2400">
                <a:solidFill>
                  <a:srgbClr val="000000"/>
                </a:solidFill>
                <a:latin typeface="Times New Roman" pitchFamily="18" charset="0"/>
                <a:cs typeface="Times New Roman" pitchFamily="18" charset="0"/>
                <a:sym typeface="Arial" charset="0"/>
              </a:rPr>
              <a:t>accomplishment		 pull off	  get away with	 fit in	</a:t>
            </a:r>
          </a:p>
        </p:txBody>
      </p:sp>
      <p:cxnSp>
        <p:nvCxnSpPr>
          <p:cNvPr id="60428" name="直接连接符 6"/>
          <p:cNvCxnSpPr>
            <a:cxnSpLocks noChangeShapeType="1"/>
          </p:cNvCxnSpPr>
          <p:nvPr/>
        </p:nvCxnSpPr>
        <p:spPr bwMode="auto">
          <a:xfrm flipV="1">
            <a:off x="527050" y="2649538"/>
            <a:ext cx="8355013" cy="28575"/>
          </a:xfrm>
          <a:prstGeom prst="line">
            <a:avLst/>
          </a:prstGeom>
          <a:noFill/>
          <a:ln w="57150">
            <a:solidFill>
              <a:srgbClr val="44B36E"/>
            </a:solidFill>
            <a:round/>
            <a:headEnd/>
            <a:tailEnd/>
          </a:ln>
        </p:spPr>
      </p:cxnSp>
      <p:sp>
        <p:nvSpPr>
          <p:cNvPr id="60429" name="Rectangle 7"/>
          <p:cNvSpPr>
            <a:spLocks noChangeArrowheads="1"/>
          </p:cNvSpPr>
          <p:nvPr/>
        </p:nvSpPr>
        <p:spPr bwMode="auto">
          <a:xfrm>
            <a:off x="1587500" y="1281113"/>
            <a:ext cx="7418388" cy="1384300"/>
          </a:xfrm>
          <a:prstGeom prst="rect">
            <a:avLst/>
          </a:prstGeom>
          <a:noFill/>
          <a:ln w="9525">
            <a:noFill/>
            <a:miter lim="800000"/>
            <a:headEnd/>
            <a:tailEnd/>
          </a:ln>
        </p:spPr>
        <p:txBody>
          <a:bodyPr>
            <a:spAutoFit/>
          </a:bodyPr>
          <a:lstStyle/>
          <a:p>
            <a:pPr>
              <a:buFont typeface="Arial" charset="0"/>
              <a:buNone/>
            </a:pPr>
            <a:r>
              <a:rPr lang="en-US" altLang="zh-CN" sz="2800">
                <a:solidFill>
                  <a:srgbClr val="0D0D0D"/>
                </a:solidFill>
                <a:latin typeface="Times New Roman" pitchFamily="18" charset="0"/>
                <a:cs typeface="Times New Roman" pitchFamily="18" charset="0"/>
                <a:sym typeface="Arial" charset="0"/>
              </a:rPr>
              <a:t>Write a story or an essay or a paragraph about your college life, trying to use as many words or phrases from the list below as possible.</a:t>
            </a:r>
          </a:p>
        </p:txBody>
      </p:sp>
      <p:sp>
        <p:nvSpPr>
          <p:cNvPr id="16" name="动作按钮: 第一张 15">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nodePh="1">
                                  <p:stCondLst>
                                    <p:cond delay="0"/>
                                  </p:stCondLst>
                                  <p:endCondLst>
                                    <p:cond evt="begin" delay="0">
                                      <p:tn val="5"/>
                                    </p:cond>
                                  </p:endCondLst>
                                  <p:childTnLst>
                                    <p:set>
                                      <p:cBhvr>
                                        <p:cTn id="6" dur="1" fill="hold">
                                          <p:stCondLst>
                                            <p:cond delay="0"/>
                                          </p:stCondLst>
                                        </p:cTn>
                                        <p:tgtEl>
                                          <p:spTgt spid="58">
                                            <p:txEl>
                                              <p:pRg st="0" end="0"/>
                                            </p:txEl>
                                          </p:spTgt>
                                        </p:tgtEl>
                                        <p:attrNameLst>
                                          <p:attrName>style.visibility</p:attrName>
                                        </p:attrNameLst>
                                      </p:cBhvr>
                                      <p:to>
                                        <p:strVal val="visible"/>
                                      </p:to>
                                    </p:set>
                                    <p:animEffect transition="in" filter="blinds(horizontal)">
                                      <p:cBhvr>
                                        <p:cTn id="7" dur="5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内容占位符 2"/>
          <p:cNvSpPr>
            <a:spLocks noGrp="1"/>
          </p:cNvSpPr>
          <p:nvPr>
            <p:ph idx="1"/>
          </p:nvPr>
        </p:nvSpPr>
        <p:spPr bwMode="auto">
          <a:xfrm>
            <a:off x="457200" y="1162050"/>
            <a:ext cx="8229600" cy="452596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130000"/>
              </a:lnSpc>
              <a:buFont typeface="Arial" charset="0"/>
              <a:buNone/>
            </a:pPr>
            <a:r>
              <a:rPr lang="en-US" altLang="zh-CN" sz="2800" b="1" smtClean="0">
                <a:solidFill>
                  <a:srgbClr val="C00000"/>
                </a:solidFill>
                <a:latin typeface="Times New Roman" pitchFamily="18" charset="0"/>
                <a:cs typeface="Times New Roman" pitchFamily="18" charset="0"/>
                <a:sym typeface="Arial" charset="0"/>
              </a:rPr>
              <a:t>Sample:</a:t>
            </a:r>
          </a:p>
          <a:p>
            <a:pPr marL="0" indent="0" eaLnBrk="1" hangingPunct="1">
              <a:spcBef>
                <a:spcPct val="0"/>
              </a:spcBef>
              <a:buFont typeface="Arial" charset="0"/>
              <a:buNone/>
            </a:pPr>
            <a:endParaRPr lang="en-US" altLang="zh-CN" sz="2800" smtClean="0">
              <a:latin typeface="Times New Roman" pitchFamily="18" charset="0"/>
              <a:cs typeface="Times New Roman" pitchFamily="18" charset="0"/>
              <a:sym typeface="Arial" charset="0"/>
            </a:endParaRPr>
          </a:p>
          <a:p>
            <a:pPr marL="0" indent="0" eaLnBrk="1" hangingPunct="1">
              <a:spcBef>
                <a:spcPct val="0"/>
              </a:spcBef>
              <a:buFont typeface="Arial" charset="0"/>
              <a:buNone/>
            </a:pPr>
            <a:r>
              <a:rPr lang="en-US" altLang="zh-CN" sz="2600" smtClean="0">
                <a:latin typeface="Times New Roman" pitchFamily="18" charset="0"/>
                <a:cs typeface="Times New Roman" pitchFamily="18" charset="0"/>
                <a:sym typeface="Arial" charset="0"/>
              </a:rPr>
              <a:t>There are some people who can never bear a </a:t>
            </a:r>
            <a:r>
              <a:rPr lang="en-US" altLang="zh-CN" sz="2600" smtClean="0">
                <a:solidFill>
                  <a:srgbClr val="C00000"/>
                </a:solidFill>
                <a:latin typeface="Times New Roman" pitchFamily="18" charset="0"/>
                <a:cs typeface="Times New Roman" pitchFamily="18" charset="0"/>
                <a:sym typeface="Arial" charset="0"/>
              </a:rPr>
              <a:t>drab</a:t>
            </a:r>
            <a:r>
              <a:rPr lang="en-US" altLang="zh-CN" sz="2600" smtClean="0">
                <a:latin typeface="Times New Roman" pitchFamily="18" charset="0"/>
                <a:cs typeface="Times New Roman" pitchFamily="18" charset="0"/>
                <a:sym typeface="Arial" charset="0"/>
              </a:rPr>
              <a:t> life. They would like to make some changes all the time and do something different, even sometimes go against with the social </a:t>
            </a:r>
            <a:r>
              <a:rPr lang="en-US" altLang="zh-CN" sz="2600" smtClean="0">
                <a:solidFill>
                  <a:srgbClr val="C00000"/>
                </a:solidFill>
                <a:latin typeface="Times New Roman" pitchFamily="18" charset="0"/>
                <a:cs typeface="Times New Roman" pitchFamily="18" charset="0"/>
                <a:sym typeface="Arial" charset="0"/>
              </a:rPr>
              <a:t>norm</a:t>
            </a:r>
            <a:r>
              <a:rPr lang="en-US" altLang="zh-CN" sz="2600" smtClean="0">
                <a:latin typeface="Times New Roman" pitchFamily="18" charset="0"/>
                <a:cs typeface="Times New Roman" pitchFamily="18" charset="0"/>
                <a:sym typeface="Arial" charset="0"/>
              </a:rPr>
              <a:t>. Though others might </a:t>
            </a:r>
            <a:r>
              <a:rPr lang="en-US" altLang="zh-CN" sz="2600" smtClean="0">
                <a:solidFill>
                  <a:srgbClr val="C00000"/>
                </a:solidFill>
                <a:latin typeface="Times New Roman" pitchFamily="18" charset="0"/>
                <a:cs typeface="Times New Roman" pitchFamily="18" charset="0"/>
                <a:sym typeface="Arial" charset="0"/>
              </a:rPr>
              <a:t>mock</a:t>
            </a:r>
            <a:r>
              <a:rPr lang="en-US" altLang="zh-CN" sz="2600" smtClean="0">
                <a:latin typeface="Times New Roman" pitchFamily="18" charset="0"/>
                <a:cs typeface="Times New Roman" pitchFamily="18" charset="0"/>
                <a:sym typeface="Arial" charset="0"/>
              </a:rPr>
              <a:t> or misunderstand them, they feel </a:t>
            </a:r>
            <a:r>
              <a:rPr lang="en-US" altLang="zh-CN" sz="2600" smtClean="0">
                <a:solidFill>
                  <a:srgbClr val="C00000"/>
                </a:solidFill>
                <a:latin typeface="Times New Roman" pitchFamily="18" charset="0"/>
                <a:cs typeface="Times New Roman" pitchFamily="18" charset="0"/>
                <a:sym typeface="Arial" charset="0"/>
              </a:rPr>
              <a:t>fashionable</a:t>
            </a:r>
            <a:r>
              <a:rPr lang="en-US" altLang="zh-CN" sz="2600" smtClean="0">
                <a:latin typeface="Times New Roman" pitchFamily="18" charset="0"/>
                <a:cs typeface="Times New Roman" pitchFamily="18" charset="0"/>
                <a:sym typeface="Arial" charset="0"/>
              </a:rPr>
              <a:t>  and they consider it as a way of </a:t>
            </a:r>
            <a:r>
              <a:rPr lang="en-US" altLang="zh-CN" sz="2600" smtClean="0">
                <a:solidFill>
                  <a:srgbClr val="C00000"/>
                </a:solidFill>
                <a:latin typeface="Times New Roman" pitchFamily="18" charset="0"/>
                <a:cs typeface="Times New Roman" pitchFamily="18" charset="0"/>
                <a:sym typeface="Arial" charset="0"/>
              </a:rPr>
              <a:t>showcasing</a:t>
            </a:r>
            <a:r>
              <a:rPr lang="en-US" altLang="zh-CN" sz="2600" smtClean="0">
                <a:latin typeface="Times New Roman" pitchFamily="18" charset="0"/>
                <a:cs typeface="Times New Roman" pitchFamily="18" charset="0"/>
                <a:sym typeface="Arial" charset="0"/>
              </a:rPr>
              <a:t> their </a:t>
            </a:r>
            <a:r>
              <a:rPr lang="en-US" altLang="zh-CN" sz="2600" smtClean="0">
                <a:solidFill>
                  <a:srgbClr val="C00000"/>
                </a:solidFill>
                <a:latin typeface="Times New Roman" pitchFamily="18" charset="0"/>
                <a:cs typeface="Times New Roman" pitchFamily="18" charset="0"/>
                <a:sym typeface="Arial" charset="0"/>
              </a:rPr>
              <a:t>individualities</a:t>
            </a:r>
            <a:r>
              <a:rPr lang="en-US" altLang="zh-CN" sz="2600" smtClean="0">
                <a:latin typeface="Times New Roman" pitchFamily="18" charset="0"/>
                <a:cs typeface="Times New Roman" pitchFamily="18" charset="0"/>
                <a:sym typeface="Arial" charset="0"/>
              </a:rPr>
              <a:t>. </a:t>
            </a:r>
            <a:endParaRPr kumimoji="1" lang="zh-CN" altLang="en-US" sz="2600" smtClean="0">
              <a:latin typeface="Times New Roman" pitchFamily="18" charset="0"/>
              <a:cs typeface="Times New Roman" pitchFamily="18" charset="0"/>
            </a:endParaRPr>
          </a:p>
        </p:txBody>
      </p:sp>
      <p:sp>
        <p:nvSpPr>
          <p:cNvPr id="61442" name="文本框 3"/>
          <p:cNvSpPr txBox="1">
            <a:spLocks noChangeArrowheads="1"/>
          </p:cNvSpPr>
          <p:nvPr/>
        </p:nvSpPr>
        <p:spPr bwMode="auto">
          <a:xfrm>
            <a:off x="2468563" y="298450"/>
            <a:ext cx="4941887" cy="520700"/>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sp>
        <p:nvSpPr>
          <p:cNvPr id="5" name="动作按钮: 第一张 4">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2466" name="文本框 26"/>
          <p:cNvSpPr txBox="1">
            <a:spLocks noChangeArrowheads="1"/>
          </p:cNvSpPr>
          <p:nvPr/>
        </p:nvSpPr>
        <p:spPr bwMode="auto">
          <a:xfrm>
            <a:off x="2468563" y="280988"/>
            <a:ext cx="4987925"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2469"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2470"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41" name="矩形 40"/>
          <p:cNvSpPr/>
          <p:nvPr/>
        </p:nvSpPr>
        <p:spPr>
          <a:xfrm>
            <a:off x="2593148" y="1301301"/>
            <a:ext cx="6550852" cy="954107"/>
          </a:xfrm>
          <a:prstGeom prst="rect">
            <a:avLst/>
          </a:prstGeom>
          <a:noFill/>
        </p:spPr>
        <p:txBody>
          <a:bodyPr>
            <a:spAutoFit/>
          </a:bodyPr>
          <a:lstStyle/>
          <a:p>
            <a:pPr algn="ctr" fontAlgn="auto">
              <a:spcBef>
                <a:spcPts val="0"/>
              </a:spcBef>
              <a:spcAft>
                <a:spcPts val="0"/>
              </a:spcAft>
              <a:defRPr/>
            </a:pPr>
            <a:r>
              <a:rPr kumimoji="1" lang="en-US" altLang="zh-CN" sz="28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anose="020F0502020204030204" charset="0"/>
                <a:ea typeface="+mn-ea"/>
                <a:cs typeface="Calibri" panose="020F0502020204030204" charset="0"/>
              </a:rPr>
              <a:t>No matter + how/what/where/who/when</a:t>
            </a:r>
            <a:endParaRPr kumimoji="1" lang="zh-CN" altLang="en-US" sz="28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anose="020F0502020204030204" charset="0"/>
              <a:ea typeface="+mn-ea"/>
              <a:cs typeface="Calibri" panose="020F0502020204030204" charset="0"/>
            </a:endParaRPr>
          </a:p>
        </p:txBody>
      </p:sp>
      <p:sp>
        <p:nvSpPr>
          <p:cNvPr id="62472" name="矩形 2"/>
          <p:cNvSpPr>
            <a:spLocks noChangeArrowheads="1"/>
          </p:cNvSpPr>
          <p:nvPr/>
        </p:nvSpPr>
        <p:spPr bwMode="auto">
          <a:xfrm>
            <a:off x="376238" y="2333625"/>
            <a:ext cx="7978775" cy="830263"/>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a:t>
            </a:r>
            <a:r>
              <a:rPr lang="en-US" altLang="zh-CN" sz="2400" i="1">
                <a:solidFill>
                  <a:srgbClr val="660066"/>
                </a:solidFill>
                <a:latin typeface="Times New Roman" pitchFamily="18" charset="0"/>
                <a:cs typeface="Times New Roman" pitchFamily="18" charset="0"/>
              </a:rPr>
              <a:t>no matter how </a:t>
            </a:r>
            <a:r>
              <a:rPr lang="en-US" altLang="zh-CN" sz="2400" i="1">
                <a:latin typeface="Times New Roman" pitchFamily="18" charset="0"/>
                <a:cs typeface="Times New Roman" pitchFamily="18" charset="0"/>
              </a:rPr>
              <a:t>ridiculous you think it looks, you might just be the person to pull it off</a:t>
            </a:r>
            <a:r>
              <a:rPr lang="en-US" altLang="zh-CN" sz="2400">
                <a:latin typeface="Times New Roman" pitchFamily="18" charset="0"/>
                <a:cs typeface="Times New Roman" pitchFamily="18" charset="0"/>
              </a:rPr>
              <a:t>. </a:t>
            </a:r>
            <a:r>
              <a:rPr lang="en-US" altLang="zh-CN" sz="2400" i="1">
                <a:latin typeface="Times New Roman" pitchFamily="18" charset="0"/>
                <a:cs typeface="Times New Roman" pitchFamily="18" charset="0"/>
              </a:rPr>
              <a:t>(Para. 6)</a:t>
            </a:r>
            <a:endParaRPr lang="zh-CN" altLang="en-US" sz="2400">
              <a:latin typeface="Times New Roman" pitchFamily="18" charset="0"/>
              <a:cs typeface="Times New Roman" pitchFamily="18" charset="0"/>
            </a:endParaRPr>
          </a:p>
        </p:txBody>
      </p:sp>
      <p:sp>
        <p:nvSpPr>
          <p:cNvPr id="21" name="矩形 20"/>
          <p:cNvSpPr/>
          <p:nvPr/>
        </p:nvSpPr>
        <p:spPr>
          <a:xfrm>
            <a:off x="5143766" y="3617839"/>
            <a:ext cx="3615670" cy="923330"/>
          </a:xfrm>
          <a:prstGeom prst="rect">
            <a:avLst/>
          </a:prstGeom>
          <a:noFill/>
        </p:spPr>
        <p:txBody>
          <a:bodyPr wrap="none">
            <a:spAutoFit/>
          </a:bodyPr>
          <a:lstStyle/>
          <a:p>
            <a:pPr algn="ctr" fontAlgn="auto">
              <a:spcBef>
                <a:spcPts val="0"/>
              </a:spcBef>
              <a:spcAft>
                <a:spcPts val="0"/>
              </a:spcAft>
              <a:defRPr/>
            </a:pPr>
            <a:r>
              <a:rPr kumimoji="1" lang="en-US" altLang="zh-CN" sz="54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anose="020F0502020204030204" charset="0"/>
                <a:ea typeface="+mn-ea"/>
                <a:cs typeface="Calibri" panose="020F0502020204030204" charset="0"/>
              </a:rPr>
              <a:t>As long as</a:t>
            </a:r>
            <a:endParaRPr lang="zh-CN" alt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endParaRPr>
          </a:p>
        </p:txBody>
      </p:sp>
      <p:sp>
        <p:nvSpPr>
          <p:cNvPr id="62474" name="矩形 3"/>
          <p:cNvSpPr>
            <a:spLocks noChangeArrowheads="1"/>
          </p:cNvSpPr>
          <p:nvPr/>
        </p:nvSpPr>
        <p:spPr bwMode="auto">
          <a:xfrm>
            <a:off x="355600" y="4264025"/>
            <a:ext cx="8040688" cy="830263"/>
          </a:xfrm>
          <a:prstGeom prst="rect">
            <a:avLst/>
          </a:prstGeom>
          <a:noFill/>
          <a:ln w="9525">
            <a:noFill/>
            <a:miter lim="800000"/>
            <a:headEnd/>
            <a:tailEnd/>
          </a:ln>
        </p:spPr>
        <p:txBody>
          <a:bodyPr>
            <a:spAutoFit/>
          </a:bodyPr>
          <a:lstStyle/>
          <a:p>
            <a:r>
              <a:rPr lang="en-US" altLang="zh-CN" sz="2400" i="1">
                <a:latin typeface="Times New Roman" pitchFamily="18" charset="0"/>
                <a:cs typeface="Times New Roman" pitchFamily="18" charset="0"/>
              </a:rPr>
              <a:t>I might agree it was a rather risky outfit to wear, but </a:t>
            </a:r>
            <a:r>
              <a:rPr lang="en-US" altLang="zh-CN" sz="2400" i="1">
                <a:solidFill>
                  <a:srgbClr val="660066"/>
                </a:solidFill>
                <a:latin typeface="Times New Roman" pitchFamily="18" charset="0"/>
                <a:cs typeface="Times New Roman" pitchFamily="18" charset="0"/>
              </a:rPr>
              <a:t>as long as </a:t>
            </a:r>
            <a:r>
              <a:rPr lang="en-US" altLang="zh-CN" sz="2400" i="1">
                <a:latin typeface="Times New Roman" pitchFamily="18" charset="0"/>
                <a:cs typeface="Times New Roman" pitchFamily="18" charset="0"/>
              </a:rPr>
              <a:t>she was comfortable wearing it then why not.(Para. 9)</a:t>
            </a:r>
            <a:endParaRPr lang="zh-CN" altLang="en-US" sz="2400">
              <a:latin typeface="Times New Roman" pitchFamily="18" charset="0"/>
              <a:cs typeface="Times New Roman" pitchFamily="18" charset="0"/>
            </a:endParaRPr>
          </a:p>
        </p:txBody>
      </p:sp>
      <p:sp>
        <p:nvSpPr>
          <p:cNvPr id="5" name="矩形 4"/>
          <p:cNvSpPr>
            <a:spLocks noChangeArrowheads="1"/>
          </p:cNvSpPr>
          <p:nvPr/>
        </p:nvSpPr>
        <p:spPr bwMode="auto">
          <a:xfrm>
            <a:off x="3319463" y="3287713"/>
            <a:ext cx="4862512" cy="398462"/>
          </a:xfrm>
          <a:prstGeom prst="rect">
            <a:avLst/>
          </a:prstGeom>
          <a:solidFill>
            <a:srgbClr val="FFFF00">
              <a:alpha val="47058"/>
            </a:srgbClr>
          </a:solidFill>
          <a:ln w="9525">
            <a:noFill/>
            <a:miter lim="800000"/>
            <a:headEnd/>
            <a:tailEnd/>
          </a:ln>
        </p:spPr>
        <p:txBody>
          <a:bodyPr wrap="none">
            <a:spAutoFit/>
          </a:bodyPr>
          <a:lstStyle/>
          <a:p>
            <a:r>
              <a:rPr lang="en-US" altLang="zh-CN" sz="2000">
                <a:latin typeface="Times New Roman" pitchFamily="18" charset="0"/>
                <a:cs typeface="Times New Roman" pitchFamily="18" charset="0"/>
              </a:rPr>
              <a:t>Sth. is not important or will not have an effect</a:t>
            </a:r>
            <a:endParaRPr lang="zh-CN" altLang="en-US" sz="2000" i="1">
              <a:solidFill>
                <a:srgbClr val="660066"/>
              </a:solidFill>
              <a:latin typeface="Times New Roman" pitchFamily="18" charset="0"/>
              <a:cs typeface="Times New Roman" pitchFamily="18" charset="0"/>
            </a:endParaRPr>
          </a:p>
        </p:txBody>
      </p:sp>
      <p:sp>
        <p:nvSpPr>
          <p:cNvPr id="25" name="矩形 24"/>
          <p:cNvSpPr>
            <a:spLocks noChangeArrowheads="1"/>
          </p:cNvSpPr>
          <p:nvPr/>
        </p:nvSpPr>
        <p:spPr bwMode="auto">
          <a:xfrm>
            <a:off x="1493838" y="5129213"/>
            <a:ext cx="5588000" cy="830262"/>
          </a:xfrm>
          <a:prstGeom prst="rect">
            <a:avLst/>
          </a:prstGeom>
          <a:solidFill>
            <a:srgbClr val="FFFF00">
              <a:alpha val="47058"/>
            </a:srgbClr>
          </a:solidFill>
          <a:ln w="9525">
            <a:noFill/>
            <a:miter lim="800000"/>
            <a:headEnd/>
            <a:tailEnd/>
          </a:ln>
        </p:spPr>
        <p:txBody>
          <a:bodyPr>
            <a:spAutoFit/>
          </a:bodyPr>
          <a:lstStyle/>
          <a:p>
            <a:pPr algn="just"/>
            <a:r>
              <a:rPr lang="en-US" altLang="zh-CN" sz="2400">
                <a:latin typeface="Times New Roman" pitchFamily="18" charset="0"/>
                <a:cs typeface="Times New Roman" pitchFamily="18" charset="0"/>
              </a:rPr>
              <a:t>one thing can happen or be true only if another thing happens or is true</a:t>
            </a:r>
            <a:endParaRPr lang="zh-CN" altLang="en-US" sz="2400" i="1">
              <a:solidFill>
                <a:srgbClr val="660066"/>
              </a:solidFill>
              <a:latin typeface="Times New Roman" pitchFamily="18" charset="0"/>
              <a:cs typeface="Times New Roman" pitchFamily="18" charset="0"/>
            </a:endParaRPr>
          </a:p>
        </p:txBody>
      </p:sp>
      <p:cxnSp>
        <p:nvCxnSpPr>
          <p:cNvPr id="7" name="肘形连接符 6"/>
          <p:cNvCxnSpPr/>
          <p:nvPr/>
        </p:nvCxnSpPr>
        <p:spPr>
          <a:xfrm>
            <a:off x="612775" y="2757488"/>
            <a:ext cx="2706688" cy="747712"/>
          </a:xfrm>
          <a:prstGeom prst="bentConnector3">
            <a:avLst>
              <a:gd name="adj1" fmla="val 75949"/>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直线箭头连接符 12"/>
          <p:cNvCxnSpPr/>
          <p:nvPr/>
        </p:nvCxnSpPr>
        <p:spPr>
          <a:xfrm flipH="1">
            <a:off x="7081838" y="4756150"/>
            <a:ext cx="479425" cy="37782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直线连接符 14"/>
          <p:cNvCxnSpPr/>
          <p:nvPr/>
        </p:nvCxnSpPr>
        <p:spPr>
          <a:xfrm>
            <a:off x="6927850" y="4699000"/>
            <a:ext cx="1268413" cy="0"/>
          </a:xfrm>
          <a:prstGeom prst="line">
            <a:avLst/>
          </a:prstGeom>
        </p:spPr>
        <p:style>
          <a:lnRef idx="2">
            <a:schemeClr val="accent1"/>
          </a:lnRef>
          <a:fillRef idx="0">
            <a:schemeClr val="accent1"/>
          </a:fillRef>
          <a:effectRef idx="1">
            <a:schemeClr val="accent1"/>
          </a:effectRef>
          <a:fontRef idx="minor">
            <a:schemeClr val="tx1"/>
          </a:fontRef>
        </p:style>
      </p:cxnSp>
      <p:sp>
        <p:nvSpPr>
          <p:cNvPr id="19" name="动作按钮: 第一张 1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2481" name="文本框 21"/>
          <p:cNvSpPr txBox="1">
            <a:spLocks noChangeArrowheads="1"/>
          </p:cNvSpPr>
          <p:nvPr/>
        </p:nvSpPr>
        <p:spPr bwMode="auto">
          <a:xfrm>
            <a:off x="455613" y="995363"/>
            <a:ext cx="4533900" cy="522287"/>
          </a:xfrm>
          <a:prstGeom prst="rect">
            <a:avLst/>
          </a:prstGeom>
          <a:noFill/>
          <a:ln w="9525">
            <a:noFill/>
            <a:miter lim="800000"/>
            <a:headEnd/>
            <a:tailEnd/>
          </a:ln>
        </p:spPr>
        <p:txBody>
          <a:bodyPr>
            <a:spAutoFit/>
          </a:bodyPr>
          <a:lstStyle/>
          <a:p>
            <a:r>
              <a:rPr kumimoji="1" lang="en-US" altLang="zh-CN" sz="2800" b="1">
                <a:solidFill>
                  <a:srgbClr val="008080"/>
                </a:solidFill>
                <a:latin typeface="Times New Roman" pitchFamily="18" charset="0"/>
                <a:cs typeface="Times New Roman" pitchFamily="18" charset="0"/>
              </a:rPr>
              <a:t>Language focus</a:t>
            </a:r>
            <a:endParaRPr kumimoji="1" lang="zh-CN" altLang="en-US" sz="2800" b="1">
              <a:solidFill>
                <a:srgbClr val="00808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linds(horizontal)">
                                      <p:cBhvr>
                                        <p:cTn id="15" dur="500"/>
                                        <p:tgtEl>
                                          <p:spTgt spid="41"/>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blinds(horizontal)">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5"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矩形 7"/>
          <p:cNvSpPr>
            <a:spLocks noChangeArrowheads="1"/>
          </p:cNvSpPr>
          <p:nvPr/>
        </p:nvSpPr>
        <p:spPr bwMode="auto">
          <a:xfrm>
            <a:off x="320675" y="2551113"/>
            <a:ext cx="8286750" cy="1784350"/>
          </a:xfrm>
          <a:prstGeom prst="rect">
            <a:avLst/>
          </a:prstGeom>
          <a:noFill/>
          <a:ln w="9525">
            <a:noFill/>
            <a:miter lim="800000"/>
            <a:headEnd/>
            <a:tailEnd/>
          </a:ln>
        </p:spPr>
        <p:txBody>
          <a:bodyPr>
            <a:spAutoFit/>
          </a:bodyPr>
          <a:lstStyle/>
          <a:p>
            <a:pPr marL="323850" indent="-457200">
              <a:spcBef>
                <a:spcPts val="600"/>
              </a:spcBef>
            </a:pPr>
            <a:r>
              <a:rPr lang="en-US" altLang="zh-CN" sz="2600">
                <a:latin typeface="Times New Roman" pitchFamily="18" charset="0"/>
                <a:cs typeface="Times New Roman" pitchFamily="18" charset="0"/>
              </a:rPr>
              <a:t>1. the weather, go to, is, we, the fashion show, as long as, will, good</a:t>
            </a:r>
            <a:endParaRPr lang="zh-CN" altLang="zh-CN" sz="2600">
              <a:latin typeface="Times New Roman" pitchFamily="18" charset="0"/>
              <a:cs typeface="Times New Roman" pitchFamily="18" charset="0"/>
            </a:endParaRPr>
          </a:p>
          <a:p>
            <a:pPr marL="323850" indent="-457200">
              <a:spcBef>
                <a:spcPts val="600"/>
              </a:spcBef>
            </a:pPr>
            <a:endParaRPr lang="en-US" altLang="zh-CN" sz="2600">
              <a:latin typeface="Times New Roman" pitchFamily="18" charset="0"/>
              <a:cs typeface="Times New Roman" pitchFamily="18" charset="0"/>
            </a:endParaRPr>
          </a:p>
          <a:p>
            <a:pPr marL="323850" indent="-457200">
              <a:spcBef>
                <a:spcPts val="600"/>
              </a:spcBef>
            </a:pPr>
            <a:endParaRPr lang="en-US" altLang="zh-CN" sz="2200">
              <a:latin typeface="Times New Roman" pitchFamily="18" charset="0"/>
              <a:cs typeface="Times New Roman" pitchFamily="18" charset="0"/>
            </a:endParaRPr>
          </a:p>
        </p:txBody>
      </p:sp>
      <p:sp>
        <p:nvSpPr>
          <p:cNvPr id="63490" name="文本框 21"/>
          <p:cNvSpPr txBox="1">
            <a:spLocks noChangeArrowheads="1"/>
          </p:cNvSpPr>
          <p:nvPr/>
        </p:nvSpPr>
        <p:spPr bwMode="auto">
          <a:xfrm>
            <a:off x="320675" y="892175"/>
            <a:ext cx="7870825" cy="460375"/>
          </a:xfrm>
          <a:prstGeom prst="rect">
            <a:avLst/>
          </a:prstGeom>
          <a:noFill/>
          <a:ln w="9525">
            <a:noFill/>
            <a:miter lim="800000"/>
            <a:headEnd/>
            <a:tailEnd/>
          </a:ln>
        </p:spPr>
        <p:txBody>
          <a:bodyPr>
            <a:spAutoFit/>
          </a:bodyPr>
          <a:lstStyle/>
          <a:p>
            <a:r>
              <a:rPr kumimoji="1" lang="en-US" altLang="zh-CN" sz="2400" b="1">
                <a:solidFill>
                  <a:srgbClr val="008080"/>
                </a:solidFill>
                <a:latin typeface="Times New Roman" pitchFamily="18" charset="0"/>
                <a:cs typeface="Times New Roman" pitchFamily="18" charset="0"/>
              </a:rPr>
              <a:t>Exercises: </a:t>
            </a:r>
          </a:p>
        </p:txBody>
      </p:sp>
      <p:sp>
        <p:nvSpPr>
          <p:cNvPr id="63491" name="矩形 6"/>
          <p:cNvSpPr>
            <a:spLocks noChangeArrowheads="1"/>
          </p:cNvSpPr>
          <p:nvPr/>
        </p:nvSpPr>
        <p:spPr bwMode="auto">
          <a:xfrm>
            <a:off x="1825625" y="919163"/>
            <a:ext cx="7138988" cy="1385887"/>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Form sentences with the words and expressions given, following the sentence patterns in the boxes. Make changes when necessary.</a:t>
            </a:r>
            <a:endParaRPr lang="zh-CN" altLang="zh-CN" sz="2800">
              <a:latin typeface="Times New Roman" pitchFamily="18" charset="0"/>
              <a:cs typeface="Times New Roman" pitchFamily="18" charset="0"/>
            </a:endParaRPr>
          </a:p>
        </p:txBody>
      </p:sp>
      <p:sp>
        <p:nvSpPr>
          <p:cNvPr id="9" name="矩形 8"/>
          <p:cNvSpPr>
            <a:spLocks noChangeArrowheads="1"/>
          </p:cNvSpPr>
          <p:nvPr/>
        </p:nvSpPr>
        <p:spPr bwMode="auto">
          <a:xfrm>
            <a:off x="628650" y="3416300"/>
            <a:ext cx="7820025" cy="892175"/>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We will go to the fashion show as long as the weather is good.</a:t>
            </a:r>
            <a:endParaRPr lang="zh-CN" altLang="en-US" sz="2600">
              <a:solidFill>
                <a:srgbClr val="C00000"/>
              </a:solidFill>
              <a:latin typeface="Times New Roman" pitchFamily="18" charset="0"/>
              <a:cs typeface="Times New Roman" pitchFamily="18" charset="0"/>
            </a:endParaRPr>
          </a:p>
        </p:txBody>
      </p:sp>
      <p:sp>
        <p:nvSpPr>
          <p:cNvPr id="10" name="矩形 9"/>
          <p:cNvSpPr>
            <a:spLocks noChangeArrowheads="1"/>
          </p:cNvSpPr>
          <p:nvPr/>
        </p:nvSpPr>
        <p:spPr bwMode="auto">
          <a:xfrm>
            <a:off x="639763" y="5283200"/>
            <a:ext cx="7713662" cy="892175"/>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No matter how hard I tried, I still could not appreciate her dressing.</a:t>
            </a:r>
            <a:endParaRPr lang="zh-CN" altLang="en-US" sz="2600">
              <a:solidFill>
                <a:srgbClr val="C00000"/>
              </a:solidFill>
              <a:latin typeface="Times New Roman" pitchFamily="18" charset="0"/>
              <a:cs typeface="Times New Roman" pitchFamily="18" charset="0"/>
            </a:endParaRPr>
          </a:p>
        </p:txBody>
      </p:sp>
      <p:sp>
        <p:nvSpPr>
          <p:cNvPr id="11" name="动作按钮: 第一张 10">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3495" name="文本框 26"/>
          <p:cNvSpPr txBox="1">
            <a:spLocks noChangeArrowheads="1"/>
          </p:cNvSpPr>
          <p:nvPr/>
        </p:nvSpPr>
        <p:spPr bwMode="auto">
          <a:xfrm>
            <a:off x="2468563" y="280988"/>
            <a:ext cx="496411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sp>
        <p:nvSpPr>
          <p:cNvPr id="63496" name="矩形 2"/>
          <p:cNvSpPr>
            <a:spLocks noChangeArrowheads="1"/>
          </p:cNvSpPr>
          <p:nvPr/>
        </p:nvSpPr>
        <p:spPr bwMode="auto">
          <a:xfrm>
            <a:off x="330200" y="4335463"/>
            <a:ext cx="6994525" cy="893762"/>
          </a:xfrm>
          <a:prstGeom prst="rect">
            <a:avLst/>
          </a:prstGeom>
          <a:noFill/>
          <a:ln w="9525">
            <a:noFill/>
            <a:miter lim="800000"/>
            <a:headEnd/>
            <a:tailEnd/>
          </a:ln>
        </p:spPr>
        <p:txBody>
          <a:bodyPr>
            <a:spAutoFit/>
          </a:bodyPr>
          <a:lstStyle/>
          <a:p>
            <a:pPr marL="323850" indent="-457200">
              <a:spcBef>
                <a:spcPts val="600"/>
              </a:spcBef>
            </a:pPr>
            <a:r>
              <a:rPr lang="en-US" altLang="zh-CN" sz="2600">
                <a:latin typeface="Times New Roman" pitchFamily="18" charset="0"/>
                <a:cs typeface="Times New Roman" pitchFamily="18" charset="0"/>
              </a:rPr>
              <a:t>2. how, I, no matter, tried, could not, I, appreciate, hard, her dressing style, still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矩形 7"/>
          <p:cNvSpPr>
            <a:spLocks noChangeArrowheads="1"/>
          </p:cNvSpPr>
          <p:nvPr/>
        </p:nvSpPr>
        <p:spPr bwMode="auto">
          <a:xfrm>
            <a:off x="320675" y="2120900"/>
            <a:ext cx="8286750" cy="1846263"/>
          </a:xfrm>
          <a:prstGeom prst="rect">
            <a:avLst/>
          </a:prstGeom>
          <a:noFill/>
          <a:ln w="9525">
            <a:noFill/>
            <a:miter lim="800000"/>
            <a:headEnd/>
            <a:tailEnd/>
          </a:ln>
        </p:spPr>
        <p:txBody>
          <a:bodyPr>
            <a:spAutoFit/>
          </a:bodyPr>
          <a:lstStyle/>
          <a:p>
            <a:pPr marL="323850" indent="-457200">
              <a:spcBef>
                <a:spcPts val="600"/>
              </a:spcBef>
            </a:pPr>
            <a:endParaRPr lang="en-US" altLang="zh-CN" sz="2600">
              <a:latin typeface="Times New Roman" pitchFamily="18" charset="0"/>
              <a:cs typeface="Times New Roman" pitchFamily="18" charset="0"/>
            </a:endParaRPr>
          </a:p>
          <a:p>
            <a:pPr marL="323850" indent="-457200">
              <a:spcBef>
                <a:spcPts val="600"/>
              </a:spcBef>
            </a:pPr>
            <a:r>
              <a:rPr lang="en-US" altLang="zh-CN" sz="2600">
                <a:latin typeface="Times New Roman" pitchFamily="18" charset="0"/>
                <a:cs typeface="Times New Roman" pitchFamily="18" charset="0"/>
              </a:rPr>
              <a:t>3. reading, has, as long as, she, likes, she, time, fashion magazines</a:t>
            </a:r>
          </a:p>
          <a:p>
            <a:pPr marL="323850" indent="-457200">
              <a:spcBef>
                <a:spcPts val="600"/>
              </a:spcBef>
            </a:pPr>
            <a:endParaRPr lang="en-US" altLang="zh-CN" sz="2600">
              <a:latin typeface="Times New Roman" pitchFamily="18" charset="0"/>
              <a:cs typeface="Times New Roman" pitchFamily="18" charset="0"/>
            </a:endParaRPr>
          </a:p>
        </p:txBody>
      </p:sp>
      <p:sp>
        <p:nvSpPr>
          <p:cNvPr id="5" name="矩形 4"/>
          <p:cNvSpPr>
            <a:spLocks noChangeArrowheads="1"/>
          </p:cNvSpPr>
          <p:nvPr/>
        </p:nvSpPr>
        <p:spPr bwMode="auto">
          <a:xfrm>
            <a:off x="625475" y="3521075"/>
            <a:ext cx="8085138" cy="492125"/>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She likes reading fashion magazines as long as she has time. </a:t>
            </a:r>
            <a:endParaRPr lang="zh-CN" altLang="en-US" sz="2600">
              <a:solidFill>
                <a:srgbClr val="C00000"/>
              </a:solidFill>
              <a:latin typeface="Times New Roman" pitchFamily="18" charset="0"/>
              <a:cs typeface="Times New Roman" pitchFamily="18" charset="0"/>
            </a:endParaRPr>
          </a:p>
        </p:txBody>
      </p:sp>
      <p:sp>
        <p:nvSpPr>
          <p:cNvPr id="64515" name="文本框 21"/>
          <p:cNvSpPr txBox="1">
            <a:spLocks noChangeArrowheads="1"/>
          </p:cNvSpPr>
          <p:nvPr/>
        </p:nvSpPr>
        <p:spPr bwMode="auto">
          <a:xfrm>
            <a:off x="320675" y="892175"/>
            <a:ext cx="7870825" cy="460375"/>
          </a:xfrm>
          <a:prstGeom prst="rect">
            <a:avLst/>
          </a:prstGeom>
          <a:noFill/>
          <a:ln w="9525">
            <a:noFill/>
            <a:miter lim="800000"/>
            <a:headEnd/>
            <a:tailEnd/>
          </a:ln>
        </p:spPr>
        <p:txBody>
          <a:bodyPr>
            <a:spAutoFit/>
          </a:bodyPr>
          <a:lstStyle/>
          <a:p>
            <a:r>
              <a:rPr kumimoji="1" lang="en-US" altLang="zh-CN" sz="2400" b="1">
                <a:solidFill>
                  <a:srgbClr val="008080"/>
                </a:solidFill>
                <a:latin typeface="Times New Roman" pitchFamily="18" charset="0"/>
                <a:cs typeface="Times New Roman" pitchFamily="18" charset="0"/>
              </a:rPr>
              <a:t>Exercises: </a:t>
            </a:r>
          </a:p>
        </p:txBody>
      </p:sp>
      <p:sp>
        <p:nvSpPr>
          <p:cNvPr id="64516" name="矩形 6"/>
          <p:cNvSpPr>
            <a:spLocks noChangeArrowheads="1"/>
          </p:cNvSpPr>
          <p:nvPr/>
        </p:nvSpPr>
        <p:spPr bwMode="auto">
          <a:xfrm>
            <a:off x="1825625" y="919163"/>
            <a:ext cx="6961188" cy="1385887"/>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Form sentences with the words and expressions given, following the sentence patterns in the boxes. Make changes when necessary.</a:t>
            </a:r>
            <a:endParaRPr lang="zh-CN" altLang="zh-CN" sz="2800">
              <a:latin typeface="Times New Roman" pitchFamily="18" charset="0"/>
              <a:cs typeface="Times New Roman" pitchFamily="18" charset="0"/>
            </a:endParaRPr>
          </a:p>
        </p:txBody>
      </p:sp>
      <p:sp>
        <p:nvSpPr>
          <p:cNvPr id="11" name="动作按钮: 第一张 10">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4518" name="文本框 26"/>
          <p:cNvSpPr txBox="1">
            <a:spLocks noChangeArrowheads="1"/>
          </p:cNvSpPr>
          <p:nvPr/>
        </p:nvSpPr>
        <p:spPr bwMode="auto">
          <a:xfrm>
            <a:off x="2468563" y="280988"/>
            <a:ext cx="496411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endParaRPr kumimoji="1" lang="zh-CN" altLang="en-US" sz="2800" b="1">
              <a:solidFill>
                <a:srgbClr val="008080"/>
              </a:solidFill>
              <a:cs typeface="Arial" charset="0"/>
            </a:endParaRPr>
          </a:p>
        </p:txBody>
      </p:sp>
      <p:sp>
        <p:nvSpPr>
          <p:cNvPr id="13" name="矩形 12"/>
          <p:cNvSpPr>
            <a:spLocks noChangeArrowheads="1"/>
          </p:cNvSpPr>
          <p:nvPr/>
        </p:nvSpPr>
        <p:spPr bwMode="auto">
          <a:xfrm>
            <a:off x="652463" y="5159375"/>
            <a:ext cx="8259762" cy="892175"/>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No matter what his wife says, the husband always refuses to wear a tie.</a:t>
            </a:r>
            <a:endParaRPr lang="zh-CN" altLang="en-US" sz="2600">
              <a:solidFill>
                <a:srgbClr val="C00000"/>
              </a:solidFill>
              <a:latin typeface="Times New Roman" pitchFamily="18" charset="0"/>
              <a:cs typeface="Times New Roman" pitchFamily="18" charset="0"/>
            </a:endParaRPr>
          </a:p>
        </p:txBody>
      </p:sp>
      <p:sp>
        <p:nvSpPr>
          <p:cNvPr id="64520" name="矩形 1"/>
          <p:cNvSpPr>
            <a:spLocks noChangeArrowheads="1"/>
          </p:cNvSpPr>
          <p:nvPr/>
        </p:nvSpPr>
        <p:spPr bwMode="auto">
          <a:xfrm>
            <a:off x="352425" y="4257675"/>
            <a:ext cx="7534275" cy="892175"/>
          </a:xfrm>
          <a:prstGeom prst="rect">
            <a:avLst/>
          </a:prstGeom>
          <a:noFill/>
          <a:ln w="9525">
            <a:noFill/>
            <a:miter lim="800000"/>
            <a:headEnd/>
            <a:tailEnd/>
          </a:ln>
        </p:spPr>
        <p:txBody>
          <a:bodyPr>
            <a:spAutoFit/>
          </a:bodyPr>
          <a:lstStyle/>
          <a:p>
            <a:pPr marL="323850" indent="-457200">
              <a:spcBef>
                <a:spcPts val="600"/>
              </a:spcBef>
            </a:pPr>
            <a:r>
              <a:rPr lang="en-US" altLang="zh-CN" sz="2600">
                <a:latin typeface="Times New Roman" pitchFamily="18" charset="0"/>
                <a:cs typeface="Times New Roman" pitchFamily="18" charset="0"/>
              </a:rPr>
              <a:t>4. what, says, the husband, no matter, always refuses to, his wife, wear a tie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矩形 4"/>
          <p:cNvSpPr>
            <a:spLocks noChangeArrowheads="1"/>
          </p:cNvSpPr>
          <p:nvPr/>
        </p:nvSpPr>
        <p:spPr bwMode="auto">
          <a:xfrm>
            <a:off x="1600200" y="990600"/>
            <a:ext cx="7543800" cy="1384300"/>
          </a:xfrm>
          <a:prstGeom prst="rect">
            <a:avLst/>
          </a:prstGeom>
          <a:noFill/>
          <a:ln w="9525">
            <a:noFill/>
            <a:miter lim="800000"/>
            <a:headEnd/>
            <a:tailEnd/>
          </a:ln>
        </p:spPr>
        <p:txBody>
          <a:bodyPr>
            <a:spAutoFit/>
          </a:bodyPr>
          <a:lstStyle/>
          <a:p>
            <a:r>
              <a:rPr lang="en-US" altLang="zh-CN" sz="2800">
                <a:solidFill>
                  <a:srgbClr val="7030A0"/>
                </a:solidFill>
                <a:latin typeface="Times New Roman" pitchFamily="18" charset="0"/>
                <a:cs typeface="Times New Roman" pitchFamily="18" charset="0"/>
                <a:sym typeface="Arial" charset="0"/>
              </a:rPr>
              <a:t>Discuss the following questions about your understanding of the relation between individuality and fashion in your groups. </a:t>
            </a:r>
          </a:p>
        </p:txBody>
      </p:sp>
      <p:sp>
        <p:nvSpPr>
          <p:cNvPr id="19" name="矩形 18"/>
          <p:cNvSpPr>
            <a:spLocks noChangeArrowheads="1"/>
          </p:cNvSpPr>
          <p:nvPr/>
        </p:nvSpPr>
        <p:spPr bwMode="auto">
          <a:xfrm>
            <a:off x="623888" y="2901950"/>
            <a:ext cx="7912100" cy="2667000"/>
          </a:xfrm>
          <a:prstGeom prst="rect">
            <a:avLst/>
          </a:prstGeom>
          <a:noFill/>
          <a:ln w="9525">
            <a:noFill/>
            <a:miter lim="800000"/>
            <a:headEnd/>
            <a:tailEnd/>
          </a:ln>
        </p:spPr>
        <p:txBody>
          <a:bodyPr/>
          <a:lstStyle/>
          <a:p>
            <a:pPr marL="358775" indent="-457200">
              <a:spcBef>
                <a:spcPts val="1200"/>
              </a:spcBef>
            </a:pPr>
            <a:r>
              <a:rPr lang="en-US" altLang="zh-CN" sz="2600">
                <a:latin typeface="Times New Roman" pitchFamily="18" charset="0"/>
                <a:cs typeface="Times New Roman" pitchFamily="18" charset="0"/>
              </a:rPr>
              <a:t>1. One’s choice of clothing can reveal their individuality. Are there any other aspects in life that can also reflect person’s personality and distinct feature?</a:t>
            </a:r>
            <a:endParaRPr lang="zh-CN" altLang="zh-CN" sz="2600">
              <a:latin typeface="Times New Roman" pitchFamily="18" charset="0"/>
              <a:cs typeface="Times New Roman" pitchFamily="18" charset="0"/>
            </a:endParaRPr>
          </a:p>
          <a:p>
            <a:pPr marL="358775" indent="-457200">
              <a:spcBef>
                <a:spcPts val="1200"/>
              </a:spcBef>
            </a:pPr>
            <a:r>
              <a:rPr lang="en-US" altLang="zh-CN" sz="2600">
                <a:latin typeface="Times New Roman" pitchFamily="18" charset="0"/>
                <a:cs typeface="Times New Roman" pitchFamily="18" charset="0"/>
              </a:rPr>
              <a:t>2. Do you follow the fashion trend blindly? Why or why not?</a:t>
            </a:r>
            <a:endParaRPr lang="zh-CN" altLang="zh-CN" sz="2600">
              <a:latin typeface="Times New Roman" pitchFamily="18" charset="0"/>
              <a:cs typeface="Times New Roman" pitchFamily="18" charset="0"/>
            </a:endParaRPr>
          </a:p>
        </p:txBody>
      </p:sp>
      <p:sp>
        <p:nvSpPr>
          <p:cNvPr id="65539" name="文本框 10"/>
          <p:cNvSpPr txBox="1">
            <a:spLocks noChangeArrowheads="1"/>
          </p:cNvSpPr>
          <p:nvPr/>
        </p:nvSpPr>
        <p:spPr bwMode="auto">
          <a:xfrm>
            <a:off x="2408238" y="309563"/>
            <a:ext cx="4533900" cy="520700"/>
          </a:xfrm>
          <a:prstGeom prst="rect">
            <a:avLst/>
          </a:prstGeom>
          <a:noFill/>
          <a:ln w="9525">
            <a:noFill/>
            <a:miter lim="800000"/>
            <a:headEnd/>
            <a:tailEnd/>
          </a:ln>
        </p:spPr>
        <p:txBody>
          <a:bodyPr>
            <a:spAutoFit/>
          </a:bodyPr>
          <a:lstStyle/>
          <a:p>
            <a:r>
              <a:rPr kumimoji="1" lang="en-US" altLang="zh-CN" sz="2800" b="1">
                <a:solidFill>
                  <a:srgbClr val="0070C0"/>
                </a:solidFill>
                <a:cs typeface="Arial" charset="0"/>
              </a:rPr>
              <a:t>Sharing your ideas</a:t>
            </a:r>
            <a:endParaRPr kumimoji="1" lang="zh-CN" altLang="en-US" sz="2800" b="1">
              <a:solidFill>
                <a:srgbClr val="0070C0"/>
              </a:solidFill>
              <a:cs typeface="Arial" charset="0"/>
            </a:endParaRPr>
          </a:p>
        </p:txBody>
      </p:sp>
      <p:cxnSp>
        <p:nvCxnSpPr>
          <p:cNvPr id="16"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23"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4"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5543"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5544" name="图片 25"/>
          <p:cNvPicPr>
            <a:picLocks noChangeAspect="1"/>
          </p:cNvPicPr>
          <p:nvPr/>
        </p:nvPicPr>
        <p:blipFill>
          <a:blip r:embed="rId3"/>
          <a:srcRect/>
          <a:stretch>
            <a:fillRect/>
          </a:stretch>
        </p:blipFill>
        <p:spPr bwMode="auto">
          <a:xfrm>
            <a:off x="198438" y="144463"/>
            <a:ext cx="177800" cy="495300"/>
          </a:xfrm>
          <a:prstGeom prst="rect">
            <a:avLst/>
          </a:prstGeom>
          <a:noFill/>
          <a:ln w="9525">
            <a:noFill/>
            <a:miter lim="800000"/>
            <a:headEnd/>
            <a:tailEnd/>
          </a:ln>
        </p:spPr>
      </p:pic>
      <p:sp>
        <p:nvSpPr>
          <p:cNvPr id="12" name="五边形 11"/>
          <p:cNvSpPr>
            <a:spLocks noChangeArrowheads="1"/>
          </p:cNvSpPr>
          <p:nvPr/>
        </p:nvSpPr>
        <p:spPr bwMode="auto">
          <a:xfrm>
            <a:off x="287338" y="1066800"/>
            <a:ext cx="1109662" cy="431800"/>
          </a:xfrm>
          <a:prstGeom prst="homePlate">
            <a:avLst>
              <a:gd name="adj" fmla="val 50017"/>
            </a:avLst>
          </a:prstGeom>
          <a:solidFill>
            <a:srgbClr val="660066"/>
          </a:solidFill>
          <a:ln w="9525">
            <a:noFill/>
            <a:miter lim="800000"/>
          </a:ln>
          <a:effectLst>
            <a:outerShdw dist="38100" dir="2700000" algn="tl" rotWithShape="0">
              <a:srgbClr val="808080">
                <a:alpha val="39999"/>
              </a:srgbClr>
            </a:outerShdw>
          </a:effectLst>
        </p:spPr>
        <p:txBody>
          <a:bodyPr anchor="ctr"/>
          <a:lstStyle/>
          <a:p>
            <a:pPr algn="ctr" fontAlgn="auto">
              <a:spcBef>
                <a:spcPts val="0"/>
              </a:spcBef>
              <a:spcAft>
                <a:spcPts val="0"/>
              </a:spcAft>
              <a:defRPr/>
            </a:pPr>
            <a:r>
              <a:rPr kumimoji="1" lang="en-US" altLang="zh-CN" sz="2400" b="1" dirty="0">
                <a:solidFill>
                  <a:srgbClr val="FFFFFF"/>
                </a:solidFill>
                <a:latin typeface="Calibri" panose="020F0502020204030204" charset="0"/>
                <a:ea typeface="+mn-ea"/>
              </a:rPr>
              <a:t>Task 1</a:t>
            </a:r>
            <a:endParaRPr kumimoji="1" lang="zh-CN" altLang="en-US" sz="2400" b="1" dirty="0">
              <a:solidFill>
                <a:srgbClr val="FFFFFF"/>
              </a:solidFill>
              <a:latin typeface="Calibri" panose="020F0502020204030204" charset="0"/>
              <a:ea typeface="+mn-ea"/>
            </a:endParaRPr>
          </a:p>
        </p:txBody>
      </p:sp>
      <p:pic>
        <p:nvPicPr>
          <p:cNvPr id="65546" name="Picture 21">
            <a:hlinkClick r:id="rId4" action="ppaction://hlinksldjump"/>
          </p:cNvPr>
          <p:cNvPicPr>
            <a:picLocks noChangeAspect="1" noChangeArrowheads="1"/>
          </p:cNvPicPr>
          <p:nvPr/>
        </p:nvPicPr>
        <p:blipFill>
          <a:blip r:embed="rId5"/>
          <a:srcRect/>
          <a:stretch>
            <a:fillRect/>
          </a:stretch>
        </p:blipFill>
        <p:spPr bwMode="auto">
          <a:xfrm>
            <a:off x="8256588" y="152400"/>
            <a:ext cx="558800" cy="558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blinds(horizontal)">
                                      <p:cBhvr>
                                        <p:cTn id="12" dur="5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4"/>
          <p:cNvSpPr>
            <a:spLocks noChangeArrowheads="1"/>
          </p:cNvSpPr>
          <p:nvPr/>
        </p:nvSpPr>
        <p:spPr bwMode="auto">
          <a:xfrm>
            <a:off x="1600200" y="990600"/>
            <a:ext cx="7543800" cy="1384300"/>
          </a:xfrm>
          <a:prstGeom prst="rect">
            <a:avLst/>
          </a:prstGeom>
          <a:noFill/>
          <a:ln w="9525">
            <a:noFill/>
            <a:miter lim="800000"/>
            <a:headEnd/>
            <a:tailEnd/>
          </a:ln>
        </p:spPr>
        <p:txBody>
          <a:bodyPr>
            <a:spAutoFit/>
          </a:bodyPr>
          <a:lstStyle/>
          <a:p>
            <a:r>
              <a:rPr lang="en-US" altLang="zh-CN" sz="2800">
                <a:solidFill>
                  <a:srgbClr val="7030A0"/>
                </a:solidFill>
                <a:latin typeface="Times New Roman" pitchFamily="18" charset="0"/>
                <a:cs typeface="Times New Roman" pitchFamily="18" charset="0"/>
                <a:sym typeface="Arial" charset="0"/>
              </a:rPr>
              <a:t>Discuss the following questions about your understanding of the relation between individuality and fashion in your groups. </a:t>
            </a:r>
          </a:p>
        </p:txBody>
      </p:sp>
      <p:sp>
        <p:nvSpPr>
          <p:cNvPr id="19" name="矩形 18"/>
          <p:cNvSpPr>
            <a:spLocks noChangeArrowheads="1"/>
          </p:cNvSpPr>
          <p:nvPr/>
        </p:nvSpPr>
        <p:spPr bwMode="auto">
          <a:xfrm>
            <a:off x="615950" y="2559050"/>
            <a:ext cx="7842250" cy="2263775"/>
          </a:xfrm>
          <a:prstGeom prst="rect">
            <a:avLst/>
          </a:prstGeom>
          <a:noFill/>
          <a:ln w="9525">
            <a:noFill/>
            <a:miter lim="800000"/>
            <a:headEnd/>
            <a:tailEnd/>
          </a:ln>
        </p:spPr>
        <p:txBody>
          <a:bodyPr/>
          <a:lstStyle/>
          <a:p>
            <a:pPr marL="358775" indent="-457200">
              <a:spcBef>
                <a:spcPts val="1200"/>
              </a:spcBef>
            </a:pPr>
            <a:r>
              <a:rPr lang="en-US" altLang="zh-CN" sz="2600">
                <a:latin typeface="Times New Roman" pitchFamily="18" charset="0"/>
                <a:cs typeface="Times New Roman" pitchFamily="18" charset="0"/>
              </a:rPr>
              <a:t>3. Do you have any suggestions for maintaining one’s individuality in life? Use examples to illustrate your point.</a:t>
            </a:r>
            <a:endParaRPr lang="zh-CN" altLang="zh-CN" sz="2600">
              <a:latin typeface="Times New Roman" pitchFamily="18" charset="0"/>
              <a:cs typeface="Times New Roman" pitchFamily="18" charset="0"/>
            </a:endParaRPr>
          </a:p>
          <a:p>
            <a:pPr marL="358775" indent="-457200">
              <a:spcBef>
                <a:spcPts val="1200"/>
              </a:spcBef>
            </a:pPr>
            <a:r>
              <a:rPr lang="en-US" altLang="zh-CN" sz="2600">
                <a:latin typeface="Times New Roman" pitchFamily="18" charset="0"/>
                <a:cs typeface="Times New Roman" pitchFamily="18" charset="0"/>
              </a:rPr>
              <a:t>4. What is the appropriate way to respond to others’ views in life?</a:t>
            </a:r>
            <a:endParaRPr lang="zh-CN" altLang="zh-CN" sz="2600">
              <a:latin typeface="Times New Roman" pitchFamily="18" charset="0"/>
              <a:cs typeface="Times New Roman" pitchFamily="18" charset="0"/>
            </a:endParaRPr>
          </a:p>
        </p:txBody>
      </p:sp>
      <p:sp>
        <p:nvSpPr>
          <p:cNvPr id="67587" name="文本框 10"/>
          <p:cNvSpPr txBox="1">
            <a:spLocks noChangeArrowheads="1"/>
          </p:cNvSpPr>
          <p:nvPr/>
        </p:nvSpPr>
        <p:spPr bwMode="auto">
          <a:xfrm>
            <a:off x="2408238" y="309563"/>
            <a:ext cx="4533900" cy="520700"/>
          </a:xfrm>
          <a:prstGeom prst="rect">
            <a:avLst/>
          </a:prstGeom>
          <a:noFill/>
          <a:ln w="9525">
            <a:noFill/>
            <a:miter lim="800000"/>
            <a:headEnd/>
            <a:tailEnd/>
          </a:ln>
        </p:spPr>
        <p:txBody>
          <a:bodyPr>
            <a:spAutoFit/>
          </a:bodyPr>
          <a:lstStyle/>
          <a:p>
            <a:r>
              <a:rPr kumimoji="1" lang="en-US" altLang="zh-CN" sz="2800" b="1">
                <a:solidFill>
                  <a:srgbClr val="0070C0"/>
                </a:solidFill>
                <a:cs typeface="Arial" charset="0"/>
              </a:rPr>
              <a:t>Sharing your ideas</a:t>
            </a:r>
            <a:endParaRPr kumimoji="1" lang="zh-CN" altLang="en-US" sz="2800" b="1">
              <a:solidFill>
                <a:srgbClr val="0070C0"/>
              </a:solidFill>
              <a:cs typeface="Arial" charset="0"/>
            </a:endParaRPr>
          </a:p>
        </p:txBody>
      </p:sp>
      <p:cxnSp>
        <p:nvCxnSpPr>
          <p:cNvPr id="16"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23"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4"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7591"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7592" name="图片 25"/>
          <p:cNvPicPr>
            <a:picLocks noChangeAspect="1"/>
          </p:cNvPicPr>
          <p:nvPr/>
        </p:nvPicPr>
        <p:blipFill>
          <a:blip r:embed="rId3"/>
          <a:srcRect/>
          <a:stretch>
            <a:fillRect/>
          </a:stretch>
        </p:blipFill>
        <p:spPr bwMode="auto">
          <a:xfrm>
            <a:off x="198438" y="144463"/>
            <a:ext cx="177800" cy="495300"/>
          </a:xfrm>
          <a:prstGeom prst="rect">
            <a:avLst/>
          </a:prstGeom>
          <a:noFill/>
          <a:ln w="9525">
            <a:noFill/>
            <a:miter lim="800000"/>
            <a:headEnd/>
            <a:tailEnd/>
          </a:ln>
        </p:spPr>
      </p:pic>
      <p:sp>
        <p:nvSpPr>
          <p:cNvPr id="2" name="矩形 1"/>
          <p:cNvSpPr>
            <a:spLocks noChangeArrowheads="1"/>
          </p:cNvSpPr>
          <p:nvPr/>
        </p:nvSpPr>
        <p:spPr bwMode="auto">
          <a:xfrm>
            <a:off x="1547813" y="5018088"/>
            <a:ext cx="7431087" cy="1292225"/>
          </a:xfrm>
          <a:prstGeom prst="rect">
            <a:avLst/>
          </a:prstGeom>
          <a:noFill/>
          <a:ln w="9525">
            <a:noFill/>
            <a:miter lim="800000"/>
            <a:headEnd/>
            <a:tailEnd/>
          </a:ln>
        </p:spPr>
        <p:txBody>
          <a:bodyPr>
            <a:spAutoFit/>
          </a:bodyPr>
          <a:lstStyle/>
          <a:p>
            <a:r>
              <a:rPr lang="en-US" altLang="zh-CN" sz="2600">
                <a:solidFill>
                  <a:srgbClr val="7030A0"/>
                </a:solidFill>
                <a:latin typeface="Times New Roman" pitchFamily="18" charset="0"/>
                <a:cs typeface="Times New Roman" pitchFamily="18" charset="0"/>
                <a:sym typeface="Arial" charset="0"/>
              </a:rPr>
              <a:t>Take a selfie recording for 1-2 minutes considering the ideas you got from your discussion and share them in class. </a:t>
            </a:r>
            <a:endParaRPr lang="zh-CN" altLang="en-US" sz="2600">
              <a:solidFill>
                <a:srgbClr val="7030A0"/>
              </a:solidFill>
              <a:latin typeface="Times New Roman" pitchFamily="18" charset="0"/>
              <a:cs typeface="Times New Roman" pitchFamily="18" charset="0"/>
            </a:endParaRPr>
          </a:p>
        </p:txBody>
      </p:sp>
      <p:sp>
        <p:nvSpPr>
          <p:cNvPr id="12" name="五边形 11"/>
          <p:cNvSpPr>
            <a:spLocks noChangeArrowheads="1"/>
          </p:cNvSpPr>
          <p:nvPr/>
        </p:nvSpPr>
        <p:spPr bwMode="auto">
          <a:xfrm>
            <a:off x="287338" y="1066800"/>
            <a:ext cx="1109662" cy="431800"/>
          </a:xfrm>
          <a:prstGeom prst="homePlate">
            <a:avLst>
              <a:gd name="adj" fmla="val 50017"/>
            </a:avLst>
          </a:prstGeom>
          <a:solidFill>
            <a:srgbClr val="660066"/>
          </a:solidFill>
          <a:ln w="9525">
            <a:noFill/>
            <a:miter lim="800000"/>
          </a:ln>
          <a:effectLst>
            <a:outerShdw dist="38100" dir="2700000" algn="tl" rotWithShape="0">
              <a:srgbClr val="808080">
                <a:alpha val="39999"/>
              </a:srgbClr>
            </a:outerShdw>
          </a:effectLst>
        </p:spPr>
        <p:txBody>
          <a:bodyPr anchor="ctr"/>
          <a:lstStyle/>
          <a:p>
            <a:pPr algn="ctr" fontAlgn="auto">
              <a:spcBef>
                <a:spcPts val="0"/>
              </a:spcBef>
              <a:spcAft>
                <a:spcPts val="0"/>
              </a:spcAft>
              <a:defRPr/>
            </a:pPr>
            <a:r>
              <a:rPr kumimoji="1" lang="en-US" altLang="zh-CN" sz="2400" b="1" dirty="0">
                <a:solidFill>
                  <a:srgbClr val="FFFFFF"/>
                </a:solidFill>
                <a:latin typeface="Calibri" panose="020F0502020204030204" charset="0"/>
                <a:ea typeface="+mn-ea"/>
              </a:rPr>
              <a:t>Task 1</a:t>
            </a:r>
            <a:endParaRPr kumimoji="1" lang="zh-CN" altLang="en-US" sz="2400" b="1" dirty="0">
              <a:solidFill>
                <a:srgbClr val="FFFFFF"/>
              </a:solidFill>
              <a:latin typeface="Calibri" panose="020F0502020204030204" charset="0"/>
              <a:ea typeface="+mn-ea"/>
            </a:endParaRPr>
          </a:p>
        </p:txBody>
      </p:sp>
      <p:sp>
        <p:nvSpPr>
          <p:cNvPr id="13" name="五边形 12"/>
          <p:cNvSpPr>
            <a:spLocks noChangeArrowheads="1"/>
          </p:cNvSpPr>
          <p:nvPr/>
        </p:nvSpPr>
        <p:spPr bwMode="auto">
          <a:xfrm>
            <a:off x="287338" y="5216525"/>
            <a:ext cx="1109662" cy="431800"/>
          </a:xfrm>
          <a:prstGeom prst="homePlate">
            <a:avLst>
              <a:gd name="adj" fmla="val 50017"/>
            </a:avLst>
          </a:prstGeom>
          <a:solidFill>
            <a:srgbClr val="660066"/>
          </a:solidFill>
          <a:ln w="9525">
            <a:noFill/>
            <a:miter lim="800000"/>
          </a:ln>
          <a:effectLst>
            <a:outerShdw dist="38100" dir="2700000" algn="tl" rotWithShape="0">
              <a:srgbClr val="808080">
                <a:alpha val="39999"/>
              </a:srgbClr>
            </a:outerShdw>
          </a:effectLst>
        </p:spPr>
        <p:txBody>
          <a:bodyPr anchor="ctr"/>
          <a:lstStyle/>
          <a:p>
            <a:pPr algn="ctr" fontAlgn="auto">
              <a:spcBef>
                <a:spcPts val="0"/>
              </a:spcBef>
              <a:spcAft>
                <a:spcPts val="0"/>
              </a:spcAft>
              <a:defRPr/>
            </a:pPr>
            <a:r>
              <a:rPr kumimoji="1" lang="en-US" altLang="zh-CN" sz="2400" b="1" dirty="0">
                <a:solidFill>
                  <a:srgbClr val="FFFFFF"/>
                </a:solidFill>
                <a:latin typeface="Calibri" panose="020F0502020204030204" charset="0"/>
                <a:ea typeface="+mn-ea"/>
              </a:rPr>
              <a:t>Task 2</a:t>
            </a:r>
            <a:endParaRPr kumimoji="1" lang="zh-CN" altLang="en-US" sz="2400" b="1" dirty="0">
              <a:solidFill>
                <a:srgbClr val="FFFFFF"/>
              </a:solidFill>
              <a:latin typeface="Calibri" panose="020F0502020204030204" charset="0"/>
              <a:ea typeface="+mn-ea"/>
            </a:endParaRPr>
          </a:p>
        </p:txBody>
      </p:sp>
      <p:pic>
        <p:nvPicPr>
          <p:cNvPr id="67596" name="Picture 21">
            <a:hlinkClick r:id="rId4" action="ppaction://hlinksldjump"/>
          </p:cNvPr>
          <p:cNvPicPr>
            <a:picLocks noChangeAspect="1" noChangeArrowheads="1"/>
          </p:cNvPicPr>
          <p:nvPr/>
        </p:nvPicPr>
        <p:blipFill>
          <a:blip r:embed="rId5"/>
          <a:srcRect/>
          <a:stretch>
            <a:fillRect/>
          </a:stretch>
        </p:blipFill>
        <p:spPr bwMode="auto">
          <a:xfrm>
            <a:off x="8256588" y="152400"/>
            <a:ext cx="558800" cy="558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blinds(horizontal)">
                                      <p:cBhvr>
                                        <p:cTn id="15" dur="500"/>
                                        <p:tgtEl>
                                          <p:spTgt spid="1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9">
                                            <p:txEl>
                                              <p:pRg st="1" end="1"/>
                                            </p:txEl>
                                          </p:spTgt>
                                        </p:tgtEl>
                                        <p:attrNameLst>
                                          <p:attrName>style.visibility</p:attrName>
                                        </p:attrNameLst>
                                      </p:cBhvr>
                                      <p:to>
                                        <p:strVal val="visible"/>
                                      </p:to>
                                    </p:set>
                                    <p:animEffect transition="in" filter="blinds(horizontal)">
                                      <p:cBhvr>
                                        <p:cTn id="20" dur="500"/>
                                        <p:tgtEl>
                                          <p:spTgt spid="19">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linds(horizontal)">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2"/>
          <p:cNvSpPr txBox="1"/>
          <p:nvPr/>
        </p:nvSpPr>
        <p:spPr>
          <a:xfrm>
            <a:off x="2468563" y="280988"/>
            <a:ext cx="2605087"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endParaRPr kumimoji="1" lang="zh-CN" altLang="en-US" sz="2800" b="1" dirty="0">
              <a:solidFill>
                <a:schemeClr val="bg2">
                  <a:lumMod val="50000"/>
                </a:schemeClr>
              </a:solidFill>
              <a:latin typeface="Arial" panose="020B0604020202020204"/>
              <a:ea typeface="+mn-ea"/>
              <a:cs typeface="Arial" panose="020B0604020202020204"/>
            </a:endParaRPr>
          </a:p>
        </p:txBody>
      </p:sp>
      <p:sp>
        <p:nvSpPr>
          <p:cNvPr id="5" name="动作按钮: 第一张 4">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圆角矩形 1"/>
          <p:cNvSpPr/>
          <p:nvPr/>
        </p:nvSpPr>
        <p:spPr>
          <a:xfrm>
            <a:off x="1333500" y="1250950"/>
            <a:ext cx="7478713" cy="2470150"/>
          </a:xfrm>
          <a:prstGeom prst="roundRect">
            <a:avLst/>
          </a:prstGeom>
          <a:solidFill>
            <a:schemeClr val="accent5">
              <a:alpha val="20000"/>
            </a:schemeClr>
          </a:solidFill>
        </p:spPr>
        <p:style>
          <a:lnRef idx="1">
            <a:schemeClr val="accent1"/>
          </a:lnRef>
          <a:fillRef idx="3">
            <a:schemeClr val="accent1"/>
          </a:fillRef>
          <a:effectRef idx="2">
            <a:schemeClr val="accent1"/>
          </a:effectRef>
          <a:fontRef idx="minor">
            <a:schemeClr val="lt1"/>
          </a:fontRef>
        </p:style>
        <p:txBody>
          <a:bodyPr anchor="ctr"/>
          <a:lstStyle/>
          <a:p>
            <a:pPr marL="342900" indent="-342900" fontAlgn="auto">
              <a:spcBef>
                <a:spcPts val="1200"/>
              </a:spcBef>
              <a:spcAft>
                <a:spcPts val="0"/>
              </a:spcAft>
              <a:buFont typeface="Wingdings" panose="05000000000000000000" pitchFamily="2" charset="2"/>
              <a:buChar char="l"/>
              <a:defRPr/>
            </a:pPr>
            <a:r>
              <a:rPr lang="en-US" altLang="zh-CN" sz="2800" dirty="0">
                <a:solidFill>
                  <a:schemeClr val="tx1"/>
                </a:solidFill>
                <a:latin typeface="Times New Roman" panose="02020603050405020304" pitchFamily="18" charset="0"/>
                <a:cs typeface="Times New Roman" panose="02020603050405020304" pitchFamily="18" charset="0"/>
              </a:rPr>
              <a:t>Fashion is art, and 4) _______________. </a:t>
            </a:r>
          </a:p>
          <a:p>
            <a:pPr marL="342900" indent="-342900" fontAlgn="auto">
              <a:spcBef>
                <a:spcPts val="1200"/>
              </a:spcBef>
              <a:spcAft>
                <a:spcPts val="0"/>
              </a:spcAft>
              <a:buFont typeface="Wingdings" panose="05000000000000000000" pitchFamily="2" charset="2"/>
              <a:buChar char="l"/>
              <a:defRPr/>
            </a:pPr>
            <a:r>
              <a:rPr lang="en-US" altLang="zh-CN" sz="2800" dirty="0">
                <a:solidFill>
                  <a:schemeClr val="tx1"/>
                </a:solidFill>
                <a:latin typeface="Times New Roman" panose="02020603050405020304" pitchFamily="18" charset="0"/>
                <a:cs typeface="Times New Roman" panose="02020603050405020304" pitchFamily="18" charset="0"/>
              </a:rPr>
              <a:t>Fashion is never having to say 5) _________________, but instead, “ I did it again. ”</a:t>
            </a:r>
          </a:p>
          <a:p>
            <a:pPr marL="342900" indent="-342900" fontAlgn="auto">
              <a:spcBef>
                <a:spcPts val="1200"/>
              </a:spcBef>
              <a:spcAft>
                <a:spcPts val="0"/>
              </a:spcAft>
              <a:buFont typeface="Wingdings" panose="05000000000000000000" pitchFamily="2" charset="2"/>
              <a:buChar char="l"/>
              <a:defRPr/>
            </a:pPr>
            <a:r>
              <a:rPr lang="en-US" altLang="zh-CN" sz="2800" dirty="0">
                <a:solidFill>
                  <a:schemeClr val="tx1"/>
                </a:solidFill>
                <a:latin typeface="Times New Roman" panose="02020603050405020304" pitchFamily="18" charset="0"/>
                <a:cs typeface="Times New Roman" panose="02020603050405020304" pitchFamily="18" charset="0"/>
              </a:rPr>
              <a:t>Fashion is 6) ________.</a:t>
            </a:r>
            <a:endParaRPr lang="zh-CN" altLang="en-US" sz="2800" dirty="0">
              <a:solidFill>
                <a:schemeClr val="tx1"/>
              </a:solidFill>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3">
            <a:extLst>
              <a:ext uri="{28A0092B-C50C-407E-A947-70E740481C1C}"/>
            </a:extLst>
          </a:blip>
          <a:srcRect/>
          <a:stretch>
            <a:fillRect/>
          </a:stretch>
        </p:blipFill>
        <p:spPr bwMode="auto">
          <a:xfrm>
            <a:off x="161686" y="963186"/>
            <a:ext cx="1358061" cy="938013"/>
          </a:xfrm>
          <a:prstGeom prst="ellipse">
            <a:avLst/>
          </a:prstGeom>
          <a:noFill/>
          <a:ln>
            <a:noFill/>
          </a:ln>
          <a:extLst>
            <a:ext uri="{909E8E84-426E-40DD-AFC4-6F175D3DCCD1}"/>
            <a:ext uri="{91240B29-F687-4F45-9708-019B960494DF}"/>
          </a:extLst>
        </p:spPr>
      </p:pic>
      <p:sp>
        <p:nvSpPr>
          <p:cNvPr id="7" name="圆角矩形 6"/>
          <p:cNvSpPr/>
          <p:nvPr/>
        </p:nvSpPr>
        <p:spPr>
          <a:xfrm>
            <a:off x="1333500" y="3989388"/>
            <a:ext cx="7478713" cy="2174875"/>
          </a:xfrm>
          <a:prstGeom prst="roundRect">
            <a:avLst/>
          </a:prstGeom>
          <a:solidFill>
            <a:schemeClr val="accent5">
              <a:alpha val="20000"/>
            </a:schemeClr>
          </a:solidFill>
        </p:spPr>
        <p:style>
          <a:lnRef idx="1">
            <a:schemeClr val="accent1"/>
          </a:lnRef>
          <a:fillRef idx="3">
            <a:schemeClr val="accent1"/>
          </a:fillRef>
          <a:effectRef idx="2">
            <a:schemeClr val="accent1"/>
          </a:effectRef>
          <a:fontRef idx="minor">
            <a:schemeClr val="lt1"/>
          </a:fontRef>
        </p:style>
        <p:txBody>
          <a:bodyPr anchor="ctr"/>
          <a:lstStyle/>
          <a:p>
            <a:pPr marL="342900" indent="-342900" fontAlgn="auto">
              <a:spcBef>
                <a:spcPts val="1200"/>
              </a:spcBef>
              <a:spcAft>
                <a:spcPts val="0"/>
              </a:spcAft>
              <a:buFont typeface="Wingdings" panose="05000000000000000000" pitchFamily="2" charset="2"/>
              <a:buChar char="l"/>
              <a:defRPr/>
            </a:pPr>
            <a:r>
              <a:rPr lang="en-US" altLang="zh-CN" sz="2800" dirty="0">
                <a:solidFill>
                  <a:schemeClr val="tx1"/>
                </a:solidFill>
                <a:latin typeface="Times New Roman" panose="02020603050405020304" pitchFamily="18" charset="0"/>
                <a:cs typeface="Times New Roman" panose="02020603050405020304" pitchFamily="18" charset="0"/>
              </a:rPr>
              <a:t>You want to be 7) __________ and original at all times. </a:t>
            </a:r>
          </a:p>
          <a:p>
            <a:pPr marL="342900" indent="-342900" fontAlgn="auto">
              <a:spcBef>
                <a:spcPts val="1200"/>
              </a:spcBef>
              <a:spcAft>
                <a:spcPts val="0"/>
              </a:spcAft>
              <a:buFont typeface="Wingdings" panose="05000000000000000000" pitchFamily="2" charset="2"/>
              <a:buChar char="l"/>
              <a:defRPr/>
            </a:pPr>
            <a:r>
              <a:rPr lang="en-US" altLang="zh-CN" sz="2800" dirty="0">
                <a:solidFill>
                  <a:schemeClr val="tx1"/>
                </a:solidFill>
                <a:latin typeface="Times New Roman" panose="02020603050405020304" pitchFamily="18" charset="0"/>
                <a:cs typeface="Times New Roman" panose="02020603050405020304" pitchFamily="18" charset="0"/>
              </a:rPr>
              <a:t>Fashion is never looking back, or forward, or left, or right; you are 8) ____________ because it’s fashion. </a:t>
            </a:r>
          </a:p>
        </p:txBody>
      </p:sp>
      <p:pic>
        <p:nvPicPr>
          <p:cNvPr id="2051" name="Picture 3"/>
          <p:cNvPicPr>
            <a:picLocks noChangeAspect="1" noChangeArrowheads="1"/>
          </p:cNvPicPr>
          <p:nvPr/>
        </p:nvPicPr>
        <p:blipFill>
          <a:blip r:embed="rId4">
            <a:extLst>
              <a:ext uri="{28A0092B-C50C-407E-A947-70E740481C1C}"/>
            </a:extLst>
          </a:blip>
          <a:srcRect/>
          <a:stretch>
            <a:fillRect/>
          </a:stretch>
        </p:blipFill>
        <p:spPr bwMode="auto">
          <a:xfrm>
            <a:off x="161980" y="3606921"/>
            <a:ext cx="1341795" cy="965818"/>
          </a:xfrm>
          <a:prstGeom prst="ellipse">
            <a:avLst/>
          </a:prstGeom>
          <a:noFill/>
          <a:ln>
            <a:noFill/>
          </a:ln>
          <a:extLst>
            <a:ext uri="{909E8E84-426E-40DD-AFC4-6F175D3DCCD1}"/>
            <a:ext uri="{91240B29-F687-4F45-9708-019B960494DF}"/>
          </a:extLst>
        </p:spPr>
      </p:pic>
      <p:sp>
        <p:nvSpPr>
          <p:cNvPr id="9" name="矩形 8"/>
          <p:cNvSpPr>
            <a:spLocks noChangeArrowheads="1"/>
          </p:cNvSpPr>
          <p:nvPr/>
        </p:nvSpPr>
        <p:spPr bwMode="auto">
          <a:xfrm>
            <a:off x="5946775" y="5368925"/>
            <a:ext cx="1303338" cy="523875"/>
          </a:xfrm>
          <a:prstGeom prst="rect">
            <a:avLst/>
          </a:prstGeom>
          <a:noFill/>
          <a:ln w="9525">
            <a:noFill/>
            <a:miter lim="800000"/>
            <a:headEnd/>
            <a:tailEnd/>
          </a:ln>
        </p:spPr>
        <p:txBody>
          <a:bodyPr>
            <a:spAutoFit/>
          </a:bodyPr>
          <a:lstStyle/>
          <a:p>
            <a:r>
              <a:rPr lang="en-US" altLang="zh-CN" sz="2800">
                <a:solidFill>
                  <a:srgbClr val="C00000"/>
                </a:solidFill>
                <a:latin typeface="Times New Roman" pitchFamily="18" charset="0"/>
                <a:cs typeface="Times New Roman" pitchFamily="18" charset="0"/>
              </a:rPr>
              <a:t>blind</a:t>
            </a:r>
            <a:r>
              <a:rPr lang="en-US" altLang="zh-CN" sz="2800">
                <a:solidFill>
                  <a:srgbClr val="C00000"/>
                </a:solidFill>
                <a:latin typeface="Calibri" pitchFamily="34" charset="0"/>
              </a:rPr>
              <a:t> </a:t>
            </a:r>
            <a:endParaRPr lang="zh-CN" altLang="en-US" sz="2800">
              <a:solidFill>
                <a:srgbClr val="C00000"/>
              </a:solidFill>
              <a:latin typeface="Calibri" pitchFamily="34" charset="0"/>
            </a:endParaRPr>
          </a:p>
        </p:txBody>
      </p:sp>
      <p:sp>
        <p:nvSpPr>
          <p:cNvPr id="3" name="矩形 2"/>
          <p:cNvSpPr>
            <a:spLocks noChangeArrowheads="1"/>
          </p:cNvSpPr>
          <p:nvPr/>
        </p:nvSpPr>
        <p:spPr bwMode="auto">
          <a:xfrm>
            <a:off x="5326063" y="1265238"/>
            <a:ext cx="2017712" cy="523875"/>
          </a:xfrm>
          <a:prstGeom prst="rect">
            <a:avLst/>
          </a:prstGeom>
          <a:noFill/>
          <a:ln w="9525">
            <a:noFill/>
            <a:miter lim="800000"/>
            <a:headEnd/>
            <a:tailEnd/>
          </a:ln>
        </p:spPr>
        <p:txBody>
          <a:bodyPr wrap="none">
            <a:spAutoFit/>
          </a:bodyPr>
          <a:lstStyle/>
          <a:p>
            <a:r>
              <a:rPr lang="en-US" altLang="zh-CN" sz="2800">
                <a:solidFill>
                  <a:srgbClr val="C00000"/>
                </a:solidFill>
                <a:latin typeface="Times New Roman" pitchFamily="18" charset="0"/>
                <a:cs typeface="Times New Roman" pitchFamily="18" charset="0"/>
              </a:rPr>
              <a:t>art is forever</a:t>
            </a:r>
          </a:p>
        </p:txBody>
      </p:sp>
      <p:sp>
        <p:nvSpPr>
          <p:cNvPr id="6" name="矩形 5"/>
          <p:cNvSpPr>
            <a:spLocks noChangeArrowheads="1"/>
          </p:cNvSpPr>
          <p:nvPr/>
        </p:nvSpPr>
        <p:spPr bwMode="auto">
          <a:xfrm>
            <a:off x="2459038" y="2200275"/>
            <a:ext cx="2168525" cy="522288"/>
          </a:xfrm>
          <a:prstGeom prst="rect">
            <a:avLst/>
          </a:prstGeom>
          <a:noFill/>
          <a:ln w="9525">
            <a:noFill/>
            <a:miter lim="800000"/>
            <a:headEnd/>
            <a:tailEnd/>
          </a:ln>
        </p:spPr>
        <p:txBody>
          <a:bodyPr wrap="none">
            <a:spAutoFit/>
          </a:bodyPr>
          <a:lstStyle/>
          <a:p>
            <a:r>
              <a:rPr lang="en-US" altLang="zh-CN" sz="2800">
                <a:solidFill>
                  <a:srgbClr val="C00000"/>
                </a:solidFill>
                <a:latin typeface="Times New Roman" pitchFamily="18" charset="0"/>
                <a:cs typeface="Times New Roman" pitchFamily="18" charset="0"/>
              </a:rPr>
              <a:t>you are sorry </a:t>
            </a:r>
            <a:endParaRPr lang="zh-CN" altLang="en-US" sz="2800">
              <a:latin typeface="Times New Roman" pitchFamily="18" charset="0"/>
              <a:cs typeface="Times New Roman" pitchFamily="18" charset="0"/>
            </a:endParaRPr>
          </a:p>
        </p:txBody>
      </p:sp>
      <p:sp>
        <p:nvSpPr>
          <p:cNvPr id="8" name="矩形 7"/>
          <p:cNvSpPr>
            <a:spLocks noChangeArrowheads="1"/>
          </p:cNvSpPr>
          <p:nvPr/>
        </p:nvSpPr>
        <p:spPr bwMode="auto">
          <a:xfrm>
            <a:off x="4152900" y="3265488"/>
            <a:ext cx="919163" cy="522287"/>
          </a:xfrm>
          <a:prstGeom prst="rect">
            <a:avLst/>
          </a:prstGeom>
          <a:noFill/>
          <a:ln w="9525">
            <a:noFill/>
            <a:miter lim="800000"/>
            <a:headEnd/>
            <a:tailEnd/>
          </a:ln>
        </p:spPr>
        <p:txBody>
          <a:bodyPr wrap="none">
            <a:spAutoFit/>
          </a:bodyPr>
          <a:lstStyle/>
          <a:p>
            <a:r>
              <a:rPr lang="en-US" altLang="zh-CN" sz="2800">
                <a:solidFill>
                  <a:srgbClr val="C00000"/>
                </a:solidFill>
                <a:latin typeface="Times New Roman" pitchFamily="18" charset="0"/>
                <a:cs typeface="Times New Roman" pitchFamily="18" charset="0"/>
              </a:rPr>
              <a:t>food</a:t>
            </a:r>
            <a:r>
              <a:rPr lang="en-US" altLang="zh-CN" sz="2400">
                <a:solidFill>
                  <a:srgbClr val="C00000"/>
                </a:solidFill>
                <a:latin typeface="Times New Roman" pitchFamily="18" charset="0"/>
                <a:cs typeface="Times New Roman" pitchFamily="18" charset="0"/>
              </a:rPr>
              <a:t> </a:t>
            </a:r>
            <a:endParaRPr lang="zh-CN" altLang="en-US" sz="2400">
              <a:latin typeface="Times New Roman" pitchFamily="18" charset="0"/>
              <a:cs typeface="Times New Roman" pitchFamily="18" charset="0"/>
            </a:endParaRPr>
          </a:p>
        </p:txBody>
      </p:sp>
      <p:sp>
        <p:nvSpPr>
          <p:cNvPr id="10" name="矩形 9"/>
          <p:cNvSpPr>
            <a:spLocks noChangeArrowheads="1"/>
          </p:cNvSpPr>
          <p:nvPr/>
        </p:nvSpPr>
        <p:spPr bwMode="auto">
          <a:xfrm>
            <a:off x="4965700" y="3925888"/>
            <a:ext cx="979488" cy="523875"/>
          </a:xfrm>
          <a:prstGeom prst="rect">
            <a:avLst/>
          </a:prstGeom>
          <a:noFill/>
          <a:ln w="9525">
            <a:noFill/>
            <a:miter lim="800000"/>
            <a:headEnd/>
            <a:tailEnd/>
          </a:ln>
        </p:spPr>
        <p:txBody>
          <a:bodyPr wrap="none">
            <a:spAutoFit/>
          </a:bodyPr>
          <a:lstStyle/>
          <a:p>
            <a:r>
              <a:rPr lang="en-US" altLang="zh-CN" sz="2800">
                <a:solidFill>
                  <a:srgbClr val="C00000"/>
                </a:solidFill>
                <a:latin typeface="Times New Roman" pitchFamily="18" charset="0"/>
                <a:cs typeface="Times New Roman" pitchFamily="18" charset="0"/>
              </a:rPr>
              <a:t>fresh</a:t>
            </a:r>
            <a:r>
              <a:rPr lang="en-US" altLang="zh-CN" sz="2400">
                <a:solidFill>
                  <a:srgbClr val="C00000"/>
                </a:solidFill>
                <a:latin typeface="Times New Roman" pitchFamily="18" charset="0"/>
                <a:cs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22"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3"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9636"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9637" name="图片 2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69638" name="矩形 1"/>
          <p:cNvSpPr>
            <a:spLocks noChangeArrowheads="1"/>
          </p:cNvSpPr>
          <p:nvPr/>
        </p:nvSpPr>
        <p:spPr bwMode="auto">
          <a:xfrm>
            <a:off x="511175" y="1506538"/>
            <a:ext cx="8220075" cy="4894262"/>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I don’t follow any fashion trend blindly. Instead, I have my own fashion style that matches my personality. For example, when it comes to my preference for bags, I’m a typical backpack wearer, and this reflects my pursuit of “comfort and simplicity” in life. Backpacks enable a hands-free and convenient fashion style, and it also stands for a clutter-free life habit. The preference for backpacks embodies my personal idea of fashion and expresses my individuality. Someone has suggested that I should carry soft clutches to look more feminine, but I don’t agree, because it’s most important to keep unique for one’s own fashion style rather than follow what others think is good.</a:t>
            </a:r>
            <a:endParaRPr lang="zh-CN" altLang="zh-CN" sz="2600">
              <a:solidFill>
                <a:srgbClr val="C00000"/>
              </a:solidFill>
              <a:latin typeface="Times New Roman" pitchFamily="18" charset="0"/>
              <a:cs typeface="Times New Roman" pitchFamily="18" charset="0"/>
            </a:endParaRPr>
          </a:p>
        </p:txBody>
      </p:sp>
      <p:sp>
        <p:nvSpPr>
          <p:cNvPr id="69639" name="文本框 10"/>
          <p:cNvSpPr txBox="1">
            <a:spLocks noChangeArrowheads="1"/>
          </p:cNvSpPr>
          <p:nvPr/>
        </p:nvSpPr>
        <p:spPr bwMode="auto">
          <a:xfrm>
            <a:off x="2408238" y="309563"/>
            <a:ext cx="4533900" cy="520700"/>
          </a:xfrm>
          <a:prstGeom prst="rect">
            <a:avLst/>
          </a:prstGeom>
          <a:noFill/>
          <a:ln w="9525">
            <a:noFill/>
            <a:miter lim="800000"/>
            <a:headEnd/>
            <a:tailEnd/>
          </a:ln>
        </p:spPr>
        <p:txBody>
          <a:bodyPr>
            <a:spAutoFit/>
          </a:bodyPr>
          <a:lstStyle/>
          <a:p>
            <a:r>
              <a:rPr kumimoji="1" lang="en-US" altLang="zh-CN" sz="2800" b="1">
                <a:solidFill>
                  <a:srgbClr val="0070C0"/>
                </a:solidFill>
                <a:cs typeface="Arial" charset="0"/>
              </a:rPr>
              <a:t>Sharing your ideas</a:t>
            </a:r>
            <a:endParaRPr kumimoji="1" lang="zh-CN" altLang="en-US" sz="2800" b="1">
              <a:solidFill>
                <a:srgbClr val="0070C0"/>
              </a:solidFill>
              <a:cs typeface="Arial" charset="0"/>
            </a:endParaRPr>
          </a:p>
        </p:txBody>
      </p:sp>
      <p:pic>
        <p:nvPicPr>
          <p:cNvPr id="69640" name="Picture 21">
            <a:hlinkClick r:id="rId3" action="ppaction://hlinksldjump"/>
          </p:cNvPr>
          <p:cNvPicPr>
            <a:picLocks noChangeAspect="1" noChangeArrowheads="1"/>
          </p:cNvPicPr>
          <p:nvPr/>
        </p:nvPicPr>
        <p:blipFill>
          <a:blip r:embed="rId4"/>
          <a:srcRect/>
          <a:stretch>
            <a:fillRect/>
          </a:stretch>
        </p:blipFill>
        <p:spPr bwMode="auto">
          <a:xfrm>
            <a:off x="8256588" y="152400"/>
            <a:ext cx="558800" cy="558800"/>
          </a:xfrm>
          <a:prstGeom prst="rect">
            <a:avLst/>
          </a:prstGeom>
          <a:noFill/>
          <a:ln w="9525">
            <a:noFill/>
            <a:miter lim="800000"/>
            <a:headEnd/>
            <a:tailEnd/>
          </a:ln>
        </p:spPr>
      </p:pic>
      <p:sp>
        <p:nvSpPr>
          <p:cNvPr id="11" name="矩形 10"/>
          <p:cNvSpPr/>
          <p:nvPr/>
        </p:nvSpPr>
        <p:spPr>
          <a:xfrm>
            <a:off x="85638" y="742588"/>
            <a:ext cx="2563510" cy="829945"/>
          </a:xfrm>
          <a:prstGeom prst="rect">
            <a:avLst/>
          </a:prstGeom>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fontAlgn="auto">
              <a:lnSpc>
                <a:spcPct val="150000"/>
              </a:lnSpc>
              <a:spcBef>
                <a:spcPts val="1800"/>
              </a:spcBef>
              <a:spcAft>
                <a:spcPts val="0"/>
              </a:spcAft>
              <a:buFont typeface="Arial" panose="020B0604020202020204" pitchFamily="34" charset="0"/>
              <a:buNone/>
              <a:defRPr/>
            </a:pPr>
            <a:r>
              <a:rPr lang="en-US" altLang="zh-CN"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ea typeface="Malgun Gothic" panose="020B0503020000020004" charset="-127"/>
                <a:cs typeface="Times New Roman" panose="02020603050405020304" pitchFamily="18" charset="0"/>
                <a:sym typeface="Arial" panose="020B0604020202020204" pitchFamily="34" charset="0"/>
              </a:rPr>
              <a:t>References: </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线连接符 8"/>
          <p:cNvCxnSpPr/>
          <p:nvPr/>
        </p:nvCxnSpPr>
        <p:spPr>
          <a:xfrm flipH="1">
            <a:off x="3503613" y="2087563"/>
            <a:ext cx="463550" cy="463550"/>
          </a:xfrm>
          <a:prstGeom prst="line">
            <a:avLst/>
          </a:prstGeom>
          <a:ln>
            <a:solidFill>
              <a:srgbClr val="FF8323"/>
            </a:solidFill>
          </a:ln>
          <a:effectLst/>
        </p:spPr>
        <p:style>
          <a:lnRef idx="2">
            <a:schemeClr val="accent1"/>
          </a:lnRef>
          <a:fillRef idx="0">
            <a:schemeClr val="accent1"/>
          </a:fillRef>
          <a:effectRef idx="1">
            <a:schemeClr val="accent1"/>
          </a:effectRef>
          <a:fontRef idx="minor">
            <a:schemeClr val="tx1"/>
          </a:fontRef>
        </p:style>
      </p:cxnSp>
      <p:cxnSp>
        <p:nvCxnSpPr>
          <p:cNvPr id="36" name="直线连接符 35"/>
          <p:cNvCxnSpPr/>
          <p:nvPr/>
        </p:nvCxnSpPr>
        <p:spPr>
          <a:xfrm flipH="1" flipV="1">
            <a:off x="3503613" y="4195763"/>
            <a:ext cx="463550" cy="479425"/>
          </a:xfrm>
          <a:prstGeom prst="line">
            <a:avLst/>
          </a:prstGeom>
          <a:ln>
            <a:solidFill>
              <a:srgbClr val="FF8323"/>
            </a:solidFill>
          </a:ln>
          <a:effectLst/>
        </p:spPr>
        <p:style>
          <a:lnRef idx="2">
            <a:schemeClr val="accent1"/>
          </a:lnRef>
          <a:fillRef idx="0">
            <a:schemeClr val="accent1"/>
          </a:fillRef>
          <a:effectRef idx="1">
            <a:schemeClr val="accent1"/>
          </a:effectRef>
          <a:fontRef idx="minor">
            <a:schemeClr val="tx1"/>
          </a:fontRef>
        </p:style>
      </p:cxnSp>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70660" name="文本框 32"/>
          <p:cNvSpPr txBox="1">
            <a:spLocks noChangeArrowheads="1"/>
          </p:cNvSpPr>
          <p:nvPr/>
        </p:nvSpPr>
        <p:spPr bwMode="auto">
          <a:xfrm>
            <a:off x="2468563" y="280988"/>
            <a:ext cx="5154612"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endParaRPr kumimoji="1" lang="zh-CN" altLang="en-US" sz="2800" b="1">
              <a:solidFill>
                <a:srgbClr val="FF8323"/>
              </a:solidFill>
              <a:cs typeface="Arial" charset="0"/>
            </a:endParaRPr>
          </a:p>
        </p:txBody>
      </p:sp>
      <p:cxnSp>
        <p:nvCxnSpPr>
          <p:cNvPr id="42" name="直线连接符 41"/>
          <p:cNvCxnSpPr/>
          <p:nvPr/>
        </p:nvCxnSpPr>
        <p:spPr>
          <a:xfrm flipH="1">
            <a:off x="3962400" y="2087563"/>
            <a:ext cx="566738" cy="0"/>
          </a:xfrm>
          <a:prstGeom prst="line">
            <a:avLst/>
          </a:prstGeom>
          <a:ln>
            <a:solidFill>
              <a:srgbClr val="FF8323"/>
            </a:solidFill>
          </a:ln>
          <a:effectLst/>
        </p:spPr>
        <p:style>
          <a:lnRef idx="2">
            <a:schemeClr val="accent1"/>
          </a:lnRef>
          <a:fillRef idx="0">
            <a:schemeClr val="accent1"/>
          </a:fillRef>
          <a:effectRef idx="1">
            <a:schemeClr val="accent1"/>
          </a:effectRef>
          <a:fontRef idx="minor">
            <a:schemeClr val="tx1"/>
          </a:fontRef>
        </p:style>
      </p:cxnSp>
      <p:cxnSp>
        <p:nvCxnSpPr>
          <p:cNvPr id="45" name="直线连接符 44"/>
          <p:cNvCxnSpPr/>
          <p:nvPr/>
        </p:nvCxnSpPr>
        <p:spPr>
          <a:xfrm flipH="1">
            <a:off x="3962400" y="4667250"/>
            <a:ext cx="566738" cy="0"/>
          </a:xfrm>
          <a:prstGeom prst="line">
            <a:avLst/>
          </a:prstGeom>
          <a:ln>
            <a:solidFill>
              <a:srgbClr val="FF8323"/>
            </a:solidFill>
          </a:ln>
          <a:effectLst/>
        </p:spPr>
        <p:style>
          <a:lnRef idx="2">
            <a:schemeClr val="accent1"/>
          </a:lnRef>
          <a:fillRef idx="0">
            <a:schemeClr val="accent1"/>
          </a:fillRef>
          <a:effectRef idx="1">
            <a:schemeClr val="accent1"/>
          </a:effectRef>
          <a:fontRef idx="minor">
            <a:schemeClr val="tx1"/>
          </a:fontRef>
        </p:style>
      </p:cxnSp>
      <p:sp>
        <p:nvSpPr>
          <p:cNvPr id="49" name="圆角矩形 50">
            <a:hlinkClick r:id="rId2" action="ppaction://hlinksldjump"/>
          </p:cNvPr>
          <p:cNvSpPr/>
          <p:nvPr/>
        </p:nvSpPr>
        <p:spPr bwMode="auto">
          <a:xfrm>
            <a:off x="4706938" y="1866900"/>
            <a:ext cx="3043237" cy="558800"/>
          </a:xfrm>
          <a:prstGeom prst="roundRect">
            <a:avLst>
              <a:gd name="adj" fmla="val 7848"/>
            </a:avLst>
          </a:prstGeom>
          <a:solidFill>
            <a:srgbClr val="FF8323"/>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70664" name="矩形 49"/>
          <p:cNvSpPr>
            <a:spLocks noChangeArrowheads="1"/>
          </p:cNvSpPr>
          <p:nvPr/>
        </p:nvSpPr>
        <p:spPr bwMode="auto">
          <a:xfrm>
            <a:off x="4783138" y="1892300"/>
            <a:ext cx="2967037" cy="522288"/>
          </a:xfrm>
          <a:prstGeom prst="rect">
            <a:avLst/>
          </a:prstGeom>
          <a:noFill/>
          <a:ln w="9525">
            <a:noFill/>
            <a:miter lim="800000"/>
            <a:headEnd/>
            <a:tailEnd/>
          </a:ln>
        </p:spPr>
        <p:txBody>
          <a:bodyPr>
            <a:spAutoFit/>
          </a:bodyPr>
          <a:lstStyle/>
          <a:p>
            <a:pPr algn="ctr"/>
            <a:r>
              <a:rPr lang="en-US" altLang="zh-CN" sz="2800" b="1">
                <a:latin typeface="Times New Roman" pitchFamily="18" charset="0"/>
                <a:cs typeface="Times New Roman" pitchFamily="18" charset="0"/>
              </a:rPr>
              <a:t>Skills analysis</a:t>
            </a:r>
            <a:endParaRPr lang="zh-CN" altLang="en-US" sz="2800" b="1">
              <a:latin typeface="Times New Roman" pitchFamily="18" charset="0"/>
              <a:cs typeface="Times New Roman" pitchFamily="18" charset="0"/>
            </a:endParaRPr>
          </a:p>
        </p:txBody>
      </p:sp>
      <p:sp>
        <p:nvSpPr>
          <p:cNvPr id="20" name="圆角矩形 50">
            <a:hlinkClick r:id="rId3" action="ppaction://hlinksldjump"/>
          </p:cNvPr>
          <p:cNvSpPr/>
          <p:nvPr/>
        </p:nvSpPr>
        <p:spPr bwMode="auto">
          <a:xfrm>
            <a:off x="4706938" y="4387850"/>
            <a:ext cx="3043237" cy="558800"/>
          </a:xfrm>
          <a:prstGeom prst="roundRect">
            <a:avLst>
              <a:gd name="adj" fmla="val 7848"/>
            </a:avLst>
          </a:prstGeom>
          <a:solidFill>
            <a:srgbClr val="FF8323"/>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70666" name="矩形 51">
            <a:hlinkClick r:id="rId3" action="ppaction://hlinksldjump"/>
          </p:cNvPr>
          <p:cNvSpPr>
            <a:spLocks noChangeArrowheads="1"/>
          </p:cNvSpPr>
          <p:nvPr/>
        </p:nvSpPr>
        <p:spPr bwMode="auto">
          <a:xfrm>
            <a:off x="4783138" y="4413250"/>
            <a:ext cx="2967037" cy="520700"/>
          </a:xfrm>
          <a:prstGeom prst="rect">
            <a:avLst/>
          </a:prstGeom>
          <a:noFill/>
          <a:ln w="9525">
            <a:noFill/>
            <a:miter lim="800000"/>
            <a:headEnd/>
            <a:tailEnd/>
          </a:ln>
        </p:spPr>
        <p:txBody>
          <a:bodyPr>
            <a:spAutoFit/>
          </a:bodyPr>
          <a:lstStyle/>
          <a:p>
            <a:pPr algn="ctr"/>
            <a:r>
              <a:rPr lang="en-US" altLang="zh-CN" sz="2800" b="1">
                <a:latin typeface="Times New Roman" pitchFamily="18" charset="0"/>
                <a:cs typeface="Times New Roman" pitchFamily="18" charset="0"/>
              </a:rPr>
              <a:t>Skills practice</a:t>
            </a:r>
            <a:endParaRPr lang="zh-CN" altLang="en-US" sz="2800" b="1">
              <a:latin typeface="Times New Roman" pitchFamily="18" charset="0"/>
              <a:cs typeface="Times New Roman" pitchFamily="18" charset="0"/>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0670"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0671" name="图片 34"/>
          <p:cNvPicPr>
            <a:picLocks noChangeAspect="1"/>
          </p:cNvPicPr>
          <p:nvPr/>
        </p:nvPicPr>
        <p:blipFill>
          <a:blip r:embed="rId4"/>
          <a:srcRect/>
          <a:stretch>
            <a:fillRect/>
          </a:stretch>
        </p:blipFill>
        <p:spPr bwMode="auto">
          <a:xfrm>
            <a:off x="198438" y="144463"/>
            <a:ext cx="177800" cy="495300"/>
          </a:xfrm>
          <a:prstGeom prst="rect">
            <a:avLst/>
          </a:prstGeom>
          <a:noFill/>
          <a:ln w="9525">
            <a:noFill/>
            <a:miter lim="800000"/>
            <a:headEnd/>
            <a:tailEnd/>
          </a:ln>
        </p:spPr>
      </p:pic>
      <p:pic>
        <p:nvPicPr>
          <p:cNvPr id="70672" name="Picture 21">
            <a:hlinkClick r:id="rId5" action="ppaction://hlinksldjump"/>
          </p:cNvPr>
          <p:cNvPicPr>
            <a:picLocks noChangeAspect="1" noChangeArrowheads="1"/>
          </p:cNvPicPr>
          <p:nvPr/>
        </p:nvPicPr>
        <p:blipFill>
          <a:blip r:embed="rId6"/>
          <a:srcRect/>
          <a:stretch>
            <a:fillRect/>
          </a:stretch>
        </p:blipFill>
        <p:spPr bwMode="auto">
          <a:xfrm>
            <a:off x="8256588" y="152400"/>
            <a:ext cx="558800" cy="558800"/>
          </a:xfrm>
          <a:prstGeom prst="rect">
            <a:avLst/>
          </a:prstGeom>
          <a:noFill/>
          <a:ln w="9525">
            <a:noFill/>
            <a:miter lim="800000"/>
            <a:headEnd/>
            <a:tailEnd/>
          </a:ln>
        </p:spPr>
      </p:pic>
      <p:pic>
        <p:nvPicPr>
          <p:cNvPr id="21" name="图片 20"/>
          <p:cNvPicPr>
            <a:picLocks noChangeAspect="1"/>
          </p:cNvPicPr>
          <p:nvPr/>
        </p:nvPicPr>
        <p:blipFill rotWithShape="1">
          <a:blip r:embed="rId7"/>
          <a:srcRect l="5842" r="5842"/>
          <a:stretch>
            <a:fillRect/>
          </a:stretch>
        </p:blipFill>
        <p:spPr>
          <a:xfrm>
            <a:off x="683294" y="1775016"/>
            <a:ext cx="3347357" cy="3347357"/>
          </a:xfrm>
          <a:prstGeom prst="ellipse">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文本框 32"/>
          <p:cNvSpPr txBox="1">
            <a:spLocks noChangeArrowheads="1"/>
          </p:cNvSpPr>
          <p:nvPr/>
        </p:nvSpPr>
        <p:spPr bwMode="auto">
          <a:xfrm>
            <a:off x="2468563" y="280988"/>
            <a:ext cx="5360987"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endParaRPr kumimoji="1" lang="zh-CN" altLang="en-US" sz="2800" b="1">
              <a:solidFill>
                <a:srgbClr val="FF8323"/>
              </a:solidFill>
              <a:cs typeface="Arial" charset="0"/>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1685"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1686"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71687" name="文本框 21"/>
          <p:cNvSpPr txBox="1">
            <a:spLocks noChangeArrowheads="1"/>
          </p:cNvSpPr>
          <p:nvPr/>
        </p:nvSpPr>
        <p:spPr bwMode="auto">
          <a:xfrm>
            <a:off x="468313" y="995363"/>
            <a:ext cx="4533900" cy="522287"/>
          </a:xfrm>
          <a:prstGeom prst="rect">
            <a:avLst/>
          </a:prstGeom>
          <a:noFill/>
          <a:ln w="9525">
            <a:noFill/>
            <a:miter lim="800000"/>
            <a:headEnd/>
            <a:tailEnd/>
          </a:ln>
        </p:spPr>
        <p:txBody>
          <a:bodyPr>
            <a:spAutoFit/>
          </a:bodyPr>
          <a:lstStyle/>
          <a:p>
            <a:r>
              <a:rPr kumimoji="1" lang="en-US" altLang="zh-CN" sz="2800" b="1">
                <a:solidFill>
                  <a:srgbClr val="FF8323"/>
                </a:solidFill>
                <a:latin typeface="Times New Roman" pitchFamily="18" charset="0"/>
                <a:cs typeface="Times New Roman" pitchFamily="18" charset="0"/>
              </a:rPr>
              <a:t>Skills analysis</a:t>
            </a:r>
            <a:endParaRPr kumimoji="1" lang="zh-CN" altLang="en-US" sz="2800" b="1">
              <a:solidFill>
                <a:srgbClr val="FF8323"/>
              </a:solidFill>
              <a:latin typeface="Times New Roman" pitchFamily="18" charset="0"/>
              <a:cs typeface="Times New Roman" pitchFamily="18" charset="0"/>
            </a:endParaRPr>
          </a:p>
        </p:txBody>
      </p:sp>
      <p:sp>
        <p:nvSpPr>
          <p:cNvPr id="27" name="矩形 26"/>
          <p:cNvSpPr/>
          <p:nvPr/>
        </p:nvSpPr>
        <p:spPr>
          <a:xfrm>
            <a:off x="1965671" y="1478234"/>
            <a:ext cx="7109190" cy="584775"/>
          </a:xfrm>
          <a:prstGeom prst="rect">
            <a:avLst/>
          </a:prstGeom>
          <a:noFill/>
        </p:spPr>
        <p:txBody>
          <a:bodyPr wrap="none">
            <a:spAutoFit/>
          </a:bodyPr>
          <a:lstStyle/>
          <a:p>
            <a:pPr algn="ctr" fontAlgn="auto">
              <a:spcBef>
                <a:spcPts val="0"/>
              </a:spcBef>
              <a:spcAft>
                <a:spcPts val="0"/>
              </a:spcAft>
              <a:defRPr/>
            </a:pPr>
            <a:r>
              <a:rPr kumimoji="1" lang="en-US" altLang="zh-CN"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anose="020F0502020204030204" charset="0"/>
                <a:ea typeface="+mn-ea"/>
                <a:cs typeface="Calibri" panose="020F0502020204030204" charset="0"/>
              </a:rPr>
              <a:t>Using direct quotations ( </a:t>
            </a:r>
            <a:r>
              <a:rPr kumimoji="1" lang="zh-CN" altLang="zh-CN"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anose="020F0502020204030204" charset="0"/>
                <a:ea typeface="+mn-ea"/>
                <a:cs typeface="Calibri" panose="020F0502020204030204" charset="0"/>
              </a:rPr>
              <a:t>直接引用</a:t>
            </a:r>
            <a:r>
              <a:rPr kumimoji="1" lang="en-US" altLang="zh-CN"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anose="020F0502020204030204" charset="0"/>
                <a:ea typeface="+mn-ea"/>
                <a:cs typeface="Calibri" panose="020F0502020204030204" charset="0"/>
              </a:rPr>
              <a:t> )</a:t>
            </a:r>
          </a:p>
        </p:txBody>
      </p:sp>
      <p:sp>
        <p:nvSpPr>
          <p:cNvPr id="28" name="文本框 12"/>
          <p:cNvSpPr txBox="1">
            <a:spLocks noChangeArrowheads="1"/>
          </p:cNvSpPr>
          <p:nvPr/>
        </p:nvSpPr>
        <p:spPr bwMode="auto">
          <a:xfrm>
            <a:off x="749300" y="2219325"/>
            <a:ext cx="7645400" cy="4154488"/>
          </a:xfrm>
          <a:prstGeom prst="rect">
            <a:avLst/>
          </a:prstGeom>
          <a:noFill/>
          <a:ln w="9525">
            <a:noFill/>
            <a:miter lim="800000"/>
            <a:headEnd/>
            <a:tailEnd/>
          </a:ln>
        </p:spPr>
        <p:txBody>
          <a:bodyPr>
            <a:spAutoFit/>
          </a:bodyPr>
          <a:lstStyle/>
          <a:p>
            <a:r>
              <a:rPr lang="en-US" altLang="zh-CN" sz="2400" i="1">
                <a:latin typeface="Times New Roman" pitchFamily="18" charset="0"/>
                <a:cs typeface="Times New Roman" pitchFamily="18" charset="0"/>
              </a:rPr>
              <a:t>… CEO and president, Linda Heasley stated: </a:t>
            </a:r>
            <a:r>
              <a:rPr lang="en-US" altLang="zh-CN" sz="2400" i="1">
                <a:solidFill>
                  <a:srgbClr val="660066"/>
                </a:solidFill>
                <a:latin typeface="Times New Roman" pitchFamily="18" charset="0"/>
                <a:cs typeface="Times New Roman" pitchFamily="18" charset="0"/>
              </a:rPr>
              <a:t>“Our ‘I‘m No Angel’ campaign is designed to empower ALL women to love every art of herself.”</a:t>
            </a:r>
            <a:r>
              <a:rPr lang="en-US" altLang="zh-CN" sz="2400" i="1">
                <a:latin typeface="Times New Roman" pitchFamily="18" charset="0"/>
                <a:cs typeface="Times New Roman" pitchFamily="18" charset="0"/>
              </a:rPr>
              <a:t> </a:t>
            </a:r>
            <a:r>
              <a:rPr lang="en-US" altLang="zh-CN" sz="2400">
                <a:latin typeface="Times New Roman" pitchFamily="18" charset="0"/>
                <a:cs typeface="Times New Roman" pitchFamily="18" charset="0"/>
              </a:rPr>
              <a:t>(</a:t>
            </a:r>
            <a:r>
              <a:rPr lang="en-US" altLang="zh-CN" sz="2400" i="1">
                <a:latin typeface="Times New Roman" pitchFamily="18" charset="0"/>
                <a:cs typeface="Times New Roman" pitchFamily="18" charset="0"/>
              </a:rPr>
              <a:t>Para. 4</a:t>
            </a:r>
            <a:r>
              <a:rPr lang="en-US" altLang="zh-CN" sz="2400">
                <a:latin typeface="Times New Roman" pitchFamily="18" charset="0"/>
                <a:cs typeface="Times New Roman" pitchFamily="18" charset="0"/>
              </a:rPr>
              <a:t>)</a:t>
            </a:r>
            <a:endParaRPr lang="zh-CN" altLang="zh-CN" sz="2400">
              <a:latin typeface="Times New Roman" pitchFamily="18" charset="0"/>
              <a:cs typeface="Times New Roman" pitchFamily="18" charset="0"/>
            </a:endParaRPr>
          </a:p>
          <a:p>
            <a:r>
              <a:rPr lang="en-US" altLang="zh-CN" sz="2400">
                <a:latin typeface="Times New Roman" pitchFamily="18" charset="0"/>
                <a:cs typeface="Times New Roman" pitchFamily="18" charset="0"/>
              </a:rPr>
              <a:t> </a:t>
            </a:r>
            <a:endParaRPr lang="zh-CN" altLang="zh-CN" sz="2400">
              <a:latin typeface="Times New Roman" pitchFamily="18" charset="0"/>
              <a:cs typeface="Times New Roman" pitchFamily="18" charset="0"/>
            </a:endParaRPr>
          </a:p>
          <a:p>
            <a:r>
              <a:rPr lang="en-US" altLang="zh-CN" sz="2400" i="1">
                <a:latin typeface="Times New Roman" pitchFamily="18" charset="0"/>
                <a:cs typeface="Times New Roman" pitchFamily="18" charset="0"/>
              </a:rPr>
              <a:t>Oliver James once said, </a:t>
            </a:r>
            <a:r>
              <a:rPr lang="en-US" altLang="zh-CN" sz="2400" i="1">
                <a:solidFill>
                  <a:srgbClr val="660066"/>
                </a:solidFill>
                <a:latin typeface="Times New Roman" pitchFamily="18" charset="0"/>
                <a:cs typeface="Times New Roman" pitchFamily="18" charset="0"/>
              </a:rPr>
              <a:t>“Why are we trying so hard to fit in, when we were born to stand out?” </a:t>
            </a:r>
            <a:r>
              <a:rPr lang="en-US" altLang="zh-CN" sz="2400">
                <a:latin typeface="Times New Roman" pitchFamily="18" charset="0"/>
                <a:cs typeface="Times New Roman" pitchFamily="18" charset="0"/>
              </a:rPr>
              <a:t>(</a:t>
            </a:r>
            <a:r>
              <a:rPr lang="en-US" altLang="zh-CN" sz="2400" i="1">
                <a:latin typeface="Times New Roman" pitchFamily="18" charset="0"/>
                <a:cs typeface="Times New Roman" pitchFamily="18" charset="0"/>
              </a:rPr>
              <a:t>Para. 8</a:t>
            </a:r>
            <a:r>
              <a:rPr lang="en-US" altLang="zh-CN" sz="2400">
                <a:latin typeface="Times New Roman" pitchFamily="18" charset="0"/>
                <a:cs typeface="Times New Roman" pitchFamily="18" charset="0"/>
              </a:rPr>
              <a:t>)</a:t>
            </a:r>
            <a:endParaRPr lang="zh-CN" altLang="zh-CN" sz="2400">
              <a:latin typeface="Times New Roman" pitchFamily="18" charset="0"/>
              <a:cs typeface="Times New Roman" pitchFamily="18" charset="0"/>
            </a:endParaRPr>
          </a:p>
          <a:p>
            <a:r>
              <a:rPr lang="en-US" altLang="zh-CN" sz="2400">
                <a:latin typeface="Times New Roman" pitchFamily="18" charset="0"/>
                <a:cs typeface="Times New Roman" pitchFamily="18" charset="0"/>
              </a:rPr>
              <a:t> </a:t>
            </a:r>
            <a:endParaRPr lang="zh-CN" altLang="zh-CN" sz="2400">
              <a:latin typeface="Times New Roman" pitchFamily="18" charset="0"/>
              <a:cs typeface="Times New Roman" pitchFamily="18" charset="0"/>
            </a:endParaRPr>
          </a:p>
          <a:p>
            <a:r>
              <a:rPr lang="en-US" altLang="zh-CN" sz="2400" i="1">
                <a:latin typeface="Times New Roman" pitchFamily="18" charset="0"/>
                <a:cs typeface="Times New Roman" pitchFamily="18" charset="0"/>
              </a:rPr>
              <a:t>So to end on</a:t>
            </a:r>
            <a:r>
              <a:rPr lang="en-US" altLang="zh-CN" sz="2400">
                <a:latin typeface="Times New Roman" pitchFamily="18" charset="0"/>
                <a:cs typeface="Times New Roman" pitchFamily="18" charset="0"/>
              </a:rPr>
              <a:t> </a:t>
            </a:r>
            <a:r>
              <a:rPr lang="en-US" altLang="zh-CN" sz="2400" i="1">
                <a:latin typeface="Times New Roman" pitchFamily="18" charset="0"/>
                <a:cs typeface="Times New Roman" pitchFamily="18" charset="0"/>
              </a:rPr>
              <a:t>powerful and important quote, said by poet Ralph Waldo Emerson, </a:t>
            </a:r>
            <a:r>
              <a:rPr lang="en-US" altLang="zh-CN" sz="2400" i="1">
                <a:solidFill>
                  <a:srgbClr val="660066"/>
                </a:solidFill>
                <a:latin typeface="Times New Roman" pitchFamily="18" charset="0"/>
                <a:cs typeface="Times New Roman" pitchFamily="18" charset="0"/>
              </a:rPr>
              <a:t>“To</a:t>
            </a:r>
            <a:r>
              <a:rPr lang="en-US" altLang="zh-CN" sz="2400">
                <a:solidFill>
                  <a:srgbClr val="660066"/>
                </a:solidFill>
                <a:latin typeface="Times New Roman" pitchFamily="18" charset="0"/>
                <a:cs typeface="Times New Roman" pitchFamily="18" charset="0"/>
              </a:rPr>
              <a:t> </a:t>
            </a:r>
            <a:r>
              <a:rPr lang="en-US" altLang="zh-CN" sz="2400" i="1">
                <a:solidFill>
                  <a:srgbClr val="660066"/>
                </a:solidFill>
                <a:latin typeface="Times New Roman" pitchFamily="18" charset="0"/>
                <a:cs typeface="Times New Roman" pitchFamily="18" charset="0"/>
              </a:rPr>
              <a:t>be yourself in a world that is constantly trying to make you something else is the greatest</a:t>
            </a:r>
            <a:r>
              <a:rPr lang="en-US" altLang="zh-CN" sz="2400">
                <a:solidFill>
                  <a:srgbClr val="660066"/>
                </a:solidFill>
                <a:latin typeface="Times New Roman" pitchFamily="18" charset="0"/>
                <a:cs typeface="Times New Roman" pitchFamily="18" charset="0"/>
              </a:rPr>
              <a:t> </a:t>
            </a:r>
            <a:r>
              <a:rPr lang="en-US" altLang="zh-CN" sz="2400" i="1">
                <a:solidFill>
                  <a:srgbClr val="660066"/>
                </a:solidFill>
                <a:latin typeface="Times New Roman" pitchFamily="18" charset="0"/>
                <a:cs typeface="Times New Roman" pitchFamily="18" charset="0"/>
              </a:rPr>
              <a:t>accomplishment.” </a:t>
            </a:r>
            <a:r>
              <a:rPr lang="en-US" altLang="zh-CN" sz="2400">
                <a:latin typeface="Times New Roman" pitchFamily="18" charset="0"/>
                <a:cs typeface="Times New Roman" pitchFamily="18" charset="0"/>
              </a:rPr>
              <a:t>(</a:t>
            </a:r>
            <a:r>
              <a:rPr lang="en-US" altLang="zh-CN" sz="2400" i="1">
                <a:latin typeface="Times New Roman" pitchFamily="18" charset="0"/>
                <a:cs typeface="Times New Roman" pitchFamily="18" charset="0"/>
              </a:rPr>
              <a:t>Para. 10</a:t>
            </a:r>
            <a:r>
              <a:rPr lang="en-US" altLang="zh-CN" sz="2400">
                <a:latin typeface="Times New Roman" pitchFamily="18" charset="0"/>
                <a:cs typeface="Times New Roman" pitchFamily="18" charset="0"/>
              </a:rPr>
              <a:t>)</a:t>
            </a:r>
            <a:endParaRPr lang="zh-CN" altLang="zh-CN" sz="2400">
              <a:latin typeface="Times New Roman" pitchFamily="18" charset="0"/>
              <a:cs typeface="Times New Roman" pitchFamily="18" charset="0"/>
            </a:endParaRPr>
          </a:p>
        </p:txBody>
      </p:sp>
      <p:sp>
        <p:nvSpPr>
          <p:cNvPr id="11" name="动作按钮: 第一张 1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linds(horizontal)">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bwMode="auto">
          <a:xfrm>
            <a:off x="352425" y="969963"/>
            <a:ext cx="8650288" cy="53514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zh-CN" sz="2600" smtClean="0">
                <a:latin typeface="Times New Roman" pitchFamily="18" charset="0"/>
                <a:cs typeface="Times New Roman" pitchFamily="18" charset="0"/>
              </a:rPr>
              <a:t>A direct quotation is used for reporting the exact words of an author or speaker. The exact words are quoted because you think they are important evidence, or they are well written and could be better than a summary or a paraphrase, or you need to provide them to readers for a close analysis.</a:t>
            </a:r>
            <a:endParaRPr lang="zh-CN" altLang="zh-CN" sz="2600" smtClean="0">
              <a:latin typeface="Times New Roman" pitchFamily="18" charset="0"/>
              <a:cs typeface="Times New Roman" pitchFamily="18" charset="0"/>
            </a:endParaRPr>
          </a:p>
          <a:p>
            <a:pPr algn="just" eaLnBrk="1" hangingPunct="1"/>
            <a:endParaRPr kumimoji="1" lang="en-US" altLang="zh-CN" sz="2600" smtClean="0">
              <a:latin typeface="Times New Roman" pitchFamily="18" charset="0"/>
              <a:cs typeface="Times New Roman" pitchFamily="18" charset="0"/>
            </a:endParaRPr>
          </a:p>
          <a:p>
            <a:pPr eaLnBrk="1" hangingPunct="1"/>
            <a:r>
              <a:rPr lang="en-US" altLang="zh-CN" sz="2600" smtClean="0">
                <a:latin typeface="Times New Roman" pitchFamily="18" charset="0"/>
                <a:cs typeface="Times New Roman" pitchFamily="18" charset="0"/>
              </a:rPr>
              <a:t>Direct quotations are placed inside quotation marks. Using a direct quotation usually requires a signal phrase, including the quoted author / speaker and a reporting verb, for example, </a:t>
            </a:r>
            <a:r>
              <a:rPr lang="en-US" altLang="zh-CN" sz="2600" i="1" smtClean="0">
                <a:latin typeface="Times New Roman" pitchFamily="18" charset="0"/>
                <a:cs typeface="Times New Roman" pitchFamily="18" charset="0"/>
              </a:rPr>
              <a:t>Ralph Waldo Emerson said … </a:t>
            </a:r>
            <a:r>
              <a:rPr lang="en-US" altLang="zh-CN" sz="2600" smtClean="0">
                <a:latin typeface="Times New Roman" pitchFamily="18" charset="0"/>
                <a:cs typeface="Times New Roman" pitchFamily="18" charset="0"/>
              </a:rPr>
              <a:t>/</a:t>
            </a:r>
            <a:r>
              <a:rPr lang="en-US" altLang="zh-CN" sz="2600" i="1" smtClean="0">
                <a:latin typeface="Times New Roman" pitchFamily="18" charset="0"/>
                <a:cs typeface="Times New Roman" pitchFamily="18" charset="0"/>
              </a:rPr>
              <a:t> Hemingway wrote … </a:t>
            </a:r>
            <a:r>
              <a:rPr lang="en-US" altLang="zh-CN" sz="2600" smtClean="0">
                <a:latin typeface="Times New Roman" pitchFamily="18" charset="0"/>
                <a:cs typeface="Times New Roman" pitchFamily="18" charset="0"/>
              </a:rPr>
              <a:t>Typical reporting verbs that signal direct</a:t>
            </a:r>
            <a:r>
              <a:rPr lang="en-US" altLang="zh-CN" sz="2600" i="1" smtClean="0">
                <a:latin typeface="Times New Roman" pitchFamily="18" charset="0"/>
                <a:cs typeface="Times New Roman" pitchFamily="18" charset="0"/>
              </a:rPr>
              <a:t> </a:t>
            </a:r>
            <a:r>
              <a:rPr lang="en-US" altLang="zh-CN" sz="2600" smtClean="0">
                <a:latin typeface="Times New Roman" pitchFamily="18" charset="0"/>
                <a:cs typeface="Times New Roman" pitchFamily="18" charset="0"/>
              </a:rPr>
              <a:t>quotations are </a:t>
            </a:r>
            <a:r>
              <a:rPr lang="en-US" altLang="zh-CN" sz="2600" i="1" smtClean="0">
                <a:latin typeface="Times New Roman" pitchFamily="18" charset="0"/>
                <a:cs typeface="Times New Roman" pitchFamily="18" charset="0"/>
              </a:rPr>
              <a:t>say</a:t>
            </a:r>
            <a:r>
              <a:rPr lang="en-US" altLang="zh-CN" sz="2600" smtClean="0">
                <a:latin typeface="Times New Roman" pitchFamily="18" charset="0"/>
                <a:cs typeface="Times New Roman" pitchFamily="18" charset="0"/>
              </a:rPr>
              <a:t>, </a:t>
            </a:r>
            <a:r>
              <a:rPr lang="en-US" altLang="zh-CN" sz="2600" i="1" smtClean="0">
                <a:latin typeface="Times New Roman" pitchFamily="18" charset="0"/>
                <a:cs typeface="Times New Roman" pitchFamily="18" charset="0"/>
              </a:rPr>
              <a:t>write</a:t>
            </a:r>
            <a:r>
              <a:rPr lang="en-US" altLang="zh-CN" sz="2600" smtClean="0">
                <a:latin typeface="Times New Roman" pitchFamily="18" charset="0"/>
                <a:cs typeface="Times New Roman" pitchFamily="18" charset="0"/>
              </a:rPr>
              <a:t>, </a:t>
            </a:r>
            <a:r>
              <a:rPr lang="en-US" altLang="zh-CN" sz="2600" i="1" smtClean="0">
                <a:latin typeface="Times New Roman" pitchFamily="18" charset="0"/>
                <a:cs typeface="Times New Roman" pitchFamily="18" charset="0"/>
              </a:rPr>
              <a:t>state</a:t>
            </a:r>
            <a:r>
              <a:rPr lang="en-US" altLang="zh-CN" sz="2600" smtClean="0">
                <a:latin typeface="Times New Roman" pitchFamily="18" charset="0"/>
                <a:cs typeface="Times New Roman" pitchFamily="18" charset="0"/>
              </a:rPr>
              <a:t>, </a:t>
            </a:r>
            <a:r>
              <a:rPr lang="en-US" altLang="zh-CN" sz="2600" i="1" smtClean="0">
                <a:latin typeface="Times New Roman" pitchFamily="18" charset="0"/>
                <a:cs typeface="Times New Roman" pitchFamily="18" charset="0"/>
              </a:rPr>
              <a:t>remark</a:t>
            </a:r>
            <a:r>
              <a:rPr lang="en-US" altLang="zh-CN" sz="2600" smtClean="0">
                <a:latin typeface="Times New Roman" pitchFamily="18" charset="0"/>
                <a:cs typeface="Times New Roman" pitchFamily="18" charset="0"/>
              </a:rPr>
              <a:t>, </a:t>
            </a:r>
            <a:r>
              <a:rPr lang="en-US" altLang="zh-CN" sz="2600" i="1" smtClean="0">
                <a:latin typeface="Times New Roman" pitchFamily="18" charset="0"/>
                <a:cs typeface="Times New Roman" pitchFamily="18" charset="0"/>
              </a:rPr>
              <a:t>comment</a:t>
            </a:r>
            <a:r>
              <a:rPr lang="en-US" altLang="zh-CN" sz="2600" smtClean="0">
                <a:latin typeface="Times New Roman" pitchFamily="18" charset="0"/>
                <a:cs typeface="Times New Roman" pitchFamily="18" charset="0"/>
              </a:rPr>
              <a:t>, </a:t>
            </a:r>
            <a:r>
              <a:rPr lang="en-US" altLang="zh-CN" sz="2600" i="1" smtClean="0">
                <a:latin typeface="Times New Roman" pitchFamily="18" charset="0"/>
                <a:cs typeface="Times New Roman" pitchFamily="18" charset="0"/>
              </a:rPr>
              <a:t>report</a:t>
            </a:r>
            <a:r>
              <a:rPr lang="en-US" altLang="zh-CN" sz="2600" smtClean="0">
                <a:latin typeface="Times New Roman" pitchFamily="18" charset="0"/>
                <a:cs typeface="Times New Roman" pitchFamily="18" charset="0"/>
              </a:rPr>
              <a:t>, </a:t>
            </a:r>
            <a:r>
              <a:rPr lang="en-US" altLang="zh-CN" sz="2600" i="1" smtClean="0">
                <a:latin typeface="Times New Roman" pitchFamily="18" charset="0"/>
                <a:cs typeface="Times New Roman" pitchFamily="18" charset="0"/>
              </a:rPr>
              <a:t>claim</a:t>
            </a:r>
            <a:r>
              <a:rPr lang="en-US" altLang="zh-CN" sz="2600" smtClean="0">
                <a:latin typeface="Times New Roman" pitchFamily="18" charset="0"/>
                <a:cs typeface="Times New Roman" pitchFamily="18" charset="0"/>
              </a:rPr>
              <a:t>, etc.</a:t>
            </a:r>
            <a:endParaRPr lang="zh-CN" altLang="zh-CN" sz="2600" smtClean="0">
              <a:latin typeface="Times New Roman" pitchFamily="18" charset="0"/>
              <a:cs typeface="Times New Roman" pitchFamily="18" charset="0"/>
            </a:endParaRPr>
          </a:p>
        </p:txBody>
      </p:sp>
      <p:sp>
        <p:nvSpPr>
          <p:cNvPr id="72706" name="文本框 4"/>
          <p:cNvSpPr txBox="1">
            <a:spLocks noChangeArrowheads="1"/>
          </p:cNvSpPr>
          <p:nvPr/>
        </p:nvSpPr>
        <p:spPr bwMode="auto">
          <a:xfrm>
            <a:off x="2468563" y="280988"/>
            <a:ext cx="5591175"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endParaRPr kumimoji="1" lang="zh-CN" altLang="en-US" sz="2800" b="1">
              <a:solidFill>
                <a:srgbClr val="FF8323"/>
              </a:solidFill>
              <a:cs typeface="Arial" charset="0"/>
            </a:endParaRPr>
          </a:p>
        </p:txBody>
      </p:sp>
      <p:sp>
        <p:nvSpPr>
          <p:cNvPr id="6" name="动作按钮: 第一张 5">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560388" y="1444625"/>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73730" name="文本框 11"/>
          <p:cNvSpPr txBox="1">
            <a:spLocks noChangeArrowheads="1"/>
          </p:cNvSpPr>
          <p:nvPr/>
        </p:nvSpPr>
        <p:spPr bwMode="auto">
          <a:xfrm>
            <a:off x="593725" y="1409700"/>
            <a:ext cx="1008063" cy="461963"/>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1</a:t>
            </a:r>
            <a:endParaRPr kumimoji="1" lang="zh-CN" altLang="en-US" sz="2400" b="1">
              <a:solidFill>
                <a:srgbClr val="FFFFFF"/>
              </a:solidFill>
              <a:latin typeface="Calibri" pitchFamily="34" charset="0"/>
            </a:endParaRPr>
          </a:p>
        </p:txBody>
      </p:sp>
      <p:sp>
        <p:nvSpPr>
          <p:cNvPr id="73731" name="矩形 5"/>
          <p:cNvSpPr>
            <a:spLocks noChangeArrowheads="1"/>
          </p:cNvSpPr>
          <p:nvPr/>
        </p:nvSpPr>
        <p:spPr bwMode="auto">
          <a:xfrm>
            <a:off x="1812925" y="1301750"/>
            <a:ext cx="6794500" cy="952500"/>
          </a:xfrm>
          <a:prstGeom prst="rect">
            <a:avLst/>
          </a:prstGeom>
          <a:noFill/>
          <a:ln w="9525">
            <a:noFill/>
            <a:miter lim="800000"/>
            <a:headEnd/>
            <a:tailEnd/>
          </a:ln>
        </p:spPr>
        <p:txBody>
          <a:bodyPr>
            <a:spAutoFit/>
          </a:bodyPr>
          <a:lstStyle/>
          <a:p>
            <a:r>
              <a:rPr lang="en-US" altLang="zh-CN" sz="2800">
                <a:solidFill>
                  <a:srgbClr val="000000"/>
                </a:solidFill>
                <a:latin typeface="Times New Roman" pitchFamily="18" charset="0"/>
                <a:ea typeface="Arial" charset="0"/>
                <a:cs typeface="Times New Roman" pitchFamily="18" charset="0"/>
              </a:rPr>
              <a:t>Read the text and think about the reasons for using direct quotations.</a:t>
            </a:r>
            <a:endParaRPr lang="zh-CN" altLang="en-US" sz="2800">
              <a:latin typeface="Times New Roman" pitchFamily="18" charset="0"/>
              <a:ea typeface="Arial" charset="0"/>
              <a:cs typeface="Times New Roman" pitchFamily="18" charset="0"/>
            </a:endParaRPr>
          </a:p>
        </p:txBody>
      </p:sp>
      <p:sp>
        <p:nvSpPr>
          <p:cNvPr id="73732" name="矩形 7"/>
          <p:cNvSpPr>
            <a:spLocks noChangeArrowheads="1"/>
          </p:cNvSpPr>
          <p:nvPr/>
        </p:nvSpPr>
        <p:spPr bwMode="auto">
          <a:xfrm>
            <a:off x="279400" y="2465388"/>
            <a:ext cx="8178800" cy="1785937"/>
          </a:xfrm>
          <a:prstGeom prst="rect">
            <a:avLst/>
          </a:prstGeom>
          <a:noFill/>
          <a:ln w="9525">
            <a:noFill/>
            <a:miter lim="800000"/>
            <a:headEnd/>
            <a:tailEnd/>
          </a:ln>
        </p:spPr>
        <p:txBody>
          <a:bodyPr>
            <a:spAutoFit/>
          </a:bodyPr>
          <a:lstStyle/>
          <a:p>
            <a:pPr marL="63500">
              <a:lnSpc>
                <a:spcPts val="1150"/>
              </a:lnSpc>
            </a:pPr>
            <a:r>
              <a:rPr lang="en-US" altLang="zh-CN" sz="2600">
                <a:latin typeface="Times New Roman" pitchFamily="18" charset="0"/>
                <a:cs typeface="Times New Roman" pitchFamily="18" charset="0"/>
              </a:rPr>
              <a:t>1 The reason for directly quoting Linda Heasley:</a:t>
            </a:r>
          </a:p>
          <a:p>
            <a:pPr marL="63500">
              <a:lnSpc>
                <a:spcPts val="1150"/>
              </a:lnSpc>
            </a:pPr>
            <a:endParaRPr lang="en-US" altLang="zh-CN" sz="2600">
              <a:latin typeface="Times New Roman" pitchFamily="18" charset="0"/>
              <a:cs typeface="Times New Roman" pitchFamily="18" charset="0"/>
            </a:endParaRPr>
          </a:p>
          <a:p>
            <a:pPr marL="63500">
              <a:lnSpc>
                <a:spcPts val="1150"/>
              </a:lnSpc>
            </a:pPr>
            <a:endParaRPr lang="en-US" altLang="zh-CN" sz="2600">
              <a:latin typeface="Times New Roman" pitchFamily="18" charset="0"/>
              <a:cs typeface="Times New Roman" pitchFamily="18" charset="0"/>
            </a:endParaRPr>
          </a:p>
          <a:p>
            <a:pPr marL="63500">
              <a:lnSpc>
                <a:spcPts val="1150"/>
              </a:lnSpc>
            </a:pPr>
            <a:endParaRPr lang="en-US" altLang="zh-CN" sz="2600">
              <a:latin typeface="Times New Roman" pitchFamily="18" charset="0"/>
              <a:cs typeface="Times New Roman" pitchFamily="18" charset="0"/>
            </a:endParaRPr>
          </a:p>
          <a:p>
            <a:pPr marL="63500">
              <a:lnSpc>
                <a:spcPts val="1150"/>
              </a:lnSpc>
            </a:pPr>
            <a:endParaRPr lang="en-US" altLang="zh-CN" sz="2600">
              <a:latin typeface="Times New Roman" pitchFamily="18" charset="0"/>
              <a:cs typeface="Times New Roman" pitchFamily="18" charset="0"/>
            </a:endParaRPr>
          </a:p>
          <a:p>
            <a:pPr marL="63500">
              <a:lnSpc>
                <a:spcPts val="1150"/>
              </a:lnSpc>
            </a:pPr>
            <a:endParaRPr lang="en-US" altLang="zh-CN" sz="2600">
              <a:latin typeface="Times New Roman" pitchFamily="18" charset="0"/>
              <a:cs typeface="Times New Roman" pitchFamily="18" charset="0"/>
            </a:endParaRPr>
          </a:p>
          <a:p>
            <a:pPr marL="63500">
              <a:lnSpc>
                <a:spcPts val="1150"/>
              </a:lnSpc>
            </a:pPr>
            <a:endParaRPr lang="en-US" altLang="zh-CN" sz="2600">
              <a:latin typeface="Times New Roman" pitchFamily="18" charset="0"/>
              <a:cs typeface="Times New Roman" pitchFamily="18" charset="0"/>
            </a:endParaRPr>
          </a:p>
          <a:p>
            <a:pPr marL="63500">
              <a:lnSpc>
                <a:spcPts val="1150"/>
              </a:lnSpc>
            </a:pPr>
            <a:endParaRPr lang="en-US" altLang="zh-CN" sz="2600">
              <a:latin typeface="Times New Roman" pitchFamily="18" charset="0"/>
              <a:cs typeface="Times New Roman" pitchFamily="18" charset="0"/>
            </a:endParaRPr>
          </a:p>
          <a:p>
            <a:pPr marL="63500">
              <a:lnSpc>
                <a:spcPts val="1150"/>
              </a:lnSpc>
            </a:pPr>
            <a:endParaRPr lang="zh-CN" altLang="zh-CN" sz="2600">
              <a:latin typeface="Times New Roman" pitchFamily="18" charset="0"/>
              <a:cs typeface="Times New Roman" pitchFamily="18" charset="0"/>
            </a:endParaRPr>
          </a:p>
          <a:p>
            <a:pPr marL="63500">
              <a:lnSpc>
                <a:spcPts val="1150"/>
              </a:lnSpc>
            </a:pPr>
            <a:endParaRPr lang="en-US" altLang="zh-CN" sz="2600">
              <a:latin typeface="Times New Roman" pitchFamily="18" charset="0"/>
              <a:cs typeface="Times New Roman" pitchFamily="18" charset="0"/>
            </a:endParaRPr>
          </a:p>
          <a:p>
            <a:pPr marL="63500">
              <a:lnSpc>
                <a:spcPts val="1150"/>
              </a:lnSpc>
            </a:pPr>
            <a:endParaRPr lang="en-US" altLang="zh-CN" sz="2600">
              <a:latin typeface="Times New Roman" pitchFamily="18" charset="0"/>
              <a:cs typeface="Times New Roman" pitchFamily="18" charset="0"/>
            </a:endParaRPr>
          </a:p>
        </p:txBody>
      </p:sp>
      <p:sp>
        <p:nvSpPr>
          <p:cNvPr id="9" name="矩形 8"/>
          <p:cNvSpPr>
            <a:spLocks noChangeArrowheads="1"/>
          </p:cNvSpPr>
          <p:nvPr/>
        </p:nvSpPr>
        <p:spPr bwMode="auto">
          <a:xfrm>
            <a:off x="604838" y="4999038"/>
            <a:ext cx="7537450" cy="1046162"/>
          </a:xfrm>
          <a:prstGeom prst="rect">
            <a:avLst/>
          </a:prstGeom>
          <a:noFill/>
          <a:ln w="9525">
            <a:noFill/>
            <a:miter lim="800000"/>
            <a:headEnd/>
            <a:tailEnd/>
          </a:ln>
        </p:spPr>
        <p:txBody>
          <a:bodyPr>
            <a:spAutoFit/>
          </a:bodyPr>
          <a:lstStyle/>
          <a:p>
            <a:pPr>
              <a:lnSpc>
                <a:spcPts val="625"/>
              </a:lnSpc>
            </a:pPr>
            <a:r>
              <a:rPr lang="en-US" altLang="zh-CN" sz="2600">
                <a:solidFill>
                  <a:srgbClr val="C00000"/>
                </a:solidFill>
                <a:latin typeface="Calibri" pitchFamily="34" charset="0"/>
                <a:ea typeface="Times New Roman" pitchFamily="18" charset="0"/>
                <a:cs typeface="Arial" charset="0"/>
              </a:rPr>
              <a:t> </a:t>
            </a:r>
            <a:endParaRPr lang="zh-CN" altLang="zh-CN" sz="2600">
              <a:solidFill>
                <a:srgbClr val="C00000"/>
              </a:solidFill>
              <a:latin typeface="Calibri" pitchFamily="34" charset="0"/>
              <a:ea typeface="Times New Roman" pitchFamily="18" charset="0"/>
              <a:cs typeface="Arial" charset="0"/>
            </a:endParaRPr>
          </a:p>
          <a:p>
            <a:pPr>
              <a:lnSpc>
                <a:spcPts val="625"/>
              </a:lnSpc>
            </a:pPr>
            <a:r>
              <a:rPr lang="en-US" altLang="zh-CN" sz="2600">
                <a:solidFill>
                  <a:srgbClr val="C00000"/>
                </a:solidFill>
                <a:latin typeface="Calibri" pitchFamily="34" charset="0"/>
                <a:ea typeface="Times New Roman" pitchFamily="18" charset="0"/>
                <a:cs typeface="Arial" charset="0"/>
              </a:rPr>
              <a:t> </a:t>
            </a:r>
            <a:endParaRPr lang="zh-CN" altLang="zh-CN" sz="2600">
              <a:solidFill>
                <a:srgbClr val="C00000"/>
              </a:solidFill>
              <a:latin typeface="Calibri" pitchFamily="34" charset="0"/>
              <a:ea typeface="Times New Roman" pitchFamily="18" charset="0"/>
              <a:cs typeface="Arial" charset="0"/>
            </a:endParaRPr>
          </a:p>
          <a:p>
            <a:r>
              <a:rPr lang="en-US" altLang="zh-CN" sz="2600">
                <a:solidFill>
                  <a:srgbClr val="C00000"/>
                </a:solidFill>
                <a:latin typeface="Times New Roman" pitchFamily="18" charset="0"/>
                <a:ea typeface="Times New Roman" pitchFamily="18" charset="0"/>
                <a:cs typeface="Arial" charset="0"/>
              </a:rPr>
              <a:t>Important evidence (the exact words of a well-known thinker); the opinion is well expressed</a:t>
            </a:r>
            <a:endParaRPr lang="zh-CN" altLang="zh-CN" sz="2600">
              <a:solidFill>
                <a:srgbClr val="C00000"/>
              </a:solidFill>
              <a:latin typeface="Times New Roman" pitchFamily="18" charset="0"/>
              <a:ea typeface="Times New Roman" pitchFamily="18" charset="0"/>
              <a:cs typeface="Arial" charset="0"/>
            </a:endParaRPr>
          </a:p>
        </p:txBody>
      </p:sp>
      <p:sp>
        <p:nvSpPr>
          <p:cNvPr id="10" name="矩形 9"/>
          <p:cNvSpPr>
            <a:spLocks noChangeArrowheads="1"/>
          </p:cNvSpPr>
          <p:nvPr/>
        </p:nvSpPr>
        <p:spPr bwMode="auto">
          <a:xfrm>
            <a:off x="604838" y="2708275"/>
            <a:ext cx="7162800" cy="892175"/>
          </a:xfrm>
          <a:prstGeom prst="rect">
            <a:avLst/>
          </a:prstGeom>
          <a:noFill/>
          <a:ln w="9525">
            <a:noFill/>
            <a:miter lim="800000"/>
            <a:headEnd/>
            <a:tailEnd/>
          </a:ln>
        </p:spPr>
        <p:txBody>
          <a:bodyPr>
            <a:spAutoFit/>
          </a:bodyPr>
          <a:lstStyle/>
          <a:p>
            <a:pPr marL="4763">
              <a:tabLst>
                <a:tab pos="207963" algn="l"/>
              </a:tabLst>
            </a:pPr>
            <a:r>
              <a:rPr lang="en-US" altLang="zh-CN" sz="2600">
                <a:solidFill>
                  <a:srgbClr val="C00000"/>
                </a:solidFill>
                <a:latin typeface="Times New Roman" pitchFamily="18" charset="0"/>
                <a:ea typeface="Arial" charset="0"/>
                <a:cs typeface="Times New Roman" pitchFamily="18" charset="0"/>
              </a:rPr>
              <a:t>Important evidence (the exact words of a CEO and president)</a:t>
            </a:r>
            <a:endParaRPr lang="zh-CN" altLang="zh-CN" sz="2600">
              <a:solidFill>
                <a:srgbClr val="C00000"/>
              </a:solidFill>
              <a:latin typeface="Times New Roman" pitchFamily="18" charset="0"/>
              <a:ea typeface="Arial" charset="0"/>
              <a:cs typeface="Times New Roman" pitchFamily="18" charset="0"/>
            </a:endParaRPr>
          </a:p>
        </p:txBody>
      </p:sp>
      <p:sp>
        <p:nvSpPr>
          <p:cNvPr id="11" name="矩形 10"/>
          <p:cNvSpPr>
            <a:spLocks noChangeArrowheads="1"/>
          </p:cNvSpPr>
          <p:nvPr/>
        </p:nvSpPr>
        <p:spPr bwMode="auto">
          <a:xfrm>
            <a:off x="612775" y="4157663"/>
            <a:ext cx="4164013" cy="492125"/>
          </a:xfrm>
          <a:prstGeom prst="rect">
            <a:avLst/>
          </a:prstGeom>
          <a:noFill/>
          <a:ln w="9525">
            <a:noFill/>
            <a:miter lim="800000"/>
            <a:headEnd/>
            <a:tailEnd/>
          </a:ln>
        </p:spPr>
        <p:txBody>
          <a:bodyPr wrap="none">
            <a:spAutoFit/>
          </a:bodyPr>
          <a:lstStyle/>
          <a:p>
            <a:pPr algn="just">
              <a:tabLst>
                <a:tab pos="220663" algn="l"/>
              </a:tabLst>
            </a:pPr>
            <a:r>
              <a:rPr lang="en-US" altLang="zh-CN" sz="2600">
                <a:solidFill>
                  <a:srgbClr val="C00000"/>
                </a:solidFill>
                <a:latin typeface="Times New Roman" pitchFamily="18" charset="0"/>
                <a:ea typeface="Arial" charset="0"/>
                <a:cs typeface="Times New Roman" pitchFamily="18" charset="0"/>
              </a:rPr>
              <a:t>The opinion is well expressed</a:t>
            </a:r>
            <a:endParaRPr lang="zh-CN" altLang="zh-CN" sz="2600">
              <a:solidFill>
                <a:srgbClr val="C00000"/>
              </a:solidFill>
              <a:latin typeface="Times New Roman" pitchFamily="18" charset="0"/>
              <a:ea typeface="Arial" charset="0"/>
              <a:cs typeface="Times New Roman" pitchFamily="18" charset="0"/>
            </a:endParaRPr>
          </a:p>
        </p:txBody>
      </p:sp>
      <p:sp>
        <p:nvSpPr>
          <p:cNvPr id="73736" name="文本框 12"/>
          <p:cNvSpPr txBox="1">
            <a:spLocks noChangeArrowheads="1"/>
          </p:cNvSpPr>
          <p:nvPr/>
        </p:nvSpPr>
        <p:spPr bwMode="auto">
          <a:xfrm>
            <a:off x="2468563" y="280988"/>
            <a:ext cx="4764087"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endParaRPr kumimoji="1" lang="zh-CN" altLang="en-US" sz="2800" b="1">
              <a:solidFill>
                <a:srgbClr val="FF8323"/>
              </a:solidFill>
              <a:cs typeface="Arial" charset="0"/>
            </a:endParaRPr>
          </a:p>
        </p:txBody>
      </p:sp>
      <p:sp>
        <p:nvSpPr>
          <p:cNvPr id="14" name="动作按钮: 第一张 13">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738" name="文本框 21"/>
          <p:cNvSpPr txBox="1">
            <a:spLocks noChangeArrowheads="1"/>
          </p:cNvSpPr>
          <p:nvPr/>
        </p:nvSpPr>
        <p:spPr bwMode="auto">
          <a:xfrm>
            <a:off x="460375" y="863600"/>
            <a:ext cx="3630613" cy="520700"/>
          </a:xfrm>
          <a:prstGeom prst="rect">
            <a:avLst/>
          </a:prstGeom>
          <a:noFill/>
          <a:ln w="9525">
            <a:noFill/>
            <a:miter lim="800000"/>
            <a:headEnd/>
            <a:tailEnd/>
          </a:ln>
        </p:spPr>
        <p:txBody>
          <a:bodyPr>
            <a:spAutoFit/>
          </a:bodyPr>
          <a:lstStyle/>
          <a:p>
            <a:r>
              <a:rPr kumimoji="1" lang="en-US" altLang="zh-CN" sz="2800" b="1">
                <a:solidFill>
                  <a:srgbClr val="FF8323"/>
                </a:solidFill>
                <a:latin typeface="Times New Roman" pitchFamily="18" charset="0"/>
                <a:cs typeface="Times New Roman" pitchFamily="18" charset="0"/>
              </a:rPr>
              <a:t>Skills practice </a:t>
            </a:r>
            <a:endParaRPr kumimoji="1" lang="zh-CN" altLang="en-US" sz="2800" b="1">
              <a:solidFill>
                <a:srgbClr val="FF8323"/>
              </a:solidFill>
              <a:latin typeface="Times New Roman" pitchFamily="18" charset="0"/>
              <a:cs typeface="Times New Roman" pitchFamily="18" charset="0"/>
            </a:endParaRPr>
          </a:p>
        </p:txBody>
      </p:sp>
      <p:sp>
        <p:nvSpPr>
          <p:cNvPr id="73739" name="矩形 1"/>
          <p:cNvSpPr>
            <a:spLocks noChangeArrowheads="1"/>
          </p:cNvSpPr>
          <p:nvPr/>
        </p:nvSpPr>
        <p:spPr bwMode="auto">
          <a:xfrm>
            <a:off x="274638" y="4700588"/>
            <a:ext cx="8069262" cy="646112"/>
          </a:xfrm>
          <a:prstGeom prst="rect">
            <a:avLst/>
          </a:prstGeom>
          <a:noFill/>
          <a:ln w="9525">
            <a:noFill/>
            <a:miter lim="800000"/>
            <a:headEnd/>
            <a:tailEnd/>
          </a:ln>
        </p:spPr>
        <p:txBody>
          <a:bodyPr>
            <a:spAutoFit/>
          </a:bodyPr>
          <a:lstStyle/>
          <a:p>
            <a:pPr marL="63500"/>
            <a:r>
              <a:rPr lang="en-US" altLang="zh-CN" sz="2600">
                <a:latin typeface="Times New Roman" pitchFamily="18" charset="0"/>
                <a:cs typeface="Times New Roman" pitchFamily="18" charset="0"/>
              </a:rPr>
              <a:t>3 The reason for directly quoting Ralph Waldo Emerson:</a:t>
            </a:r>
            <a:endParaRPr lang="zh-CN" altLang="zh-CN" sz="2600">
              <a:latin typeface="Times New Roman" pitchFamily="18" charset="0"/>
              <a:cs typeface="Times New Roman" pitchFamily="18" charset="0"/>
            </a:endParaRPr>
          </a:p>
          <a:p>
            <a:pPr marL="63500">
              <a:lnSpc>
                <a:spcPts val="1150"/>
              </a:lnSpc>
            </a:pPr>
            <a:endParaRPr lang="zh-CN" altLang="zh-CN" sz="2600">
              <a:latin typeface="Times New Roman" pitchFamily="18" charset="0"/>
              <a:cs typeface="Times New Roman" pitchFamily="18" charset="0"/>
            </a:endParaRPr>
          </a:p>
        </p:txBody>
      </p:sp>
      <p:sp>
        <p:nvSpPr>
          <p:cNvPr id="73740" name="矩形 2"/>
          <p:cNvSpPr>
            <a:spLocks noChangeArrowheads="1"/>
          </p:cNvSpPr>
          <p:nvPr/>
        </p:nvSpPr>
        <p:spPr bwMode="auto">
          <a:xfrm>
            <a:off x="312738" y="3455988"/>
            <a:ext cx="6650037" cy="1046162"/>
          </a:xfrm>
          <a:prstGeom prst="rect">
            <a:avLst/>
          </a:prstGeom>
          <a:noFill/>
          <a:ln w="9525">
            <a:noFill/>
            <a:miter lim="800000"/>
            <a:headEnd/>
            <a:tailEnd/>
          </a:ln>
        </p:spPr>
        <p:txBody>
          <a:bodyPr>
            <a:spAutoFit/>
          </a:bodyPr>
          <a:lstStyle/>
          <a:p>
            <a:pPr marL="63500">
              <a:lnSpc>
                <a:spcPts val="1150"/>
              </a:lnSpc>
            </a:pPr>
            <a:endParaRPr lang="en-US" altLang="zh-CN">
              <a:latin typeface="Times New Roman" pitchFamily="18" charset="0"/>
              <a:cs typeface="Times New Roman" pitchFamily="18" charset="0"/>
            </a:endParaRPr>
          </a:p>
          <a:p>
            <a:pPr marL="63500"/>
            <a:r>
              <a:rPr lang="en-US" altLang="zh-CN" sz="2600">
                <a:latin typeface="Times New Roman" pitchFamily="18" charset="0"/>
                <a:cs typeface="Times New Roman" pitchFamily="18" charset="0"/>
              </a:rPr>
              <a:t>2 The reason for directly quoting Oliver James:</a:t>
            </a:r>
          </a:p>
          <a:p>
            <a:pPr marL="63500"/>
            <a:endParaRPr lang="en-US" altLang="zh-CN" sz="260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468313" y="1501775"/>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75778" name="文本框 11"/>
          <p:cNvSpPr txBox="1">
            <a:spLocks noChangeArrowheads="1"/>
          </p:cNvSpPr>
          <p:nvPr/>
        </p:nvSpPr>
        <p:spPr bwMode="auto">
          <a:xfrm>
            <a:off x="468313" y="14843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2</a:t>
            </a:r>
            <a:endParaRPr kumimoji="1" lang="zh-CN" altLang="en-US" sz="2400" b="1">
              <a:solidFill>
                <a:srgbClr val="FFFFFF"/>
              </a:solidFill>
              <a:latin typeface="Calibri" pitchFamily="34" charset="0"/>
            </a:endParaRPr>
          </a:p>
        </p:txBody>
      </p:sp>
      <p:sp>
        <p:nvSpPr>
          <p:cNvPr id="75779" name="矩形 5"/>
          <p:cNvSpPr>
            <a:spLocks noChangeArrowheads="1"/>
          </p:cNvSpPr>
          <p:nvPr/>
        </p:nvSpPr>
        <p:spPr bwMode="auto">
          <a:xfrm>
            <a:off x="1663700" y="1273175"/>
            <a:ext cx="6656388" cy="1384300"/>
          </a:xfrm>
          <a:prstGeom prst="rect">
            <a:avLst/>
          </a:prstGeom>
          <a:noFill/>
          <a:ln w="9525">
            <a:noFill/>
            <a:miter lim="800000"/>
            <a:headEnd/>
            <a:tailEnd/>
          </a:ln>
        </p:spPr>
        <p:txBody>
          <a:bodyPr>
            <a:spAutoFit/>
          </a:bodyPr>
          <a:lstStyle/>
          <a:p>
            <a:pPr algn="just">
              <a:tabLst>
                <a:tab pos="215900" algn="l"/>
              </a:tabLst>
            </a:pPr>
            <a:r>
              <a:rPr lang="en-US" altLang="zh-CN" sz="2800">
                <a:latin typeface="Times New Roman" pitchFamily="18" charset="0"/>
                <a:ea typeface="Arial" charset="0"/>
                <a:cs typeface="Times New Roman" pitchFamily="18" charset="0"/>
              </a:rPr>
              <a:t>Read the statements from the text and find suitable quotes from the Internet and other resources to support them.</a:t>
            </a:r>
            <a:endParaRPr lang="zh-CN" altLang="zh-CN" sz="2800">
              <a:latin typeface="Times New Roman" pitchFamily="18" charset="0"/>
              <a:ea typeface="Arial" charset="0"/>
              <a:cs typeface="Times New Roman" pitchFamily="18" charset="0"/>
            </a:endParaRPr>
          </a:p>
        </p:txBody>
      </p:sp>
      <p:sp>
        <p:nvSpPr>
          <p:cNvPr id="75780" name="矩形 6"/>
          <p:cNvSpPr>
            <a:spLocks noChangeArrowheads="1"/>
          </p:cNvSpPr>
          <p:nvPr/>
        </p:nvSpPr>
        <p:spPr bwMode="auto">
          <a:xfrm>
            <a:off x="536575" y="2665413"/>
            <a:ext cx="8437563" cy="2093912"/>
          </a:xfrm>
          <a:prstGeom prst="rect">
            <a:avLst/>
          </a:prstGeom>
          <a:noFill/>
          <a:ln w="9525">
            <a:noFill/>
            <a:miter lim="800000"/>
            <a:headEnd/>
            <a:tailEnd/>
          </a:ln>
        </p:spPr>
        <p:txBody>
          <a:bodyPr>
            <a:spAutoFit/>
          </a:bodyPr>
          <a:lstStyle/>
          <a:p>
            <a:pPr marL="323850" lvl="1" indent="-457200" algn="just">
              <a:tabLst>
                <a:tab pos="431800" algn="l"/>
              </a:tabLst>
            </a:pPr>
            <a:r>
              <a:rPr lang="en-US" altLang="zh-CN" sz="2600">
                <a:latin typeface="Times New Roman" pitchFamily="18" charset="0"/>
                <a:ea typeface="Arial" charset="0"/>
                <a:cs typeface="Times New Roman" pitchFamily="18" charset="0"/>
              </a:rPr>
              <a:t>1 Fashion can sometimes help to express people’s true personality and character.</a:t>
            </a:r>
          </a:p>
          <a:p>
            <a:pPr marL="323850" lvl="1" indent="-457200" algn="just">
              <a:tabLst>
                <a:tab pos="431800" algn="l"/>
              </a:tabLst>
            </a:pPr>
            <a:endParaRPr lang="en-US" altLang="zh-CN" sz="2600">
              <a:latin typeface="Calibri" pitchFamily="34" charset="0"/>
              <a:ea typeface="Arial" charset="0"/>
              <a:cs typeface="Times New Roman" pitchFamily="18" charset="0"/>
            </a:endParaRPr>
          </a:p>
          <a:p>
            <a:pPr marL="323850" lvl="1" indent="-457200" algn="just">
              <a:tabLst>
                <a:tab pos="431800" algn="l"/>
              </a:tabLst>
            </a:pPr>
            <a:endParaRPr lang="zh-CN" altLang="zh-CN" sz="2600">
              <a:latin typeface="Calibri" pitchFamily="34" charset="0"/>
              <a:ea typeface="Arial" charset="0"/>
              <a:cs typeface="Times New Roman" pitchFamily="18" charset="0"/>
            </a:endParaRPr>
          </a:p>
          <a:p>
            <a:pPr marL="323850" indent="-457200">
              <a:tabLst>
                <a:tab pos="431800" algn="l"/>
              </a:tabLst>
            </a:pPr>
            <a:r>
              <a:rPr lang="en-US" altLang="zh-CN" sz="2600">
                <a:latin typeface="Calibri" pitchFamily="34" charset="0"/>
                <a:ea typeface="Arial" charset="0"/>
                <a:cs typeface="Times New Roman" pitchFamily="18" charset="0"/>
              </a:rPr>
              <a:t> </a:t>
            </a:r>
            <a:endParaRPr lang="zh-CN" altLang="zh-CN" sz="2600">
              <a:latin typeface="Calibri" pitchFamily="34" charset="0"/>
              <a:ea typeface="Arial" charset="0"/>
              <a:cs typeface="Times New Roman" pitchFamily="18" charset="0"/>
            </a:endParaRPr>
          </a:p>
        </p:txBody>
      </p:sp>
      <p:sp>
        <p:nvSpPr>
          <p:cNvPr id="8" name="矩形 7"/>
          <p:cNvSpPr>
            <a:spLocks noChangeArrowheads="1"/>
          </p:cNvSpPr>
          <p:nvPr/>
        </p:nvSpPr>
        <p:spPr bwMode="auto">
          <a:xfrm>
            <a:off x="866775" y="3500438"/>
            <a:ext cx="7983538" cy="1293812"/>
          </a:xfrm>
          <a:prstGeom prst="rect">
            <a:avLst/>
          </a:prstGeom>
          <a:noFill/>
          <a:ln w="9525">
            <a:noFill/>
            <a:miter lim="800000"/>
            <a:headEnd/>
            <a:tailEnd/>
          </a:ln>
        </p:spPr>
        <p:txBody>
          <a:bodyPr>
            <a:spAutoFit/>
          </a:bodyPr>
          <a:lstStyle/>
          <a:p>
            <a:pPr algn="just">
              <a:tabLst>
                <a:tab pos="220663" algn="l"/>
              </a:tabLst>
            </a:pPr>
            <a:r>
              <a:rPr lang="en-US" altLang="zh-CN" sz="2600">
                <a:solidFill>
                  <a:srgbClr val="C00000"/>
                </a:solidFill>
                <a:latin typeface="Times New Roman" pitchFamily="18" charset="0"/>
                <a:ea typeface="Arial" charset="0"/>
                <a:cs typeface="Times New Roman" pitchFamily="18" charset="0"/>
              </a:rPr>
              <a:t>As Sonam Kapoor put it, “Style is an expression of your individuality. Who you are and what your mood is, is what you wear.”</a:t>
            </a:r>
            <a:endParaRPr lang="zh-CN" altLang="zh-CN" sz="2600">
              <a:solidFill>
                <a:srgbClr val="C00000"/>
              </a:solidFill>
              <a:latin typeface="Times New Roman" pitchFamily="18" charset="0"/>
              <a:ea typeface="Arial" charset="0"/>
              <a:cs typeface="Times New Roman" pitchFamily="18" charset="0"/>
            </a:endParaRPr>
          </a:p>
        </p:txBody>
      </p:sp>
      <p:sp>
        <p:nvSpPr>
          <p:cNvPr id="9" name="矩形 8"/>
          <p:cNvSpPr>
            <a:spLocks noChangeArrowheads="1"/>
          </p:cNvSpPr>
          <p:nvPr/>
        </p:nvSpPr>
        <p:spPr bwMode="auto">
          <a:xfrm>
            <a:off x="863600" y="5613400"/>
            <a:ext cx="7446963" cy="492125"/>
          </a:xfrm>
          <a:prstGeom prst="rect">
            <a:avLst/>
          </a:prstGeom>
          <a:noFill/>
          <a:ln w="9525">
            <a:noFill/>
            <a:miter lim="800000"/>
            <a:headEnd/>
            <a:tailEnd/>
          </a:ln>
        </p:spPr>
        <p:txBody>
          <a:bodyPr>
            <a:spAutoFit/>
          </a:bodyPr>
          <a:lstStyle/>
          <a:p>
            <a:pPr algn="just">
              <a:tabLst>
                <a:tab pos="220663" algn="l"/>
              </a:tabLst>
            </a:pPr>
            <a:r>
              <a:rPr lang="en-US" altLang="zh-CN" sz="2600">
                <a:solidFill>
                  <a:srgbClr val="C00000"/>
                </a:solidFill>
                <a:latin typeface="Times New Roman" pitchFamily="18" charset="0"/>
                <a:ea typeface="Arial" charset="0"/>
                <a:cs typeface="Times New Roman" pitchFamily="18" charset="0"/>
              </a:rPr>
              <a:t>As Anne Hathaway once said, “Fashion is a lot of fun.”</a:t>
            </a:r>
            <a:endParaRPr lang="zh-CN" altLang="zh-CN" sz="2600">
              <a:solidFill>
                <a:srgbClr val="C00000"/>
              </a:solidFill>
              <a:latin typeface="Times New Roman" pitchFamily="18" charset="0"/>
              <a:ea typeface="Arial" charset="0"/>
              <a:cs typeface="Times New Roman" pitchFamily="18" charset="0"/>
            </a:endParaRPr>
          </a:p>
        </p:txBody>
      </p:sp>
      <p:sp>
        <p:nvSpPr>
          <p:cNvPr id="75783" name="文本框 9"/>
          <p:cNvSpPr txBox="1">
            <a:spLocks noChangeArrowheads="1"/>
          </p:cNvSpPr>
          <p:nvPr/>
        </p:nvSpPr>
        <p:spPr bwMode="auto">
          <a:xfrm>
            <a:off x="2468563" y="280988"/>
            <a:ext cx="5556250"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endParaRPr kumimoji="1" lang="zh-CN" altLang="en-US" sz="2800" b="1">
              <a:solidFill>
                <a:srgbClr val="FF8323"/>
              </a:solidFill>
              <a:cs typeface="Arial" charset="0"/>
            </a:endParaRPr>
          </a:p>
        </p:txBody>
      </p:sp>
      <p:sp>
        <p:nvSpPr>
          <p:cNvPr id="11" name="动作按钮: 第一张 10">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5785" name="文本框 21"/>
          <p:cNvSpPr txBox="1">
            <a:spLocks noChangeArrowheads="1"/>
          </p:cNvSpPr>
          <p:nvPr/>
        </p:nvSpPr>
        <p:spPr bwMode="auto">
          <a:xfrm>
            <a:off x="374650" y="803275"/>
            <a:ext cx="4765675" cy="520700"/>
          </a:xfrm>
          <a:prstGeom prst="rect">
            <a:avLst/>
          </a:prstGeom>
          <a:noFill/>
          <a:ln w="9525">
            <a:noFill/>
            <a:miter lim="800000"/>
            <a:headEnd/>
            <a:tailEnd/>
          </a:ln>
        </p:spPr>
        <p:txBody>
          <a:bodyPr>
            <a:spAutoFit/>
          </a:bodyPr>
          <a:lstStyle/>
          <a:p>
            <a:r>
              <a:rPr kumimoji="1" lang="en-US" altLang="zh-CN" sz="2800" b="1">
                <a:solidFill>
                  <a:srgbClr val="FF8323"/>
                </a:solidFill>
                <a:latin typeface="Times New Roman" pitchFamily="18" charset="0"/>
                <a:cs typeface="Times New Roman" pitchFamily="18" charset="0"/>
              </a:rPr>
              <a:t>Skills practice </a:t>
            </a:r>
            <a:endParaRPr kumimoji="1" lang="zh-CN" altLang="en-US" sz="2800" b="1">
              <a:solidFill>
                <a:srgbClr val="FF8323"/>
              </a:solidFill>
              <a:latin typeface="Times New Roman" pitchFamily="18" charset="0"/>
              <a:cs typeface="Times New Roman" pitchFamily="18" charset="0"/>
            </a:endParaRPr>
          </a:p>
        </p:txBody>
      </p:sp>
      <p:sp>
        <p:nvSpPr>
          <p:cNvPr id="75786" name="矩形 1"/>
          <p:cNvSpPr>
            <a:spLocks noChangeArrowheads="1"/>
          </p:cNvSpPr>
          <p:nvPr/>
        </p:nvSpPr>
        <p:spPr bwMode="auto">
          <a:xfrm>
            <a:off x="544513" y="4721225"/>
            <a:ext cx="8305800" cy="892175"/>
          </a:xfrm>
          <a:prstGeom prst="rect">
            <a:avLst/>
          </a:prstGeom>
          <a:noFill/>
          <a:ln w="9525">
            <a:noFill/>
            <a:miter lim="800000"/>
            <a:headEnd/>
            <a:tailEnd/>
          </a:ln>
        </p:spPr>
        <p:txBody>
          <a:bodyPr>
            <a:spAutoFit/>
          </a:bodyPr>
          <a:lstStyle/>
          <a:p>
            <a:pPr marL="323850" lvl="1" indent="-457200" algn="just">
              <a:tabLst>
                <a:tab pos="431800" algn="l"/>
              </a:tabLst>
            </a:pPr>
            <a:r>
              <a:rPr lang="en-US" altLang="zh-CN" sz="2600">
                <a:latin typeface="Times New Roman" pitchFamily="18" charset="0"/>
                <a:ea typeface="Arial" charset="0"/>
                <a:cs typeface="Times New Roman" pitchFamily="18" charset="0"/>
              </a:rPr>
              <a:t>2 Fashion should be fun, something we choose to do not just because everybody else is wearing certain clothes.</a:t>
            </a:r>
            <a:endParaRPr lang="zh-CN" altLang="zh-CN" sz="2600">
              <a:latin typeface="Times New Roman" pitchFamily="18" charset="0"/>
              <a:ea typeface="Arial"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6804"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6805"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pic>
        <p:nvPicPr>
          <p:cNvPr id="76806" name="Picture 2" descr="http://www.drysdaleps.vic.edu.au/wp-content/uploads/Thank_You_1024_681_84_s_c1_large.jpg"/>
          <p:cNvPicPr>
            <a:picLocks noChangeAspect="1" noChangeArrowheads="1"/>
          </p:cNvPicPr>
          <p:nvPr/>
        </p:nvPicPr>
        <p:blipFill>
          <a:blip r:embed="rId3"/>
          <a:srcRect/>
          <a:stretch>
            <a:fillRect/>
          </a:stretch>
        </p:blipFill>
        <p:spPr bwMode="auto">
          <a:xfrm>
            <a:off x="1038225" y="1377950"/>
            <a:ext cx="6945313" cy="4621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0489" name="Rectangle 6"/>
          <p:cNvSpPr>
            <a:spLocks noChangeArrowheads="1"/>
          </p:cNvSpPr>
          <p:nvPr/>
        </p:nvSpPr>
        <p:spPr bwMode="auto">
          <a:xfrm>
            <a:off x="273050" y="1258888"/>
            <a:ext cx="5060950" cy="587375"/>
          </a:xfrm>
          <a:prstGeom prst="rect">
            <a:avLst/>
          </a:prstGeom>
          <a:solidFill>
            <a:schemeClr val="accent1">
              <a:lumMod val="75000"/>
            </a:schemeClr>
          </a:solidFill>
          <a:ln w="9525">
            <a:noFill/>
            <a:miter lim="800000"/>
          </a:ln>
        </p:spPr>
        <p:txBody>
          <a:bodyPr/>
          <a:lstStyle/>
          <a:p>
            <a:pPr marL="179705" fontAlgn="auto">
              <a:spcBef>
                <a:spcPts val="0"/>
              </a:spcBef>
              <a:spcAft>
                <a:spcPts val="0"/>
              </a:spcAft>
              <a:defRPr/>
            </a:pPr>
            <a:r>
              <a:rPr lang="en-US" altLang="zh-CN" sz="2800" dirty="0">
                <a:solidFill>
                  <a:schemeClr val="bg1"/>
                </a:solidFill>
                <a:latin typeface="Times New Roman" panose="02020603050405020304" pitchFamily="18" charset="0"/>
                <a:ea typeface="+mn-ea"/>
                <a:cs typeface="Times New Roman" panose="02020603050405020304" pitchFamily="18" charset="0"/>
                <a:sym typeface="Arial" panose="020B0604020202020204" pitchFamily="34" charset="0"/>
              </a:rPr>
              <a:t>Q</a:t>
            </a:r>
            <a:r>
              <a:rPr lang="zh-CN" altLang="zh-CN" sz="2800" dirty="0">
                <a:solidFill>
                  <a:schemeClr val="bg1"/>
                </a:solidFill>
                <a:latin typeface="Times New Roman" panose="02020603050405020304" pitchFamily="18" charset="0"/>
                <a:ea typeface="+mn-ea"/>
                <a:cs typeface="Times New Roman" panose="02020603050405020304" pitchFamily="18" charset="0"/>
                <a:sym typeface="Arial" panose="020B0604020202020204" pitchFamily="34" charset="0"/>
              </a:rPr>
              <a:t>uestion</a:t>
            </a:r>
            <a:r>
              <a:rPr lang="en-US" altLang="zh-CN" sz="2800" dirty="0">
                <a:solidFill>
                  <a:schemeClr val="bg1"/>
                </a:solidFill>
                <a:latin typeface="Times New Roman" panose="02020603050405020304" pitchFamily="18" charset="0"/>
                <a:ea typeface="+mn-ea"/>
                <a:cs typeface="Times New Roman" panose="02020603050405020304" pitchFamily="18" charset="0"/>
                <a:sym typeface="Arial" panose="020B0604020202020204" pitchFamily="34" charset="0"/>
              </a:rPr>
              <a:t>s</a:t>
            </a:r>
            <a:r>
              <a:rPr lang="zh-CN" altLang="zh-CN" sz="2800" dirty="0">
                <a:solidFill>
                  <a:schemeClr val="bg1"/>
                </a:solidFill>
                <a:latin typeface="Times New Roman" panose="02020603050405020304" pitchFamily="18" charset="0"/>
                <a:ea typeface="+mn-ea"/>
                <a:cs typeface="Times New Roman" panose="02020603050405020304" pitchFamily="18" charset="0"/>
                <a:sym typeface="Arial" panose="020B0604020202020204" pitchFamily="34" charset="0"/>
              </a:rPr>
              <a:t> for discussion:</a:t>
            </a:r>
            <a:endParaRPr lang="en-US" altLang="zh-CN" sz="2800" dirty="0">
              <a:solidFill>
                <a:schemeClr val="bg1"/>
              </a:solidFill>
              <a:latin typeface="Times New Roman" panose="02020603050405020304" pitchFamily="18" charset="0"/>
              <a:ea typeface="+mn-ea"/>
              <a:cs typeface="Times New Roman" panose="02020603050405020304" pitchFamily="18" charset="0"/>
              <a:sym typeface="Arial" panose="020B0604020202020204" pitchFamily="34" charset="0"/>
            </a:endParaRPr>
          </a:p>
          <a:p>
            <a:pPr marL="179705" fontAlgn="auto">
              <a:spcBef>
                <a:spcPts val="0"/>
              </a:spcBef>
              <a:spcAft>
                <a:spcPts val="0"/>
              </a:spcAft>
              <a:defRPr/>
            </a:pPr>
            <a:r>
              <a:rPr lang="en-US" altLang="zh-CN" sz="2400" dirty="0">
                <a:latin typeface="+mn-lt"/>
                <a:ea typeface="+mn-ea"/>
                <a:sym typeface="Arial" panose="020B0604020202020204" pitchFamily="34" charset="0"/>
              </a:rPr>
              <a:t> </a:t>
            </a:r>
          </a:p>
          <a:p>
            <a:pPr marL="179705" fontAlgn="auto">
              <a:spcBef>
                <a:spcPts val="0"/>
              </a:spcBef>
              <a:spcAft>
                <a:spcPts val="0"/>
              </a:spcAft>
              <a:defRPr/>
            </a:pPr>
            <a:endParaRPr lang="zh-CN" altLang="en-US" sz="2400" dirty="0">
              <a:solidFill>
                <a:srgbClr val="000000"/>
              </a:solidFill>
              <a:latin typeface="+mn-lt"/>
              <a:ea typeface="+mn-ea"/>
              <a:cs typeface="Times New Roman" panose="02020603050405020304" pitchFamily="18" charset="0"/>
              <a:sym typeface="Arial" panose="020B0604020202020204" pitchFamily="34" charset="0"/>
            </a:endParaRPr>
          </a:p>
        </p:txBody>
      </p:sp>
      <p:sp>
        <p:nvSpPr>
          <p:cNvPr id="11" name="Rectangle 13"/>
          <p:cNvSpPr>
            <a:spLocks noChangeArrowheads="1"/>
          </p:cNvSpPr>
          <p:nvPr/>
        </p:nvSpPr>
        <p:spPr bwMode="auto">
          <a:xfrm>
            <a:off x="273050" y="2308225"/>
            <a:ext cx="8650288" cy="3960813"/>
          </a:xfrm>
          <a:prstGeom prst="rect">
            <a:avLst/>
          </a:prstGeom>
          <a:noFill/>
          <a:ln w="9525">
            <a:noFill/>
            <a:miter lim="800000"/>
            <a:headEnd/>
            <a:tailEnd/>
          </a:ln>
        </p:spPr>
        <p:txBody>
          <a:bodyPr lIns="216000"/>
          <a:lstStyle/>
          <a:p>
            <a:r>
              <a:rPr lang="en-US" altLang="zh-CN" sz="2800">
                <a:latin typeface="Times New Roman" pitchFamily="18" charset="0"/>
                <a:cs typeface="Times New Roman" pitchFamily="18" charset="0"/>
              </a:rPr>
              <a:t>1.  What’s your idea of fashion?</a:t>
            </a:r>
            <a:endParaRPr lang="zh-CN" altLang="zh-CN" sz="2800">
              <a:latin typeface="Times New Roman" pitchFamily="18" charset="0"/>
              <a:cs typeface="Times New Roman" pitchFamily="18" charset="0"/>
            </a:endParaRPr>
          </a:p>
        </p:txBody>
      </p:sp>
      <p:sp>
        <p:nvSpPr>
          <p:cNvPr id="15" name="文本框 32"/>
          <p:cNvSpPr txBox="1"/>
          <p:nvPr/>
        </p:nvSpPr>
        <p:spPr>
          <a:xfrm>
            <a:off x="2468563" y="280988"/>
            <a:ext cx="2627312"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endParaRPr kumimoji="1" lang="zh-CN" altLang="en-US" sz="2800" b="1" dirty="0">
              <a:solidFill>
                <a:schemeClr val="bg2">
                  <a:lumMod val="50000"/>
                </a:schemeClr>
              </a:solidFill>
              <a:latin typeface="Arial" panose="020B0604020202020204"/>
              <a:ea typeface="+mn-ea"/>
              <a:cs typeface="Arial" panose="020B0604020202020204"/>
            </a:endParaRPr>
          </a:p>
        </p:txBody>
      </p:sp>
      <p:cxnSp>
        <p:nvCxnSpPr>
          <p:cNvPr id="16"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18"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1511"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1512" name="图片 19"/>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1514" name="图片 3"/>
          <p:cNvPicPr>
            <a:picLocks noChangeAspect="1"/>
          </p:cNvPicPr>
          <p:nvPr/>
        </p:nvPicPr>
        <p:blipFill>
          <a:blip r:embed="rId4"/>
          <a:srcRect/>
          <a:stretch>
            <a:fillRect/>
          </a:stretch>
        </p:blipFill>
        <p:spPr bwMode="auto">
          <a:xfrm>
            <a:off x="2803525" y="4159250"/>
            <a:ext cx="3446463" cy="13795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3"/>
          <p:cNvSpPr>
            <a:spLocks noChangeArrowheads="1"/>
          </p:cNvSpPr>
          <p:nvPr/>
        </p:nvSpPr>
        <p:spPr bwMode="auto">
          <a:xfrm>
            <a:off x="0" y="779463"/>
            <a:ext cx="9144000" cy="4598987"/>
          </a:xfrm>
          <a:prstGeom prst="rect">
            <a:avLst/>
          </a:prstGeom>
          <a:noFill/>
          <a:ln w="9525">
            <a:noFill/>
            <a:miter lim="800000"/>
            <a:headEnd/>
            <a:tailEnd/>
          </a:ln>
        </p:spPr>
        <p:txBody>
          <a:bodyPr lIns="216000"/>
          <a:lstStyle/>
          <a:p>
            <a:pPr marL="365125">
              <a:lnSpc>
                <a:spcPct val="150000"/>
              </a:lnSpc>
              <a:spcBef>
                <a:spcPts val="1800"/>
              </a:spcBef>
            </a:pPr>
            <a:endParaRPr lang="en-US" altLang="zh-CN" sz="2800" b="1">
              <a:solidFill>
                <a:srgbClr val="FF0000"/>
              </a:solidFill>
              <a:latin typeface="Times New Roman" pitchFamily="18" charset="0"/>
              <a:ea typeface="Malgun Gothic" pitchFamily="34" charset="-127"/>
              <a:sym typeface="Arial" charset="0"/>
            </a:endParaRPr>
          </a:p>
        </p:txBody>
      </p:sp>
      <p:sp>
        <p:nvSpPr>
          <p:cNvPr id="22530" name="TextBox 5"/>
          <p:cNvSpPr txBox="1">
            <a:spLocks noChangeArrowheads="1"/>
          </p:cNvSpPr>
          <p:nvPr/>
        </p:nvSpPr>
        <p:spPr bwMode="auto">
          <a:xfrm>
            <a:off x="479425" y="1503363"/>
            <a:ext cx="8128000" cy="1057275"/>
          </a:xfrm>
          <a:prstGeom prst="rect">
            <a:avLst/>
          </a:prstGeom>
          <a:noFill/>
          <a:ln w="9525">
            <a:noFill/>
            <a:miter lim="800000"/>
            <a:headEnd/>
            <a:tailEnd/>
          </a:ln>
        </p:spPr>
        <p:txBody>
          <a:bodyPr/>
          <a:lstStyle/>
          <a:p>
            <a:pPr marL="431800" indent="-457200" algn="just">
              <a:spcBef>
                <a:spcPts val="1800"/>
              </a:spcBef>
            </a:pPr>
            <a:r>
              <a:rPr lang="en-US" altLang="zh-CN" sz="2800">
                <a:solidFill>
                  <a:srgbClr val="000000"/>
                </a:solidFill>
                <a:latin typeface="Times New Roman" pitchFamily="18" charset="0"/>
                <a:ea typeface="Malgun Gothic" pitchFamily="34" charset="-127"/>
                <a:cs typeface="Times New Roman" pitchFamily="18" charset="0"/>
                <a:sym typeface="Arial" charset="0"/>
              </a:rPr>
              <a:t>2. </a:t>
            </a:r>
            <a:r>
              <a:rPr kumimoji="1" lang="en-US" altLang="zh-CN" sz="2800">
                <a:latin typeface="Times New Roman" pitchFamily="18" charset="0"/>
                <a:ea typeface="Malgun Gothic" pitchFamily="34" charset="-127"/>
                <a:cs typeface="Times New Roman" pitchFamily="18" charset="0"/>
              </a:rPr>
              <a:t>Do you think we should follow the fashion trend? Why or why not?</a:t>
            </a:r>
            <a:endParaRPr kumimoji="1" lang="zh-CN" altLang="en-US" sz="2800">
              <a:latin typeface="Times New Roman" pitchFamily="18" charset="0"/>
              <a:ea typeface="Malgun Gothic" pitchFamily="34" charset="-127"/>
              <a:cs typeface="Times New Roman" pitchFamily="18" charset="0"/>
            </a:endParaRPr>
          </a:p>
          <a:p>
            <a:pPr marL="431800" indent="-457200" algn="just">
              <a:spcBef>
                <a:spcPts val="600"/>
              </a:spcBef>
            </a:pPr>
            <a:endParaRPr lang="en-US" altLang="zh-CN" sz="2800" b="1">
              <a:solidFill>
                <a:srgbClr val="C00000"/>
              </a:solidFill>
              <a:latin typeface="Times New Roman" pitchFamily="18" charset="0"/>
              <a:ea typeface="Malgun Gothic" pitchFamily="34" charset="-127"/>
              <a:cs typeface="Times New Roman" pitchFamily="18" charset="0"/>
            </a:endParaRPr>
          </a:p>
        </p:txBody>
      </p:sp>
      <p:cxnSp>
        <p:nvCxnSpPr>
          <p:cNvPr id="18"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0" name="文本框 32"/>
          <p:cNvSpPr txBox="1"/>
          <p:nvPr/>
        </p:nvSpPr>
        <p:spPr>
          <a:xfrm>
            <a:off x="2468563" y="280988"/>
            <a:ext cx="2779712"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endParaRPr kumimoji="1" lang="zh-CN" altLang="en-US" sz="2800" b="1" dirty="0">
              <a:solidFill>
                <a:schemeClr val="bg2">
                  <a:lumMod val="50000"/>
                </a:schemeClr>
              </a:solidFill>
              <a:latin typeface="Arial" panose="020B0604020202020204"/>
              <a:ea typeface="+mn-ea"/>
              <a:cs typeface="Arial" panose="020B0604020202020204"/>
            </a:endParaRPr>
          </a:p>
        </p:txBody>
      </p:sp>
      <p:cxnSp>
        <p:nvCxnSpPr>
          <p:cNvPr id="21"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2"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2535"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2536" name="图片 2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4" name="动作按钮: 第一张 13">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15" name="Group 60"/>
          <p:cNvGraphicFramePr>
            <a:graphicFrameLocks noGrp="1"/>
          </p:cNvGraphicFramePr>
          <p:nvPr>
            <p:ph sz="half" idx="4294967295"/>
          </p:nvPr>
        </p:nvGraphicFramePr>
        <p:xfrm>
          <a:off x="1006475" y="2560638"/>
          <a:ext cx="7451725" cy="3700462"/>
        </p:xfrm>
        <a:graphic>
          <a:graphicData uri="http://schemas.openxmlformats.org/drawingml/2006/table">
            <a:tbl>
              <a:tblPr/>
              <a:tblGrid>
                <a:gridCol w="7452295"/>
              </a:tblGrid>
              <a:tr h="475296">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WHY</a:t>
                      </a:r>
                    </a:p>
                  </a:txBody>
                  <a:tcPr marT="45724" marB="45724"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hlink">
                        <a:alpha val="50000"/>
                      </a:schemeClr>
                    </a:solidFill>
                  </a:tcPr>
                </a:tc>
              </a:tr>
              <a:tr h="2982497">
                <a:tc>
                  <a:txBody>
                    <a:bodyPr/>
                    <a:lstStyle/>
                    <a:p>
                      <a:pPr marL="288000" marR="0" lvl="0" indent="-457200" algn="l" defTabSz="914400" rtl="0" eaLnBrk="1" fontAlgn="base" latinLnBrk="0" hangingPunct="1">
                        <a:lnSpc>
                          <a:spcPct val="100000"/>
                        </a:lnSpc>
                        <a:spcBef>
                          <a:spcPct val="20000"/>
                        </a:spcBef>
                        <a:spcAft>
                          <a:spcPct val="0"/>
                        </a:spcAft>
                        <a:buClrTx/>
                        <a:buSzTx/>
                        <a:buFontTx/>
                        <a:buChar char="•"/>
                      </a:pPr>
                      <a:r>
                        <a:rPr kumimoji="0" lang="en-US" altLang="zh-CN" sz="2600" b="0" i="0" u="none" strike="noStrike" cap="none" normalizeH="0" baseline="0" dirty="0" smtClean="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Showing one’s new and up-to-date ideas</a:t>
                      </a:r>
                    </a:p>
                    <a:p>
                      <a:pPr marL="288000" marR="0" lvl="0" indent="-457200" algn="l" defTabSz="914400" rtl="0" eaLnBrk="1" fontAlgn="base" latinLnBrk="0" hangingPunct="1">
                        <a:lnSpc>
                          <a:spcPct val="100000"/>
                        </a:lnSpc>
                        <a:spcBef>
                          <a:spcPct val="20000"/>
                        </a:spcBef>
                        <a:spcAft>
                          <a:spcPct val="0"/>
                        </a:spcAft>
                        <a:buClrTx/>
                        <a:buSzTx/>
                        <a:buFontTx/>
                        <a:buChar char="•"/>
                      </a:pPr>
                      <a:r>
                        <a:rPr kumimoji="0" lang="en-US" altLang="zh-CN" sz="2600" b="0" i="0" u="none" strike="noStrike" cap="none" normalizeH="0" baseline="0" dirty="0" smtClean="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Showing one’s desire to break with the tradition</a:t>
                      </a:r>
                    </a:p>
                    <a:p>
                      <a:pPr marL="288000" marR="0" lvl="0" indent="-457200" algn="l" defTabSz="914400" rtl="0" eaLnBrk="1" fontAlgn="base" latinLnBrk="0" hangingPunct="1">
                        <a:lnSpc>
                          <a:spcPct val="100000"/>
                        </a:lnSpc>
                        <a:spcBef>
                          <a:spcPct val="20000"/>
                        </a:spcBef>
                        <a:spcAft>
                          <a:spcPct val="0"/>
                        </a:spcAft>
                        <a:buClrTx/>
                        <a:buSzTx/>
                        <a:buFontTx/>
                        <a:buChar char="•"/>
                      </a:pPr>
                      <a:r>
                        <a:rPr kumimoji="0" lang="en-US" altLang="zh-CN" sz="2600" b="0" i="0" u="none" strike="noStrike" cap="none" normalizeH="0" baseline="0" dirty="0" smtClean="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Showing one’s sense of style or good taste</a:t>
                      </a:r>
                    </a:p>
                    <a:p>
                      <a:pPr marL="288000" marR="0" lvl="0" indent="-457200" algn="l" defTabSz="914400" rtl="0" eaLnBrk="1" fontAlgn="base" latinLnBrk="0" hangingPunct="1">
                        <a:lnSpc>
                          <a:spcPct val="100000"/>
                        </a:lnSpc>
                        <a:spcBef>
                          <a:spcPct val="20000"/>
                        </a:spcBef>
                        <a:spcAft>
                          <a:spcPct val="0"/>
                        </a:spcAft>
                        <a:buClrTx/>
                        <a:buSzTx/>
                        <a:buFontTx/>
                        <a:buChar char="•"/>
                      </a:pPr>
                      <a:r>
                        <a:rPr kumimoji="0" lang="en-US" altLang="zh-CN" sz="2600" b="0" i="0" u="none" strike="noStrike" cap="none" normalizeH="0" baseline="0" dirty="0" smtClean="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Showing one’s wealth or status</a:t>
                      </a:r>
                    </a:p>
                    <a:p>
                      <a:pPr marL="432000" marR="0" lvl="0" indent="-457200" algn="l" defTabSz="914400" rtl="0" eaLnBrk="1" fontAlgn="base" latinLnBrk="0" hangingPunct="1">
                        <a:lnSpc>
                          <a:spcPct val="100000"/>
                        </a:lnSpc>
                        <a:spcBef>
                          <a:spcPct val="20000"/>
                        </a:spcBef>
                        <a:spcAft>
                          <a:spcPct val="0"/>
                        </a:spcAft>
                        <a:buClrTx/>
                        <a:buSzTx/>
                        <a:buFontTx/>
                        <a:buChar char="•"/>
                      </a:pPr>
                      <a:r>
                        <a:rPr kumimoji="0" lang="en-US" altLang="zh-CN" sz="2600" b="0" i="0" u="none" strike="noStrike" cap="none" normalizeH="0" baseline="0" dirty="0" smtClean="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Without following the fashion trends, one might  be looked down upon by some people and therefore lose some opportunities. </a:t>
                      </a:r>
                      <a:endParaRPr kumimoji="0" lang="zh-CN" altLang="en-US" sz="2600" b="0" i="0" u="none" strike="noStrike" cap="none" normalizeH="0" baseline="0" dirty="0" smtClean="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4" marB="45724"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3" name="矩形 12"/>
          <p:cNvSpPr/>
          <p:nvPr/>
        </p:nvSpPr>
        <p:spPr>
          <a:xfrm>
            <a:off x="85638" y="742588"/>
            <a:ext cx="2563510" cy="829945"/>
          </a:xfrm>
          <a:prstGeom prst="rect">
            <a:avLst/>
          </a:prstGeom>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fontAlgn="auto">
              <a:lnSpc>
                <a:spcPct val="150000"/>
              </a:lnSpc>
              <a:spcBef>
                <a:spcPts val="1800"/>
              </a:spcBef>
              <a:spcAft>
                <a:spcPts val="0"/>
              </a:spcAft>
              <a:buFont typeface="Arial" panose="020B0604020202020204" pitchFamily="34" charset="0"/>
              <a:buNone/>
              <a:defRPr/>
            </a:pPr>
            <a:r>
              <a:rPr lang="en-US" altLang="zh-CN"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ea typeface="Malgun Gothic" panose="020B0503020000020004" charset="-127"/>
                <a:cs typeface="Times New Roman" panose="02020603050405020304" pitchFamily="18" charset="0"/>
                <a:sym typeface="Arial" panose="020B0604020202020204" pitchFamily="34" charset="0"/>
              </a:rPr>
              <a:t>References: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3"/>
          <p:cNvSpPr>
            <a:spLocks noChangeArrowheads="1"/>
          </p:cNvSpPr>
          <p:nvPr/>
        </p:nvSpPr>
        <p:spPr bwMode="auto">
          <a:xfrm>
            <a:off x="0" y="779463"/>
            <a:ext cx="9144000" cy="4598987"/>
          </a:xfrm>
          <a:prstGeom prst="rect">
            <a:avLst/>
          </a:prstGeom>
          <a:noFill/>
          <a:ln w="9525">
            <a:noFill/>
            <a:miter lim="800000"/>
            <a:headEnd/>
            <a:tailEnd/>
          </a:ln>
        </p:spPr>
        <p:txBody>
          <a:bodyPr lIns="216000"/>
          <a:lstStyle/>
          <a:p>
            <a:pPr marL="365125">
              <a:lnSpc>
                <a:spcPct val="150000"/>
              </a:lnSpc>
              <a:spcBef>
                <a:spcPts val="1800"/>
              </a:spcBef>
            </a:pPr>
            <a:endParaRPr lang="en-US" altLang="zh-CN" sz="2800" b="1">
              <a:solidFill>
                <a:srgbClr val="FF0000"/>
              </a:solidFill>
              <a:latin typeface="Times New Roman" pitchFamily="18" charset="0"/>
              <a:ea typeface="Malgun Gothic" pitchFamily="34" charset="-127"/>
              <a:sym typeface="Arial" charset="0"/>
            </a:endParaRPr>
          </a:p>
        </p:txBody>
      </p:sp>
      <p:sp>
        <p:nvSpPr>
          <p:cNvPr id="23554" name="TextBox 5"/>
          <p:cNvSpPr txBox="1">
            <a:spLocks noChangeArrowheads="1"/>
          </p:cNvSpPr>
          <p:nvPr/>
        </p:nvSpPr>
        <p:spPr bwMode="auto">
          <a:xfrm>
            <a:off x="479425" y="1503363"/>
            <a:ext cx="8128000" cy="1057275"/>
          </a:xfrm>
          <a:prstGeom prst="rect">
            <a:avLst/>
          </a:prstGeom>
          <a:noFill/>
          <a:ln w="9525">
            <a:noFill/>
            <a:miter lim="800000"/>
            <a:headEnd/>
            <a:tailEnd/>
          </a:ln>
        </p:spPr>
        <p:txBody>
          <a:bodyPr/>
          <a:lstStyle/>
          <a:p>
            <a:pPr marL="431800" indent="-457200" algn="just">
              <a:spcBef>
                <a:spcPts val="1800"/>
              </a:spcBef>
            </a:pPr>
            <a:r>
              <a:rPr lang="en-US" altLang="zh-CN" sz="2800">
                <a:solidFill>
                  <a:srgbClr val="000000"/>
                </a:solidFill>
                <a:latin typeface="Times New Roman" pitchFamily="18" charset="0"/>
                <a:ea typeface="Malgun Gothic" pitchFamily="34" charset="-127"/>
                <a:cs typeface="Times New Roman" pitchFamily="18" charset="0"/>
                <a:sym typeface="Arial" charset="0"/>
              </a:rPr>
              <a:t>2. </a:t>
            </a:r>
            <a:r>
              <a:rPr kumimoji="1" lang="en-US" altLang="zh-CN" sz="2800">
                <a:latin typeface="Times New Roman" pitchFamily="18" charset="0"/>
                <a:ea typeface="Malgun Gothic" pitchFamily="34" charset="-127"/>
                <a:cs typeface="Times New Roman" pitchFamily="18" charset="0"/>
              </a:rPr>
              <a:t>Do you think we should follow the fashion trend? Why or why not?</a:t>
            </a:r>
            <a:endParaRPr kumimoji="1" lang="zh-CN" altLang="en-US" sz="2800">
              <a:latin typeface="Times New Roman" pitchFamily="18" charset="0"/>
              <a:ea typeface="Malgun Gothic" pitchFamily="34" charset="-127"/>
              <a:cs typeface="Times New Roman" pitchFamily="18" charset="0"/>
            </a:endParaRPr>
          </a:p>
          <a:p>
            <a:pPr marL="431800" indent="-457200" algn="just">
              <a:spcBef>
                <a:spcPts val="600"/>
              </a:spcBef>
            </a:pPr>
            <a:endParaRPr lang="en-US" altLang="zh-CN" sz="2800" b="1">
              <a:solidFill>
                <a:srgbClr val="C00000"/>
              </a:solidFill>
              <a:latin typeface="Times New Roman" pitchFamily="18" charset="0"/>
              <a:ea typeface="Malgun Gothic" pitchFamily="34" charset="-127"/>
              <a:cs typeface="Times New Roman" pitchFamily="18" charset="0"/>
            </a:endParaRPr>
          </a:p>
        </p:txBody>
      </p:sp>
      <p:cxnSp>
        <p:nvCxnSpPr>
          <p:cNvPr id="18"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0" name="文本框 32"/>
          <p:cNvSpPr txBox="1"/>
          <p:nvPr/>
        </p:nvSpPr>
        <p:spPr>
          <a:xfrm>
            <a:off x="2468563" y="280988"/>
            <a:ext cx="2779712"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endParaRPr kumimoji="1" lang="zh-CN" altLang="en-US" sz="2800" b="1" dirty="0">
              <a:solidFill>
                <a:schemeClr val="bg2">
                  <a:lumMod val="50000"/>
                </a:schemeClr>
              </a:solidFill>
              <a:latin typeface="Arial" panose="020B0604020202020204"/>
              <a:ea typeface="+mn-ea"/>
              <a:cs typeface="Arial" panose="020B0604020202020204"/>
            </a:endParaRPr>
          </a:p>
        </p:txBody>
      </p:sp>
      <p:cxnSp>
        <p:nvCxnSpPr>
          <p:cNvPr id="21"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2"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3559"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3560" name="图片 2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4" name="动作按钮: 第一张 13">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15" name="Group 60"/>
          <p:cNvGraphicFramePr>
            <a:graphicFrameLocks noGrp="1"/>
          </p:cNvGraphicFramePr>
          <p:nvPr>
            <p:ph sz="half" idx="4294967295"/>
          </p:nvPr>
        </p:nvGraphicFramePr>
        <p:xfrm>
          <a:off x="976313" y="2703513"/>
          <a:ext cx="7419975" cy="3346450"/>
        </p:xfrm>
        <a:graphic>
          <a:graphicData uri="http://schemas.openxmlformats.org/drawingml/2006/table">
            <a:tbl>
              <a:tblPr/>
              <a:tblGrid>
                <a:gridCol w="7420708"/>
              </a:tblGrid>
              <a:tr h="452209">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WHY NOT</a:t>
                      </a:r>
                      <a:endParaRPr kumimoji="0" lang="zh-CN" altLang="en-US" sz="28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4" marB="45724"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hlink">
                        <a:alpha val="50000"/>
                      </a:schemeClr>
                    </a:solidFill>
                  </a:tcPr>
                </a:tc>
              </a:tr>
              <a:tr h="2643045">
                <a:tc>
                  <a:txBody>
                    <a:bodyPr/>
                    <a:lstStyle/>
                    <a:p>
                      <a:pPr marL="0" marR="0" lvl="0" indent="0" algn="l" defTabSz="914400" rtl="0" eaLnBrk="1" fontAlgn="base" latinLnBrk="0" hangingPunct="1">
                        <a:lnSpc>
                          <a:spcPct val="100000"/>
                        </a:lnSpc>
                        <a:spcBef>
                          <a:spcPct val="20000"/>
                        </a:spcBef>
                        <a:spcAft>
                          <a:spcPct val="0"/>
                        </a:spcAft>
                        <a:buClrTx/>
                        <a:buSzTx/>
                        <a:buFontTx/>
                        <a:buChar char="•"/>
                      </a:pPr>
                      <a:r>
                        <a:rPr kumimoji="0" lang="en-US" altLang="zh-CN" sz="2600" b="0" i="0" u="none" strike="noStrike" cap="none" normalizeH="0" baseline="0" dirty="0" smtClean="0">
                          <a:ln>
                            <a:noFill/>
                          </a:ln>
                          <a:solidFill>
                            <a:srgbClr val="C00000"/>
                          </a:solidFill>
                          <a:effectLst/>
                          <a:latin typeface="+mn-lt"/>
                          <a:ea typeface="宋体" panose="02010600030101010101" pitchFamily="2" charset="-122"/>
                        </a:rPr>
                        <a:t> </a:t>
                      </a:r>
                      <a:r>
                        <a:rPr kumimoji="0" lang="en-US" altLang="zh-CN" sz="2600" b="0" i="0" u="none" strike="noStrike" cap="none" normalizeH="0" baseline="0" dirty="0" smtClean="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Not always practical or useful.</a:t>
                      </a:r>
                    </a:p>
                    <a:p>
                      <a:pPr marL="0" marR="0" lvl="0" indent="0" algn="l" defTabSz="914400" rtl="0" eaLnBrk="1" fontAlgn="base" latinLnBrk="0" hangingPunct="1">
                        <a:lnSpc>
                          <a:spcPct val="100000"/>
                        </a:lnSpc>
                        <a:spcBef>
                          <a:spcPct val="20000"/>
                        </a:spcBef>
                        <a:spcAft>
                          <a:spcPct val="0"/>
                        </a:spcAft>
                        <a:buClrTx/>
                        <a:buSzTx/>
                        <a:buFontTx/>
                        <a:buChar char="•"/>
                      </a:pPr>
                      <a:r>
                        <a:rPr kumimoji="0" lang="en-US" altLang="zh-CN" sz="2600" b="0" i="0" u="none" strike="noStrike" cap="none" normalizeH="0" baseline="0" dirty="0" smtClean="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 Becoming out of fashion quickly.</a:t>
                      </a:r>
                    </a:p>
                    <a:p>
                      <a:pPr marL="0" marR="0" lvl="0" indent="0" algn="l" defTabSz="914400" rtl="0" eaLnBrk="1" fontAlgn="base" latinLnBrk="0" hangingPunct="1">
                        <a:lnSpc>
                          <a:spcPct val="100000"/>
                        </a:lnSpc>
                        <a:spcBef>
                          <a:spcPct val="20000"/>
                        </a:spcBef>
                        <a:spcAft>
                          <a:spcPct val="0"/>
                        </a:spcAft>
                        <a:buClrTx/>
                        <a:buSzTx/>
                        <a:buFontTx/>
                        <a:buChar char="•"/>
                      </a:pPr>
                      <a:r>
                        <a:rPr kumimoji="0" lang="en-US" altLang="zh-CN" sz="2600" b="0" i="0" u="none" strike="noStrike" cap="none" normalizeH="0" baseline="0" dirty="0" smtClean="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 Losing one’s own identify.</a:t>
                      </a:r>
                    </a:p>
                    <a:p>
                      <a:pPr marL="0" marR="0" lvl="0" indent="0" algn="l" defTabSz="914400" rtl="0" eaLnBrk="1" fontAlgn="base" latinLnBrk="0" hangingPunct="1">
                        <a:lnSpc>
                          <a:spcPct val="100000"/>
                        </a:lnSpc>
                        <a:spcBef>
                          <a:spcPct val="20000"/>
                        </a:spcBef>
                        <a:spcAft>
                          <a:spcPct val="0"/>
                        </a:spcAft>
                        <a:buClrTx/>
                        <a:buSzTx/>
                        <a:buFontTx/>
                        <a:buChar char="•"/>
                      </a:pPr>
                      <a:r>
                        <a:rPr kumimoji="0" lang="en-US" altLang="zh-CN" sz="2600" b="0" i="0" u="none" strike="noStrike" cap="none" normalizeH="0" baseline="0" dirty="0" smtClean="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 Time and money should be spent on study and work.</a:t>
                      </a:r>
                    </a:p>
                    <a:p>
                      <a:pPr marL="0" marR="0" lvl="0" indent="0" algn="l" defTabSz="914400" rtl="0" eaLnBrk="1" fontAlgn="base" latinLnBrk="0" hangingPunct="1">
                        <a:lnSpc>
                          <a:spcPct val="100000"/>
                        </a:lnSpc>
                        <a:spcBef>
                          <a:spcPct val="20000"/>
                        </a:spcBef>
                        <a:spcAft>
                          <a:spcPct val="0"/>
                        </a:spcAft>
                        <a:buClrTx/>
                        <a:buSzTx/>
                        <a:buFontTx/>
                        <a:buChar char="•"/>
                      </a:pPr>
                      <a:r>
                        <a:rPr kumimoji="0" lang="en-US" altLang="zh-CN" sz="2600" b="0" i="0" u="none" strike="noStrike" cap="none" normalizeH="0" baseline="0" dirty="0" smtClean="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 May lead to decline in moral standards. </a:t>
                      </a:r>
                    </a:p>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T="45724" marB="45724"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3" name="矩形 12"/>
          <p:cNvSpPr/>
          <p:nvPr/>
        </p:nvSpPr>
        <p:spPr>
          <a:xfrm>
            <a:off x="85638" y="742588"/>
            <a:ext cx="2563510" cy="829945"/>
          </a:xfrm>
          <a:prstGeom prst="rect">
            <a:avLst/>
          </a:prstGeom>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fontAlgn="auto">
              <a:lnSpc>
                <a:spcPct val="150000"/>
              </a:lnSpc>
              <a:spcBef>
                <a:spcPts val="1800"/>
              </a:spcBef>
              <a:spcAft>
                <a:spcPts val="0"/>
              </a:spcAft>
              <a:buFont typeface="Arial" panose="020B0604020202020204" pitchFamily="34" charset="0"/>
              <a:buNone/>
              <a:defRPr/>
            </a:pPr>
            <a:r>
              <a:rPr lang="en-US" altLang="zh-CN"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ea typeface="Malgun Gothic" panose="020B0503020000020004" charset="-127"/>
                <a:cs typeface="Times New Roman" panose="02020603050405020304" pitchFamily="18" charset="0"/>
                <a:sym typeface="Arial" panose="020B0604020202020204" pitchFamily="34" charset="0"/>
              </a:rPr>
              <a:t>References: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3"/>
          <p:cNvSpPr>
            <a:spLocks noChangeArrowheads="1"/>
          </p:cNvSpPr>
          <p:nvPr/>
        </p:nvSpPr>
        <p:spPr bwMode="auto">
          <a:xfrm>
            <a:off x="0" y="1152525"/>
            <a:ext cx="9144000" cy="4598988"/>
          </a:xfrm>
          <a:prstGeom prst="rect">
            <a:avLst/>
          </a:prstGeom>
          <a:noFill/>
          <a:ln w="9525">
            <a:noFill/>
            <a:miter lim="800000"/>
            <a:headEnd/>
            <a:tailEnd/>
          </a:ln>
        </p:spPr>
        <p:txBody>
          <a:bodyPr lIns="216000"/>
          <a:lstStyle/>
          <a:p>
            <a:pPr marL="365125">
              <a:lnSpc>
                <a:spcPct val="150000"/>
              </a:lnSpc>
              <a:spcBef>
                <a:spcPts val="1800"/>
              </a:spcBef>
            </a:pPr>
            <a:endParaRPr lang="en-US" altLang="zh-CN" sz="2800" b="1">
              <a:solidFill>
                <a:srgbClr val="FF0000"/>
              </a:solidFill>
              <a:latin typeface="Times New Roman" pitchFamily="18" charset="0"/>
              <a:ea typeface="Malgun Gothic" pitchFamily="34" charset="-127"/>
              <a:sym typeface="Arial" charset="0"/>
            </a:endParaRPr>
          </a:p>
        </p:txBody>
      </p:sp>
      <p:cxnSp>
        <p:nvCxnSpPr>
          <p:cNvPr id="18"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21"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2"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8854"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8855" name="图片 2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78856" name="矩形 1"/>
          <p:cNvSpPr>
            <a:spLocks noChangeArrowheads="1"/>
          </p:cNvSpPr>
          <p:nvPr/>
        </p:nvSpPr>
        <p:spPr bwMode="auto">
          <a:xfrm>
            <a:off x="862013" y="2605088"/>
            <a:ext cx="7288212" cy="2870200"/>
          </a:xfrm>
          <a:prstGeom prst="rect">
            <a:avLst/>
          </a:prstGeom>
          <a:noFill/>
          <a:ln w="9525">
            <a:noFill/>
            <a:miter lim="800000"/>
            <a:headEnd/>
            <a:tailEnd/>
          </a:ln>
        </p:spPr>
        <p:txBody>
          <a:bodyPr>
            <a:spAutoFit/>
          </a:bodyPr>
          <a:lstStyle/>
          <a:p>
            <a:r>
              <a:rPr lang="en-US" altLang="zh-CN" sz="2600">
                <a:solidFill>
                  <a:srgbClr val="C00000"/>
                </a:solidFill>
                <a:latin typeface="Times New Roman" pitchFamily="18" charset="0"/>
                <a:cs typeface="Times New Roman" pitchFamily="18" charset="0"/>
              </a:rPr>
              <a:t>My idea is that individuality in fashion is not only about one’s unique dressing style, but also about one’s life attitude and values. For example, I prefer white cotton T-shirts because I value comfort and simplicity in life. I am also a typical backpack wearer, as that shows my pursuit of convenience and preference for adventure. </a:t>
            </a:r>
            <a:endParaRPr lang="zh-CN" altLang="en-US" sz="2600">
              <a:solidFill>
                <a:srgbClr val="C00000"/>
              </a:solidFill>
              <a:latin typeface="Times New Roman" pitchFamily="18" charset="0"/>
              <a:cs typeface="Times New Roman" pitchFamily="18" charset="0"/>
            </a:endParaRPr>
          </a:p>
        </p:txBody>
      </p:sp>
      <p:sp>
        <p:nvSpPr>
          <p:cNvPr id="78857" name="文本框 20"/>
          <p:cNvSpPr txBox="1">
            <a:spLocks noChangeArrowheads="1"/>
          </p:cNvSpPr>
          <p:nvPr/>
        </p:nvSpPr>
        <p:spPr bwMode="auto">
          <a:xfrm>
            <a:off x="2468563" y="280988"/>
            <a:ext cx="4740275"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endParaRPr kumimoji="1" lang="zh-CN" altLang="en-US" sz="2800" b="1">
              <a:solidFill>
                <a:srgbClr val="660066"/>
              </a:solidFill>
              <a:cs typeface="Arial" charset="0"/>
            </a:endParaRPr>
          </a:p>
        </p:txBody>
      </p:sp>
      <p:sp>
        <p:nvSpPr>
          <p:cNvPr id="13" name="动作按钮: 第一张 12">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8861" name="矩形 7"/>
          <p:cNvSpPr>
            <a:spLocks noChangeArrowheads="1"/>
          </p:cNvSpPr>
          <p:nvPr/>
        </p:nvSpPr>
        <p:spPr bwMode="auto">
          <a:xfrm>
            <a:off x="862013" y="1285875"/>
            <a:ext cx="7491412" cy="885825"/>
          </a:xfrm>
          <a:prstGeom prst="rect">
            <a:avLst/>
          </a:prstGeom>
          <a:noFill/>
          <a:ln w="9525">
            <a:noFill/>
            <a:miter lim="800000"/>
            <a:headEnd/>
            <a:tailEnd/>
          </a:ln>
        </p:spPr>
        <p:txBody>
          <a:bodyPr>
            <a:spAutoFit/>
          </a:bodyPr>
          <a:lstStyle/>
          <a:p>
            <a:r>
              <a:rPr lang="en-US" altLang="zh-CN" sz="2600">
                <a:latin typeface="Times New Roman" pitchFamily="18" charset="0"/>
                <a:cs typeface="Times New Roman" pitchFamily="18" charset="0"/>
              </a:rPr>
              <a:t>What is your idea of individuality and fashion? Do you have any examples to support your idea?</a:t>
            </a:r>
            <a:endParaRPr lang="zh-CN" altLang="zh-CN" sz="260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8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6" grpId="0"/>
    </p:bldLst>
  </p:timing>
</p:sld>
</file>

<file path=ppt/theme/theme1.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TotalTime>
  <Words>3773</Words>
  <Application>Microsoft Office PowerPoint</Application>
  <PresentationFormat>全屏显示(4:3)</PresentationFormat>
  <Paragraphs>462</Paragraphs>
  <Slides>56</Slides>
  <Notes>4</Notes>
  <HiddenSlides>0</HiddenSlides>
  <MMClips>0</MMClips>
  <ScaleCrop>false</ScaleCrop>
  <HeadingPairs>
    <vt:vector size="6" baseType="variant">
      <vt:variant>
        <vt:lpstr>已用的字体</vt:lpstr>
      </vt:variant>
      <vt:variant>
        <vt:i4>14</vt:i4>
      </vt:variant>
      <vt:variant>
        <vt:lpstr>演示文稿设计模板</vt:lpstr>
      </vt:variant>
      <vt:variant>
        <vt:i4>2</vt:i4>
      </vt:variant>
      <vt:variant>
        <vt:lpstr>幻灯片标题</vt:lpstr>
      </vt:variant>
      <vt:variant>
        <vt:i4>56</vt:i4>
      </vt:variant>
    </vt:vector>
  </HeadingPairs>
  <TitlesOfParts>
    <vt:vector size="72" baseType="lpstr">
      <vt:lpstr>Arial</vt:lpstr>
      <vt:lpstr>宋体</vt:lpstr>
      <vt:lpstr>Calibri</vt:lpstr>
      <vt:lpstr>微软雅黑</vt:lpstr>
      <vt:lpstr>Gulim</vt:lpstr>
      <vt:lpstr>汉仪旗黑-75W Bold</vt:lpstr>
      <vt:lpstr>Heiti SC Medium</vt:lpstr>
      <vt:lpstr>Georgia</vt:lpstr>
      <vt:lpstr>Times New Roman</vt:lpstr>
      <vt:lpstr>Wingdings</vt:lpstr>
      <vt:lpstr>Malgun Gothic</vt:lpstr>
      <vt:lpstr>Adobe 楷体 Std R</vt:lpstr>
      <vt:lpstr>Tahoma</vt:lpstr>
      <vt:lpstr>+mn-ea</vt:lpstr>
      <vt:lpstr>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ld</dc:creator>
  <cp:lastModifiedBy>lenovo</cp:lastModifiedBy>
  <cp:revision>620</cp:revision>
  <dcterms:created xsi:type="dcterms:W3CDTF">2018-06-27T02:39:00Z</dcterms:created>
  <dcterms:modified xsi:type="dcterms:W3CDTF">2020-11-28T04:35:17Z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