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ink/ink2.xml" ContentType="application/inkml+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sldIdLst>
    <p:sldId id="304" r:id="rId7"/>
    <p:sldId id="329" r:id="rId8"/>
    <p:sldId id="259" r:id="rId9"/>
    <p:sldId id="282" r:id="rId10"/>
    <p:sldId id="258" r:id="rId11"/>
    <p:sldId id="261" r:id="rId12"/>
    <p:sldId id="260" r:id="rId13"/>
    <p:sldId id="263" r:id="rId14"/>
    <p:sldId id="264" r:id="rId15"/>
    <p:sldId id="265" r:id="rId16"/>
    <p:sldId id="354" r:id="rId17"/>
    <p:sldId id="266" r:id="rId18"/>
    <p:sldId id="267" r:id="rId19"/>
    <p:sldId id="268" r:id="rId20"/>
    <p:sldId id="269" r:id="rId21"/>
    <p:sldId id="262" r:id="rId22"/>
    <p:sldId id="272" r:id="rId23"/>
    <p:sldId id="273" r:id="rId24"/>
    <p:sldId id="274" r:id="rId25"/>
    <p:sldId id="275" r:id="rId26"/>
    <p:sldId id="276" r:id="rId27"/>
    <p:sldId id="271" r:id="rId28"/>
    <p:sldId id="277" r:id="rId29"/>
    <p:sldId id="278" r:id="rId30"/>
    <p:sldId id="279" r:id="rId31"/>
    <p:sldId id="280" r:id="rId32"/>
    <p:sldId id="328" r:id="rId33"/>
    <p:sldId id="355" r:id="rId34"/>
    <p:sldId id="357" r:id="rId35"/>
    <p:sldId id="373" r:id="rId36"/>
    <p:sldId id="374" r:id="rId37"/>
    <p:sldId id="375" r:id="rId38"/>
    <p:sldId id="376" r:id="rId39"/>
    <p:sldId id="377" r:id="rId40"/>
    <p:sldId id="378" r:id="rId41"/>
    <p:sldId id="379" r:id="rId42"/>
  </p:sldIdLst>
  <p:sldSz cx="5759450" cy="3240405"/>
  <p:notesSz cx="7104380" cy="10234930"/>
  <p:defaultTextStyle>
    <a:defPPr>
      <a:defRPr lang="zh-CN"/>
    </a:defPPr>
    <a:lvl1pPr marL="0" lvl="0" indent="0" algn="l" defTabSz="914400" rtl="0" eaLnBrk="1" fontAlgn="base" latinLnBrk="0" hangingPunct="1">
      <a:lnSpc>
        <a:spcPct val="100000"/>
      </a:lnSpc>
      <a:spcBef>
        <a:spcPct val="0"/>
      </a:spcBef>
      <a:spcAft>
        <a:spcPct val="0"/>
      </a:spcAft>
      <a:buNone/>
      <a:defRPr sz="900"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800"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69" d="100"/>
          <a:sy n="69" d="100"/>
        </p:scale>
        <p:origin x="-138" y="-102"/>
      </p:cViewPr>
      <p:guideLst>
        <p:guide orient="horz" pos="986"/>
        <p:guide pos="1814"/>
      </p:guideLst>
    </p:cSldViewPr>
  </p:slideViewPr>
  <p:gridSpacing cx="70" cy="7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1-03-12T09:58:06"/>
    </inkml:context>
    <inkml:brush xml:id="br0">
      <inkml:brushProperty name="width" value="0.05292" units="cm"/>
      <inkml:brushProperty name="height" value="0.05292" units="cm"/>
      <inkml:brushProperty name="color" value="#ff0000"/>
      <inkml:brushProperty name="ignorePressure" value="0"/>
    </inkml:brush>
  </inkml:definitions>
  <inkml:trace contextRef="#ctx0" brushRef="#br0">56 504,'1'0,"0"0,0-1,0 1,0-1,0 0,1 1,0-1,-1 1,-1-1,0 0,1 1,0-1,0 1,1-1,-1 1,1-1,-1 1,-1-1,1 0,0 0,2 0,-1 0,-1 0,0 1,0 0,1 0,0-1,1 0,0-2,-2 2,1 0,0 1,0 0,0 0,-1-1,0 0,-1 0,1 0,0 1,0-2,1 1,0 0,0-1,0 1,0 0,-1 0,0 1,0-1,0 0,0-1,1 1,-1-1,-1 1,1 0,0 0,2-1,-1 1,-1 0,1-1,0 1,-1 0,1-1,0 0,0 2,-1-2,0 1,1 0,-1 0,2 0,0-2,-1 2,-1 0,1 0,1 0,-1-1,0 0,0 2,0-2,0 0,0 0,-1 1,1 0,-1-1,1 0,0 1,0-1,-1 1,1-1,-1 1,0 0,0-1,0 1,1-1,-1 1,0-1,-1 1,1 0,0-1,1 1,-2 0,0-1,1 1,0 0,-1 0,1-1,0 2,-1-1,1 0,-1 0,1 0,0 0,2-1,0 0,-1-1,-1 2,0 0,0 0,1 0,1-1,-1 1,-1-1,-1 1,1-1,1 0,0 1,-1 0,0-1,1 0,0 0,0 0,1 0,-1 0,0 0,1 0,-1 0,-2 1,1 0,1 0,1-1,1-1,-1 0,-1 1,1 0,0 0,0 0,1 0,0-1,1 0,-4 2,4-1,0-2,0 2,-2-1,-1 2,2-2,-1 1,2-1,-1 0,0 0,0 0,-1 0,-1 1,0 0,-1 1,1 0,0-1,-1 1,0 0</inkml:trace>
</inkml:ink>
</file>

<file path=ppt/ink/ink2.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1-03-12T09:58:06"/>
    </inkml:context>
    <inkml:brush xml:id="br0">
      <inkml:brushProperty name="width" value="0.05292" units="cm"/>
      <inkml:brushProperty name="height" value="0.05292" units="cm"/>
      <inkml:brushProperty name="color" value="#ff0000"/>
      <inkml:brushProperty name="ignorePressure" value="0"/>
    </inkml:brush>
  </inkml:definitions>
  <inkml:trace contextRef="#ctx0" brushRef="#br0">150 533,'1'-1,"0"0,1-1,-1 1,0-1,1 1,1-1,-1 1,0 0,0-1,-1 1,0 1,0-2,1 1,-1-1,0 1,0 0,1 0,-1 0,0-1,1 1,-2 0,0 0,1-1,0 0,0 2,0 0,1-1,-1 0,0 0,1 0,-1 0,0 1,0-1,0-1,1 2,-1-1,2-1,-1 2,-1 0,-1-1,1 0,0 0,0 1,-1-1,1 0,0 0,0 0,1 0,0-1,-1 2,-1-1,1-1,1 1,-1 0,2-1,0 1,-2 0,0 1,1-1,0 0,-1 0,0 0,1 0,-1 0,1 0,0 0,-1 1,0-1,0 0,1-1,-1 1,-1 0,0 0,1 0,0 0,0 0,0 0,0-1,0 1,0 0,0 1,-1-2,1 1,0 0,0-1,1 2,-1-2,0 1,0 0,0 0,0 0,1-1,-1 1,0 1,0-2,0 1,0 0,0 0,0 0,0 0,1 0,-1-1,1 0,-1 1,1 0,-1 0,1 0,-1 0,0 0,0 0,0 0,-1 0,1-1,0 1,0 0,0 0,0-1,0 2,0-2,1 0,-1 1,0 0,1 0,-1 0,0 1,-1-1,1 0,0 1,0-2,1 1,1-1,0 1,-2 1,1 0,0-2,0 2,-1-2,2 1,-2 0,0 0,1 0,1-1,-1 1,-1 0,0 0,0 0,1-1,0 1,0-1,-1 0,0 1,1 0,-1 0,0 0,-1 0,0 0,1-1,-1 1,1 0,0 0,1 0,-1-1,0 1,1-1,-2 0,1 1,0 0,-1 0,1-1,0 1,1-1,0 2,-1-3,1 2,-1-1,1 0,-1 2,1-2,0 2,0-3,-1 3,0-1,0-1,0 2</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9931" y="530317"/>
            <a:ext cx="4319588" cy="1128141"/>
          </a:xfrm>
        </p:spPr>
        <p:txBody>
          <a:bodyPr anchor="b"/>
          <a:lstStyle>
            <a:lvl1pPr algn="ctr">
              <a:defRPr sz="2835"/>
            </a:lvl1pPr>
          </a:lstStyle>
          <a:p>
            <a:pPr fontAlgn="auto"/>
            <a:r>
              <a:rPr lang="zh-CN" altLang="en-US" sz="283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719931" y="1701963"/>
            <a:ext cx="4319588" cy="782348"/>
          </a:xfrm>
        </p:spPr>
        <p:txBody>
          <a:bodyPr/>
          <a:lstStyle>
            <a:lvl1pPr marL="0" indent="0" algn="ctr">
              <a:buNone/>
              <a:defRPr sz="1135"/>
            </a:lvl1pPr>
            <a:lvl2pPr marL="215900" indent="0" algn="ctr">
              <a:buNone/>
              <a:defRPr sz="945"/>
            </a:lvl2pPr>
            <a:lvl3pPr marL="431800" indent="0" algn="ctr">
              <a:buNone/>
              <a:defRPr sz="850"/>
            </a:lvl3pPr>
            <a:lvl4pPr marL="647700" indent="0" algn="ctr">
              <a:buNone/>
              <a:defRPr sz="755"/>
            </a:lvl4pPr>
            <a:lvl5pPr marL="864235" indent="0" algn="ctr">
              <a:buNone/>
              <a:defRPr sz="755"/>
            </a:lvl5pPr>
            <a:lvl6pPr marL="1080135" indent="0" algn="ctr">
              <a:buNone/>
              <a:defRPr sz="755"/>
            </a:lvl6pPr>
            <a:lvl7pPr marL="1296035" indent="0" algn="ctr">
              <a:buNone/>
              <a:defRPr sz="755"/>
            </a:lvl7pPr>
            <a:lvl8pPr marL="1511935" indent="0" algn="ctr">
              <a:buNone/>
              <a:defRPr sz="755"/>
            </a:lvl8pPr>
            <a:lvl9pPr marL="1727835" indent="0" algn="ctr">
              <a:buNone/>
              <a:defRPr sz="755"/>
            </a:lvl9pPr>
          </a:lstStyle>
          <a:p>
            <a:pPr fontAlgn="base"/>
            <a:r>
              <a:rPr lang="zh-CN" altLang="en-US" sz="1135"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21150" y="173038"/>
            <a:ext cx="1241425" cy="2744787"/>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96875" y="173038"/>
            <a:ext cx="3652308" cy="27447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5122" name="Rectangle 6"/>
          <p:cNvSpPr/>
          <p:nvPr/>
        </p:nvSpPr>
        <p:spPr>
          <a:xfrm>
            <a:off x="0" y="0"/>
            <a:ext cx="5759450" cy="492125"/>
          </a:xfrm>
          <a:prstGeom prst="rect">
            <a:avLst/>
          </a:prstGeom>
          <a:solidFill>
            <a:srgbClr val="1D2631"/>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5123" name="Rectangle 7"/>
          <p:cNvSpPr/>
          <p:nvPr/>
        </p:nvSpPr>
        <p:spPr>
          <a:xfrm>
            <a:off x="0" y="492125"/>
            <a:ext cx="5759450" cy="225425"/>
          </a:xfrm>
          <a:prstGeom prst="rect">
            <a:avLst/>
          </a:prstGeom>
          <a:solidFill>
            <a:srgbClr val="9EB31C"/>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5124" name="Connecteur droit 11"/>
          <p:cNvSpPr/>
          <p:nvPr/>
        </p:nvSpPr>
        <p:spPr>
          <a:xfrm>
            <a:off x="0" y="492125"/>
            <a:ext cx="5759450" cy="0"/>
          </a:xfrm>
          <a:prstGeom prst="line">
            <a:avLst/>
          </a:prstGeom>
          <a:ln w="9525" cap="flat" cmpd="sng">
            <a:solidFill>
              <a:srgbClr val="CBDB23"/>
            </a:solidFill>
            <a:prstDash val="solid"/>
            <a:round/>
            <a:headEnd type="none" w="med" len="med"/>
            <a:tailEnd type="none" w="med" len="med"/>
          </a:ln>
        </p:spPr>
      </p:sp>
      <p:sp>
        <p:nvSpPr>
          <p:cNvPr id="5125" name="Rectangle 12"/>
          <p:cNvSpPr/>
          <p:nvPr/>
        </p:nvSpPr>
        <p:spPr>
          <a:xfrm>
            <a:off x="0" y="3116263"/>
            <a:ext cx="5759450" cy="123825"/>
          </a:xfrm>
          <a:prstGeom prst="rect">
            <a:avLst/>
          </a:prstGeom>
          <a:solidFill>
            <a:srgbClr val="1D2631"/>
          </a:solidFill>
          <a:ln w="9525">
            <a:noFill/>
          </a:ln>
        </p:spPr>
        <p:txBody>
          <a:bodyPr wrap="square"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3077" name="标题 3076"/>
          <p:cNvSpPr>
            <a:spLocks noGrp="1"/>
          </p:cNvSpPr>
          <p:nvPr>
            <p:ph type="ctrTitle"/>
          </p:nvPr>
        </p:nvSpPr>
        <p:spPr>
          <a:xfrm>
            <a:off x="431800" y="1006475"/>
            <a:ext cx="4895850" cy="695325"/>
          </a:xfrm>
          <a:prstGeom prst="rect">
            <a:avLst/>
          </a:prstGeom>
          <a:noFill/>
          <a:ln w="9525">
            <a:noFill/>
          </a:ln>
        </p:spPr>
        <p:txBody>
          <a:bodyPr vert="horz" lIns="50396" tIns="25198" rIns="50396" bIns="25198" anchor="ctr">
            <a:normAutofit/>
          </a:bodyPr>
          <a:lstStyle>
            <a:lvl1pPr lvl="0" algn="ctr">
              <a:defRPr sz="1500" b="0"/>
            </a:lvl1pPr>
          </a:lstStyle>
          <a:p>
            <a:pPr lvl="0" fontAlgn="auto"/>
            <a:r>
              <a:rPr lang="zh-CN" altLang="en-US" strike="noStrike" noProof="1"/>
              <a:t>单击此处编辑母版标题样式</a:t>
            </a:r>
            <a:endParaRPr lang="zh-CN" altLang="en-US" strike="noStrike" noProof="1"/>
          </a:p>
        </p:txBody>
      </p:sp>
      <p:sp>
        <p:nvSpPr>
          <p:cNvPr id="3078" name="副标题 3077"/>
          <p:cNvSpPr>
            <a:spLocks noGrp="1"/>
          </p:cNvSpPr>
          <p:nvPr>
            <p:ph type="subTitle" idx="1"/>
          </p:nvPr>
        </p:nvSpPr>
        <p:spPr>
          <a:xfrm>
            <a:off x="863600" y="1835150"/>
            <a:ext cx="4032250" cy="828675"/>
          </a:xfrm>
          <a:prstGeom prst="rect">
            <a:avLst/>
          </a:prstGeom>
          <a:noFill/>
          <a:ln w="9525">
            <a:noFill/>
          </a:ln>
        </p:spPr>
        <p:txBody>
          <a:bodyPr vert="horz" lIns="50396" tIns="25198" rIns="50396" bIns="25198" anchor="t">
            <a:normAutofit/>
          </a:bodyPr>
          <a:lstStyle>
            <a:lvl1pPr lvl="0" algn="ctr">
              <a:buNone/>
              <a:defRPr sz="900"/>
            </a:lvl1pPr>
            <a:lvl2pPr lvl="1" algn="l">
              <a:buNone/>
              <a:defRPr sz="1500"/>
            </a:lvl2pPr>
            <a:lvl3pPr lvl="2" algn="l">
              <a:buNone/>
              <a:defRPr sz="1500"/>
            </a:lvl3pPr>
            <a:lvl4pPr lvl="3" algn="l">
              <a:buNone/>
              <a:defRPr sz="1500"/>
            </a:lvl4pPr>
            <a:lvl5pPr lvl="4" algn="l">
              <a:buNone/>
              <a:defRPr sz="1500"/>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auto"/>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588"/>
            <a:ext cx="1295797" cy="2894012"/>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588"/>
            <a:ext cx="3812272" cy="28940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auto"/>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5" name="页脚占位符 4"/>
          <p:cNvSpPr>
            <a:spLocks noGrp="1"/>
          </p:cNvSpPr>
          <p:nvPr>
            <p:ph type="ftr" sz="quarter" idx="11"/>
          </p:nvPr>
        </p:nvSpPr>
        <p:spPr/>
        <p:txBody>
          <a:bodyPr/>
          <a:p>
            <a:pPr lvl="0" fontAlgn="base"/>
            <a:endParaRPr strike="noStrike" noProof="1">
              <a:sym typeface="微软雅黑 Light" charset="-122"/>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96875"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29382"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lIns="50396" tIns="25198" rIns="50396" bIns="25198" anchor="ct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lIns="50396" tIns="25198" rIns="50396" bIns="25198" anchor="t"/>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nchorCtr="0"/>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8" name="页脚占位符 7"/>
          <p:cNvSpPr>
            <a:spLocks noGrp="1"/>
          </p:cNvSpPr>
          <p:nvPr>
            <p:ph type="ftr" sz="quarter" idx="11"/>
          </p:nvPr>
        </p:nvSpPr>
        <p:spPr/>
        <p:txBody>
          <a:bodyPr/>
          <a:p>
            <a:pPr lvl="0" fontAlgn="base"/>
            <a:endParaRPr strike="noStrike" noProof="1">
              <a:sym typeface="微软雅黑 Light" charset="-122"/>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4" name="页脚占位符 3"/>
          <p:cNvSpPr>
            <a:spLocks noGrp="1"/>
          </p:cNvSpPr>
          <p:nvPr>
            <p:ph type="ftr" sz="quarter" idx="11"/>
          </p:nvPr>
        </p:nvSpPr>
        <p:spPr/>
        <p:txBody>
          <a:bodyPr/>
          <a:p>
            <a:pPr lvl="0" fontAlgn="base"/>
            <a:endParaRPr strike="noStrike" noProof="1">
              <a:sym typeface="微软雅黑 Light" charset="-122"/>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3" name="页脚占位符 2"/>
          <p:cNvSpPr>
            <a:spLocks noGrp="1"/>
          </p:cNvSpPr>
          <p:nvPr>
            <p:ph type="ftr" sz="quarter" idx="11"/>
          </p:nvPr>
        </p:nvSpPr>
        <p:spPr/>
        <p:txBody>
          <a:bodyPr/>
          <a:p>
            <a:pPr lvl="0" fontAlgn="base"/>
            <a:endParaRPr strike="noStrike" noProof="1">
              <a:sym typeface="微软雅黑 Light" charset="-122"/>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auto"/>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fontAlgn="base"/>
            <a:endParaRPr lang="zh-CN" altLang="en-US" strike="noStrike" noProof="1"/>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6" name="页脚占位符 5"/>
          <p:cNvSpPr>
            <a:spLocks noGrp="1"/>
          </p:cNvSpPr>
          <p:nvPr>
            <p:ph type="ftr" sz="quarter" idx="11"/>
          </p:nvPr>
        </p:nvSpPr>
        <p:spPr/>
        <p:txBody>
          <a:bodyPr/>
          <a:p>
            <a:pPr lvl="0" fontAlgn="base"/>
            <a:endParaRPr strike="noStrike" noProof="1">
              <a:sym typeface="微软雅黑 Light" charset="-122"/>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2.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396875" y="173038"/>
            <a:ext cx="4965700" cy="625475"/>
          </a:xfrm>
          <a:prstGeom prst="rect">
            <a:avLst/>
          </a:prstGeom>
          <a:noFill/>
          <a:ln w="9525">
            <a:noFill/>
          </a:ln>
        </p:spPr>
        <p:txBody>
          <a:bodyPr vert="horz" lIns="50396" tIns="25198" rIns="50396" bIns="25198" anchor="ctr"/>
          <a:p>
            <a:pPr lvl="0" indent="-504825"/>
            <a:r>
              <a:rPr lang="zh-CN" altLang="en-US"/>
              <a:t>单击此处编辑母版标题样式</a:t>
            </a:r>
            <a:endParaRPr lang="zh-CN" altLang="en-US"/>
          </a:p>
        </p:txBody>
      </p:sp>
      <p:sp>
        <p:nvSpPr>
          <p:cNvPr id="1027" name="文本占位符 2"/>
          <p:cNvSpPr>
            <a:spLocks noGrp="1"/>
          </p:cNvSpPr>
          <p:nvPr>
            <p:ph type="body"/>
          </p:nvPr>
        </p:nvSpPr>
        <p:spPr>
          <a:xfrm>
            <a:off x="396875" y="862013"/>
            <a:ext cx="4965700" cy="2055812"/>
          </a:xfrm>
          <a:prstGeom prst="rect">
            <a:avLst/>
          </a:prstGeom>
          <a:noFill/>
          <a:ln w="9525">
            <a:noFill/>
          </a:ln>
        </p:spPr>
        <p:txBody>
          <a:bodyPr vert="horz" lIns="50396" tIns="25198" rIns="50396" bIns="25198" anchor="t"/>
          <a:p>
            <a:pPr lvl="0" indent="-125730"/>
            <a:r>
              <a:rPr lang="zh-CN" altLang="en-US"/>
              <a:t>单击此处编辑母版文本样式</a:t>
            </a:r>
            <a:endParaRPr lang="zh-CN" altLang="en-US"/>
          </a:p>
          <a:p>
            <a:pPr lvl="1" indent="-125095"/>
            <a:r>
              <a:rPr lang="zh-CN" altLang="en-US"/>
              <a:t>第二级</a:t>
            </a:r>
            <a:endParaRPr lang="zh-CN" altLang="en-US"/>
          </a:p>
          <a:p>
            <a:pPr lvl="2" indent="-125095"/>
            <a:r>
              <a:rPr lang="zh-CN" altLang="en-US"/>
              <a:t>第三级</a:t>
            </a:r>
            <a:endParaRPr lang="zh-CN" altLang="en-US"/>
          </a:p>
          <a:p>
            <a:pPr lvl="3" indent="-125730"/>
            <a:r>
              <a:rPr lang="zh-CN" altLang="en-US"/>
              <a:t>第四级</a:t>
            </a:r>
            <a:endParaRPr lang="zh-CN" altLang="en-US"/>
          </a:p>
          <a:p>
            <a:pPr lvl="4" indent="-123825"/>
            <a:r>
              <a:rPr lang="zh-CN" altLang="en-US"/>
              <a:t>第五级</a:t>
            </a:r>
            <a:endParaRPr lang="zh-CN" altLang="en-US"/>
          </a:p>
        </p:txBody>
      </p:sp>
      <p:sp>
        <p:nvSpPr>
          <p:cNvPr id="1028" name="日期占位符 3"/>
          <p:cNvSpPr>
            <a:spLocks noGrp="1"/>
          </p:cNvSpPr>
          <p:nvPr>
            <p:ph type="dt" sz="half" idx="2"/>
          </p:nvPr>
        </p:nvSpPr>
        <p:spPr>
          <a:xfrm>
            <a:off x="396875" y="3003550"/>
            <a:ext cx="1295400" cy="171450"/>
          </a:xfrm>
          <a:prstGeom prst="rect">
            <a:avLst/>
          </a:prstGeom>
          <a:noFill/>
          <a:ln w="9525">
            <a:noFill/>
          </a:ln>
        </p:spPr>
        <p:txBody>
          <a:bodyPr vert="horz" lIns="50396" tIns="25198" rIns="50396" bIns="25198" anchor="ctr"/>
          <a:lstStyle>
            <a:lvl1pPr algn="l">
              <a:defRPr sz="600">
                <a:solidFill>
                  <a:srgbClr val="898989"/>
                </a:solidFill>
                <a:latin typeface="微软雅黑 Light" charset="-122"/>
                <a:ea typeface="微软雅黑 Light" charset="-122"/>
              </a:defRPr>
            </a:lvl1pPr>
          </a:lstStyle>
          <a:p>
            <a:pPr lvl="0" fontAlgn="base"/>
            <a:fld id="{BB962C8B-B14F-4D97-AF65-F5344CB8AC3E}" type="datetime1">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
        <p:nvSpPr>
          <p:cNvPr id="1029" name="页脚占位符 4"/>
          <p:cNvSpPr>
            <a:spLocks noGrp="1"/>
          </p:cNvSpPr>
          <p:nvPr>
            <p:ph type="ftr" sz="quarter" idx="3"/>
          </p:nvPr>
        </p:nvSpPr>
        <p:spPr>
          <a:xfrm>
            <a:off x="1908175" y="3003550"/>
            <a:ext cx="1943100" cy="171450"/>
          </a:xfrm>
          <a:prstGeom prst="rect">
            <a:avLst/>
          </a:prstGeom>
          <a:noFill/>
          <a:ln w="9525">
            <a:noFill/>
          </a:ln>
        </p:spPr>
        <p:txBody>
          <a:bodyPr vert="horz" lIns="50396" tIns="25198" rIns="50396" bIns="25198" anchor="ctr"/>
          <a:lstStyle>
            <a:lvl1pPr algn="ctr">
              <a:defRPr sz="600">
                <a:solidFill>
                  <a:srgbClr val="898989"/>
                </a:solidFill>
                <a:latin typeface="微软雅黑 Light" charset="-122"/>
                <a:ea typeface="微软雅黑 Light" charset="-122"/>
              </a:defRPr>
            </a:lvl1pPr>
          </a:lstStyle>
          <a:p>
            <a:pPr lvl="0" fontAlgn="base"/>
            <a:endParaRPr strike="noStrike" noProof="1">
              <a:sym typeface="微软雅黑 Light" charset="-122"/>
            </a:endParaRPr>
          </a:p>
        </p:txBody>
      </p:sp>
      <p:sp>
        <p:nvSpPr>
          <p:cNvPr id="1030" name="灯片编号占位符 5"/>
          <p:cNvSpPr>
            <a:spLocks noGrp="1"/>
          </p:cNvSpPr>
          <p:nvPr>
            <p:ph type="sldNum" sz="quarter" idx="4"/>
          </p:nvPr>
        </p:nvSpPr>
        <p:spPr>
          <a:xfrm>
            <a:off x="4067175" y="3003550"/>
            <a:ext cx="1295400" cy="171450"/>
          </a:xfrm>
          <a:prstGeom prst="rect">
            <a:avLst/>
          </a:prstGeom>
          <a:noFill/>
          <a:ln w="9525">
            <a:noFill/>
          </a:ln>
        </p:spPr>
        <p:txBody>
          <a:bodyPr vert="horz" lIns="50396" tIns="25198" rIns="50396" bIns="25198" anchor="ctr"/>
          <a:lstStyle>
            <a:lvl1pPr algn="r">
              <a:defRPr sz="600">
                <a:solidFill>
                  <a:srgbClr val="898989"/>
                </a:solidFill>
                <a:latin typeface="微软雅黑 Light" charset="-122"/>
                <a:ea typeface="微软雅黑 Light" charset="-122"/>
              </a:defRPr>
            </a:lvl1pPr>
          </a:lstStyle>
          <a:p>
            <a:pPr lvl="0" fontAlgn="base"/>
            <a:fld id="{9A0DB2DC-4C9A-4742-B13C-FB6460FD3503}" type="slidenum">
              <a:rPr lang="zh-CN" altLang="en-US" strike="noStrike" noProof="1" dirty="0">
                <a:latin typeface="微软雅黑 Light" charset="-122"/>
                <a:ea typeface="微软雅黑 Light" charset="-122"/>
                <a:cs typeface="+mn-cs"/>
                <a:sym typeface="微软雅黑 Light" charset="-122"/>
              </a:rPr>
            </a:fld>
            <a:endParaRPr lang="zh-CN" altLang="en-US" strike="noStrike" noProof="1" dirty="0">
              <a:sym typeface="微软雅黑 Light"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504825" lvl="0" indent="-504825" algn="l" eaLnBrk="1" latinLnBrk="0" hangingPunct="1">
        <a:lnSpc>
          <a:spcPct val="90000"/>
        </a:lnSpc>
        <a:spcBef>
          <a:spcPct val="0"/>
        </a:spcBef>
        <a:buNone/>
        <a:defRPr sz="2200" kern="1200">
          <a:solidFill>
            <a:srgbClr val="202020"/>
          </a:solidFill>
          <a:latin typeface="+mj-lt"/>
          <a:ea typeface="+mj-ea"/>
          <a:cs typeface="+mj-cs"/>
          <a:sym typeface="Calibri Light" panose="020F0302020204030204" charset="0"/>
        </a:defRPr>
      </a:lvl1pPr>
    </p:titleStyle>
    <p:bodyStyle>
      <a:lvl1pPr marL="125730" lvl="0" indent="-125730" algn="l" defTabSz="504825" eaLnBrk="1" fontAlgn="base" latinLnBrk="0" hangingPunct="1">
        <a:lnSpc>
          <a:spcPct val="120000"/>
        </a:lnSpc>
        <a:spcBef>
          <a:spcPts val="1000"/>
        </a:spcBef>
        <a:buSzPct val="75000"/>
        <a:buFont typeface="Arial" panose="020B0604020202020204" charset="-76"/>
        <a:buChar char="•"/>
        <a:defRPr sz="1500" kern="1200">
          <a:solidFill>
            <a:srgbClr val="262626"/>
          </a:solidFill>
          <a:latin typeface="+mn-lt"/>
          <a:ea typeface="+mn-ea"/>
          <a:cs typeface="+mn-cs"/>
          <a:sym typeface="Calibri" panose="020F0502020204030204" charset="0"/>
        </a:defRPr>
      </a:lvl1pPr>
      <a:lvl2pPr marL="317500" lvl="1" indent="-125095" algn="l" defTabSz="914400" eaLnBrk="1" fontAlgn="base" latinLnBrk="0" hangingPunct="1">
        <a:lnSpc>
          <a:spcPct val="120000"/>
        </a:lnSpc>
        <a:spcBef>
          <a:spcPts val="500"/>
        </a:spcBef>
        <a:buSzPct val="75000"/>
        <a:buFont typeface="Arial" panose="020B0604020202020204" charset="-76"/>
        <a:buChar char="•"/>
        <a:defRPr sz="1200" kern="1200">
          <a:solidFill>
            <a:srgbClr val="3F3F3F"/>
          </a:solidFill>
          <a:latin typeface="微软雅黑" panose="020B0503020204020204" charset="-122"/>
          <a:ea typeface="微软雅黑" panose="020B0503020204020204" charset="-122"/>
          <a:cs typeface="+mn-cs"/>
          <a:sym typeface="Calibri" panose="020F0502020204030204" charset="0"/>
        </a:defRPr>
      </a:lvl2pPr>
      <a:lvl3pPr marL="555625" lvl="2" indent="-125095" algn="l" defTabSz="914400" eaLnBrk="1" fontAlgn="base" latinLnBrk="0" hangingPunct="1">
        <a:lnSpc>
          <a:spcPct val="120000"/>
        </a:lnSpc>
        <a:spcBef>
          <a:spcPts val="500"/>
        </a:spcBef>
        <a:buSzPct val="75000"/>
        <a:buFont typeface="Arial" panose="020B0604020202020204" charset="-76"/>
        <a:buChar char="‒"/>
        <a:defRPr sz="1100" kern="1200">
          <a:solidFill>
            <a:srgbClr val="595959"/>
          </a:solidFill>
          <a:latin typeface="微软雅黑" panose="020B0503020204020204" charset="-122"/>
          <a:ea typeface="微软雅黑" panose="020B0503020204020204" charset="-122"/>
          <a:cs typeface="+mn-cs"/>
          <a:sym typeface="Calibri" panose="020F0502020204030204" charset="0"/>
        </a:defRPr>
      </a:lvl3pPr>
      <a:lvl4pPr marL="833755" lvl="3" indent="-125730" algn="l" defTabSz="914400" eaLnBrk="1" fontAlgn="base" latinLnBrk="0" hangingPunct="1">
        <a:lnSpc>
          <a:spcPct val="10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4pPr>
      <a:lvl5pPr marL="1069975" lvl="4" indent="-123825"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5pPr>
      <a:lvl6pPr marL="2514600" lvl="5"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6pPr>
      <a:lvl7pPr marL="2971800" lvl="6"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7pPr>
      <a:lvl8pPr marL="3429000" lvl="7"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8pPr>
      <a:lvl9pPr marL="3886200" lvl="8"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charset="-122"/>
          <a:ea typeface="微软雅黑" panose="020B0503020204020204" charset="-122"/>
          <a:cs typeface="+mn-cs"/>
          <a:sym typeface="Calibri" panose="020F0502020204030204" charset="0"/>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6"/>
          <p:cNvSpPr/>
          <p:nvPr/>
        </p:nvSpPr>
        <p:spPr>
          <a:xfrm>
            <a:off x="0" y="0"/>
            <a:ext cx="5759450" cy="293688"/>
          </a:xfrm>
          <a:prstGeom prst="rect">
            <a:avLst/>
          </a:prstGeom>
          <a:solidFill>
            <a:srgbClr val="1D2631"/>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2051" name="Rectangle 7"/>
          <p:cNvSpPr/>
          <p:nvPr/>
        </p:nvSpPr>
        <p:spPr>
          <a:xfrm>
            <a:off x="0" y="293688"/>
            <a:ext cx="5759450" cy="134937"/>
          </a:xfrm>
          <a:prstGeom prst="rect">
            <a:avLst/>
          </a:prstGeom>
          <a:solidFill>
            <a:srgbClr val="9EB31C"/>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
        <p:nvSpPr>
          <p:cNvPr id="2052" name="Connecteur droit 11"/>
          <p:cNvSpPr/>
          <p:nvPr/>
        </p:nvSpPr>
        <p:spPr>
          <a:xfrm>
            <a:off x="0" y="293688"/>
            <a:ext cx="5759450" cy="0"/>
          </a:xfrm>
          <a:prstGeom prst="line">
            <a:avLst/>
          </a:prstGeom>
          <a:ln w="9525" cap="flat" cmpd="sng">
            <a:solidFill>
              <a:srgbClr val="CBDB23"/>
            </a:solidFill>
            <a:prstDash val="solid"/>
            <a:round/>
            <a:headEnd type="none" w="med" len="med"/>
            <a:tailEnd type="none" w="med" len="med"/>
          </a:ln>
        </p:spPr>
      </p:sp>
      <p:sp>
        <p:nvSpPr>
          <p:cNvPr id="2053" name="Espace réservé du titre 1"/>
          <p:cNvSpPr>
            <a:spLocks noGrp="1"/>
          </p:cNvSpPr>
          <p:nvPr>
            <p:ph type="title"/>
          </p:nvPr>
        </p:nvSpPr>
        <p:spPr>
          <a:xfrm>
            <a:off x="1836738" y="1588"/>
            <a:ext cx="3635375" cy="292100"/>
          </a:xfrm>
          <a:prstGeom prst="rect">
            <a:avLst/>
          </a:prstGeom>
          <a:noFill/>
          <a:ln w="9525">
            <a:noFill/>
          </a:ln>
        </p:spPr>
        <p:txBody>
          <a:bodyPr vert="horz" lIns="50396" tIns="25198" rIns="50396" bIns="25198" anchor="ctr"/>
          <a:p>
            <a:pPr lvl="0" indent="-504825"/>
            <a:r>
              <a:rPr lang="en-US" altLang="zh-CN"/>
              <a:t>Modifiez le style du titre</a:t>
            </a:r>
            <a:endParaRPr lang="en-US" altLang="zh-CN"/>
          </a:p>
        </p:txBody>
      </p:sp>
      <p:sp>
        <p:nvSpPr>
          <p:cNvPr id="2054" name="Espace réservé du texte 2"/>
          <p:cNvSpPr>
            <a:spLocks noGrp="1"/>
          </p:cNvSpPr>
          <p:nvPr>
            <p:ph type="body"/>
          </p:nvPr>
        </p:nvSpPr>
        <p:spPr>
          <a:xfrm>
            <a:off x="288925" y="733425"/>
            <a:ext cx="5183188" cy="2162175"/>
          </a:xfrm>
          <a:prstGeom prst="rect">
            <a:avLst/>
          </a:prstGeom>
          <a:noFill/>
          <a:ln w="9525">
            <a:noFill/>
          </a:ln>
        </p:spPr>
        <p:txBody>
          <a:bodyPr vert="horz" lIns="50396" tIns="25198" rIns="50396" bIns="25198" anchor="t"/>
          <a:p>
            <a:pPr lvl="0" indent="-189230"/>
            <a:r>
              <a:rPr lang="en-US" altLang="zh-CN"/>
              <a:t>Modifiez les styles du texte du masque</a:t>
            </a:r>
            <a:endParaRPr lang="en-US" altLang="zh-CN"/>
          </a:p>
          <a:p>
            <a:pPr lvl="1" indent="-156845"/>
            <a:r>
              <a:rPr lang="en-US" altLang="zh-CN"/>
              <a:t>Deuxième niveau</a:t>
            </a:r>
            <a:endParaRPr lang="en-US" altLang="zh-CN"/>
          </a:p>
          <a:p>
            <a:pPr lvl="2" indent="-125730"/>
            <a:r>
              <a:rPr lang="en-US" altLang="zh-CN"/>
              <a:t>Troisième niveau</a:t>
            </a:r>
            <a:endParaRPr lang="en-US" altLang="zh-CN"/>
          </a:p>
          <a:p>
            <a:pPr lvl="3" indent="-127000"/>
            <a:r>
              <a:rPr lang="en-US" altLang="zh-CN"/>
              <a:t>Quatrième niveau</a:t>
            </a:r>
            <a:endParaRPr lang="en-US" altLang="zh-CN"/>
          </a:p>
          <a:p>
            <a:pPr lvl="4" indent="-125095"/>
            <a:r>
              <a:rPr lang="en-US" altLang="zh-CN"/>
              <a:t>Cinquième niveau</a:t>
            </a:r>
            <a:endParaRPr lang="en-US" altLang="zh-CN"/>
          </a:p>
        </p:txBody>
      </p:sp>
      <p:sp>
        <p:nvSpPr>
          <p:cNvPr id="2055" name="Rectangle 12"/>
          <p:cNvSpPr/>
          <p:nvPr/>
        </p:nvSpPr>
        <p:spPr>
          <a:xfrm>
            <a:off x="0" y="3116263"/>
            <a:ext cx="5759450" cy="123825"/>
          </a:xfrm>
          <a:prstGeom prst="rect">
            <a:avLst/>
          </a:prstGeom>
          <a:solidFill>
            <a:srgbClr val="1D2631"/>
          </a:solidFill>
          <a:ln w="9525">
            <a:noFill/>
          </a:ln>
        </p:spPr>
        <p:txBody>
          <a:bodyPr lIns="50396" tIns="25198" rIns="50396" bIns="25198" anchor="ctr"/>
          <a:p>
            <a:pPr lvl="0" indent="0" algn="ctr"/>
            <a:endParaRPr lang="zh-CN">
              <a:solidFill>
                <a:srgbClr val="FFFFFF"/>
              </a:solidFill>
              <a:latin typeface="Calibri" panose="020F0502020204030204" charset="0"/>
              <a:ea typeface="Calibri" panose="020F0502020204030204" charset="0"/>
              <a:sym typeface="Calibri" panose="020F050202020403020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thruBlk="1"/>
  </p:transition>
  <p:hf sldNum="0" hdr="0" ftr="0" dt="0"/>
  <p:txStyles>
    <p:titleStyle>
      <a:lvl1pPr marL="504825" lvl="0" indent="-504825" algn="r" eaLnBrk="1" latinLnBrk="0" hangingPunct="1">
        <a:lnSpc>
          <a:spcPct val="100000"/>
        </a:lnSpc>
        <a:spcBef>
          <a:spcPct val="0"/>
        </a:spcBef>
        <a:buNone/>
        <a:defRPr sz="1100" b="1" kern="1200" baseline="0">
          <a:solidFill>
            <a:srgbClr val="9EB31C"/>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buFont typeface="Arial" panose="020B0604020202020204" charset="-76"/>
        <a:buChar char="•"/>
        <a:defRPr sz="1700" kern="1200">
          <a:solidFill>
            <a:schemeClr val="tx1"/>
          </a:solidFill>
          <a:latin typeface="+mn-lt"/>
          <a:ea typeface="+mn-ea"/>
          <a:cs typeface="+mn-cs"/>
          <a:sym typeface="MS PGothic" panose="020B0600070205080204" charset="-128"/>
        </a:defRPr>
      </a:lvl1pPr>
      <a:lvl2pPr marL="409575" lvl="1" indent="-156845" algn="l" defTabSz="914400" eaLnBrk="1" fontAlgn="base" latinLnBrk="0" hangingPunct="1">
        <a:lnSpc>
          <a:spcPct val="100000"/>
        </a:lnSpc>
        <a:spcBef>
          <a:spcPct val="20000"/>
        </a:spcBef>
        <a:buFont typeface="Arial" panose="020B0604020202020204" charset="-76"/>
        <a:buChar char="–"/>
        <a:defRPr sz="1500" kern="1200">
          <a:solidFill>
            <a:schemeClr val="tx1"/>
          </a:solidFill>
          <a:latin typeface="Calibri" panose="020F0502020204030204" charset="0"/>
          <a:ea typeface="宋体" panose="02010600030101010101" pitchFamily="2" charset="-122"/>
          <a:cs typeface="+mn-cs"/>
          <a:sym typeface="MS PGothic" panose="020B0600070205080204" charset="-128"/>
        </a:defRPr>
      </a:lvl2pPr>
      <a:lvl3pPr marL="630555" lvl="2" indent="-125730" algn="l" defTabSz="914400" eaLnBrk="1" fontAlgn="base" latinLnBrk="0" hangingPunct="1">
        <a:lnSpc>
          <a:spcPct val="100000"/>
        </a:lnSpc>
        <a:spcBef>
          <a:spcPct val="20000"/>
        </a:spcBef>
        <a:buFont typeface="Arial" panose="020B0604020202020204" charset="-76"/>
        <a:buChar char="•"/>
        <a:defRPr sz="1300" kern="1200">
          <a:solidFill>
            <a:schemeClr val="tx1"/>
          </a:solidFill>
          <a:latin typeface="Calibri" panose="020F0502020204030204" charset="0"/>
          <a:ea typeface="宋体" panose="02010600030101010101" pitchFamily="2" charset="-122"/>
          <a:cs typeface="+mn-cs"/>
          <a:sym typeface="MS PGothic" panose="020B0600070205080204" charset="-128"/>
        </a:defRPr>
      </a:lvl3pPr>
      <a:lvl4pPr marL="882650" lvl="3" indent="-1270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4pPr>
      <a:lvl5pPr marL="1133475" lvl="4" indent="-125095"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5pPr>
      <a:lvl6pPr marL="2514600" lvl="5"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6pPr>
      <a:lvl7pPr marL="2971800" lvl="6"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7pPr>
      <a:lvl8pPr marL="3429000" lvl="7"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8pPr>
      <a:lvl9pPr marL="3886200" lvl="8"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charset="0"/>
          <a:ea typeface="宋体" panose="02010600030101010101" pitchFamily="2" charset="-122"/>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3075"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3076"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4099"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4100"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p:nvPr/>
        </p:nvSpPr>
        <p:spPr>
          <a:xfrm>
            <a:off x="-788987" y="-279400"/>
            <a:ext cx="3578225" cy="2222500"/>
          </a:xfrm>
          <a:prstGeom prst="wedgeEllipseCallout">
            <a:avLst>
              <a:gd name="adj1" fmla="val 23259"/>
              <a:gd name="adj2" fmla="val 62912"/>
            </a:avLst>
          </a:prstGeom>
          <a:solidFill>
            <a:srgbClr val="CF743D">
              <a:alpha val="21999"/>
            </a:srgbClr>
          </a:solidFill>
          <a:ln w="9525">
            <a:noFill/>
          </a:ln>
        </p:spPr>
        <p:txBody>
          <a:bodyPr wrap="none" lIns="49696" tIns="25898" rIns="49696" bIns="25898" anchor="ctr"/>
          <a:p>
            <a:pPr lvl="0" indent="0" algn="ctr"/>
            <a:endParaRPr lang="zh-CN">
              <a:latin typeface="Yikes!" pitchFamily="2" charset="-52"/>
              <a:ea typeface="宋体" panose="02010600030101010101" pitchFamily="2" charset="-122"/>
            </a:endParaRPr>
          </a:p>
        </p:txBody>
      </p:sp>
      <p:sp>
        <p:nvSpPr>
          <p:cNvPr id="3075"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a:t>单击此处编辑母版标题样式</a:t>
            </a:r>
            <a:endParaRPr lang="zh-CN" altLang="en-US"/>
          </a:p>
        </p:txBody>
      </p:sp>
      <p:sp>
        <p:nvSpPr>
          <p:cNvPr id="3076"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a:t>单击此处编辑母版文本样式</a:t>
            </a:r>
            <a:endParaRPr lang="zh-CN" altLang="en-US"/>
          </a:p>
          <a:p>
            <a:pPr lvl="1" indent="-156845"/>
            <a:r>
              <a:rPr lang="zh-CN" altLang="en-US"/>
              <a:t>第二级</a:t>
            </a:r>
            <a:endParaRPr lang="zh-CN" altLang="en-US"/>
          </a:p>
          <a:p>
            <a:pPr lvl="2" indent="-125730"/>
            <a:r>
              <a:rPr lang="zh-CN" altLang="en-US"/>
              <a:t>第三级</a:t>
            </a:r>
            <a:endParaRPr lang="zh-CN" altLang="en-US"/>
          </a:p>
          <a:p>
            <a:pPr lvl="3" indent="-127000"/>
            <a:r>
              <a:rPr lang="zh-CN" altLang="en-US"/>
              <a:t>第四级</a:t>
            </a:r>
            <a:endParaRPr lang="zh-CN" altLang="en-US"/>
          </a:p>
          <a:p>
            <a:pPr lvl="4" indent="-125095"/>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fade thruBlk="1"/>
  </p:transition>
  <p:hf sldNum="0" hdr="0" ftr="0" dt="0"/>
  <p:txStyles>
    <p:titleStyle>
      <a:lvl1pPr marL="504825" lvl="0" indent="-504825" algn="l" defTabSz="504825" eaLnBrk="1" fontAlgn="base" latinLnBrk="0" hangingPunct="1">
        <a:lnSpc>
          <a:spcPct val="100000"/>
        </a:lnSpc>
        <a:spcBef>
          <a:spcPct val="0"/>
        </a:spcBef>
        <a:spcAft>
          <a:spcPct val="0"/>
        </a:spcAft>
        <a:buNone/>
        <a:defRPr sz="1700" b="1" i="0" u="none" kern="1200" baseline="0">
          <a:solidFill>
            <a:srgbClr val="CF743D"/>
          </a:solidFill>
          <a:latin typeface="+mj-lt"/>
          <a:ea typeface="+mj-ea"/>
          <a:cs typeface="+mj-cs"/>
          <a:sym typeface="MS PGothic" panose="020B0600070205080204" charset="-128"/>
        </a:defRPr>
      </a:lvl1pPr>
    </p:titleStyle>
    <p:bodyStyle>
      <a:lvl1pPr marL="189230" lvl="0" indent="-189230" algn="l" defTabSz="504825" eaLnBrk="1" fontAlgn="base" latinLnBrk="0" hangingPunct="1">
        <a:lnSpc>
          <a:spcPct val="100000"/>
        </a:lnSpc>
        <a:spcBef>
          <a:spcPct val="20000"/>
        </a:spcBef>
        <a:spcAft>
          <a:spcPct val="0"/>
        </a:spcAft>
        <a:buFont typeface="Arial" panose="020B0604020202020204" charset="-76"/>
        <a:buChar char="•"/>
        <a:defRPr sz="1300" b="0" i="0" u="none" kern="1200" baseline="0">
          <a:solidFill>
            <a:srgbClr val="CF743D"/>
          </a:solidFill>
          <a:latin typeface="+mn-lt"/>
          <a:ea typeface="+mn-ea"/>
          <a:cs typeface="+mn-cs"/>
          <a:sym typeface="MS PGothic" panose="020B0600070205080204" charset="-128"/>
        </a:defRPr>
      </a:lvl1pPr>
      <a:lvl2pPr marL="409575" lvl="1" indent="-156845" algn="l" defTabSz="504825" eaLnBrk="1" fontAlgn="base" latinLnBrk="0" hangingPunct="1">
        <a:lnSpc>
          <a:spcPct val="100000"/>
        </a:lnSpc>
        <a:spcBef>
          <a:spcPct val="20000"/>
        </a:spcBef>
        <a:spcAft>
          <a:spcPct val="0"/>
        </a:spcAft>
        <a:buFont typeface="Arial" panose="020B0604020202020204" charset="-76"/>
        <a:buChar char="–"/>
        <a:defRPr sz="1100" b="0" i="0" u="none" kern="1200" baseline="0">
          <a:solidFill>
            <a:srgbClr val="CF743D"/>
          </a:solidFill>
          <a:latin typeface="+mn-lt"/>
          <a:ea typeface="+mn-ea"/>
          <a:cs typeface="+mn-cs"/>
          <a:sym typeface="MS PGothic" panose="020B0600070205080204" charset="-128"/>
        </a:defRPr>
      </a:lvl2pPr>
      <a:lvl3pPr marL="630555" lvl="2" indent="-125730" algn="l" defTabSz="504825" eaLnBrk="1" fontAlgn="base" latinLnBrk="0" hangingPunct="1">
        <a:lnSpc>
          <a:spcPct val="100000"/>
        </a:lnSpc>
        <a:spcBef>
          <a:spcPct val="20000"/>
        </a:spcBef>
        <a:spcAft>
          <a:spcPct val="0"/>
        </a:spcAft>
        <a:buFont typeface="Arial" panose="020B0604020202020204" charset="-76"/>
        <a:buChar char="•"/>
        <a:defRPr sz="900" b="0" i="0" u="none" kern="1200" baseline="0">
          <a:solidFill>
            <a:srgbClr val="CF743D"/>
          </a:solidFill>
          <a:latin typeface="+mn-lt"/>
          <a:ea typeface="+mn-ea"/>
          <a:cs typeface="+mn-cs"/>
          <a:sym typeface="MS PGothic" panose="020B0600070205080204" charset="-128"/>
        </a:defRPr>
      </a:lvl3pPr>
      <a:lvl4pPr marL="882650" lvl="3" indent="-1270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4pPr>
      <a:lvl5pPr marL="1133475" lvl="4" indent="-125095"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openxmlformats.org/officeDocument/2006/relationships/image" Target="../media/image6.png"/><Relationship Id="rId4" Type="http://schemas.openxmlformats.org/officeDocument/2006/relationships/customXml" Target="../ink/ink2.xml"/><Relationship Id="rId3" Type="http://schemas.openxmlformats.org/officeDocument/2006/relationships/image" Target="../media/image5.png"/><Relationship Id="rId2" Type="http://schemas.openxmlformats.org/officeDocument/2006/relationships/customXml" Target="../ink/ink1.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9.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3.png"/><Relationship Id="rId1"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16.png"/><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8.png"/><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7169"/>
          <p:cNvSpPr>
            <a:spLocks noGrp="1"/>
          </p:cNvSpPr>
          <p:nvPr>
            <p:ph type="title"/>
          </p:nvPr>
        </p:nvSpPr>
        <p:spPr/>
        <p:txBody>
          <a:bodyPr lIns="50396" tIns="25198" rIns="50396" bIns="25198" anchor="ctr"/>
          <a:p>
            <a:pPr algn="ctr"/>
            <a:r>
              <a:rPr lang="zh-CN" altLang="en-US" dirty="0"/>
              <a:t>小学数学思想方法教案</a:t>
            </a:r>
            <a:endParaRPr lang="zh-CN" altLang="en-US" dirty="0"/>
          </a:p>
        </p:txBody>
      </p:sp>
    </p:spTree>
  </p:cSld>
  <p:clrMapOvr>
    <a:masterClrMapping/>
  </p:clrMapOvr>
  <p:transition spd="med">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5361"/>
          <p:cNvSpPr>
            <a:spLocks noGrp="1"/>
          </p:cNvSpPr>
          <p:nvPr>
            <p:ph type="title"/>
          </p:nvPr>
        </p:nvSpPr>
        <p:spPr/>
        <p:txBody>
          <a:bodyPr lIns="50396" tIns="25198" rIns="50396" bIns="25198" anchor="ctr"/>
          <a:p>
            <a:br>
              <a:rPr lang="zh-CN"/>
            </a:br>
            <a:endParaRPr lang="zh-CN"/>
          </a:p>
        </p:txBody>
      </p:sp>
      <p:sp>
        <p:nvSpPr>
          <p:cNvPr id="16386" name="文本占位符 15362"/>
          <p:cNvSpPr>
            <a:spLocks noGrp="1"/>
          </p:cNvSpPr>
          <p:nvPr>
            <p:ph idx="1"/>
          </p:nvPr>
        </p:nvSpPr>
        <p:spPr>
          <a:xfrm>
            <a:off x="288925" y="258763"/>
            <a:ext cx="5183188" cy="2635250"/>
          </a:xfrm>
        </p:spPr>
        <p:txBody>
          <a:bodyPr lIns="50396" tIns="25198" rIns="50396" bIns="25198" anchor="t"/>
          <a:p>
            <a:pPr marL="0" indent="0">
              <a:buNone/>
            </a:pPr>
            <a:r>
              <a:rPr lang="en-US" altLang="zh-CN" sz="1600"/>
              <a:t>   </a:t>
            </a:r>
            <a:endParaRPr lang="en-US" altLang="zh-CN" sz="1600"/>
          </a:p>
          <a:p>
            <a:pPr marL="0" indent="0">
              <a:buNone/>
            </a:pPr>
            <a:r>
              <a:rPr lang="zh-CN" altLang="en-US" sz="1600"/>
              <a:t>    在表述数学思想和方法时，有时也很难把二者分得很清楚：如数学抽象，有专家称为数学抽象方法，有专家称为数学抽象思想。综合以上考虑，在以下的论述中，不再严格区分数学思想、数学方法、数学思想方法这三个概念。另外，上述对数学思想方法的分类并不是逻辑意义上的严密的概念分类。</a:t>
            </a:r>
            <a:r>
              <a:rPr lang="zh-CN" altLang="en-US"/>
              <a:t> </a:t>
            </a:r>
            <a:endParaRPr lang="zh-CN" altLang="en-US"/>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7169"/>
          <p:cNvSpPr>
            <a:spLocks noGrp="1"/>
          </p:cNvSpPr>
          <p:nvPr>
            <p:ph type="title"/>
          </p:nvPr>
        </p:nvSpPr>
        <p:spPr/>
        <p:txBody>
          <a:bodyPr lIns="50396" tIns="25198" rIns="50396" bIns="25198" anchor="ctr"/>
          <a:p>
            <a:pPr algn="ctr"/>
            <a:r>
              <a:rPr lang="zh-CN" altLang="en-US" dirty="0"/>
              <a:t>知识点2 数学思想方法的教学</a:t>
            </a:r>
            <a:endParaRPr lang="zh-CN" altLang="en-US" dirty="0"/>
          </a:p>
        </p:txBody>
      </p:sp>
      <p:sp>
        <p:nvSpPr>
          <p:cNvPr id="8194" name="文本占位符 7170"/>
          <p:cNvSpPr>
            <a:spLocks noGrp="1"/>
          </p:cNvSpPr>
          <p:nvPr>
            <p:ph idx="1"/>
          </p:nvPr>
        </p:nvSpPr>
        <p:spPr>
          <a:xfrm>
            <a:off x="288925" y="669925"/>
            <a:ext cx="5183188" cy="2224088"/>
          </a:xfrm>
        </p:spPr>
        <p:txBody>
          <a:bodyPr lIns="50396" tIns="25198" rIns="50396" bIns="25198" anchor="t"/>
          <a:p>
            <a:r>
              <a:rPr sz="1600" b="1"/>
              <a:t>一、小学数学进行数学思想方法教学的可行性</a:t>
            </a:r>
            <a:endParaRPr b="1"/>
          </a:p>
          <a:p>
            <a:pPr marL="0" indent="0">
              <a:buNone/>
            </a:pPr>
            <a:r>
              <a:t>    多年来中学数学界在数学方法论的研究及指导教学实践方面积累了一定的经验，而在小学数学教学实践方面还没有积累比较成熟的经验。南京大学的郑毓信教授在2008年的一篇文章中指出：“然而，尽管近年来也有不少人力图将数学方法论推广应用于小学数学，但这在整体上主要只是一种移植工作，即未能针对小学数学的具体内容与小学生的实际认知水平作出深入的研究。”</a:t>
            </a:r>
          </a:p>
          <a:p>
            <a:pPr marL="0" indent="0">
              <a:buNone/>
            </a:pPr>
          </a:p>
        </p:txBody>
      </p:sp>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6385"/>
          <p:cNvSpPr>
            <a:spLocks noGrp="1"/>
          </p:cNvSpPr>
          <p:nvPr>
            <p:ph type="title"/>
          </p:nvPr>
        </p:nvSpPr>
        <p:spPr/>
        <p:txBody>
          <a:bodyPr lIns="50396" tIns="25198" rIns="50396" bIns="25198" anchor="ctr"/>
          <a:p>
            <a:br>
              <a:rPr lang="zh-CN"/>
            </a:br>
            <a:endParaRPr lang="zh-CN"/>
          </a:p>
        </p:txBody>
      </p:sp>
      <p:sp>
        <p:nvSpPr>
          <p:cNvPr id="17410" name="文本占位符 16386"/>
          <p:cNvSpPr>
            <a:spLocks noGrp="1"/>
          </p:cNvSpPr>
          <p:nvPr>
            <p:ph idx="1"/>
          </p:nvPr>
        </p:nvSpPr>
        <p:spPr>
          <a:xfrm>
            <a:off x="288925" y="276225"/>
            <a:ext cx="5183188" cy="2617788"/>
          </a:xfrm>
        </p:spPr>
        <p:txBody>
          <a:bodyPr lIns="50396" tIns="25198" rIns="50396" bIns="25198" anchor="t"/>
          <a:p>
            <a:pPr marL="0" indent="0">
              <a:buNone/>
            </a:pPr>
            <a:endParaRPr>
              <a:sym typeface="+mn-ea"/>
            </a:endParaRPr>
          </a:p>
          <a:p>
            <a:pPr marL="0" indent="0">
              <a:buNone/>
            </a:pPr>
            <a:r>
              <a:rPr>
                <a:sym typeface="+mn-ea"/>
              </a:rPr>
              <a:t>     这种状况随着《标准(2011版)》的颁布和相应的修订教材的使用而有所改观。很多专家包括大学的数学专业的教授开始关注并研究小学数学教育，包括具体的数学思想目标的培养。如南开大学的顾沛教授积极投入到数学思想在小学数学中的渗透的研究工作，多次作报告及发表文章，其中一篇文章中提到：“小学生、中学生、大学生，数学学习的内容虽然不同，但是通过数学课程，渗透数学思想，提高数学素养这一点是共同的。数学教学，很重要的是提高学生的思维品质。数学思想的渗透，应该是长期的，应该从小学一年级开始，也完全可以从小学一年级开始。”</a:t>
            </a:r>
            <a:endParaRPr>
              <a:sym typeface="+mn-ea"/>
            </a:endParaRPr>
          </a:p>
        </p:txBody>
      </p:sp>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7409"/>
          <p:cNvSpPr>
            <a:spLocks noGrp="1"/>
          </p:cNvSpPr>
          <p:nvPr>
            <p:ph type="title"/>
          </p:nvPr>
        </p:nvSpPr>
        <p:spPr/>
        <p:txBody>
          <a:bodyPr lIns="50396" tIns="25198" rIns="50396" bIns="25198" anchor="ctr"/>
          <a:p>
            <a:br>
              <a:rPr lang="zh-CN"/>
            </a:br>
            <a:endParaRPr lang="zh-CN"/>
          </a:p>
        </p:txBody>
      </p:sp>
      <p:sp>
        <p:nvSpPr>
          <p:cNvPr id="18434" name="文本占位符 17410"/>
          <p:cNvSpPr>
            <a:spLocks noGrp="1"/>
          </p:cNvSpPr>
          <p:nvPr>
            <p:ph idx="1"/>
          </p:nvPr>
        </p:nvSpPr>
        <p:spPr>
          <a:xfrm>
            <a:off x="288925" y="230188"/>
            <a:ext cx="5183188" cy="2663825"/>
          </a:xfrm>
        </p:spPr>
        <p:txBody>
          <a:bodyPr lIns="50396" tIns="25198" rIns="50396" bIns="25198" anchor="t"/>
          <a:p>
            <a:pPr marL="0" indent="0">
              <a:buNone/>
            </a:pPr>
            <a:r>
              <a:rPr lang="en-US" altLang="zh-CN"/>
              <a:t>     </a:t>
            </a:r>
            <a:r>
              <a:rPr lang="zh-CN" altLang="en-US"/>
              <a:t>从儿童思维发展的过程和阶段来看，小学生的抽象思维水平不断提高。吴国宏等研究认为“一年级儿童不具有形式运算思维的能力，三年级的儿童已开始进入形式运算阶段的前期，五年级儿童正式步入形式运算阶段。”这表明小学生逐步具备了</a:t>
            </a:r>
            <a:r>
              <a:rPr lang="zh-CN" altLang="en-US">
                <a:solidFill>
                  <a:srgbClr val="FF0000"/>
                </a:solidFill>
              </a:rPr>
              <a:t>观察、比较、分析、综合、抽象、概括的能力和推理能力</a:t>
            </a:r>
            <a:r>
              <a:rPr lang="zh-CN" altLang="en-US"/>
              <a:t>。教师面对比较抽象的、概括的、不同难度的数学思想方法，可以让不同年级学生的学习目标有所不同，低年级学生能够感受、了解，中年级学生能够体会、认识，高年级学生能够理解、运用。如函数思想，虽然在小学数学内容中没有函数的概念，但是从一年级就可以让学生结合加减法感受函数思想，到了六年级学生能够理解正比例关系和反比例关系，并能运用这一关系解决问题。</a:t>
            </a:r>
            <a:endParaRPr lang="zh-CN" altLang="en-US"/>
          </a:p>
          <a:p>
            <a:pPr marL="0" indent="0">
              <a:buNone/>
            </a:pPr>
            <a:r>
              <a:rPr lang="zh-CN" altLang="en-US"/>
              <a:t>    </a:t>
            </a:r>
            <a:endParaRPr lang="zh-CN" altLang="en-US"/>
          </a:p>
        </p:txBody>
      </p:sp>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8433"/>
          <p:cNvSpPr>
            <a:spLocks noGrp="1"/>
          </p:cNvSpPr>
          <p:nvPr>
            <p:ph type="title"/>
          </p:nvPr>
        </p:nvSpPr>
        <p:spPr/>
        <p:txBody>
          <a:bodyPr lIns="50396" tIns="25198" rIns="50396" bIns="25198" anchor="ctr"/>
          <a:p>
            <a:br>
              <a:rPr lang="zh-CN"/>
            </a:br>
            <a:endParaRPr lang="zh-CN"/>
          </a:p>
        </p:txBody>
      </p:sp>
      <p:sp>
        <p:nvSpPr>
          <p:cNvPr id="19458" name="文本占位符 18434"/>
          <p:cNvSpPr>
            <a:spLocks noGrp="1"/>
          </p:cNvSpPr>
          <p:nvPr>
            <p:ph idx="1"/>
          </p:nvPr>
        </p:nvSpPr>
        <p:spPr>
          <a:xfrm>
            <a:off x="288925" y="200025"/>
            <a:ext cx="5183188" cy="2693988"/>
          </a:xfrm>
        </p:spPr>
        <p:txBody>
          <a:bodyPr lIns="50396" tIns="25198" rIns="50396" bIns="25198" anchor="t"/>
          <a:p>
            <a:pPr marL="0" indent="0">
              <a:buNone/>
            </a:pPr>
            <a:endParaRPr lang="en-US" altLang="zh-CN">
              <a:sym typeface="+mn-ea"/>
            </a:endParaRPr>
          </a:p>
          <a:p>
            <a:pPr marL="0" indent="0">
              <a:buNone/>
            </a:pPr>
            <a:r>
              <a:rPr lang="en-US" altLang="zh-CN">
                <a:sym typeface="+mn-ea"/>
              </a:rPr>
              <a:t>      </a:t>
            </a:r>
            <a:r>
              <a:rPr lang="zh-CN" altLang="en-US" sz="1600">
                <a:sym typeface="+mn-ea"/>
              </a:rPr>
              <a:t>综上所述，小学数学教学中落实数学思想方法的目标是必要的也是可行的。目前需要小学数学教育界共同来研究数学思想方法在小学数学中的应用，以及根据小学生的认知特点和年龄特征探索数学思想方法的教学目标层次，积累教学经验，使得数学思想方法的目标不再是附属品一样永远停留在渗透的层面上，而是像双基一样，真正成为课堂教学的常态目标，真正成为学生数学素养的不可分割的一部分。</a:t>
            </a:r>
            <a:endParaRPr lang="zh-CN" altLang="en-US" sz="1600"/>
          </a:p>
        </p:txBody>
      </p:sp>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9457"/>
          <p:cNvSpPr>
            <a:spLocks noGrp="1"/>
          </p:cNvSpPr>
          <p:nvPr>
            <p:ph type="title"/>
          </p:nvPr>
        </p:nvSpPr>
        <p:spPr/>
        <p:txBody>
          <a:bodyPr lIns="50396" tIns="25198" rIns="50396" bIns="25198" anchor="ctr"/>
          <a:p>
            <a:br>
              <a:rPr lang="zh-CN"/>
            </a:br>
            <a:endParaRPr lang="zh-CN"/>
          </a:p>
        </p:txBody>
      </p:sp>
      <p:sp>
        <p:nvSpPr>
          <p:cNvPr id="20482" name="文本占位符 19458"/>
          <p:cNvSpPr>
            <a:spLocks noGrp="1"/>
          </p:cNvSpPr>
          <p:nvPr>
            <p:ph idx="1"/>
          </p:nvPr>
        </p:nvSpPr>
        <p:spPr>
          <a:xfrm>
            <a:off x="288925" y="238125"/>
            <a:ext cx="5183188" cy="2655888"/>
          </a:xfrm>
        </p:spPr>
        <p:txBody>
          <a:bodyPr lIns="50396" tIns="25198" rIns="50396" bIns="25198" anchor="t"/>
          <a:p>
            <a:r>
              <a:rPr lang="zh-CN" altLang="en-US" sz="1600"/>
              <a:t>二、利用数学思想方法解题实例  </a:t>
            </a:r>
            <a:r>
              <a:rPr lang="zh-CN" altLang="en-US"/>
              <a:t>  </a:t>
            </a:r>
            <a:endParaRPr lang="zh-CN" altLang="en-US"/>
          </a:p>
          <a:p>
            <a:pPr marL="0" indent="0">
              <a:buNone/>
            </a:pPr>
            <a:r>
              <a:rPr lang="zh-CN" altLang="en-US"/>
              <a:t>以下再列举几个利用数学思想方法解答问题的实例</a:t>
            </a:r>
            <a:endParaRPr lang="zh-CN" altLang="en-US"/>
          </a:p>
          <a:p>
            <a:r>
              <a:rPr lang="zh-CN" altLang="en-US" b="1"/>
              <a:t>1.转化的思想方法</a:t>
            </a:r>
            <a:endParaRPr lang="zh-CN" altLang="en-US" b="1"/>
          </a:p>
          <a:p>
            <a:pPr marL="0" indent="0">
              <a:buNone/>
            </a:pPr>
            <a:r>
              <a:rPr lang="zh-CN" altLang="en-US"/>
              <a:t>（1）利用转化思想方法解题</a:t>
            </a:r>
            <a:endParaRPr lang="zh-CN" altLang="en-US"/>
          </a:p>
          <a:p>
            <a:pPr marL="0" indent="0">
              <a:buNone/>
            </a:pPr>
            <a:r>
              <a:rPr lang="zh-CN" altLang="en-US"/>
              <a:t>①如图，在正方形ABCD和正方形CEFG中，若AB=10厘米，EF=6厘米，则图中三角形BDF面积为多少平方厘米？</a:t>
            </a:r>
            <a:endParaRPr lang="zh-CN" altLang="en-US"/>
          </a:p>
          <a:p>
            <a:pPr marL="0" indent="0">
              <a:buNone/>
            </a:pPr>
            <a:endParaRPr lang="zh-CN" altLang="en-US"/>
          </a:p>
        </p:txBody>
      </p:sp>
      <p:pic>
        <p:nvPicPr>
          <p:cNvPr id="13" name="图片 13"/>
          <p:cNvPicPr>
            <a:picLocks noChangeAspect="1"/>
          </p:cNvPicPr>
          <p:nvPr/>
        </p:nvPicPr>
        <p:blipFill>
          <a:blip r:embed="rId1"/>
          <a:stretch>
            <a:fillRect/>
          </a:stretch>
        </p:blipFill>
        <p:spPr>
          <a:xfrm>
            <a:off x="426085" y="1802765"/>
            <a:ext cx="1453515" cy="1091565"/>
          </a:xfrm>
          <a:prstGeom prst="rect">
            <a:avLst/>
          </a:prstGeom>
          <a:noFill/>
          <a:ln w="9525">
            <a:noFill/>
          </a:ln>
        </p:spPr>
      </p:pic>
      <mc:AlternateContent xmlns:mc="http://schemas.openxmlformats.org/markup-compatibility/2006" xmlns:p14="http://schemas.microsoft.com/office/powerpoint/2010/main">
        <mc:Choice Requires="p14">
          <p:contentPart r:id="rId2" p14:bwMode="auto">
            <p14:nvContentPartPr>
              <p14:cNvPr id="2" name="墨迹 1"/>
              <p14:cNvContentPartPr/>
              <p14:nvPr/>
            </p14:nvContentPartPr>
            <p14:xfrm>
              <a:off x="314960" y="1535430"/>
              <a:ext cx="1655445" cy="1299845"/>
            </p14:xfrm>
          </p:contentPart>
        </mc:Choice>
        <mc:Fallback xmlns="">
          <p:pic>
            <p:nvPicPr>
              <p:cNvPr id="2" name="墨迹 1"/>
            </p:nvPicPr>
            <p:blipFill>
              <a:blip r:embed="rId3"/>
            </p:blipFill>
            <p:spPr>
              <a:xfrm>
                <a:off x="314960" y="1535430"/>
                <a:ext cx="1655445" cy="1299845"/>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3" name="墨迹 2"/>
              <p14:cNvContentPartPr/>
              <p14:nvPr/>
            </p14:nvContentPartPr>
            <p14:xfrm>
              <a:off x="843915" y="1822450"/>
              <a:ext cx="1317625" cy="1176020"/>
            </p14:xfrm>
          </p:contentPart>
        </mc:Choice>
        <mc:Fallback xmlns="">
          <p:pic>
            <p:nvPicPr>
              <p:cNvPr id="3" name="墨迹 2"/>
            </p:nvPicPr>
            <p:blipFill>
              <a:blip r:embed="rId5"/>
            </p:blipFill>
            <p:spPr>
              <a:xfrm>
                <a:off x="843915" y="1822450"/>
                <a:ext cx="1317625" cy="1176020"/>
              </a:xfrm>
              <a:prstGeom prst="rect"/>
            </p:spPr>
          </p:pic>
        </mc:Fallback>
      </mc:AlternateContent>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20481"/>
          <p:cNvSpPr>
            <a:spLocks noGrp="1"/>
          </p:cNvSpPr>
          <p:nvPr>
            <p:ph type="title"/>
          </p:nvPr>
        </p:nvSpPr>
        <p:spPr/>
        <p:txBody>
          <a:bodyPr lIns="50396" tIns="25198" rIns="50396" bIns="25198" anchor="ctr"/>
          <a:p>
            <a:br>
              <a:rPr lang="zh-CN"/>
            </a:br>
            <a:endParaRPr lang="zh-CN"/>
          </a:p>
        </p:txBody>
      </p:sp>
      <p:sp>
        <p:nvSpPr>
          <p:cNvPr id="21506" name="文本占位符 20482"/>
          <p:cNvSpPr>
            <a:spLocks noGrp="1"/>
          </p:cNvSpPr>
          <p:nvPr>
            <p:ph idx="1"/>
          </p:nvPr>
        </p:nvSpPr>
        <p:spPr>
          <a:xfrm>
            <a:off x="288925" y="238125"/>
            <a:ext cx="5183188" cy="2655888"/>
          </a:xfrm>
        </p:spPr>
        <p:txBody>
          <a:bodyPr lIns="50396" tIns="25198" rIns="50396" bIns="25198" anchor="t"/>
          <a:p>
            <a:r>
              <a:rPr lang="zh-CN" altLang="en-US" dirty="0"/>
              <a:t>②如图，已知四边形ABCD是平行四边形，BC=10厘米，CE=8厘米。若两块阴影部分的面积之和比三角形EFG的面积大10平方厘米，那么CF长是多少？ </a:t>
            </a:r>
            <a:endParaRPr lang="zh-CN" altLang="en-US" dirty="0"/>
          </a:p>
          <a:p>
            <a:endParaRPr lang="zh-CN" altLang="en-US" dirty="0"/>
          </a:p>
        </p:txBody>
      </p:sp>
      <p:pic>
        <p:nvPicPr>
          <p:cNvPr id="14" name="图片 2"/>
          <p:cNvPicPr>
            <a:picLocks noChangeAspect="1"/>
          </p:cNvPicPr>
          <p:nvPr/>
        </p:nvPicPr>
        <p:blipFill>
          <a:blip r:embed="rId1"/>
          <a:stretch>
            <a:fillRect/>
          </a:stretch>
        </p:blipFill>
        <p:spPr>
          <a:xfrm>
            <a:off x="347345" y="984250"/>
            <a:ext cx="1944370" cy="1271905"/>
          </a:xfrm>
          <a:prstGeom prst="rect">
            <a:avLst/>
          </a:prstGeom>
          <a:noFill/>
          <a:ln w="9525">
            <a:noFill/>
          </a:ln>
        </p:spPr>
      </p:pic>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21505"/>
          <p:cNvSpPr>
            <a:spLocks noGrp="1"/>
          </p:cNvSpPr>
          <p:nvPr>
            <p:ph type="title"/>
          </p:nvPr>
        </p:nvSpPr>
        <p:spPr/>
        <p:txBody>
          <a:bodyPr lIns="50396" tIns="25198" rIns="50396" bIns="25198" anchor="ctr"/>
          <a:p>
            <a:br>
              <a:rPr lang="zh-CN"/>
            </a:br>
            <a:endParaRPr lang="zh-CN"/>
          </a:p>
        </p:txBody>
      </p:sp>
      <p:sp>
        <p:nvSpPr>
          <p:cNvPr id="22530" name="文本占位符 21506"/>
          <p:cNvSpPr>
            <a:spLocks noGrp="1"/>
          </p:cNvSpPr>
          <p:nvPr>
            <p:ph idx="1"/>
          </p:nvPr>
        </p:nvSpPr>
        <p:spPr>
          <a:xfrm>
            <a:off x="288925" y="217488"/>
            <a:ext cx="5183188" cy="2676525"/>
          </a:xfrm>
        </p:spPr>
        <p:txBody>
          <a:bodyPr lIns="50396" tIns="25198" rIns="50396" bIns="25198" anchor="t"/>
          <a:p>
            <a:r>
              <a:t>（2）转化思想方法渗透课例</a:t>
            </a:r>
          </a:p>
          <a:p>
            <a:pPr marL="0" indent="0">
              <a:buNone/>
            </a:pPr>
            <a:r>
              <a:t> 师：信封里还有一个四边形，是女儿送给我的，我拿出来，一起说是什么图形?</a:t>
            </a:r>
          </a:p>
          <a:p>
            <a:pPr marL="0" indent="0">
              <a:buNone/>
            </a:pPr>
            <a:r>
              <a:t>    老师拿出一个三角形(如图1.2.5所示)贴在黑板上。</a:t>
            </a:r>
          </a:p>
          <a:p>
            <a:pPr marL="0" indent="0">
              <a:buNone/>
            </a:pPr>
          </a:p>
          <a:p>
            <a:pPr marL="0" indent="0">
              <a:buNone/>
            </a:pPr>
          </a:p>
          <a:p>
            <a:pPr marL="0" indent="0">
              <a:buNone/>
            </a:pPr>
          </a:p>
          <a:p>
            <a:pPr marL="0" indent="0">
              <a:buNone/>
            </a:pPr>
          </a:p>
          <a:p>
            <a:pPr marL="0" indent="0">
              <a:buNone/>
            </a:pPr>
            <a:r>
              <a:t>师：别急，我女儿为了包装方便把这个图形分成了两部分。你们猜一猜信封里面还有什么图形?</a:t>
            </a:r>
          </a:p>
          <a:p>
            <a:pPr marL="0" indent="0">
              <a:buNone/>
            </a:pPr>
            <a:r>
              <a:t>    生：三角形、正方形、长方形……(请同学说理由)</a:t>
            </a:r>
          </a:p>
          <a:p>
            <a:pPr marL="0" indent="0">
              <a:buNone/>
            </a:pPr>
            <a:r>
              <a:t>    </a:t>
            </a:r>
          </a:p>
        </p:txBody>
      </p:sp>
      <p:pic>
        <p:nvPicPr>
          <p:cNvPr id="19" name="图片 12"/>
          <p:cNvPicPr>
            <a:picLocks noChangeAspect="1"/>
          </p:cNvPicPr>
          <p:nvPr/>
        </p:nvPicPr>
        <p:blipFill>
          <a:blip r:embed="rId1"/>
          <a:stretch>
            <a:fillRect/>
          </a:stretch>
        </p:blipFill>
        <p:spPr>
          <a:xfrm>
            <a:off x="1704975" y="1196340"/>
            <a:ext cx="454025" cy="738505"/>
          </a:xfrm>
          <a:prstGeom prst="rect">
            <a:avLst/>
          </a:prstGeom>
          <a:noFill/>
          <a:ln w="9525">
            <a:noFill/>
          </a:ln>
        </p:spPr>
      </p:pic>
      <p:pic>
        <p:nvPicPr>
          <p:cNvPr id="20" name="图片 13"/>
          <p:cNvPicPr>
            <a:picLocks noChangeAspect="1"/>
          </p:cNvPicPr>
          <p:nvPr/>
        </p:nvPicPr>
        <p:blipFill>
          <a:blip r:embed="rId2"/>
          <a:stretch>
            <a:fillRect/>
          </a:stretch>
        </p:blipFill>
        <p:spPr>
          <a:xfrm>
            <a:off x="2506980" y="1196975"/>
            <a:ext cx="619760" cy="737870"/>
          </a:xfrm>
          <a:prstGeom prst="rect">
            <a:avLst/>
          </a:prstGeom>
          <a:noFill/>
          <a:ln w="9525">
            <a:noFill/>
          </a:ln>
        </p:spPr>
      </p:pic>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22529"/>
          <p:cNvSpPr>
            <a:spLocks noGrp="1"/>
          </p:cNvSpPr>
          <p:nvPr>
            <p:ph type="title"/>
          </p:nvPr>
        </p:nvSpPr>
        <p:spPr/>
        <p:txBody>
          <a:bodyPr lIns="50396" tIns="25198" rIns="50396" bIns="25198" anchor="ctr"/>
          <a:p>
            <a:br>
              <a:rPr lang="zh-CN"/>
            </a:br>
            <a:endParaRPr lang="zh-CN"/>
          </a:p>
        </p:txBody>
      </p:sp>
      <p:sp>
        <p:nvSpPr>
          <p:cNvPr id="23554" name="文本占位符 22530"/>
          <p:cNvSpPr>
            <a:spLocks noGrp="1"/>
          </p:cNvSpPr>
          <p:nvPr>
            <p:ph idx="1"/>
          </p:nvPr>
        </p:nvSpPr>
        <p:spPr>
          <a:xfrm>
            <a:off x="288925" y="296863"/>
            <a:ext cx="5183188" cy="2597150"/>
          </a:xfrm>
        </p:spPr>
        <p:txBody>
          <a:bodyPr lIns="50396" tIns="25198" rIns="50396" bIns="25198" anchor="t"/>
          <a:p>
            <a:pPr marL="0" indent="0">
              <a:buNone/>
            </a:pPr>
            <a:r>
              <a:rPr>
                <a:sym typeface="+mn-ea"/>
              </a:rPr>
              <a:t>师：好，都有可能，见证奇迹的时刻到了!</a:t>
            </a:r>
            <a:endParaRPr>
              <a:sym typeface="+mn-ea"/>
            </a:endParaRPr>
          </a:p>
          <a:p>
            <a:pPr marL="0" indent="0">
              <a:buNone/>
            </a:pPr>
            <a:r>
              <a:rPr>
                <a:sym typeface="+mn-ea"/>
              </a:rPr>
              <a:t>    (师拿出来一个直角梯形，如图1.2.6所示)</a:t>
            </a:r>
            <a:endParaRPr>
              <a:sym typeface="+mn-ea"/>
            </a:endParaRPr>
          </a:p>
          <a:p>
            <a:pPr marL="0" indent="0">
              <a:buNone/>
            </a:pPr>
            <a:r>
              <a:rPr lang="zh-CN" altLang="en-US"/>
              <a:t>生：原来是长方形。</a:t>
            </a:r>
            <a:endParaRPr lang="zh-CN" altLang="en-US"/>
          </a:p>
          <a:p>
            <a:pPr marL="0" indent="0">
              <a:buNone/>
            </a:pPr>
            <a:r>
              <a:rPr lang="zh-CN" altLang="en-US"/>
              <a:t>师：谁能拼出来?(指名一个学生拼出来)你们认为我女儿</a:t>
            </a:r>
            <a:endParaRPr lang="zh-CN" altLang="en-US"/>
          </a:p>
          <a:p>
            <a:pPr marL="0" indent="0">
              <a:buNone/>
            </a:pPr>
            <a:r>
              <a:rPr lang="zh-CN" altLang="en-US"/>
              <a:t>     准备的一定是长方形吗?</a:t>
            </a:r>
            <a:endParaRPr lang="zh-CN" altLang="en-US"/>
          </a:p>
          <a:p>
            <a:pPr marL="0" indent="0">
              <a:buNone/>
            </a:pPr>
            <a:r>
              <a:rPr lang="zh-CN" altLang="en-US"/>
              <a:t>生：不一定。可能是梯形，还可能拼成平行四边形。</a:t>
            </a:r>
            <a:endParaRPr lang="zh-CN" altLang="en-US"/>
          </a:p>
          <a:p>
            <a:pPr marL="0" indent="0">
              <a:buNone/>
            </a:pPr>
            <a:r>
              <a:rPr lang="zh-CN" altLang="en-US"/>
              <a:t>     老师指名学生拼图形。</a:t>
            </a:r>
            <a:endParaRPr lang="zh-CN" altLang="en-US"/>
          </a:p>
          <a:p>
            <a:pPr marL="0" indent="0">
              <a:buNone/>
            </a:pPr>
            <a:endParaRPr lang="zh-CN" altLang="en-US"/>
          </a:p>
        </p:txBody>
      </p:sp>
      <p:pic>
        <p:nvPicPr>
          <p:cNvPr id="21" name="图片 14"/>
          <p:cNvPicPr>
            <a:picLocks noChangeAspect="1"/>
          </p:cNvPicPr>
          <p:nvPr/>
        </p:nvPicPr>
        <p:blipFill>
          <a:blip r:embed="rId1"/>
          <a:stretch>
            <a:fillRect/>
          </a:stretch>
        </p:blipFill>
        <p:spPr>
          <a:xfrm>
            <a:off x="481330" y="2085975"/>
            <a:ext cx="4185285" cy="808355"/>
          </a:xfrm>
          <a:prstGeom prst="rect">
            <a:avLst/>
          </a:prstGeom>
          <a:noFill/>
          <a:ln w="9525">
            <a:noFill/>
          </a:ln>
        </p:spPr>
      </p:pic>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23553"/>
          <p:cNvSpPr>
            <a:spLocks noGrp="1"/>
          </p:cNvSpPr>
          <p:nvPr>
            <p:ph type="title"/>
          </p:nvPr>
        </p:nvSpPr>
        <p:spPr/>
        <p:txBody>
          <a:bodyPr lIns="50396" tIns="25198" rIns="50396" bIns="25198" anchor="ctr"/>
          <a:p>
            <a:br>
              <a:rPr lang="zh-CN"/>
            </a:br>
            <a:endParaRPr lang="zh-CN"/>
          </a:p>
        </p:txBody>
      </p:sp>
      <p:sp>
        <p:nvSpPr>
          <p:cNvPr id="24578" name="文本占位符 23554"/>
          <p:cNvSpPr>
            <a:spLocks noGrp="1"/>
          </p:cNvSpPr>
          <p:nvPr>
            <p:ph idx="1"/>
          </p:nvPr>
        </p:nvSpPr>
        <p:spPr>
          <a:xfrm>
            <a:off x="288925" y="225425"/>
            <a:ext cx="5183188" cy="2668588"/>
          </a:xfrm>
        </p:spPr>
        <p:txBody>
          <a:bodyPr lIns="50396" tIns="25198" rIns="50396" bIns="25198" anchor="t"/>
          <a:p>
            <a:pPr marL="0" indent="0">
              <a:buNone/>
            </a:pPr>
            <a:endParaRPr lang="zh-CN" altLang="en-US"/>
          </a:p>
          <a:p>
            <a:pPr marL="0" indent="0">
              <a:buNone/>
            </a:pPr>
            <a:endParaRPr lang="zh-CN" altLang="en-US"/>
          </a:p>
          <a:p>
            <a:pPr marL="0" indent="0">
              <a:buNone/>
            </a:pPr>
            <a:r>
              <a:rPr lang="zh-CN" altLang="en-US"/>
              <a:t>师：我女儿聪明吗?可以拼成长方形(如图1.2.7所示)；把三角形平            移拼成的是平行四边形(如图1.2.8所示)；再把三角形旋转拼成的是梯形(如图l.2.9所示)。这些图形之间可以相互转化的。这节课上完了，你有什么收获?说得好奖励一个游戏。</a:t>
            </a:r>
            <a:endParaRPr lang="zh-CN" altLang="en-US"/>
          </a:p>
          <a:p>
            <a:pPr marL="0" indent="0">
              <a:buNone/>
            </a:pPr>
            <a:r>
              <a:rPr lang="zh-CN" altLang="en-US"/>
              <a:t>     老师在教学中通过让学生用一个直角三角形和一个直角梯形分别拼成长方形、平行四边形或梯形。在这个练习中，渗透了图形之间的转化，使学生对转化思想有所感悟，为今后学习几何图形的面积计算积累了数学活动经验，给学生的思维提供了生长的空间，发展了学生的空间观念。</a:t>
            </a:r>
            <a:endParaRPr lang="zh-CN" altLang="en-US"/>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7169"/>
          <p:cNvSpPr>
            <a:spLocks noGrp="1"/>
          </p:cNvSpPr>
          <p:nvPr>
            <p:ph type="title"/>
          </p:nvPr>
        </p:nvSpPr>
        <p:spPr/>
        <p:txBody>
          <a:bodyPr lIns="50396" tIns="25198" rIns="50396" bIns="25198" anchor="ctr"/>
          <a:p>
            <a:pPr algn="ctr"/>
            <a:r>
              <a:rPr lang="zh-CN" altLang="en-US" dirty="0"/>
              <a:t>知识点1 对数学思想方法的认识</a:t>
            </a:r>
            <a:endParaRPr lang="zh-CN" altLang="en-US" dirty="0"/>
          </a:p>
        </p:txBody>
      </p:sp>
      <p:sp>
        <p:nvSpPr>
          <p:cNvPr id="8194" name="文本占位符 7170"/>
          <p:cNvSpPr>
            <a:spLocks noGrp="1"/>
          </p:cNvSpPr>
          <p:nvPr>
            <p:ph idx="1"/>
          </p:nvPr>
        </p:nvSpPr>
        <p:spPr>
          <a:xfrm>
            <a:off x="288925" y="669925"/>
            <a:ext cx="5183188" cy="2224088"/>
          </a:xfrm>
        </p:spPr>
        <p:txBody>
          <a:bodyPr lIns="50396" tIns="25198" rIns="50396" bIns="25198" anchor="t"/>
          <a:p>
            <a:r>
              <a:rPr sz="1600" b="1"/>
              <a:t>一、数学思想方法</a:t>
            </a:r>
            <a:endParaRPr sz="1600"/>
          </a:p>
          <a:p>
            <a:pPr marL="0" indent="0">
              <a:buNone/>
            </a:pPr>
            <a:r>
              <a:t>    数学思想、数学方法、数学思想方法近年来受到了数学教育界广泛关注，尤其是从2011年我国颁布《义务教育数学课程标准》(2011年版)(以下简称《标准(2011版)》)以来，这三个概念在各种专著和文章中被使用的频率越来越高。</a:t>
            </a:r>
          </a:p>
          <a:p>
            <a:pPr marL="0" indent="0">
              <a:buNone/>
            </a:pPr>
            <a:r>
              <a:t>   在小学数学学习中，</a:t>
            </a:r>
            <a:r>
              <a:rPr>
                <a:solidFill>
                  <a:srgbClr val="FF0000"/>
                </a:solidFill>
              </a:rPr>
              <a:t>数学思想和方法</a:t>
            </a:r>
            <a:r>
              <a:t>有着极为重要的作用，贯穿于小学生数学学习的始终，在小学生解题过程中，更是离不开数学思想方法的指导。请你用自己的方法解决下面的几个问题，并思考采用了哪些思想方法。 </a:t>
            </a:r>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24577"/>
          <p:cNvSpPr>
            <a:spLocks noGrp="1"/>
          </p:cNvSpPr>
          <p:nvPr>
            <p:ph type="title"/>
          </p:nvPr>
        </p:nvSpPr>
        <p:spPr/>
        <p:txBody>
          <a:bodyPr lIns="50396" tIns="25198" rIns="50396" bIns="25198" anchor="ctr"/>
          <a:p>
            <a:br>
              <a:rPr lang="zh-CN"/>
            </a:br>
            <a:endParaRPr lang="zh-CN"/>
          </a:p>
        </p:txBody>
      </p:sp>
      <p:sp>
        <p:nvSpPr>
          <p:cNvPr id="25602" name="文本占位符 24578"/>
          <p:cNvSpPr>
            <a:spLocks noGrp="1"/>
          </p:cNvSpPr>
          <p:nvPr>
            <p:ph idx="1"/>
          </p:nvPr>
        </p:nvSpPr>
        <p:spPr>
          <a:xfrm>
            <a:off x="288925" y="241300"/>
            <a:ext cx="5183188" cy="2652713"/>
          </a:xfrm>
        </p:spPr>
        <p:txBody>
          <a:bodyPr lIns="50396" tIns="25198" rIns="50396" bIns="25198" anchor="t"/>
          <a:p>
            <a:pPr marL="0" indent="0">
              <a:buNone/>
            </a:pPr>
            <a:r>
              <a:rPr lang="en-US" altLang="zh-CN"/>
              <a:t>    </a:t>
            </a:r>
            <a:endParaRPr lang="en-US" altLang="zh-CN"/>
          </a:p>
          <a:p>
            <a:pPr marL="0" indent="0">
              <a:buNone/>
            </a:pPr>
            <a:r>
              <a:rPr lang="en-US" altLang="zh-CN"/>
              <a:t>      </a:t>
            </a:r>
            <a:r>
              <a:rPr lang="zh-CN" altLang="en-US" sz="1400"/>
              <a:t>有好事者曾经提出一个问题：“假如你面前有煤气灶、水龙头、水壶和火柴，你想烧些水应当怎样去做？”被提问者答道：“在壶中放上水，点燃煤气，再把水壶放到煤气灶上。”提问者肯定了这一回答，接着追问：“如其它条件不变，只是水壶中已经有了足够的水，那你又应当怎样去做？”这时被提问者很有信心地回答道：“点燃煤气，再把水壶放到煤气灶上。” 但是提问者说：“物理学家通常都这么做，而数学家们则会倒去壶中的水，并声称已把后一问题转化成先前的问题。”</a:t>
            </a:r>
            <a:endParaRPr lang="zh-CN" altLang="en-US" sz="1400"/>
          </a:p>
        </p:txBody>
      </p:sp>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25601"/>
          <p:cNvSpPr>
            <a:spLocks noGrp="1"/>
          </p:cNvSpPr>
          <p:nvPr>
            <p:ph type="title"/>
          </p:nvPr>
        </p:nvSpPr>
        <p:spPr/>
        <p:txBody>
          <a:bodyPr lIns="50396" tIns="25198" rIns="50396" bIns="25198" anchor="ctr"/>
          <a:p>
            <a:br>
              <a:rPr lang="zh-CN"/>
            </a:br>
            <a:endParaRPr lang="zh-CN"/>
          </a:p>
        </p:txBody>
      </p:sp>
      <p:sp>
        <p:nvSpPr>
          <p:cNvPr id="26626" name="文本占位符 25602"/>
          <p:cNvSpPr>
            <a:spLocks noGrp="1"/>
          </p:cNvSpPr>
          <p:nvPr>
            <p:ph idx="1"/>
          </p:nvPr>
        </p:nvSpPr>
        <p:spPr>
          <a:xfrm>
            <a:off x="288925" y="234950"/>
            <a:ext cx="5183188" cy="2659063"/>
          </a:xfrm>
        </p:spPr>
        <p:txBody>
          <a:bodyPr lIns="50396" tIns="25198" rIns="50396" bIns="25198" anchor="t"/>
          <a:p>
            <a:pPr marL="0" indent="0">
              <a:buNone/>
            </a:pPr>
            <a:r>
              <a:rPr lang="en-US" altLang="zh-CN"/>
              <a:t>     </a:t>
            </a:r>
            <a:endParaRPr lang="en-US" altLang="zh-CN"/>
          </a:p>
          <a:p>
            <a:pPr marL="0" indent="0">
              <a:buNone/>
            </a:pPr>
            <a:r>
              <a:rPr lang="en-US" altLang="zh-CN"/>
              <a:t>     </a:t>
            </a:r>
            <a:r>
              <a:rPr lang="zh-CN" altLang="en-US"/>
              <a:t>故事的本意是说数学家“倒去壶中的水”看似多此一举，实则是引导我们感悟数学家独特的转化思想。诚然，数学思想在解决问题时会带给我们很多积极有益的潜移默化影响，但上面故事中所谓数学家的做法是最好的吗?我们是否也应该清醒地意识到，在数学研究的过程中，在获得数学思想的同时，也可能会带给我们某些思维定式，我们要深入地思考数学基本思想带来的积极作用，也应当努力看到数学思维的局限性。</a:t>
            </a:r>
            <a:endParaRPr lang="zh-CN" altLang="en-US"/>
          </a:p>
          <a:p>
            <a:r>
              <a:rPr lang="zh-CN" altLang="en-US"/>
              <a:t>由此更应该认识到这样一点，在我们的专业成长道路上应该保持开放、多元的思维方式，我们还要有跳出数学看数学，乃至是跳出教育看数学的眼光、气魄与能力。与大家共勉!</a:t>
            </a:r>
            <a:endParaRPr lang="zh-CN" altLang="en-US"/>
          </a:p>
        </p:txBody>
      </p:sp>
    </p:spTree>
  </p:cSld>
  <p:clrMapOvr>
    <a:masterClrMapping/>
  </p:clrMapOvr>
  <p:transition spd="med">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26625"/>
          <p:cNvSpPr>
            <a:spLocks noGrp="1"/>
          </p:cNvSpPr>
          <p:nvPr>
            <p:ph type="title"/>
          </p:nvPr>
        </p:nvSpPr>
        <p:spPr/>
        <p:txBody>
          <a:bodyPr lIns="50396" tIns="25198" rIns="50396" bIns="25198" anchor="ctr"/>
          <a:p>
            <a:br>
              <a:rPr lang="zh-CN"/>
            </a:br>
            <a:endParaRPr lang="zh-CN"/>
          </a:p>
        </p:txBody>
      </p:sp>
      <p:sp>
        <p:nvSpPr>
          <p:cNvPr id="27650" name="文本占位符 26626"/>
          <p:cNvSpPr>
            <a:spLocks noGrp="1"/>
          </p:cNvSpPr>
          <p:nvPr>
            <p:ph idx="1"/>
          </p:nvPr>
        </p:nvSpPr>
        <p:spPr>
          <a:xfrm>
            <a:off x="288925" y="258763"/>
            <a:ext cx="5183188" cy="2635250"/>
          </a:xfrm>
        </p:spPr>
        <p:txBody>
          <a:bodyPr lIns="50396" tIns="25198" rIns="50396" bIns="25198" anchor="t"/>
          <a:p>
            <a:pPr marL="0" indent="0">
              <a:buNone/>
            </a:pPr>
            <a:r>
              <a:rPr b="1"/>
              <a:t>2.分类的思想方法</a:t>
            </a:r>
            <a:endParaRPr b="1"/>
          </a:p>
          <a:p>
            <a:r>
              <a:t>（1）利用分类的思想解题</a:t>
            </a:r>
          </a:p>
          <a:p>
            <a:pPr marL="0" indent="0">
              <a:buNone/>
            </a:pPr>
            <a:r>
              <a:t> ①数一数下图：（1）有多少个正方体？（2）有多少个由两个小 正方体组成的长方体？</a:t>
            </a:r>
          </a:p>
          <a:p>
            <a:pPr marL="0" indent="0">
              <a:buNone/>
            </a:pPr>
          </a:p>
          <a:p>
            <a:pPr marL="0" indent="0">
              <a:buNone/>
            </a:pPr>
          </a:p>
          <a:p>
            <a:pPr marL="0" indent="0">
              <a:buNone/>
            </a:pPr>
          </a:p>
          <a:p>
            <a:pPr marL="0" indent="0">
              <a:buNone/>
            </a:pPr>
            <a:r>
              <a:t>②把1张一角的人民币换成零钱，现在有足够的1、2、5分币，共有多少种换法？</a:t>
            </a:r>
          </a:p>
        </p:txBody>
      </p:sp>
      <p:pic>
        <p:nvPicPr>
          <p:cNvPr id="15" name="Picture 7"/>
          <p:cNvPicPr>
            <a:picLocks noChangeAspect="1" noChangeArrowheads="1"/>
          </p:cNvPicPr>
          <p:nvPr/>
        </p:nvPicPr>
        <p:blipFill>
          <a:blip r:embed="rId1" cstate="print">
            <a:grayscl/>
            <a:lum bright="-42000" contrast="72000"/>
          </a:blip>
          <a:srcRect/>
          <a:stretch>
            <a:fillRect/>
          </a:stretch>
        </p:blipFill>
        <p:spPr>
          <a:xfrm>
            <a:off x="556895" y="1271905"/>
            <a:ext cx="660400" cy="564515"/>
          </a:xfrm>
          <a:prstGeom prst="rect">
            <a:avLst/>
          </a:prstGeom>
          <a:noFill/>
          <a:ln w="9525">
            <a:noFill/>
            <a:miter lim="800000"/>
            <a:headEnd/>
            <a:tailEnd/>
          </a:ln>
        </p:spPr>
      </p:pic>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27649"/>
          <p:cNvSpPr>
            <a:spLocks noGrp="1"/>
          </p:cNvSpPr>
          <p:nvPr>
            <p:ph type="title"/>
          </p:nvPr>
        </p:nvSpPr>
        <p:spPr/>
        <p:txBody>
          <a:bodyPr lIns="50396" tIns="25198" rIns="50396" bIns="25198" anchor="ctr"/>
          <a:p>
            <a:br>
              <a:rPr lang="zh-CN"/>
            </a:br>
            <a:endParaRPr lang="zh-CN"/>
          </a:p>
        </p:txBody>
      </p:sp>
      <p:sp>
        <p:nvSpPr>
          <p:cNvPr id="28674" name="文本占位符 27650"/>
          <p:cNvSpPr>
            <a:spLocks noGrp="1"/>
          </p:cNvSpPr>
          <p:nvPr>
            <p:ph idx="1"/>
          </p:nvPr>
        </p:nvSpPr>
        <p:spPr>
          <a:xfrm>
            <a:off x="288925" y="242888"/>
            <a:ext cx="5183188" cy="2651125"/>
          </a:xfrm>
        </p:spPr>
        <p:txBody>
          <a:bodyPr lIns="50396" tIns="25198" rIns="50396" bIns="25198" anchor="t"/>
          <a:p>
            <a:pPr marL="0" indent="0">
              <a:buNone/>
            </a:pPr>
            <a:r>
              <a:rPr lang="zh-CN" altLang="en-US" b="1"/>
              <a:t>（2）分类思想方法渗透课例</a:t>
            </a:r>
            <a:endParaRPr lang="zh-CN" altLang="en-US" b="1"/>
          </a:p>
          <a:p>
            <a:r>
              <a:rPr lang="zh-CN" altLang="en-US"/>
              <a:t>北师大版一年级上，分类</a:t>
            </a:r>
            <a:endParaRPr lang="zh-CN" altLang="en-US"/>
          </a:p>
          <a:p>
            <a:endParaRPr lang="zh-CN" altLang="en-US"/>
          </a:p>
        </p:txBody>
      </p:sp>
      <p:pic>
        <p:nvPicPr>
          <p:cNvPr id="11267" name="图片 11266" descr="1531362ud22eu2tkdu2tk2_conew12"/>
          <p:cNvPicPr>
            <a:picLocks noChangeAspect="1"/>
          </p:cNvPicPr>
          <p:nvPr/>
        </p:nvPicPr>
        <p:blipFill>
          <a:blip r:embed="rId1"/>
          <a:stretch>
            <a:fillRect/>
          </a:stretch>
        </p:blipFill>
        <p:spPr>
          <a:xfrm>
            <a:off x="328295" y="762635"/>
            <a:ext cx="2384425" cy="1420495"/>
          </a:xfrm>
          <a:prstGeom prst="rect">
            <a:avLst/>
          </a:prstGeom>
          <a:noFill/>
          <a:ln w="9525">
            <a:noFill/>
          </a:ln>
        </p:spPr>
      </p:pic>
      <p:pic>
        <p:nvPicPr>
          <p:cNvPr id="23" name="图片 15"/>
          <p:cNvPicPr>
            <a:picLocks noChangeAspect="1"/>
          </p:cNvPicPr>
          <p:nvPr/>
        </p:nvPicPr>
        <p:blipFill>
          <a:blip r:embed="rId2"/>
          <a:stretch>
            <a:fillRect/>
          </a:stretch>
        </p:blipFill>
        <p:spPr>
          <a:xfrm>
            <a:off x="328295" y="2251710"/>
            <a:ext cx="2973070" cy="843915"/>
          </a:xfrm>
          <a:prstGeom prst="rect">
            <a:avLst/>
          </a:prstGeom>
          <a:noFill/>
          <a:ln w="9525">
            <a:noFill/>
          </a:ln>
        </p:spPr>
      </p:pic>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28673"/>
          <p:cNvSpPr>
            <a:spLocks noGrp="1"/>
          </p:cNvSpPr>
          <p:nvPr>
            <p:ph type="title"/>
          </p:nvPr>
        </p:nvSpPr>
        <p:spPr/>
        <p:txBody>
          <a:bodyPr lIns="50396" tIns="25198" rIns="50396" bIns="25198" anchor="ctr"/>
          <a:p>
            <a:br>
              <a:rPr lang="zh-CN"/>
            </a:br>
            <a:endParaRPr lang="zh-CN"/>
          </a:p>
        </p:txBody>
      </p:sp>
      <p:sp>
        <p:nvSpPr>
          <p:cNvPr id="29698" name="文本占位符 28674"/>
          <p:cNvSpPr>
            <a:spLocks noGrp="1"/>
          </p:cNvSpPr>
          <p:nvPr>
            <p:ph idx="1"/>
          </p:nvPr>
        </p:nvSpPr>
        <p:spPr>
          <a:xfrm>
            <a:off x="288925" y="263208"/>
            <a:ext cx="5183188" cy="2625725"/>
          </a:xfrm>
        </p:spPr>
        <p:txBody>
          <a:bodyPr lIns="50396" tIns="25198" rIns="50396" bIns="25198" anchor="t"/>
          <a:p>
            <a:pPr marL="0" indent="0">
              <a:buNone/>
            </a:pPr>
            <a:r>
              <a:rPr lang="zh-CN" altLang="en-US" b="1" dirty="0"/>
              <a:t>3.不变量思想方法</a:t>
            </a:r>
            <a:endParaRPr lang="zh-CN" altLang="en-US" dirty="0"/>
          </a:p>
          <a:p>
            <a:pPr marL="0" indent="0">
              <a:buNone/>
            </a:pPr>
            <a:r>
              <a:rPr lang="zh-CN" altLang="en-US" dirty="0"/>
              <a:t>  （1）利用分类的思想方法解题</a:t>
            </a:r>
            <a:endParaRPr lang="zh-CN" altLang="en-US" dirty="0"/>
          </a:p>
          <a:p>
            <a:pPr marL="0" indent="0">
              <a:buNone/>
            </a:pPr>
            <a:r>
              <a:rPr lang="zh-CN" altLang="en-US" dirty="0"/>
              <a:t>①如图，瓶子高度为25厘米，下部为直圆柱形。内装8两油，油面高14厘米；若将其倒立，则油面高18厘米。这个瓶子可装油多少两？</a:t>
            </a:r>
            <a:endParaRPr lang="zh-CN" altLang="en-US" dirty="0"/>
          </a:p>
          <a:p>
            <a:pPr marL="0" indent="0">
              <a:buNone/>
            </a:pPr>
            <a:endParaRPr lang="zh-CN" altLang="en-US" dirty="0"/>
          </a:p>
          <a:p>
            <a:pPr marL="0" indent="0">
              <a:buNone/>
            </a:pPr>
            <a:endParaRPr lang="zh-CN" altLang="en-US" dirty="0"/>
          </a:p>
          <a:p>
            <a:pPr marL="0" indent="0">
              <a:buNone/>
            </a:pPr>
            <a:endParaRPr lang="zh-CN" altLang="en-US" dirty="0"/>
          </a:p>
          <a:p>
            <a:pPr marL="0" indent="0">
              <a:buNone/>
            </a:pPr>
            <a:endParaRPr lang="zh-CN" altLang="en-US" dirty="0"/>
          </a:p>
          <a:p>
            <a:pPr marL="0" indent="0">
              <a:buNone/>
            </a:pPr>
            <a:r>
              <a:rPr lang="zh-CN" altLang="en-US" dirty="0"/>
              <a:t>②一个底面半径是10厘米的圆柱形瓶中，水深8厘米，要在瓶中放入长和宽都是8厘米、高是15厘米的一块铁块，把铁块竖放在水中，水面上升几厘米？</a:t>
            </a:r>
            <a:endParaRPr lang="zh-CN" altLang="en-US" dirty="0"/>
          </a:p>
        </p:txBody>
      </p:sp>
      <p:pic>
        <p:nvPicPr>
          <p:cNvPr id="17" name="图片 42"/>
          <p:cNvPicPr>
            <a:picLocks noChangeAspect="1" noChangeArrowheads="1"/>
          </p:cNvPicPr>
          <p:nvPr/>
        </p:nvPicPr>
        <p:blipFill>
          <a:blip r:embed="rId1" cstate="print"/>
          <a:srcRect/>
          <a:stretch>
            <a:fillRect/>
          </a:stretch>
        </p:blipFill>
        <p:spPr>
          <a:xfrm>
            <a:off x="442595" y="1210310"/>
            <a:ext cx="1089025" cy="812165"/>
          </a:xfrm>
          <a:prstGeom prst="rect">
            <a:avLst/>
          </a:prstGeom>
          <a:noFill/>
          <a:ln w="9525">
            <a:noFill/>
            <a:miter lim="800000"/>
            <a:headEnd/>
            <a:tailEnd/>
          </a:ln>
        </p:spPr>
      </p:pic>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（2）不变量思想方法的渗透</a:t>
            </a:r>
            <a:endParaRPr lang="zh-CN" altLang="en-US" b="1"/>
          </a:p>
          <a:p>
            <a:r>
              <a:rPr lang="zh-CN" altLang="en-US">
                <a:solidFill>
                  <a:srgbClr val="FF0000"/>
                </a:solidFill>
              </a:rPr>
              <a:t>数学概念呈构成数学知识的基础，是基本知识和基本技能教学的核心</a:t>
            </a:r>
            <a:r>
              <a:rPr lang="zh-CN" altLang="en-US"/>
              <a:t>，所以正确理解数学概念呈掌握数学知识的前提，但数学概念的抽象性使得数学概念的教学相对棘手。因此，教师在教学中应捉住“</a:t>
            </a:r>
            <a:r>
              <a:rPr lang="zh-CN" altLang="en-US">
                <a:solidFill>
                  <a:srgbClr val="FF0000"/>
                </a:solidFill>
              </a:rPr>
              <a:t>变与不变</a:t>
            </a:r>
            <a:r>
              <a:rPr lang="zh-CN" altLang="en-US"/>
              <a:t>”的关系，引导学生去比较辨析，从而更清晰地理解概念的本质特征。</a:t>
            </a:r>
            <a:endParaRPr lang="zh-CN" altLang="en-US"/>
          </a:p>
          <a:p>
            <a:endParaRPr lang="zh-CN" altLang="en-US"/>
          </a:p>
        </p:txBody>
      </p:sp>
    </p:spTree>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30721"/>
          <p:cNvSpPr>
            <a:spLocks noGrp="1"/>
          </p:cNvSpPr>
          <p:nvPr>
            <p:ph type="title"/>
          </p:nvPr>
        </p:nvSpPr>
        <p:spPr/>
        <p:txBody>
          <a:bodyPr lIns="50396" tIns="25198" rIns="50396" bIns="25198" anchor="ctr"/>
          <a:p>
            <a:br>
              <a:rPr lang="zh-CN"/>
            </a:br>
            <a:endParaRPr lang="zh-CN"/>
          </a:p>
        </p:txBody>
      </p:sp>
      <p:sp>
        <p:nvSpPr>
          <p:cNvPr id="31746" name="文本占位符 30722"/>
          <p:cNvSpPr>
            <a:spLocks noGrp="1"/>
          </p:cNvSpPr>
          <p:nvPr>
            <p:ph idx="1"/>
          </p:nvPr>
        </p:nvSpPr>
        <p:spPr>
          <a:xfrm>
            <a:off x="288925" y="234950"/>
            <a:ext cx="5183188" cy="2659063"/>
          </a:xfrm>
        </p:spPr>
        <p:txBody>
          <a:bodyPr lIns="50396" tIns="25198" rIns="50396" bIns="25198" anchor="t"/>
          <a:p>
            <a:pPr>
              <a:lnSpc>
                <a:spcPct val="80000"/>
              </a:lnSpc>
            </a:pPr>
            <a:endParaRPr lang="zh-CN" altLang="en-US" sz="1500"/>
          </a:p>
          <a:p>
            <a:pPr>
              <a:lnSpc>
                <a:spcPct val="80000"/>
              </a:lnSpc>
            </a:pPr>
            <a:endParaRPr lang="zh-CN" altLang="en-US" sz="1500"/>
          </a:p>
          <a:p>
            <a:pPr>
              <a:lnSpc>
                <a:spcPct val="80000"/>
              </a:lnSpc>
            </a:pPr>
            <a:endParaRPr lang="zh-CN" altLang="en-US" sz="1500"/>
          </a:p>
          <a:p>
            <a:pPr marL="0" indent="0">
              <a:lnSpc>
                <a:spcPct val="80000"/>
              </a:lnSpc>
              <a:buNone/>
            </a:pPr>
            <a:r>
              <a:rPr lang="zh-CN" altLang="en-US" sz="1500"/>
              <a:t>     例如，教学“面积”一课时，不少教帅把周长和面积割裂开来进行教学，从而导致学生容易把面积与周长两个重要概念混淆。在分别教学周长与面积的概念后，我们可以设计一系列相关联的数学活动，让学生观察围成图形的线的变化是如何引起周长和面积的变化，从中体会到周长与面积之间既有密切的联系，又有本质的区别。</a:t>
            </a:r>
            <a:endParaRPr lang="zh-CN" altLang="en-US" sz="1500"/>
          </a:p>
          <a:p>
            <a:pPr>
              <a:lnSpc>
                <a:spcPct val="80000"/>
              </a:lnSpc>
            </a:pPr>
            <a:endParaRPr lang="en-US" altLang="zh-CN" sz="1500"/>
          </a:p>
        </p:txBody>
      </p:sp>
    </p:spTree>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0721"/>
          <p:cNvSpPr>
            <a:spLocks noGrp="1"/>
          </p:cNvSpPr>
          <p:nvPr>
            <p:ph type="title"/>
          </p:nvPr>
        </p:nvSpPr>
        <p:spPr/>
        <p:txBody>
          <a:bodyPr lIns="50396" tIns="25198" rIns="50396" bIns="25198" anchor="ctr"/>
          <a:p>
            <a:br>
              <a:rPr lang="zh-CN"/>
            </a:br>
            <a:endParaRPr lang="zh-CN"/>
          </a:p>
        </p:txBody>
      </p:sp>
      <p:sp>
        <p:nvSpPr>
          <p:cNvPr id="32770" name="文本占位符 30722"/>
          <p:cNvSpPr>
            <a:spLocks noGrp="1"/>
          </p:cNvSpPr>
          <p:nvPr>
            <p:ph idx="1"/>
          </p:nvPr>
        </p:nvSpPr>
        <p:spPr>
          <a:xfrm>
            <a:off x="288925" y="234950"/>
            <a:ext cx="5183188" cy="2659063"/>
          </a:xfrm>
        </p:spPr>
        <p:txBody>
          <a:bodyPr lIns="50396" tIns="25198" rIns="50396" bIns="25198" anchor="t"/>
          <a:p>
            <a:pPr>
              <a:lnSpc>
                <a:spcPct val="80000"/>
              </a:lnSpc>
            </a:pPr>
            <a:r>
              <a:rPr lang="zh-CN" altLang="en-US" sz="1500"/>
              <a:t>判断1：</a:t>
            </a:r>
            <a:endParaRPr lang="zh-CN" altLang="en-US" sz="1500"/>
          </a:p>
          <a:p>
            <a:pPr marL="0" indent="0">
              <a:lnSpc>
                <a:spcPct val="80000"/>
              </a:lnSpc>
              <a:buNone/>
            </a:pPr>
            <a:r>
              <a:rPr lang="zh-CN" altLang="en-US" sz="1500"/>
              <a:t> 师(出示下图)：观察这两个图，什么没变，什么变化？</a:t>
            </a:r>
            <a:endParaRPr lang="zh-CN" altLang="en-US" sz="1500"/>
          </a:p>
          <a:p>
            <a:pPr marL="0" indent="0">
              <a:lnSpc>
                <a:spcPct val="80000"/>
              </a:lnSpc>
              <a:buNone/>
            </a:pPr>
            <a:endParaRPr lang="zh-CN" altLang="en-US" sz="1500"/>
          </a:p>
          <a:p>
            <a:pPr marL="0" indent="0">
              <a:lnSpc>
                <a:spcPct val="80000"/>
              </a:lnSpc>
              <a:buNone/>
            </a:pPr>
            <a:endParaRPr lang="zh-CN" altLang="en-US" sz="1500"/>
          </a:p>
          <a:p>
            <a:pPr marL="0" indent="0">
              <a:lnSpc>
                <a:spcPct val="80000"/>
              </a:lnSpc>
              <a:buNone/>
            </a:pPr>
            <a:endParaRPr lang="zh-CN" altLang="en-US" sz="1500"/>
          </a:p>
          <a:p>
            <a:pPr>
              <a:lnSpc>
                <a:spcPct val="80000"/>
              </a:lnSpc>
            </a:pPr>
            <a:r>
              <a:rPr lang="zh-CN" altLang="en-US" sz="1500">
                <a:sym typeface="+mn-ea"/>
              </a:rPr>
              <a:t>判断2：</a:t>
            </a:r>
            <a:endParaRPr lang="zh-CN" altLang="en-US" sz="1500"/>
          </a:p>
          <a:p>
            <a:pPr marL="0" indent="0">
              <a:lnSpc>
                <a:spcPct val="80000"/>
              </a:lnSpc>
              <a:buNone/>
            </a:pPr>
            <a:r>
              <a:rPr lang="zh-CN" altLang="en-US" sz="1500"/>
              <a:t> 师（出示下图）：图形的周长有变化吗？是怎样变化的？面积呢？</a:t>
            </a:r>
            <a:endParaRPr lang="zh-CN" altLang="en-US" sz="1500"/>
          </a:p>
        </p:txBody>
      </p:sp>
      <p:pic>
        <p:nvPicPr>
          <p:cNvPr id="3" name="图片 1"/>
          <p:cNvPicPr>
            <a:picLocks noChangeAspect="1"/>
          </p:cNvPicPr>
          <p:nvPr/>
        </p:nvPicPr>
        <p:blipFill>
          <a:blip r:embed="rId1"/>
          <a:stretch>
            <a:fillRect/>
          </a:stretch>
        </p:blipFill>
        <p:spPr>
          <a:xfrm>
            <a:off x="857568" y="768350"/>
            <a:ext cx="1089025" cy="570865"/>
          </a:xfrm>
          <a:prstGeom prst="rect">
            <a:avLst/>
          </a:prstGeom>
          <a:noFill/>
          <a:ln w="9525">
            <a:noFill/>
          </a:ln>
        </p:spPr>
      </p:pic>
      <p:pic>
        <p:nvPicPr>
          <p:cNvPr id="5" name="图片 2"/>
          <p:cNvPicPr>
            <a:picLocks noChangeAspect="1"/>
          </p:cNvPicPr>
          <p:nvPr/>
        </p:nvPicPr>
        <p:blipFill>
          <a:blip r:embed="rId2"/>
          <a:stretch>
            <a:fillRect/>
          </a:stretch>
        </p:blipFill>
        <p:spPr>
          <a:xfrm>
            <a:off x="685165" y="2175510"/>
            <a:ext cx="2223135" cy="537210"/>
          </a:xfrm>
          <a:prstGeom prst="rect">
            <a:avLst/>
          </a:prstGeom>
          <a:noFill/>
          <a:ln w="9525">
            <a:noFill/>
          </a:ln>
        </p:spPr>
      </p:pic>
    </p:spTree>
  </p:cSld>
  <p:clrMapOvr>
    <a:masterClrMapping/>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0721"/>
          <p:cNvSpPr>
            <a:spLocks noGrp="1"/>
          </p:cNvSpPr>
          <p:nvPr>
            <p:ph type="title"/>
          </p:nvPr>
        </p:nvSpPr>
        <p:spPr/>
        <p:txBody>
          <a:bodyPr lIns="50396" tIns="25198" rIns="50396" bIns="25198" anchor="ctr"/>
          <a:p>
            <a:br>
              <a:rPr lang="zh-CN"/>
            </a:br>
            <a:endParaRPr lang="zh-CN"/>
          </a:p>
        </p:txBody>
      </p:sp>
      <p:sp>
        <p:nvSpPr>
          <p:cNvPr id="32770" name="文本占位符 30722"/>
          <p:cNvSpPr>
            <a:spLocks noGrp="1"/>
          </p:cNvSpPr>
          <p:nvPr>
            <p:ph idx="1"/>
          </p:nvPr>
        </p:nvSpPr>
        <p:spPr>
          <a:xfrm>
            <a:off x="288925" y="234950"/>
            <a:ext cx="5183188" cy="2659063"/>
          </a:xfrm>
        </p:spPr>
        <p:txBody>
          <a:bodyPr lIns="50396" tIns="25198" rIns="50396" bIns="25198" anchor="t"/>
          <a:p>
            <a:pPr>
              <a:lnSpc>
                <a:spcPct val="80000"/>
              </a:lnSpc>
            </a:pPr>
            <a:r>
              <a:rPr lang="zh-CN" altLang="en-US" sz="1500"/>
              <a:t>判断3：</a:t>
            </a:r>
            <a:endParaRPr lang="zh-CN" altLang="en-US" sz="1500"/>
          </a:p>
          <a:p>
            <a:pPr marL="0" indent="0">
              <a:lnSpc>
                <a:spcPct val="80000"/>
              </a:lnSpc>
              <a:buNone/>
            </a:pPr>
            <a:r>
              <a:rPr lang="zh-CN" altLang="en-US" sz="1500"/>
              <a:t>师（出示下图）：图形的周长有变化吗？是怎样变化的？面积呢？</a:t>
            </a:r>
            <a:endParaRPr lang="zh-CN" altLang="en-US" sz="1500"/>
          </a:p>
          <a:p>
            <a:pPr marL="0" indent="0">
              <a:lnSpc>
                <a:spcPct val="80000"/>
              </a:lnSpc>
              <a:buNone/>
            </a:pPr>
            <a:endParaRPr lang="zh-CN" altLang="en-US" sz="1500"/>
          </a:p>
          <a:p>
            <a:pPr marL="0" indent="0">
              <a:lnSpc>
                <a:spcPct val="80000"/>
              </a:lnSpc>
              <a:buNone/>
            </a:pPr>
            <a:endParaRPr lang="zh-CN" altLang="en-US" sz="1500"/>
          </a:p>
          <a:p>
            <a:pPr marL="0" indent="0">
              <a:lnSpc>
                <a:spcPct val="80000"/>
              </a:lnSpc>
              <a:buNone/>
            </a:pPr>
            <a:endParaRPr lang="zh-CN" altLang="en-US" sz="1500"/>
          </a:p>
          <a:p>
            <a:pPr>
              <a:lnSpc>
                <a:spcPct val="80000"/>
              </a:lnSpc>
            </a:pPr>
            <a:r>
              <a:rPr lang="zh-CN" altLang="en-US" sz="1500">
                <a:sym typeface="+mn-ea"/>
              </a:rPr>
              <a:t>判断</a:t>
            </a:r>
            <a:r>
              <a:rPr lang="en-US" altLang="zh-CN" sz="1500">
                <a:sym typeface="+mn-ea"/>
              </a:rPr>
              <a:t>4</a:t>
            </a:r>
            <a:r>
              <a:rPr lang="zh-CN" altLang="en-US" sz="1500">
                <a:sym typeface="+mn-ea"/>
              </a:rPr>
              <a:t>：</a:t>
            </a:r>
            <a:endParaRPr lang="zh-CN" altLang="en-US" sz="1500"/>
          </a:p>
          <a:p>
            <a:pPr marL="0" indent="0">
              <a:lnSpc>
                <a:spcPct val="80000"/>
              </a:lnSpc>
              <a:buNone/>
            </a:pPr>
            <a:r>
              <a:rPr lang="zh-CN" altLang="en-US" sz="1500"/>
              <a:t> （多媒体出示一个能活动的平行四边形框架，演示平行四边形变成长方形再变成夹角更小的平行四边形的过程，如下图）</a:t>
            </a:r>
            <a:endParaRPr lang="zh-CN" altLang="en-US" sz="1500"/>
          </a:p>
        </p:txBody>
      </p:sp>
      <p:pic>
        <p:nvPicPr>
          <p:cNvPr id="22" name="图片 4"/>
          <p:cNvPicPr>
            <a:picLocks noChangeAspect="1"/>
          </p:cNvPicPr>
          <p:nvPr/>
        </p:nvPicPr>
        <p:blipFill>
          <a:blip r:embed="rId1"/>
          <a:stretch>
            <a:fillRect/>
          </a:stretch>
        </p:blipFill>
        <p:spPr>
          <a:xfrm>
            <a:off x="685165" y="981710"/>
            <a:ext cx="3238500" cy="461645"/>
          </a:xfrm>
          <a:prstGeom prst="rect">
            <a:avLst/>
          </a:prstGeom>
          <a:noFill/>
          <a:ln w="9525">
            <a:noFill/>
          </a:ln>
        </p:spPr>
      </p:pic>
      <p:pic>
        <p:nvPicPr>
          <p:cNvPr id="24" name="图片 5"/>
          <p:cNvPicPr>
            <a:picLocks noChangeAspect="1"/>
          </p:cNvPicPr>
          <p:nvPr/>
        </p:nvPicPr>
        <p:blipFill>
          <a:blip r:embed="rId2"/>
          <a:stretch>
            <a:fillRect/>
          </a:stretch>
        </p:blipFill>
        <p:spPr>
          <a:xfrm>
            <a:off x="575310" y="2320925"/>
            <a:ext cx="3460115" cy="573405"/>
          </a:xfrm>
          <a:prstGeom prst="rect">
            <a:avLst/>
          </a:prstGeom>
          <a:noFill/>
          <a:ln w="9525">
            <a:noFill/>
          </a:ln>
        </p:spPr>
      </p:pic>
    </p:spTree>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三、如何在教学中落实数学思想方法</a:t>
            </a:r>
            <a:endParaRPr lang="zh-CN" altLang="en-US" b="1"/>
          </a:p>
          <a:p>
            <a:pPr marL="0" indent="0">
              <a:buNone/>
            </a:pPr>
            <a:r>
              <a:rPr lang="zh-CN" altLang="en-US" b="1"/>
              <a:t>1．重视思想方法目标的落实</a:t>
            </a:r>
            <a:endParaRPr lang="zh-CN" altLang="en-US" b="1"/>
          </a:p>
          <a:p>
            <a:pPr marL="0" indent="0">
              <a:buNone/>
            </a:pPr>
            <a:r>
              <a:rPr lang="zh-CN" altLang="en-US"/>
              <a:t>    《标准(2011版)》给出了描述课程目标的两类行为动词，一类是描述结果目标的，包括“了解”、“理解”、“掌握”和“运用”等；另一类是描述过程目标的，包括“经历”、“体验”和“探索”等。这些动词比较清晰地概括了学习目标的层次和不同水平，有利于教师的教学设计、目标检测和评价。因此，建议广大教师在备课撰写教学设计时，把数学思想方法作为与知识技能同等地位的目标呈现出来，而不是可有可无或者总是进行渗透，并利用这些动词进行描述和评价，使数学思想方法的教学目标落到实处。</a:t>
            </a:r>
            <a:endParaRPr lang="zh-CN" altLang="en-US"/>
          </a:p>
        </p:txBody>
      </p:sp>
    </p:spTree>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a:spLocks noGrp="1"/>
          </p:cNvSpPr>
          <p:nvPr>
            <p:ph type="title"/>
          </p:nvPr>
        </p:nvSpPr>
        <p:spPr/>
        <p:txBody>
          <a:bodyPr lIns="50396" tIns="25198" rIns="50396" bIns="25198" anchor="ctr"/>
          <a:p>
            <a:br>
              <a:rPr lang="zh-CN"/>
            </a:br>
            <a:endParaRPr lang="zh-CN"/>
          </a:p>
        </p:txBody>
      </p:sp>
      <p:sp>
        <p:nvSpPr>
          <p:cNvPr id="9218" name="文本占位符 8194"/>
          <p:cNvSpPr>
            <a:spLocks noGrp="1"/>
          </p:cNvSpPr>
          <p:nvPr>
            <p:ph idx="1"/>
          </p:nvPr>
        </p:nvSpPr>
        <p:spPr>
          <a:xfrm>
            <a:off x="288925" y="258763"/>
            <a:ext cx="5183188" cy="2635250"/>
          </a:xfrm>
        </p:spPr>
        <p:txBody>
          <a:bodyPr lIns="50396" tIns="25198" rIns="50396" bIns="25198" anchor="t"/>
          <a:p>
            <a:r>
              <a:rPr lang="zh-CN" altLang="en-US"/>
              <a:t>例题1 一个化肥厂原计划10天生产一批化肥，由于每天比原计划多生产4吨，结果8天就完成了任务。求实际每天生产化肥多少吨？</a:t>
            </a:r>
            <a:endParaRPr lang="zh-CN" altLang="en-US"/>
          </a:p>
          <a:p>
            <a:endParaRPr lang="zh-CN" altLang="en-US"/>
          </a:p>
        </p:txBody>
      </p:sp>
    </p:spTree>
  </p:cSld>
  <p:clrMapOvr>
    <a:masterClrMapping/>
  </p:clrMapOvr>
  <p:transition spd="med">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 2．在知识形成过程中体现数学思想方法</a:t>
            </a:r>
            <a:endParaRPr lang="zh-CN" altLang="en-US" b="1"/>
          </a:p>
          <a:p>
            <a:pPr marL="0" indent="0">
              <a:buNone/>
            </a:pPr>
            <a:r>
              <a:rPr lang="zh-CN" altLang="en-US"/>
              <a:t>     当前数学教学(尤其是中学数学教学)的一个现象是精讲多练，就是急于把概念、公式、法则、定理等知识传授给学生，然后按照考试的要求进行技能训练，即轻视知识的形成过程，重视技能的训练。这种教学模式表面上对应试有效果，实际上既浪费时间、又没有真正培养学生的思维能力、思想方法和学习兴趣，导致很多学生害怕数学。</a:t>
            </a:r>
            <a:endParaRPr lang="zh-CN" altLang="en-US"/>
          </a:p>
        </p:txBody>
      </p:sp>
    </p:spTree>
  </p:cSld>
  <p:clrMapOvr>
    <a:masterClrMapping/>
  </p:clrMapOvr>
  <p:transition spd="med">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a:t>    《标准(2011版)》仍然重视过程目标，在前言、教学建议、评价建议和教材编写建议等部分用不同的方式加以强调，如让学生有机会获得直接经验，注重对学生数学学习过程的评价，教材编写要体现知识的形成和应用过程等。因此，教师在教学过程中应一如既往地重视知识尤其是概念的形成过程；因为概念不仅是知识的基础，也是抽象思维的基础和基本形式。在数学知识中，公式、法则、性质、定律、定理等都是在概念的基础上界定和描述的，概念是知识的核心，概念及概念之间的关系构成了知识结构的主体。良好的知识结构是学生获得数学思想方法的基础，只有理解了概念及概念之间的关系，才能很好地利用分类的思想方法、模型思想和推理思想等学习数学、解决问题。</a:t>
            </a:r>
            <a:endParaRPr lang="zh-CN" altLang="en-US"/>
          </a:p>
        </p:txBody>
      </p:sp>
    </p:spTree>
  </p:cSld>
  <p:clrMapOvr>
    <a:masterClrMapping/>
  </p:clrMapOvr>
  <p:transition spd="med">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a:t>    除了重视概念的形成过程，还要重视法则、性质、公式、定律等的探索、归纳过程。小学数学学习的一大特点是很多法则、性质、公式、定律等，是通过实验、观察、猜想、类比、归纳等非演绎推理方法获得的。学生经历和体验了这些知识的形成过程，有利于理解所学知识及其背后的原理，有利于提炼概括数学思想方法，提高学生的思维水平和思想方法方面的数学素养。反之，如果不让学生经历、体验这些过程，直接把结论呈现给学生，就可能使学生的学习停留在对知识的记忆、模仿的水平上，更谈不上思想方法的提升。“教学实践证明，那种只注重现成结论的传授，而不讲究生动过程的展示，教与学势必都将走入一条没有出路的‘死胡同’。这样培养出来的学生只能是‘知识型”记忆型’的人才，同时这种教学也必然会束缚‘创造型”开拓型’人才的成长。”</a:t>
            </a:r>
            <a:endParaRPr lang="zh-CN" altLang="en-US"/>
          </a:p>
        </p:txBody>
      </p:sp>
    </p:spTree>
  </p:cSld>
  <p:clrMapOvr>
    <a:masterClrMapping/>
  </p:clrMapOvr>
  <p:transition spd="med">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3．在知识的应用过程中体现数学思想方法</a:t>
            </a:r>
            <a:endParaRPr lang="zh-CN" altLang="en-US" b="1"/>
          </a:p>
          <a:p>
            <a:pPr marL="0" indent="0">
              <a:buNone/>
            </a:pPr>
            <a:r>
              <a:rPr lang="zh-CN" altLang="en-US"/>
              <a:t>     小学生学习数学，一方面是为将来的学习打基础，另-方面要解决问题，包括数学问题和生活中的问题，即解决问题是很重要的方面。有些教师经常反映，教材中问题解决的例题简单、习题难，也就是说部分学生在教学了例题后做练习时遇到了困难。原因可能有两种：一种是习题确实难了，另一种是该部分学生没有形成迁移能力。这种迁移能力的形成，需要方法上的提炼，即所谓授人以渔。</a:t>
            </a:r>
            <a:endParaRPr lang="zh-CN" altLang="en-US"/>
          </a:p>
        </p:txBody>
      </p:sp>
    </p:spTree>
  </p:cSld>
  <p:clrMapOvr>
    <a:masterClrMapping/>
  </p:clrMapOvr>
  <p:transition spd="med">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 4．在整理和复习、总复习中体现数学思想方法</a:t>
            </a:r>
            <a:endParaRPr lang="zh-CN" altLang="en-US" b="1"/>
          </a:p>
          <a:p>
            <a:pPr marL="0" indent="0">
              <a:buNone/>
            </a:pPr>
            <a:r>
              <a:rPr lang="zh-CN" altLang="en-US"/>
              <a:t>     每个单元后的整理和复习、全册书后的总复习，不是简单地复习知识、巩固技能，更是思想方法的总结和提升。当小学生在进入六年级，尤其是在最后的总复习阶段，更应该对小学数学的知识进行系统的、结构化的梳理，在思想方法上进行提升。如果说学生以前学习的碎片式的知识是一棵一棵的树，那么现在看到的应该是一片森林、一片美丽的风景。</a:t>
            </a:r>
            <a:endParaRPr lang="zh-CN" altLang="en-US"/>
          </a:p>
        </p:txBody>
      </p:sp>
    </p:spTree>
  </p:cSld>
  <p:clrMapOvr>
    <a:masterClrMapping/>
  </p:clrMapOvr>
  <p:transition spd="med">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  5．潜移默化、明确呈现、长期坚持</a:t>
            </a:r>
            <a:endParaRPr lang="zh-CN" altLang="en-US" b="1"/>
          </a:p>
          <a:p>
            <a:pPr marL="0" indent="0">
              <a:buNone/>
            </a:pPr>
            <a:r>
              <a:rPr lang="zh-CN" altLang="en-US"/>
              <a:t>     教科书中的很多内容都渗透了各种数学思想方法，有些是明显的，有些是隐藏的。如二年级上册第一单元长度单位体现了符号思想，用字母符号“cm”“m”来表示长度单位厘米和米，是非常明显的；而在第4和6单元表内乘法中体现了函数思想，就是隐藏的。教师在研读教材、设计教学案例时，要注意体现数学思想方法的目标，要结合每堂课的教学内容体现不同的思想方法目标，重要的可以在教学过程中用板书、PPT等形式加以明确呈现，如转化思想、模型思想、归纳思想、数形结合思想、分类思想等。</a:t>
            </a:r>
            <a:endParaRPr lang="zh-CN" altLang="en-US"/>
          </a:p>
        </p:txBody>
      </p:sp>
    </p:spTree>
  </p:cSld>
  <p:clrMapOvr>
    <a:masterClrMapping/>
  </p:clrMapOvr>
  <p:transition spd="med">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9697"/>
          <p:cNvSpPr>
            <a:spLocks noGrp="1"/>
          </p:cNvSpPr>
          <p:nvPr>
            <p:ph type="title"/>
          </p:nvPr>
        </p:nvSpPr>
        <p:spPr/>
        <p:txBody>
          <a:bodyPr lIns="50396" tIns="25198" rIns="50396" bIns="25198" anchor="ctr"/>
          <a:p>
            <a:br>
              <a:rPr lang="zh-CN"/>
            </a:br>
            <a:endParaRPr lang="zh-CN"/>
          </a:p>
        </p:txBody>
      </p:sp>
      <p:sp>
        <p:nvSpPr>
          <p:cNvPr id="30722" name="文本占位符 29698"/>
          <p:cNvSpPr>
            <a:spLocks noGrp="1"/>
          </p:cNvSpPr>
          <p:nvPr>
            <p:ph idx="1"/>
          </p:nvPr>
        </p:nvSpPr>
        <p:spPr>
          <a:xfrm>
            <a:off x="288925" y="250825"/>
            <a:ext cx="5183188" cy="2643188"/>
          </a:xfrm>
        </p:spPr>
        <p:txBody>
          <a:bodyPr lIns="50396" tIns="25198" rIns="50396" bIns="25198" anchor="t"/>
          <a:p>
            <a:endParaRPr lang="en-US" altLang="zh-CN"/>
          </a:p>
          <a:p>
            <a:pPr marL="0" indent="0">
              <a:buNone/>
            </a:pPr>
            <a:r>
              <a:rPr lang="zh-CN" altLang="en-US" b="1"/>
              <a:t>     </a:t>
            </a:r>
            <a:r>
              <a:rPr lang="zh-CN" altLang="en-US"/>
              <a:t>正如杜甫的诗句“好雨知时节，当春乃发生。随风潜入夜，润物细无声……”所表达的心境一样，数学思想方法的教学也应该像春雨一样，不断地滋润着学生的心田。学生通过学习经验和思想方法的日积月累，能够实现数学素养的真正提高，为中学数学的学习打下良好的基础。</a:t>
            </a:r>
            <a:endParaRPr lang="zh-CN" altLang="en-US"/>
          </a:p>
          <a:p>
            <a:pPr marL="0" indent="0">
              <a:buNone/>
            </a:pPr>
            <a:r>
              <a:rPr lang="zh-CN" altLang="en-US"/>
              <a:t>       对于学生而言，小学学习6年、初中学习3年、高中学习3年，这12年每年都要学习数学，很多人甚至上了大学还要学习数学，课本有几+本。也就是说，从小学到高中，数学书越学越多、越学越厚。那么如何能够越学越薄呢?最好的方法就是，适当掌握双基、提炼思想方法、学会运用思想方法。</a:t>
            </a:r>
            <a:endParaRPr lang="zh-CN" altLang="en-US"/>
          </a:p>
        </p:txBody>
      </p:sp>
    </p:spTree>
  </p:cSld>
  <p:clrMapOvr>
    <a:masterClrMapping/>
  </p:clrMapOvr>
  <p:transition spd="med">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9217"/>
          <p:cNvSpPr>
            <a:spLocks noGrp="1"/>
          </p:cNvSpPr>
          <p:nvPr>
            <p:ph type="title"/>
          </p:nvPr>
        </p:nvSpPr>
        <p:spPr/>
        <p:txBody>
          <a:bodyPr lIns="50396" tIns="25198" rIns="50396" bIns="25198" anchor="ctr"/>
          <a:p>
            <a:br>
              <a:rPr lang="zh-CN"/>
            </a:br>
            <a:endParaRPr lang="zh-CN"/>
          </a:p>
        </p:txBody>
      </p:sp>
      <p:sp>
        <p:nvSpPr>
          <p:cNvPr id="10242" name="文本占位符 9218"/>
          <p:cNvSpPr>
            <a:spLocks noGrp="1"/>
          </p:cNvSpPr>
          <p:nvPr>
            <p:ph idx="1"/>
          </p:nvPr>
        </p:nvSpPr>
        <p:spPr>
          <a:xfrm>
            <a:off x="288925" y="255588"/>
            <a:ext cx="5183188" cy="2638425"/>
          </a:xfrm>
        </p:spPr>
        <p:txBody>
          <a:bodyPr lIns="50396" tIns="25198" rIns="50396" bIns="25198" anchor="t"/>
          <a:p>
            <a:r>
              <a:rPr lang="zh-CN" altLang="en-US">
                <a:sym typeface="+mn-ea"/>
              </a:rPr>
              <a:t>例题2 甲的钱是乙的4倍，如果</a:t>
            </a:r>
            <a:r>
              <a:rPr lang="zh-CN" altLang="en-US">
                <a:sym typeface="+mn-ea"/>
              </a:rPr>
              <a:t>甲</a:t>
            </a:r>
            <a:r>
              <a:rPr lang="zh-CN" altLang="en-US">
                <a:sym typeface="+mn-ea"/>
              </a:rPr>
              <a:t>给</a:t>
            </a:r>
            <a:r>
              <a:rPr lang="zh-CN" altLang="en-US">
                <a:sym typeface="+mn-ea"/>
              </a:rPr>
              <a:t>乙</a:t>
            </a:r>
            <a:r>
              <a:rPr lang="zh-CN" altLang="en-US">
                <a:sym typeface="+mn-ea"/>
              </a:rPr>
              <a:t>110元，那么乙的钱是甲的3倍，求甲、乙原来各有多少元？</a:t>
            </a:r>
            <a:endParaRPr lang="zh-CN" altLang="en-US"/>
          </a:p>
          <a:p>
            <a:endParaRPr lang="zh-CN" altLang="en-US" dirty="0"/>
          </a:p>
        </p:txBody>
      </p:sp>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0241"/>
          <p:cNvSpPr>
            <a:spLocks noGrp="1"/>
          </p:cNvSpPr>
          <p:nvPr>
            <p:ph type="title"/>
          </p:nvPr>
        </p:nvSpPr>
        <p:spPr/>
        <p:txBody>
          <a:bodyPr lIns="50396" tIns="25198" rIns="50396" bIns="25198" anchor="ctr"/>
          <a:p>
            <a:br>
              <a:rPr lang="zh-CN"/>
            </a:br>
            <a:endParaRPr lang="zh-CN"/>
          </a:p>
        </p:txBody>
      </p:sp>
      <p:sp>
        <p:nvSpPr>
          <p:cNvPr id="11266" name="文本占位符 10242"/>
          <p:cNvSpPr>
            <a:spLocks noGrp="1"/>
          </p:cNvSpPr>
          <p:nvPr>
            <p:ph idx="1"/>
          </p:nvPr>
        </p:nvSpPr>
        <p:spPr>
          <a:xfrm>
            <a:off x="288925" y="209550"/>
            <a:ext cx="5183188" cy="2684463"/>
          </a:xfrm>
        </p:spPr>
        <p:txBody>
          <a:bodyPr lIns="50396" tIns="25198" rIns="50396" bIns="25198" anchor="t"/>
          <a:p>
            <a:r>
              <a:rPr lang="zh-CN" altLang="en-US">
                <a:sym typeface="+mn-ea"/>
              </a:rPr>
              <a:t>例题3 一个六位数，最高位是1，如果把1挪到这个六位数的末位，那么得到的数是原来数的3倍，求原来的六位数是多少？</a:t>
            </a:r>
            <a:endParaRPr lang="zh-CN" altLang="en-US"/>
          </a:p>
          <a:p>
            <a:endParaRPr lang="zh-CN" altLang="en-US"/>
          </a:p>
        </p:txBody>
      </p:sp>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1265"/>
          <p:cNvSpPr>
            <a:spLocks noGrp="1"/>
          </p:cNvSpPr>
          <p:nvPr>
            <p:ph type="title"/>
          </p:nvPr>
        </p:nvSpPr>
        <p:spPr/>
        <p:txBody>
          <a:bodyPr lIns="50396" tIns="25198" rIns="50396" bIns="25198" anchor="ctr"/>
          <a:p>
            <a:br>
              <a:rPr lang="zh-CN"/>
            </a:br>
            <a:endParaRPr lang="zh-CN"/>
          </a:p>
        </p:txBody>
      </p:sp>
      <p:sp>
        <p:nvSpPr>
          <p:cNvPr id="12290" name="文本占位符 11266"/>
          <p:cNvSpPr>
            <a:spLocks noGrp="1"/>
          </p:cNvSpPr>
          <p:nvPr>
            <p:ph idx="1"/>
          </p:nvPr>
        </p:nvSpPr>
        <p:spPr>
          <a:xfrm>
            <a:off x="288925" y="250825"/>
            <a:ext cx="5183188" cy="2643188"/>
          </a:xfrm>
        </p:spPr>
        <p:txBody>
          <a:bodyPr lIns="50396" tIns="25198" rIns="50396" bIns="25198" anchor="t"/>
          <a:p>
            <a:r>
              <a:rPr lang="zh-CN" altLang="en-US">
                <a:sym typeface="+mn-ea"/>
              </a:rPr>
              <a:t>例题4  6年前，妈妈的年龄是女儿的7倍，</a:t>
            </a:r>
            <a:r>
              <a:rPr lang="en-US" altLang="zh-CN">
                <a:sym typeface="+mn-ea"/>
              </a:rPr>
              <a:t>14</a:t>
            </a:r>
            <a:r>
              <a:rPr lang="zh-CN" altLang="en-US">
                <a:sym typeface="+mn-ea"/>
              </a:rPr>
              <a:t>年后，妈妈的年龄正好是女儿的2倍。今年两个人的年龄各是多少岁?</a:t>
            </a:r>
            <a:endParaRPr lang="zh-CN" altLang="en-US"/>
          </a:p>
        </p:txBody>
      </p:sp>
    </p:spTree>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2289"/>
          <p:cNvSpPr>
            <a:spLocks noGrp="1"/>
          </p:cNvSpPr>
          <p:nvPr>
            <p:ph type="title"/>
          </p:nvPr>
        </p:nvSpPr>
        <p:spPr/>
        <p:txBody>
          <a:bodyPr lIns="50396" tIns="25198" rIns="50396" bIns="25198" anchor="ctr"/>
          <a:p>
            <a:br>
              <a:rPr lang="zh-CN"/>
            </a:br>
            <a:endParaRPr lang="zh-CN"/>
          </a:p>
        </p:txBody>
      </p:sp>
      <p:sp>
        <p:nvSpPr>
          <p:cNvPr id="13314" name="文本占位符 12290"/>
          <p:cNvSpPr>
            <a:spLocks noGrp="1"/>
          </p:cNvSpPr>
          <p:nvPr>
            <p:ph idx="1"/>
          </p:nvPr>
        </p:nvSpPr>
        <p:spPr>
          <a:xfrm>
            <a:off x="288925" y="184150"/>
            <a:ext cx="5183188" cy="2709863"/>
          </a:xfrm>
        </p:spPr>
        <p:txBody>
          <a:bodyPr lIns="50396" tIns="25198" rIns="50396" bIns="25198" anchor="t"/>
          <a:p>
            <a:pPr marL="0" indent="0">
              <a:buNone/>
            </a:pPr>
            <a:r>
              <a:rPr lang="en-US" altLang="zh-CN" sz="1600"/>
              <a:t>   </a:t>
            </a:r>
            <a:endParaRPr lang="en-US" altLang="zh-CN" sz="1600"/>
          </a:p>
          <a:p>
            <a:pPr marL="0" indent="0">
              <a:buNone/>
            </a:pPr>
            <a:r>
              <a:rPr lang="zh-CN" altLang="en-US" sz="1400"/>
              <a:t>    多数专家认为数学思想是对数学知识的本质认识、理性认识。数学方法一般是指</a:t>
            </a:r>
            <a:r>
              <a:rPr lang="zh-CN" altLang="en-US" sz="1400">
                <a:solidFill>
                  <a:srgbClr val="FF0000"/>
                </a:solidFill>
              </a:rPr>
              <a:t>用数学解决问题时的方式和手段</a:t>
            </a:r>
            <a:r>
              <a:rPr lang="zh-CN" altLang="en-US" sz="1400"/>
              <a:t>。数学思想和数学方法既有区别又有密切联系。数学思想是数学方法的进一步提炼和概括，数学思想的抽象概括程度要高一些，而数学方法的操作性更强一些。人们实现数学思想往往要靠一定的数学方法；而人们选择数学方法，又要以一定的数学思想为依据。数学思想方法是数学的灵魂，那么，要想学好数学、用好数学，就要深入到数学的“灵魂深处”。</a:t>
            </a:r>
            <a:endParaRPr lang="zh-CN" altLang="en-US" sz="1400"/>
          </a:p>
        </p:txBody>
      </p:sp>
    </p:spTree>
  </p:cSld>
  <p:clrMapOvr>
    <a:masterClrMapping/>
  </p:clrMapOvr>
  <p:transition spd="med">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3313"/>
          <p:cNvSpPr>
            <a:spLocks noGrp="1"/>
          </p:cNvSpPr>
          <p:nvPr>
            <p:ph type="title"/>
          </p:nvPr>
        </p:nvSpPr>
        <p:spPr/>
        <p:txBody>
          <a:bodyPr lIns="50396" tIns="25198" rIns="50396" bIns="25198" anchor="ctr"/>
          <a:p>
            <a:br>
              <a:rPr lang="zh-CN"/>
            </a:br>
            <a:endParaRPr lang="zh-CN"/>
          </a:p>
        </p:txBody>
      </p:sp>
      <p:sp>
        <p:nvSpPr>
          <p:cNvPr id="14338" name="文本占位符 13314"/>
          <p:cNvSpPr>
            <a:spLocks noGrp="1"/>
          </p:cNvSpPr>
          <p:nvPr>
            <p:ph idx="1"/>
          </p:nvPr>
        </p:nvSpPr>
        <p:spPr>
          <a:xfrm>
            <a:off x="288925" y="238125"/>
            <a:ext cx="5183188" cy="2655888"/>
          </a:xfrm>
        </p:spPr>
        <p:txBody>
          <a:bodyPr lIns="50396" tIns="25198" rIns="50396" bIns="25198" anchor="t"/>
          <a:p>
            <a:r>
              <a:rPr lang="zh-CN" altLang="en-US" b="1"/>
              <a:t>二、小学数学中常见的思想方法</a:t>
            </a:r>
            <a:endParaRPr lang="zh-CN" altLang="en-US" b="1"/>
          </a:p>
          <a:p>
            <a:pPr marL="0" indent="0">
              <a:buNone/>
            </a:pPr>
            <a:r>
              <a:rPr lang="zh-CN" altLang="en-US"/>
              <a:t>   </a:t>
            </a:r>
            <a:r>
              <a:rPr lang="zh-CN" altLang="en-US" sz="1600"/>
              <a:t>参与《标准(2011版)》撰写及《标准(2011版)》解读的专家学者认为数学思想是有层次的，较高层次的基本思想有三个：</a:t>
            </a:r>
            <a:r>
              <a:rPr lang="zh-CN" altLang="en-US" sz="1600">
                <a:solidFill>
                  <a:srgbClr val="FF0000"/>
                </a:solidFill>
              </a:rPr>
              <a:t>抽象思想、推理思想、模型思想</a:t>
            </a:r>
            <a:r>
              <a:rPr lang="zh-CN" altLang="en-US" sz="1600"/>
              <a:t>，这三个基本思想分别对数学学科的建立、发展和应用起到了重要作用。并且认为由这三个基本思想演变、派生、发展出很多其他的较低层次的数学思想，如分类思想、归纳思想、方程思想、函数思想等。这些数学思想的关系可表示如下。</a:t>
            </a:r>
            <a:endParaRPr lang="zh-CN" altLang="en-US" sz="1600"/>
          </a:p>
          <a:p>
            <a:pPr marL="0" indent="0">
              <a:buNone/>
            </a:pPr>
            <a:endParaRPr lang="zh-CN" altLang="en-US" sz="1600"/>
          </a:p>
        </p:txBody>
      </p:sp>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4337"/>
          <p:cNvSpPr>
            <a:spLocks noGrp="1"/>
          </p:cNvSpPr>
          <p:nvPr>
            <p:ph type="title"/>
          </p:nvPr>
        </p:nvSpPr>
        <p:spPr/>
        <p:txBody>
          <a:bodyPr lIns="50396" tIns="25198" rIns="50396" bIns="25198" anchor="ctr"/>
          <a:p>
            <a:br>
              <a:rPr lang="zh-CN"/>
            </a:br>
            <a:endParaRPr lang="zh-CN"/>
          </a:p>
        </p:txBody>
      </p:sp>
      <p:pic>
        <p:nvPicPr>
          <p:cNvPr id="2" name="图片 2"/>
          <p:cNvPicPr>
            <a:picLocks noChangeAspect="1"/>
          </p:cNvPicPr>
          <p:nvPr>
            <p:ph idx="1"/>
          </p:nvPr>
        </p:nvPicPr>
        <p:blipFill>
          <a:blip r:embed="rId1"/>
          <a:stretch>
            <a:fillRect/>
          </a:stretch>
        </p:blipFill>
        <p:spPr>
          <a:xfrm>
            <a:off x="288925" y="437515"/>
            <a:ext cx="5149215" cy="2286000"/>
          </a:xfrm>
          <a:prstGeom prst="rect">
            <a:avLst/>
          </a:prstGeom>
          <a:noFill/>
          <a:ln w="9525">
            <a:noFill/>
          </a:ln>
        </p:spPr>
      </p:pic>
    </p:spTree>
  </p:cSld>
  <p:clrMapOvr>
    <a:masterClrMapping/>
  </p:clrMapOvr>
  <p:transition spd="med">
    <p:fade thruBlk="1"/>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程计划">
  <a:themeElements>
    <a:clrScheme name="">
      <a:dk1>
        <a:srgbClr val="000000"/>
      </a:dk1>
      <a:lt1>
        <a:srgbClr val="FFFFFF"/>
      </a:lt1>
      <a:dk2>
        <a:srgbClr val="1D2631"/>
      </a:dk2>
      <a:lt2>
        <a:srgbClr val="EEECE1"/>
      </a:lt2>
      <a:accent1>
        <a:srgbClr val="3F4855"/>
      </a:accent1>
      <a:accent2>
        <a:srgbClr val="F1A138"/>
      </a:accent2>
      <a:accent3>
        <a:srgbClr val="FFFFFF"/>
      </a:accent3>
      <a:accent4>
        <a:srgbClr val="000000"/>
      </a:accent4>
      <a:accent5>
        <a:srgbClr val="AFB1B4"/>
      </a:accent5>
      <a:accent6>
        <a:srgbClr val="D89031"/>
      </a:accent6>
      <a:hlink>
        <a:srgbClr val="B8CCE4"/>
      </a:hlink>
      <a:folHlink>
        <a:srgbClr val="B8CCE4"/>
      </a:folHlink>
    </a:clrScheme>
    <a:fontScheme name="">
      <a:majorFont>
        <a:latin typeface="Verdana"/>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5952</Words>
  <Application>WPS 演示</Application>
  <PresentationFormat>宽屏</PresentationFormat>
  <Paragraphs>218</Paragraphs>
  <Slides>36</Slides>
  <Notes>0</Notes>
  <HiddenSlides>0</HiddenSlides>
  <MMClips>0</MMClips>
  <ScaleCrop>false</ScaleCrop>
  <HeadingPairs>
    <vt:vector size="6" baseType="variant">
      <vt:variant>
        <vt:lpstr>已用的字体</vt:lpstr>
      </vt:variant>
      <vt:variant>
        <vt:i4>14</vt:i4>
      </vt:variant>
      <vt:variant>
        <vt:lpstr>主题</vt:lpstr>
      </vt:variant>
      <vt:variant>
        <vt:i4>5</vt:i4>
      </vt:variant>
      <vt:variant>
        <vt:lpstr>幻灯片标题</vt:lpstr>
      </vt:variant>
      <vt:variant>
        <vt:i4>36</vt:i4>
      </vt:variant>
    </vt:vector>
  </HeadingPairs>
  <TitlesOfParts>
    <vt:vector size="55" baseType="lpstr">
      <vt:lpstr>Arial</vt:lpstr>
      <vt:lpstr>宋体</vt:lpstr>
      <vt:lpstr>Wingdings</vt:lpstr>
      <vt:lpstr>微软雅黑 Light</vt:lpstr>
      <vt:lpstr>黑体</vt:lpstr>
      <vt:lpstr>Calibri Light</vt:lpstr>
      <vt:lpstr>Arial</vt:lpstr>
      <vt:lpstr>Calibri</vt:lpstr>
      <vt:lpstr>微软雅黑</vt:lpstr>
      <vt:lpstr>MS PGothic</vt:lpstr>
      <vt:lpstr>Yikes!</vt:lpstr>
      <vt:lpstr>Segoe Print</vt:lpstr>
      <vt:lpstr>Arial Unicode MS</vt:lpstr>
      <vt:lpstr>Yikes!</vt:lpstr>
      <vt:lpstr>Office 主题</vt:lpstr>
      <vt:lpstr>课程计划</vt:lpstr>
      <vt:lpstr>卡通气泡</vt:lpstr>
      <vt:lpstr>1_卡通气泡</vt:lpstr>
      <vt:lpstr>2_卡通气泡</vt:lpstr>
      <vt:lpstr>小学数学思想方法教案</vt:lpstr>
      <vt:lpstr>知识点1 对数学思想方法的认识</vt:lpstr>
      <vt:lpstr> </vt:lpstr>
      <vt:lpstr> </vt:lpstr>
      <vt:lpstr> </vt:lpstr>
      <vt:lpstr> </vt:lpstr>
      <vt:lpstr> </vt:lpstr>
      <vt:lpstr> </vt:lpstr>
      <vt:lpstr> </vt:lpstr>
      <vt:lpstr> </vt:lpstr>
      <vt:lpstr>知识点2 数学思想方法的教学</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132</cp:revision>
  <dcterms:created xsi:type="dcterms:W3CDTF">2017-08-03T01:01:00Z</dcterms:created>
  <dcterms:modified xsi:type="dcterms:W3CDTF">2021-03-12T01:58:15Z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