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39"/>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3" r:id="rId15"/>
    <p:sldId id="274" r:id="rId16"/>
    <p:sldId id="275" r:id="rId17"/>
    <p:sldId id="276" r:id="rId18"/>
    <p:sldId id="277" r:id="rId19"/>
    <p:sldId id="270" r:id="rId20"/>
    <p:sldId id="271"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12" r:id="rId49"/>
    <p:sldId id="306" r:id="rId50"/>
    <p:sldId id="313" r:id="rId51"/>
    <p:sldId id="314" r:id="rId52"/>
    <p:sldId id="315" r:id="rId53"/>
    <p:sldId id="316" r:id="rId54"/>
    <p:sldId id="317" r:id="rId55"/>
    <p:sldId id="318" r:id="rId56"/>
    <p:sldId id="328" r:id="rId57"/>
    <p:sldId id="319" r:id="rId58"/>
    <p:sldId id="320" r:id="rId59"/>
    <p:sldId id="329" r:id="rId60"/>
    <p:sldId id="335" r:id="rId61"/>
    <p:sldId id="330" r:id="rId62"/>
    <p:sldId id="336" r:id="rId63"/>
    <p:sldId id="337" r:id="rId64"/>
    <p:sldId id="338" r:id="rId65"/>
    <p:sldId id="339" r:id="rId66"/>
    <p:sldId id="340" r:id="rId67"/>
    <p:sldId id="341" r:id="rId68"/>
    <p:sldId id="342" r:id="rId69"/>
    <p:sldId id="344" r:id="rId70"/>
    <p:sldId id="345" r:id="rId71"/>
    <p:sldId id="347" r:id="rId72"/>
    <p:sldId id="346" r:id="rId73"/>
    <p:sldId id="348" r:id="rId74"/>
    <p:sldId id="349" r:id="rId75"/>
    <p:sldId id="350" r:id="rId76"/>
    <p:sldId id="351" r:id="rId77"/>
    <p:sldId id="352" r:id="rId78"/>
    <p:sldId id="353" r:id="rId79"/>
    <p:sldId id="354" r:id="rId80"/>
    <p:sldId id="356" r:id="rId81"/>
    <p:sldId id="357" r:id="rId82"/>
    <p:sldId id="358" r:id="rId83"/>
    <p:sldId id="359" r:id="rId84"/>
    <p:sldId id="360" r:id="rId85"/>
    <p:sldId id="361" r:id="rId86"/>
    <p:sldId id="362" r:id="rId87"/>
    <p:sldId id="363" r:id="rId88"/>
    <p:sldId id="364" r:id="rId89"/>
    <p:sldId id="365" r:id="rId90"/>
    <p:sldId id="366" r:id="rId91"/>
    <p:sldId id="367" r:id="rId92"/>
    <p:sldId id="368" r:id="rId93"/>
    <p:sldId id="369" r:id="rId94"/>
    <p:sldId id="370" r:id="rId95"/>
    <p:sldId id="371" r:id="rId96"/>
    <p:sldId id="372" r:id="rId97"/>
    <p:sldId id="373" r:id="rId98"/>
    <p:sldId id="374" r:id="rId99"/>
    <p:sldId id="375" r:id="rId100"/>
    <p:sldId id="376" r:id="rId101"/>
    <p:sldId id="377" r:id="rId102"/>
    <p:sldId id="379" r:id="rId103"/>
    <p:sldId id="378" r:id="rId104"/>
    <p:sldId id="380" r:id="rId105"/>
    <p:sldId id="381" r:id="rId106"/>
    <p:sldId id="382" r:id="rId107"/>
    <p:sldId id="383" r:id="rId108"/>
    <p:sldId id="384" r:id="rId109"/>
    <p:sldId id="385" r:id="rId110"/>
    <p:sldId id="386" r:id="rId111"/>
    <p:sldId id="387" r:id="rId112"/>
    <p:sldId id="391" r:id="rId113"/>
    <p:sldId id="392" r:id="rId114"/>
    <p:sldId id="388" r:id="rId115"/>
    <p:sldId id="389" r:id="rId116"/>
    <p:sldId id="394" r:id="rId117"/>
    <p:sldId id="390" r:id="rId118"/>
    <p:sldId id="393" r:id="rId119"/>
    <p:sldId id="401" r:id="rId120"/>
    <p:sldId id="395" r:id="rId121"/>
    <p:sldId id="402" r:id="rId122"/>
    <p:sldId id="397" r:id="rId123"/>
    <p:sldId id="403" r:id="rId124"/>
    <p:sldId id="404" r:id="rId125"/>
    <p:sldId id="405" r:id="rId126"/>
    <p:sldId id="406" r:id="rId127"/>
    <p:sldId id="407" r:id="rId128"/>
    <p:sldId id="408" r:id="rId129"/>
    <p:sldId id="409" r:id="rId130"/>
    <p:sldId id="410" r:id="rId131"/>
    <p:sldId id="411" r:id="rId132"/>
    <p:sldId id="412" r:id="rId133"/>
    <p:sldId id="413" r:id="rId134"/>
    <p:sldId id="414" r:id="rId135"/>
    <p:sldId id="415" r:id="rId136"/>
    <p:sldId id="416" r:id="rId137"/>
    <p:sldId id="417" r:id="rId13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929F9F4-4A8F-4326-A1B4-22849713DDAB}" styleName="深色样式 1 - 强调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主题样式 2 - 强调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15" autoAdjust="0"/>
    <p:restoredTop sz="94660"/>
  </p:normalViewPr>
  <p:slideViewPr>
    <p:cSldViewPr>
      <p:cViewPr varScale="1">
        <p:scale>
          <a:sx n="83" d="100"/>
          <a:sy n="83" d="100"/>
        </p:scale>
        <p:origin x="1786"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DBC0A6-58EC-43BC-ADCD-CB4578F29DB1}" type="datetimeFigureOut">
              <a:rPr lang="zh-CN" altLang="en-US" smtClean="0"/>
              <a:t>2022/10/12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BC30EE-A008-4487-8D12-1447F3FA6E29}" type="slidenum">
              <a:rPr lang="zh-CN" altLang="en-US" smtClean="0"/>
              <a:t>‹#›</a:t>
            </a:fld>
            <a:endParaRPr lang="zh-CN" altLang="en-US"/>
          </a:p>
        </p:txBody>
      </p:sp>
    </p:spTree>
    <p:extLst>
      <p:ext uri="{BB962C8B-B14F-4D97-AF65-F5344CB8AC3E}">
        <p14:creationId xmlns:p14="http://schemas.microsoft.com/office/powerpoint/2010/main" val="2658456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BC30EE-A008-4487-8D12-1447F3FA6E29}" type="slidenum">
              <a:rPr lang="zh-CN" altLang="en-US" smtClean="0"/>
              <a:t>104</a:t>
            </a:fld>
            <a:endParaRPr lang="zh-CN" altLang="en-US"/>
          </a:p>
        </p:txBody>
      </p:sp>
    </p:spTree>
    <p:extLst>
      <p:ext uri="{BB962C8B-B14F-4D97-AF65-F5344CB8AC3E}">
        <p14:creationId xmlns:p14="http://schemas.microsoft.com/office/powerpoint/2010/main" val="341251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BC30EE-A008-4487-8D12-1447F3FA6E29}" type="slidenum">
              <a:rPr lang="zh-CN" altLang="en-US" smtClean="0"/>
              <a:t>136</a:t>
            </a:fld>
            <a:endParaRPr lang="zh-CN" altLang="en-US"/>
          </a:p>
        </p:txBody>
      </p:sp>
    </p:spTree>
    <p:extLst>
      <p:ext uri="{BB962C8B-B14F-4D97-AF65-F5344CB8AC3E}">
        <p14:creationId xmlns:p14="http://schemas.microsoft.com/office/powerpoint/2010/main" val="243281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1">
        <a:schemeClr val="bg1"/>
      </p:bgRef>
    </p:bg>
    <p:spTree>
      <p:nvGrpSpPr>
        <p:cNvPr id="1" name=""/>
        <p:cNvGrpSpPr/>
        <p:nvPr/>
      </p:nvGrpSpPr>
      <p:grpSpPr>
        <a:xfrm>
          <a:off x="0" y="0"/>
          <a:ext cx="0" cy="0"/>
          <a:chOff x="0" y="0"/>
          <a:chExt cx="0" cy="0"/>
        </a:xfrm>
      </p:grpSpPr>
      <p:sp>
        <p:nvSpPr>
          <p:cNvPr id="8" name="标题 7"/>
          <p:cNvSpPr>
            <a:spLocks noGrp="1"/>
          </p:cNvSpPr>
          <p:nvPr>
            <p:ph type="ctrTitle"/>
          </p:nvPr>
        </p:nvSpPr>
        <p:spPr>
          <a:xfrm>
            <a:off x="2286000" y="3124200"/>
            <a:ext cx="6172200" cy="1894362"/>
          </a:xfrm>
        </p:spPr>
        <p:txBody>
          <a:bodyPr/>
          <a:lstStyle>
            <a:lvl1pPr>
              <a:defRPr b="1"/>
            </a:lvl1pPr>
          </a:lstStyle>
          <a:p>
            <a:r>
              <a:rPr kumimoji="0" lang="zh-CN" altLang="en-US"/>
              <a:t>单击此处编辑母版标题样式</a:t>
            </a:r>
            <a:endParaRPr kumimoji="0" lang="en-US"/>
          </a:p>
        </p:txBody>
      </p:sp>
      <p:sp>
        <p:nvSpPr>
          <p:cNvPr id="9" name="副标题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a:t>单击此处编辑母版副标题样式</a:t>
            </a:r>
            <a:endParaRPr kumimoji="0" lang="en-US"/>
          </a:p>
        </p:txBody>
      </p:sp>
      <p:sp>
        <p:nvSpPr>
          <p:cNvPr id="28" name="日期占位符 27"/>
          <p:cNvSpPr>
            <a:spLocks noGrp="1"/>
          </p:cNvSpPr>
          <p:nvPr>
            <p:ph type="dt" sz="half" idx="10"/>
          </p:nvPr>
        </p:nvSpPr>
        <p:spPr bwMode="auto">
          <a:xfrm rot="5400000">
            <a:off x="7764621" y="1174097"/>
            <a:ext cx="2286000" cy="381000"/>
          </a:xfrm>
        </p:spPr>
        <p:txBody>
          <a:bodyPr/>
          <a:lstStyle/>
          <a:p>
            <a:fld id="{530820CF-B880-4189-942D-D702A7CBA730}" type="datetimeFigureOut">
              <a:rPr lang="zh-CN" altLang="en-US" smtClean="0"/>
              <a:t>2022/10/12</a:t>
            </a:fld>
            <a:endParaRPr lang="zh-CN" altLang="en-US"/>
          </a:p>
        </p:txBody>
      </p:sp>
      <p:sp>
        <p:nvSpPr>
          <p:cNvPr id="17" name="页脚占位符 16"/>
          <p:cNvSpPr>
            <a:spLocks noGrp="1"/>
          </p:cNvSpPr>
          <p:nvPr>
            <p:ph type="ftr" sz="quarter" idx="11"/>
          </p:nvPr>
        </p:nvSpPr>
        <p:spPr bwMode="auto">
          <a:xfrm rot="5400000">
            <a:off x="7077269" y="4181669"/>
            <a:ext cx="3657600" cy="384048"/>
          </a:xfrm>
        </p:spPr>
        <p:txBody>
          <a:bodyPr/>
          <a:lstStyle/>
          <a:p>
            <a:endParaRPr lang="zh-CN" altLang="en-US"/>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接连接符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接连接符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接连接符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接连接符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接连接符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接连接符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椭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椭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椭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椭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椭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灯片编号占位符 28"/>
          <p:cNvSpPr>
            <a:spLocks noGrp="1"/>
          </p:cNvSpPr>
          <p:nvPr>
            <p:ph type="sldNum" sz="quarter" idx="12"/>
          </p:nvPr>
        </p:nvSpPr>
        <p:spPr bwMode="auto">
          <a:xfrm>
            <a:off x="1325544" y="4928702"/>
            <a:ext cx="609600" cy="517524"/>
          </a:xfrm>
        </p:spPr>
        <p:txBody>
          <a:bodyPr/>
          <a:lstStyle/>
          <a:p>
            <a:fld id="{0C913308-F349-4B6D-A68A-DD1791B4A57B}"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1676400" cy="5851525"/>
          </a:xfrm>
        </p:spPr>
        <p:txBody>
          <a:bodyPr vert="eaVert"/>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457200" y="274638"/>
            <a:ext cx="6019800" cy="5851525"/>
          </a:xfr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457200" y="1600200"/>
            <a:ext cx="7467600"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2022/10/12</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2286000" y="2895600"/>
            <a:ext cx="6172200" cy="2053590"/>
          </a:xfrm>
        </p:spPr>
        <p:txBody>
          <a:bodyPr/>
          <a:lstStyle>
            <a:lvl1pPr algn="l">
              <a:buNone/>
              <a:defRPr sz="3000" b="1" cap="small" baseline="0"/>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a:t>单击此处编辑母版文本样式</a:t>
            </a:r>
          </a:p>
        </p:txBody>
      </p:sp>
      <p:sp>
        <p:nvSpPr>
          <p:cNvPr id="4" name="日期占位符 3"/>
          <p:cNvSpPr>
            <a:spLocks noGrp="1"/>
          </p:cNvSpPr>
          <p:nvPr>
            <p:ph type="dt" sz="half" idx="10"/>
          </p:nvPr>
        </p:nvSpPr>
        <p:spPr bwMode="auto">
          <a:xfrm rot="5400000">
            <a:off x="7763256" y="1170432"/>
            <a:ext cx="2286000" cy="381000"/>
          </a:xfrm>
        </p:spPr>
        <p:txBody>
          <a:bodyPr/>
          <a:lstStyle/>
          <a:p>
            <a:fld id="{530820CF-B880-4189-942D-D702A7CBA730}" type="datetimeFigureOut">
              <a:rPr lang="zh-CN" altLang="en-US" smtClean="0"/>
              <a:t>2022/10/12</a:t>
            </a:fld>
            <a:endParaRPr lang="zh-CN" altLang="en-US"/>
          </a:p>
        </p:txBody>
      </p:sp>
      <p:sp>
        <p:nvSpPr>
          <p:cNvPr id="5" name="页脚占位符 4"/>
          <p:cNvSpPr>
            <a:spLocks noGrp="1"/>
          </p:cNvSpPr>
          <p:nvPr>
            <p:ph type="ftr" sz="quarter" idx="11"/>
          </p:nvPr>
        </p:nvSpPr>
        <p:spPr bwMode="auto">
          <a:xfrm rot="5400000">
            <a:off x="7077456" y="4178808"/>
            <a:ext cx="3657600" cy="384048"/>
          </a:xfrm>
        </p:spPr>
        <p:txBody>
          <a:bodyPr/>
          <a:lstStyle/>
          <a:p>
            <a:endParaRPr lang="zh-CN" altLang="en-US"/>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接连接符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接连接符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接连接符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接连接符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接连接符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椭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椭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椭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椭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椭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接连接符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灯片编号占位符 5"/>
          <p:cNvSpPr>
            <a:spLocks noGrp="1"/>
          </p:cNvSpPr>
          <p:nvPr>
            <p:ph type="sldNum" sz="quarter" idx="12"/>
          </p:nvPr>
        </p:nvSpPr>
        <p:spPr bwMode="auto">
          <a:xfrm>
            <a:off x="1340616" y="4928702"/>
            <a:ext cx="609600" cy="517524"/>
          </a:xfrm>
        </p:spPr>
        <p:txBody>
          <a:bodyPr/>
          <a:lstStyle/>
          <a:p>
            <a:fld id="{0C913308-F349-4B6D-A68A-DD1791B4A57B}" type="slidenum">
              <a:rPr lang="zh-CN" altLang="en-US" smtClean="0"/>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9" name="内容占位符 8"/>
          <p:cNvSpPr>
            <a:spLocks noGrp="1"/>
          </p:cNvSpPr>
          <p:nvPr>
            <p:ph sz="quarter" idx="1"/>
          </p:nvPr>
        </p:nvSpPr>
        <p:spPr>
          <a:xfrm>
            <a:off x="457200" y="1600200"/>
            <a:ext cx="3657600" cy="457200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1" name="内容占位符 10"/>
          <p:cNvSpPr>
            <a:spLocks noGrp="1"/>
          </p:cNvSpPr>
          <p:nvPr>
            <p:ph sz="quarter" idx="2"/>
          </p:nvPr>
        </p:nvSpPr>
        <p:spPr>
          <a:xfrm>
            <a:off x="4270248" y="1600200"/>
            <a:ext cx="3657600" cy="457200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7543800" cy="1143000"/>
          </a:xfrm>
        </p:spPr>
        <p:txBody>
          <a:bodyPr anchor="b"/>
          <a:lstStyle>
            <a:lvl1pPr>
              <a:defRPr/>
            </a:lvl1pPr>
          </a:lstStyle>
          <a:p>
            <a:r>
              <a:rPr kumimoji="0" lang="zh-CN" altLang="en-US"/>
              <a:t>单击此处编辑母版标题样式</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2022/10/12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11" name="内容占位符 10"/>
          <p:cNvSpPr>
            <a:spLocks noGrp="1"/>
          </p:cNvSpPr>
          <p:nvPr>
            <p:ph sz="quarter" idx="2"/>
          </p:nvPr>
        </p:nvSpPr>
        <p:spPr>
          <a:xfrm>
            <a:off x="457200" y="2362200"/>
            <a:ext cx="3657600" cy="388620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3" name="内容占位符 12"/>
          <p:cNvSpPr>
            <a:spLocks noGrp="1"/>
          </p:cNvSpPr>
          <p:nvPr>
            <p:ph sz="quarter" idx="4"/>
          </p:nvPr>
        </p:nvSpPr>
        <p:spPr>
          <a:xfrm>
            <a:off x="4371975" y="2362200"/>
            <a:ext cx="3657600" cy="3886200"/>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2" name="文本占位符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CN" altLang="en-US"/>
              <a:t>单击此处编辑母版文本样式</a:t>
            </a:r>
          </a:p>
        </p:txBody>
      </p:sp>
      <p:sp>
        <p:nvSpPr>
          <p:cNvPr id="14" name="文本占位符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CN" altLang="en-US"/>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6" name="日期占位符 5"/>
          <p:cNvSpPr>
            <a:spLocks noGrp="1"/>
          </p:cNvSpPr>
          <p:nvPr>
            <p:ph type="dt" sz="half" idx="10"/>
          </p:nvPr>
        </p:nvSpPr>
        <p:spPr/>
        <p:txBody>
          <a:bodyPr rtlCol="0"/>
          <a:lstStyle/>
          <a:p>
            <a:fld id="{530820CF-B880-4189-942D-D702A7CBA730}" type="datetimeFigureOut">
              <a:rPr lang="zh-CN" altLang="en-US" smtClean="0"/>
              <a:t>2022/10/12</a:t>
            </a:fld>
            <a:endParaRPr lang="zh-CN" altLang="en-US"/>
          </a:p>
        </p:txBody>
      </p:sp>
      <p:sp>
        <p:nvSpPr>
          <p:cNvPr id="7" name="灯片编号占位符 6"/>
          <p:cNvSpPr>
            <a:spLocks noGrp="1"/>
          </p:cNvSpPr>
          <p:nvPr>
            <p:ph type="sldNum" sz="quarter" idx="11"/>
          </p:nvPr>
        </p:nvSpPr>
        <p:spPr/>
        <p:txBody>
          <a:bodyPr rtlCol="0"/>
          <a:lstStyle/>
          <a:p>
            <a:fld id="{0C913308-F349-4B6D-A68A-DD1791B4A57B}" type="slidenum">
              <a:rPr lang="zh-CN" altLang="en-US" smtClean="0"/>
              <a:t>‹#›</a:t>
            </a:fld>
            <a:endParaRPr lang="zh-CN" altLang="en-US"/>
          </a:p>
        </p:txBody>
      </p:sp>
      <p:sp>
        <p:nvSpPr>
          <p:cNvPr id="8" name="页脚占位符 7"/>
          <p:cNvSpPr>
            <a:spLocks noGrp="1"/>
          </p:cNvSpPr>
          <p:nvPr>
            <p:ph type="ftr" sz="quarter" idx="12"/>
          </p:nvPr>
        </p:nvSpPr>
        <p:spPr/>
        <p:txBody>
          <a:bodyPr rtlCol="0"/>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2022/10/12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1">
        <a:schemeClr val="bg1"/>
      </p:bgRef>
    </p:bg>
    <p:spTree>
      <p:nvGrpSpPr>
        <p:cNvPr id="1" name=""/>
        <p:cNvGrpSpPr/>
        <p:nvPr/>
      </p:nvGrpSpPr>
      <p:grpSpPr>
        <a:xfrm>
          <a:off x="0" y="0"/>
          <a:ext cx="0" cy="0"/>
          <a:chOff x="0" y="0"/>
          <a:chExt cx="0" cy="0"/>
        </a:xfrm>
      </p:grpSpPr>
      <p:sp>
        <p:nvSpPr>
          <p:cNvPr id="10" name="直接连接符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标题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CN" altLang="en-US"/>
              <a:t>单击此处编辑母版标题样式</a:t>
            </a:r>
            <a:endParaRPr kumimoji="0" lang="en-US"/>
          </a:p>
        </p:txBody>
      </p:sp>
      <p:sp>
        <p:nvSpPr>
          <p:cNvPr id="3" name="文本占位符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CN" altLang="en-US"/>
              <a:t>单击此处编辑母版文本样式</a:t>
            </a:r>
          </a:p>
        </p:txBody>
      </p:sp>
      <p:sp>
        <p:nvSpPr>
          <p:cNvPr id="8" name="直接连接符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接连接符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接连接符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接连接符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椭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内容占位符 17"/>
          <p:cNvSpPr>
            <a:spLocks noGrp="1"/>
          </p:cNvSpPr>
          <p:nvPr>
            <p:ph sz="quarter" idx="1"/>
          </p:nvPr>
        </p:nvSpPr>
        <p:spPr>
          <a:xfrm>
            <a:off x="304800" y="274320"/>
            <a:ext cx="5638800" cy="6327648"/>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21" name="日期占位符 20"/>
          <p:cNvSpPr>
            <a:spLocks noGrp="1"/>
          </p:cNvSpPr>
          <p:nvPr>
            <p:ph type="dt" sz="half" idx="14"/>
          </p:nvPr>
        </p:nvSpPr>
        <p:spPr/>
        <p:txBody>
          <a:bodyPr rtlCol="0"/>
          <a:lstStyle/>
          <a:p>
            <a:fld id="{530820CF-B880-4189-942D-D702A7CBA730}" type="datetimeFigureOut">
              <a:rPr lang="zh-CN" altLang="en-US" smtClean="0"/>
              <a:t>2022/10/12</a:t>
            </a:fld>
            <a:endParaRPr lang="zh-CN" altLang="en-US"/>
          </a:p>
        </p:txBody>
      </p:sp>
      <p:sp>
        <p:nvSpPr>
          <p:cNvPr id="22" name="灯片编号占位符 21"/>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23" name="页脚占位符 22"/>
          <p:cNvSpPr>
            <a:spLocks noGrp="1"/>
          </p:cNvSpPr>
          <p:nvPr>
            <p:ph type="ftr" sz="quarter" idx="16"/>
          </p:nvPr>
        </p:nvSpPr>
        <p:spPr/>
        <p:txBody>
          <a:bodyPr rtlCol="0"/>
          <a:lstStyle/>
          <a:p>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直接连接符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椭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标题 1"/>
          <p:cNvSpPr>
            <a:spLocks noGrp="1"/>
          </p:cNvSpPr>
          <p:nvPr>
            <p:ph type="title"/>
          </p:nvPr>
        </p:nvSpPr>
        <p:spPr>
          <a:xfrm rot="5400000">
            <a:off x="3350133" y="3200400"/>
            <a:ext cx="6309360" cy="457200"/>
          </a:xfrm>
        </p:spPr>
        <p:txBody>
          <a:bodyPr anchor="b"/>
          <a:lstStyle>
            <a:lvl1pPr algn="l">
              <a:buNone/>
              <a:defRPr sz="2000" b="1"/>
            </a:lvl1pPr>
          </a:lstStyle>
          <a:p>
            <a:r>
              <a:rPr kumimoji="0" lang="zh-CN" altLang="en-US"/>
              <a:t>单击此处编辑母版标题样式</a:t>
            </a:r>
            <a:endParaRPr kumimoji="0" lang="en-US"/>
          </a:p>
        </p:txBody>
      </p:sp>
      <p:sp>
        <p:nvSpPr>
          <p:cNvPr id="3" name="图片占位符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CN" altLang="en-US"/>
              <a:t>单击图标添加图片</a:t>
            </a:r>
            <a:endParaRPr kumimoji="0" lang="en-US" dirty="0"/>
          </a:p>
        </p:txBody>
      </p:sp>
      <p:sp>
        <p:nvSpPr>
          <p:cNvPr id="4" name="文本占位符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CN" altLang="en-US"/>
              <a:t>单击此处编辑母版文本样式</a:t>
            </a:r>
          </a:p>
        </p:txBody>
      </p:sp>
      <p:sp>
        <p:nvSpPr>
          <p:cNvPr id="10" name="直接连接符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接连接符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接连接符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接连接符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占位符 16"/>
          <p:cNvSpPr>
            <a:spLocks noGrp="1"/>
          </p:cNvSpPr>
          <p:nvPr>
            <p:ph type="dt" sz="half" idx="10"/>
          </p:nvPr>
        </p:nvSpPr>
        <p:spPr/>
        <p:txBody>
          <a:bodyPr rtlCol="0"/>
          <a:lstStyle/>
          <a:p>
            <a:fld id="{530820CF-B880-4189-942D-D702A7CBA730}" type="datetimeFigureOut">
              <a:rPr lang="zh-CN" altLang="en-US" smtClean="0"/>
              <a:t>2022/10/12</a:t>
            </a:fld>
            <a:endParaRPr lang="zh-CN" altLang="en-US"/>
          </a:p>
        </p:txBody>
      </p:sp>
      <p:sp>
        <p:nvSpPr>
          <p:cNvPr id="18" name="灯片编号占位符 17"/>
          <p:cNvSpPr>
            <a:spLocks noGrp="1"/>
          </p:cNvSpPr>
          <p:nvPr>
            <p:ph type="sldNum" sz="quarter" idx="11"/>
          </p:nvPr>
        </p:nvSpPr>
        <p:spPr/>
        <p:txBody>
          <a:bodyPr rtlCol="0"/>
          <a:lstStyle/>
          <a:p>
            <a:fld id="{0C913308-F349-4B6D-A68A-DD1791B4A57B}" type="slidenum">
              <a:rPr lang="zh-CN" altLang="en-US" smtClean="0"/>
              <a:t>‹#›</a:t>
            </a:fld>
            <a:endParaRPr lang="zh-CN" altLang="en-US"/>
          </a:p>
        </p:txBody>
      </p:sp>
      <p:sp>
        <p:nvSpPr>
          <p:cNvPr id="21" name="页脚占位符 20"/>
          <p:cNvSpPr>
            <a:spLocks noGrp="1"/>
          </p:cNvSpPr>
          <p:nvPr>
            <p:ph type="ftr" sz="quarter" idx="12"/>
          </p:nvPr>
        </p:nvSpPr>
        <p:spPr/>
        <p:txBody>
          <a:bodyPr rtlCol="0"/>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接连接符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黑体" pitchFamily="49" charset="-122"/>
              <a:ea typeface="黑体" pitchFamily="49" charset="-122"/>
            </a:endParaRPr>
          </a:p>
        </p:txBody>
      </p:sp>
      <p:sp>
        <p:nvSpPr>
          <p:cNvPr id="22" name="标题占位符 21"/>
          <p:cNvSpPr>
            <a:spLocks noGrp="1"/>
          </p:cNvSpPr>
          <p:nvPr>
            <p:ph type="title"/>
          </p:nvPr>
        </p:nvSpPr>
        <p:spPr>
          <a:xfrm>
            <a:off x="457200" y="274638"/>
            <a:ext cx="7467600" cy="1143000"/>
          </a:xfrm>
          <a:prstGeom prst="rect">
            <a:avLst/>
          </a:prstGeom>
        </p:spPr>
        <p:txBody>
          <a:bodyPr vert="horz" anchor="b">
            <a:normAutofit/>
          </a:bodyPr>
          <a:lstStyle/>
          <a:p>
            <a:r>
              <a:rPr kumimoji="0" lang="zh-CN" altLang="en-US"/>
              <a:t>单击此处编辑母版标题样式</a:t>
            </a:r>
            <a:endParaRPr kumimoji="0" lang="en-US"/>
          </a:p>
        </p:txBody>
      </p:sp>
      <p:sp>
        <p:nvSpPr>
          <p:cNvPr id="13" name="文本占位符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CN" altLang="en-US"/>
              <a:t>单击此处编辑母版文本样式</a:t>
            </a:r>
          </a:p>
          <a:p>
            <a:pPr lvl="1" eaLnBrk="1" latinLnBrk="0" hangingPunct="1"/>
            <a:r>
              <a:rPr kumimoji="0" lang="zh-CN" altLang="en-US"/>
              <a:t>第二级</a:t>
            </a:r>
          </a:p>
          <a:p>
            <a:pPr lvl="2" eaLnBrk="1" latinLnBrk="0" hangingPunct="1"/>
            <a:r>
              <a:rPr kumimoji="0" lang="zh-CN" altLang="en-US"/>
              <a:t>第三级</a:t>
            </a:r>
          </a:p>
          <a:p>
            <a:pPr lvl="3" eaLnBrk="1" latinLnBrk="0" hangingPunct="1"/>
            <a:r>
              <a:rPr kumimoji="0" lang="zh-CN" altLang="en-US"/>
              <a:t>第四级</a:t>
            </a:r>
          </a:p>
          <a:p>
            <a:pPr lvl="4" eaLnBrk="1" latinLnBrk="0" hangingPunct="1"/>
            <a:r>
              <a:rPr kumimoji="0" lang="zh-CN" altLang="en-US"/>
              <a:t>第五级</a:t>
            </a:r>
            <a:endParaRPr kumimoji="0" lang="en-US"/>
          </a:p>
        </p:txBody>
      </p:sp>
      <p:sp>
        <p:nvSpPr>
          <p:cNvPr id="14" name="日期占位符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latin typeface="黑体" pitchFamily="49" charset="-122"/>
                <a:ea typeface="黑体" pitchFamily="49" charset="-122"/>
              </a:defRPr>
            </a:lvl1pPr>
          </a:lstStyle>
          <a:p>
            <a:fld id="{530820CF-B880-4189-942D-D702A7CBA730}" type="datetimeFigureOut">
              <a:rPr lang="zh-CN" altLang="en-US" smtClean="0"/>
              <a:pPr/>
              <a:t>2022/10/12</a:t>
            </a:fld>
            <a:endParaRPr lang="zh-CN" altLang="en-US"/>
          </a:p>
        </p:txBody>
      </p:sp>
      <p:sp>
        <p:nvSpPr>
          <p:cNvPr id="3" name="页脚占位符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latin typeface="黑体" pitchFamily="49" charset="-122"/>
                <a:ea typeface="黑体" pitchFamily="49" charset="-122"/>
              </a:defRPr>
            </a:lvl1pPr>
          </a:lstStyle>
          <a:p>
            <a:endParaRPr lang="zh-CN" altLang="en-US"/>
          </a:p>
        </p:txBody>
      </p:sp>
      <p:sp>
        <p:nvSpPr>
          <p:cNvPr id="7" name="直接连接符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latin typeface="黑体" pitchFamily="49" charset="-122"/>
              <a:ea typeface="黑体" pitchFamily="49" charset="-122"/>
            </a:endParaRPr>
          </a:p>
        </p:txBody>
      </p:sp>
      <p:sp>
        <p:nvSpPr>
          <p:cNvPr id="9" name="直接连接符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latin typeface="黑体" pitchFamily="49" charset="-122"/>
              <a:ea typeface="黑体" pitchFamily="49" charset="-122"/>
            </a:endParaRPr>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黑体" pitchFamily="49" charset="-122"/>
              <a:ea typeface="黑体" pitchFamily="49" charset="-122"/>
            </a:endParaRPr>
          </a:p>
        </p:txBody>
      </p:sp>
      <p:sp>
        <p:nvSpPr>
          <p:cNvPr id="11" name="直接连接符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latin typeface="黑体" pitchFamily="49" charset="-122"/>
              <a:ea typeface="黑体" pitchFamily="49" charset="-122"/>
            </a:endParaRPr>
          </a:p>
        </p:txBody>
      </p:sp>
      <p:sp>
        <p:nvSpPr>
          <p:cNvPr id="12" name="椭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黑体" pitchFamily="49" charset="-122"/>
              <a:ea typeface="黑体" pitchFamily="49" charset="-122"/>
            </a:endParaRPr>
          </a:p>
        </p:txBody>
      </p:sp>
      <p:sp>
        <p:nvSpPr>
          <p:cNvPr id="23" name="灯片编号占位符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latin typeface="黑体" pitchFamily="49" charset="-122"/>
                <a:ea typeface="黑体" pitchFamily="49" charset="-122"/>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3000" b="0" kern="1200" cap="small" baseline="0">
          <a:solidFill>
            <a:schemeClr val="tx2"/>
          </a:solidFill>
          <a:latin typeface="黑体" pitchFamily="49" charset="-122"/>
          <a:ea typeface="黑体" pitchFamily="49" charset="-122"/>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黑体" pitchFamily="49" charset="-122"/>
          <a:ea typeface="黑体" pitchFamily="49" charset="-122"/>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黑体" pitchFamily="49" charset="-122"/>
          <a:ea typeface="黑体" pitchFamily="49" charset="-122"/>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黑体" pitchFamily="49" charset="-122"/>
          <a:ea typeface="黑体" pitchFamily="49" charset="-122"/>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黑体" pitchFamily="49" charset="-122"/>
          <a:ea typeface="黑体" pitchFamily="49" charset="-122"/>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黑体" pitchFamily="49" charset="-122"/>
          <a:ea typeface="黑体" pitchFamily="49" charset="-122"/>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www.cg160.com/gyinfo/detail_gy-316331.htm" TargetMode="External"/><Relationship Id="rId4" Type="http://schemas.openxmlformats.org/officeDocument/2006/relationships/image" Target="../media/image20.png"/><Relationship Id="rId9" Type="http://schemas.openxmlformats.org/officeDocument/2006/relationships/image" Target="../media/image2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image.baidu.com/i?ct=503316480&amp;z=0&amp;tn=baiduimagedetail&amp;word=%CB%AB%BD%CA%CF%DF&amp;in=39&amp;cl=2&amp;cm=1&amp;sc=0&amp;lm=-1&amp;pn=38&amp;rn=1"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8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 Id="rId4" Type="http://schemas.openxmlformats.org/officeDocument/2006/relationships/image" Target="../media/image58.emf"/></Relationships>
</file>

<file path=ppt/slides/_rels/slide88.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2.xml"/><Relationship Id="rId4" Type="http://schemas.openxmlformats.org/officeDocument/2006/relationships/image" Target="../media/image62.emf"/></Relationships>
</file>

<file path=ppt/slides/_rels/slide9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9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907704" y="1340768"/>
            <a:ext cx="5976664" cy="2016224"/>
          </a:xfrm>
        </p:spPr>
        <p:txBody>
          <a:bodyPr>
            <a:normAutofit/>
          </a:bodyPr>
          <a:lstStyle/>
          <a:p>
            <a:r>
              <a:rPr lang="zh-CN" altLang="en-US" sz="6000" dirty="0"/>
              <a:t>大学计算机基础</a:t>
            </a:r>
          </a:p>
        </p:txBody>
      </p:sp>
      <p:sp>
        <p:nvSpPr>
          <p:cNvPr id="3" name="副标题 2"/>
          <p:cNvSpPr>
            <a:spLocks noGrp="1"/>
          </p:cNvSpPr>
          <p:nvPr>
            <p:ph type="subTitle" idx="1"/>
          </p:nvPr>
        </p:nvSpPr>
        <p:spPr/>
        <p:txBody>
          <a:bodyPr/>
          <a:lstStyle/>
          <a:p>
            <a:endParaRPr lang="zh-CN" altLang="en-US" dirty="0"/>
          </a:p>
        </p:txBody>
      </p:sp>
    </p:spTree>
    <p:extLst>
      <p:ext uri="{BB962C8B-B14F-4D97-AF65-F5344CB8AC3E}">
        <p14:creationId xmlns:p14="http://schemas.microsoft.com/office/powerpoint/2010/main" val="732158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
          </p:nvPr>
        </p:nvSpPr>
        <p:spPr/>
        <p:txBody>
          <a:bodyPr/>
          <a:lstStyle/>
          <a:p>
            <a:endParaRPr lang="zh-CN" altLang="en-US"/>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1.1</a:t>
            </a:r>
            <a:r>
              <a:rPr lang="zh-CN" altLang="zh-CN" b="1" dirty="0"/>
              <a:t>信息的数字化</a:t>
            </a:r>
          </a:p>
        </p:txBody>
      </p:sp>
      <p:pic>
        <p:nvPicPr>
          <p:cNvPr id="5" name="Picture 2" descr="https://gss1.bdstatic.com/9vo3dSag_xI4khGkpoWK1HF6hhy/baike/c0%3Dbaike150%2C5%2C5%2C150%2C50/sign=c05506e79482d158af8f51e3e16372bd/c2fdfc039245d688c56332adacc27d1ed21b24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188913"/>
            <a:ext cx="9112250"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2870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26186"/>
            <a:ext cx="7467600" cy="1143000"/>
          </a:xfrm>
        </p:spPr>
        <p:txBody>
          <a:bodyPr/>
          <a:lstStyle/>
          <a:p>
            <a:r>
              <a:rPr lang="zh-CN" altLang="zh-CN" b="1" dirty="0"/>
              <a:t>二叉树的遍历</a:t>
            </a:r>
            <a:endParaRPr lang="zh-CN" altLang="en-US" dirty="0"/>
          </a:p>
        </p:txBody>
      </p:sp>
      <p:sp>
        <p:nvSpPr>
          <p:cNvPr id="3" name="内容占位符 2"/>
          <p:cNvSpPr>
            <a:spLocks noGrp="1"/>
          </p:cNvSpPr>
          <p:nvPr>
            <p:ph sz="quarter" idx="1"/>
          </p:nvPr>
        </p:nvSpPr>
        <p:spPr>
          <a:xfrm>
            <a:off x="403997" y="1137723"/>
            <a:ext cx="7467600" cy="4873752"/>
          </a:xfrm>
        </p:spPr>
        <p:txBody>
          <a:bodyPr/>
          <a:lstStyle/>
          <a:p>
            <a:r>
              <a:rPr lang="zh-CN" altLang="zh-CN" dirty="0"/>
              <a:t>遍历二叉树是指按一定规律对二叉树的每个结点进行访问，且仅访问一次的处理过程</a:t>
            </a:r>
            <a:endParaRPr lang="en-US" altLang="zh-CN" dirty="0"/>
          </a:p>
          <a:p>
            <a:r>
              <a:rPr lang="zh-CN" altLang="zh-CN" dirty="0"/>
              <a:t>二叉树的遍历可以分为前序遍历、中序遍历和后序遍历</a:t>
            </a:r>
            <a:endParaRPr lang="en-US" altLang="zh-CN" dirty="0"/>
          </a:p>
          <a:p>
            <a:pPr lvl="1"/>
            <a:r>
              <a:rPr lang="zh-CN" altLang="zh-CN" dirty="0"/>
              <a:t>前序遍历</a:t>
            </a:r>
            <a:r>
              <a:rPr lang="zh-CN" altLang="en-US" dirty="0"/>
              <a:t>：</a:t>
            </a:r>
            <a:endParaRPr lang="en-US" altLang="zh-CN" dirty="0"/>
          </a:p>
          <a:p>
            <a:pPr lvl="1"/>
            <a:r>
              <a:rPr lang="zh-CN" altLang="zh-CN" dirty="0"/>
              <a:t>中序遍历</a:t>
            </a:r>
            <a:r>
              <a:rPr lang="zh-CN" altLang="en-US" dirty="0"/>
              <a:t>：</a:t>
            </a:r>
            <a:endParaRPr lang="en-US" altLang="zh-CN" dirty="0"/>
          </a:p>
          <a:p>
            <a:pPr lvl="1"/>
            <a:r>
              <a:rPr lang="zh-CN" altLang="zh-CN" dirty="0"/>
              <a:t>后序遍历</a:t>
            </a:r>
            <a:r>
              <a:rPr lang="zh-CN" altLang="en-US" dirty="0"/>
              <a:t>：</a:t>
            </a:r>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3.3 </a:t>
            </a:r>
            <a:r>
              <a:rPr lang="zh-CN" altLang="zh-CN" b="1" dirty="0"/>
              <a:t>常用非线性数据结构</a:t>
            </a:r>
          </a:p>
        </p:txBody>
      </p:sp>
      <p:grpSp>
        <p:nvGrpSpPr>
          <p:cNvPr id="25" name="组合 24"/>
          <p:cNvGrpSpPr/>
          <p:nvPr/>
        </p:nvGrpSpPr>
        <p:grpSpPr>
          <a:xfrm>
            <a:off x="3555223" y="4224070"/>
            <a:ext cx="3960813" cy="2089150"/>
            <a:chOff x="3960812" y="3140571"/>
            <a:chExt cx="3960813" cy="2089150"/>
          </a:xfrm>
        </p:grpSpPr>
        <p:sp>
          <p:nvSpPr>
            <p:cNvPr id="5" name="Oval 4"/>
            <p:cNvSpPr>
              <a:spLocks noChangeArrowheads="1"/>
            </p:cNvSpPr>
            <p:nvPr/>
          </p:nvSpPr>
          <p:spPr bwMode="auto">
            <a:xfrm>
              <a:off x="5761037" y="3140571"/>
              <a:ext cx="360363" cy="360362"/>
            </a:xfrm>
            <a:prstGeom prst="ellips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dirty="0">
                  <a:latin typeface="Arial" charset="0"/>
                </a:rPr>
                <a:t>a</a:t>
              </a:r>
            </a:p>
          </p:txBody>
        </p:sp>
        <p:sp>
          <p:nvSpPr>
            <p:cNvPr id="6" name="Oval 5"/>
            <p:cNvSpPr>
              <a:spLocks noChangeArrowheads="1"/>
            </p:cNvSpPr>
            <p:nvPr/>
          </p:nvSpPr>
          <p:spPr bwMode="auto">
            <a:xfrm>
              <a:off x="4968875" y="3932733"/>
              <a:ext cx="360362" cy="360363"/>
            </a:xfrm>
            <a:prstGeom prst="ellips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latin typeface="Arial" charset="0"/>
                </a:rPr>
                <a:t>b</a:t>
              </a:r>
            </a:p>
          </p:txBody>
        </p:sp>
        <p:sp>
          <p:nvSpPr>
            <p:cNvPr id="7" name="Oval 6"/>
            <p:cNvSpPr>
              <a:spLocks noChangeArrowheads="1"/>
            </p:cNvSpPr>
            <p:nvPr/>
          </p:nvSpPr>
          <p:spPr bwMode="auto">
            <a:xfrm>
              <a:off x="6697662" y="3932733"/>
              <a:ext cx="360363" cy="360363"/>
            </a:xfrm>
            <a:prstGeom prst="ellips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latin typeface="Arial" charset="0"/>
                </a:rPr>
                <a:t>c</a:t>
              </a:r>
            </a:p>
          </p:txBody>
        </p:sp>
        <p:sp>
          <p:nvSpPr>
            <p:cNvPr id="8" name="Oval 7"/>
            <p:cNvSpPr>
              <a:spLocks noChangeArrowheads="1"/>
            </p:cNvSpPr>
            <p:nvPr/>
          </p:nvSpPr>
          <p:spPr bwMode="auto">
            <a:xfrm>
              <a:off x="3960812" y="4869358"/>
              <a:ext cx="360363" cy="360363"/>
            </a:xfrm>
            <a:prstGeom prst="ellips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latin typeface="Arial" charset="0"/>
                </a:rPr>
                <a:t>d</a:t>
              </a:r>
            </a:p>
          </p:txBody>
        </p:sp>
        <p:sp>
          <p:nvSpPr>
            <p:cNvPr id="9" name="Oval 8"/>
            <p:cNvSpPr>
              <a:spLocks noChangeArrowheads="1"/>
            </p:cNvSpPr>
            <p:nvPr/>
          </p:nvSpPr>
          <p:spPr bwMode="auto">
            <a:xfrm>
              <a:off x="5616575" y="4869358"/>
              <a:ext cx="360362" cy="360363"/>
            </a:xfrm>
            <a:prstGeom prst="ellips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dirty="0">
                  <a:latin typeface="Arial" charset="0"/>
                </a:rPr>
                <a:t>e</a:t>
              </a:r>
            </a:p>
          </p:txBody>
        </p:sp>
        <p:sp>
          <p:nvSpPr>
            <p:cNvPr id="10" name="Oval 9"/>
            <p:cNvSpPr>
              <a:spLocks noChangeArrowheads="1"/>
            </p:cNvSpPr>
            <p:nvPr/>
          </p:nvSpPr>
          <p:spPr bwMode="auto">
            <a:xfrm>
              <a:off x="7561262" y="4869358"/>
              <a:ext cx="360363" cy="360363"/>
            </a:xfrm>
            <a:prstGeom prst="ellips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latin typeface="Arial" charset="0"/>
                </a:rPr>
                <a:t>f</a:t>
              </a:r>
            </a:p>
          </p:txBody>
        </p:sp>
        <p:sp>
          <p:nvSpPr>
            <p:cNvPr id="11" name="Line 10"/>
            <p:cNvSpPr>
              <a:spLocks noChangeShapeType="1"/>
            </p:cNvSpPr>
            <p:nvPr/>
          </p:nvSpPr>
          <p:spPr bwMode="auto">
            <a:xfrm flipH="1">
              <a:off x="5256212" y="3427908"/>
              <a:ext cx="504825" cy="50323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 name="Line 11"/>
            <p:cNvSpPr>
              <a:spLocks noChangeShapeType="1"/>
            </p:cNvSpPr>
            <p:nvPr/>
          </p:nvSpPr>
          <p:spPr bwMode="auto">
            <a:xfrm flipH="1">
              <a:off x="4248150" y="4220071"/>
              <a:ext cx="720725" cy="72231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 name="Line 12"/>
            <p:cNvSpPr>
              <a:spLocks noChangeShapeType="1"/>
            </p:cNvSpPr>
            <p:nvPr/>
          </p:nvSpPr>
          <p:spPr bwMode="auto">
            <a:xfrm>
              <a:off x="5256212" y="4293096"/>
              <a:ext cx="504825" cy="5762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 name="Line 13"/>
            <p:cNvSpPr>
              <a:spLocks noChangeShapeType="1"/>
            </p:cNvSpPr>
            <p:nvPr/>
          </p:nvSpPr>
          <p:spPr bwMode="auto">
            <a:xfrm>
              <a:off x="6985000" y="4293096"/>
              <a:ext cx="576262" cy="6477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 name="Line 14"/>
            <p:cNvSpPr>
              <a:spLocks noChangeShapeType="1"/>
            </p:cNvSpPr>
            <p:nvPr/>
          </p:nvSpPr>
          <p:spPr bwMode="auto">
            <a:xfrm>
              <a:off x="6121400" y="3427908"/>
              <a:ext cx="647700" cy="57626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7" name="Oval 8"/>
          <p:cNvSpPr>
            <a:spLocks noChangeArrowheads="1"/>
          </p:cNvSpPr>
          <p:nvPr/>
        </p:nvSpPr>
        <p:spPr bwMode="auto">
          <a:xfrm>
            <a:off x="1243055" y="5088464"/>
            <a:ext cx="360362" cy="360363"/>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endParaRPr lang="en-US" altLang="zh-CN" dirty="0">
              <a:latin typeface="Arial" charset="0"/>
            </a:endParaRPr>
          </a:p>
        </p:txBody>
      </p:sp>
      <p:sp>
        <p:nvSpPr>
          <p:cNvPr id="19" name="下箭头 18"/>
          <p:cNvSpPr/>
          <p:nvPr/>
        </p:nvSpPr>
        <p:spPr>
          <a:xfrm>
            <a:off x="1243057" y="4418257"/>
            <a:ext cx="360360" cy="5045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下箭头 19"/>
          <p:cNvSpPr/>
          <p:nvPr/>
        </p:nvSpPr>
        <p:spPr>
          <a:xfrm rot="13641675">
            <a:off x="755235" y="5411719"/>
            <a:ext cx="360360" cy="5045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下箭头 20"/>
          <p:cNvSpPr/>
          <p:nvPr/>
        </p:nvSpPr>
        <p:spPr>
          <a:xfrm rot="7360357">
            <a:off x="1798350" y="5387346"/>
            <a:ext cx="360360" cy="5045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897005" y="4418257"/>
            <a:ext cx="415498" cy="369332"/>
          </a:xfrm>
          <a:prstGeom prst="rect">
            <a:avLst/>
          </a:prstGeom>
        </p:spPr>
        <p:txBody>
          <a:bodyPr wrap="none">
            <a:spAutoFit/>
          </a:bodyPr>
          <a:lstStyle/>
          <a:p>
            <a:r>
              <a:rPr lang="zh-CN" altLang="zh-CN" dirty="0"/>
              <a:t>前</a:t>
            </a:r>
            <a:endParaRPr lang="zh-CN" altLang="en-US" dirty="0"/>
          </a:p>
        </p:txBody>
      </p:sp>
      <p:sp>
        <p:nvSpPr>
          <p:cNvPr id="23" name="矩形 22"/>
          <p:cNvSpPr/>
          <p:nvPr/>
        </p:nvSpPr>
        <p:spPr>
          <a:xfrm>
            <a:off x="420023" y="5360566"/>
            <a:ext cx="415498" cy="369332"/>
          </a:xfrm>
          <a:prstGeom prst="rect">
            <a:avLst/>
          </a:prstGeom>
        </p:spPr>
        <p:txBody>
          <a:bodyPr wrap="none">
            <a:spAutoFit/>
          </a:bodyPr>
          <a:lstStyle/>
          <a:p>
            <a:r>
              <a:rPr lang="zh-CN" altLang="zh-CN" dirty="0"/>
              <a:t>中</a:t>
            </a:r>
            <a:endParaRPr lang="zh-CN" altLang="en-US" dirty="0"/>
          </a:p>
        </p:txBody>
      </p:sp>
      <p:sp>
        <p:nvSpPr>
          <p:cNvPr id="24" name="矩形 23"/>
          <p:cNvSpPr/>
          <p:nvPr/>
        </p:nvSpPr>
        <p:spPr>
          <a:xfrm>
            <a:off x="1999119" y="5294675"/>
            <a:ext cx="415498" cy="369332"/>
          </a:xfrm>
          <a:prstGeom prst="rect">
            <a:avLst/>
          </a:prstGeom>
        </p:spPr>
        <p:txBody>
          <a:bodyPr wrap="none">
            <a:spAutoFit/>
          </a:bodyPr>
          <a:lstStyle/>
          <a:p>
            <a:r>
              <a:rPr lang="zh-CN" altLang="zh-CN" dirty="0"/>
              <a:t>后</a:t>
            </a:r>
            <a:endParaRPr lang="zh-CN" altLang="en-US" dirty="0"/>
          </a:p>
        </p:txBody>
      </p:sp>
    </p:spTree>
    <p:extLst>
      <p:ext uri="{BB962C8B-B14F-4D97-AF65-F5344CB8AC3E}">
        <p14:creationId xmlns:p14="http://schemas.microsoft.com/office/powerpoint/2010/main" val="40647889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450304"/>
            <a:ext cx="7467600" cy="1143000"/>
          </a:xfrm>
        </p:spPr>
        <p:txBody>
          <a:bodyPr/>
          <a:lstStyle/>
          <a:p>
            <a:r>
              <a:rPr lang="zh-CN" altLang="zh-CN" b="1" dirty="0"/>
              <a:t>二叉树的遍历</a:t>
            </a:r>
            <a:endParaRPr lang="zh-CN" altLang="en-US" dirty="0"/>
          </a:p>
        </p:txBody>
      </p:sp>
      <p:sp>
        <p:nvSpPr>
          <p:cNvPr id="3" name="内容占位符 2"/>
          <p:cNvSpPr>
            <a:spLocks noGrp="1"/>
          </p:cNvSpPr>
          <p:nvPr>
            <p:ph sz="quarter" idx="1"/>
          </p:nvPr>
        </p:nvSpPr>
        <p:spPr>
          <a:xfrm>
            <a:off x="395536" y="787496"/>
            <a:ext cx="7467600" cy="4873752"/>
          </a:xfrm>
        </p:spPr>
        <p:txBody>
          <a:bodyPr>
            <a:normAutofit/>
          </a:bodyPr>
          <a:lstStyle/>
          <a:p>
            <a:r>
              <a:rPr lang="zh-CN" altLang="zh-CN" sz="2000" dirty="0"/>
              <a:t>【例</a:t>
            </a:r>
            <a:r>
              <a:rPr lang="zh-CN" altLang="zh-CN" sz="2000" b="1" dirty="0"/>
              <a:t>】</a:t>
            </a:r>
            <a:r>
              <a:rPr lang="zh-CN" altLang="zh-CN" sz="2000" dirty="0"/>
              <a:t>已知一棵二叉树的中序遍历为</a:t>
            </a:r>
            <a:r>
              <a:rPr lang="en-US" altLang="zh-CN" sz="2000" dirty="0"/>
              <a:t>DBEACF</a:t>
            </a:r>
            <a:r>
              <a:rPr lang="zh-CN" altLang="zh-CN" sz="2000" dirty="0"/>
              <a:t>，后序遍历是</a:t>
            </a:r>
            <a:r>
              <a:rPr lang="en-US" altLang="zh-CN" sz="2000" dirty="0"/>
              <a:t>DEBFCA</a:t>
            </a:r>
            <a:r>
              <a:rPr lang="zh-CN" altLang="zh-CN" sz="2000" dirty="0"/>
              <a:t>。求该二叉树的前序遍历是什么？</a:t>
            </a:r>
            <a:endParaRPr lang="en-US" altLang="zh-CN" sz="2000" dirty="0"/>
          </a:p>
          <a:p>
            <a:pPr lvl="1"/>
            <a:r>
              <a:rPr lang="zh-CN" altLang="zh-CN" sz="2000" dirty="0"/>
              <a:t>【解</a:t>
            </a:r>
            <a:r>
              <a:rPr lang="zh-CN" altLang="zh-CN" sz="2000" b="1" dirty="0"/>
              <a:t>】</a:t>
            </a:r>
            <a:r>
              <a:rPr lang="zh-CN" altLang="zh-CN" sz="2000" dirty="0"/>
              <a:t>根据后序遍历，可判断</a:t>
            </a:r>
            <a:r>
              <a:rPr lang="en-US" altLang="zh-CN" sz="2000" dirty="0"/>
              <a:t>A</a:t>
            </a:r>
            <a:r>
              <a:rPr lang="zh-CN" altLang="zh-CN" sz="2000" dirty="0"/>
              <a:t>是根</a:t>
            </a:r>
            <a:r>
              <a:rPr lang="zh-CN" altLang="en-US" sz="2000" dirty="0"/>
              <a:t>。</a:t>
            </a:r>
            <a:r>
              <a:rPr lang="zh-CN" altLang="zh-CN" sz="2000" dirty="0"/>
              <a:t>又根据中序遍历</a:t>
            </a:r>
            <a:r>
              <a:rPr lang="zh-CN" altLang="en-US" sz="2000" dirty="0"/>
              <a:t>，</a:t>
            </a:r>
            <a:r>
              <a:rPr lang="zh-CN" altLang="zh-CN" sz="2000" dirty="0"/>
              <a:t>可判断</a:t>
            </a:r>
            <a:r>
              <a:rPr lang="en-US" altLang="zh-CN" sz="2000" dirty="0"/>
              <a:t>DBE</a:t>
            </a:r>
            <a:r>
              <a:rPr lang="zh-CN" altLang="zh-CN" sz="2000" dirty="0"/>
              <a:t>是</a:t>
            </a:r>
            <a:r>
              <a:rPr lang="en-US" altLang="zh-CN" sz="2000" dirty="0"/>
              <a:t>A</a:t>
            </a:r>
            <a:r>
              <a:rPr lang="zh-CN" altLang="zh-CN" sz="2000" dirty="0"/>
              <a:t>的左子树结点，</a:t>
            </a:r>
            <a:r>
              <a:rPr lang="en-US" altLang="zh-CN" sz="2000" dirty="0"/>
              <a:t>CF</a:t>
            </a:r>
            <a:r>
              <a:rPr lang="zh-CN" altLang="zh-CN" sz="2000" dirty="0"/>
              <a:t>是</a:t>
            </a:r>
            <a:r>
              <a:rPr lang="en-US" altLang="zh-CN" sz="2000" dirty="0"/>
              <a:t>A</a:t>
            </a:r>
            <a:r>
              <a:rPr lang="zh-CN" altLang="zh-CN" sz="2000" dirty="0"/>
              <a:t>的右子树结点，则可以构造出图</a:t>
            </a:r>
            <a:r>
              <a:rPr lang="en-US" altLang="zh-CN" sz="2000" dirty="0"/>
              <a:t>1</a:t>
            </a:r>
            <a:r>
              <a:rPr lang="zh-CN" altLang="zh-CN" sz="2000" dirty="0"/>
              <a:t>所示的树。</a:t>
            </a:r>
          </a:p>
          <a:p>
            <a:pPr lvl="1"/>
            <a:r>
              <a:rPr lang="zh-CN" altLang="zh-CN" sz="2000" dirty="0"/>
              <a:t>根据后序遍历</a:t>
            </a:r>
            <a:r>
              <a:rPr lang="zh-CN" altLang="en-US" sz="2000" dirty="0"/>
              <a:t>，子树</a:t>
            </a:r>
            <a:r>
              <a:rPr lang="en-US" altLang="zh-CN" sz="2000" dirty="0"/>
              <a:t>DEB</a:t>
            </a:r>
            <a:r>
              <a:rPr lang="zh-CN" altLang="zh-CN" sz="2000" dirty="0"/>
              <a:t>三个结点中</a:t>
            </a:r>
            <a:r>
              <a:rPr lang="en-US" altLang="zh-CN" sz="2000" dirty="0"/>
              <a:t>B</a:t>
            </a:r>
            <a:r>
              <a:rPr lang="zh-CN" altLang="zh-CN" sz="2000" dirty="0"/>
              <a:t>是子树的根</a:t>
            </a:r>
            <a:r>
              <a:rPr lang="zh-CN" altLang="en-US" sz="2000" dirty="0"/>
              <a:t>。</a:t>
            </a:r>
            <a:r>
              <a:rPr lang="zh-CN" altLang="zh-CN" sz="2000" dirty="0"/>
              <a:t>又根据中序遍历，可以判断</a:t>
            </a:r>
            <a:r>
              <a:rPr lang="en-US" altLang="zh-CN" sz="2000" dirty="0"/>
              <a:t>D</a:t>
            </a:r>
            <a:r>
              <a:rPr lang="zh-CN" altLang="zh-CN" sz="2000" dirty="0"/>
              <a:t>是</a:t>
            </a:r>
            <a:r>
              <a:rPr lang="en-US" altLang="zh-CN" sz="2000" dirty="0"/>
              <a:t>B</a:t>
            </a:r>
            <a:r>
              <a:rPr lang="zh-CN" altLang="zh-CN" sz="2000" dirty="0"/>
              <a:t>的左子结点，</a:t>
            </a:r>
            <a:r>
              <a:rPr lang="en-US" altLang="zh-CN" sz="2000" dirty="0"/>
              <a:t>E</a:t>
            </a:r>
            <a:r>
              <a:rPr lang="zh-CN" altLang="zh-CN" sz="2000" dirty="0"/>
              <a:t>是</a:t>
            </a:r>
            <a:r>
              <a:rPr lang="en-US" altLang="zh-CN" sz="2000" dirty="0"/>
              <a:t>B</a:t>
            </a:r>
            <a:r>
              <a:rPr lang="zh-CN" altLang="zh-CN" sz="2000" dirty="0"/>
              <a:t>的右子结点，则构造出图</a:t>
            </a:r>
            <a:r>
              <a:rPr lang="en-US" altLang="zh-CN" sz="2000" dirty="0"/>
              <a:t>2</a:t>
            </a:r>
            <a:r>
              <a:rPr lang="zh-CN" altLang="zh-CN" sz="2000" dirty="0"/>
              <a:t>所示的树。</a:t>
            </a:r>
          </a:p>
          <a:p>
            <a:pPr lvl="1"/>
            <a:r>
              <a:rPr lang="zh-CN" altLang="zh-CN" sz="2000" dirty="0"/>
              <a:t>同理，</a:t>
            </a:r>
            <a:r>
              <a:rPr lang="en-US" altLang="zh-CN" sz="2000" dirty="0"/>
              <a:t>CF</a:t>
            </a:r>
            <a:r>
              <a:rPr lang="zh-CN" altLang="zh-CN" sz="2000" dirty="0"/>
              <a:t>两个结点中必定有一个是子树的根，根据后序遍历，可以判断</a:t>
            </a:r>
            <a:r>
              <a:rPr lang="en-US" altLang="zh-CN" sz="2000" dirty="0"/>
              <a:t>C</a:t>
            </a:r>
            <a:r>
              <a:rPr lang="zh-CN" altLang="zh-CN" sz="2000" dirty="0"/>
              <a:t>是子树的根，又根据中序遍历，可以判断</a:t>
            </a:r>
            <a:r>
              <a:rPr lang="en-US" altLang="zh-CN" sz="2000" dirty="0"/>
              <a:t>F</a:t>
            </a:r>
            <a:r>
              <a:rPr lang="zh-CN" altLang="zh-CN" sz="2000" dirty="0"/>
              <a:t>是</a:t>
            </a:r>
            <a:r>
              <a:rPr lang="en-US" altLang="zh-CN" sz="2000" dirty="0"/>
              <a:t>C</a:t>
            </a:r>
            <a:r>
              <a:rPr lang="zh-CN" altLang="zh-CN" sz="2000" dirty="0"/>
              <a:t>的右子结点</a:t>
            </a:r>
            <a:endParaRPr lang="en-US" altLang="zh-CN" sz="2000" dirty="0"/>
          </a:p>
          <a:p>
            <a:pPr lvl="1"/>
            <a:r>
              <a:rPr lang="zh-CN" altLang="zh-CN" sz="2000" dirty="0"/>
              <a:t>前序遍历的结果为</a:t>
            </a:r>
            <a:r>
              <a:rPr lang="en-US" altLang="zh-CN" sz="2000" dirty="0"/>
              <a:t>ABEDCF</a:t>
            </a:r>
            <a:endParaRPr lang="zh-CN" altLang="zh-CN" sz="2000" dirty="0"/>
          </a:p>
          <a:p>
            <a:pPr marL="0" indent="0">
              <a:buNone/>
            </a:pPr>
            <a:endParaRPr lang="zh-CN" altLang="en-US" sz="2000"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3.3 </a:t>
            </a:r>
            <a:r>
              <a:rPr lang="zh-CN" altLang="zh-CN" b="1" dirty="0"/>
              <a:t>常用非线性数据结构</a:t>
            </a:r>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971600" y="4797152"/>
            <a:ext cx="6840760" cy="1872208"/>
          </a:xfrm>
          <a:prstGeom prst="rect">
            <a:avLst/>
          </a:prstGeom>
          <a:noFill/>
          <a:ln>
            <a:noFill/>
          </a:ln>
        </p:spPr>
      </p:pic>
    </p:spTree>
    <p:extLst>
      <p:ext uri="{BB962C8B-B14F-4D97-AF65-F5344CB8AC3E}">
        <p14:creationId xmlns:p14="http://schemas.microsoft.com/office/powerpoint/2010/main" val="40647889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411760" y="1484784"/>
            <a:ext cx="6172200" cy="2053590"/>
          </a:xfrm>
        </p:spPr>
        <p:txBody>
          <a:bodyPr/>
          <a:lstStyle/>
          <a:p>
            <a:r>
              <a:rPr lang="zh-CN" altLang="zh-CN" dirty="0"/>
              <a:t>第</a:t>
            </a:r>
            <a:r>
              <a:rPr lang="en-US" altLang="zh-CN" dirty="0"/>
              <a:t>4</a:t>
            </a:r>
            <a:r>
              <a:rPr lang="zh-CN" altLang="zh-CN" dirty="0"/>
              <a:t>章 数据的组织和管理</a:t>
            </a:r>
            <a:endParaRPr lang="zh-CN" altLang="en-US" dirty="0"/>
          </a:p>
        </p:txBody>
      </p:sp>
      <p:sp>
        <p:nvSpPr>
          <p:cNvPr id="5" name="文本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095731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数据库系统的基本概念</a:t>
            </a:r>
            <a:endParaRPr lang="zh-CN" altLang="en-US" dirty="0"/>
          </a:p>
        </p:txBody>
      </p:sp>
      <p:sp>
        <p:nvSpPr>
          <p:cNvPr id="3" name="内容占位符 2"/>
          <p:cNvSpPr>
            <a:spLocks noGrp="1"/>
          </p:cNvSpPr>
          <p:nvPr>
            <p:ph sz="quarter" idx="1"/>
          </p:nvPr>
        </p:nvSpPr>
        <p:spPr>
          <a:xfrm>
            <a:off x="457200" y="1600200"/>
            <a:ext cx="7859216" cy="5141168"/>
          </a:xfrm>
        </p:spPr>
        <p:txBody>
          <a:bodyPr>
            <a:normAutofit/>
          </a:bodyPr>
          <a:lstStyle/>
          <a:p>
            <a:r>
              <a:rPr lang="zh-CN" altLang="zh-CN" dirty="0"/>
              <a:t>数据库技术是一门研究数据管理的技术</a:t>
            </a:r>
            <a:endParaRPr lang="en-US" altLang="zh-CN" dirty="0"/>
          </a:p>
          <a:p>
            <a:r>
              <a:rPr lang="zh-CN" altLang="zh-CN" dirty="0"/>
              <a:t>数据管理</a:t>
            </a:r>
            <a:r>
              <a:rPr lang="zh-CN" altLang="en-US" dirty="0"/>
              <a:t>技术</a:t>
            </a:r>
            <a:r>
              <a:rPr lang="zh-CN" altLang="zh-CN" dirty="0"/>
              <a:t>三个阶段</a:t>
            </a:r>
            <a:endParaRPr lang="en-US" altLang="zh-CN" dirty="0"/>
          </a:p>
          <a:p>
            <a:pPr lvl="1"/>
            <a:r>
              <a:rPr lang="zh-CN" altLang="zh-CN" dirty="0"/>
              <a:t>人工管理阶段、文件系统阶段</a:t>
            </a:r>
            <a:r>
              <a:rPr lang="zh-CN" altLang="en-US" dirty="0"/>
              <a:t>、</a:t>
            </a:r>
            <a:r>
              <a:rPr lang="zh-CN" altLang="zh-CN" dirty="0"/>
              <a:t>数据库系统阶段</a:t>
            </a:r>
            <a:endParaRPr lang="en-US" altLang="zh-CN" dirty="0"/>
          </a:p>
          <a:p>
            <a:r>
              <a:rPr lang="zh-CN" altLang="en-US" dirty="0"/>
              <a:t>数据库系统基本概念</a:t>
            </a:r>
          </a:p>
          <a:p>
            <a:pPr lvl="1"/>
            <a:r>
              <a:rPr lang="zh-CN" altLang="zh-CN" dirty="0"/>
              <a:t>数据（</a:t>
            </a:r>
            <a:r>
              <a:rPr lang="en-US" altLang="zh-CN" dirty="0"/>
              <a:t>Data</a:t>
            </a:r>
            <a:r>
              <a:rPr lang="zh-CN" altLang="zh-CN" dirty="0"/>
              <a:t>）</a:t>
            </a:r>
            <a:endParaRPr lang="en-US" altLang="zh-CN" dirty="0"/>
          </a:p>
          <a:p>
            <a:pPr lvl="1"/>
            <a:r>
              <a:rPr lang="zh-CN" altLang="en-US" dirty="0"/>
              <a:t>数据库（</a:t>
            </a:r>
            <a:r>
              <a:rPr lang="en-US" altLang="zh-CN" dirty="0"/>
              <a:t>DB</a:t>
            </a:r>
            <a:r>
              <a:rPr lang="zh-CN" altLang="en-US" dirty="0"/>
              <a:t>）</a:t>
            </a:r>
            <a:endParaRPr lang="en-US" altLang="zh-CN" dirty="0"/>
          </a:p>
          <a:p>
            <a:pPr lvl="1"/>
            <a:r>
              <a:rPr lang="zh-CN" altLang="en-US" dirty="0"/>
              <a:t>数据库管理系统（</a:t>
            </a:r>
            <a:r>
              <a:rPr lang="en-US" altLang="zh-CN" dirty="0"/>
              <a:t>DBMS</a:t>
            </a:r>
            <a:r>
              <a:rPr lang="zh-CN" altLang="en-US" dirty="0"/>
              <a:t>）</a:t>
            </a:r>
            <a:endParaRPr lang="en-US" altLang="zh-CN" dirty="0"/>
          </a:p>
          <a:p>
            <a:pPr lvl="2"/>
            <a:r>
              <a:rPr lang="zh-CN" altLang="en-US" dirty="0"/>
              <a:t>数据库系统的核心</a:t>
            </a:r>
            <a:endParaRPr lang="en-US" altLang="zh-CN" dirty="0"/>
          </a:p>
          <a:p>
            <a:pPr lvl="2"/>
            <a:r>
              <a:rPr lang="zh-CN" altLang="en-US" dirty="0"/>
              <a:t>数据语言：</a:t>
            </a:r>
            <a:r>
              <a:rPr lang="zh-CN" altLang="zh-CN" dirty="0"/>
              <a:t>数据定义语言</a:t>
            </a:r>
            <a:r>
              <a:rPr lang="zh-CN" altLang="en-US" dirty="0"/>
              <a:t>、</a:t>
            </a:r>
            <a:r>
              <a:rPr lang="zh-CN" altLang="zh-CN" dirty="0"/>
              <a:t>数据操纵语言</a:t>
            </a:r>
            <a:r>
              <a:rPr lang="zh-CN" altLang="en-US" dirty="0"/>
              <a:t>、</a:t>
            </a:r>
            <a:r>
              <a:rPr lang="zh-CN" altLang="zh-CN" dirty="0"/>
              <a:t>数据库控制语言</a:t>
            </a:r>
            <a:endParaRPr lang="en-US" altLang="zh-CN" dirty="0"/>
          </a:p>
          <a:p>
            <a:pPr lvl="1"/>
            <a:r>
              <a:rPr lang="zh-CN" altLang="en-US" dirty="0"/>
              <a:t>数据库管理员（</a:t>
            </a:r>
            <a:r>
              <a:rPr lang="en-US" altLang="zh-CN" dirty="0"/>
              <a:t>DBA</a:t>
            </a:r>
            <a:r>
              <a:rPr lang="zh-CN" altLang="en-US" dirty="0"/>
              <a:t>）</a:t>
            </a:r>
            <a:endParaRPr lang="en-US" altLang="zh-CN" dirty="0"/>
          </a:p>
          <a:p>
            <a:pPr lvl="1"/>
            <a:r>
              <a:rPr lang="zh-CN" altLang="en-US" dirty="0"/>
              <a:t>数据库系统（</a:t>
            </a:r>
            <a:r>
              <a:rPr lang="en-US" altLang="zh-CN" dirty="0"/>
              <a:t>DBS</a:t>
            </a:r>
            <a:r>
              <a:rPr lang="zh-CN" altLang="en-US" dirty="0"/>
              <a:t>）</a:t>
            </a:r>
            <a:endParaRPr lang="en-US" altLang="zh-CN" dirty="0"/>
          </a:p>
          <a:p>
            <a:pPr lvl="1"/>
            <a:r>
              <a:rPr lang="zh-CN" altLang="en-US" dirty="0"/>
              <a:t>数据库应用系统（</a:t>
            </a:r>
            <a:r>
              <a:rPr lang="en-US" altLang="zh-CN" dirty="0"/>
              <a:t>DBAS</a:t>
            </a:r>
            <a:r>
              <a:rPr lang="zh-CN" altLang="en-US" dirty="0"/>
              <a:t>）</a:t>
            </a:r>
            <a:endParaRPr lang="en-US" altLang="zh-CN" dirty="0"/>
          </a:p>
          <a:p>
            <a:pPr lvl="2"/>
            <a:r>
              <a:rPr lang="zh-CN" altLang="en-US" dirty="0"/>
              <a:t>最大的概念：</a:t>
            </a:r>
            <a:r>
              <a:rPr lang="zh-CN" altLang="zh-CN" dirty="0"/>
              <a:t>数据库管理系统为核心的完整的运行实体</a:t>
            </a:r>
            <a:endParaRPr lang="en-US" altLang="zh-CN" dirty="0"/>
          </a:p>
          <a:p>
            <a:pPr lvl="1"/>
            <a:endParaRPr lang="zh-CN" altLang="zh-CN" b="1" dirty="0"/>
          </a:p>
          <a:p>
            <a:pPr lvl="1"/>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4.1 </a:t>
            </a:r>
            <a:r>
              <a:rPr lang="zh-CN" altLang="zh-CN" b="1" dirty="0"/>
              <a:t>数据库的基本概念</a:t>
            </a:r>
          </a:p>
        </p:txBody>
      </p:sp>
    </p:spTree>
    <p:extLst>
      <p:ext uri="{BB962C8B-B14F-4D97-AF65-F5344CB8AC3E}">
        <p14:creationId xmlns:p14="http://schemas.microsoft.com/office/powerpoint/2010/main" val="40647889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8024" y="260648"/>
            <a:ext cx="3816424" cy="369332"/>
          </a:xfrm>
          <a:prstGeom prst="rect">
            <a:avLst/>
          </a:prstGeom>
          <a:noFill/>
        </p:spPr>
        <p:txBody>
          <a:bodyPr wrap="square" rtlCol="0">
            <a:spAutoFit/>
          </a:bodyPr>
          <a:lstStyle/>
          <a:p>
            <a:r>
              <a:rPr lang="en-US" altLang="zh-CN" b="1" dirty="0"/>
              <a:t>4.1 </a:t>
            </a:r>
            <a:r>
              <a:rPr lang="zh-CN" altLang="zh-CN" b="1" dirty="0"/>
              <a:t>数据库的基本概念</a:t>
            </a:r>
          </a:p>
        </p:txBody>
      </p:sp>
      <p:pic>
        <p:nvPicPr>
          <p:cNvPr id="6152"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14822" t="84" r="31657" b="-84"/>
          <a:stretch/>
        </p:blipFill>
        <p:spPr bwMode="auto">
          <a:xfrm>
            <a:off x="592845" y="2791652"/>
            <a:ext cx="2363082" cy="229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8975" y="1665471"/>
            <a:ext cx="566952"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9142" y="1517562"/>
            <a:ext cx="3054188" cy="2301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6" name="Picture 12"/>
          <p:cNvPicPr>
            <a:picLocks noChangeAspect="1" noChangeArrowheads="1"/>
          </p:cNvPicPr>
          <p:nvPr/>
        </p:nvPicPr>
        <p:blipFill rotWithShape="1">
          <a:blip r:embed="rId6">
            <a:extLst>
              <a:ext uri="{28A0092B-C50C-407E-A947-70E740481C1C}">
                <a14:useLocalDpi xmlns:a14="http://schemas.microsoft.com/office/drawing/2010/main" val="0"/>
              </a:ext>
            </a:extLst>
          </a:blip>
          <a:srcRect l="31309" t="21859" r="37381"/>
          <a:stretch/>
        </p:blipFill>
        <p:spPr bwMode="auto">
          <a:xfrm>
            <a:off x="4316361" y="4270384"/>
            <a:ext cx="920714" cy="992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467544" y="1431862"/>
            <a:ext cx="2664296" cy="374441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67544" y="1431862"/>
            <a:ext cx="1800493" cy="369332"/>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en-US" altLang="zh-CN" dirty="0"/>
              <a:t>A</a:t>
            </a:r>
            <a:r>
              <a:rPr lang="zh-CN" altLang="en-US" dirty="0"/>
              <a:t>：</a:t>
            </a:r>
            <a:r>
              <a:rPr lang="en-US" altLang="zh-CN" dirty="0"/>
              <a:t>Application</a:t>
            </a:r>
            <a:endParaRPr lang="zh-CN" altLang="en-US" dirty="0"/>
          </a:p>
        </p:txBody>
      </p:sp>
      <p:sp>
        <p:nvSpPr>
          <p:cNvPr id="17" name="矩形 16"/>
          <p:cNvSpPr/>
          <p:nvPr/>
        </p:nvSpPr>
        <p:spPr>
          <a:xfrm>
            <a:off x="3923928" y="946892"/>
            <a:ext cx="4752528" cy="471435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511260" y="4893731"/>
            <a:ext cx="530915" cy="369332"/>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en-US" altLang="zh-CN" dirty="0"/>
              <a:t>DBA</a:t>
            </a:r>
            <a:endParaRPr lang="zh-CN" altLang="en-US" dirty="0"/>
          </a:p>
        </p:txBody>
      </p:sp>
      <p:sp>
        <p:nvSpPr>
          <p:cNvPr id="8" name="矩形 7"/>
          <p:cNvSpPr/>
          <p:nvPr/>
        </p:nvSpPr>
        <p:spPr>
          <a:xfrm>
            <a:off x="3923928" y="971436"/>
            <a:ext cx="530915" cy="369332"/>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en-US" altLang="zh-CN" dirty="0"/>
              <a:t>DBS</a:t>
            </a:r>
            <a:endParaRPr lang="zh-CN" altLang="en-US" dirty="0"/>
          </a:p>
        </p:txBody>
      </p:sp>
      <p:sp>
        <p:nvSpPr>
          <p:cNvPr id="20" name="矩形 19"/>
          <p:cNvSpPr/>
          <p:nvPr/>
        </p:nvSpPr>
        <p:spPr>
          <a:xfrm>
            <a:off x="4283968" y="1484784"/>
            <a:ext cx="648072" cy="369332"/>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altLang="zh-CN" dirty="0"/>
              <a:t>DBMS</a:t>
            </a:r>
            <a:endParaRPr lang="zh-CN" altLang="en-US" dirty="0"/>
          </a:p>
        </p:txBody>
      </p:sp>
      <p:sp>
        <p:nvSpPr>
          <p:cNvPr id="21" name="矩形 20"/>
          <p:cNvSpPr/>
          <p:nvPr/>
        </p:nvSpPr>
        <p:spPr>
          <a:xfrm>
            <a:off x="4261393" y="1484784"/>
            <a:ext cx="4312717" cy="244827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5775521" y="1988840"/>
            <a:ext cx="2540895" cy="1830161"/>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796136" y="1988840"/>
            <a:ext cx="446929" cy="369332"/>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altLang="zh-CN" dirty="0"/>
              <a:t>DB</a:t>
            </a:r>
            <a:endParaRPr lang="zh-CN" altLang="en-US" dirty="0"/>
          </a:p>
        </p:txBody>
      </p:sp>
      <p:sp>
        <p:nvSpPr>
          <p:cNvPr id="25" name="矩形 24"/>
          <p:cNvSpPr/>
          <p:nvPr/>
        </p:nvSpPr>
        <p:spPr>
          <a:xfrm>
            <a:off x="7575258" y="2654199"/>
            <a:ext cx="648072" cy="369332"/>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altLang="zh-CN" dirty="0"/>
              <a:t>Data</a:t>
            </a:r>
            <a:endParaRPr lang="zh-CN" altLang="en-US" dirty="0"/>
          </a:p>
        </p:txBody>
      </p:sp>
      <p:cxnSp>
        <p:nvCxnSpPr>
          <p:cNvPr id="12" name="直接箭头连接符 11"/>
          <p:cNvCxnSpPr/>
          <p:nvPr/>
        </p:nvCxnSpPr>
        <p:spPr>
          <a:xfrm flipH="1">
            <a:off x="6948264" y="2838865"/>
            <a:ext cx="626994" cy="1407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9" name="直接箭头连接符 28"/>
          <p:cNvCxnSpPr>
            <a:stCxn id="25" idx="1"/>
          </p:cNvCxnSpPr>
          <p:nvPr/>
        </p:nvCxnSpPr>
        <p:spPr>
          <a:xfrm flipH="1">
            <a:off x="6948264" y="2838865"/>
            <a:ext cx="626994" cy="1524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5" name="直接箭头连接符 34"/>
          <p:cNvCxnSpPr>
            <a:stCxn id="25" idx="1"/>
          </p:cNvCxnSpPr>
          <p:nvPr/>
        </p:nvCxnSpPr>
        <p:spPr>
          <a:xfrm flipH="1">
            <a:off x="6948264" y="2838865"/>
            <a:ext cx="626994" cy="59013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6" name="直接箭头连接符 35"/>
          <p:cNvCxnSpPr>
            <a:stCxn id="25" idx="1"/>
          </p:cNvCxnSpPr>
          <p:nvPr/>
        </p:nvCxnSpPr>
        <p:spPr>
          <a:xfrm>
            <a:off x="7575258" y="2838865"/>
            <a:ext cx="0" cy="59013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3" name="直接箭头连接符 42"/>
          <p:cNvCxnSpPr/>
          <p:nvPr/>
        </p:nvCxnSpPr>
        <p:spPr>
          <a:xfrm flipH="1">
            <a:off x="5042175" y="4431564"/>
            <a:ext cx="1073922"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6" name="直接箭头连接符 45"/>
          <p:cNvCxnSpPr/>
          <p:nvPr/>
        </p:nvCxnSpPr>
        <p:spPr>
          <a:xfrm flipH="1">
            <a:off x="5042175" y="4638786"/>
            <a:ext cx="1073922"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48" name="矩形 47"/>
          <p:cNvSpPr/>
          <p:nvPr/>
        </p:nvSpPr>
        <p:spPr>
          <a:xfrm>
            <a:off x="6160794" y="4094657"/>
            <a:ext cx="2299638" cy="369332"/>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zh-CN" altLang="zh-CN" dirty="0"/>
              <a:t>硬件</a:t>
            </a:r>
            <a:r>
              <a:rPr lang="zh-CN" altLang="en-US" dirty="0"/>
              <a:t>：计算机、网络</a:t>
            </a:r>
          </a:p>
        </p:txBody>
      </p:sp>
      <p:sp>
        <p:nvSpPr>
          <p:cNvPr id="32" name="矩形 31"/>
          <p:cNvSpPr/>
          <p:nvPr/>
        </p:nvSpPr>
        <p:spPr>
          <a:xfrm>
            <a:off x="6142190" y="4582057"/>
            <a:ext cx="2318242" cy="646331"/>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zh-CN" altLang="zh-CN" dirty="0"/>
              <a:t>软件</a:t>
            </a:r>
            <a:r>
              <a:rPr lang="zh-CN" altLang="en-US" dirty="0"/>
              <a:t>：操作系统、接口工具等</a:t>
            </a:r>
          </a:p>
        </p:txBody>
      </p:sp>
      <p:sp>
        <p:nvSpPr>
          <p:cNvPr id="38" name="标题 37"/>
          <p:cNvSpPr>
            <a:spLocks noGrp="1"/>
          </p:cNvSpPr>
          <p:nvPr>
            <p:ph type="title"/>
          </p:nvPr>
        </p:nvSpPr>
        <p:spPr>
          <a:xfrm>
            <a:off x="385192" y="274638"/>
            <a:ext cx="7467600" cy="355342"/>
          </a:xfrm>
        </p:spPr>
        <p:txBody>
          <a:bodyPr>
            <a:normAutofit fontScale="90000"/>
          </a:bodyPr>
          <a:lstStyle/>
          <a:p>
            <a:r>
              <a:rPr lang="zh-CN" altLang="en-US" dirty="0"/>
              <a:t>数据基本概念关系（了解）</a:t>
            </a:r>
          </a:p>
        </p:txBody>
      </p:sp>
      <p:sp>
        <p:nvSpPr>
          <p:cNvPr id="52" name="矩形 51"/>
          <p:cNvSpPr/>
          <p:nvPr/>
        </p:nvSpPr>
        <p:spPr>
          <a:xfrm>
            <a:off x="179512" y="687148"/>
            <a:ext cx="8640960" cy="511811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79512" y="687148"/>
            <a:ext cx="646331" cy="369332"/>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en-US" altLang="zh-CN" dirty="0"/>
              <a:t>DBAS</a:t>
            </a:r>
            <a:endParaRPr lang="zh-CN" altLang="en-US" dirty="0"/>
          </a:p>
        </p:txBody>
      </p:sp>
    </p:spTree>
    <p:extLst>
      <p:ext uri="{BB962C8B-B14F-4D97-AF65-F5344CB8AC3E}">
        <p14:creationId xmlns:p14="http://schemas.microsoft.com/office/powerpoint/2010/main" val="41480384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数据库系统的基本特点</a:t>
            </a:r>
            <a:endParaRPr lang="zh-CN" altLang="en-US" dirty="0"/>
          </a:p>
        </p:txBody>
      </p:sp>
      <p:sp>
        <p:nvSpPr>
          <p:cNvPr id="3" name="内容占位符 2"/>
          <p:cNvSpPr>
            <a:spLocks noGrp="1"/>
          </p:cNvSpPr>
          <p:nvPr>
            <p:ph sz="quarter" idx="1"/>
          </p:nvPr>
        </p:nvSpPr>
        <p:spPr/>
        <p:txBody>
          <a:bodyPr/>
          <a:lstStyle/>
          <a:p>
            <a:r>
              <a:rPr lang="zh-CN" altLang="en-US" dirty="0"/>
              <a:t>数据的集成性</a:t>
            </a:r>
            <a:endParaRPr lang="en-US" altLang="zh-CN" dirty="0"/>
          </a:p>
          <a:p>
            <a:r>
              <a:rPr lang="zh-CN" altLang="en-US" dirty="0"/>
              <a:t>数据的高共享性与低冗余性</a:t>
            </a:r>
            <a:endParaRPr lang="en-US" altLang="zh-CN" dirty="0"/>
          </a:p>
          <a:p>
            <a:pPr lvl="1"/>
            <a:r>
              <a:rPr lang="zh-CN" altLang="zh-CN" dirty="0"/>
              <a:t>数据的集成性使得数据可为多个应用程序所共享</a:t>
            </a:r>
            <a:endParaRPr lang="en-US" altLang="zh-CN" dirty="0"/>
          </a:p>
          <a:p>
            <a:pPr lvl="1"/>
            <a:r>
              <a:rPr lang="zh-CN" altLang="zh-CN" dirty="0"/>
              <a:t>数据的共享自身又可减少数据的冗余性，不仅减少了不必要的存储空间，还可以避免数据的不一致性</a:t>
            </a:r>
            <a:endParaRPr lang="en-US" altLang="zh-CN" dirty="0"/>
          </a:p>
          <a:p>
            <a:r>
              <a:rPr lang="zh-CN" altLang="en-US" dirty="0"/>
              <a:t>数据独立性</a:t>
            </a:r>
            <a:endParaRPr lang="en-US" altLang="zh-CN" dirty="0"/>
          </a:p>
          <a:p>
            <a:r>
              <a:rPr lang="zh-CN" altLang="en-US" dirty="0"/>
              <a:t>数据统一管理与控制</a:t>
            </a:r>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4.1 </a:t>
            </a:r>
            <a:r>
              <a:rPr lang="zh-CN" altLang="zh-CN" b="1" dirty="0"/>
              <a:t>数据库的基本概念</a:t>
            </a:r>
          </a:p>
        </p:txBody>
      </p:sp>
    </p:spTree>
    <p:extLst>
      <p:ext uri="{BB962C8B-B14F-4D97-AF65-F5344CB8AC3E}">
        <p14:creationId xmlns:p14="http://schemas.microsoft.com/office/powerpoint/2010/main" val="414803842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58480"/>
            <a:ext cx="7467600" cy="1143000"/>
          </a:xfrm>
        </p:spPr>
        <p:txBody>
          <a:bodyPr/>
          <a:lstStyle/>
          <a:p>
            <a:r>
              <a:rPr lang="zh-CN" altLang="zh-CN" dirty="0"/>
              <a:t>数据库系统的内部结构体系</a:t>
            </a:r>
            <a:endParaRPr lang="zh-CN" altLang="en-US" dirty="0"/>
          </a:p>
        </p:txBody>
      </p:sp>
      <p:sp>
        <p:nvSpPr>
          <p:cNvPr id="3" name="内容占位符 2"/>
          <p:cNvSpPr>
            <a:spLocks noGrp="1"/>
          </p:cNvSpPr>
          <p:nvPr>
            <p:ph sz="quarter" idx="1"/>
          </p:nvPr>
        </p:nvSpPr>
        <p:spPr>
          <a:xfrm>
            <a:off x="179512" y="1268760"/>
            <a:ext cx="7467600" cy="4873752"/>
          </a:xfrm>
        </p:spPr>
        <p:txBody>
          <a:bodyPr>
            <a:normAutofit fontScale="92500" lnSpcReduction="20000"/>
          </a:bodyPr>
          <a:lstStyle/>
          <a:p>
            <a:r>
              <a:rPr lang="zh-CN" altLang="zh-CN" dirty="0"/>
              <a:t>概念模式（模式或逻辑模式）</a:t>
            </a:r>
            <a:endParaRPr lang="en-US" altLang="zh-CN" dirty="0"/>
          </a:p>
          <a:p>
            <a:pPr lvl="1"/>
            <a:r>
              <a:rPr lang="zh-CN" altLang="zh-CN" dirty="0"/>
              <a:t>对数据库系统中全部数据的逻辑结构和特征的描述，是所有用户的公共数据视图</a:t>
            </a:r>
            <a:endParaRPr lang="en-US" altLang="zh-CN" dirty="0"/>
          </a:p>
          <a:p>
            <a:pPr lvl="1"/>
            <a:r>
              <a:rPr lang="zh-CN" altLang="en-US" dirty="0"/>
              <a:t>相当于基本表。</a:t>
            </a:r>
            <a:endParaRPr lang="en-US" altLang="zh-CN" dirty="0"/>
          </a:p>
          <a:p>
            <a:r>
              <a:rPr lang="zh-CN" altLang="zh-CN" dirty="0"/>
              <a:t>外模式（用户模式或子模式）</a:t>
            </a:r>
            <a:endParaRPr lang="en-US" altLang="zh-CN" dirty="0"/>
          </a:p>
          <a:p>
            <a:pPr lvl="1"/>
            <a:r>
              <a:rPr lang="zh-CN" altLang="zh-CN" dirty="0"/>
              <a:t>用户所能见到的局部数据的</a:t>
            </a:r>
            <a:endParaRPr lang="en-US" altLang="zh-CN" dirty="0"/>
          </a:p>
          <a:p>
            <a:pPr marL="365760" lvl="1" indent="0">
              <a:buNone/>
            </a:pPr>
            <a:r>
              <a:rPr lang="en-US" altLang="zh-CN" dirty="0"/>
              <a:t>  </a:t>
            </a:r>
            <a:r>
              <a:rPr lang="zh-CN" altLang="zh-CN" dirty="0"/>
              <a:t>逻辑结构和特征描述</a:t>
            </a:r>
            <a:endParaRPr lang="en-US" altLang="zh-CN" dirty="0"/>
          </a:p>
          <a:p>
            <a:pPr lvl="1"/>
            <a:r>
              <a:rPr lang="zh-CN" altLang="zh-CN" dirty="0"/>
              <a:t>它反映了用户对数据的要求</a:t>
            </a:r>
            <a:endParaRPr lang="en-US" altLang="zh-CN" dirty="0"/>
          </a:p>
          <a:p>
            <a:pPr lvl="1"/>
            <a:r>
              <a:rPr lang="zh-CN" altLang="en-US" dirty="0"/>
              <a:t>相当于视图</a:t>
            </a:r>
            <a:endParaRPr lang="en-US" altLang="zh-CN" dirty="0"/>
          </a:p>
          <a:p>
            <a:r>
              <a:rPr lang="zh-CN" altLang="zh-CN" dirty="0"/>
              <a:t>内模式（物理模式）</a:t>
            </a:r>
            <a:endParaRPr lang="en-US" altLang="zh-CN" dirty="0"/>
          </a:p>
          <a:p>
            <a:pPr lvl="1"/>
            <a:r>
              <a:rPr lang="zh-CN" altLang="zh-CN" dirty="0"/>
              <a:t>是数据库中数据的物理存储结构</a:t>
            </a:r>
            <a:endParaRPr lang="en-US" altLang="zh-CN" dirty="0"/>
          </a:p>
          <a:p>
            <a:pPr marL="365760" lvl="1" indent="0">
              <a:buNone/>
            </a:pPr>
            <a:r>
              <a:rPr lang="en-US" altLang="zh-CN" dirty="0"/>
              <a:t>  </a:t>
            </a:r>
            <a:r>
              <a:rPr lang="zh-CN" altLang="zh-CN" dirty="0"/>
              <a:t>与物理存取方法的描述</a:t>
            </a:r>
            <a:endParaRPr lang="en-US" altLang="zh-CN" dirty="0"/>
          </a:p>
          <a:p>
            <a:r>
              <a:rPr lang="zh-CN" altLang="en-US" dirty="0"/>
              <a:t>数据库系统的两级映射</a:t>
            </a:r>
            <a:endParaRPr lang="en-US" altLang="zh-CN" dirty="0"/>
          </a:p>
          <a:p>
            <a:pPr lvl="1"/>
            <a:r>
              <a:rPr lang="zh-CN" altLang="zh-CN" dirty="0"/>
              <a:t>外模式到概念模式的映射</a:t>
            </a:r>
            <a:endParaRPr lang="en-US" altLang="zh-CN" dirty="0"/>
          </a:p>
          <a:p>
            <a:pPr lvl="1"/>
            <a:r>
              <a:rPr lang="zh-CN" altLang="zh-CN" dirty="0"/>
              <a:t>概念模式到内模式的映射</a:t>
            </a:r>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4.1 </a:t>
            </a:r>
            <a:r>
              <a:rPr lang="zh-CN" altLang="zh-CN" b="1" dirty="0"/>
              <a:t>数据库的基本概念</a:t>
            </a:r>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0" name="组合 1199"/>
          <p:cNvGrpSpPr>
            <a:grpSpLocks/>
          </p:cNvGrpSpPr>
          <p:nvPr/>
        </p:nvGrpSpPr>
        <p:grpSpPr bwMode="auto">
          <a:xfrm>
            <a:off x="4860032" y="2931131"/>
            <a:ext cx="4575042" cy="4386301"/>
            <a:chOff x="3562" y="8624"/>
            <a:chExt cx="5078" cy="4516"/>
          </a:xfrm>
        </p:grpSpPr>
        <p:graphicFrame>
          <p:nvGraphicFramePr>
            <p:cNvPr id="11" name="对象 10"/>
            <p:cNvGraphicFramePr>
              <a:graphicFrameLocks noChangeAspect="1"/>
            </p:cNvGraphicFramePr>
            <p:nvPr>
              <p:extLst>
                <p:ext uri="{D42A27DB-BD31-4B8C-83A1-F6EECF244321}">
                  <p14:modId xmlns:p14="http://schemas.microsoft.com/office/powerpoint/2010/main" val="136852169"/>
                </p:ext>
              </p:extLst>
            </p:nvPr>
          </p:nvGraphicFramePr>
          <p:xfrm>
            <a:off x="3562" y="8624"/>
            <a:ext cx="4977" cy="3892"/>
          </p:xfrm>
          <a:graphic>
            <a:graphicData uri="http://schemas.openxmlformats.org/presentationml/2006/ole">
              <mc:AlternateContent xmlns:mc="http://schemas.openxmlformats.org/markup-compatibility/2006">
                <mc:Choice xmlns:v="urn:schemas-microsoft-com:vml" Requires="v">
                  <p:oleObj name="BMP 图像" r:id="rId2" imgW="4238095" imgH="3315163" progId="Paint.Picture">
                    <p:embed/>
                  </p:oleObj>
                </mc:Choice>
                <mc:Fallback>
                  <p:oleObj name="BMP 图像" r:id="rId2" imgW="4238095" imgH="3315163" progId="Paint.Picture">
                    <p:embed/>
                    <p:pic>
                      <p:nvPicPr>
                        <p:cNvPr id="0" name="对象 1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 y="8624"/>
                          <a:ext cx="4977" cy="38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文本框 1201"/>
            <p:cNvSpPr txBox="1">
              <a:spLocks noChangeArrowheads="1"/>
            </p:cNvSpPr>
            <p:nvPr/>
          </p:nvSpPr>
          <p:spPr bwMode="auto">
            <a:xfrm>
              <a:off x="3600" y="12672"/>
              <a:ext cx="5040" cy="4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9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图</a:t>
              </a:r>
              <a:r>
                <a:rPr kumimoji="0" lang="en-US" altLang="zh-CN" sz="9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4.1 </a:t>
              </a:r>
              <a:r>
                <a:rPr kumimoji="0" lang="zh-CN" altLang="en-US" sz="9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数据库的三级模式两级映</a:t>
              </a:r>
              <a:r>
                <a:rPr kumimoji="0" lang="zh-CN" altLang="en-US" sz="900" b="0" i="0" u="none" strike="noStrike" cap="none" normalizeH="0" baseline="0">
                  <a:ln>
                    <a:noFill/>
                  </a:ln>
                  <a:solidFill>
                    <a:schemeClr val="tx1"/>
                  </a:solidFill>
                  <a:effectLst/>
                  <a:latin typeface="宋体" pitchFamily="2" charset="-122"/>
                  <a:ea typeface="宋体" pitchFamily="2" charset="-122"/>
                  <a:cs typeface="Times New Roman" pitchFamily="18" charset="0"/>
                </a:rPr>
                <a:t>射结构</a:t>
              </a:r>
              <a:endParaRPr kumimoji="0" lang="zh-CN" altLang="en-US"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grpSp>
    </p:spTree>
    <p:extLst>
      <p:ext uri="{BB962C8B-B14F-4D97-AF65-F5344CB8AC3E}">
        <p14:creationId xmlns:p14="http://schemas.microsoft.com/office/powerpoint/2010/main" val="41480384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经典的数据逻辑模型—关系模型</a:t>
            </a:r>
            <a:endParaRPr lang="zh-CN" altLang="en-US" dirty="0"/>
          </a:p>
        </p:txBody>
      </p:sp>
      <p:sp>
        <p:nvSpPr>
          <p:cNvPr id="3" name="内容占位符 2"/>
          <p:cNvSpPr>
            <a:spLocks noGrp="1"/>
          </p:cNvSpPr>
          <p:nvPr>
            <p:ph sz="quarter" idx="1"/>
          </p:nvPr>
        </p:nvSpPr>
        <p:spPr/>
        <p:txBody>
          <a:bodyPr/>
          <a:lstStyle/>
          <a:p>
            <a:r>
              <a:rPr lang="zh-CN" altLang="en-US" dirty="0"/>
              <a:t>数据的逻辑模型</a:t>
            </a:r>
            <a:endParaRPr lang="en-US" altLang="zh-CN" dirty="0"/>
          </a:p>
          <a:p>
            <a:pPr lvl="1"/>
            <a:r>
              <a:rPr lang="zh-CN" altLang="en-US" dirty="0"/>
              <a:t>根据</a:t>
            </a:r>
            <a:r>
              <a:rPr lang="zh-CN" altLang="zh-CN" dirty="0"/>
              <a:t>数据之间的联系方式不同</a:t>
            </a:r>
            <a:r>
              <a:rPr lang="zh-CN" altLang="en-US" dirty="0"/>
              <a:t>分为层次模型、网状模型、关系模型</a:t>
            </a:r>
            <a:endParaRPr lang="en-US" altLang="zh-CN" dirty="0"/>
          </a:p>
          <a:p>
            <a:pPr lvl="1"/>
            <a:r>
              <a:rPr lang="zh-CN" altLang="zh-CN" dirty="0"/>
              <a:t>关系模型是目前最常用的数据模型之一，采用二维表来表示数据及关系的逻辑结构</a:t>
            </a:r>
            <a:r>
              <a:rPr lang="zh-CN" altLang="en-US" dirty="0"/>
              <a:t>。一个</a:t>
            </a:r>
            <a:r>
              <a:rPr lang="zh-CN" altLang="zh-CN" dirty="0"/>
              <a:t>二维表就可以称为一个关系</a:t>
            </a:r>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4.2 </a:t>
            </a:r>
            <a:r>
              <a:rPr lang="zh-CN" altLang="zh-CN" b="1" dirty="0"/>
              <a:t>关系模型</a:t>
            </a:r>
          </a:p>
        </p:txBody>
      </p:sp>
      <p:pic>
        <p:nvPicPr>
          <p:cNvPr id="9217" name="Picture 1" descr="C:\Users\lx\AppData\Roaming\Tencent\Users\75319332\QQ\WinTemp\RichOle\9TQN{0FK]H@%3`TU6FC3H9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884311"/>
            <a:ext cx="2736304" cy="116813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lx\AppData\Roaming\Tencent\Users\75319332\QQ\WinTemp\RichOle\}`2X5L898P05}JP1XFQTEZ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223" y="5458248"/>
            <a:ext cx="1440160" cy="1099477"/>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6346" y="4293096"/>
            <a:ext cx="4684188" cy="1165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038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模型的相关概念</a:t>
            </a:r>
            <a:endParaRPr lang="zh-CN" altLang="en-US" dirty="0"/>
          </a:p>
        </p:txBody>
      </p:sp>
      <p:sp>
        <p:nvSpPr>
          <p:cNvPr id="5" name="TextBox 4"/>
          <p:cNvSpPr txBox="1"/>
          <p:nvPr/>
        </p:nvSpPr>
        <p:spPr>
          <a:xfrm>
            <a:off x="4860032" y="260648"/>
            <a:ext cx="3816424" cy="369332"/>
          </a:xfrm>
          <a:prstGeom prst="rect">
            <a:avLst/>
          </a:prstGeom>
          <a:noFill/>
        </p:spPr>
        <p:txBody>
          <a:bodyPr wrap="square" rtlCol="0">
            <a:spAutoFit/>
          </a:bodyPr>
          <a:lstStyle/>
          <a:p>
            <a:r>
              <a:rPr lang="en-US" altLang="zh-CN" b="1" dirty="0"/>
              <a:t>4.2 </a:t>
            </a:r>
            <a:r>
              <a:rPr lang="zh-CN" altLang="zh-CN" b="1" dirty="0"/>
              <a:t>关系模型</a:t>
            </a:r>
          </a:p>
        </p:txBody>
      </p:sp>
      <p:graphicFrame>
        <p:nvGraphicFramePr>
          <p:cNvPr id="6" name="Group 134"/>
          <p:cNvGraphicFramePr>
            <a:graphicFrameLocks noGrp="1"/>
          </p:cNvGraphicFramePr>
          <p:nvPr>
            <p:extLst>
              <p:ext uri="{D42A27DB-BD31-4B8C-83A1-F6EECF244321}">
                <p14:modId xmlns:p14="http://schemas.microsoft.com/office/powerpoint/2010/main" val="1799248330"/>
              </p:ext>
            </p:extLst>
          </p:nvPr>
        </p:nvGraphicFramePr>
        <p:xfrm>
          <a:off x="1945432" y="3591046"/>
          <a:ext cx="6934200" cy="1606659"/>
        </p:xfrm>
        <a:graphic>
          <a:graphicData uri="http://schemas.openxmlformats.org/drawingml/2006/table">
            <a:tbl>
              <a:tblPr/>
              <a:tblGrid>
                <a:gridCol w="1903413">
                  <a:extLst>
                    <a:ext uri="{9D8B030D-6E8A-4147-A177-3AD203B41FA5}">
                      <a16:colId xmlns:a16="http://schemas.microsoft.com/office/drawing/2014/main" val="20000"/>
                    </a:ext>
                  </a:extLst>
                </a:gridCol>
                <a:gridCol w="1452562">
                  <a:extLst>
                    <a:ext uri="{9D8B030D-6E8A-4147-A177-3AD203B41FA5}">
                      <a16:colId xmlns:a16="http://schemas.microsoft.com/office/drawing/2014/main" val="20001"/>
                    </a:ext>
                  </a:extLst>
                </a:gridCol>
                <a:gridCol w="1779588">
                  <a:extLst>
                    <a:ext uri="{9D8B030D-6E8A-4147-A177-3AD203B41FA5}">
                      <a16:colId xmlns:a16="http://schemas.microsoft.com/office/drawing/2014/main" val="20002"/>
                    </a:ext>
                  </a:extLst>
                </a:gridCol>
                <a:gridCol w="1798637">
                  <a:extLst>
                    <a:ext uri="{9D8B030D-6E8A-4147-A177-3AD203B41FA5}">
                      <a16:colId xmlns:a16="http://schemas.microsoft.com/office/drawing/2014/main" val="20003"/>
                    </a:ext>
                  </a:extLst>
                </a:gridCol>
              </a:tblGrid>
              <a:tr h="380849">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zh-CN" altLang="en-US" sz="1800" b="1" i="0" u="none" strike="noStrike" cap="none" normalizeH="0" baseline="0" dirty="0">
                          <a:ln>
                            <a:noFill/>
                          </a:ln>
                          <a:solidFill>
                            <a:schemeClr val="hlink"/>
                          </a:solidFill>
                          <a:effectLst>
                            <a:outerShdw blurRad="38100" dist="38100" dir="2700000" algn="tl">
                              <a:srgbClr val="000000"/>
                            </a:outerShdw>
                          </a:effectLst>
                          <a:latin typeface="楷体_GB2312" pitchFamily="49" charset="-122"/>
                          <a:ea typeface="楷体_GB2312" pitchFamily="49" charset="-122"/>
                          <a:cs typeface="Times New Roman" pitchFamily="18" charset="0"/>
                        </a:rPr>
                        <a:t>学号</a:t>
                      </a: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zh-CN" altLang="en-US" sz="1800" b="1" i="0" u="none" strike="noStrike" cap="none" normalizeH="0" baseline="0">
                          <a:ln>
                            <a:noFill/>
                          </a:ln>
                          <a:solidFill>
                            <a:schemeClr val="hlink"/>
                          </a:solidFill>
                          <a:effectLst>
                            <a:outerShdw blurRad="38100" dist="38100" dir="2700000" algn="tl">
                              <a:srgbClr val="000000"/>
                            </a:outerShdw>
                          </a:effectLst>
                          <a:latin typeface="楷体_GB2312" pitchFamily="49" charset="-122"/>
                          <a:ea typeface="楷体_GB2312" pitchFamily="49" charset="-122"/>
                          <a:cs typeface="Times New Roman" pitchFamily="18" charset="0"/>
                        </a:rPr>
                        <a:t>姓名</a:t>
                      </a: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zh-CN" altLang="en-US" sz="1800" b="1" i="0" u="none" strike="noStrike" cap="none" normalizeH="0" baseline="0">
                          <a:ln>
                            <a:noFill/>
                          </a:ln>
                          <a:solidFill>
                            <a:schemeClr val="hlink"/>
                          </a:solidFill>
                          <a:effectLst>
                            <a:outerShdw blurRad="38100" dist="38100" dir="2700000" algn="tl">
                              <a:srgbClr val="000000"/>
                            </a:outerShdw>
                          </a:effectLst>
                          <a:latin typeface="楷体_GB2312" pitchFamily="49" charset="-122"/>
                          <a:ea typeface="楷体_GB2312" pitchFamily="49" charset="-122"/>
                          <a:cs typeface="Times New Roman" pitchFamily="18" charset="0"/>
                        </a:rPr>
                        <a:t>性别</a:t>
                      </a: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zh-CN" altLang="en-US" sz="1800" b="1" i="0" u="none" strike="noStrike" cap="none" normalizeH="0" baseline="0" dirty="0">
                          <a:ln>
                            <a:noFill/>
                          </a:ln>
                          <a:solidFill>
                            <a:schemeClr val="hlink"/>
                          </a:solidFill>
                          <a:effectLst>
                            <a:outerShdw blurRad="38100" dist="38100" dir="2700000" algn="tl">
                              <a:srgbClr val="000000"/>
                            </a:outerShdw>
                          </a:effectLst>
                          <a:latin typeface="楷体_GB2312" pitchFamily="49" charset="-122"/>
                          <a:ea typeface="楷体_GB2312" pitchFamily="49" charset="-122"/>
                          <a:cs typeface="Times New Roman" pitchFamily="18" charset="0"/>
                        </a:rPr>
                        <a:t>专业</a:t>
                      </a: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452259">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altLang="zh-CN" sz="1800" b="1" i="0" u="none" strike="noStrike" cap="none" normalizeH="0" baseline="0">
                          <a:ln>
                            <a:noFill/>
                          </a:ln>
                          <a:solidFill>
                            <a:srgbClr val="0033CC"/>
                          </a:solidFill>
                          <a:effectLst>
                            <a:outerShdw blurRad="38100" dist="38100" dir="2700000" algn="tl">
                              <a:srgbClr val="000000"/>
                            </a:outerShdw>
                          </a:effectLst>
                          <a:latin typeface="楷体_GB2312" pitchFamily="49" charset="-122"/>
                          <a:ea typeface="楷体_GB2312" pitchFamily="49" charset="-122"/>
                          <a:cs typeface="Times New Roman" pitchFamily="18" charset="0"/>
                        </a:rPr>
                        <a:t>20054001</a:t>
                      </a: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zh-CN" altLang="en-US" sz="1800" b="1" i="0" u="none" strike="noStrike" cap="none" normalizeH="0" baseline="0">
                          <a:ln>
                            <a:noFill/>
                          </a:ln>
                          <a:solidFill>
                            <a:srgbClr val="0033CC"/>
                          </a:solidFill>
                          <a:effectLst>
                            <a:outerShdw blurRad="38100" dist="38100" dir="2700000" algn="tl">
                              <a:srgbClr val="000000"/>
                            </a:outerShdw>
                          </a:effectLst>
                          <a:latin typeface="楷体_GB2312" pitchFamily="49" charset="-122"/>
                          <a:ea typeface="楷体_GB2312" pitchFamily="49" charset="-122"/>
                          <a:cs typeface="Times New Roman" pitchFamily="18" charset="0"/>
                        </a:rPr>
                        <a:t>李明</a:t>
                      </a: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zh-CN" altLang="en-US" sz="1800" b="1" i="0" u="none" strike="noStrike" cap="none" normalizeH="0" baseline="0">
                          <a:ln>
                            <a:noFill/>
                          </a:ln>
                          <a:solidFill>
                            <a:srgbClr val="0033CC"/>
                          </a:solidFill>
                          <a:effectLst>
                            <a:outerShdw blurRad="38100" dist="38100" dir="2700000" algn="tl">
                              <a:srgbClr val="000000"/>
                            </a:outerShdw>
                          </a:effectLst>
                          <a:latin typeface="楷体_GB2312" pitchFamily="49" charset="-122"/>
                          <a:ea typeface="楷体_GB2312" pitchFamily="49" charset="-122"/>
                          <a:cs typeface="Times New Roman" pitchFamily="18" charset="0"/>
                        </a:rPr>
                        <a:t>男</a:t>
                      </a: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zh-CN" altLang="en-US" sz="1800" b="1" i="0" u="none" strike="noStrike" cap="none" normalizeH="0" baseline="0">
                          <a:ln>
                            <a:noFill/>
                          </a:ln>
                          <a:solidFill>
                            <a:srgbClr val="0033CC"/>
                          </a:solidFill>
                          <a:effectLst>
                            <a:outerShdw blurRad="38100" dist="38100" dir="2700000" algn="tl">
                              <a:srgbClr val="000000"/>
                            </a:outerShdw>
                          </a:effectLst>
                          <a:latin typeface="楷体_GB2312" pitchFamily="49" charset="-122"/>
                          <a:ea typeface="楷体_GB2312" pitchFamily="49" charset="-122"/>
                          <a:cs typeface="Times New Roman" pitchFamily="18" charset="0"/>
                        </a:rPr>
                        <a:t>计算机应用</a:t>
                      </a: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365615">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altLang="zh-CN" sz="1800" b="1" i="0" u="none" strike="noStrike" cap="none" normalizeH="0" baseline="0">
                          <a:ln>
                            <a:noFill/>
                          </a:ln>
                          <a:solidFill>
                            <a:srgbClr val="0033CC"/>
                          </a:solidFill>
                          <a:effectLst>
                            <a:outerShdw blurRad="38100" dist="38100" dir="2700000" algn="tl">
                              <a:srgbClr val="000000"/>
                            </a:outerShdw>
                          </a:effectLst>
                          <a:latin typeface="楷体_GB2312" pitchFamily="49" charset="-122"/>
                          <a:ea typeface="楷体_GB2312" pitchFamily="49" charset="-122"/>
                          <a:cs typeface="Times New Roman" pitchFamily="18" charset="0"/>
                        </a:rPr>
                        <a:t>20054102</a:t>
                      </a: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zh-CN" altLang="en-US" sz="1800" b="1" i="0" u="none" strike="noStrike" cap="none" normalizeH="0" baseline="0">
                          <a:ln>
                            <a:noFill/>
                          </a:ln>
                          <a:solidFill>
                            <a:srgbClr val="0033CC"/>
                          </a:solidFill>
                          <a:effectLst>
                            <a:outerShdw blurRad="38100" dist="38100" dir="2700000" algn="tl">
                              <a:srgbClr val="000000"/>
                            </a:outerShdw>
                          </a:effectLst>
                          <a:latin typeface="楷体_GB2312" pitchFamily="49" charset="-122"/>
                          <a:ea typeface="楷体_GB2312" pitchFamily="49" charset="-122"/>
                          <a:cs typeface="Times New Roman" pitchFamily="18" charset="0"/>
                        </a:rPr>
                        <a:t>赵小海</a:t>
                      </a: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zh-CN" altLang="en-US" sz="1800" b="1" i="0" u="none" strike="noStrike" cap="none" normalizeH="0" baseline="0">
                          <a:ln>
                            <a:noFill/>
                          </a:ln>
                          <a:solidFill>
                            <a:srgbClr val="0033CC"/>
                          </a:solidFill>
                          <a:effectLst>
                            <a:outerShdw blurRad="38100" dist="38100" dir="2700000" algn="tl">
                              <a:srgbClr val="000000"/>
                            </a:outerShdw>
                          </a:effectLst>
                          <a:latin typeface="楷体_GB2312" pitchFamily="49" charset="-122"/>
                          <a:ea typeface="楷体_GB2312" pitchFamily="49" charset="-122"/>
                          <a:cs typeface="Times New Roman" pitchFamily="18" charset="0"/>
                        </a:rPr>
                        <a:t>男</a:t>
                      </a: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zh-CN" altLang="en-US" sz="1800" b="1" i="0" u="none" strike="noStrike" cap="none" normalizeH="0" baseline="0">
                          <a:ln>
                            <a:noFill/>
                          </a:ln>
                          <a:solidFill>
                            <a:srgbClr val="0033CC"/>
                          </a:solidFill>
                          <a:effectLst>
                            <a:outerShdw blurRad="38100" dist="38100" dir="2700000" algn="tl">
                              <a:srgbClr val="000000"/>
                            </a:outerShdw>
                          </a:effectLst>
                          <a:latin typeface="楷体_GB2312" pitchFamily="49" charset="-122"/>
                          <a:ea typeface="楷体_GB2312" pitchFamily="49" charset="-122"/>
                          <a:cs typeface="Times New Roman" pitchFamily="18" charset="0"/>
                        </a:rPr>
                        <a:t>生物科学</a:t>
                      </a: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407827">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altLang="zh-CN" sz="1800" b="1" i="0" u="none" strike="noStrike" cap="none" normalizeH="0" baseline="0">
                          <a:ln>
                            <a:noFill/>
                          </a:ln>
                          <a:solidFill>
                            <a:srgbClr val="0033CC"/>
                          </a:solidFill>
                          <a:effectLst>
                            <a:outerShdw blurRad="38100" dist="38100" dir="2700000" algn="tl">
                              <a:srgbClr val="000000"/>
                            </a:outerShdw>
                          </a:effectLst>
                          <a:latin typeface="楷体_GB2312" pitchFamily="49" charset="-122"/>
                          <a:ea typeface="楷体_GB2312" pitchFamily="49" charset="-122"/>
                          <a:cs typeface="Times New Roman" pitchFamily="18" charset="0"/>
                        </a:rPr>
                        <a:t>20054218</a:t>
                      </a: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zh-CN" altLang="en-US" sz="1800" b="1" i="0" u="none" strike="noStrike" cap="none" normalizeH="0" baseline="0">
                          <a:ln>
                            <a:noFill/>
                          </a:ln>
                          <a:solidFill>
                            <a:srgbClr val="0033CC"/>
                          </a:solidFill>
                          <a:effectLst>
                            <a:outerShdw blurRad="38100" dist="38100" dir="2700000" algn="tl">
                              <a:srgbClr val="000000"/>
                            </a:outerShdw>
                          </a:effectLst>
                          <a:latin typeface="楷体_GB2312" pitchFamily="49" charset="-122"/>
                          <a:ea typeface="楷体_GB2312" pitchFamily="49" charset="-122"/>
                          <a:cs typeface="Times New Roman" pitchFamily="18" charset="0"/>
                        </a:rPr>
                        <a:t>王新</a:t>
                      </a: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zh-CN" altLang="en-US" sz="1800" b="1" i="0" u="none" strike="noStrike" cap="none" normalizeH="0" baseline="0">
                          <a:ln>
                            <a:noFill/>
                          </a:ln>
                          <a:solidFill>
                            <a:srgbClr val="0033CC"/>
                          </a:solidFill>
                          <a:effectLst>
                            <a:outerShdw blurRad="38100" dist="38100" dir="2700000" algn="tl">
                              <a:srgbClr val="000000"/>
                            </a:outerShdw>
                          </a:effectLst>
                          <a:latin typeface="楷体_GB2312" pitchFamily="49" charset="-122"/>
                          <a:ea typeface="楷体_GB2312" pitchFamily="49" charset="-122"/>
                          <a:cs typeface="Times New Roman" pitchFamily="18" charset="0"/>
                        </a:rPr>
                        <a:t>女</a:t>
                      </a: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zh-CN" altLang="en-US" sz="1800" b="1" i="0" u="none" strike="noStrike" cap="none" normalizeH="0" baseline="0" dirty="0">
                          <a:ln>
                            <a:noFill/>
                          </a:ln>
                          <a:solidFill>
                            <a:srgbClr val="0033CC"/>
                          </a:solidFill>
                          <a:effectLst>
                            <a:outerShdw blurRad="38100" dist="38100" dir="2700000" algn="tl">
                              <a:srgbClr val="000000"/>
                            </a:outerShdw>
                          </a:effectLst>
                          <a:latin typeface="楷体_GB2312" pitchFamily="49" charset="-122"/>
                          <a:ea typeface="楷体_GB2312" pitchFamily="49" charset="-122"/>
                          <a:cs typeface="Times New Roman" pitchFamily="18" charset="0"/>
                        </a:rPr>
                        <a:t>国际经济法</a:t>
                      </a: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bl>
          </a:graphicData>
        </a:graphic>
      </p:graphicFrame>
      <p:sp>
        <p:nvSpPr>
          <p:cNvPr id="7" name="AutoShape 125"/>
          <p:cNvSpPr>
            <a:spLocks noChangeArrowheads="1"/>
          </p:cNvSpPr>
          <p:nvPr/>
        </p:nvSpPr>
        <p:spPr bwMode="auto">
          <a:xfrm>
            <a:off x="345232" y="2011326"/>
            <a:ext cx="2138536" cy="609600"/>
          </a:xfrm>
          <a:prstGeom prst="wedgeRoundRectCallout">
            <a:avLst>
              <a:gd name="adj1" fmla="val 24064"/>
              <a:gd name="adj2" fmla="val 213022"/>
              <a:gd name="adj3" fmla="val 16667"/>
            </a:avLst>
          </a:prstGeom>
          <a:gradFill rotWithShape="1">
            <a:gsLst>
              <a:gs pos="0">
                <a:srgbClr val="FFFFCC"/>
              </a:gs>
              <a:gs pos="100000">
                <a:srgbClr val="FFCC0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zh-CN" altLang="en-US" sz="2800" b="1">
                <a:solidFill>
                  <a:srgbClr val="FF3399"/>
                </a:solidFill>
                <a:ea typeface="楷体_GB2312" pitchFamily="49" charset="-122"/>
              </a:rPr>
              <a:t>表称为关系</a:t>
            </a:r>
          </a:p>
        </p:txBody>
      </p:sp>
      <p:sp>
        <p:nvSpPr>
          <p:cNvPr id="8" name="AutoShape 126"/>
          <p:cNvSpPr>
            <a:spLocks noChangeArrowheads="1"/>
          </p:cNvSpPr>
          <p:nvPr/>
        </p:nvSpPr>
        <p:spPr bwMode="auto">
          <a:xfrm>
            <a:off x="116632" y="3819646"/>
            <a:ext cx="1719064" cy="533400"/>
          </a:xfrm>
          <a:prstGeom prst="wedgeEllipseCallout">
            <a:avLst>
              <a:gd name="adj1" fmla="val 55974"/>
              <a:gd name="adj2" fmla="val 103090"/>
            </a:avLst>
          </a:prstGeom>
          <a:gradFill rotWithShape="1">
            <a:gsLst>
              <a:gs pos="0">
                <a:srgbClr val="FFFFCC"/>
              </a:gs>
              <a:gs pos="100000">
                <a:srgbClr val="FFCC00"/>
              </a:gs>
            </a:gsLst>
            <a:path path="rect">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zh-CN" altLang="en-US" b="1">
                <a:solidFill>
                  <a:srgbClr val="FF3399"/>
                </a:solidFill>
                <a:ea typeface="楷体_GB2312" pitchFamily="49" charset="-122"/>
              </a:rPr>
              <a:t>一行称为元组</a:t>
            </a:r>
          </a:p>
        </p:txBody>
      </p:sp>
      <p:sp>
        <p:nvSpPr>
          <p:cNvPr id="9" name="AutoShape 127"/>
          <p:cNvSpPr>
            <a:spLocks noChangeArrowheads="1"/>
          </p:cNvSpPr>
          <p:nvPr/>
        </p:nvSpPr>
        <p:spPr bwMode="auto">
          <a:xfrm>
            <a:off x="5526832" y="2829046"/>
            <a:ext cx="1143000" cy="517525"/>
          </a:xfrm>
          <a:prstGeom prst="wedgeEllipseCallout">
            <a:avLst>
              <a:gd name="adj1" fmla="val -3808"/>
              <a:gd name="adj2" fmla="val 112281"/>
            </a:avLst>
          </a:prstGeom>
          <a:gradFill rotWithShape="1">
            <a:gsLst>
              <a:gs pos="0">
                <a:srgbClr val="FFFFCC"/>
              </a:gs>
              <a:gs pos="100000">
                <a:srgbClr val="FFCC00"/>
              </a:gs>
            </a:gsLst>
            <a:path path="rect">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zh-CN" altLang="en-US" b="1">
                <a:solidFill>
                  <a:srgbClr val="FF3399"/>
                </a:solidFill>
                <a:ea typeface="楷体_GB2312" pitchFamily="49" charset="-122"/>
              </a:rPr>
              <a:t>属性</a:t>
            </a:r>
          </a:p>
        </p:txBody>
      </p:sp>
      <p:sp>
        <p:nvSpPr>
          <p:cNvPr id="10" name="AutoShape 130"/>
          <p:cNvSpPr>
            <a:spLocks noChangeArrowheads="1"/>
          </p:cNvSpPr>
          <p:nvPr/>
        </p:nvSpPr>
        <p:spPr bwMode="auto">
          <a:xfrm>
            <a:off x="2174032" y="5440328"/>
            <a:ext cx="1066800" cy="533400"/>
          </a:xfrm>
          <a:prstGeom prst="wedgeRoundRectCallout">
            <a:avLst>
              <a:gd name="adj1" fmla="val 24704"/>
              <a:gd name="adj2" fmla="val -127977"/>
              <a:gd name="adj3" fmla="val 16667"/>
            </a:avLst>
          </a:prstGeom>
          <a:gradFill rotWithShape="1">
            <a:gsLst>
              <a:gs pos="0">
                <a:srgbClr val="FFFFCC"/>
              </a:gs>
              <a:gs pos="100000">
                <a:srgbClr val="FFCC0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zh-CN" altLang="en-US" b="1">
                <a:solidFill>
                  <a:srgbClr val="FF3399"/>
                </a:solidFill>
                <a:ea typeface="楷体_GB2312" pitchFamily="49" charset="-122"/>
              </a:rPr>
              <a:t>数据项</a:t>
            </a:r>
          </a:p>
        </p:txBody>
      </p:sp>
      <p:sp>
        <p:nvSpPr>
          <p:cNvPr id="12" name="AutoShape 127"/>
          <p:cNvSpPr>
            <a:spLocks noChangeArrowheads="1"/>
          </p:cNvSpPr>
          <p:nvPr/>
        </p:nvSpPr>
        <p:spPr bwMode="auto">
          <a:xfrm>
            <a:off x="2218178" y="2829045"/>
            <a:ext cx="1902668" cy="517525"/>
          </a:xfrm>
          <a:prstGeom prst="wedgeEllipseCallout">
            <a:avLst>
              <a:gd name="adj1" fmla="val -5833"/>
              <a:gd name="adj2" fmla="val 96625"/>
            </a:avLst>
          </a:prstGeom>
          <a:gradFill rotWithShape="1">
            <a:gsLst>
              <a:gs pos="0">
                <a:srgbClr val="FFFFCC"/>
              </a:gs>
              <a:gs pos="100000">
                <a:srgbClr val="FFCC00"/>
              </a:gs>
            </a:gsLst>
            <a:path path="rect">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zh-CN" altLang="en-US" b="1" dirty="0">
                <a:solidFill>
                  <a:srgbClr val="FF3399"/>
                </a:solidFill>
                <a:ea typeface="楷体_GB2312" pitchFamily="49" charset="-122"/>
              </a:rPr>
              <a:t>键（主键）</a:t>
            </a:r>
          </a:p>
        </p:txBody>
      </p:sp>
      <p:sp>
        <p:nvSpPr>
          <p:cNvPr id="13" name="椭圆 12"/>
          <p:cNvSpPr/>
          <p:nvPr/>
        </p:nvSpPr>
        <p:spPr>
          <a:xfrm>
            <a:off x="5661720" y="3819646"/>
            <a:ext cx="1008112" cy="14352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AutoShape 127"/>
          <p:cNvSpPr>
            <a:spLocks noChangeArrowheads="1"/>
          </p:cNvSpPr>
          <p:nvPr/>
        </p:nvSpPr>
        <p:spPr bwMode="auto">
          <a:xfrm>
            <a:off x="5526832" y="2829046"/>
            <a:ext cx="1143000" cy="517525"/>
          </a:xfrm>
          <a:prstGeom prst="wedgeEllipseCallout">
            <a:avLst>
              <a:gd name="adj1" fmla="val -111150"/>
              <a:gd name="adj2" fmla="val 114518"/>
            </a:avLst>
          </a:prstGeom>
          <a:gradFill rotWithShape="1">
            <a:gsLst>
              <a:gs pos="0">
                <a:srgbClr val="FFFFCC"/>
              </a:gs>
              <a:gs pos="100000">
                <a:srgbClr val="FFCC00"/>
              </a:gs>
            </a:gsLst>
            <a:path path="rect">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zh-CN" altLang="en-US" b="1">
                <a:solidFill>
                  <a:srgbClr val="FF3399"/>
                </a:solidFill>
                <a:ea typeface="楷体_GB2312" pitchFamily="49" charset="-122"/>
              </a:rPr>
              <a:t>属性</a:t>
            </a:r>
          </a:p>
        </p:txBody>
      </p:sp>
      <p:sp>
        <p:nvSpPr>
          <p:cNvPr id="17" name="AutoShape 127"/>
          <p:cNvSpPr>
            <a:spLocks noChangeArrowheads="1"/>
          </p:cNvSpPr>
          <p:nvPr/>
        </p:nvSpPr>
        <p:spPr bwMode="auto">
          <a:xfrm>
            <a:off x="5526832" y="2829046"/>
            <a:ext cx="1143000" cy="517525"/>
          </a:xfrm>
          <a:prstGeom prst="wedgeEllipseCallout">
            <a:avLst>
              <a:gd name="adj1" fmla="val 141002"/>
              <a:gd name="adj2" fmla="val 118990"/>
            </a:avLst>
          </a:prstGeom>
          <a:gradFill rotWithShape="1">
            <a:gsLst>
              <a:gs pos="0">
                <a:srgbClr val="FFFFCC"/>
              </a:gs>
              <a:gs pos="100000">
                <a:srgbClr val="FFCC00"/>
              </a:gs>
            </a:gsLst>
            <a:path path="rect">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zh-CN" altLang="en-US" b="1">
                <a:solidFill>
                  <a:srgbClr val="FF3399"/>
                </a:solidFill>
                <a:ea typeface="楷体_GB2312" pitchFamily="49" charset="-122"/>
              </a:rPr>
              <a:t>属性</a:t>
            </a:r>
          </a:p>
        </p:txBody>
      </p:sp>
      <p:sp>
        <p:nvSpPr>
          <p:cNvPr id="18" name="AutoShape 127"/>
          <p:cNvSpPr>
            <a:spLocks noChangeArrowheads="1"/>
          </p:cNvSpPr>
          <p:nvPr/>
        </p:nvSpPr>
        <p:spPr bwMode="auto">
          <a:xfrm>
            <a:off x="5526832" y="2829046"/>
            <a:ext cx="1143000" cy="517525"/>
          </a:xfrm>
          <a:prstGeom prst="wedgeEllipseCallout">
            <a:avLst>
              <a:gd name="adj1" fmla="val -254948"/>
              <a:gd name="adj2" fmla="val 125700"/>
            </a:avLst>
          </a:prstGeom>
          <a:gradFill rotWithShape="1">
            <a:gsLst>
              <a:gs pos="0">
                <a:srgbClr val="FFFFCC"/>
              </a:gs>
              <a:gs pos="100000">
                <a:srgbClr val="FFCC00"/>
              </a:gs>
            </a:gsLst>
            <a:path path="rect">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zh-CN" altLang="en-US" b="1">
                <a:solidFill>
                  <a:srgbClr val="FF3399"/>
                </a:solidFill>
                <a:ea typeface="楷体_GB2312" pitchFamily="49" charset="-122"/>
              </a:rPr>
              <a:t>属性</a:t>
            </a:r>
          </a:p>
        </p:txBody>
      </p:sp>
      <p:sp>
        <p:nvSpPr>
          <p:cNvPr id="19" name="AutoShape 126"/>
          <p:cNvSpPr>
            <a:spLocks noChangeArrowheads="1"/>
          </p:cNvSpPr>
          <p:nvPr/>
        </p:nvSpPr>
        <p:spPr bwMode="auto">
          <a:xfrm>
            <a:off x="123749" y="3819870"/>
            <a:ext cx="1719064" cy="533400"/>
          </a:xfrm>
          <a:prstGeom prst="wedgeEllipseCallout">
            <a:avLst>
              <a:gd name="adj1" fmla="val 55974"/>
              <a:gd name="adj2" fmla="val 20631"/>
            </a:avLst>
          </a:prstGeom>
          <a:gradFill rotWithShape="1">
            <a:gsLst>
              <a:gs pos="0">
                <a:srgbClr val="FFFFCC"/>
              </a:gs>
              <a:gs pos="100000">
                <a:srgbClr val="FFCC00"/>
              </a:gs>
            </a:gsLst>
            <a:path path="rect">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zh-CN" altLang="en-US" b="1">
                <a:solidFill>
                  <a:srgbClr val="FF3399"/>
                </a:solidFill>
                <a:ea typeface="楷体_GB2312" pitchFamily="49" charset="-122"/>
              </a:rPr>
              <a:t>一行称为元组</a:t>
            </a:r>
          </a:p>
        </p:txBody>
      </p:sp>
      <p:sp>
        <p:nvSpPr>
          <p:cNvPr id="20" name="AutoShape 126"/>
          <p:cNvSpPr>
            <a:spLocks noChangeArrowheads="1"/>
          </p:cNvSpPr>
          <p:nvPr/>
        </p:nvSpPr>
        <p:spPr bwMode="auto">
          <a:xfrm>
            <a:off x="116632" y="3819870"/>
            <a:ext cx="1719064" cy="533400"/>
          </a:xfrm>
          <a:prstGeom prst="wedgeEllipseCallout">
            <a:avLst>
              <a:gd name="adj1" fmla="val 55301"/>
              <a:gd name="adj2" fmla="val 170359"/>
            </a:avLst>
          </a:prstGeom>
          <a:gradFill rotWithShape="1">
            <a:gsLst>
              <a:gs pos="0">
                <a:srgbClr val="FFFFCC"/>
              </a:gs>
              <a:gs pos="100000">
                <a:srgbClr val="FFCC00"/>
              </a:gs>
            </a:gsLst>
            <a:path path="rect">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zh-CN" altLang="en-US" b="1">
                <a:solidFill>
                  <a:srgbClr val="FF3399"/>
                </a:solidFill>
                <a:ea typeface="楷体_GB2312" pitchFamily="49" charset="-122"/>
              </a:rPr>
              <a:t>一行称为元组</a:t>
            </a:r>
          </a:p>
        </p:txBody>
      </p:sp>
      <p:sp>
        <p:nvSpPr>
          <p:cNvPr id="21" name="AutoShape 127"/>
          <p:cNvSpPr>
            <a:spLocks noChangeArrowheads="1"/>
          </p:cNvSpPr>
          <p:nvPr/>
        </p:nvSpPr>
        <p:spPr bwMode="auto">
          <a:xfrm>
            <a:off x="5148064" y="5456203"/>
            <a:ext cx="2774064" cy="709101"/>
          </a:xfrm>
          <a:prstGeom prst="wedgeEllipseCallout">
            <a:avLst>
              <a:gd name="adj1" fmla="val -10310"/>
              <a:gd name="adj2" fmla="val -97954"/>
            </a:avLst>
          </a:prstGeom>
          <a:gradFill rotWithShape="1">
            <a:gsLst>
              <a:gs pos="0">
                <a:srgbClr val="FFFFCC"/>
              </a:gs>
              <a:gs pos="100000">
                <a:srgbClr val="FFCC00"/>
              </a:gs>
            </a:gsLst>
            <a:path path="rect">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zh-CN" altLang="en-US" b="1" dirty="0">
                <a:solidFill>
                  <a:srgbClr val="FF3399"/>
                </a:solidFill>
                <a:ea typeface="楷体_GB2312" pitchFamily="49" charset="-122"/>
              </a:rPr>
              <a:t>域（取值范围为“男”或“女”）</a:t>
            </a:r>
          </a:p>
        </p:txBody>
      </p:sp>
    </p:spTree>
    <p:extLst>
      <p:ext uri="{BB962C8B-B14F-4D97-AF65-F5344CB8AC3E}">
        <p14:creationId xmlns:p14="http://schemas.microsoft.com/office/powerpoint/2010/main" val="261685436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65" y="-571500"/>
            <a:ext cx="7467600" cy="1143000"/>
          </a:xfrm>
        </p:spPr>
        <p:txBody>
          <a:bodyPr/>
          <a:lstStyle/>
          <a:p>
            <a:r>
              <a:rPr lang="zh-CN" altLang="en-US" dirty="0"/>
              <a:t>各种键的区分</a:t>
            </a:r>
          </a:p>
        </p:txBody>
      </p:sp>
      <p:sp>
        <p:nvSpPr>
          <p:cNvPr id="5" name="TextBox 4"/>
          <p:cNvSpPr txBox="1"/>
          <p:nvPr/>
        </p:nvSpPr>
        <p:spPr>
          <a:xfrm>
            <a:off x="4860032" y="260648"/>
            <a:ext cx="3816424" cy="369332"/>
          </a:xfrm>
          <a:prstGeom prst="rect">
            <a:avLst/>
          </a:prstGeom>
          <a:noFill/>
        </p:spPr>
        <p:txBody>
          <a:bodyPr wrap="square" rtlCol="0">
            <a:spAutoFit/>
          </a:bodyPr>
          <a:lstStyle/>
          <a:p>
            <a:r>
              <a:rPr lang="en-US" altLang="zh-CN" b="1" dirty="0"/>
              <a:t>4.2 </a:t>
            </a:r>
            <a:r>
              <a:rPr lang="zh-CN" altLang="zh-CN" b="1" dirty="0"/>
              <a:t>关系模型</a:t>
            </a:r>
          </a:p>
        </p:txBody>
      </p:sp>
      <p:sp>
        <p:nvSpPr>
          <p:cNvPr id="6" name="灯片编号占位符 6"/>
          <p:cNvSpPr>
            <a:spLocks noGrp="1"/>
          </p:cNvSpPr>
          <p:nvPr>
            <p:ph type="sldNum" sz="quarter" idx="4294967295"/>
          </p:nvPr>
        </p:nvSpPr>
        <p:spPr>
          <a:xfrm>
            <a:off x="6553200" y="6245225"/>
            <a:ext cx="2133600" cy="476250"/>
          </a:xfrm>
          <a:prstGeom prst="rect">
            <a:avLst/>
          </a:prstGeom>
        </p:spPr>
        <p:txBody>
          <a:bodyPr/>
          <a:lstStyle/>
          <a:p>
            <a:pPr>
              <a:defRPr/>
            </a:pPr>
            <a:fld id="{D5B8E763-A850-4F3F-90C7-EC854F78DC00}" type="slidenum">
              <a:rPr lang="en-US" altLang="zh-CN"/>
              <a:pPr>
                <a:defRPr/>
              </a:pPr>
              <a:t>109</a:t>
            </a:fld>
            <a:endParaRPr lang="en-US" altLang="zh-CN"/>
          </a:p>
        </p:txBody>
      </p:sp>
      <p:sp>
        <p:nvSpPr>
          <p:cNvPr id="7" name="Text Box 4"/>
          <p:cNvSpPr txBox="1">
            <a:spLocks noChangeArrowheads="1"/>
          </p:cNvSpPr>
          <p:nvPr/>
        </p:nvSpPr>
        <p:spPr bwMode="auto">
          <a:xfrm>
            <a:off x="179512" y="548680"/>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Clr>
                <a:srgbClr val="FF3399"/>
              </a:buClr>
              <a:buFont typeface="Wingdings" pitchFamily="2" charset="2"/>
              <a:buChar char="ü"/>
            </a:pPr>
            <a:r>
              <a:rPr lang="zh-CN" altLang="en-US" sz="2000" b="1" dirty="0">
                <a:ea typeface="楷体_GB2312" pitchFamily="49" charset="-122"/>
              </a:rPr>
              <a:t>键：二维表中唯一标识元组的最小属性集。</a:t>
            </a:r>
          </a:p>
          <a:p>
            <a:pPr eaLnBrk="1" hangingPunct="1">
              <a:buClr>
                <a:srgbClr val="FF3399"/>
              </a:buClr>
              <a:buFont typeface="Wingdings" pitchFamily="2" charset="2"/>
              <a:buChar char="ü"/>
            </a:pPr>
            <a:r>
              <a:rPr lang="zh-CN" altLang="en-US" sz="2000" b="1" dirty="0">
                <a:ea typeface="楷体_GB2312" pitchFamily="49" charset="-122"/>
              </a:rPr>
              <a:t>主键：表中可以有多个键，选取一个作为主键。</a:t>
            </a:r>
          </a:p>
          <a:p>
            <a:pPr eaLnBrk="1" hangingPunct="1">
              <a:buClr>
                <a:srgbClr val="FF3399"/>
              </a:buClr>
              <a:buFont typeface="Wingdings" pitchFamily="2" charset="2"/>
              <a:buChar char="ü"/>
            </a:pPr>
            <a:r>
              <a:rPr lang="zh-CN" altLang="en-US" sz="2000" b="1" dirty="0">
                <a:ea typeface="楷体_GB2312" pitchFamily="49" charset="-122"/>
              </a:rPr>
              <a:t>外键：表</a:t>
            </a:r>
            <a:r>
              <a:rPr lang="en-US" altLang="zh-CN" sz="2000" b="1" dirty="0">
                <a:ea typeface="楷体_GB2312" pitchFamily="49" charset="-122"/>
              </a:rPr>
              <a:t>A</a:t>
            </a:r>
            <a:r>
              <a:rPr lang="zh-CN" altLang="en-US" sz="2000" b="1" dirty="0">
                <a:ea typeface="楷体_GB2312" pitchFamily="49" charset="-122"/>
              </a:rPr>
              <a:t>中的某属性集是表</a:t>
            </a:r>
            <a:r>
              <a:rPr lang="en-US" altLang="zh-CN" sz="2000" b="1" dirty="0">
                <a:ea typeface="楷体_GB2312" pitchFamily="49" charset="-122"/>
              </a:rPr>
              <a:t>B</a:t>
            </a:r>
            <a:r>
              <a:rPr lang="zh-CN" altLang="en-US" sz="2000" b="1" dirty="0">
                <a:ea typeface="楷体_GB2312" pitchFamily="49" charset="-122"/>
              </a:rPr>
              <a:t>中的主键，则该属性集称为表</a:t>
            </a:r>
            <a:r>
              <a:rPr lang="en-US" altLang="zh-CN" sz="2000" b="1" dirty="0">
                <a:ea typeface="楷体_GB2312" pitchFamily="49" charset="-122"/>
              </a:rPr>
              <a:t>A</a:t>
            </a:r>
            <a:r>
              <a:rPr lang="zh-CN" altLang="en-US" sz="2000" b="1" dirty="0">
                <a:ea typeface="楷体_GB2312" pitchFamily="49" charset="-122"/>
              </a:rPr>
              <a:t>的外键。</a:t>
            </a:r>
            <a:endParaRPr lang="en-US" altLang="zh-CN" sz="2000" b="1" dirty="0">
              <a:ea typeface="楷体_GB2312" pitchFamily="49" charset="-122"/>
            </a:endParaRPr>
          </a:p>
          <a:p>
            <a:pPr>
              <a:buClr>
                <a:srgbClr val="FF3399"/>
              </a:buClr>
              <a:buFont typeface="Wingdings" pitchFamily="2" charset="2"/>
              <a:buChar char="ü"/>
            </a:pPr>
            <a:r>
              <a:rPr lang="zh-CN" altLang="en-US" sz="2000" b="1" dirty="0">
                <a:ea typeface="楷体_GB2312" pitchFamily="49" charset="-122"/>
              </a:rPr>
              <a:t>候选键（补充）：除主键以外的键（备用，暂时不用）</a:t>
            </a:r>
          </a:p>
        </p:txBody>
      </p:sp>
      <p:graphicFrame>
        <p:nvGraphicFramePr>
          <p:cNvPr id="10" name="Group 232"/>
          <p:cNvGraphicFramePr>
            <a:graphicFrameLocks noGrp="1"/>
          </p:cNvGraphicFramePr>
          <p:nvPr>
            <p:extLst>
              <p:ext uri="{D42A27DB-BD31-4B8C-83A1-F6EECF244321}">
                <p14:modId xmlns:p14="http://schemas.microsoft.com/office/powerpoint/2010/main" val="645155392"/>
              </p:ext>
            </p:extLst>
          </p:nvPr>
        </p:nvGraphicFramePr>
        <p:xfrm>
          <a:off x="533400" y="2819400"/>
          <a:ext cx="4800600" cy="457200"/>
        </p:xfrm>
        <a:graphic>
          <a:graphicData uri="http://schemas.openxmlformats.org/drawingml/2006/table">
            <a:tbl>
              <a:tblPr/>
              <a:tblGrid>
                <a:gridCol w="1219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457200">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zh-CN" altLang="en-US" sz="1800" b="1" i="0" u="none" strike="noStrike" cap="none" normalizeH="0" baseline="0" dirty="0">
                          <a:ln>
                            <a:noFill/>
                          </a:ln>
                          <a:solidFill>
                            <a:schemeClr val="hlink"/>
                          </a:solidFill>
                          <a:effectLst>
                            <a:outerShdw blurRad="38100" dist="38100" dir="2700000" algn="tl">
                              <a:srgbClr val="000000"/>
                            </a:outerShdw>
                          </a:effectLst>
                          <a:latin typeface="黑体" pitchFamily="2" charset="-122"/>
                          <a:ea typeface="黑体" pitchFamily="2" charset="-122"/>
                          <a:cs typeface="Times New Roman" pitchFamily="18" charset="0"/>
                        </a:rPr>
                        <a:t>学号</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zh-CN" altLang="en-US" sz="1800" b="0" i="0" u="none" strike="noStrike" cap="none" normalizeH="0" baseline="0" dirty="0">
                          <a:ln>
                            <a:noFill/>
                          </a:ln>
                          <a:solidFill>
                            <a:schemeClr val="hlink"/>
                          </a:solidFill>
                          <a:effectLst>
                            <a:outerShdw blurRad="38100" dist="38100" dir="2700000" algn="tl">
                              <a:srgbClr val="000000"/>
                            </a:outerShdw>
                          </a:effectLst>
                          <a:latin typeface="黑体" pitchFamily="2" charset="-122"/>
                          <a:ea typeface="黑体" pitchFamily="2" charset="-122"/>
                          <a:cs typeface="Times New Roman" pitchFamily="18" charset="0"/>
                        </a:rPr>
                        <a:t>座位号</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zh-CN" altLang="en-US" sz="1800" b="0" i="0" u="none" strike="noStrike" cap="none" normalizeH="0" baseline="0">
                          <a:ln>
                            <a:noFill/>
                          </a:ln>
                          <a:solidFill>
                            <a:schemeClr val="hlink"/>
                          </a:solidFill>
                          <a:effectLst>
                            <a:outerShdw blurRad="38100" dist="38100" dir="2700000" algn="tl">
                              <a:srgbClr val="000000"/>
                            </a:outerShdw>
                          </a:effectLst>
                          <a:latin typeface="黑体" pitchFamily="2" charset="-122"/>
                          <a:ea typeface="黑体" pitchFamily="2" charset="-122"/>
                          <a:cs typeface="Times New Roman" pitchFamily="18" charset="0"/>
                        </a:rPr>
                        <a:t>性别</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zh-CN" altLang="en-US" sz="1800" b="0" i="0" u="none" strike="noStrike" cap="none" normalizeH="0" baseline="0">
                          <a:ln>
                            <a:noFill/>
                          </a:ln>
                          <a:solidFill>
                            <a:schemeClr val="hlink"/>
                          </a:solidFill>
                          <a:effectLst>
                            <a:outerShdw blurRad="38100" dist="38100" dir="2700000" algn="tl">
                              <a:srgbClr val="000000"/>
                            </a:outerShdw>
                          </a:effectLst>
                          <a:latin typeface="黑体" pitchFamily="2" charset="-122"/>
                          <a:ea typeface="黑体" pitchFamily="2" charset="-122"/>
                          <a:cs typeface="Times New Roman" pitchFamily="18" charset="0"/>
                        </a:rPr>
                        <a:t>专业</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bl>
          </a:graphicData>
        </a:graphic>
      </p:graphicFrame>
      <p:graphicFrame>
        <p:nvGraphicFramePr>
          <p:cNvPr id="11" name="Group 244"/>
          <p:cNvGraphicFramePr>
            <a:graphicFrameLocks noGrp="1"/>
          </p:cNvGraphicFramePr>
          <p:nvPr/>
        </p:nvGraphicFramePr>
        <p:xfrm>
          <a:off x="5638800" y="3200400"/>
          <a:ext cx="3200400" cy="2538413"/>
        </p:xfrm>
        <a:graphic>
          <a:graphicData uri="http://schemas.openxmlformats.org/drawingml/2006/table">
            <a:tbl>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457200">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zh-CN" altLang="en-US" sz="1800" b="1" i="0" u="none" strike="noStrike" cap="none" normalizeH="0" baseline="0" dirty="0">
                          <a:ln>
                            <a:noFill/>
                          </a:ln>
                          <a:solidFill>
                            <a:schemeClr val="hlink"/>
                          </a:solidFill>
                          <a:effectLst>
                            <a:outerShdw blurRad="38100" dist="38100" dir="2700000" algn="tl">
                              <a:srgbClr val="000000"/>
                            </a:outerShdw>
                          </a:effectLst>
                          <a:latin typeface="黑体" pitchFamily="2" charset="-122"/>
                          <a:ea typeface="黑体" pitchFamily="2" charset="-122"/>
                          <a:cs typeface="Times New Roman" pitchFamily="18" charset="0"/>
                        </a:rPr>
                        <a:t>学号</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zh-CN" altLang="en-US" sz="1800" b="1" i="0" u="none" strike="noStrike" cap="none" normalizeH="0" baseline="0">
                          <a:ln>
                            <a:noFill/>
                          </a:ln>
                          <a:solidFill>
                            <a:schemeClr val="hlink"/>
                          </a:solidFill>
                          <a:effectLst>
                            <a:outerShdw blurRad="38100" dist="38100" dir="2700000" algn="tl">
                              <a:srgbClr val="000000"/>
                            </a:outerShdw>
                          </a:effectLst>
                          <a:latin typeface="黑体" pitchFamily="2" charset="-122"/>
                          <a:ea typeface="黑体" pitchFamily="2" charset="-122"/>
                          <a:cs typeface="Times New Roman" pitchFamily="18" charset="0"/>
                        </a:rPr>
                        <a:t>课程号</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zh-CN" altLang="en-US" sz="1800" b="0" i="0" u="none" strike="noStrike" cap="none" normalizeH="0" baseline="0">
                          <a:ln>
                            <a:noFill/>
                          </a:ln>
                          <a:solidFill>
                            <a:schemeClr val="hlink"/>
                          </a:solidFill>
                          <a:effectLst>
                            <a:outerShdw blurRad="38100" dist="38100" dir="2700000" algn="tl">
                              <a:srgbClr val="000000"/>
                            </a:outerShdw>
                          </a:effectLst>
                          <a:latin typeface="黑体" pitchFamily="2" charset="-122"/>
                          <a:ea typeface="黑体" pitchFamily="2" charset="-122"/>
                          <a:cs typeface="Times New Roman" pitchFamily="18" charset="0"/>
                        </a:rPr>
                        <a:t>成绩</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460375">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altLang="zh-CN" sz="1800" b="0" i="0" u="none" strike="noStrike" cap="none" normalizeH="0" baseline="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20054001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altLang="zh-CN" sz="1800" b="0" i="0" u="none" strike="noStrike" cap="none" normalizeH="0" baseline="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001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altLang="zh-CN" sz="1800" b="0" i="0" u="none" strike="noStrike" cap="none" normalizeH="0" baseline="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78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373063">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altLang="zh-CN" sz="1800" b="0" i="0" u="none" strike="noStrike" cap="none" normalizeH="0" baseline="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20054001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altLang="zh-CN" sz="1800" b="0" i="0" u="none" strike="noStrike" cap="none" normalizeH="0" baseline="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002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altLang="zh-CN" sz="1800" b="0" i="0" u="none" strike="noStrike" cap="none" normalizeH="0" baseline="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415925">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altLang="zh-CN" sz="1800" b="0" i="0" u="none" strike="noStrike" cap="none" normalizeH="0" baseline="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20054002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altLang="zh-CN" sz="1800" b="0" i="0" u="none" strike="noStrike" cap="none" normalizeH="0" baseline="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001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altLang="zh-CN" sz="1800" b="0" i="0" u="none" strike="noStrike" cap="none" normalizeH="0" baseline="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415925">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altLang="zh-CN" sz="1800" b="0" i="0" u="none" strike="noStrike" cap="none" normalizeH="0" baseline="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20054002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altLang="zh-CN" sz="1800" b="0" i="0" u="none" strike="noStrike" cap="none" normalizeH="0" baseline="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003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altLang="zh-CN" sz="1800" b="0" i="0" u="none" strike="noStrike" cap="none" normalizeH="0" baseline="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68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r h="415925">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altLang="zh-CN" sz="1800" b="0" i="0" u="none" strike="noStrike" cap="none" normalizeH="0" baseline="0" dirty="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20054003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altLang="zh-CN" sz="1800" b="0" i="0" u="none" strike="noStrike" cap="none" normalizeH="0" baseline="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003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altLang="zh-CN" sz="1800" b="0" i="0" u="none" strike="noStrike" cap="none" normalizeH="0" baseline="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5"/>
                  </a:ext>
                </a:extLst>
              </a:tr>
            </a:tbl>
          </a:graphicData>
        </a:graphic>
      </p:graphicFrame>
      <p:graphicFrame>
        <p:nvGraphicFramePr>
          <p:cNvPr id="12" name="Group 274"/>
          <p:cNvGraphicFramePr>
            <a:graphicFrameLocks noGrp="1"/>
          </p:cNvGraphicFramePr>
          <p:nvPr>
            <p:extLst>
              <p:ext uri="{D42A27DB-BD31-4B8C-83A1-F6EECF244321}">
                <p14:modId xmlns:p14="http://schemas.microsoft.com/office/powerpoint/2010/main" val="317427557"/>
              </p:ext>
            </p:extLst>
          </p:nvPr>
        </p:nvGraphicFramePr>
        <p:xfrm>
          <a:off x="533400" y="3276600"/>
          <a:ext cx="4800600" cy="1249363"/>
        </p:xfrm>
        <a:graphic>
          <a:graphicData uri="http://schemas.openxmlformats.org/drawingml/2006/table">
            <a:tbl>
              <a:tblPr/>
              <a:tblGrid>
                <a:gridCol w="1219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460375">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altLang="zh-CN" sz="1800" b="0" i="0" u="none" strike="noStrike" cap="none" normalizeH="0" baseline="0" dirty="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20054001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altLang="zh-CN" sz="1800" b="0" i="0" u="none" strike="noStrike" cap="none" normalizeH="0" baseline="0" dirty="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01</a:t>
                      </a:r>
                      <a:endParaRPr kumimoji="0" lang="zh-CN" altLang="en-US" sz="1800" b="0" i="0" u="none" strike="noStrike" cap="none" normalizeH="0" baseline="0" dirty="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zh-CN" altLang="en-US" sz="1800" b="0" i="0" u="none" strike="noStrike" cap="none" normalizeH="0" baseline="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男</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zh-CN" altLang="en-US" sz="1800" b="0" i="0" u="none" strike="noStrike" cap="none" normalizeH="0" baseline="0" dirty="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计算机应用</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373063">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altLang="zh-CN" sz="1800" b="0" i="0" u="none" strike="noStrike" cap="none" normalizeH="0" baseline="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20054002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altLang="zh-CN" sz="1800" b="0" i="0" u="none" strike="noStrike" cap="none" normalizeH="0" baseline="0" dirty="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02</a:t>
                      </a:r>
                      <a:endParaRPr kumimoji="0" lang="zh-CN" altLang="en-US" sz="1800" b="0" i="0" u="none" strike="noStrike" cap="none" normalizeH="0" baseline="0" dirty="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zh-CN" altLang="en-US" sz="1800" b="0" i="0" u="none" strike="noStrike" cap="none" normalizeH="0" baseline="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男</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zh-CN" altLang="en-US" sz="1800" b="0" i="0" u="none" strike="noStrike" cap="none" normalizeH="0" baseline="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生物科学</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15925">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altLang="zh-CN" sz="1800" b="0" i="0" u="none" strike="noStrike" cap="none" normalizeH="0" baseline="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20054003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altLang="zh-CN" sz="1800" b="0" i="0" u="none" strike="noStrike" cap="none" normalizeH="0" baseline="0" dirty="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03</a:t>
                      </a:r>
                      <a:endParaRPr kumimoji="0" lang="zh-CN" altLang="en-US" sz="1800" b="0" i="0" u="none" strike="noStrike" cap="none" normalizeH="0" baseline="0" dirty="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zh-CN" altLang="en-US" sz="1800" b="0" i="0" u="none" strike="noStrike" cap="none" normalizeH="0" baseline="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女</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zh-CN" altLang="en-US" sz="1800" b="0" i="0" u="none" strike="noStrike" cap="none" normalizeH="0" baseline="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国际经济法</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bl>
          </a:graphicData>
        </a:graphic>
      </p:graphicFrame>
      <p:graphicFrame>
        <p:nvGraphicFramePr>
          <p:cNvPr id="16" name="Group 324"/>
          <p:cNvGraphicFramePr>
            <a:graphicFrameLocks noGrp="1"/>
          </p:cNvGraphicFramePr>
          <p:nvPr>
            <p:extLst>
              <p:ext uri="{D42A27DB-BD31-4B8C-83A1-F6EECF244321}">
                <p14:modId xmlns:p14="http://schemas.microsoft.com/office/powerpoint/2010/main" val="3710579893"/>
              </p:ext>
            </p:extLst>
          </p:nvPr>
        </p:nvGraphicFramePr>
        <p:xfrm>
          <a:off x="611560" y="5346248"/>
          <a:ext cx="3733800" cy="1249363"/>
        </p:xfrm>
        <a:graphic>
          <a:graphicData uri="http://schemas.openxmlformats.org/drawingml/2006/table">
            <a:tbl>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460375">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zh-CN" altLang="en-US" sz="1800" b="1" i="0" u="none" strike="noStrike" cap="none" normalizeH="0" baseline="0" dirty="0">
                          <a:ln>
                            <a:noFill/>
                          </a:ln>
                          <a:solidFill>
                            <a:schemeClr val="hlink"/>
                          </a:solidFill>
                          <a:effectLst>
                            <a:outerShdw blurRad="38100" dist="38100" dir="2700000" algn="tl">
                              <a:srgbClr val="000000"/>
                            </a:outerShdw>
                          </a:effectLst>
                          <a:latin typeface="黑体" pitchFamily="2" charset="-122"/>
                          <a:ea typeface="黑体" pitchFamily="2" charset="-122"/>
                          <a:cs typeface="Times New Roman" pitchFamily="18" charset="0"/>
                        </a:rPr>
                        <a:t>班号</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zh-CN" altLang="en-US" sz="1800" b="0" i="0" u="none" strike="noStrike" cap="none" normalizeH="0" baseline="0">
                          <a:ln>
                            <a:noFill/>
                          </a:ln>
                          <a:solidFill>
                            <a:schemeClr val="hlink"/>
                          </a:solidFill>
                          <a:effectLst>
                            <a:outerShdw blurRad="38100" dist="38100" dir="2700000" algn="tl">
                              <a:srgbClr val="000000"/>
                            </a:outerShdw>
                          </a:effectLst>
                          <a:latin typeface="黑体" pitchFamily="2" charset="-122"/>
                          <a:ea typeface="黑体" pitchFamily="2" charset="-122"/>
                          <a:cs typeface="Times New Roman" pitchFamily="18" charset="0"/>
                        </a:rPr>
                        <a:t>人数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zh-CN" altLang="en-US" sz="1800" b="1" i="0" u="none" strike="noStrike" cap="none" normalizeH="0" baseline="0" dirty="0">
                          <a:ln>
                            <a:noFill/>
                          </a:ln>
                          <a:solidFill>
                            <a:schemeClr val="hlink"/>
                          </a:solidFill>
                          <a:effectLst>
                            <a:outerShdw blurRad="38100" dist="38100" dir="2700000" algn="tl">
                              <a:srgbClr val="000000"/>
                            </a:outerShdw>
                          </a:effectLst>
                          <a:latin typeface="黑体" pitchFamily="2" charset="-122"/>
                          <a:ea typeface="黑体" pitchFamily="2" charset="-122"/>
                          <a:cs typeface="Times New Roman" pitchFamily="18" charset="0"/>
                        </a:rPr>
                        <a:t>班长</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373063">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altLang="zh-CN" sz="1800" b="0" i="0" u="none" strike="noStrike" cap="none" normalizeH="0" baseline="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A01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altLang="zh-CN" sz="1800" b="0" i="0" u="none" strike="noStrike" cap="none" normalizeH="0" baseline="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altLang="zh-CN" sz="1800" b="0" i="0" u="none" strike="noStrike" cap="none" normalizeH="0" baseline="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20054001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15925">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altLang="zh-CN" sz="1800" b="0" i="0" u="none" strike="noStrike" cap="none" normalizeH="0" baseline="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A02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altLang="zh-CN" sz="1800" b="0" i="0" u="none" strike="noStrike" cap="none" normalizeH="0" baseline="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65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US" altLang="zh-CN" sz="1800" b="0" i="0" u="none" strike="noStrike" cap="none" normalizeH="0" baseline="0">
                          <a:ln>
                            <a:noFill/>
                          </a:ln>
                          <a:solidFill>
                            <a:srgbClr val="0033CC"/>
                          </a:solidFill>
                          <a:effectLst>
                            <a:outerShdw blurRad="38100" dist="38100" dir="2700000" algn="tl">
                              <a:srgbClr val="000000"/>
                            </a:outerShdw>
                          </a:effectLst>
                          <a:latin typeface="黑体" pitchFamily="2" charset="-122"/>
                          <a:ea typeface="黑体" pitchFamily="2" charset="-122"/>
                          <a:cs typeface="Times New Roman" pitchFamily="18" charset="0"/>
                        </a:rPr>
                        <a:t>20055021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bl>
          </a:graphicData>
        </a:graphic>
      </p:graphicFrame>
      <p:sp>
        <p:nvSpPr>
          <p:cNvPr id="4" name="矩形 3"/>
          <p:cNvSpPr/>
          <p:nvPr/>
        </p:nvSpPr>
        <p:spPr>
          <a:xfrm>
            <a:off x="5580112" y="3140968"/>
            <a:ext cx="2448272" cy="576064"/>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AutoShape 65"/>
          <p:cNvSpPr>
            <a:spLocks noChangeArrowheads="1"/>
          </p:cNvSpPr>
          <p:nvPr/>
        </p:nvSpPr>
        <p:spPr bwMode="auto">
          <a:xfrm>
            <a:off x="3048147" y="1917129"/>
            <a:ext cx="3168352" cy="457200"/>
          </a:xfrm>
          <a:prstGeom prst="wedgeEllipseCallout">
            <a:avLst>
              <a:gd name="adj1" fmla="val -77240"/>
              <a:gd name="adj2" fmla="val 164144"/>
            </a:avLst>
          </a:prstGeom>
          <a:gradFill rotWithShape="1">
            <a:gsLst>
              <a:gs pos="0">
                <a:srgbClr val="FFFFCC"/>
              </a:gs>
              <a:gs pos="100000">
                <a:srgbClr val="FFCC00"/>
              </a:gs>
            </a:gsLst>
            <a:path path="rect">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zh-CN" altLang="en-US" b="1" dirty="0">
                <a:ea typeface="楷体_GB2312" pitchFamily="49" charset="-122"/>
              </a:rPr>
              <a:t>以座位号为</a:t>
            </a:r>
            <a:r>
              <a:rPr lang="zh-CN" altLang="en-US" b="1" dirty="0">
                <a:solidFill>
                  <a:srgbClr val="FF3399"/>
                </a:solidFill>
                <a:ea typeface="楷体_GB2312" pitchFamily="49" charset="-122"/>
              </a:rPr>
              <a:t>候选键</a:t>
            </a:r>
          </a:p>
        </p:txBody>
      </p:sp>
      <p:sp>
        <p:nvSpPr>
          <p:cNvPr id="18" name="AutoShape 65"/>
          <p:cNvSpPr>
            <a:spLocks noChangeArrowheads="1"/>
          </p:cNvSpPr>
          <p:nvPr/>
        </p:nvSpPr>
        <p:spPr bwMode="auto">
          <a:xfrm>
            <a:off x="5580112" y="2362200"/>
            <a:ext cx="3456384" cy="457200"/>
          </a:xfrm>
          <a:prstGeom prst="wedgeEllipseCallout">
            <a:avLst>
              <a:gd name="adj1" fmla="val -17905"/>
              <a:gd name="adj2" fmla="val 116043"/>
            </a:avLst>
          </a:prstGeom>
          <a:gradFill rotWithShape="1">
            <a:gsLst>
              <a:gs pos="0">
                <a:srgbClr val="FFFFCC"/>
              </a:gs>
              <a:gs pos="100000">
                <a:srgbClr val="FFCC00"/>
              </a:gs>
            </a:gsLst>
            <a:path path="rect">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zh-CN" altLang="en-US" b="1" dirty="0">
                <a:ea typeface="楷体_GB2312" pitchFamily="49" charset="-122"/>
              </a:rPr>
              <a:t>以学号</a:t>
            </a:r>
            <a:r>
              <a:rPr lang="en-US" altLang="zh-CN" b="1" dirty="0">
                <a:ea typeface="楷体_GB2312" pitchFamily="49" charset="-122"/>
              </a:rPr>
              <a:t>+</a:t>
            </a:r>
            <a:r>
              <a:rPr lang="zh-CN" altLang="en-US" b="1" dirty="0">
                <a:ea typeface="楷体_GB2312" pitchFamily="49" charset="-122"/>
              </a:rPr>
              <a:t>课程号为</a:t>
            </a:r>
            <a:r>
              <a:rPr lang="zh-CN" altLang="en-US" b="1" dirty="0">
                <a:solidFill>
                  <a:srgbClr val="FF3399"/>
                </a:solidFill>
                <a:ea typeface="楷体_GB2312" pitchFamily="49" charset="-122"/>
              </a:rPr>
              <a:t>主键</a:t>
            </a:r>
          </a:p>
        </p:txBody>
      </p:sp>
      <p:sp>
        <p:nvSpPr>
          <p:cNvPr id="8" name="AutoShape 65"/>
          <p:cNvSpPr>
            <a:spLocks noChangeArrowheads="1"/>
          </p:cNvSpPr>
          <p:nvPr/>
        </p:nvSpPr>
        <p:spPr bwMode="auto">
          <a:xfrm>
            <a:off x="467544" y="2133600"/>
            <a:ext cx="2376264" cy="457200"/>
          </a:xfrm>
          <a:prstGeom prst="wedgeEllipseCallout">
            <a:avLst>
              <a:gd name="adj1" fmla="val -22441"/>
              <a:gd name="adj2" fmla="val 103384"/>
            </a:avLst>
          </a:prstGeom>
          <a:gradFill rotWithShape="1">
            <a:gsLst>
              <a:gs pos="0">
                <a:srgbClr val="FFFFCC"/>
              </a:gs>
              <a:gs pos="100000">
                <a:srgbClr val="FFCC00"/>
              </a:gs>
            </a:gsLst>
            <a:path path="rect">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zh-CN" altLang="en-US" b="1" dirty="0">
                <a:ea typeface="楷体_GB2312" pitchFamily="49" charset="-122"/>
              </a:rPr>
              <a:t>以学号为</a:t>
            </a:r>
            <a:r>
              <a:rPr lang="zh-CN" altLang="en-US" b="1" dirty="0">
                <a:solidFill>
                  <a:srgbClr val="FF3399"/>
                </a:solidFill>
                <a:ea typeface="楷体_GB2312" pitchFamily="49" charset="-122"/>
              </a:rPr>
              <a:t>主键</a:t>
            </a:r>
          </a:p>
        </p:txBody>
      </p:sp>
      <p:sp>
        <p:nvSpPr>
          <p:cNvPr id="9" name="AutoShape 66"/>
          <p:cNvSpPr>
            <a:spLocks noChangeArrowheads="1"/>
          </p:cNvSpPr>
          <p:nvPr/>
        </p:nvSpPr>
        <p:spPr bwMode="auto">
          <a:xfrm>
            <a:off x="1219672" y="4660448"/>
            <a:ext cx="3168352" cy="457200"/>
          </a:xfrm>
          <a:prstGeom prst="wedgeEllipseCallout">
            <a:avLst>
              <a:gd name="adj1" fmla="val 16681"/>
              <a:gd name="adj2" fmla="val 122727"/>
            </a:avLst>
          </a:prstGeom>
          <a:gradFill rotWithShape="1">
            <a:gsLst>
              <a:gs pos="0">
                <a:srgbClr val="FFFFCC"/>
              </a:gs>
              <a:gs pos="100000">
                <a:srgbClr val="FFCC00"/>
              </a:gs>
            </a:gsLst>
            <a:path path="rect">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zh-CN" altLang="en-US" b="1" dirty="0">
                <a:ea typeface="楷体_GB2312" pitchFamily="49" charset="-122"/>
              </a:rPr>
              <a:t>班长是该表的</a:t>
            </a:r>
            <a:r>
              <a:rPr lang="zh-CN" altLang="en-US" b="1" dirty="0">
                <a:solidFill>
                  <a:srgbClr val="FF3399"/>
                </a:solidFill>
                <a:ea typeface="楷体_GB2312" pitchFamily="49" charset="-122"/>
              </a:rPr>
              <a:t>外键</a:t>
            </a:r>
          </a:p>
        </p:txBody>
      </p:sp>
      <p:sp>
        <p:nvSpPr>
          <p:cNvPr id="19" name="矩形 18"/>
          <p:cNvSpPr/>
          <p:nvPr/>
        </p:nvSpPr>
        <p:spPr>
          <a:xfrm>
            <a:off x="4841672" y="5942718"/>
            <a:ext cx="2973891" cy="646331"/>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zh-CN" altLang="en-US" b="1" dirty="0"/>
              <a:t>小问题：单独的学号字段、</a:t>
            </a:r>
            <a:endParaRPr lang="en-US" altLang="zh-CN" b="1" dirty="0"/>
          </a:p>
          <a:p>
            <a:r>
              <a:rPr lang="zh-CN" altLang="en-US" b="1" dirty="0"/>
              <a:t>或课程号字段是什么键</a:t>
            </a:r>
            <a:r>
              <a:rPr lang="en-US" altLang="zh-CN" b="1" dirty="0"/>
              <a:t>?</a:t>
            </a:r>
            <a:endParaRPr lang="zh-CN" altLang="en-US" b="1" dirty="0"/>
          </a:p>
        </p:txBody>
      </p:sp>
    </p:spTree>
    <p:extLst>
      <p:ext uri="{BB962C8B-B14F-4D97-AF65-F5344CB8AC3E}">
        <p14:creationId xmlns:p14="http://schemas.microsoft.com/office/powerpoint/2010/main" val="166130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汉字的表示</a:t>
            </a:r>
            <a:endParaRPr lang="zh-CN" altLang="en-US" dirty="0"/>
          </a:p>
        </p:txBody>
      </p:sp>
      <p:sp>
        <p:nvSpPr>
          <p:cNvPr id="3" name="内容占位符 2"/>
          <p:cNvSpPr>
            <a:spLocks noGrp="1"/>
          </p:cNvSpPr>
          <p:nvPr>
            <p:ph sz="quarter" idx="1"/>
          </p:nvPr>
        </p:nvSpPr>
        <p:spPr/>
        <p:txBody>
          <a:bodyPr/>
          <a:lstStyle/>
          <a:p>
            <a:r>
              <a:rPr lang="zh-CN" altLang="zh-CN" b="1" dirty="0"/>
              <a:t>汉字编码</a:t>
            </a:r>
            <a:endParaRPr lang="en-US" altLang="zh-CN" b="1" dirty="0"/>
          </a:p>
          <a:p>
            <a:pPr lvl="1"/>
            <a:r>
              <a:rPr lang="zh-CN" altLang="zh-CN" dirty="0"/>
              <a:t>国标码</a:t>
            </a:r>
            <a:r>
              <a:rPr lang="en-US" altLang="zh-CN" dirty="0"/>
              <a:t>GB2312</a:t>
            </a:r>
          </a:p>
          <a:p>
            <a:pPr lvl="2"/>
            <a:r>
              <a:rPr lang="zh-CN" altLang="zh-CN" dirty="0"/>
              <a:t>分两级，一级</a:t>
            </a:r>
            <a:r>
              <a:rPr lang="en-US" altLang="zh-CN" dirty="0"/>
              <a:t>3755</a:t>
            </a:r>
            <a:r>
              <a:rPr lang="zh-CN" altLang="zh-CN" dirty="0"/>
              <a:t>个字，二级</a:t>
            </a:r>
            <a:r>
              <a:rPr lang="en-US" altLang="zh-CN" dirty="0"/>
              <a:t>3008</a:t>
            </a:r>
            <a:r>
              <a:rPr lang="zh-CN" altLang="zh-CN" dirty="0"/>
              <a:t>个字，共</a:t>
            </a:r>
            <a:r>
              <a:rPr lang="en-US" altLang="zh-CN" dirty="0"/>
              <a:t>6763</a:t>
            </a:r>
            <a:r>
              <a:rPr lang="zh-CN" altLang="zh-CN" dirty="0"/>
              <a:t>个字</a:t>
            </a:r>
            <a:endParaRPr lang="en-US" altLang="zh-CN" dirty="0"/>
          </a:p>
          <a:p>
            <a:pPr lvl="2"/>
            <a:r>
              <a:rPr lang="zh-CN" altLang="zh-CN" dirty="0"/>
              <a:t>两个字节表示一个汉字</a:t>
            </a:r>
            <a:endParaRPr lang="en-US" altLang="zh-CN" dirty="0"/>
          </a:p>
          <a:p>
            <a:pPr lvl="2"/>
            <a:endParaRPr lang="en-US" altLang="zh-CN" dirty="0"/>
          </a:p>
          <a:p>
            <a:pPr lvl="1"/>
            <a:r>
              <a:rPr lang="zh-CN" altLang="zh-CN" dirty="0"/>
              <a:t>区位码</a:t>
            </a:r>
            <a:endParaRPr lang="en-US" altLang="zh-CN" dirty="0"/>
          </a:p>
          <a:p>
            <a:pPr lvl="2"/>
            <a:r>
              <a:rPr lang="zh-CN" altLang="zh-CN" dirty="0"/>
              <a:t>将国标码编排为</a:t>
            </a:r>
            <a:r>
              <a:rPr lang="en-US" altLang="zh-CN" dirty="0"/>
              <a:t>1~94</a:t>
            </a:r>
            <a:r>
              <a:rPr lang="zh-CN" altLang="zh-CN" dirty="0"/>
              <a:t>区</a:t>
            </a:r>
            <a:r>
              <a:rPr lang="zh-CN" altLang="en-US" dirty="0"/>
              <a:t>、</a:t>
            </a:r>
            <a:r>
              <a:rPr lang="en-US" altLang="zh-CN" dirty="0"/>
              <a:t>1~94</a:t>
            </a:r>
            <a:r>
              <a:rPr lang="zh-CN" altLang="zh-CN" dirty="0"/>
              <a:t>位</a:t>
            </a:r>
            <a:endParaRPr lang="en-US" altLang="zh-CN" dirty="0"/>
          </a:p>
          <a:p>
            <a:pPr lvl="2"/>
            <a:endParaRPr lang="zh-CN" altLang="en-US" dirty="0"/>
          </a:p>
          <a:p>
            <a:pPr lvl="1"/>
            <a:r>
              <a:rPr lang="zh-CN" altLang="zh-CN" dirty="0"/>
              <a:t>机内码</a:t>
            </a:r>
            <a:r>
              <a:rPr lang="zh-CN" altLang="en-US" dirty="0"/>
              <a:t>（</a:t>
            </a:r>
            <a:r>
              <a:rPr lang="zh-CN" altLang="zh-CN" dirty="0"/>
              <a:t>内部码</a:t>
            </a:r>
            <a:r>
              <a:rPr lang="zh-CN" altLang="en-US" dirty="0"/>
              <a:t>）</a:t>
            </a:r>
            <a:endParaRPr lang="en-US" altLang="zh-CN" dirty="0"/>
          </a:p>
          <a:p>
            <a:pPr lvl="2"/>
            <a:r>
              <a:rPr lang="zh-CN" altLang="en-US" dirty="0"/>
              <a:t>机内码</a:t>
            </a:r>
            <a:r>
              <a:rPr lang="en-US" altLang="zh-CN" dirty="0"/>
              <a:t>=</a:t>
            </a:r>
            <a:r>
              <a:rPr lang="zh-CN" altLang="zh-CN" dirty="0"/>
              <a:t>国标码</a:t>
            </a:r>
            <a:r>
              <a:rPr lang="en-US" altLang="zh-CN" dirty="0"/>
              <a:t>+8080H </a:t>
            </a:r>
          </a:p>
          <a:p>
            <a:pPr lvl="2"/>
            <a:r>
              <a:rPr lang="zh-CN" altLang="zh-CN" dirty="0"/>
              <a:t>“水”的国标码</a:t>
            </a:r>
            <a:r>
              <a:rPr lang="en-US" altLang="zh-CN" dirty="0"/>
              <a:t> → 01001011  00101110        4B2E</a:t>
            </a:r>
            <a:endParaRPr lang="zh-CN" altLang="zh-CN" dirty="0"/>
          </a:p>
          <a:p>
            <a:pPr lvl="2"/>
            <a:r>
              <a:rPr lang="zh-CN" altLang="zh-CN" dirty="0"/>
              <a:t>“水”的内部码 </a:t>
            </a:r>
            <a:r>
              <a:rPr lang="en-US" altLang="zh-CN" dirty="0"/>
              <a:t>→ 11001011  10101110        CBAE</a:t>
            </a:r>
            <a:endParaRPr lang="zh-CN" altLang="zh-CN" dirty="0"/>
          </a:p>
          <a:p>
            <a:pPr lvl="2"/>
            <a:endParaRPr lang="zh-CN" altLang="en-US"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1.1</a:t>
            </a:r>
            <a:r>
              <a:rPr lang="zh-CN" altLang="zh-CN" b="1" dirty="0"/>
              <a:t>信息的数字化</a:t>
            </a:r>
          </a:p>
        </p:txBody>
      </p:sp>
    </p:spTree>
    <p:extLst>
      <p:ext uri="{BB962C8B-B14F-4D97-AF65-F5344CB8AC3E}">
        <p14:creationId xmlns:p14="http://schemas.microsoft.com/office/powerpoint/2010/main" val="290128700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关系模型的相关概念</a:t>
            </a:r>
            <a:endParaRPr lang="zh-CN" altLang="en-US" dirty="0"/>
          </a:p>
        </p:txBody>
      </p:sp>
      <p:sp>
        <p:nvSpPr>
          <p:cNvPr id="3" name="内容占位符 2"/>
          <p:cNvSpPr>
            <a:spLocks noGrp="1"/>
          </p:cNvSpPr>
          <p:nvPr>
            <p:ph sz="quarter" idx="1"/>
          </p:nvPr>
        </p:nvSpPr>
        <p:spPr/>
        <p:txBody>
          <a:bodyPr>
            <a:normAutofit lnSpcReduction="10000"/>
          </a:bodyPr>
          <a:lstStyle/>
          <a:p>
            <a:r>
              <a:rPr lang="zh-CN" altLang="zh-CN" dirty="0"/>
              <a:t>二维表的性质</a:t>
            </a:r>
            <a:endParaRPr lang="en-US" altLang="zh-CN" dirty="0"/>
          </a:p>
          <a:p>
            <a:pPr lvl="1"/>
            <a:r>
              <a:rPr lang="zh-CN" altLang="zh-CN" dirty="0"/>
              <a:t>元组个数有限性</a:t>
            </a:r>
            <a:endParaRPr lang="en-US" altLang="zh-CN" dirty="0"/>
          </a:p>
          <a:p>
            <a:pPr lvl="1"/>
            <a:r>
              <a:rPr lang="zh-CN" altLang="zh-CN" dirty="0"/>
              <a:t>元组唯一性</a:t>
            </a:r>
            <a:endParaRPr lang="en-US" altLang="zh-CN" dirty="0"/>
          </a:p>
          <a:p>
            <a:pPr lvl="1"/>
            <a:r>
              <a:rPr lang="zh-CN" altLang="zh-CN" dirty="0"/>
              <a:t>元组次序无关性</a:t>
            </a:r>
            <a:endParaRPr lang="en-US" altLang="zh-CN" dirty="0"/>
          </a:p>
          <a:p>
            <a:pPr lvl="1"/>
            <a:r>
              <a:rPr lang="zh-CN" altLang="zh-CN" dirty="0"/>
              <a:t>元组分量原子性</a:t>
            </a:r>
            <a:endParaRPr lang="en-US" altLang="zh-CN" dirty="0"/>
          </a:p>
          <a:p>
            <a:pPr lvl="1"/>
            <a:r>
              <a:rPr lang="zh-CN" altLang="zh-CN" dirty="0"/>
              <a:t>属性名称唯一性</a:t>
            </a:r>
            <a:endParaRPr lang="en-US" altLang="zh-CN" dirty="0"/>
          </a:p>
          <a:p>
            <a:pPr lvl="1"/>
            <a:r>
              <a:rPr lang="zh-CN" altLang="zh-CN" dirty="0"/>
              <a:t>属性次序无关性</a:t>
            </a:r>
            <a:endParaRPr lang="en-US" altLang="zh-CN" dirty="0"/>
          </a:p>
          <a:p>
            <a:pPr lvl="1"/>
            <a:r>
              <a:rPr lang="zh-CN" altLang="zh-CN" dirty="0"/>
              <a:t>分量值域同一性</a:t>
            </a:r>
            <a:endParaRPr lang="en-US" altLang="zh-CN" dirty="0"/>
          </a:p>
          <a:p>
            <a:r>
              <a:rPr lang="zh-CN" altLang="zh-CN" dirty="0"/>
              <a:t>关系模型的数据操作</a:t>
            </a:r>
            <a:endParaRPr lang="en-US" altLang="zh-CN" dirty="0"/>
          </a:p>
          <a:p>
            <a:pPr lvl="1"/>
            <a:r>
              <a:rPr lang="zh-CN" altLang="zh-CN" dirty="0"/>
              <a:t>数据查询</a:t>
            </a:r>
            <a:endParaRPr lang="en-US" altLang="zh-CN" dirty="0"/>
          </a:p>
          <a:p>
            <a:pPr lvl="1"/>
            <a:r>
              <a:rPr lang="zh-CN" altLang="zh-CN" dirty="0"/>
              <a:t>数据删除</a:t>
            </a:r>
            <a:endParaRPr lang="en-US" altLang="zh-CN" dirty="0"/>
          </a:p>
          <a:p>
            <a:pPr lvl="1"/>
            <a:r>
              <a:rPr lang="zh-CN" altLang="zh-CN" dirty="0"/>
              <a:t>数据插入</a:t>
            </a:r>
            <a:endParaRPr lang="en-US" altLang="zh-CN" dirty="0"/>
          </a:p>
          <a:p>
            <a:pPr lvl="1"/>
            <a:r>
              <a:rPr lang="zh-CN" altLang="zh-CN" dirty="0"/>
              <a:t>数据修改</a:t>
            </a:r>
            <a:endParaRPr lang="zh-CN" altLang="en-US" dirty="0"/>
          </a:p>
        </p:txBody>
      </p:sp>
      <p:sp>
        <p:nvSpPr>
          <p:cNvPr id="5" name="TextBox 4"/>
          <p:cNvSpPr txBox="1"/>
          <p:nvPr/>
        </p:nvSpPr>
        <p:spPr>
          <a:xfrm>
            <a:off x="4860032" y="260648"/>
            <a:ext cx="3816424" cy="369332"/>
          </a:xfrm>
          <a:prstGeom prst="rect">
            <a:avLst/>
          </a:prstGeom>
          <a:noFill/>
        </p:spPr>
        <p:txBody>
          <a:bodyPr wrap="square" rtlCol="0">
            <a:spAutoFit/>
          </a:bodyPr>
          <a:lstStyle/>
          <a:p>
            <a:r>
              <a:rPr lang="en-US" altLang="zh-CN" b="1" dirty="0"/>
              <a:t>4.2 </a:t>
            </a:r>
            <a:r>
              <a:rPr lang="zh-CN" altLang="zh-CN" b="1" dirty="0"/>
              <a:t>关系模型</a:t>
            </a:r>
          </a:p>
        </p:txBody>
      </p:sp>
      <p:graphicFrame>
        <p:nvGraphicFramePr>
          <p:cNvPr id="4" name="表格 3"/>
          <p:cNvGraphicFramePr>
            <a:graphicFrameLocks noGrp="1"/>
          </p:cNvGraphicFramePr>
          <p:nvPr>
            <p:extLst>
              <p:ext uri="{D42A27DB-BD31-4B8C-83A1-F6EECF244321}">
                <p14:modId xmlns:p14="http://schemas.microsoft.com/office/powerpoint/2010/main" val="1065868817"/>
              </p:ext>
            </p:extLst>
          </p:nvPr>
        </p:nvGraphicFramePr>
        <p:xfrm>
          <a:off x="3635896" y="2348880"/>
          <a:ext cx="5040560" cy="1752161"/>
        </p:xfrm>
        <a:graphic>
          <a:graphicData uri="http://schemas.openxmlformats.org/drawingml/2006/table">
            <a:tbl>
              <a:tblPr>
                <a:tableStyleId>{5940675A-B579-460E-94D1-54222C63F5DA}</a:tableStyleId>
              </a:tblPr>
              <a:tblGrid>
                <a:gridCol w="1188713">
                  <a:extLst>
                    <a:ext uri="{9D8B030D-6E8A-4147-A177-3AD203B41FA5}">
                      <a16:colId xmlns:a16="http://schemas.microsoft.com/office/drawing/2014/main" val="20000"/>
                    </a:ext>
                  </a:extLst>
                </a:gridCol>
                <a:gridCol w="1188713">
                  <a:extLst>
                    <a:ext uri="{9D8B030D-6E8A-4147-A177-3AD203B41FA5}">
                      <a16:colId xmlns:a16="http://schemas.microsoft.com/office/drawing/2014/main" val="20001"/>
                    </a:ext>
                  </a:extLst>
                </a:gridCol>
                <a:gridCol w="1188713">
                  <a:extLst>
                    <a:ext uri="{9D8B030D-6E8A-4147-A177-3AD203B41FA5}">
                      <a16:colId xmlns:a16="http://schemas.microsoft.com/office/drawing/2014/main" val="20002"/>
                    </a:ext>
                  </a:extLst>
                </a:gridCol>
                <a:gridCol w="1474421">
                  <a:extLst>
                    <a:ext uri="{9D8B030D-6E8A-4147-A177-3AD203B41FA5}">
                      <a16:colId xmlns:a16="http://schemas.microsoft.com/office/drawing/2014/main" val="20003"/>
                    </a:ext>
                  </a:extLst>
                </a:gridCol>
              </a:tblGrid>
              <a:tr h="312001">
                <a:tc>
                  <a:txBody>
                    <a:bodyPr/>
                    <a:lstStyle/>
                    <a:p>
                      <a:pPr marL="37465" algn="ctr">
                        <a:spcAft>
                          <a:spcPts val="0"/>
                        </a:spcAft>
                      </a:pPr>
                      <a:r>
                        <a:rPr lang="zh-CN" sz="2000" kern="100" dirty="0">
                          <a:effectLst/>
                        </a:rPr>
                        <a:t>学号</a:t>
                      </a:r>
                      <a:endParaRPr lang="zh-CN" sz="2000" kern="100" dirty="0">
                        <a:effectLst/>
                        <a:latin typeface="Times New Roman"/>
                        <a:ea typeface="宋体"/>
                      </a:endParaRPr>
                    </a:p>
                  </a:txBody>
                  <a:tcPr marL="68580" marR="68580" marT="0" marB="0">
                    <a:solidFill>
                      <a:schemeClr val="accent2">
                        <a:lumMod val="20000"/>
                        <a:lumOff val="80000"/>
                      </a:schemeClr>
                    </a:solidFill>
                  </a:tcPr>
                </a:tc>
                <a:tc>
                  <a:txBody>
                    <a:bodyPr/>
                    <a:lstStyle/>
                    <a:p>
                      <a:pPr algn="ctr">
                        <a:spcAft>
                          <a:spcPts val="0"/>
                        </a:spcAft>
                      </a:pPr>
                      <a:r>
                        <a:rPr lang="zh-CN" sz="2000" kern="100" dirty="0">
                          <a:effectLst/>
                        </a:rPr>
                        <a:t>姓名</a:t>
                      </a:r>
                      <a:endParaRPr lang="zh-CN" sz="2000" kern="100" dirty="0">
                        <a:effectLst/>
                        <a:latin typeface="Times New Roman"/>
                        <a:ea typeface="宋体"/>
                      </a:endParaRPr>
                    </a:p>
                  </a:txBody>
                  <a:tcPr marL="68580" marR="68580" marT="0" marB="0">
                    <a:solidFill>
                      <a:schemeClr val="accent2">
                        <a:lumMod val="20000"/>
                        <a:lumOff val="80000"/>
                      </a:schemeClr>
                    </a:solidFill>
                  </a:tcPr>
                </a:tc>
                <a:tc>
                  <a:txBody>
                    <a:bodyPr/>
                    <a:lstStyle/>
                    <a:p>
                      <a:pPr marL="1270" algn="ctr">
                        <a:spcAft>
                          <a:spcPts val="0"/>
                        </a:spcAft>
                      </a:pPr>
                      <a:r>
                        <a:rPr lang="zh-CN" sz="2000" kern="100" dirty="0">
                          <a:effectLst/>
                        </a:rPr>
                        <a:t>性别</a:t>
                      </a:r>
                      <a:endParaRPr lang="zh-CN" sz="2000" kern="100" dirty="0">
                        <a:effectLst/>
                        <a:latin typeface="Times New Roman"/>
                        <a:ea typeface="宋体"/>
                      </a:endParaRPr>
                    </a:p>
                  </a:txBody>
                  <a:tcPr marL="68580" marR="68580" marT="0" marB="0">
                    <a:solidFill>
                      <a:schemeClr val="accent2">
                        <a:lumMod val="20000"/>
                        <a:lumOff val="80000"/>
                      </a:schemeClr>
                    </a:solidFill>
                  </a:tcPr>
                </a:tc>
                <a:tc>
                  <a:txBody>
                    <a:bodyPr/>
                    <a:lstStyle/>
                    <a:p>
                      <a:pPr marL="51435" algn="ctr">
                        <a:spcAft>
                          <a:spcPts val="0"/>
                        </a:spcAft>
                      </a:pPr>
                      <a:r>
                        <a:rPr lang="zh-CN" sz="2000" kern="100" dirty="0">
                          <a:effectLst/>
                        </a:rPr>
                        <a:t>专业</a:t>
                      </a:r>
                      <a:endParaRPr lang="zh-CN" sz="2000" kern="100" dirty="0">
                        <a:effectLst/>
                        <a:latin typeface="Times New Roman"/>
                        <a:ea typeface="宋体"/>
                      </a:endParaRPr>
                    </a:p>
                  </a:txBody>
                  <a:tcPr marL="68580" marR="68580" marT="0" marB="0">
                    <a:solidFill>
                      <a:schemeClr val="accent2">
                        <a:lumMod val="20000"/>
                        <a:lumOff val="80000"/>
                      </a:schemeClr>
                    </a:solidFill>
                  </a:tcPr>
                </a:tc>
                <a:extLst>
                  <a:ext uri="{0D108BD9-81ED-4DB2-BD59-A6C34878D82A}">
                    <a16:rowId xmlns:a16="http://schemas.microsoft.com/office/drawing/2014/main" val="10000"/>
                  </a:ext>
                </a:extLst>
              </a:tr>
              <a:tr h="408079">
                <a:tc>
                  <a:txBody>
                    <a:bodyPr/>
                    <a:lstStyle/>
                    <a:p>
                      <a:pPr algn="ctr">
                        <a:spcAft>
                          <a:spcPts val="0"/>
                        </a:spcAft>
                      </a:pPr>
                      <a:r>
                        <a:rPr lang="en-US" sz="2000" kern="100">
                          <a:effectLst/>
                        </a:rPr>
                        <a:t>20084001</a:t>
                      </a:r>
                      <a:endParaRPr lang="zh-CN" sz="2000" kern="100">
                        <a:effectLst/>
                        <a:latin typeface="Times New Roman"/>
                        <a:ea typeface="宋体"/>
                      </a:endParaRPr>
                    </a:p>
                  </a:txBody>
                  <a:tcPr marL="68580" marR="68580" marT="0" marB="0"/>
                </a:tc>
                <a:tc>
                  <a:txBody>
                    <a:bodyPr/>
                    <a:lstStyle/>
                    <a:p>
                      <a:pPr algn="ctr">
                        <a:spcAft>
                          <a:spcPts val="0"/>
                        </a:spcAft>
                      </a:pPr>
                      <a:r>
                        <a:rPr lang="zh-CN" sz="2000" kern="100">
                          <a:effectLst/>
                        </a:rPr>
                        <a:t>李明</a:t>
                      </a:r>
                      <a:endParaRPr lang="zh-CN" sz="2000" kern="100">
                        <a:effectLst/>
                        <a:latin typeface="Times New Roman"/>
                        <a:ea typeface="宋体"/>
                      </a:endParaRPr>
                    </a:p>
                  </a:txBody>
                  <a:tcPr marL="68580" marR="68580" marT="0" marB="0"/>
                </a:tc>
                <a:tc>
                  <a:txBody>
                    <a:bodyPr/>
                    <a:lstStyle/>
                    <a:p>
                      <a:pPr indent="-19685" algn="ctr">
                        <a:spcAft>
                          <a:spcPts val="0"/>
                        </a:spcAft>
                      </a:pPr>
                      <a:r>
                        <a:rPr lang="zh-CN" sz="2000" kern="100">
                          <a:effectLst/>
                        </a:rPr>
                        <a:t>男</a:t>
                      </a:r>
                      <a:endParaRPr lang="zh-CN" sz="2000" kern="100">
                        <a:effectLst/>
                        <a:latin typeface="Times New Roman"/>
                        <a:ea typeface="宋体"/>
                      </a:endParaRPr>
                    </a:p>
                  </a:txBody>
                  <a:tcPr marL="68580" marR="68580" marT="0" marB="0"/>
                </a:tc>
                <a:tc>
                  <a:txBody>
                    <a:bodyPr/>
                    <a:lstStyle/>
                    <a:p>
                      <a:pPr marL="51435" algn="ctr">
                        <a:spcAft>
                          <a:spcPts val="0"/>
                        </a:spcAft>
                      </a:pPr>
                      <a:r>
                        <a:rPr lang="zh-CN" sz="2000" kern="100" dirty="0">
                          <a:effectLst/>
                        </a:rPr>
                        <a:t>计算机应用</a:t>
                      </a:r>
                      <a:endParaRPr lang="zh-CN" sz="2000" kern="100" dirty="0">
                        <a:effectLst/>
                        <a:latin typeface="Times New Roman"/>
                        <a:ea typeface="宋体"/>
                      </a:endParaRPr>
                    </a:p>
                  </a:txBody>
                  <a:tcPr marL="68580" marR="68580" marT="0" marB="0"/>
                </a:tc>
                <a:extLst>
                  <a:ext uri="{0D108BD9-81ED-4DB2-BD59-A6C34878D82A}">
                    <a16:rowId xmlns:a16="http://schemas.microsoft.com/office/drawing/2014/main" val="10001"/>
                  </a:ext>
                </a:extLst>
              </a:tr>
              <a:tr h="360040">
                <a:tc>
                  <a:txBody>
                    <a:bodyPr/>
                    <a:lstStyle/>
                    <a:p>
                      <a:pPr algn="ctr">
                        <a:spcAft>
                          <a:spcPts val="0"/>
                        </a:spcAft>
                      </a:pPr>
                      <a:r>
                        <a:rPr lang="en-US" sz="2000" kern="100">
                          <a:effectLst/>
                        </a:rPr>
                        <a:t>20084102</a:t>
                      </a:r>
                      <a:endParaRPr lang="zh-CN" sz="2000" kern="100">
                        <a:effectLst/>
                        <a:latin typeface="Times New Roman"/>
                        <a:ea typeface="宋体"/>
                      </a:endParaRPr>
                    </a:p>
                  </a:txBody>
                  <a:tcPr marL="68580" marR="68580" marT="0" marB="0"/>
                </a:tc>
                <a:tc>
                  <a:txBody>
                    <a:bodyPr/>
                    <a:lstStyle/>
                    <a:p>
                      <a:pPr algn="ctr">
                        <a:spcAft>
                          <a:spcPts val="0"/>
                        </a:spcAft>
                      </a:pPr>
                      <a:r>
                        <a:rPr lang="zh-CN" sz="2000" kern="100">
                          <a:effectLst/>
                        </a:rPr>
                        <a:t>赵小海</a:t>
                      </a:r>
                      <a:endParaRPr lang="zh-CN" sz="2000" kern="100">
                        <a:effectLst/>
                        <a:latin typeface="Times New Roman"/>
                        <a:ea typeface="宋体"/>
                      </a:endParaRPr>
                    </a:p>
                  </a:txBody>
                  <a:tcPr marL="68580" marR="68580" marT="0" marB="0"/>
                </a:tc>
                <a:tc>
                  <a:txBody>
                    <a:bodyPr/>
                    <a:lstStyle/>
                    <a:p>
                      <a:pPr algn="ctr">
                        <a:spcAft>
                          <a:spcPts val="0"/>
                        </a:spcAft>
                      </a:pPr>
                      <a:r>
                        <a:rPr lang="zh-CN" sz="2000" kern="100">
                          <a:effectLst/>
                        </a:rPr>
                        <a:t>男</a:t>
                      </a:r>
                      <a:endParaRPr lang="zh-CN" sz="2000" kern="100">
                        <a:effectLst/>
                        <a:latin typeface="Times New Roman"/>
                        <a:ea typeface="宋体"/>
                      </a:endParaRPr>
                    </a:p>
                  </a:txBody>
                  <a:tcPr marL="68580" marR="68580" marT="0" marB="0"/>
                </a:tc>
                <a:tc>
                  <a:txBody>
                    <a:bodyPr/>
                    <a:lstStyle/>
                    <a:p>
                      <a:pPr algn="ctr">
                        <a:spcAft>
                          <a:spcPts val="0"/>
                        </a:spcAft>
                      </a:pPr>
                      <a:r>
                        <a:rPr lang="zh-CN" sz="2000" kern="100" dirty="0">
                          <a:effectLst/>
                        </a:rPr>
                        <a:t>生物科学</a:t>
                      </a:r>
                      <a:endParaRPr lang="zh-CN" sz="2000" kern="100" dirty="0">
                        <a:effectLst/>
                        <a:latin typeface="Times New Roman"/>
                        <a:ea typeface="宋体"/>
                      </a:endParaRPr>
                    </a:p>
                  </a:txBody>
                  <a:tcPr marL="68580" marR="68580" marT="0" marB="0"/>
                </a:tc>
                <a:extLst>
                  <a:ext uri="{0D108BD9-81ED-4DB2-BD59-A6C34878D82A}">
                    <a16:rowId xmlns:a16="http://schemas.microsoft.com/office/drawing/2014/main" val="10002"/>
                  </a:ext>
                </a:extLst>
              </a:tr>
              <a:tr h="360040">
                <a:tc>
                  <a:txBody>
                    <a:bodyPr/>
                    <a:lstStyle/>
                    <a:p>
                      <a:pPr algn="ctr">
                        <a:spcAft>
                          <a:spcPts val="0"/>
                        </a:spcAft>
                      </a:pPr>
                      <a:r>
                        <a:rPr lang="en-US" sz="2000" kern="100">
                          <a:effectLst/>
                        </a:rPr>
                        <a:t>20084218</a:t>
                      </a:r>
                      <a:endParaRPr lang="zh-CN" sz="2000" kern="100">
                        <a:effectLst/>
                        <a:latin typeface="Times New Roman"/>
                        <a:ea typeface="宋体"/>
                      </a:endParaRPr>
                    </a:p>
                  </a:txBody>
                  <a:tcPr marL="68580" marR="68580" marT="0" marB="0"/>
                </a:tc>
                <a:tc>
                  <a:txBody>
                    <a:bodyPr/>
                    <a:lstStyle/>
                    <a:p>
                      <a:pPr algn="ctr">
                        <a:spcAft>
                          <a:spcPts val="0"/>
                        </a:spcAft>
                      </a:pPr>
                      <a:r>
                        <a:rPr lang="zh-CN" sz="2000" kern="100">
                          <a:effectLst/>
                        </a:rPr>
                        <a:t>王新</a:t>
                      </a:r>
                      <a:endParaRPr lang="zh-CN" sz="2000" kern="100">
                        <a:effectLst/>
                        <a:latin typeface="Times New Roman"/>
                        <a:ea typeface="宋体"/>
                      </a:endParaRPr>
                    </a:p>
                  </a:txBody>
                  <a:tcPr marL="68580" marR="68580" marT="0" marB="0"/>
                </a:tc>
                <a:tc>
                  <a:txBody>
                    <a:bodyPr/>
                    <a:lstStyle/>
                    <a:p>
                      <a:pPr algn="ctr">
                        <a:spcAft>
                          <a:spcPts val="0"/>
                        </a:spcAft>
                      </a:pPr>
                      <a:r>
                        <a:rPr lang="zh-CN" sz="2000" kern="100">
                          <a:effectLst/>
                        </a:rPr>
                        <a:t>女</a:t>
                      </a:r>
                      <a:endParaRPr lang="zh-CN" sz="2000" kern="100">
                        <a:effectLst/>
                        <a:latin typeface="Times New Roman"/>
                        <a:ea typeface="宋体"/>
                      </a:endParaRPr>
                    </a:p>
                  </a:txBody>
                  <a:tcPr marL="68580" marR="68580" marT="0" marB="0"/>
                </a:tc>
                <a:tc>
                  <a:txBody>
                    <a:bodyPr/>
                    <a:lstStyle/>
                    <a:p>
                      <a:pPr algn="ctr">
                        <a:spcAft>
                          <a:spcPts val="0"/>
                        </a:spcAft>
                      </a:pPr>
                      <a:r>
                        <a:rPr lang="zh-CN" sz="2000" kern="100" dirty="0">
                          <a:effectLst/>
                        </a:rPr>
                        <a:t>国际经济法</a:t>
                      </a:r>
                      <a:endParaRPr lang="zh-CN" sz="2000" kern="100" dirty="0">
                        <a:effectLst/>
                        <a:latin typeface="Times New Roman"/>
                        <a:ea typeface="宋体"/>
                      </a:endParaRPr>
                    </a:p>
                  </a:txBody>
                  <a:tcPr marL="68580" marR="68580" marT="0" marB="0"/>
                </a:tc>
                <a:extLst>
                  <a:ext uri="{0D108BD9-81ED-4DB2-BD59-A6C34878D82A}">
                    <a16:rowId xmlns:a16="http://schemas.microsoft.com/office/drawing/2014/main" val="10003"/>
                  </a:ext>
                </a:extLst>
              </a:tr>
              <a:tr h="312001">
                <a:tc>
                  <a:txBody>
                    <a:bodyPr/>
                    <a:lstStyle/>
                    <a:p>
                      <a:pPr marL="37465" algn="ctr">
                        <a:spcAft>
                          <a:spcPts val="0"/>
                        </a:spcAft>
                      </a:pPr>
                      <a:r>
                        <a:rPr lang="zh-CN" sz="2000" kern="100">
                          <a:effectLst/>
                        </a:rPr>
                        <a:t>……</a:t>
                      </a:r>
                      <a:endParaRPr lang="zh-CN" sz="2000" kern="100">
                        <a:effectLst/>
                        <a:latin typeface="Times New Roman"/>
                        <a:ea typeface="宋体"/>
                      </a:endParaRPr>
                    </a:p>
                  </a:txBody>
                  <a:tcPr marL="68580" marR="68580" marT="0" marB="0"/>
                </a:tc>
                <a:tc>
                  <a:txBody>
                    <a:bodyPr/>
                    <a:lstStyle/>
                    <a:p>
                      <a:pPr algn="ctr">
                        <a:spcAft>
                          <a:spcPts val="0"/>
                        </a:spcAft>
                      </a:pPr>
                      <a:r>
                        <a:rPr lang="zh-CN" sz="2000" kern="100">
                          <a:effectLst/>
                        </a:rPr>
                        <a:t>……</a:t>
                      </a:r>
                      <a:endParaRPr lang="zh-CN" sz="2000" kern="100">
                        <a:effectLst/>
                        <a:latin typeface="Times New Roman"/>
                        <a:ea typeface="宋体"/>
                      </a:endParaRPr>
                    </a:p>
                  </a:txBody>
                  <a:tcPr marL="68580" marR="68580" marT="0" marB="0"/>
                </a:tc>
                <a:tc>
                  <a:txBody>
                    <a:bodyPr/>
                    <a:lstStyle/>
                    <a:p>
                      <a:pPr marL="24130" algn="ctr">
                        <a:spcAft>
                          <a:spcPts val="0"/>
                        </a:spcAft>
                      </a:pPr>
                      <a:r>
                        <a:rPr lang="zh-CN" sz="2000" kern="100">
                          <a:effectLst/>
                        </a:rPr>
                        <a:t>……</a:t>
                      </a:r>
                      <a:endParaRPr lang="zh-CN" sz="2000" kern="100">
                        <a:effectLst/>
                        <a:latin typeface="Times New Roman"/>
                        <a:ea typeface="宋体"/>
                      </a:endParaRPr>
                    </a:p>
                  </a:txBody>
                  <a:tcPr marL="68580" marR="68580" marT="0" marB="0"/>
                </a:tc>
                <a:tc>
                  <a:txBody>
                    <a:bodyPr/>
                    <a:lstStyle/>
                    <a:p>
                      <a:pPr marL="51435" algn="ctr">
                        <a:spcAft>
                          <a:spcPts val="0"/>
                        </a:spcAft>
                      </a:pPr>
                      <a:r>
                        <a:rPr lang="zh-CN" sz="2000" kern="100" dirty="0">
                          <a:effectLst/>
                        </a:rPr>
                        <a:t>……</a:t>
                      </a:r>
                      <a:endParaRPr lang="zh-CN" sz="2000" kern="100" dirty="0">
                        <a:effectLst/>
                        <a:latin typeface="Times New Roman"/>
                        <a:ea typeface="宋体"/>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6130224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关系模型中的数据约束</a:t>
            </a:r>
            <a:r>
              <a:rPr lang="en-US" altLang="zh-CN" dirty="0"/>
              <a:t>1</a:t>
            </a:r>
            <a:endParaRPr lang="zh-CN" altLang="en-US" dirty="0"/>
          </a:p>
        </p:txBody>
      </p:sp>
      <p:sp>
        <p:nvSpPr>
          <p:cNvPr id="3" name="内容占位符 2"/>
          <p:cNvSpPr>
            <a:spLocks noGrp="1"/>
          </p:cNvSpPr>
          <p:nvPr>
            <p:ph sz="quarter" idx="1"/>
          </p:nvPr>
        </p:nvSpPr>
        <p:spPr/>
        <p:txBody>
          <a:bodyPr/>
          <a:lstStyle/>
          <a:p>
            <a:r>
              <a:rPr lang="zh-CN" altLang="zh-CN" dirty="0"/>
              <a:t>实体完整性约束：要求关系中元组的主键属性值不能为空，且必须保证是唯一的</a:t>
            </a:r>
            <a:endParaRPr lang="zh-CN" altLang="en-US" dirty="0"/>
          </a:p>
        </p:txBody>
      </p:sp>
      <p:sp>
        <p:nvSpPr>
          <p:cNvPr id="5" name="TextBox 4"/>
          <p:cNvSpPr txBox="1"/>
          <p:nvPr/>
        </p:nvSpPr>
        <p:spPr>
          <a:xfrm>
            <a:off x="4860032" y="260648"/>
            <a:ext cx="3816424" cy="369332"/>
          </a:xfrm>
          <a:prstGeom prst="rect">
            <a:avLst/>
          </a:prstGeom>
          <a:noFill/>
        </p:spPr>
        <p:txBody>
          <a:bodyPr wrap="square" rtlCol="0">
            <a:spAutoFit/>
          </a:bodyPr>
          <a:lstStyle/>
          <a:p>
            <a:r>
              <a:rPr lang="en-US" altLang="zh-CN" b="1" dirty="0"/>
              <a:t>4.2 </a:t>
            </a:r>
            <a:r>
              <a:rPr lang="zh-CN" altLang="zh-CN" b="1" dirty="0"/>
              <a:t>关系模型</a:t>
            </a:r>
          </a:p>
        </p:txBody>
      </p:sp>
      <p:pic>
        <p:nvPicPr>
          <p:cNvPr id="6" name="图片 5" descr="C:\Users\lx\AppData\Roaming\Tencent\Users\75319332\QQ\WinTemp\RichOle\Y9F{%P8$7A}PJ~]I@}O7E27.png"/>
          <p:cNvPicPr/>
          <p:nvPr/>
        </p:nvPicPr>
        <p:blipFill>
          <a:blip r:embed="rId2">
            <a:extLst>
              <a:ext uri="{28A0092B-C50C-407E-A947-70E740481C1C}">
                <a14:useLocalDpi xmlns:a14="http://schemas.microsoft.com/office/drawing/2010/main" val="0"/>
              </a:ext>
            </a:extLst>
          </a:blip>
          <a:srcRect/>
          <a:stretch>
            <a:fillRect/>
          </a:stretch>
        </p:blipFill>
        <p:spPr bwMode="auto">
          <a:xfrm>
            <a:off x="467544" y="2558673"/>
            <a:ext cx="7848872" cy="3456384"/>
          </a:xfrm>
          <a:prstGeom prst="rect">
            <a:avLst/>
          </a:prstGeom>
          <a:noFill/>
          <a:ln>
            <a:noFill/>
          </a:ln>
        </p:spPr>
      </p:pic>
    </p:spTree>
    <p:extLst>
      <p:ext uri="{BB962C8B-B14F-4D97-AF65-F5344CB8AC3E}">
        <p14:creationId xmlns:p14="http://schemas.microsoft.com/office/powerpoint/2010/main" val="166130224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关系模型中的数据约束</a:t>
            </a:r>
            <a:r>
              <a:rPr lang="en-US" altLang="zh-CN" dirty="0"/>
              <a:t>2</a:t>
            </a:r>
            <a:endParaRPr lang="zh-CN" altLang="en-US" dirty="0"/>
          </a:p>
        </p:txBody>
      </p:sp>
      <p:sp>
        <p:nvSpPr>
          <p:cNvPr id="3" name="内容占位符 2"/>
          <p:cNvSpPr>
            <a:spLocks noGrp="1"/>
          </p:cNvSpPr>
          <p:nvPr>
            <p:ph sz="quarter" idx="1"/>
          </p:nvPr>
        </p:nvSpPr>
        <p:spPr/>
        <p:txBody>
          <a:bodyPr/>
          <a:lstStyle/>
          <a:p>
            <a:r>
              <a:rPr lang="zh-CN" altLang="zh-CN" dirty="0"/>
              <a:t>参照完整性约束：要求一个关系不能引用另一个关系中根本不存在的元组。</a:t>
            </a:r>
          </a:p>
        </p:txBody>
      </p:sp>
      <p:sp>
        <p:nvSpPr>
          <p:cNvPr id="5" name="TextBox 4"/>
          <p:cNvSpPr txBox="1"/>
          <p:nvPr/>
        </p:nvSpPr>
        <p:spPr>
          <a:xfrm>
            <a:off x="4860032" y="260648"/>
            <a:ext cx="3816424" cy="369332"/>
          </a:xfrm>
          <a:prstGeom prst="rect">
            <a:avLst/>
          </a:prstGeom>
          <a:noFill/>
        </p:spPr>
        <p:txBody>
          <a:bodyPr wrap="square" rtlCol="0">
            <a:spAutoFit/>
          </a:bodyPr>
          <a:lstStyle/>
          <a:p>
            <a:r>
              <a:rPr lang="en-US" altLang="zh-CN" b="1" dirty="0"/>
              <a:t>4.2 </a:t>
            </a:r>
            <a:r>
              <a:rPr lang="zh-CN" altLang="zh-CN" b="1" dirty="0"/>
              <a:t>关系模型</a:t>
            </a:r>
          </a:p>
        </p:txBody>
      </p:sp>
      <p:pic>
        <p:nvPicPr>
          <p:cNvPr id="7" name="图片 6" descr="C:\Users\lx\AppData\Roaming\Tencent\Users\75319332\QQ\WinTemp\RichOle\})(XSOX2X1BZCFRJ6MW8NMK.png"/>
          <p:cNvPicPr/>
          <p:nvPr/>
        </p:nvPicPr>
        <p:blipFill>
          <a:blip r:embed="rId2">
            <a:extLst>
              <a:ext uri="{28A0092B-C50C-407E-A947-70E740481C1C}">
                <a14:useLocalDpi xmlns:a14="http://schemas.microsoft.com/office/drawing/2010/main" val="0"/>
              </a:ext>
            </a:extLst>
          </a:blip>
          <a:srcRect/>
          <a:stretch>
            <a:fillRect/>
          </a:stretch>
        </p:blipFill>
        <p:spPr bwMode="auto">
          <a:xfrm>
            <a:off x="683568" y="2564904"/>
            <a:ext cx="7992888" cy="3960440"/>
          </a:xfrm>
          <a:prstGeom prst="rect">
            <a:avLst/>
          </a:prstGeom>
          <a:noFill/>
          <a:ln>
            <a:noFill/>
          </a:ln>
        </p:spPr>
      </p:pic>
    </p:spTree>
    <p:extLst>
      <p:ext uri="{BB962C8B-B14F-4D97-AF65-F5344CB8AC3E}">
        <p14:creationId xmlns:p14="http://schemas.microsoft.com/office/powerpoint/2010/main" val="296493775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关系模型中的数据约束</a:t>
            </a:r>
            <a:r>
              <a:rPr lang="en-US" altLang="zh-CN" dirty="0"/>
              <a:t>3</a:t>
            </a:r>
            <a:endParaRPr lang="zh-CN" altLang="en-US" dirty="0"/>
          </a:p>
        </p:txBody>
      </p:sp>
      <p:sp>
        <p:nvSpPr>
          <p:cNvPr id="3" name="内容占位符 2"/>
          <p:cNvSpPr>
            <a:spLocks noGrp="1"/>
          </p:cNvSpPr>
          <p:nvPr>
            <p:ph sz="quarter" idx="1"/>
          </p:nvPr>
        </p:nvSpPr>
        <p:spPr/>
        <p:txBody>
          <a:bodyPr/>
          <a:lstStyle/>
          <a:p>
            <a:r>
              <a:rPr lang="zh-CN" altLang="zh-CN" dirty="0"/>
              <a:t>用户定义的完整性约束：用户根据需要，利用关系数据库系统提供的完整性约束语言写出约束条件</a:t>
            </a:r>
            <a:endParaRPr lang="en-US" altLang="zh-CN" dirty="0"/>
          </a:p>
          <a:p>
            <a:pPr lvl="1"/>
            <a:r>
              <a:rPr lang="zh-CN" altLang="en-US" dirty="0"/>
              <a:t>数据类型</a:t>
            </a:r>
            <a:endParaRPr lang="en-US" altLang="zh-CN" dirty="0"/>
          </a:p>
          <a:p>
            <a:pPr lvl="1"/>
            <a:r>
              <a:rPr lang="zh-CN" altLang="en-US" dirty="0"/>
              <a:t>取值范围</a:t>
            </a:r>
            <a:endParaRPr lang="en-US" altLang="zh-CN" dirty="0"/>
          </a:p>
        </p:txBody>
      </p:sp>
      <p:sp>
        <p:nvSpPr>
          <p:cNvPr id="5" name="TextBox 4"/>
          <p:cNvSpPr txBox="1"/>
          <p:nvPr/>
        </p:nvSpPr>
        <p:spPr>
          <a:xfrm>
            <a:off x="4860032" y="260648"/>
            <a:ext cx="3816424" cy="369332"/>
          </a:xfrm>
          <a:prstGeom prst="rect">
            <a:avLst/>
          </a:prstGeom>
          <a:noFill/>
        </p:spPr>
        <p:txBody>
          <a:bodyPr wrap="square" rtlCol="0">
            <a:spAutoFit/>
          </a:bodyPr>
          <a:lstStyle/>
          <a:p>
            <a:r>
              <a:rPr lang="en-US" altLang="zh-CN" b="1" dirty="0"/>
              <a:t>4.2 </a:t>
            </a:r>
            <a:r>
              <a:rPr lang="zh-CN" altLang="zh-CN" b="1" dirty="0"/>
              <a:t>关系模型</a:t>
            </a:r>
          </a:p>
        </p:txBody>
      </p:sp>
    </p:spTree>
    <p:extLst>
      <p:ext uri="{BB962C8B-B14F-4D97-AF65-F5344CB8AC3E}">
        <p14:creationId xmlns:p14="http://schemas.microsoft.com/office/powerpoint/2010/main" val="237848297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531440"/>
            <a:ext cx="7467600" cy="1143000"/>
          </a:xfrm>
        </p:spPr>
        <p:txBody>
          <a:bodyPr/>
          <a:lstStyle/>
          <a:p>
            <a:r>
              <a:rPr lang="zh-CN" altLang="zh-CN" dirty="0"/>
              <a:t>关系模型的运算</a:t>
            </a:r>
            <a:endParaRPr lang="zh-CN" altLang="en-US" dirty="0"/>
          </a:p>
        </p:txBody>
      </p:sp>
      <p:sp>
        <p:nvSpPr>
          <p:cNvPr id="3" name="内容占位符 2"/>
          <p:cNvSpPr>
            <a:spLocks noGrp="1"/>
          </p:cNvSpPr>
          <p:nvPr>
            <p:ph sz="quarter" idx="1"/>
          </p:nvPr>
        </p:nvSpPr>
        <p:spPr>
          <a:xfrm>
            <a:off x="179512" y="643480"/>
            <a:ext cx="7467600" cy="4873752"/>
          </a:xfrm>
        </p:spPr>
        <p:txBody>
          <a:bodyPr/>
          <a:lstStyle/>
          <a:p>
            <a:r>
              <a:rPr lang="zh-CN" altLang="zh-CN" dirty="0"/>
              <a:t>并运算（</a:t>
            </a:r>
            <a:r>
              <a:rPr lang="en-US" altLang="zh-CN" dirty="0"/>
              <a:t>∪</a:t>
            </a:r>
            <a:r>
              <a:rPr lang="zh-CN" altLang="zh-CN" dirty="0"/>
              <a:t>）</a:t>
            </a:r>
            <a:endParaRPr lang="en-US" altLang="zh-CN" dirty="0"/>
          </a:p>
          <a:p>
            <a:pPr lvl="1"/>
            <a:r>
              <a:rPr lang="zh-CN" altLang="zh-CN" sz="2000" dirty="0"/>
              <a:t>并运算指从结构相同的关系中取出不重复的所有元组</a:t>
            </a:r>
            <a:endParaRPr lang="en-US" altLang="zh-CN" sz="2000" dirty="0"/>
          </a:p>
          <a:p>
            <a:r>
              <a:rPr lang="zh-CN" altLang="zh-CN" dirty="0"/>
              <a:t>交运算（</a:t>
            </a:r>
            <a:r>
              <a:rPr lang="en-US" altLang="zh-CN" dirty="0"/>
              <a:t>∩</a:t>
            </a:r>
            <a:r>
              <a:rPr lang="zh-CN" altLang="zh-CN" dirty="0"/>
              <a:t>）</a:t>
            </a:r>
            <a:endParaRPr lang="en-US" altLang="zh-CN" dirty="0"/>
          </a:p>
          <a:p>
            <a:pPr lvl="1"/>
            <a:r>
              <a:rPr lang="zh-CN" altLang="zh-CN" sz="2000" dirty="0"/>
              <a:t>交运算指从结构相同的关系中取出既属于第一个关系又属于第二个关系的所有元组</a:t>
            </a:r>
            <a:endParaRPr lang="en-US" altLang="zh-CN" sz="2000" dirty="0"/>
          </a:p>
          <a:p>
            <a:r>
              <a:rPr lang="zh-CN" altLang="zh-CN" dirty="0"/>
              <a:t>差运算（－）</a:t>
            </a:r>
            <a:endParaRPr lang="en-US" altLang="zh-CN" dirty="0"/>
          </a:p>
          <a:p>
            <a:pPr lvl="1"/>
            <a:r>
              <a:rPr lang="zh-CN" altLang="zh-CN" sz="1800" dirty="0"/>
              <a:t>差运算指从结构相同的关系中取出属于第一个关系而不属于第二个关系的所有元组</a:t>
            </a:r>
            <a:endParaRPr lang="zh-CN" altLang="en-US" sz="1700" dirty="0"/>
          </a:p>
        </p:txBody>
      </p:sp>
      <p:sp>
        <p:nvSpPr>
          <p:cNvPr id="5" name="TextBox 4"/>
          <p:cNvSpPr txBox="1"/>
          <p:nvPr/>
        </p:nvSpPr>
        <p:spPr>
          <a:xfrm>
            <a:off x="4860032" y="260648"/>
            <a:ext cx="3816424" cy="369332"/>
          </a:xfrm>
          <a:prstGeom prst="rect">
            <a:avLst/>
          </a:prstGeom>
          <a:noFill/>
        </p:spPr>
        <p:txBody>
          <a:bodyPr wrap="square" rtlCol="0">
            <a:spAutoFit/>
          </a:bodyPr>
          <a:lstStyle/>
          <a:p>
            <a:r>
              <a:rPr lang="en-US" altLang="zh-CN" b="1" dirty="0">
                <a:latin typeface="黑体" pitchFamily="49" charset="-122"/>
                <a:ea typeface="黑体" pitchFamily="49" charset="-122"/>
              </a:rPr>
              <a:t>4.2 </a:t>
            </a:r>
            <a:r>
              <a:rPr lang="zh-CN" altLang="zh-CN" b="1" dirty="0">
                <a:latin typeface="黑体" pitchFamily="49" charset="-122"/>
                <a:ea typeface="黑体" pitchFamily="49" charset="-122"/>
              </a:rPr>
              <a:t>关系模型</a:t>
            </a:r>
          </a:p>
        </p:txBody>
      </p:sp>
      <p:graphicFrame>
        <p:nvGraphicFramePr>
          <p:cNvPr id="6" name="表格 5"/>
          <p:cNvGraphicFramePr>
            <a:graphicFrameLocks noGrp="1"/>
          </p:cNvGraphicFramePr>
          <p:nvPr>
            <p:extLst>
              <p:ext uri="{D42A27DB-BD31-4B8C-83A1-F6EECF244321}">
                <p14:modId xmlns:p14="http://schemas.microsoft.com/office/powerpoint/2010/main" val="3094298696"/>
              </p:ext>
            </p:extLst>
          </p:nvPr>
        </p:nvGraphicFramePr>
        <p:xfrm>
          <a:off x="1979712" y="4005064"/>
          <a:ext cx="4436745" cy="894969"/>
        </p:xfrm>
        <a:graphic>
          <a:graphicData uri="http://schemas.openxmlformats.org/drawingml/2006/table">
            <a:tbl>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46736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561340">
                  <a:extLst>
                    <a:ext uri="{9D8B030D-6E8A-4147-A177-3AD203B41FA5}">
                      <a16:colId xmlns:a16="http://schemas.microsoft.com/office/drawing/2014/main" val="20005"/>
                    </a:ext>
                  </a:extLst>
                </a:gridCol>
                <a:gridCol w="560705">
                  <a:extLst>
                    <a:ext uri="{9D8B030D-6E8A-4147-A177-3AD203B41FA5}">
                      <a16:colId xmlns:a16="http://schemas.microsoft.com/office/drawing/2014/main" val="20006"/>
                    </a:ext>
                  </a:extLst>
                </a:gridCol>
                <a:gridCol w="561340">
                  <a:extLst>
                    <a:ext uri="{9D8B030D-6E8A-4147-A177-3AD203B41FA5}">
                      <a16:colId xmlns:a16="http://schemas.microsoft.com/office/drawing/2014/main" val="20007"/>
                    </a:ext>
                  </a:extLst>
                </a:gridCol>
              </a:tblGrid>
              <a:tr h="298323">
                <a:tc>
                  <a:txBody>
                    <a:bodyPr/>
                    <a:lstStyle/>
                    <a:p>
                      <a:pPr algn="ctr">
                        <a:spcAft>
                          <a:spcPts val="0"/>
                        </a:spcAft>
                      </a:pPr>
                      <a:r>
                        <a:rPr lang="en-US" sz="1800" kern="100" dirty="0">
                          <a:effectLst/>
                          <a:latin typeface="宋体"/>
                          <a:ea typeface="黑体"/>
                        </a:rPr>
                        <a:t>X</a:t>
                      </a:r>
                      <a:endParaRPr lang="zh-CN" sz="1800" kern="100" dirty="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宋体"/>
                          <a:ea typeface="黑体"/>
                        </a:rPr>
                        <a:t>Y</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宋体"/>
                          <a:ea typeface="黑体"/>
                        </a:rPr>
                        <a:t>Z</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 </a:t>
                      </a:r>
                      <a:endParaRPr lang="zh-CN" sz="1800" kern="100">
                        <a:effectLst/>
                        <a:latin typeface="Times New Roman"/>
                        <a:ea typeface="宋体"/>
                      </a:endParaRPr>
                    </a:p>
                  </a:txBody>
                  <a:tcPr marL="68580" marR="68580" marT="0" marB="0">
                    <a:lnL>
                      <a:noFill/>
                    </a:lnL>
                    <a:lnR>
                      <a:noFill/>
                    </a:lnR>
                    <a:lnT>
                      <a:noFill/>
                    </a:lnT>
                    <a:lnB>
                      <a:noFill/>
                    </a:lnB>
                  </a:tcPr>
                </a:tc>
                <a:tc>
                  <a:txBody>
                    <a:bodyPr/>
                    <a:lstStyle/>
                    <a:p>
                      <a:pPr algn="ctr">
                        <a:spcAft>
                          <a:spcPts val="0"/>
                        </a:spcAft>
                      </a:pPr>
                      <a:r>
                        <a:rPr lang="en-US" sz="1800" kern="100">
                          <a:effectLst/>
                          <a:latin typeface="宋体"/>
                          <a:ea typeface="黑体"/>
                        </a:rPr>
                        <a:t> </a:t>
                      </a:r>
                      <a:endParaRPr lang="zh-CN" sz="1800" kern="100">
                        <a:effectLst/>
                        <a:latin typeface="Times New Roman"/>
                        <a:ea typeface="宋体"/>
                      </a:endParaRPr>
                    </a:p>
                  </a:txBody>
                  <a:tcPr marL="68580" marR="68580" marT="0" marB="0">
                    <a:lnL>
                      <a:noFill/>
                    </a:lnL>
                    <a:lnR>
                      <a:noFill/>
                    </a:lnR>
                    <a:lnT>
                      <a:noFill/>
                    </a:lnT>
                    <a:lnB>
                      <a:noFill/>
                    </a:lnB>
                  </a:tcPr>
                </a:tc>
                <a:tc>
                  <a:txBody>
                    <a:bodyPr/>
                    <a:lstStyle/>
                    <a:p>
                      <a:pPr algn="ctr">
                        <a:spcAft>
                          <a:spcPts val="0"/>
                        </a:spcAft>
                      </a:pPr>
                      <a:r>
                        <a:rPr lang="en-US" sz="1800" kern="100">
                          <a:effectLst/>
                          <a:latin typeface="宋体"/>
                          <a:ea typeface="黑体"/>
                        </a:rPr>
                        <a:t>X</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宋体"/>
                          <a:ea typeface="黑体"/>
                        </a:rPr>
                        <a:t>Y</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Z</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8323">
                <a:tc>
                  <a:txBody>
                    <a:bodyPr/>
                    <a:lstStyle/>
                    <a:p>
                      <a:pPr algn="ctr">
                        <a:spcAft>
                          <a:spcPts val="0"/>
                        </a:spcAft>
                      </a:pPr>
                      <a:r>
                        <a:rPr lang="en-US" sz="1800" kern="100">
                          <a:effectLst/>
                          <a:latin typeface="宋体"/>
                          <a:ea typeface="黑体"/>
                        </a:rPr>
                        <a:t>X1</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Y1</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Z1</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 </a:t>
                      </a:r>
                      <a:endParaRPr lang="zh-CN" sz="1800" kern="100">
                        <a:effectLst/>
                        <a:latin typeface="Times New Roman"/>
                        <a:ea typeface="宋体"/>
                      </a:endParaRPr>
                    </a:p>
                  </a:txBody>
                  <a:tcPr marL="68580" marR="68580" marT="0" marB="0">
                    <a:lnL>
                      <a:noFill/>
                    </a:lnL>
                    <a:lnR>
                      <a:noFill/>
                    </a:lnR>
                    <a:lnT>
                      <a:noFill/>
                    </a:lnT>
                    <a:lnB>
                      <a:noFill/>
                    </a:lnB>
                  </a:tcPr>
                </a:tc>
                <a:tc>
                  <a:txBody>
                    <a:bodyPr/>
                    <a:lstStyle/>
                    <a:p>
                      <a:pPr algn="ctr">
                        <a:spcAft>
                          <a:spcPts val="0"/>
                        </a:spcAft>
                      </a:pPr>
                      <a:r>
                        <a:rPr lang="en-US" sz="1800" kern="100">
                          <a:effectLst/>
                          <a:latin typeface="宋体"/>
                          <a:ea typeface="黑体"/>
                        </a:rPr>
                        <a:t> </a:t>
                      </a:r>
                      <a:endParaRPr lang="zh-CN" sz="1800" kern="100">
                        <a:effectLst/>
                        <a:latin typeface="Times New Roman"/>
                        <a:ea typeface="宋体"/>
                      </a:endParaRPr>
                    </a:p>
                  </a:txBody>
                  <a:tcPr marL="68580" marR="68580" marT="0" marB="0">
                    <a:lnL>
                      <a:noFill/>
                    </a:lnL>
                    <a:lnR>
                      <a:noFill/>
                    </a:lnR>
                    <a:lnT>
                      <a:noFill/>
                    </a:lnT>
                    <a:lnB>
                      <a:noFill/>
                    </a:lnB>
                  </a:tcPr>
                </a:tc>
                <a:tc>
                  <a:txBody>
                    <a:bodyPr/>
                    <a:lstStyle/>
                    <a:p>
                      <a:pPr algn="ctr">
                        <a:spcAft>
                          <a:spcPts val="0"/>
                        </a:spcAft>
                      </a:pPr>
                      <a:r>
                        <a:rPr lang="en-US" sz="1800" kern="100">
                          <a:effectLst/>
                          <a:latin typeface="宋体"/>
                          <a:ea typeface="黑体"/>
                        </a:rPr>
                        <a:t>X2</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Y2</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Z2</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8323">
                <a:tc>
                  <a:txBody>
                    <a:bodyPr/>
                    <a:lstStyle/>
                    <a:p>
                      <a:pPr algn="ctr">
                        <a:spcAft>
                          <a:spcPts val="0"/>
                        </a:spcAft>
                      </a:pPr>
                      <a:r>
                        <a:rPr lang="en-US" sz="1800" kern="100">
                          <a:effectLst/>
                          <a:latin typeface="宋体"/>
                          <a:ea typeface="黑体"/>
                        </a:rPr>
                        <a:t>X2</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宋体"/>
                          <a:ea typeface="黑体"/>
                        </a:rPr>
                        <a:t>Y2</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Z2</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 </a:t>
                      </a:r>
                      <a:endParaRPr lang="zh-CN" sz="1800" kern="100">
                        <a:effectLst/>
                        <a:latin typeface="Times New Roman"/>
                        <a:ea typeface="宋体"/>
                      </a:endParaRPr>
                    </a:p>
                  </a:txBody>
                  <a:tcPr marL="68580" marR="68580" marT="0" marB="0">
                    <a:lnL>
                      <a:noFill/>
                    </a:lnL>
                    <a:lnR>
                      <a:noFill/>
                    </a:lnR>
                    <a:lnT>
                      <a:noFill/>
                    </a:lnT>
                    <a:lnB>
                      <a:noFill/>
                    </a:lnB>
                  </a:tcPr>
                </a:tc>
                <a:tc>
                  <a:txBody>
                    <a:bodyPr/>
                    <a:lstStyle/>
                    <a:p>
                      <a:pPr algn="ctr">
                        <a:spcAft>
                          <a:spcPts val="0"/>
                        </a:spcAft>
                      </a:pPr>
                      <a:r>
                        <a:rPr lang="en-US" sz="1800" kern="100" dirty="0">
                          <a:effectLst/>
                          <a:latin typeface="宋体"/>
                          <a:ea typeface="黑体"/>
                        </a:rPr>
                        <a:t> </a:t>
                      </a:r>
                      <a:endParaRPr lang="zh-CN" sz="1800" kern="100" dirty="0">
                        <a:effectLst/>
                        <a:latin typeface="Times New Roman"/>
                        <a:ea typeface="宋体"/>
                      </a:endParaRPr>
                    </a:p>
                  </a:txBody>
                  <a:tcPr marL="68580" marR="68580" marT="0" marB="0">
                    <a:lnL>
                      <a:noFill/>
                    </a:lnL>
                    <a:lnR>
                      <a:noFill/>
                    </a:lnR>
                    <a:lnT>
                      <a:noFill/>
                    </a:lnT>
                    <a:lnB>
                      <a:noFill/>
                    </a:lnB>
                  </a:tcPr>
                </a:tc>
                <a:tc>
                  <a:txBody>
                    <a:bodyPr/>
                    <a:lstStyle/>
                    <a:p>
                      <a:pPr algn="ctr">
                        <a:spcAft>
                          <a:spcPts val="0"/>
                        </a:spcAft>
                      </a:pPr>
                      <a:r>
                        <a:rPr lang="en-US" sz="1800" kern="100" dirty="0">
                          <a:effectLst/>
                          <a:latin typeface="宋体"/>
                          <a:ea typeface="黑体"/>
                        </a:rPr>
                        <a:t>X3</a:t>
                      </a:r>
                      <a:endParaRPr lang="zh-CN" sz="1800" kern="100" dirty="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Y3</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宋体"/>
                          <a:ea typeface="黑体"/>
                        </a:rPr>
                        <a:t>Z3</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1868960877"/>
              </p:ext>
            </p:extLst>
          </p:nvPr>
        </p:nvGraphicFramePr>
        <p:xfrm>
          <a:off x="1115616" y="5445224"/>
          <a:ext cx="6696744" cy="1268760"/>
        </p:xfrm>
        <a:graphic>
          <a:graphicData uri="http://schemas.openxmlformats.org/drawingml/2006/table">
            <a:tbl>
              <a:tblPr/>
              <a:tblGrid>
                <a:gridCol w="686845">
                  <a:extLst>
                    <a:ext uri="{9D8B030D-6E8A-4147-A177-3AD203B41FA5}">
                      <a16:colId xmlns:a16="http://schemas.microsoft.com/office/drawing/2014/main" val="20000"/>
                    </a:ext>
                  </a:extLst>
                </a:gridCol>
                <a:gridCol w="686845">
                  <a:extLst>
                    <a:ext uri="{9D8B030D-6E8A-4147-A177-3AD203B41FA5}">
                      <a16:colId xmlns:a16="http://schemas.microsoft.com/office/drawing/2014/main" val="20001"/>
                    </a:ext>
                  </a:extLst>
                </a:gridCol>
                <a:gridCol w="618160">
                  <a:extLst>
                    <a:ext uri="{9D8B030D-6E8A-4147-A177-3AD203B41FA5}">
                      <a16:colId xmlns:a16="http://schemas.microsoft.com/office/drawing/2014/main" val="20002"/>
                    </a:ext>
                  </a:extLst>
                </a:gridCol>
                <a:gridCol w="515135">
                  <a:extLst>
                    <a:ext uri="{9D8B030D-6E8A-4147-A177-3AD203B41FA5}">
                      <a16:colId xmlns:a16="http://schemas.microsoft.com/office/drawing/2014/main" val="20003"/>
                    </a:ext>
                  </a:extLst>
                </a:gridCol>
                <a:gridCol w="686845">
                  <a:extLst>
                    <a:ext uri="{9D8B030D-6E8A-4147-A177-3AD203B41FA5}">
                      <a16:colId xmlns:a16="http://schemas.microsoft.com/office/drawing/2014/main" val="20004"/>
                    </a:ext>
                  </a:extLst>
                </a:gridCol>
                <a:gridCol w="686845">
                  <a:extLst>
                    <a:ext uri="{9D8B030D-6E8A-4147-A177-3AD203B41FA5}">
                      <a16:colId xmlns:a16="http://schemas.microsoft.com/office/drawing/2014/main" val="20005"/>
                    </a:ext>
                  </a:extLst>
                </a:gridCol>
                <a:gridCol w="583819">
                  <a:extLst>
                    <a:ext uri="{9D8B030D-6E8A-4147-A177-3AD203B41FA5}">
                      <a16:colId xmlns:a16="http://schemas.microsoft.com/office/drawing/2014/main" val="20006"/>
                    </a:ext>
                  </a:extLst>
                </a:gridCol>
                <a:gridCol w="515135">
                  <a:extLst>
                    <a:ext uri="{9D8B030D-6E8A-4147-A177-3AD203B41FA5}">
                      <a16:colId xmlns:a16="http://schemas.microsoft.com/office/drawing/2014/main" val="20007"/>
                    </a:ext>
                  </a:extLst>
                </a:gridCol>
                <a:gridCol w="686845">
                  <a:extLst>
                    <a:ext uri="{9D8B030D-6E8A-4147-A177-3AD203B41FA5}">
                      <a16:colId xmlns:a16="http://schemas.microsoft.com/office/drawing/2014/main" val="20008"/>
                    </a:ext>
                  </a:extLst>
                </a:gridCol>
                <a:gridCol w="515135">
                  <a:extLst>
                    <a:ext uri="{9D8B030D-6E8A-4147-A177-3AD203B41FA5}">
                      <a16:colId xmlns:a16="http://schemas.microsoft.com/office/drawing/2014/main" val="20009"/>
                    </a:ext>
                  </a:extLst>
                </a:gridCol>
                <a:gridCol w="515135">
                  <a:extLst>
                    <a:ext uri="{9D8B030D-6E8A-4147-A177-3AD203B41FA5}">
                      <a16:colId xmlns:a16="http://schemas.microsoft.com/office/drawing/2014/main" val="20010"/>
                    </a:ext>
                  </a:extLst>
                </a:gridCol>
              </a:tblGrid>
              <a:tr h="292791">
                <a:tc>
                  <a:txBody>
                    <a:bodyPr/>
                    <a:lstStyle/>
                    <a:p>
                      <a:pPr algn="ctr">
                        <a:spcAft>
                          <a:spcPts val="0"/>
                        </a:spcAft>
                      </a:pPr>
                      <a:r>
                        <a:rPr lang="en-US" sz="1800" kern="100" dirty="0">
                          <a:effectLst/>
                          <a:latin typeface="宋体"/>
                          <a:ea typeface="黑体"/>
                        </a:rPr>
                        <a:t>X</a:t>
                      </a:r>
                      <a:endParaRPr lang="zh-CN" sz="1800" kern="100" dirty="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Y</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Z</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 </a:t>
                      </a:r>
                      <a:endParaRPr lang="zh-CN" sz="1800" kern="100">
                        <a:effectLst/>
                        <a:latin typeface="Times New Roman"/>
                        <a:ea typeface="宋体"/>
                      </a:endParaRPr>
                    </a:p>
                  </a:txBody>
                  <a:tcPr marL="68580" marR="68580" marT="0" marB="0">
                    <a:lnL>
                      <a:noFill/>
                    </a:lnL>
                    <a:lnR>
                      <a:noFill/>
                    </a:lnR>
                    <a:lnT>
                      <a:noFill/>
                    </a:lnT>
                    <a:lnB>
                      <a:noFill/>
                    </a:lnB>
                  </a:tcPr>
                </a:tc>
                <a:tc>
                  <a:txBody>
                    <a:bodyPr/>
                    <a:lstStyle/>
                    <a:p>
                      <a:pPr algn="ctr">
                        <a:spcAft>
                          <a:spcPts val="0"/>
                        </a:spcAft>
                      </a:pPr>
                      <a:r>
                        <a:rPr lang="en-US" sz="1800" kern="100">
                          <a:effectLst/>
                          <a:latin typeface="宋体"/>
                          <a:ea typeface="黑体"/>
                        </a:rPr>
                        <a:t>X</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Y</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Z</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 </a:t>
                      </a:r>
                      <a:endParaRPr lang="zh-CN" sz="1800" kern="100">
                        <a:effectLst/>
                        <a:latin typeface="Times New Roman"/>
                        <a:ea typeface="宋体"/>
                      </a:endParaRPr>
                    </a:p>
                  </a:txBody>
                  <a:tcPr marL="68580" marR="68580" marT="0" marB="0">
                    <a:lnL>
                      <a:noFill/>
                    </a:lnL>
                    <a:lnR>
                      <a:noFill/>
                    </a:lnR>
                    <a:lnT>
                      <a:noFill/>
                    </a:lnT>
                    <a:lnB>
                      <a:noFill/>
                    </a:lnB>
                  </a:tcPr>
                </a:tc>
                <a:tc>
                  <a:txBody>
                    <a:bodyPr/>
                    <a:lstStyle/>
                    <a:p>
                      <a:pPr algn="ctr">
                        <a:spcAft>
                          <a:spcPts val="0"/>
                        </a:spcAft>
                      </a:pPr>
                      <a:r>
                        <a:rPr lang="en-US" sz="1800" kern="100">
                          <a:effectLst/>
                          <a:latin typeface="宋体"/>
                          <a:ea typeface="黑体"/>
                        </a:rPr>
                        <a:t>X</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Y</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宋体"/>
                          <a:ea typeface="黑体"/>
                        </a:rPr>
                        <a:t>Z</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2791">
                <a:tc>
                  <a:txBody>
                    <a:bodyPr/>
                    <a:lstStyle/>
                    <a:p>
                      <a:pPr algn="ctr">
                        <a:spcAft>
                          <a:spcPts val="0"/>
                        </a:spcAft>
                      </a:pPr>
                      <a:r>
                        <a:rPr lang="en-US" sz="1800" kern="100" dirty="0">
                          <a:effectLst/>
                          <a:latin typeface="宋体"/>
                          <a:ea typeface="黑体"/>
                        </a:rPr>
                        <a:t>X1</a:t>
                      </a:r>
                      <a:endParaRPr lang="zh-CN" sz="1800" kern="100" dirty="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Y1</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Z1</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 </a:t>
                      </a:r>
                      <a:endParaRPr lang="zh-CN" sz="1800" kern="100">
                        <a:effectLst/>
                        <a:latin typeface="Times New Roman"/>
                        <a:ea typeface="宋体"/>
                      </a:endParaRPr>
                    </a:p>
                  </a:txBody>
                  <a:tcPr marL="68580" marR="68580" marT="0" marB="0">
                    <a:lnL>
                      <a:noFill/>
                    </a:lnL>
                    <a:lnR>
                      <a:noFill/>
                    </a:lnR>
                    <a:lnT>
                      <a:noFill/>
                    </a:lnT>
                    <a:lnB>
                      <a:noFill/>
                    </a:lnB>
                  </a:tcPr>
                </a:tc>
                <a:tc>
                  <a:txBody>
                    <a:bodyPr/>
                    <a:lstStyle/>
                    <a:p>
                      <a:pPr algn="ctr">
                        <a:spcAft>
                          <a:spcPts val="0"/>
                        </a:spcAft>
                      </a:pPr>
                      <a:r>
                        <a:rPr lang="en-US" sz="1800" kern="100">
                          <a:effectLst/>
                          <a:latin typeface="宋体"/>
                          <a:ea typeface="黑体"/>
                        </a:rPr>
                        <a:t> X2</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Y2</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Z2</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 </a:t>
                      </a:r>
                      <a:endParaRPr lang="zh-CN" sz="1800" kern="100">
                        <a:effectLst/>
                        <a:latin typeface="Times New Roman"/>
                        <a:ea typeface="宋体"/>
                      </a:endParaRPr>
                    </a:p>
                  </a:txBody>
                  <a:tcPr marL="68580" marR="68580" marT="0" marB="0">
                    <a:lnL>
                      <a:noFill/>
                    </a:lnL>
                    <a:lnR>
                      <a:noFill/>
                    </a:lnR>
                    <a:lnT>
                      <a:noFill/>
                    </a:lnT>
                    <a:lnB>
                      <a:noFill/>
                    </a:lnB>
                  </a:tcPr>
                </a:tc>
                <a:tc>
                  <a:txBody>
                    <a:bodyPr/>
                    <a:lstStyle/>
                    <a:p>
                      <a:pPr algn="ctr">
                        <a:spcAft>
                          <a:spcPts val="0"/>
                        </a:spcAft>
                      </a:pPr>
                      <a:r>
                        <a:rPr lang="en-US" sz="1800" kern="100">
                          <a:effectLst/>
                          <a:latin typeface="宋体"/>
                          <a:ea typeface="黑体"/>
                        </a:rPr>
                        <a:t>X1</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Y1</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Z1</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1589">
                <a:tc>
                  <a:txBody>
                    <a:bodyPr/>
                    <a:lstStyle/>
                    <a:p>
                      <a:pPr algn="ctr">
                        <a:spcAft>
                          <a:spcPts val="0"/>
                        </a:spcAft>
                      </a:pPr>
                      <a:r>
                        <a:rPr lang="en-US" sz="1800" kern="100">
                          <a:effectLst/>
                          <a:latin typeface="宋体"/>
                          <a:ea typeface="黑体"/>
                        </a:rPr>
                        <a:t>X2</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Y2</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Z2</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just">
                        <a:spcAft>
                          <a:spcPts val="0"/>
                        </a:spcAft>
                      </a:pPr>
                      <a:r>
                        <a:rPr lang="zh-CN" sz="1800" kern="100">
                          <a:effectLst/>
                          <a:latin typeface="Times New Roman"/>
                          <a:ea typeface="宋体"/>
                        </a:rPr>
                        <a:t> </a:t>
                      </a:r>
                    </a:p>
                  </a:txBody>
                  <a:tcPr marL="0" marR="0" marT="0"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341589">
                <a:tc>
                  <a:txBody>
                    <a:bodyPr/>
                    <a:lstStyle/>
                    <a:p>
                      <a:pPr algn="ctr">
                        <a:spcAft>
                          <a:spcPts val="0"/>
                        </a:spcAft>
                      </a:pPr>
                      <a:r>
                        <a:rPr lang="en-US" sz="1800" kern="100">
                          <a:effectLst/>
                          <a:latin typeface="宋体"/>
                          <a:ea typeface="黑体"/>
                        </a:rPr>
                        <a:t>X3</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Y3</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Z3</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just">
                        <a:spcAft>
                          <a:spcPts val="0"/>
                        </a:spcAft>
                      </a:pPr>
                      <a:r>
                        <a:rPr lang="zh-CN" sz="1800" kern="100" dirty="0">
                          <a:effectLst/>
                          <a:latin typeface="Times New Roman"/>
                          <a:ea typeface="宋体"/>
                        </a:rPr>
                        <a:t> </a:t>
                      </a:r>
                    </a:p>
                  </a:txBody>
                  <a:tcPr marL="0" marR="0" marT="0"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bl>
          </a:graphicData>
        </a:graphic>
      </p:graphicFrame>
      <p:sp>
        <p:nvSpPr>
          <p:cNvPr id="9" name="矩形 8"/>
          <p:cNvSpPr/>
          <p:nvPr/>
        </p:nvSpPr>
        <p:spPr>
          <a:xfrm>
            <a:off x="2627784" y="3616031"/>
            <a:ext cx="300082" cy="369332"/>
          </a:xfrm>
          <a:prstGeom prst="rect">
            <a:avLst/>
          </a:prstGeom>
        </p:spPr>
        <p:txBody>
          <a:bodyPr wrap="none">
            <a:spAutoFit/>
          </a:bodyPr>
          <a:lstStyle/>
          <a:p>
            <a:r>
              <a:rPr lang="en-US" altLang="zh-CN" dirty="0">
                <a:latin typeface="黑体" pitchFamily="49" charset="-122"/>
                <a:ea typeface="黑体" pitchFamily="49" charset="-122"/>
              </a:rPr>
              <a:t>R</a:t>
            </a:r>
            <a:endParaRPr lang="zh-CN" altLang="en-US" dirty="0">
              <a:latin typeface="黑体" pitchFamily="49" charset="-122"/>
              <a:ea typeface="黑体" pitchFamily="49" charset="-122"/>
            </a:endParaRPr>
          </a:p>
        </p:txBody>
      </p:sp>
      <p:sp>
        <p:nvSpPr>
          <p:cNvPr id="10" name="矩形 9"/>
          <p:cNvSpPr/>
          <p:nvPr/>
        </p:nvSpPr>
        <p:spPr>
          <a:xfrm>
            <a:off x="5364088" y="3616031"/>
            <a:ext cx="300082" cy="369332"/>
          </a:xfrm>
          <a:prstGeom prst="rect">
            <a:avLst/>
          </a:prstGeom>
        </p:spPr>
        <p:txBody>
          <a:bodyPr wrap="none">
            <a:spAutoFit/>
          </a:bodyPr>
          <a:lstStyle/>
          <a:p>
            <a:r>
              <a:rPr lang="en-US" altLang="zh-CN" dirty="0">
                <a:latin typeface="黑体" pitchFamily="49" charset="-122"/>
                <a:ea typeface="黑体" pitchFamily="49" charset="-122"/>
              </a:rPr>
              <a:t>S</a:t>
            </a:r>
            <a:endParaRPr lang="zh-CN" altLang="en-US" dirty="0">
              <a:latin typeface="黑体" pitchFamily="49" charset="-122"/>
              <a:ea typeface="黑体" pitchFamily="49" charset="-122"/>
            </a:endParaRPr>
          </a:p>
        </p:txBody>
      </p:sp>
      <p:sp>
        <p:nvSpPr>
          <p:cNvPr id="11" name="矩形 10"/>
          <p:cNvSpPr/>
          <p:nvPr/>
        </p:nvSpPr>
        <p:spPr>
          <a:xfrm>
            <a:off x="1979712" y="5013176"/>
            <a:ext cx="646331" cy="369332"/>
          </a:xfrm>
          <a:prstGeom prst="rect">
            <a:avLst/>
          </a:prstGeom>
        </p:spPr>
        <p:txBody>
          <a:bodyPr wrap="none">
            <a:spAutoFit/>
          </a:bodyPr>
          <a:lstStyle/>
          <a:p>
            <a:r>
              <a:rPr lang="en-US" altLang="zh-CN" dirty="0">
                <a:latin typeface="黑体" pitchFamily="49" charset="-122"/>
                <a:ea typeface="黑体" pitchFamily="49" charset="-122"/>
              </a:rPr>
              <a:t>R∪S</a:t>
            </a:r>
            <a:endParaRPr lang="zh-CN" altLang="en-US" dirty="0">
              <a:latin typeface="黑体" pitchFamily="49" charset="-122"/>
              <a:ea typeface="黑体" pitchFamily="49" charset="-122"/>
            </a:endParaRPr>
          </a:p>
        </p:txBody>
      </p:sp>
      <p:sp>
        <p:nvSpPr>
          <p:cNvPr id="12" name="矩形 11"/>
          <p:cNvSpPr/>
          <p:nvPr/>
        </p:nvSpPr>
        <p:spPr>
          <a:xfrm>
            <a:off x="4427984" y="5013176"/>
            <a:ext cx="646331" cy="369332"/>
          </a:xfrm>
          <a:prstGeom prst="rect">
            <a:avLst/>
          </a:prstGeom>
        </p:spPr>
        <p:txBody>
          <a:bodyPr wrap="none">
            <a:spAutoFit/>
          </a:bodyPr>
          <a:lstStyle/>
          <a:p>
            <a:r>
              <a:rPr lang="en-US" altLang="zh-CN" dirty="0">
                <a:latin typeface="黑体" pitchFamily="49" charset="-122"/>
                <a:ea typeface="黑体" pitchFamily="49" charset="-122"/>
              </a:rPr>
              <a:t>R∩S</a:t>
            </a:r>
            <a:endParaRPr lang="zh-CN" altLang="en-US" dirty="0">
              <a:latin typeface="黑体" pitchFamily="49" charset="-122"/>
              <a:ea typeface="黑体" pitchFamily="49" charset="-122"/>
            </a:endParaRPr>
          </a:p>
        </p:txBody>
      </p:sp>
      <p:sp>
        <p:nvSpPr>
          <p:cNvPr id="13" name="矩形 12"/>
          <p:cNvSpPr/>
          <p:nvPr/>
        </p:nvSpPr>
        <p:spPr>
          <a:xfrm>
            <a:off x="6773839" y="5013176"/>
            <a:ext cx="646331" cy="369332"/>
          </a:xfrm>
          <a:prstGeom prst="rect">
            <a:avLst/>
          </a:prstGeom>
        </p:spPr>
        <p:txBody>
          <a:bodyPr wrap="none">
            <a:spAutoFit/>
          </a:bodyPr>
          <a:lstStyle/>
          <a:p>
            <a:r>
              <a:rPr lang="en-US" altLang="zh-CN" dirty="0">
                <a:latin typeface="黑体" pitchFamily="49" charset="-122"/>
                <a:ea typeface="黑体" pitchFamily="49" charset="-122"/>
              </a:rPr>
              <a:t>R</a:t>
            </a:r>
            <a:r>
              <a:rPr lang="zh-CN" altLang="zh-CN" dirty="0">
                <a:latin typeface="黑体" pitchFamily="49" charset="-122"/>
                <a:ea typeface="黑体" pitchFamily="49" charset="-122"/>
              </a:rPr>
              <a:t>－</a:t>
            </a:r>
            <a:r>
              <a:rPr lang="en-US" altLang="zh-CN" dirty="0">
                <a:latin typeface="黑体" pitchFamily="49" charset="-122"/>
                <a:ea typeface="黑体" pitchFamily="49" charset="-122"/>
              </a:rPr>
              <a:t>S</a:t>
            </a:r>
            <a:endParaRPr lang="zh-CN" altLang="en-US" dirty="0">
              <a:latin typeface="黑体" pitchFamily="49" charset="-122"/>
              <a:ea typeface="黑体" pitchFamily="49" charset="-122"/>
            </a:endParaRPr>
          </a:p>
        </p:txBody>
      </p:sp>
    </p:spTree>
    <p:extLst>
      <p:ext uri="{BB962C8B-B14F-4D97-AF65-F5344CB8AC3E}">
        <p14:creationId xmlns:p14="http://schemas.microsoft.com/office/powerpoint/2010/main" val="166130224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571500"/>
            <a:ext cx="7467600" cy="1143000"/>
          </a:xfrm>
        </p:spPr>
        <p:txBody>
          <a:bodyPr/>
          <a:lstStyle/>
          <a:p>
            <a:r>
              <a:rPr lang="zh-CN" altLang="zh-CN" dirty="0"/>
              <a:t>关系模型的运算</a:t>
            </a:r>
            <a:endParaRPr lang="zh-CN" altLang="en-US" dirty="0"/>
          </a:p>
        </p:txBody>
      </p:sp>
      <p:sp>
        <p:nvSpPr>
          <p:cNvPr id="3" name="内容占位符 2"/>
          <p:cNvSpPr>
            <a:spLocks noGrp="1"/>
          </p:cNvSpPr>
          <p:nvPr>
            <p:ph sz="quarter" idx="1"/>
          </p:nvPr>
        </p:nvSpPr>
        <p:spPr>
          <a:xfrm>
            <a:off x="539552" y="629980"/>
            <a:ext cx="7467600" cy="4873752"/>
          </a:xfrm>
        </p:spPr>
        <p:txBody>
          <a:bodyPr/>
          <a:lstStyle/>
          <a:p>
            <a:r>
              <a:rPr lang="zh-CN" altLang="zh-CN" dirty="0"/>
              <a:t>笛卡尔积（</a:t>
            </a:r>
            <a:r>
              <a:rPr lang="en-US" altLang="zh-CN" dirty="0"/>
              <a:t>×</a:t>
            </a:r>
            <a:r>
              <a:rPr lang="zh-CN" altLang="zh-CN" dirty="0"/>
              <a:t>）</a:t>
            </a:r>
            <a:endParaRPr lang="en-US" altLang="zh-CN" dirty="0"/>
          </a:p>
          <a:p>
            <a:pPr lvl="1"/>
            <a:r>
              <a:rPr lang="zh-CN" altLang="zh-CN" sz="2000" dirty="0"/>
              <a:t>设有</a:t>
            </a:r>
            <a:r>
              <a:rPr lang="en-US" altLang="zh-CN" sz="2000" dirty="0"/>
              <a:t>n</a:t>
            </a:r>
            <a:r>
              <a:rPr lang="zh-CN" altLang="zh-CN" sz="2000" dirty="0"/>
              <a:t>元关系</a:t>
            </a:r>
            <a:r>
              <a:rPr lang="en-US" altLang="zh-CN" sz="2000" dirty="0"/>
              <a:t>R</a:t>
            </a:r>
            <a:r>
              <a:rPr lang="zh-CN" altLang="zh-CN" sz="2000" dirty="0"/>
              <a:t>和</a:t>
            </a:r>
            <a:r>
              <a:rPr lang="en-US" altLang="zh-CN" sz="2000" dirty="0"/>
              <a:t>m</a:t>
            </a:r>
            <a:r>
              <a:rPr lang="zh-CN" altLang="zh-CN" sz="2000" dirty="0"/>
              <a:t>元关系</a:t>
            </a:r>
            <a:r>
              <a:rPr lang="en-US" altLang="zh-CN" sz="2000" dirty="0"/>
              <a:t>S</a:t>
            </a:r>
            <a:r>
              <a:rPr lang="zh-CN" altLang="zh-CN" sz="2000" dirty="0"/>
              <a:t>，它们分别有</a:t>
            </a:r>
            <a:r>
              <a:rPr lang="en-US" altLang="zh-CN" sz="2000" dirty="0"/>
              <a:t>p</a:t>
            </a:r>
            <a:r>
              <a:rPr lang="zh-CN" altLang="zh-CN" sz="2000" dirty="0"/>
              <a:t>和</a:t>
            </a:r>
            <a:r>
              <a:rPr lang="en-US" altLang="zh-CN" sz="2000" dirty="0"/>
              <a:t>q</a:t>
            </a:r>
            <a:r>
              <a:rPr lang="zh-CN" altLang="zh-CN" sz="2000" dirty="0"/>
              <a:t>个元组，则</a:t>
            </a:r>
            <a:r>
              <a:rPr lang="en-US" altLang="zh-CN" sz="2000" dirty="0"/>
              <a:t>R</a:t>
            </a:r>
            <a:r>
              <a:rPr lang="zh-CN" altLang="zh-CN" sz="2000" dirty="0"/>
              <a:t>与</a:t>
            </a:r>
            <a:r>
              <a:rPr lang="en-US" altLang="zh-CN" sz="2000" dirty="0"/>
              <a:t>S</a:t>
            </a:r>
            <a:r>
              <a:rPr lang="zh-CN" altLang="zh-CN" sz="2000" dirty="0"/>
              <a:t>的笛卡尔积记为</a:t>
            </a:r>
            <a:r>
              <a:rPr lang="en-US" altLang="zh-CN" sz="2000" dirty="0"/>
              <a:t>R×S</a:t>
            </a:r>
            <a:r>
              <a:rPr lang="zh-CN" altLang="zh-CN" sz="2000" dirty="0"/>
              <a:t>，它是一个</a:t>
            </a:r>
            <a:r>
              <a:rPr lang="en-US" altLang="zh-CN" sz="2000" dirty="0" err="1"/>
              <a:t>m+n</a:t>
            </a:r>
            <a:r>
              <a:rPr lang="zh-CN" altLang="zh-CN" sz="2000" dirty="0"/>
              <a:t>元关系，元组个数是</a:t>
            </a:r>
            <a:r>
              <a:rPr lang="en-US" altLang="zh-CN" sz="2000" dirty="0" err="1"/>
              <a:t>p×q</a:t>
            </a:r>
            <a:endParaRPr lang="en-US" altLang="zh-CN" sz="2000" dirty="0"/>
          </a:p>
          <a:p>
            <a:r>
              <a:rPr lang="zh-CN" altLang="zh-CN" dirty="0"/>
              <a:t>自然连接</a:t>
            </a:r>
            <a:endParaRPr lang="en-US" altLang="zh-CN" dirty="0"/>
          </a:p>
          <a:p>
            <a:pPr lvl="1"/>
            <a:r>
              <a:rPr lang="zh-CN" altLang="zh-CN" sz="2000" dirty="0"/>
              <a:t>自然连接是笛卡尔积的特殊形式，它要求</a:t>
            </a:r>
            <a:r>
              <a:rPr lang="zh-CN" altLang="en-US" sz="2000" dirty="0"/>
              <a:t>两关系同名字段</a:t>
            </a:r>
            <a:r>
              <a:rPr lang="en-US" altLang="zh-CN" sz="2000" dirty="0"/>
              <a:t>(</a:t>
            </a:r>
            <a:r>
              <a:rPr lang="zh-CN" altLang="en-US" sz="2000" dirty="0"/>
              <a:t>关联字段</a:t>
            </a:r>
            <a:r>
              <a:rPr lang="en-US" altLang="zh-CN" sz="2000" dirty="0"/>
              <a:t>)</a:t>
            </a:r>
            <a:r>
              <a:rPr lang="zh-CN" altLang="en-US" sz="2000" dirty="0"/>
              <a:t>值相等，才连接元组。</a:t>
            </a:r>
          </a:p>
        </p:txBody>
      </p:sp>
      <p:sp>
        <p:nvSpPr>
          <p:cNvPr id="5" name="TextBox 4"/>
          <p:cNvSpPr txBox="1"/>
          <p:nvPr/>
        </p:nvSpPr>
        <p:spPr>
          <a:xfrm>
            <a:off x="4860032" y="260648"/>
            <a:ext cx="3816424" cy="369332"/>
          </a:xfrm>
          <a:prstGeom prst="rect">
            <a:avLst/>
          </a:prstGeom>
          <a:noFill/>
        </p:spPr>
        <p:txBody>
          <a:bodyPr wrap="square" rtlCol="0">
            <a:spAutoFit/>
          </a:bodyPr>
          <a:lstStyle/>
          <a:p>
            <a:r>
              <a:rPr lang="en-US" altLang="zh-CN" b="1" dirty="0">
                <a:latin typeface="黑体" pitchFamily="49" charset="-122"/>
                <a:ea typeface="黑体" pitchFamily="49" charset="-122"/>
              </a:rPr>
              <a:t>4.2 </a:t>
            </a:r>
            <a:r>
              <a:rPr lang="zh-CN" altLang="zh-CN" b="1" dirty="0">
                <a:latin typeface="黑体" pitchFamily="49" charset="-122"/>
                <a:ea typeface="黑体" pitchFamily="49" charset="-122"/>
              </a:rPr>
              <a:t>关系模型</a:t>
            </a:r>
          </a:p>
        </p:txBody>
      </p:sp>
      <p:graphicFrame>
        <p:nvGraphicFramePr>
          <p:cNvPr id="6" name="表格 5"/>
          <p:cNvGraphicFramePr>
            <a:graphicFrameLocks noGrp="1"/>
          </p:cNvGraphicFramePr>
          <p:nvPr>
            <p:extLst>
              <p:ext uri="{D42A27DB-BD31-4B8C-83A1-F6EECF244321}">
                <p14:modId xmlns:p14="http://schemas.microsoft.com/office/powerpoint/2010/main" val="2289524209"/>
              </p:ext>
            </p:extLst>
          </p:nvPr>
        </p:nvGraphicFramePr>
        <p:xfrm>
          <a:off x="2123728" y="3616031"/>
          <a:ext cx="4436745" cy="894969"/>
        </p:xfrm>
        <a:graphic>
          <a:graphicData uri="http://schemas.openxmlformats.org/drawingml/2006/table">
            <a:tbl>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46736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561340">
                  <a:extLst>
                    <a:ext uri="{9D8B030D-6E8A-4147-A177-3AD203B41FA5}">
                      <a16:colId xmlns:a16="http://schemas.microsoft.com/office/drawing/2014/main" val="20005"/>
                    </a:ext>
                  </a:extLst>
                </a:gridCol>
                <a:gridCol w="560705">
                  <a:extLst>
                    <a:ext uri="{9D8B030D-6E8A-4147-A177-3AD203B41FA5}">
                      <a16:colId xmlns:a16="http://schemas.microsoft.com/office/drawing/2014/main" val="20006"/>
                    </a:ext>
                  </a:extLst>
                </a:gridCol>
                <a:gridCol w="561340">
                  <a:extLst>
                    <a:ext uri="{9D8B030D-6E8A-4147-A177-3AD203B41FA5}">
                      <a16:colId xmlns:a16="http://schemas.microsoft.com/office/drawing/2014/main" val="20007"/>
                    </a:ext>
                  </a:extLst>
                </a:gridCol>
              </a:tblGrid>
              <a:tr h="298323">
                <a:tc>
                  <a:txBody>
                    <a:bodyPr/>
                    <a:lstStyle/>
                    <a:p>
                      <a:pPr algn="ctr">
                        <a:spcAft>
                          <a:spcPts val="0"/>
                        </a:spcAft>
                      </a:pPr>
                      <a:r>
                        <a:rPr lang="en-US" sz="1800" kern="100" dirty="0">
                          <a:effectLst/>
                          <a:latin typeface="宋体"/>
                          <a:ea typeface="黑体"/>
                        </a:rPr>
                        <a:t>X</a:t>
                      </a:r>
                      <a:endParaRPr lang="zh-CN" sz="1800" kern="100" dirty="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宋体"/>
                          <a:ea typeface="黑体"/>
                        </a:rPr>
                        <a:t>Y</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宋体"/>
                          <a:ea typeface="黑体"/>
                        </a:rPr>
                        <a:t>Z</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 </a:t>
                      </a:r>
                      <a:endParaRPr lang="zh-CN" sz="1800" kern="100">
                        <a:effectLst/>
                        <a:latin typeface="Times New Roman"/>
                        <a:ea typeface="宋体"/>
                      </a:endParaRPr>
                    </a:p>
                  </a:txBody>
                  <a:tcPr marL="68580" marR="68580" marT="0" marB="0">
                    <a:lnL>
                      <a:noFill/>
                    </a:lnL>
                    <a:lnR>
                      <a:noFill/>
                    </a:lnR>
                    <a:lnT>
                      <a:noFill/>
                    </a:lnT>
                    <a:lnB>
                      <a:noFill/>
                    </a:lnB>
                  </a:tcPr>
                </a:tc>
                <a:tc>
                  <a:txBody>
                    <a:bodyPr/>
                    <a:lstStyle/>
                    <a:p>
                      <a:pPr algn="ctr">
                        <a:spcAft>
                          <a:spcPts val="0"/>
                        </a:spcAft>
                      </a:pPr>
                      <a:r>
                        <a:rPr lang="en-US" sz="1800" kern="100">
                          <a:effectLst/>
                          <a:latin typeface="宋体"/>
                          <a:ea typeface="黑体"/>
                        </a:rPr>
                        <a:t> </a:t>
                      </a:r>
                      <a:endParaRPr lang="zh-CN" sz="1800" kern="100">
                        <a:effectLst/>
                        <a:latin typeface="Times New Roman"/>
                        <a:ea typeface="宋体"/>
                      </a:endParaRPr>
                    </a:p>
                  </a:txBody>
                  <a:tcPr marL="68580" marR="68580" marT="0" marB="0">
                    <a:lnL>
                      <a:noFill/>
                    </a:lnL>
                    <a:lnR>
                      <a:noFill/>
                    </a:lnR>
                    <a:lnT>
                      <a:noFill/>
                    </a:lnT>
                    <a:lnB>
                      <a:noFill/>
                    </a:lnB>
                  </a:tcPr>
                </a:tc>
                <a:tc>
                  <a:txBody>
                    <a:bodyPr/>
                    <a:lstStyle/>
                    <a:p>
                      <a:pPr algn="ctr">
                        <a:spcAft>
                          <a:spcPts val="0"/>
                        </a:spcAft>
                      </a:pPr>
                      <a:r>
                        <a:rPr lang="en-US" sz="1800" kern="100">
                          <a:effectLst/>
                          <a:latin typeface="宋体"/>
                          <a:ea typeface="黑体"/>
                        </a:rPr>
                        <a:t>X</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宋体"/>
                          <a:ea typeface="黑体"/>
                        </a:rPr>
                        <a:t>Y</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Z</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8323">
                <a:tc>
                  <a:txBody>
                    <a:bodyPr/>
                    <a:lstStyle/>
                    <a:p>
                      <a:pPr algn="ctr">
                        <a:spcAft>
                          <a:spcPts val="0"/>
                        </a:spcAft>
                      </a:pPr>
                      <a:r>
                        <a:rPr lang="en-US" sz="1800" kern="100">
                          <a:effectLst/>
                          <a:latin typeface="宋体"/>
                          <a:ea typeface="黑体"/>
                        </a:rPr>
                        <a:t>X1</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Y1</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Z1</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 </a:t>
                      </a:r>
                      <a:endParaRPr lang="zh-CN" sz="1800" kern="100">
                        <a:effectLst/>
                        <a:latin typeface="Times New Roman"/>
                        <a:ea typeface="宋体"/>
                      </a:endParaRPr>
                    </a:p>
                  </a:txBody>
                  <a:tcPr marL="68580" marR="68580" marT="0" marB="0">
                    <a:lnL>
                      <a:noFill/>
                    </a:lnL>
                    <a:lnR>
                      <a:noFill/>
                    </a:lnR>
                    <a:lnT>
                      <a:noFill/>
                    </a:lnT>
                    <a:lnB>
                      <a:noFill/>
                    </a:lnB>
                  </a:tcPr>
                </a:tc>
                <a:tc>
                  <a:txBody>
                    <a:bodyPr/>
                    <a:lstStyle/>
                    <a:p>
                      <a:pPr algn="ctr">
                        <a:spcAft>
                          <a:spcPts val="0"/>
                        </a:spcAft>
                      </a:pPr>
                      <a:r>
                        <a:rPr lang="en-US" sz="1800" kern="100">
                          <a:effectLst/>
                          <a:latin typeface="宋体"/>
                          <a:ea typeface="黑体"/>
                        </a:rPr>
                        <a:t> </a:t>
                      </a:r>
                      <a:endParaRPr lang="zh-CN" sz="1800" kern="100">
                        <a:effectLst/>
                        <a:latin typeface="Times New Roman"/>
                        <a:ea typeface="宋体"/>
                      </a:endParaRPr>
                    </a:p>
                  </a:txBody>
                  <a:tcPr marL="68580" marR="68580" marT="0" marB="0">
                    <a:lnL>
                      <a:noFill/>
                    </a:lnL>
                    <a:lnR>
                      <a:noFill/>
                    </a:lnR>
                    <a:lnT>
                      <a:noFill/>
                    </a:lnT>
                    <a:lnB>
                      <a:noFill/>
                    </a:lnB>
                  </a:tcPr>
                </a:tc>
                <a:tc>
                  <a:txBody>
                    <a:bodyPr/>
                    <a:lstStyle/>
                    <a:p>
                      <a:pPr algn="ctr">
                        <a:spcAft>
                          <a:spcPts val="0"/>
                        </a:spcAft>
                      </a:pPr>
                      <a:r>
                        <a:rPr lang="en-US" sz="1800" kern="100">
                          <a:effectLst/>
                          <a:latin typeface="宋体"/>
                          <a:ea typeface="黑体"/>
                        </a:rPr>
                        <a:t>X2</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Y2</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Z2</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8323">
                <a:tc>
                  <a:txBody>
                    <a:bodyPr/>
                    <a:lstStyle/>
                    <a:p>
                      <a:pPr algn="ctr">
                        <a:spcAft>
                          <a:spcPts val="0"/>
                        </a:spcAft>
                      </a:pPr>
                      <a:r>
                        <a:rPr lang="en-US" sz="1800" kern="100">
                          <a:effectLst/>
                          <a:latin typeface="宋体"/>
                          <a:ea typeface="黑体"/>
                        </a:rPr>
                        <a:t>X2</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宋体"/>
                          <a:ea typeface="黑体"/>
                        </a:rPr>
                        <a:t>Y2</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Z2</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 </a:t>
                      </a:r>
                      <a:endParaRPr lang="zh-CN" sz="1800" kern="100">
                        <a:effectLst/>
                        <a:latin typeface="Times New Roman"/>
                        <a:ea typeface="宋体"/>
                      </a:endParaRPr>
                    </a:p>
                  </a:txBody>
                  <a:tcPr marL="68580" marR="68580" marT="0" marB="0">
                    <a:lnL>
                      <a:noFill/>
                    </a:lnL>
                    <a:lnR>
                      <a:noFill/>
                    </a:lnR>
                    <a:lnT>
                      <a:noFill/>
                    </a:lnT>
                    <a:lnB>
                      <a:noFill/>
                    </a:lnB>
                  </a:tcPr>
                </a:tc>
                <a:tc>
                  <a:txBody>
                    <a:bodyPr/>
                    <a:lstStyle/>
                    <a:p>
                      <a:pPr algn="ctr">
                        <a:spcAft>
                          <a:spcPts val="0"/>
                        </a:spcAft>
                      </a:pPr>
                      <a:r>
                        <a:rPr lang="en-US" sz="1800" kern="100" dirty="0">
                          <a:effectLst/>
                          <a:latin typeface="宋体"/>
                          <a:ea typeface="黑体"/>
                        </a:rPr>
                        <a:t> </a:t>
                      </a:r>
                      <a:endParaRPr lang="zh-CN" sz="1800" kern="100" dirty="0">
                        <a:effectLst/>
                        <a:latin typeface="Times New Roman"/>
                        <a:ea typeface="宋体"/>
                      </a:endParaRPr>
                    </a:p>
                  </a:txBody>
                  <a:tcPr marL="68580" marR="68580" marT="0" marB="0">
                    <a:lnL>
                      <a:noFill/>
                    </a:lnL>
                    <a:lnR>
                      <a:noFill/>
                    </a:lnR>
                    <a:lnT>
                      <a:noFill/>
                    </a:lnT>
                    <a:lnB>
                      <a:noFill/>
                    </a:lnB>
                  </a:tcPr>
                </a:tc>
                <a:tc>
                  <a:txBody>
                    <a:bodyPr/>
                    <a:lstStyle/>
                    <a:p>
                      <a:pPr algn="ctr">
                        <a:spcAft>
                          <a:spcPts val="0"/>
                        </a:spcAft>
                      </a:pPr>
                      <a:r>
                        <a:rPr lang="en-US" sz="1800" kern="100" dirty="0">
                          <a:effectLst/>
                          <a:latin typeface="宋体"/>
                          <a:ea typeface="黑体"/>
                        </a:rPr>
                        <a:t>X3</a:t>
                      </a:r>
                      <a:endParaRPr lang="zh-CN" sz="1800" kern="100" dirty="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Y3</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宋体"/>
                          <a:ea typeface="黑体"/>
                        </a:rPr>
                        <a:t>Z3</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矩形 6"/>
          <p:cNvSpPr/>
          <p:nvPr/>
        </p:nvSpPr>
        <p:spPr>
          <a:xfrm>
            <a:off x="2771800" y="3226998"/>
            <a:ext cx="300082" cy="369332"/>
          </a:xfrm>
          <a:prstGeom prst="rect">
            <a:avLst/>
          </a:prstGeom>
        </p:spPr>
        <p:txBody>
          <a:bodyPr wrap="none">
            <a:spAutoFit/>
          </a:bodyPr>
          <a:lstStyle/>
          <a:p>
            <a:r>
              <a:rPr lang="en-US" altLang="zh-CN" dirty="0">
                <a:latin typeface="黑体" pitchFamily="49" charset="-122"/>
                <a:ea typeface="黑体" pitchFamily="49" charset="-122"/>
              </a:rPr>
              <a:t>R</a:t>
            </a:r>
            <a:endParaRPr lang="zh-CN" altLang="en-US" dirty="0">
              <a:latin typeface="黑体" pitchFamily="49" charset="-122"/>
              <a:ea typeface="黑体" pitchFamily="49" charset="-122"/>
            </a:endParaRPr>
          </a:p>
        </p:txBody>
      </p:sp>
      <p:sp>
        <p:nvSpPr>
          <p:cNvPr id="8" name="矩形 7"/>
          <p:cNvSpPr/>
          <p:nvPr/>
        </p:nvSpPr>
        <p:spPr>
          <a:xfrm>
            <a:off x="5508104" y="3226998"/>
            <a:ext cx="300082" cy="369332"/>
          </a:xfrm>
          <a:prstGeom prst="rect">
            <a:avLst/>
          </a:prstGeom>
        </p:spPr>
        <p:txBody>
          <a:bodyPr wrap="none">
            <a:spAutoFit/>
          </a:bodyPr>
          <a:lstStyle/>
          <a:p>
            <a:r>
              <a:rPr lang="en-US" altLang="zh-CN" dirty="0">
                <a:latin typeface="黑体" pitchFamily="49" charset="-122"/>
                <a:ea typeface="黑体" pitchFamily="49" charset="-122"/>
              </a:rPr>
              <a:t>S</a:t>
            </a:r>
            <a:endParaRPr lang="zh-CN" altLang="en-US" dirty="0">
              <a:latin typeface="黑体" pitchFamily="49" charset="-122"/>
              <a:ea typeface="黑体" pitchFamily="49"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3860488974"/>
              </p:ext>
            </p:extLst>
          </p:nvPr>
        </p:nvGraphicFramePr>
        <p:xfrm>
          <a:off x="467544" y="5013176"/>
          <a:ext cx="3512185" cy="1371600"/>
        </p:xfrm>
        <a:graphic>
          <a:graphicData uri="http://schemas.openxmlformats.org/drawingml/2006/table">
            <a:tbl>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561340">
                  <a:extLst>
                    <a:ext uri="{9D8B030D-6E8A-4147-A177-3AD203B41FA5}">
                      <a16:colId xmlns:a16="http://schemas.microsoft.com/office/drawing/2014/main" val="20003"/>
                    </a:ext>
                  </a:extLst>
                </a:gridCol>
                <a:gridCol w="560705">
                  <a:extLst>
                    <a:ext uri="{9D8B030D-6E8A-4147-A177-3AD203B41FA5}">
                      <a16:colId xmlns:a16="http://schemas.microsoft.com/office/drawing/2014/main" val="20004"/>
                    </a:ext>
                  </a:extLst>
                </a:gridCol>
                <a:gridCol w="561340">
                  <a:extLst>
                    <a:ext uri="{9D8B030D-6E8A-4147-A177-3AD203B41FA5}">
                      <a16:colId xmlns:a16="http://schemas.microsoft.com/office/drawing/2014/main" val="20005"/>
                    </a:ext>
                  </a:extLst>
                </a:gridCol>
              </a:tblGrid>
              <a:tr h="0">
                <a:tc>
                  <a:txBody>
                    <a:bodyPr/>
                    <a:lstStyle/>
                    <a:p>
                      <a:pPr algn="ctr">
                        <a:spcAft>
                          <a:spcPts val="0"/>
                        </a:spcAft>
                      </a:pPr>
                      <a:r>
                        <a:rPr lang="en-US" sz="1800" kern="100">
                          <a:effectLst/>
                          <a:latin typeface="宋体"/>
                          <a:ea typeface="黑体"/>
                        </a:rPr>
                        <a:t>R.X </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R.Y</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R.Z</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S.X</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S.Y</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S.Z</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spcAft>
                          <a:spcPts val="0"/>
                        </a:spcAft>
                      </a:pPr>
                      <a:r>
                        <a:rPr lang="en-US" sz="1800" kern="100">
                          <a:effectLst/>
                          <a:latin typeface="宋体"/>
                          <a:ea typeface="黑体"/>
                        </a:rPr>
                        <a:t>X1</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Y1</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Z1</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X2</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Y2</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Z2</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spcAft>
                          <a:spcPts val="0"/>
                        </a:spcAft>
                      </a:pPr>
                      <a:r>
                        <a:rPr lang="en-US" sz="1800" kern="100">
                          <a:effectLst/>
                          <a:latin typeface="宋体"/>
                          <a:ea typeface="黑体"/>
                        </a:rPr>
                        <a:t>X1</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Y1</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Z1</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X3</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Y3</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Z3</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spcAft>
                          <a:spcPts val="0"/>
                        </a:spcAft>
                      </a:pPr>
                      <a:r>
                        <a:rPr lang="en-US" sz="1800" kern="100">
                          <a:effectLst/>
                          <a:latin typeface="宋体"/>
                          <a:ea typeface="黑体"/>
                        </a:rPr>
                        <a:t>X2</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Y2</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Z2</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X2</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Y2</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Z2</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spcAft>
                          <a:spcPts val="0"/>
                        </a:spcAft>
                      </a:pPr>
                      <a:r>
                        <a:rPr lang="en-US" sz="1800" kern="100">
                          <a:effectLst/>
                          <a:latin typeface="宋体"/>
                          <a:ea typeface="黑体"/>
                        </a:rPr>
                        <a:t>X2</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Y2</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Z2</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X3</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Y3</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宋体"/>
                          <a:ea typeface="黑体"/>
                        </a:rPr>
                        <a:t>Z3</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1457537251"/>
              </p:ext>
            </p:extLst>
          </p:nvPr>
        </p:nvGraphicFramePr>
        <p:xfrm>
          <a:off x="5220072" y="5517232"/>
          <a:ext cx="2827655" cy="548640"/>
        </p:xfrm>
        <a:graphic>
          <a:graphicData uri="http://schemas.openxmlformats.org/drawingml/2006/table">
            <a:tbl>
              <a:tblPr/>
              <a:tblGrid>
                <a:gridCol w="942340">
                  <a:extLst>
                    <a:ext uri="{9D8B030D-6E8A-4147-A177-3AD203B41FA5}">
                      <a16:colId xmlns:a16="http://schemas.microsoft.com/office/drawing/2014/main" val="20000"/>
                    </a:ext>
                  </a:extLst>
                </a:gridCol>
                <a:gridCol w="942340">
                  <a:extLst>
                    <a:ext uri="{9D8B030D-6E8A-4147-A177-3AD203B41FA5}">
                      <a16:colId xmlns:a16="http://schemas.microsoft.com/office/drawing/2014/main" val="20001"/>
                    </a:ext>
                  </a:extLst>
                </a:gridCol>
                <a:gridCol w="942975">
                  <a:extLst>
                    <a:ext uri="{9D8B030D-6E8A-4147-A177-3AD203B41FA5}">
                      <a16:colId xmlns:a16="http://schemas.microsoft.com/office/drawing/2014/main" val="20002"/>
                    </a:ext>
                  </a:extLst>
                </a:gridCol>
              </a:tblGrid>
              <a:tr h="0">
                <a:tc>
                  <a:txBody>
                    <a:bodyPr/>
                    <a:lstStyle/>
                    <a:p>
                      <a:pPr algn="ctr">
                        <a:spcAft>
                          <a:spcPts val="0"/>
                        </a:spcAft>
                      </a:pPr>
                      <a:r>
                        <a:rPr lang="en-US" sz="1800" kern="100">
                          <a:effectLst/>
                          <a:latin typeface="宋体"/>
                          <a:ea typeface="黑体"/>
                        </a:rPr>
                        <a:t>X</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Y</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Z</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spcAft>
                          <a:spcPts val="0"/>
                        </a:spcAft>
                      </a:pPr>
                      <a:r>
                        <a:rPr lang="en-US" sz="1800" kern="100">
                          <a:effectLst/>
                          <a:latin typeface="宋体"/>
                          <a:ea typeface="黑体"/>
                        </a:rPr>
                        <a:t>X2</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Y2</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宋体"/>
                          <a:ea typeface="黑体"/>
                        </a:rPr>
                        <a:t>Z2</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矩形 9"/>
          <p:cNvSpPr/>
          <p:nvPr/>
        </p:nvSpPr>
        <p:spPr>
          <a:xfrm>
            <a:off x="683568" y="4554474"/>
            <a:ext cx="646331" cy="369332"/>
          </a:xfrm>
          <a:prstGeom prst="rect">
            <a:avLst/>
          </a:prstGeom>
        </p:spPr>
        <p:txBody>
          <a:bodyPr wrap="none">
            <a:spAutoFit/>
          </a:bodyPr>
          <a:lstStyle/>
          <a:p>
            <a:r>
              <a:rPr lang="en-US" altLang="zh-CN" dirty="0">
                <a:latin typeface="黑体" pitchFamily="49" charset="-122"/>
                <a:ea typeface="黑体" pitchFamily="49" charset="-122"/>
              </a:rPr>
              <a:t>R×S</a:t>
            </a:r>
            <a:endParaRPr lang="zh-CN" altLang="en-US" dirty="0">
              <a:latin typeface="黑体" pitchFamily="49" charset="-122"/>
              <a:ea typeface="黑体" pitchFamily="49" charset="-122"/>
            </a:endParaRPr>
          </a:p>
        </p:txBody>
      </p:sp>
      <p:sp>
        <p:nvSpPr>
          <p:cNvPr id="11" name="矩形 10"/>
          <p:cNvSpPr/>
          <p:nvPr/>
        </p:nvSpPr>
        <p:spPr>
          <a:xfrm>
            <a:off x="5808186" y="4950853"/>
            <a:ext cx="1107996" cy="369332"/>
          </a:xfrm>
          <a:prstGeom prst="rect">
            <a:avLst/>
          </a:prstGeom>
        </p:spPr>
        <p:txBody>
          <a:bodyPr wrap="none">
            <a:spAutoFit/>
          </a:bodyPr>
          <a:lstStyle/>
          <a:p>
            <a:r>
              <a:rPr lang="zh-CN" altLang="zh-CN" dirty="0">
                <a:latin typeface="黑体" pitchFamily="49" charset="-122"/>
                <a:ea typeface="黑体" pitchFamily="49" charset="-122"/>
              </a:rPr>
              <a:t>自然连接</a:t>
            </a:r>
            <a:endParaRPr lang="zh-CN" altLang="en-US" dirty="0">
              <a:latin typeface="黑体" pitchFamily="49" charset="-122"/>
              <a:ea typeface="黑体" pitchFamily="49" charset="-122"/>
            </a:endParaRPr>
          </a:p>
        </p:txBody>
      </p:sp>
    </p:spTree>
    <p:extLst>
      <p:ext uri="{BB962C8B-B14F-4D97-AF65-F5344CB8AC3E}">
        <p14:creationId xmlns:p14="http://schemas.microsoft.com/office/powerpoint/2010/main" val="166130224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关系模型的运算</a:t>
            </a:r>
          </a:p>
        </p:txBody>
      </p:sp>
      <p:sp>
        <p:nvSpPr>
          <p:cNvPr id="3" name="内容占位符 2"/>
          <p:cNvSpPr>
            <a:spLocks noGrp="1"/>
          </p:cNvSpPr>
          <p:nvPr>
            <p:ph sz="quarter" idx="1"/>
          </p:nvPr>
        </p:nvSpPr>
        <p:spPr/>
        <p:txBody>
          <a:bodyPr/>
          <a:lstStyle/>
          <a:p>
            <a:r>
              <a:rPr lang="zh-CN" altLang="en-US" dirty="0"/>
              <a:t>连接（</a:t>
            </a:r>
            <a:r>
              <a:rPr lang="en-US" altLang="zh-CN" dirty="0"/>
              <a:t>Join</a:t>
            </a:r>
            <a:r>
              <a:rPr lang="zh-CN" altLang="en-US" dirty="0"/>
              <a:t>）</a:t>
            </a:r>
            <a:endParaRPr lang="en-US" altLang="zh-CN" dirty="0"/>
          </a:p>
          <a:p>
            <a:pPr lvl="1"/>
            <a:r>
              <a:rPr lang="zh-CN" altLang="zh-CN" dirty="0"/>
              <a:t>连接运算是指将两个关系的若干属性拼接成一个新的关系模式的操作</a:t>
            </a:r>
            <a:endParaRPr lang="en-US" altLang="zh-CN" dirty="0"/>
          </a:p>
          <a:p>
            <a:pPr lvl="1"/>
            <a:r>
              <a:rPr lang="zh-CN" altLang="en-US" dirty="0"/>
              <a:t>连接运算要求，连接的两个元组满足一定条件才连接。</a:t>
            </a:r>
          </a:p>
        </p:txBody>
      </p:sp>
      <p:sp>
        <p:nvSpPr>
          <p:cNvPr id="5" name="TextBox 4"/>
          <p:cNvSpPr txBox="1"/>
          <p:nvPr/>
        </p:nvSpPr>
        <p:spPr>
          <a:xfrm>
            <a:off x="4860032" y="260648"/>
            <a:ext cx="3816424" cy="369332"/>
          </a:xfrm>
          <a:prstGeom prst="rect">
            <a:avLst/>
          </a:prstGeom>
          <a:noFill/>
        </p:spPr>
        <p:txBody>
          <a:bodyPr wrap="square" rtlCol="0">
            <a:spAutoFit/>
          </a:bodyPr>
          <a:lstStyle/>
          <a:p>
            <a:r>
              <a:rPr lang="en-US" altLang="zh-CN" b="1" dirty="0"/>
              <a:t>4.2 </a:t>
            </a:r>
            <a:r>
              <a:rPr lang="zh-CN" altLang="zh-CN" b="1" dirty="0"/>
              <a:t>关系模型</a:t>
            </a:r>
          </a:p>
        </p:txBody>
      </p:sp>
      <p:graphicFrame>
        <p:nvGraphicFramePr>
          <p:cNvPr id="6" name="表格 5"/>
          <p:cNvGraphicFramePr>
            <a:graphicFrameLocks noGrp="1"/>
          </p:cNvGraphicFramePr>
          <p:nvPr>
            <p:extLst>
              <p:ext uri="{D42A27DB-BD31-4B8C-83A1-F6EECF244321}">
                <p14:modId xmlns:p14="http://schemas.microsoft.com/office/powerpoint/2010/main" val="2008358632"/>
              </p:ext>
            </p:extLst>
          </p:nvPr>
        </p:nvGraphicFramePr>
        <p:xfrm>
          <a:off x="827584" y="4293096"/>
          <a:ext cx="2628900" cy="1193292"/>
        </p:xfrm>
        <a:graphic>
          <a:graphicData uri="http://schemas.openxmlformats.org/drawingml/2006/table">
            <a:tbl>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46736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561340">
                  <a:extLst>
                    <a:ext uri="{9D8B030D-6E8A-4147-A177-3AD203B41FA5}">
                      <a16:colId xmlns:a16="http://schemas.microsoft.com/office/drawing/2014/main" val="20004"/>
                    </a:ext>
                  </a:extLst>
                </a:gridCol>
              </a:tblGrid>
              <a:tr h="298323">
                <a:tc>
                  <a:txBody>
                    <a:bodyPr/>
                    <a:lstStyle/>
                    <a:p>
                      <a:pPr algn="ctr">
                        <a:spcAft>
                          <a:spcPts val="0"/>
                        </a:spcAft>
                      </a:pPr>
                      <a:r>
                        <a:rPr lang="en-US" sz="1800" kern="100" dirty="0">
                          <a:effectLst/>
                          <a:latin typeface="宋体"/>
                          <a:ea typeface="黑体"/>
                        </a:rPr>
                        <a:t>a</a:t>
                      </a:r>
                      <a:endParaRPr lang="zh-CN" sz="1800" kern="100" dirty="0">
                        <a:effectLst/>
                        <a:latin typeface="Times New Roman"/>
                        <a:ea typeface="宋体"/>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800" kern="100" dirty="0">
                          <a:effectLst/>
                          <a:latin typeface="宋体"/>
                          <a:ea typeface="黑体"/>
                        </a:rPr>
                        <a:t>b</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800" kern="100" dirty="0">
                          <a:effectLst/>
                          <a:latin typeface="宋体"/>
                          <a:ea typeface="黑体"/>
                        </a:rPr>
                        <a:t> </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800" kern="100">
                          <a:effectLst/>
                          <a:latin typeface="宋体"/>
                          <a:ea typeface="黑体"/>
                        </a:rPr>
                        <a:t> </a:t>
                      </a:r>
                      <a:endParaRPr lang="zh-CN" sz="1800" kern="100">
                        <a:effectLst/>
                        <a:latin typeface="Times New Roman"/>
                        <a:ea typeface="宋体"/>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n-US" sz="1800" kern="100" dirty="0">
                          <a:effectLst/>
                          <a:latin typeface="宋体"/>
                          <a:ea typeface="黑体"/>
                        </a:rPr>
                        <a:t>c</a:t>
                      </a:r>
                      <a:endParaRPr lang="zh-CN" sz="1800" kern="100" dirty="0">
                        <a:effectLst/>
                        <a:latin typeface="Times New Roman"/>
                        <a:ea typeface="宋体"/>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298323">
                <a:tc>
                  <a:txBody>
                    <a:bodyPr/>
                    <a:lstStyle/>
                    <a:p>
                      <a:pPr algn="ctr">
                        <a:spcAft>
                          <a:spcPts val="0"/>
                        </a:spcAft>
                      </a:pPr>
                      <a:r>
                        <a:rPr lang="en-US" sz="1800" kern="100" dirty="0">
                          <a:effectLst/>
                          <a:latin typeface="宋体"/>
                          <a:ea typeface="黑体"/>
                        </a:rPr>
                        <a:t>5</a:t>
                      </a:r>
                      <a:endParaRPr lang="zh-CN" sz="1800" kern="100" dirty="0">
                        <a:effectLst/>
                        <a:latin typeface="Times New Roman"/>
                        <a:ea typeface="宋体"/>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宋体"/>
                          <a:ea typeface="黑体"/>
                        </a:rPr>
                        <a:t>1</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宋体"/>
                          <a:ea typeface="黑体"/>
                        </a:rPr>
                        <a:t> </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800" kern="100" dirty="0">
                          <a:effectLst/>
                          <a:latin typeface="宋体"/>
                          <a:ea typeface="黑体"/>
                        </a:rPr>
                        <a:t> </a:t>
                      </a:r>
                      <a:endParaRPr lang="zh-CN" sz="1800" kern="100" dirty="0">
                        <a:effectLst/>
                        <a:latin typeface="Times New Roman"/>
                        <a:ea typeface="宋体"/>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n-US" sz="1800" kern="100" dirty="0">
                          <a:effectLst/>
                          <a:latin typeface="宋体"/>
                          <a:ea typeface="黑体"/>
                        </a:rPr>
                        <a:t>3</a:t>
                      </a:r>
                      <a:endParaRPr lang="zh-CN" sz="1800" kern="100" dirty="0">
                        <a:effectLst/>
                        <a:latin typeface="Times New Roman"/>
                        <a:ea typeface="宋体"/>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8323">
                <a:tc>
                  <a:txBody>
                    <a:bodyPr/>
                    <a:lstStyle/>
                    <a:p>
                      <a:pPr algn="ctr">
                        <a:spcAft>
                          <a:spcPts val="0"/>
                        </a:spcAft>
                      </a:pPr>
                      <a:r>
                        <a:rPr lang="en-US" sz="1800" kern="100" dirty="0">
                          <a:effectLst/>
                          <a:latin typeface="宋体"/>
                          <a:ea typeface="黑体"/>
                        </a:rPr>
                        <a:t>6</a:t>
                      </a:r>
                      <a:endParaRPr lang="zh-CN" sz="1800" kern="100" dirty="0">
                        <a:effectLst/>
                        <a:latin typeface="Times New Roman"/>
                        <a:ea typeface="宋体"/>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宋体"/>
                          <a:ea typeface="黑体"/>
                        </a:rPr>
                        <a:t>1</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endParaRPr lang="zh-CN" sz="1800" kern="100" dirty="0">
                        <a:effectLst/>
                        <a:latin typeface="Times New Roman"/>
                        <a:ea typeface="宋体"/>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n-US" altLang="zh-CN" sz="1800" kern="100" dirty="0">
                          <a:effectLst/>
                          <a:latin typeface="Times New Roman"/>
                          <a:ea typeface="宋体"/>
                        </a:rPr>
                        <a:t>8</a:t>
                      </a:r>
                      <a:endParaRPr lang="zh-CN" sz="1800" kern="100" dirty="0">
                        <a:effectLst/>
                        <a:latin typeface="Times New Roman"/>
                        <a:ea typeface="宋体"/>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8323">
                <a:tc>
                  <a:txBody>
                    <a:bodyPr/>
                    <a:lstStyle/>
                    <a:p>
                      <a:endParaRPr lang="zh-CN" altLang="en-US" dirty="0"/>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zh-CN" altLang="en-US" dirty="0"/>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1800" kern="100">
                          <a:effectLst/>
                          <a:latin typeface="宋体"/>
                          <a:ea typeface="黑体"/>
                        </a:rPr>
                        <a:t> </a:t>
                      </a:r>
                      <a:endParaRPr lang="zh-CN" sz="1800" kern="100">
                        <a:effectLst/>
                        <a:latin typeface="Times New Roman"/>
                        <a:ea typeface="宋体"/>
                      </a:endParaRPr>
                    </a:p>
                  </a:txBody>
                  <a:tcPr marL="68580" marR="68580" marT="0" marB="0">
                    <a:lnL w="12700" cap="flat" cmpd="sng" algn="ctr">
                      <a:noFill/>
                      <a:prstDash val="solid"/>
                      <a:round/>
                      <a:headEnd type="none" w="med" len="med"/>
                      <a:tailEnd type="none" w="med" len="med"/>
                    </a:lnL>
                    <a:lnR>
                      <a:noFill/>
                    </a:lnR>
                    <a:lnT>
                      <a:noFill/>
                    </a:lnT>
                    <a:lnB>
                      <a:noFill/>
                    </a:lnB>
                  </a:tcPr>
                </a:tc>
                <a:tc>
                  <a:txBody>
                    <a:bodyPr/>
                    <a:lstStyle/>
                    <a:p>
                      <a:pPr algn="ctr">
                        <a:spcAft>
                          <a:spcPts val="0"/>
                        </a:spcAft>
                      </a:pPr>
                      <a:r>
                        <a:rPr lang="en-US" sz="1800" kern="100" dirty="0">
                          <a:effectLst/>
                          <a:latin typeface="宋体"/>
                          <a:ea typeface="黑体"/>
                        </a:rPr>
                        <a:t> </a:t>
                      </a:r>
                      <a:endParaRPr lang="zh-CN" sz="1800" kern="100" dirty="0">
                        <a:effectLst/>
                        <a:latin typeface="Times New Roman"/>
                        <a:ea typeface="宋体"/>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n-US" sz="1800" kern="100" dirty="0">
                          <a:effectLst/>
                          <a:latin typeface="宋体"/>
                          <a:ea typeface="黑体"/>
                        </a:rPr>
                        <a:t>2</a:t>
                      </a:r>
                      <a:endParaRPr lang="zh-CN" sz="1800" kern="100" dirty="0">
                        <a:effectLst/>
                        <a:latin typeface="Times New Roman"/>
                        <a:ea typeface="宋体"/>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矩形 6"/>
          <p:cNvSpPr/>
          <p:nvPr/>
        </p:nvSpPr>
        <p:spPr>
          <a:xfrm>
            <a:off x="1187624" y="3861048"/>
            <a:ext cx="300082" cy="369332"/>
          </a:xfrm>
          <a:prstGeom prst="rect">
            <a:avLst/>
          </a:prstGeom>
        </p:spPr>
        <p:txBody>
          <a:bodyPr wrap="none">
            <a:spAutoFit/>
          </a:bodyPr>
          <a:lstStyle/>
          <a:p>
            <a:r>
              <a:rPr lang="en-US" altLang="zh-CN" dirty="0">
                <a:latin typeface="黑体" pitchFamily="49" charset="-122"/>
                <a:ea typeface="黑体" pitchFamily="49" charset="-122"/>
              </a:rPr>
              <a:t>R</a:t>
            </a:r>
            <a:endParaRPr lang="zh-CN" altLang="en-US" dirty="0">
              <a:latin typeface="黑体" pitchFamily="49" charset="-122"/>
              <a:ea typeface="黑体" pitchFamily="49" charset="-122"/>
            </a:endParaRPr>
          </a:p>
        </p:txBody>
      </p:sp>
      <p:sp>
        <p:nvSpPr>
          <p:cNvPr id="8" name="矩形 7"/>
          <p:cNvSpPr/>
          <p:nvPr/>
        </p:nvSpPr>
        <p:spPr>
          <a:xfrm>
            <a:off x="2987824" y="3861048"/>
            <a:ext cx="300082" cy="369332"/>
          </a:xfrm>
          <a:prstGeom prst="rect">
            <a:avLst/>
          </a:prstGeom>
        </p:spPr>
        <p:txBody>
          <a:bodyPr wrap="none">
            <a:spAutoFit/>
          </a:bodyPr>
          <a:lstStyle/>
          <a:p>
            <a:r>
              <a:rPr lang="en-US" altLang="zh-CN" dirty="0">
                <a:latin typeface="黑体" pitchFamily="49" charset="-122"/>
                <a:ea typeface="黑体" pitchFamily="49" charset="-122"/>
              </a:rPr>
              <a:t>S</a:t>
            </a:r>
            <a:endParaRPr lang="zh-CN" altLang="en-US" dirty="0">
              <a:latin typeface="黑体" pitchFamily="49" charset="-122"/>
              <a:ea typeface="黑体" pitchFamily="49" charset="-122"/>
            </a:endParaRPr>
          </a:p>
        </p:txBody>
      </p:sp>
      <p:graphicFrame>
        <p:nvGraphicFramePr>
          <p:cNvPr id="9" name="表格 8"/>
          <p:cNvGraphicFramePr>
            <a:graphicFrameLocks noGrp="1"/>
          </p:cNvGraphicFramePr>
          <p:nvPr>
            <p:extLst>
              <p:ext uri="{D42A27DB-BD31-4B8C-83A1-F6EECF244321}">
                <p14:modId xmlns:p14="http://schemas.microsoft.com/office/powerpoint/2010/main" val="3776460287"/>
              </p:ext>
            </p:extLst>
          </p:nvPr>
        </p:nvGraphicFramePr>
        <p:xfrm>
          <a:off x="5796136" y="4243295"/>
          <a:ext cx="1704340" cy="1491615"/>
        </p:xfrm>
        <a:graphic>
          <a:graphicData uri="http://schemas.openxmlformats.org/drawingml/2006/table">
            <a:tbl>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561340">
                  <a:extLst>
                    <a:ext uri="{9D8B030D-6E8A-4147-A177-3AD203B41FA5}">
                      <a16:colId xmlns:a16="http://schemas.microsoft.com/office/drawing/2014/main" val="20002"/>
                    </a:ext>
                  </a:extLst>
                </a:gridCol>
              </a:tblGrid>
              <a:tr h="298323">
                <a:tc>
                  <a:txBody>
                    <a:bodyPr/>
                    <a:lstStyle/>
                    <a:p>
                      <a:pPr algn="ctr">
                        <a:spcAft>
                          <a:spcPts val="0"/>
                        </a:spcAft>
                      </a:pPr>
                      <a:r>
                        <a:rPr lang="en-US" sz="1800" kern="100" dirty="0">
                          <a:effectLst/>
                          <a:latin typeface="宋体"/>
                          <a:ea typeface="黑体"/>
                        </a:rPr>
                        <a:t>a</a:t>
                      </a:r>
                      <a:endParaRPr lang="zh-CN" sz="1800" kern="100" dirty="0">
                        <a:effectLst/>
                        <a:latin typeface="Times New Roman"/>
                        <a:ea typeface="宋体"/>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800" kern="100" dirty="0">
                          <a:effectLst/>
                          <a:latin typeface="宋体"/>
                          <a:ea typeface="黑体"/>
                        </a:rPr>
                        <a:t>b</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800" kern="100" dirty="0">
                          <a:effectLst/>
                          <a:latin typeface="宋体"/>
                          <a:ea typeface="黑体"/>
                        </a:rPr>
                        <a:t>c</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298323">
                <a:tc>
                  <a:txBody>
                    <a:bodyPr/>
                    <a:lstStyle/>
                    <a:p>
                      <a:pPr algn="ctr">
                        <a:spcAft>
                          <a:spcPts val="0"/>
                        </a:spcAft>
                      </a:pPr>
                      <a:r>
                        <a:rPr lang="en-US" sz="1800" kern="100" dirty="0">
                          <a:effectLst/>
                          <a:latin typeface="宋体"/>
                          <a:ea typeface="黑体"/>
                        </a:rPr>
                        <a:t>5</a:t>
                      </a:r>
                      <a:endParaRPr lang="zh-CN" sz="1800" kern="100" dirty="0">
                        <a:effectLst/>
                        <a:latin typeface="Times New Roman"/>
                        <a:ea typeface="宋体"/>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宋体"/>
                          <a:ea typeface="黑体"/>
                        </a:rPr>
                        <a:t>1</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宋体"/>
                          <a:ea typeface="黑体"/>
                        </a:rPr>
                        <a:t>3</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8323">
                <a:tc>
                  <a:txBody>
                    <a:bodyPr/>
                    <a:lstStyle/>
                    <a:p>
                      <a:pPr algn="ctr">
                        <a:spcAft>
                          <a:spcPts val="0"/>
                        </a:spcAft>
                      </a:pPr>
                      <a:r>
                        <a:rPr lang="en-US" sz="1800" kern="100" dirty="0">
                          <a:effectLst/>
                          <a:latin typeface="宋体"/>
                          <a:ea typeface="黑体"/>
                        </a:rPr>
                        <a:t>5</a:t>
                      </a:r>
                      <a:endParaRPr lang="zh-CN" sz="1800" kern="100" dirty="0">
                        <a:effectLst/>
                        <a:latin typeface="Times New Roman"/>
                        <a:ea typeface="宋体"/>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effectLst/>
                          <a:latin typeface="宋体"/>
                          <a:ea typeface="黑体"/>
                        </a:rPr>
                        <a:t>1</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800" kern="100" dirty="0">
                          <a:effectLst/>
                          <a:latin typeface="宋体"/>
                          <a:ea typeface="黑体"/>
                        </a:rPr>
                        <a:t>2</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8323">
                <a:tc>
                  <a:txBody>
                    <a:bodyPr/>
                    <a:lstStyle/>
                    <a:p>
                      <a:pPr algn="ctr">
                        <a:spcAft>
                          <a:spcPts val="0"/>
                        </a:spcAft>
                      </a:pPr>
                      <a:r>
                        <a:rPr lang="en-US" altLang="zh-CN" sz="1800" kern="100" dirty="0">
                          <a:effectLst/>
                          <a:latin typeface="Times New Roman"/>
                          <a:ea typeface="宋体"/>
                        </a:rPr>
                        <a:t>6</a:t>
                      </a:r>
                      <a:endParaRPr lang="zh-CN" sz="1800" kern="100" dirty="0">
                        <a:effectLst/>
                        <a:latin typeface="Times New Roman"/>
                        <a:ea typeface="宋体"/>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800" kern="100" dirty="0">
                          <a:effectLst/>
                          <a:latin typeface="Times New Roman"/>
                          <a:ea typeface="宋体"/>
                        </a:rPr>
                        <a:t>1</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800" kern="100" dirty="0">
                          <a:effectLst/>
                          <a:latin typeface="Times New Roman"/>
                          <a:ea typeface="宋体"/>
                        </a:rPr>
                        <a:t>3</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8323">
                <a:tc>
                  <a:txBody>
                    <a:bodyPr/>
                    <a:lstStyle/>
                    <a:p>
                      <a:pPr algn="ctr">
                        <a:spcAft>
                          <a:spcPts val="0"/>
                        </a:spcAft>
                      </a:pPr>
                      <a:r>
                        <a:rPr lang="en-US" altLang="zh-CN" sz="1800" kern="100" dirty="0">
                          <a:effectLst/>
                          <a:latin typeface="Times New Roman"/>
                          <a:ea typeface="宋体"/>
                        </a:rPr>
                        <a:t>6</a:t>
                      </a:r>
                      <a:endParaRPr lang="zh-CN" sz="1800" kern="100" dirty="0">
                        <a:effectLst/>
                        <a:latin typeface="Times New Roman"/>
                        <a:ea typeface="宋体"/>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800" kern="100" dirty="0">
                          <a:effectLst/>
                          <a:latin typeface="Times New Roman"/>
                          <a:ea typeface="宋体"/>
                        </a:rPr>
                        <a:t>1</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800" kern="100" dirty="0">
                          <a:effectLst/>
                          <a:latin typeface="Times New Roman"/>
                          <a:ea typeface="宋体"/>
                        </a:rPr>
                        <a:t>2</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1511"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b="35052"/>
          <a:stretch/>
        </p:blipFill>
        <p:spPr bwMode="auto">
          <a:xfrm>
            <a:off x="6192180" y="3629114"/>
            <a:ext cx="864096" cy="321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矩形 14"/>
          <p:cNvSpPr/>
          <p:nvPr/>
        </p:nvSpPr>
        <p:spPr>
          <a:xfrm>
            <a:off x="6341314" y="3845137"/>
            <a:ext cx="530915" cy="369332"/>
          </a:xfrm>
          <a:prstGeom prst="rect">
            <a:avLst/>
          </a:prstGeom>
        </p:spPr>
        <p:txBody>
          <a:bodyPr wrap="none">
            <a:spAutoFit/>
          </a:bodyPr>
          <a:lstStyle/>
          <a:p>
            <a:r>
              <a:rPr lang="en-US" altLang="zh-CN" dirty="0">
                <a:latin typeface="黑体" pitchFamily="49" charset="-122"/>
                <a:ea typeface="黑体" pitchFamily="49" charset="-122"/>
              </a:rPr>
              <a:t>a&gt;c</a:t>
            </a:r>
            <a:endParaRPr lang="zh-CN" altLang="en-US" dirty="0">
              <a:latin typeface="黑体" pitchFamily="49" charset="-122"/>
              <a:ea typeface="黑体" pitchFamily="49" charset="-122"/>
            </a:endParaRPr>
          </a:p>
        </p:txBody>
      </p:sp>
      <p:sp>
        <p:nvSpPr>
          <p:cNvPr id="13" name="右箭头 12"/>
          <p:cNvSpPr/>
          <p:nvPr/>
        </p:nvSpPr>
        <p:spPr>
          <a:xfrm>
            <a:off x="4427984" y="4617132"/>
            <a:ext cx="43204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760459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387424"/>
            <a:ext cx="7467600" cy="1143000"/>
          </a:xfrm>
        </p:spPr>
        <p:txBody>
          <a:bodyPr/>
          <a:lstStyle/>
          <a:p>
            <a:r>
              <a:rPr lang="zh-CN" altLang="zh-CN" dirty="0"/>
              <a:t>关系模型的运算</a:t>
            </a:r>
            <a:endParaRPr lang="zh-CN" altLang="en-US" dirty="0"/>
          </a:p>
        </p:txBody>
      </p:sp>
      <p:sp>
        <p:nvSpPr>
          <p:cNvPr id="3" name="内容占位符 2"/>
          <p:cNvSpPr>
            <a:spLocks noGrp="1"/>
          </p:cNvSpPr>
          <p:nvPr>
            <p:ph sz="quarter" idx="1"/>
          </p:nvPr>
        </p:nvSpPr>
        <p:spPr>
          <a:xfrm>
            <a:off x="421622" y="836712"/>
            <a:ext cx="7467600" cy="4873752"/>
          </a:xfrm>
        </p:spPr>
        <p:txBody>
          <a:bodyPr/>
          <a:lstStyle/>
          <a:p>
            <a:r>
              <a:rPr lang="zh-CN" altLang="zh-CN" dirty="0"/>
              <a:t>选择（</a:t>
            </a:r>
            <a:r>
              <a:rPr lang="en-US" altLang="zh-CN" dirty="0"/>
              <a:t>Selection</a:t>
            </a:r>
            <a:r>
              <a:rPr lang="zh-CN" altLang="zh-CN" dirty="0"/>
              <a:t>）</a:t>
            </a:r>
            <a:endParaRPr lang="en-US" altLang="zh-CN" dirty="0"/>
          </a:p>
          <a:p>
            <a:pPr lvl="1"/>
            <a:r>
              <a:rPr lang="zh-CN" altLang="zh-CN" dirty="0"/>
              <a:t>选择运算是指从关系中找出满足给定条件的元组形成新的关系的操作</a:t>
            </a:r>
            <a:endParaRPr lang="en-US" altLang="zh-CN" dirty="0"/>
          </a:p>
          <a:p>
            <a:pPr lvl="1"/>
            <a:r>
              <a:rPr lang="zh-CN" altLang="zh-CN" dirty="0"/>
              <a:t>选择运算的记号为σ</a:t>
            </a:r>
            <a:r>
              <a:rPr lang="en-US" altLang="zh-CN" baseline="-25000" dirty="0"/>
              <a:t>F</a:t>
            </a:r>
            <a:r>
              <a:rPr lang="en-US" altLang="zh-CN" dirty="0"/>
              <a:t>(R)</a:t>
            </a:r>
            <a:r>
              <a:rPr lang="zh-CN" altLang="zh-CN" dirty="0"/>
              <a:t>，其中σ是选择运算符，下标</a:t>
            </a:r>
            <a:r>
              <a:rPr lang="en-US" altLang="zh-CN" dirty="0"/>
              <a:t>F</a:t>
            </a:r>
            <a:r>
              <a:rPr lang="zh-CN" altLang="zh-CN" dirty="0"/>
              <a:t>是一个条件表达式，</a:t>
            </a:r>
            <a:r>
              <a:rPr lang="en-US" altLang="zh-CN" dirty="0"/>
              <a:t>R</a:t>
            </a:r>
            <a:r>
              <a:rPr lang="zh-CN" altLang="zh-CN" dirty="0"/>
              <a:t>是被操作的表</a:t>
            </a:r>
            <a:endParaRPr lang="en-US" altLang="zh-CN" dirty="0"/>
          </a:p>
          <a:p>
            <a:pPr lvl="1"/>
            <a:r>
              <a:rPr lang="zh-CN" altLang="en-US" dirty="0"/>
              <a:t>例：</a:t>
            </a:r>
            <a:r>
              <a:rPr lang="zh-CN" altLang="zh-CN" dirty="0"/>
              <a:t>在学生表中选择出性别为</a:t>
            </a:r>
            <a:r>
              <a:rPr lang="en-US" altLang="zh-CN" dirty="0"/>
              <a:t>“</a:t>
            </a:r>
            <a:r>
              <a:rPr lang="zh-CN" altLang="zh-CN" dirty="0"/>
              <a:t>男</a:t>
            </a:r>
            <a:r>
              <a:rPr lang="en-US" altLang="zh-CN" dirty="0"/>
              <a:t>”</a:t>
            </a:r>
            <a:r>
              <a:rPr lang="zh-CN" altLang="zh-CN" dirty="0"/>
              <a:t>的学生</a:t>
            </a:r>
            <a:endParaRPr lang="en-US" altLang="zh-CN" dirty="0"/>
          </a:p>
          <a:p>
            <a:pPr lvl="1"/>
            <a:endParaRPr lang="zh-CN" altLang="en-US" dirty="0"/>
          </a:p>
        </p:txBody>
      </p:sp>
      <p:sp>
        <p:nvSpPr>
          <p:cNvPr id="5" name="TextBox 4"/>
          <p:cNvSpPr txBox="1"/>
          <p:nvPr/>
        </p:nvSpPr>
        <p:spPr>
          <a:xfrm>
            <a:off x="4860032" y="260648"/>
            <a:ext cx="3816424" cy="369332"/>
          </a:xfrm>
          <a:prstGeom prst="rect">
            <a:avLst/>
          </a:prstGeom>
          <a:noFill/>
        </p:spPr>
        <p:txBody>
          <a:bodyPr wrap="square" rtlCol="0">
            <a:spAutoFit/>
          </a:bodyPr>
          <a:lstStyle/>
          <a:p>
            <a:r>
              <a:rPr lang="en-US" altLang="zh-CN" b="1" dirty="0">
                <a:latin typeface="黑体" pitchFamily="49" charset="-122"/>
                <a:ea typeface="黑体" pitchFamily="49" charset="-122"/>
              </a:rPr>
              <a:t>4.2 </a:t>
            </a:r>
            <a:r>
              <a:rPr lang="zh-CN" altLang="zh-CN" b="1" dirty="0">
                <a:latin typeface="黑体" pitchFamily="49" charset="-122"/>
                <a:ea typeface="黑体" pitchFamily="49" charset="-122"/>
              </a:rPr>
              <a:t>关系模型</a:t>
            </a:r>
          </a:p>
        </p:txBody>
      </p:sp>
      <p:graphicFrame>
        <p:nvGraphicFramePr>
          <p:cNvPr id="4" name="表格 3"/>
          <p:cNvGraphicFramePr>
            <a:graphicFrameLocks noGrp="1"/>
          </p:cNvGraphicFramePr>
          <p:nvPr>
            <p:extLst>
              <p:ext uri="{D42A27DB-BD31-4B8C-83A1-F6EECF244321}">
                <p14:modId xmlns:p14="http://schemas.microsoft.com/office/powerpoint/2010/main" val="1675057161"/>
              </p:ext>
            </p:extLst>
          </p:nvPr>
        </p:nvGraphicFramePr>
        <p:xfrm>
          <a:off x="1979712" y="3427165"/>
          <a:ext cx="5256585" cy="1371600"/>
        </p:xfrm>
        <a:graphic>
          <a:graphicData uri="http://schemas.openxmlformats.org/drawingml/2006/table">
            <a:tbl>
              <a:tblPr/>
              <a:tblGrid>
                <a:gridCol w="1239658">
                  <a:extLst>
                    <a:ext uri="{9D8B030D-6E8A-4147-A177-3AD203B41FA5}">
                      <a16:colId xmlns:a16="http://schemas.microsoft.com/office/drawing/2014/main" val="20000"/>
                    </a:ext>
                  </a:extLst>
                </a:gridCol>
                <a:gridCol w="1239658">
                  <a:extLst>
                    <a:ext uri="{9D8B030D-6E8A-4147-A177-3AD203B41FA5}">
                      <a16:colId xmlns:a16="http://schemas.microsoft.com/office/drawing/2014/main" val="20001"/>
                    </a:ext>
                  </a:extLst>
                </a:gridCol>
                <a:gridCol w="1239658">
                  <a:extLst>
                    <a:ext uri="{9D8B030D-6E8A-4147-A177-3AD203B41FA5}">
                      <a16:colId xmlns:a16="http://schemas.microsoft.com/office/drawing/2014/main" val="20002"/>
                    </a:ext>
                  </a:extLst>
                </a:gridCol>
                <a:gridCol w="1537611">
                  <a:extLst>
                    <a:ext uri="{9D8B030D-6E8A-4147-A177-3AD203B41FA5}">
                      <a16:colId xmlns:a16="http://schemas.microsoft.com/office/drawing/2014/main" val="20003"/>
                    </a:ext>
                  </a:extLst>
                </a:gridCol>
              </a:tblGrid>
              <a:tr h="0">
                <a:tc>
                  <a:txBody>
                    <a:bodyPr/>
                    <a:lstStyle/>
                    <a:p>
                      <a:pPr marL="37465" algn="ctr">
                        <a:spcAft>
                          <a:spcPts val="0"/>
                        </a:spcAft>
                      </a:pPr>
                      <a:r>
                        <a:rPr lang="zh-CN" sz="1800" kern="100">
                          <a:effectLst/>
                          <a:latin typeface="Times New Roman"/>
                          <a:ea typeface="宋体"/>
                        </a:rPr>
                        <a:t>学号</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Times New Roman"/>
                          <a:ea typeface="宋体"/>
                        </a:rPr>
                        <a:t>姓名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spcAft>
                          <a:spcPts val="0"/>
                        </a:spcAft>
                      </a:pPr>
                      <a:r>
                        <a:rPr lang="zh-CN" sz="1800" kern="100">
                          <a:effectLst/>
                          <a:latin typeface="Times New Roman"/>
                          <a:ea typeface="宋体"/>
                        </a:rPr>
                        <a:t>性别</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 algn="ctr">
                        <a:spcAft>
                          <a:spcPts val="0"/>
                        </a:spcAft>
                      </a:pPr>
                      <a:r>
                        <a:rPr lang="zh-CN" sz="1800" kern="100">
                          <a:effectLst/>
                          <a:latin typeface="Times New Roman"/>
                          <a:ea typeface="宋体"/>
                        </a:rPr>
                        <a:t>专业</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spcAft>
                          <a:spcPts val="0"/>
                        </a:spcAft>
                      </a:pPr>
                      <a:r>
                        <a:rPr lang="en-US" sz="1800" kern="100">
                          <a:effectLst/>
                          <a:latin typeface="Times New Roman"/>
                          <a:ea typeface="宋体"/>
                        </a:rPr>
                        <a:t>20084001</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Times New Roman"/>
                          <a:ea typeface="宋体"/>
                        </a:rPr>
                        <a:t>李明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685" algn="ctr">
                        <a:spcAft>
                          <a:spcPts val="0"/>
                        </a:spcAft>
                      </a:pPr>
                      <a:r>
                        <a:rPr lang="zh-CN" sz="1800" kern="100">
                          <a:effectLst/>
                          <a:latin typeface="Times New Roman"/>
                          <a:ea typeface="宋体"/>
                        </a:rPr>
                        <a:t>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 algn="ctr">
                        <a:spcAft>
                          <a:spcPts val="0"/>
                        </a:spcAft>
                      </a:pPr>
                      <a:r>
                        <a:rPr lang="zh-CN" sz="1800" kern="100">
                          <a:effectLst/>
                          <a:latin typeface="Times New Roman"/>
                          <a:ea typeface="宋体"/>
                        </a:rPr>
                        <a:t>计算机应用</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spcAft>
                          <a:spcPts val="0"/>
                        </a:spcAft>
                      </a:pPr>
                      <a:r>
                        <a:rPr lang="en-US" sz="1800" kern="100">
                          <a:effectLst/>
                          <a:latin typeface="Times New Roman"/>
                          <a:ea typeface="宋体"/>
                        </a:rPr>
                        <a:t>20084102</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Times New Roman"/>
                          <a:ea typeface="宋体"/>
                        </a:rPr>
                        <a:t>赵小海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Times New Roman"/>
                          <a:ea typeface="宋体"/>
                        </a:rPr>
                        <a:t>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Times New Roman"/>
                          <a:ea typeface="宋体"/>
                        </a:rPr>
                        <a:t>生物科学</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spcAft>
                          <a:spcPts val="0"/>
                        </a:spcAft>
                      </a:pPr>
                      <a:r>
                        <a:rPr lang="en-US" sz="1800" kern="100">
                          <a:effectLst/>
                          <a:latin typeface="Times New Roman"/>
                          <a:ea typeface="宋体"/>
                        </a:rPr>
                        <a:t>20084218</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Times New Roman"/>
                          <a:ea typeface="宋体"/>
                        </a:rPr>
                        <a:t>王新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Times New Roman"/>
                          <a:ea typeface="宋体"/>
                        </a:rPr>
                        <a:t>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Times New Roman"/>
                          <a:ea typeface="宋体"/>
                        </a:rPr>
                        <a:t>国际经济法</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37465" algn="ctr">
                        <a:spcAft>
                          <a:spcPts val="0"/>
                        </a:spcAft>
                      </a:pPr>
                      <a:r>
                        <a:rPr lang="zh-CN" sz="1800" kern="100">
                          <a:effectLst/>
                          <a:latin typeface="Times New Roman"/>
                          <a:ea typeface="宋体"/>
                        </a:rPr>
                        <a: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130" algn="ctr">
                        <a:spcAft>
                          <a:spcPts val="0"/>
                        </a:spcAft>
                      </a:pPr>
                      <a:r>
                        <a:rPr lang="zh-CN" sz="1800" kern="100">
                          <a:effectLst/>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 algn="ctr">
                        <a:spcAft>
                          <a:spcPts val="0"/>
                        </a:spcAft>
                      </a:pPr>
                      <a:r>
                        <a:rPr lang="zh-CN" sz="1800" kern="100" dirty="0">
                          <a:effectLst/>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矩形 5"/>
          <p:cNvSpPr/>
          <p:nvPr/>
        </p:nvSpPr>
        <p:spPr>
          <a:xfrm>
            <a:off x="954122" y="3414532"/>
            <a:ext cx="877163" cy="369332"/>
          </a:xfrm>
          <a:prstGeom prst="rect">
            <a:avLst/>
          </a:prstGeom>
        </p:spPr>
        <p:txBody>
          <a:bodyPr wrap="none">
            <a:spAutoFit/>
          </a:bodyPr>
          <a:lstStyle/>
          <a:p>
            <a:r>
              <a:rPr lang="zh-CN" altLang="zh-CN" dirty="0">
                <a:latin typeface="黑体" pitchFamily="49" charset="-122"/>
                <a:ea typeface="黑体" pitchFamily="49" charset="-122"/>
              </a:rPr>
              <a:t>学生表</a:t>
            </a:r>
            <a:endParaRPr lang="zh-CN" altLang="en-US" dirty="0">
              <a:latin typeface="黑体" pitchFamily="49" charset="-122"/>
              <a:ea typeface="黑体" pitchFamily="49" charset="-122"/>
            </a:endParaRPr>
          </a:p>
        </p:txBody>
      </p:sp>
      <p:graphicFrame>
        <p:nvGraphicFramePr>
          <p:cNvPr id="7" name="表格 6"/>
          <p:cNvGraphicFramePr>
            <a:graphicFrameLocks noGrp="1"/>
          </p:cNvGraphicFramePr>
          <p:nvPr>
            <p:extLst>
              <p:ext uri="{D42A27DB-BD31-4B8C-83A1-F6EECF244321}">
                <p14:modId xmlns:p14="http://schemas.microsoft.com/office/powerpoint/2010/main" val="3668458157"/>
              </p:ext>
            </p:extLst>
          </p:nvPr>
        </p:nvGraphicFramePr>
        <p:xfrm>
          <a:off x="2051720" y="5445224"/>
          <a:ext cx="4962020" cy="1131812"/>
        </p:xfrm>
        <a:graphic>
          <a:graphicData uri="http://schemas.openxmlformats.org/drawingml/2006/table">
            <a:tbl>
              <a:tblPr/>
              <a:tblGrid>
                <a:gridCol w="1170191">
                  <a:extLst>
                    <a:ext uri="{9D8B030D-6E8A-4147-A177-3AD203B41FA5}">
                      <a16:colId xmlns:a16="http://schemas.microsoft.com/office/drawing/2014/main" val="20000"/>
                    </a:ext>
                  </a:extLst>
                </a:gridCol>
                <a:gridCol w="1170191">
                  <a:extLst>
                    <a:ext uri="{9D8B030D-6E8A-4147-A177-3AD203B41FA5}">
                      <a16:colId xmlns:a16="http://schemas.microsoft.com/office/drawing/2014/main" val="20001"/>
                    </a:ext>
                  </a:extLst>
                </a:gridCol>
                <a:gridCol w="1170191">
                  <a:extLst>
                    <a:ext uri="{9D8B030D-6E8A-4147-A177-3AD203B41FA5}">
                      <a16:colId xmlns:a16="http://schemas.microsoft.com/office/drawing/2014/main" val="20002"/>
                    </a:ext>
                  </a:extLst>
                </a:gridCol>
                <a:gridCol w="1451447">
                  <a:extLst>
                    <a:ext uri="{9D8B030D-6E8A-4147-A177-3AD203B41FA5}">
                      <a16:colId xmlns:a16="http://schemas.microsoft.com/office/drawing/2014/main" val="20003"/>
                    </a:ext>
                  </a:extLst>
                </a:gridCol>
              </a:tblGrid>
              <a:tr h="152463">
                <a:tc>
                  <a:txBody>
                    <a:bodyPr/>
                    <a:lstStyle/>
                    <a:p>
                      <a:pPr marL="37465" algn="ctr">
                        <a:spcAft>
                          <a:spcPts val="0"/>
                        </a:spcAft>
                      </a:pPr>
                      <a:r>
                        <a:rPr lang="zh-CN" sz="1800" kern="100" dirty="0">
                          <a:effectLst/>
                          <a:latin typeface="Times New Roman"/>
                          <a:ea typeface="宋体"/>
                        </a:rPr>
                        <a:t>学号</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Times New Roman"/>
                          <a:ea typeface="宋体"/>
                        </a:rPr>
                        <a:t>姓名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spcAft>
                          <a:spcPts val="0"/>
                        </a:spcAft>
                      </a:pPr>
                      <a:r>
                        <a:rPr lang="zh-CN" sz="1800" kern="100">
                          <a:effectLst/>
                          <a:latin typeface="Times New Roman"/>
                          <a:ea typeface="宋体"/>
                        </a:rPr>
                        <a:t>性别</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 algn="ctr">
                        <a:spcAft>
                          <a:spcPts val="0"/>
                        </a:spcAft>
                      </a:pPr>
                      <a:r>
                        <a:rPr lang="zh-CN" sz="1800" kern="100" dirty="0">
                          <a:effectLst/>
                          <a:latin typeface="Times New Roman"/>
                          <a:ea typeface="宋体"/>
                        </a:rPr>
                        <a:t>专业</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1586">
                <a:tc>
                  <a:txBody>
                    <a:bodyPr/>
                    <a:lstStyle/>
                    <a:p>
                      <a:pPr algn="ctr">
                        <a:spcAft>
                          <a:spcPts val="0"/>
                        </a:spcAft>
                      </a:pPr>
                      <a:r>
                        <a:rPr lang="en-US" sz="1800" kern="100">
                          <a:effectLst/>
                          <a:latin typeface="Times New Roman"/>
                          <a:ea typeface="宋体"/>
                        </a:rPr>
                        <a:t>20084001</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Times New Roman"/>
                          <a:ea typeface="宋体"/>
                        </a:rPr>
                        <a:t>李明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685" algn="ctr">
                        <a:spcAft>
                          <a:spcPts val="0"/>
                        </a:spcAft>
                      </a:pPr>
                      <a:r>
                        <a:rPr lang="zh-CN" sz="1800" kern="100">
                          <a:effectLst/>
                          <a:latin typeface="Times New Roman"/>
                          <a:ea typeface="宋体"/>
                        </a:rPr>
                        <a:t>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 algn="ctr">
                        <a:spcAft>
                          <a:spcPts val="0"/>
                        </a:spcAft>
                      </a:pPr>
                      <a:r>
                        <a:rPr lang="zh-CN" sz="1800" kern="100">
                          <a:effectLst/>
                          <a:latin typeface="Times New Roman"/>
                          <a:ea typeface="宋体"/>
                        </a:rPr>
                        <a:t>计算机应用</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1586">
                <a:tc>
                  <a:txBody>
                    <a:bodyPr/>
                    <a:lstStyle/>
                    <a:p>
                      <a:pPr algn="ctr">
                        <a:spcAft>
                          <a:spcPts val="0"/>
                        </a:spcAft>
                      </a:pPr>
                      <a:r>
                        <a:rPr lang="en-US" sz="1800" kern="100">
                          <a:effectLst/>
                          <a:latin typeface="Times New Roman"/>
                          <a:ea typeface="宋体"/>
                        </a:rPr>
                        <a:t>20084102</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Times New Roman"/>
                          <a:ea typeface="宋体"/>
                        </a:rPr>
                        <a:t>赵小海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Times New Roman"/>
                          <a:ea typeface="宋体"/>
                        </a:rPr>
                        <a:t>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Times New Roman"/>
                          <a:ea typeface="宋体"/>
                        </a:rPr>
                        <a:t>生物科学</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2463">
                <a:tc>
                  <a:txBody>
                    <a:bodyPr/>
                    <a:lstStyle/>
                    <a:p>
                      <a:pPr marL="37465" algn="ctr">
                        <a:spcAft>
                          <a:spcPts val="0"/>
                        </a:spcAft>
                      </a:pPr>
                      <a:r>
                        <a:rPr lang="zh-CN" sz="1800" kern="100">
                          <a:effectLst/>
                          <a:latin typeface="Times New Roman"/>
                          <a:ea typeface="宋体"/>
                        </a:rPr>
                        <a: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130" algn="ctr">
                        <a:spcAft>
                          <a:spcPts val="0"/>
                        </a:spcAft>
                      </a:pPr>
                      <a:r>
                        <a:rPr lang="zh-CN" sz="1800" kern="100">
                          <a:effectLst/>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 algn="ctr">
                        <a:spcAft>
                          <a:spcPts val="0"/>
                        </a:spcAft>
                      </a:pPr>
                      <a:r>
                        <a:rPr lang="zh-CN" sz="1800" kern="100" dirty="0">
                          <a:effectLst/>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下箭头 7"/>
          <p:cNvSpPr/>
          <p:nvPr/>
        </p:nvSpPr>
        <p:spPr>
          <a:xfrm>
            <a:off x="3723374" y="4863424"/>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9" name="矩形 8"/>
          <p:cNvSpPr/>
          <p:nvPr/>
        </p:nvSpPr>
        <p:spPr>
          <a:xfrm>
            <a:off x="4427984" y="4863424"/>
            <a:ext cx="2544286" cy="461665"/>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zh-CN" altLang="zh-CN" sz="2400" dirty="0">
                <a:latin typeface="黑体" pitchFamily="49" charset="-122"/>
                <a:ea typeface="黑体" pitchFamily="49" charset="-122"/>
              </a:rPr>
              <a:t>σ</a:t>
            </a:r>
            <a:r>
              <a:rPr lang="zh-CN" altLang="zh-CN" sz="2400" baseline="-25000" dirty="0">
                <a:latin typeface="黑体" pitchFamily="49" charset="-122"/>
                <a:ea typeface="黑体" pitchFamily="49" charset="-122"/>
              </a:rPr>
              <a:t>性别</a:t>
            </a:r>
            <a:r>
              <a:rPr lang="en-US" altLang="zh-CN" sz="2400" baseline="-25000" dirty="0">
                <a:latin typeface="黑体" pitchFamily="49" charset="-122"/>
                <a:ea typeface="黑体" pitchFamily="49" charset="-122"/>
              </a:rPr>
              <a:t>=”</a:t>
            </a:r>
            <a:r>
              <a:rPr lang="zh-CN" altLang="zh-CN" sz="2400" baseline="-25000" dirty="0">
                <a:latin typeface="黑体" pitchFamily="49" charset="-122"/>
                <a:ea typeface="黑体" pitchFamily="49" charset="-122"/>
              </a:rPr>
              <a:t>男</a:t>
            </a:r>
            <a:r>
              <a:rPr lang="en-US" altLang="zh-CN" sz="2400" baseline="-25000" dirty="0">
                <a:latin typeface="黑体" pitchFamily="49" charset="-122"/>
                <a:ea typeface="黑体" pitchFamily="49" charset="-122"/>
              </a:rPr>
              <a:t>”</a:t>
            </a:r>
            <a:r>
              <a:rPr lang="en-US" altLang="zh-CN" sz="2400" dirty="0">
                <a:latin typeface="黑体" pitchFamily="49" charset="-122"/>
                <a:ea typeface="黑体" pitchFamily="49" charset="-122"/>
              </a:rPr>
              <a:t>(</a:t>
            </a:r>
            <a:r>
              <a:rPr lang="zh-CN" altLang="zh-CN" sz="2400" dirty="0">
                <a:latin typeface="黑体" pitchFamily="49" charset="-122"/>
                <a:ea typeface="黑体" pitchFamily="49" charset="-122"/>
              </a:rPr>
              <a:t>学生</a:t>
            </a:r>
            <a:r>
              <a:rPr lang="en-US" altLang="zh-CN" sz="2400" dirty="0">
                <a:latin typeface="黑体" pitchFamily="49" charset="-122"/>
                <a:ea typeface="黑体" pitchFamily="49" charset="-122"/>
              </a:rPr>
              <a:t>)</a:t>
            </a:r>
            <a:endParaRPr lang="zh-CN" altLang="zh-CN" sz="2400" dirty="0">
              <a:latin typeface="黑体" pitchFamily="49" charset="-122"/>
              <a:ea typeface="黑体" pitchFamily="49" charset="-122"/>
            </a:endParaRPr>
          </a:p>
        </p:txBody>
      </p:sp>
    </p:spTree>
    <p:extLst>
      <p:ext uri="{BB962C8B-B14F-4D97-AF65-F5344CB8AC3E}">
        <p14:creationId xmlns:p14="http://schemas.microsoft.com/office/powerpoint/2010/main" val="166130224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15416"/>
            <a:ext cx="7467600" cy="1143000"/>
          </a:xfrm>
        </p:spPr>
        <p:txBody>
          <a:bodyPr/>
          <a:lstStyle/>
          <a:p>
            <a:r>
              <a:rPr lang="zh-CN" altLang="en-US" dirty="0"/>
              <a:t>关系模型的运算</a:t>
            </a:r>
          </a:p>
        </p:txBody>
      </p:sp>
      <p:sp>
        <p:nvSpPr>
          <p:cNvPr id="3" name="内容占位符 2"/>
          <p:cNvSpPr>
            <a:spLocks noGrp="1"/>
          </p:cNvSpPr>
          <p:nvPr>
            <p:ph sz="quarter" idx="1"/>
          </p:nvPr>
        </p:nvSpPr>
        <p:spPr>
          <a:xfrm>
            <a:off x="457200" y="908720"/>
            <a:ext cx="8075240" cy="4873752"/>
          </a:xfrm>
        </p:spPr>
        <p:txBody>
          <a:bodyPr/>
          <a:lstStyle/>
          <a:p>
            <a:r>
              <a:rPr lang="zh-CN" altLang="en-US" dirty="0"/>
              <a:t>投影（</a:t>
            </a:r>
            <a:r>
              <a:rPr lang="en-US" altLang="zh-CN" dirty="0"/>
              <a:t>Projection</a:t>
            </a:r>
            <a:r>
              <a:rPr lang="zh-CN" altLang="en-US" dirty="0"/>
              <a:t>）</a:t>
            </a:r>
            <a:endParaRPr lang="en-US" altLang="zh-CN" dirty="0"/>
          </a:p>
          <a:p>
            <a:pPr lvl="1"/>
            <a:r>
              <a:rPr lang="zh-CN" altLang="en-US" dirty="0"/>
              <a:t>投影运算是指从关系中选取若干个属性形成新的关系的操作</a:t>
            </a:r>
            <a:endParaRPr lang="en-US" altLang="zh-CN" dirty="0"/>
          </a:p>
          <a:p>
            <a:pPr lvl="1"/>
            <a:r>
              <a:rPr lang="zh-CN" altLang="zh-CN" dirty="0"/>
              <a:t>投影运算的记号为，其中∏是投影运算符，下标</a:t>
            </a:r>
            <a:r>
              <a:rPr lang="en-US" altLang="zh-CN" dirty="0"/>
              <a:t>A</a:t>
            </a:r>
            <a:r>
              <a:rPr lang="zh-CN" altLang="zh-CN" dirty="0"/>
              <a:t>是被操作表的属性名表（即列名表），</a:t>
            </a:r>
            <a:r>
              <a:rPr lang="en-US" altLang="zh-CN" dirty="0"/>
              <a:t>R</a:t>
            </a:r>
            <a:r>
              <a:rPr lang="zh-CN" altLang="zh-CN" dirty="0"/>
              <a:t>是被操作的表</a:t>
            </a:r>
            <a:endParaRPr lang="en-US" altLang="zh-CN" dirty="0"/>
          </a:p>
          <a:p>
            <a:pPr lvl="1"/>
            <a:r>
              <a:rPr lang="zh-CN" altLang="en-US" dirty="0"/>
              <a:t>例，对学生表中的“学号”和“专业”属性进行投影运算</a:t>
            </a:r>
          </a:p>
        </p:txBody>
      </p:sp>
      <p:sp>
        <p:nvSpPr>
          <p:cNvPr id="5" name="TextBox 4"/>
          <p:cNvSpPr txBox="1"/>
          <p:nvPr/>
        </p:nvSpPr>
        <p:spPr>
          <a:xfrm>
            <a:off x="4860032" y="260648"/>
            <a:ext cx="3816424" cy="369332"/>
          </a:xfrm>
          <a:prstGeom prst="rect">
            <a:avLst/>
          </a:prstGeom>
          <a:noFill/>
        </p:spPr>
        <p:txBody>
          <a:bodyPr wrap="square" rtlCol="0">
            <a:spAutoFit/>
          </a:bodyPr>
          <a:lstStyle/>
          <a:p>
            <a:r>
              <a:rPr lang="en-US" altLang="zh-CN" b="1" dirty="0">
                <a:latin typeface="黑体" pitchFamily="49" charset="-122"/>
                <a:ea typeface="黑体" pitchFamily="49" charset="-122"/>
              </a:rPr>
              <a:t>4.2 </a:t>
            </a:r>
            <a:r>
              <a:rPr lang="zh-CN" altLang="zh-CN" b="1" dirty="0">
                <a:latin typeface="黑体" pitchFamily="49" charset="-122"/>
                <a:ea typeface="黑体" pitchFamily="49" charset="-122"/>
              </a:rPr>
              <a:t>关系模型</a:t>
            </a:r>
          </a:p>
        </p:txBody>
      </p:sp>
      <p:graphicFrame>
        <p:nvGraphicFramePr>
          <p:cNvPr id="6" name="表格 5"/>
          <p:cNvGraphicFramePr>
            <a:graphicFrameLocks noGrp="1"/>
          </p:cNvGraphicFramePr>
          <p:nvPr>
            <p:extLst>
              <p:ext uri="{D42A27DB-BD31-4B8C-83A1-F6EECF244321}">
                <p14:modId xmlns:p14="http://schemas.microsoft.com/office/powerpoint/2010/main" val="1517379910"/>
              </p:ext>
            </p:extLst>
          </p:nvPr>
        </p:nvGraphicFramePr>
        <p:xfrm>
          <a:off x="1979712" y="3081593"/>
          <a:ext cx="5256585" cy="1371600"/>
        </p:xfrm>
        <a:graphic>
          <a:graphicData uri="http://schemas.openxmlformats.org/drawingml/2006/table">
            <a:tbl>
              <a:tblPr/>
              <a:tblGrid>
                <a:gridCol w="1239658">
                  <a:extLst>
                    <a:ext uri="{9D8B030D-6E8A-4147-A177-3AD203B41FA5}">
                      <a16:colId xmlns:a16="http://schemas.microsoft.com/office/drawing/2014/main" val="20000"/>
                    </a:ext>
                  </a:extLst>
                </a:gridCol>
                <a:gridCol w="1239658">
                  <a:extLst>
                    <a:ext uri="{9D8B030D-6E8A-4147-A177-3AD203B41FA5}">
                      <a16:colId xmlns:a16="http://schemas.microsoft.com/office/drawing/2014/main" val="20001"/>
                    </a:ext>
                  </a:extLst>
                </a:gridCol>
                <a:gridCol w="1239658">
                  <a:extLst>
                    <a:ext uri="{9D8B030D-6E8A-4147-A177-3AD203B41FA5}">
                      <a16:colId xmlns:a16="http://schemas.microsoft.com/office/drawing/2014/main" val="20002"/>
                    </a:ext>
                  </a:extLst>
                </a:gridCol>
                <a:gridCol w="1537611">
                  <a:extLst>
                    <a:ext uri="{9D8B030D-6E8A-4147-A177-3AD203B41FA5}">
                      <a16:colId xmlns:a16="http://schemas.microsoft.com/office/drawing/2014/main" val="20003"/>
                    </a:ext>
                  </a:extLst>
                </a:gridCol>
              </a:tblGrid>
              <a:tr h="0">
                <a:tc>
                  <a:txBody>
                    <a:bodyPr/>
                    <a:lstStyle/>
                    <a:p>
                      <a:pPr marL="37465" algn="ctr">
                        <a:spcAft>
                          <a:spcPts val="0"/>
                        </a:spcAft>
                      </a:pPr>
                      <a:r>
                        <a:rPr lang="zh-CN" sz="1800" kern="100">
                          <a:effectLst/>
                          <a:latin typeface="Times New Roman"/>
                          <a:ea typeface="宋体"/>
                        </a:rPr>
                        <a:t>学号</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Times New Roman"/>
                          <a:ea typeface="宋体"/>
                        </a:rPr>
                        <a:t>姓名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spcAft>
                          <a:spcPts val="0"/>
                        </a:spcAft>
                      </a:pPr>
                      <a:r>
                        <a:rPr lang="zh-CN" sz="1800" kern="100">
                          <a:effectLst/>
                          <a:latin typeface="Times New Roman"/>
                          <a:ea typeface="宋体"/>
                        </a:rPr>
                        <a:t>性别</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 algn="ctr">
                        <a:spcAft>
                          <a:spcPts val="0"/>
                        </a:spcAft>
                      </a:pPr>
                      <a:r>
                        <a:rPr lang="zh-CN" sz="1800" kern="100">
                          <a:effectLst/>
                          <a:latin typeface="Times New Roman"/>
                          <a:ea typeface="宋体"/>
                        </a:rPr>
                        <a:t>专业</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spcAft>
                          <a:spcPts val="0"/>
                        </a:spcAft>
                      </a:pPr>
                      <a:r>
                        <a:rPr lang="en-US" sz="1800" kern="100">
                          <a:effectLst/>
                          <a:latin typeface="Times New Roman"/>
                          <a:ea typeface="宋体"/>
                        </a:rPr>
                        <a:t>20084001</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Times New Roman"/>
                          <a:ea typeface="宋体"/>
                        </a:rPr>
                        <a:t>李明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685" algn="ctr">
                        <a:spcAft>
                          <a:spcPts val="0"/>
                        </a:spcAft>
                      </a:pPr>
                      <a:r>
                        <a:rPr lang="zh-CN" sz="1800" kern="100">
                          <a:effectLst/>
                          <a:latin typeface="Times New Roman"/>
                          <a:ea typeface="宋体"/>
                        </a:rPr>
                        <a:t>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 algn="ctr">
                        <a:spcAft>
                          <a:spcPts val="0"/>
                        </a:spcAft>
                      </a:pPr>
                      <a:r>
                        <a:rPr lang="zh-CN" sz="1800" kern="100">
                          <a:effectLst/>
                          <a:latin typeface="Times New Roman"/>
                          <a:ea typeface="宋体"/>
                        </a:rPr>
                        <a:t>计算机应用</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spcAft>
                          <a:spcPts val="0"/>
                        </a:spcAft>
                      </a:pPr>
                      <a:r>
                        <a:rPr lang="en-US" sz="1800" kern="100">
                          <a:effectLst/>
                          <a:latin typeface="Times New Roman"/>
                          <a:ea typeface="宋体"/>
                        </a:rPr>
                        <a:t>20084102</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Times New Roman"/>
                          <a:ea typeface="宋体"/>
                        </a:rPr>
                        <a:t>赵小海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Times New Roman"/>
                          <a:ea typeface="宋体"/>
                        </a:rPr>
                        <a:t>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Times New Roman"/>
                          <a:ea typeface="宋体"/>
                        </a:rPr>
                        <a:t>生物科学</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spcAft>
                          <a:spcPts val="0"/>
                        </a:spcAft>
                      </a:pPr>
                      <a:r>
                        <a:rPr lang="en-US" sz="1800" kern="100">
                          <a:effectLst/>
                          <a:latin typeface="Times New Roman"/>
                          <a:ea typeface="宋体"/>
                        </a:rPr>
                        <a:t>20084218</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Times New Roman"/>
                          <a:ea typeface="宋体"/>
                        </a:rPr>
                        <a:t>王新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Times New Roman"/>
                          <a:ea typeface="宋体"/>
                        </a:rPr>
                        <a:t>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Times New Roman"/>
                          <a:ea typeface="宋体"/>
                        </a:rPr>
                        <a:t>国际经济法</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37465" algn="ctr">
                        <a:spcAft>
                          <a:spcPts val="0"/>
                        </a:spcAft>
                      </a:pPr>
                      <a:r>
                        <a:rPr lang="zh-CN" sz="1800" kern="100">
                          <a:effectLst/>
                          <a:latin typeface="Times New Roman"/>
                          <a:ea typeface="宋体"/>
                        </a:rPr>
                        <a: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130" algn="ctr">
                        <a:spcAft>
                          <a:spcPts val="0"/>
                        </a:spcAft>
                      </a:pPr>
                      <a:r>
                        <a:rPr lang="zh-CN" sz="1800" kern="100">
                          <a:effectLst/>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 algn="ctr">
                        <a:spcAft>
                          <a:spcPts val="0"/>
                        </a:spcAft>
                      </a:pPr>
                      <a:r>
                        <a:rPr lang="zh-CN" sz="1800" kern="100" dirty="0">
                          <a:effectLst/>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矩形 6"/>
          <p:cNvSpPr/>
          <p:nvPr/>
        </p:nvSpPr>
        <p:spPr>
          <a:xfrm>
            <a:off x="954122" y="3068960"/>
            <a:ext cx="877163" cy="369332"/>
          </a:xfrm>
          <a:prstGeom prst="rect">
            <a:avLst/>
          </a:prstGeom>
        </p:spPr>
        <p:txBody>
          <a:bodyPr wrap="none">
            <a:spAutoFit/>
          </a:bodyPr>
          <a:lstStyle/>
          <a:p>
            <a:r>
              <a:rPr lang="zh-CN" altLang="zh-CN" dirty="0">
                <a:latin typeface="黑体" pitchFamily="49" charset="-122"/>
                <a:ea typeface="黑体" pitchFamily="49" charset="-122"/>
              </a:rPr>
              <a:t>学生表</a:t>
            </a:r>
            <a:endParaRPr lang="zh-CN" altLang="en-US" dirty="0">
              <a:latin typeface="黑体" pitchFamily="49" charset="-122"/>
              <a:ea typeface="黑体" pitchFamily="49" charset="-122"/>
            </a:endParaRPr>
          </a:p>
        </p:txBody>
      </p:sp>
      <p:sp>
        <p:nvSpPr>
          <p:cNvPr id="9" name="下箭头 8"/>
          <p:cNvSpPr/>
          <p:nvPr/>
        </p:nvSpPr>
        <p:spPr>
          <a:xfrm>
            <a:off x="3723374" y="4509120"/>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10" name="矩形 9"/>
          <p:cNvSpPr/>
          <p:nvPr/>
        </p:nvSpPr>
        <p:spPr>
          <a:xfrm>
            <a:off x="4427984" y="4509120"/>
            <a:ext cx="2339102" cy="461665"/>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zh-CN" altLang="zh-CN" sz="2400" dirty="0">
                <a:latin typeface="黑体" pitchFamily="49" charset="-122"/>
                <a:ea typeface="黑体" pitchFamily="49" charset="-122"/>
              </a:rPr>
              <a:t>∏</a:t>
            </a:r>
            <a:r>
              <a:rPr lang="zh-CN" altLang="zh-CN" sz="2400" baseline="-25000" dirty="0">
                <a:latin typeface="黑体" pitchFamily="49" charset="-122"/>
                <a:ea typeface="黑体" pitchFamily="49" charset="-122"/>
              </a:rPr>
              <a:t>学号</a:t>
            </a:r>
            <a:r>
              <a:rPr lang="en-US" altLang="zh-CN" sz="2400" baseline="-25000" dirty="0">
                <a:latin typeface="黑体" pitchFamily="49" charset="-122"/>
                <a:ea typeface="黑体" pitchFamily="49" charset="-122"/>
              </a:rPr>
              <a:t>,</a:t>
            </a:r>
            <a:r>
              <a:rPr lang="zh-CN" altLang="zh-CN" sz="2400" baseline="-25000" dirty="0">
                <a:latin typeface="黑体" pitchFamily="49" charset="-122"/>
                <a:ea typeface="黑体" pitchFamily="49" charset="-122"/>
              </a:rPr>
              <a:t>专业</a:t>
            </a:r>
            <a:r>
              <a:rPr lang="en-US" altLang="zh-CN" sz="2400" dirty="0">
                <a:latin typeface="黑体" pitchFamily="49" charset="-122"/>
                <a:ea typeface="黑体" pitchFamily="49" charset="-122"/>
              </a:rPr>
              <a:t>(</a:t>
            </a:r>
            <a:r>
              <a:rPr lang="zh-CN" altLang="zh-CN" sz="2400" dirty="0">
                <a:latin typeface="黑体" pitchFamily="49" charset="-122"/>
                <a:ea typeface="黑体" pitchFamily="49" charset="-122"/>
              </a:rPr>
              <a:t>学生</a:t>
            </a:r>
            <a:r>
              <a:rPr lang="en-US" altLang="zh-CN" sz="2400" dirty="0">
                <a:latin typeface="黑体" pitchFamily="49" charset="-122"/>
                <a:ea typeface="黑体" pitchFamily="49" charset="-122"/>
              </a:rPr>
              <a:t>)</a:t>
            </a:r>
            <a:endParaRPr lang="zh-CN" altLang="zh-CN" sz="2400" dirty="0">
              <a:latin typeface="黑体" pitchFamily="49" charset="-122"/>
              <a:ea typeface="黑体" pitchFamily="49"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2718801635"/>
              </p:ext>
            </p:extLst>
          </p:nvPr>
        </p:nvGraphicFramePr>
        <p:xfrm>
          <a:off x="2339752" y="5085184"/>
          <a:ext cx="3528844" cy="1448832"/>
        </p:xfrm>
        <a:graphic>
          <a:graphicData uri="http://schemas.openxmlformats.org/drawingml/2006/table">
            <a:tbl>
              <a:tblPr/>
              <a:tblGrid>
                <a:gridCol w="1575130">
                  <a:extLst>
                    <a:ext uri="{9D8B030D-6E8A-4147-A177-3AD203B41FA5}">
                      <a16:colId xmlns:a16="http://schemas.microsoft.com/office/drawing/2014/main" val="20000"/>
                    </a:ext>
                  </a:extLst>
                </a:gridCol>
                <a:gridCol w="1953714">
                  <a:extLst>
                    <a:ext uri="{9D8B030D-6E8A-4147-A177-3AD203B41FA5}">
                      <a16:colId xmlns:a16="http://schemas.microsoft.com/office/drawing/2014/main" val="20001"/>
                    </a:ext>
                  </a:extLst>
                </a:gridCol>
              </a:tblGrid>
              <a:tr h="150032">
                <a:tc>
                  <a:txBody>
                    <a:bodyPr/>
                    <a:lstStyle/>
                    <a:p>
                      <a:pPr marL="37465" algn="ctr">
                        <a:spcAft>
                          <a:spcPts val="0"/>
                        </a:spcAft>
                      </a:pPr>
                      <a:r>
                        <a:rPr lang="zh-CN" sz="1800" kern="100" dirty="0">
                          <a:effectLst/>
                          <a:latin typeface="Times New Roman"/>
                          <a:ea typeface="宋体"/>
                        </a:rPr>
                        <a:t>学号</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 algn="ctr">
                        <a:spcAft>
                          <a:spcPts val="0"/>
                        </a:spcAft>
                      </a:pPr>
                      <a:r>
                        <a:rPr lang="zh-CN" sz="1800" kern="100">
                          <a:effectLst/>
                          <a:latin typeface="Times New Roman"/>
                          <a:ea typeface="宋体"/>
                        </a:rPr>
                        <a:t>专业</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0064">
                <a:tc>
                  <a:txBody>
                    <a:bodyPr/>
                    <a:lstStyle/>
                    <a:p>
                      <a:pPr algn="ctr">
                        <a:spcAft>
                          <a:spcPts val="0"/>
                        </a:spcAft>
                      </a:pPr>
                      <a:r>
                        <a:rPr lang="en-US" sz="1800" kern="100">
                          <a:effectLst/>
                          <a:latin typeface="Times New Roman"/>
                          <a:ea typeface="宋体"/>
                        </a:rPr>
                        <a:t>20084001</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 algn="ctr">
                        <a:spcAft>
                          <a:spcPts val="0"/>
                        </a:spcAft>
                      </a:pPr>
                      <a:r>
                        <a:rPr lang="zh-CN" sz="1800" kern="100">
                          <a:effectLst/>
                          <a:latin typeface="Times New Roman"/>
                          <a:ea typeface="宋体"/>
                        </a:rPr>
                        <a:t>计算机应用</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0064">
                <a:tc>
                  <a:txBody>
                    <a:bodyPr/>
                    <a:lstStyle/>
                    <a:p>
                      <a:pPr algn="ctr">
                        <a:spcAft>
                          <a:spcPts val="0"/>
                        </a:spcAft>
                      </a:pPr>
                      <a:r>
                        <a:rPr lang="en-US" sz="1800" kern="100">
                          <a:effectLst/>
                          <a:latin typeface="Times New Roman"/>
                          <a:ea typeface="宋体"/>
                        </a:rPr>
                        <a:t>20084102</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Times New Roman"/>
                          <a:ea typeface="宋体"/>
                        </a:rPr>
                        <a:t>生物科学</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0064">
                <a:tc>
                  <a:txBody>
                    <a:bodyPr/>
                    <a:lstStyle/>
                    <a:p>
                      <a:pPr algn="ctr">
                        <a:spcAft>
                          <a:spcPts val="0"/>
                        </a:spcAft>
                      </a:pPr>
                      <a:r>
                        <a:rPr lang="en-US" sz="1800" kern="100">
                          <a:effectLst/>
                          <a:latin typeface="Times New Roman"/>
                          <a:ea typeface="宋体"/>
                        </a:rPr>
                        <a:t>20084218</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Times New Roman"/>
                          <a:ea typeface="宋体"/>
                        </a:rPr>
                        <a:t>国际经济法</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0032">
                <a:tc>
                  <a:txBody>
                    <a:bodyPr/>
                    <a:lstStyle/>
                    <a:p>
                      <a:pPr marL="37465" algn="ctr">
                        <a:spcAft>
                          <a:spcPts val="0"/>
                        </a:spcAft>
                      </a:pPr>
                      <a:r>
                        <a:rPr lang="zh-CN" sz="1800" kern="100">
                          <a:effectLst/>
                          <a:latin typeface="Times New Roman"/>
                          <a:ea typeface="宋体"/>
                        </a:rPr>
                        <a: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 algn="ctr">
                        <a:spcAft>
                          <a:spcPts val="0"/>
                        </a:spcAft>
                      </a:pPr>
                      <a:r>
                        <a:rPr lang="zh-CN" sz="1800" kern="100" dirty="0">
                          <a:effectLst/>
                          <a:latin typeface="Times New Roman"/>
                          <a:ea typeface="宋体"/>
                        </a:rPr>
                        <a:t>……</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7604599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a:t>
            </a:r>
            <a:r>
              <a:rPr lang="zh-CN" altLang="zh-CN" dirty="0"/>
              <a:t>—</a:t>
            </a:r>
            <a:r>
              <a:rPr lang="en-US" altLang="zh-CN" dirty="0"/>
              <a:t>R</a:t>
            </a:r>
            <a:r>
              <a:rPr lang="zh-CN" altLang="zh-CN" dirty="0"/>
              <a:t>模型</a:t>
            </a:r>
            <a:r>
              <a:rPr lang="zh-CN" altLang="en-US" dirty="0"/>
              <a:t>概念及其图形表示法</a:t>
            </a:r>
          </a:p>
        </p:txBody>
      </p:sp>
      <p:sp>
        <p:nvSpPr>
          <p:cNvPr id="3" name="内容占位符 2"/>
          <p:cNvSpPr>
            <a:spLocks noGrp="1"/>
          </p:cNvSpPr>
          <p:nvPr>
            <p:ph sz="quarter" idx="1"/>
          </p:nvPr>
        </p:nvSpPr>
        <p:spPr>
          <a:xfrm>
            <a:off x="395536" y="1955308"/>
            <a:ext cx="7467600" cy="4873752"/>
          </a:xfrm>
        </p:spPr>
        <p:txBody>
          <a:bodyPr/>
          <a:lstStyle/>
          <a:p>
            <a:pPr lvl="1"/>
            <a:r>
              <a:rPr lang="zh-CN" altLang="zh-CN" dirty="0"/>
              <a:t>实体</a:t>
            </a:r>
            <a:r>
              <a:rPr lang="zh-CN" altLang="en-US" dirty="0"/>
              <a:t>（实体集）</a:t>
            </a:r>
            <a:endParaRPr lang="en-US" altLang="zh-CN" dirty="0"/>
          </a:p>
          <a:p>
            <a:pPr lvl="1"/>
            <a:endParaRPr lang="en-US" altLang="zh-CN" dirty="0"/>
          </a:p>
          <a:p>
            <a:pPr lvl="1"/>
            <a:endParaRPr lang="en-US" altLang="zh-CN" dirty="0"/>
          </a:p>
          <a:p>
            <a:pPr lvl="1"/>
            <a:endParaRPr lang="en-US" altLang="zh-CN" dirty="0"/>
          </a:p>
          <a:p>
            <a:pPr lvl="1"/>
            <a:r>
              <a:rPr lang="zh-CN" altLang="zh-CN" dirty="0"/>
              <a:t>属性</a:t>
            </a:r>
            <a:endParaRPr lang="en-US" altLang="zh-CN" dirty="0"/>
          </a:p>
          <a:p>
            <a:pPr lvl="1"/>
            <a:endParaRPr lang="en-US" altLang="zh-CN" dirty="0"/>
          </a:p>
          <a:p>
            <a:pPr marL="365760" lvl="1" indent="0">
              <a:buNone/>
            </a:pPr>
            <a:endParaRPr lang="en-US" altLang="zh-CN" dirty="0"/>
          </a:p>
          <a:p>
            <a:pPr lvl="1"/>
            <a:r>
              <a:rPr lang="zh-CN" altLang="zh-CN" dirty="0"/>
              <a:t>联系</a:t>
            </a:r>
            <a:endParaRPr lang="en-US" altLang="zh-CN" dirty="0"/>
          </a:p>
          <a:p>
            <a:pPr lvl="2"/>
            <a:r>
              <a:rPr lang="zh-CN" altLang="zh-CN" dirty="0"/>
              <a:t>一对一联系（</a:t>
            </a:r>
            <a:r>
              <a:rPr lang="en-US" altLang="zh-CN" dirty="0"/>
              <a:t>1:1</a:t>
            </a:r>
            <a:r>
              <a:rPr lang="zh-CN" altLang="zh-CN" dirty="0"/>
              <a:t>）</a:t>
            </a:r>
            <a:endParaRPr lang="en-US" altLang="zh-CN" dirty="0"/>
          </a:p>
          <a:p>
            <a:pPr lvl="2"/>
            <a:r>
              <a:rPr lang="zh-CN" altLang="zh-CN" dirty="0"/>
              <a:t>一对多联系（</a:t>
            </a:r>
            <a:r>
              <a:rPr lang="en-US" altLang="zh-CN" dirty="0"/>
              <a:t>1:n</a:t>
            </a:r>
            <a:r>
              <a:rPr lang="zh-CN" altLang="zh-CN" dirty="0"/>
              <a:t>）</a:t>
            </a:r>
            <a:endParaRPr lang="en-US" altLang="zh-CN" dirty="0"/>
          </a:p>
          <a:p>
            <a:pPr lvl="2"/>
            <a:r>
              <a:rPr lang="zh-CN" altLang="zh-CN" dirty="0"/>
              <a:t>多对多联系（</a:t>
            </a:r>
            <a:r>
              <a:rPr lang="en-US" altLang="zh-CN" dirty="0"/>
              <a:t>m:n</a:t>
            </a:r>
            <a:r>
              <a:rPr lang="zh-CN" altLang="zh-CN" dirty="0"/>
              <a:t>）</a:t>
            </a:r>
            <a:endParaRPr lang="zh-CN" altLang="en-US" dirty="0"/>
          </a:p>
        </p:txBody>
      </p:sp>
      <p:sp>
        <p:nvSpPr>
          <p:cNvPr id="5" name="TextBox 4"/>
          <p:cNvSpPr txBox="1"/>
          <p:nvPr/>
        </p:nvSpPr>
        <p:spPr>
          <a:xfrm>
            <a:off x="4860032" y="260648"/>
            <a:ext cx="3816424" cy="369332"/>
          </a:xfrm>
          <a:prstGeom prst="rect">
            <a:avLst/>
          </a:prstGeom>
          <a:noFill/>
        </p:spPr>
        <p:txBody>
          <a:bodyPr wrap="square" rtlCol="0">
            <a:spAutoFit/>
          </a:bodyPr>
          <a:lstStyle/>
          <a:p>
            <a:r>
              <a:rPr lang="en-US" altLang="zh-CN" b="1" dirty="0"/>
              <a:t>4.3 E-R</a:t>
            </a:r>
            <a:r>
              <a:rPr lang="zh-CN" altLang="zh-CN" b="1" dirty="0"/>
              <a:t>模型与数据库的设计</a:t>
            </a:r>
          </a:p>
        </p:txBody>
      </p:sp>
      <p:sp>
        <p:nvSpPr>
          <p:cNvPr id="6" name="Rectangle 6"/>
          <p:cNvSpPr>
            <a:spLocks noChangeArrowheads="1"/>
          </p:cNvSpPr>
          <p:nvPr/>
        </p:nvSpPr>
        <p:spPr bwMode="auto">
          <a:xfrm>
            <a:off x="3684073" y="2094051"/>
            <a:ext cx="10668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zh-CN" altLang="en-US"/>
              <a:t>学生</a:t>
            </a:r>
          </a:p>
        </p:txBody>
      </p:sp>
      <p:sp>
        <p:nvSpPr>
          <p:cNvPr id="7" name="Rectangle 7"/>
          <p:cNvSpPr>
            <a:spLocks noChangeArrowheads="1"/>
          </p:cNvSpPr>
          <p:nvPr/>
        </p:nvSpPr>
        <p:spPr bwMode="auto">
          <a:xfrm>
            <a:off x="5131873" y="2094051"/>
            <a:ext cx="10668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zh-CN" altLang="en-US" dirty="0"/>
              <a:t>教师</a:t>
            </a:r>
          </a:p>
        </p:txBody>
      </p:sp>
      <p:sp>
        <p:nvSpPr>
          <p:cNvPr id="8" name="Rectangle 8"/>
          <p:cNvSpPr>
            <a:spLocks noChangeArrowheads="1"/>
          </p:cNvSpPr>
          <p:nvPr/>
        </p:nvSpPr>
        <p:spPr bwMode="auto">
          <a:xfrm>
            <a:off x="6503473" y="2094051"/>
            <a:ext cx="10668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zh-CN" altLang="en-US"/>
              <a:t>课程</a:t>
            </a:r>
          </a:p>
        </p:txBody>
      </p:sp>
      <p:sp>
        <p:nvSpPr>
          <p:cNvPr id="12" name="Oval 9"/>
          <p:cNvSpPr>
            <a:spLocks noChangeArrowheads="1"/>
          </p:cNvSpPr>
          <p:nvPr/>
        </p:nvSpPr>
        <p:spPr bwMode="auto">
          <a:xfrm>
            <a:off x="2973195" y="3544746"/>
            <a:ext cx="9906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zh-CN" altLang="en-US"/>
              <a:t>学号</a:t>
            </a:r>
          </a:p>
        </p:txBody>
      </p:sp>
      <p:sp>
        <p:nvSpPr>
          <p:cNvPr id="13" name="Oval 10"/>
          <p:cNvSpPr>
            <a:spLocks noChangeArrowheads="1"/>
          </p:cNvSpPr>
          <p:nvPr/>
        </p:nvSpPr>
        <p:spPr bwMode="auto">
          <a:xfrm>
            <a:off x="4268595" y="3544746"/>
            <a:ext cx="9906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zh-CN" altLang="en-US"/>
              <a:t>姓名</a:t>
            </a:r>
          </a:p>
        </p:txBody>
      </p:sp>
      <p:sp>
        <p:nvSpPr>
          <p:cNvPr id="14" name="Oval 11"/>
          <p:cNvSpPr>
            <a:spLocks noChangeArrowheads="1"/>
          </p:cNvSpPr>
          <p:nvPr/>
        </p:nvSpPr>
        <p:spPr bwMode="auto">
          <a:xfrm>
            <a:off x="5640195" y="3544746"/>
            <a:ext cx="9906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zh-CN" altLang="en-US"/>
              <a:t>性别</a:t>
            </a:r>
          </a:p>
        </p:txBody>
      </p:sp>
      <p:sp>
        <p:nvSpPr>
          <p:cNvPr id="16" name="Line 60"/>
          <p:cNvSpPr>
            <a:spLocks noChangeShapeType="1"/>
          </p:cNvSpPr>
          <p:nvPr/>
        </p:nvSpPr>
        <p:spPr bwMode="auto">
          <a:xfrm flipH="1">
            <a:off x="3658995" y="2475051"/>
            <a:ext cx="558478" cy="106969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 name="Line 61"/>
          <p:cNvSpPr>
            <a:spLocks noChangeShapeType="1"/>
          </p:cNvSpPr>
          <p:nvPr/>
        </p:nvSpPr>
        <p:spPr bwMode="auto">
          <a:xfrm>
            <a:off x="4268595" y="2475051"/>
            <a:ext cx="533400" cy="106969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 name="Line 62"/>
          <p:cNvSpPr>
            <a:spLocks noChangeShapeType="1"/>
          </p:cNvSpPr>
          <p:nvPr/>
        </p:nvSpPr>
        <p:spPr bwMode="auto">
          <a:xfrm>
            <a:off x="4268595" y="2475051"/>
            <a:ext cx="1752600" cy="106969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 name="AutoShape 43"/>
          <p:cNvSpPr>
            <a:spLocks noChangeArrowheads="1"/>
          </p:cNvSpPr>
          <p:nvPr/>
        </p:nvSpPr>
        <p:spPr bwMode="auto">
          <a:xfrm>
            <a:off x="5284273" y="4831556"/>
            <a:ext cx="990600" cy="381000"/>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zh-CN" altLang="en-US" sz="1600" b="1">
                <a:latin typeface="Times New Roman" pitchFamily="18" charset="0"/>
              </a:rPr>
              <a:t>夫妻</a:t>
            </a:r>
          </a:p>
        </p:txBody>
      </p:sp>
      <p:sp>
        <p:nvSpPr>
          <p:cNvPr id="20" name="Line 45"/>
          <p:cNvSpPr>
            <a:spLocks noChangeShapeType="1"/>
          </p:cNvSpPr>
          <p:nvPr/>
        </p:nvSpPr>
        <p:spPr bwMode="auto">
          <a:xfrm>
            <a:off x="4598473" y="5003006"/>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Line 46"/>
          <p:cNvSpPr>
            <a:spLocks noChangeShapeType="1"/>
          </p:cNvSpPr>
          <p:nvPr/>
        </p:nvSpPr>
        <p:spPr bwMode="auto">
          <a:xfrm>
            <a:off x="6217723" y="5022056"/>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AutoShape 47"/>
          <p:cNvSpPr>
            <a:spLocks noChangeArrowheads="1"/>
          </p:cNvSpPr>
          <p:nvPr/>
        </p:nvSpPr>
        <p:spPr bwMode="auto">
          <a:xfrm>
            <a:off x="5284273" y="5364956"/>
            <a:ext cx="990600" cy="381000"/>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zh-CN" altLang="en-US" sz="1600" b="1">
                <a:latin typeface="Times New Roman" pitchFamily="18" charset="0"/>
              </a:rPr>
              <a:t>领导</a:t>
            </a:r>
          </a:p>
        </p:txBody>
      </p:sp>
      <p:sp>
        <p:nvSpPr>
          <p:cNvPr id="23" name="Line 48"/>
          <p:cNvSpPr>
            <a:spLocks noChangeShapeType="1"/>
          </p:cNvSpPr>
          <p:nvPr/>
        </p:nvSpPr>
        <p:spPr bwMode="auto">
          <a:xfrm>
            <a:off x="4598473" y="5536406"/>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Line 49"/>
          <p:cNvSpPr>
            <a:spLocks noChangeShapeType="1"/>
          </p:cNvSpPr>
          <p:nvPr/>
        </p:nvSpPr>
        <p:spPr bwMode="auto">
          <a:xfrm>
            <a:off x="6217723" y="5555456"/>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AutoShape 50"/>
          <p:cNvSpPr>
            <a:spLocks noChangeArrowheads="1"/>
          </p:cNvSpPr>
          <p:nvPr/>
        </p:nvSpPr>
        <p:spPr bwMode="auto">
          <a:xfrm>
            <a:off x="5284273" y="5898356"/>
            <a:ext cx="990600" cy="381000"/>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zh-CN" altLang="en-US" sz="1600" b="1">
                <a:latin typeface="Times New Roman" pitchFamily="18" charset="0"/>
              </a:rPr>
              <a:t>选课</a:t>
            </a:r>
          </a:p>
        </p:txBody>
      </p:sp>
      <p:sp>
        <p:nvSpPr>
          <p:cNvPr id="26" name="Line 51"/>
          <p:cNvSpPr>
            <a:spLocks noChangeShapeType="1"/>
          </p:cNvSpPr>
          <p:nvPr/>
        </p:nvSpPr>
        <p:spPr bwMode="auto">
          <a:xfrm>
            <a:off x="4598473" y="6069806"/>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 name="Line 52"/>
          <p:cNvSpPr>
            <a:spLocks noChangeShapeType="1"/>
          </p:cNvSpPr>
          <p:nvPr/>
        </p:nvSpPr>
        <p:spPr bwMode="auto">
          <a:xfrm>
            <a:off x="6217723" y="6088856"/>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Text Box 53"/>
          <p:cNvSpPr txBox="1">
            <a:spLocks noChangeArrowheads="1"/>
          </p:cNvSpPr>
          <p:nvPr/>
        </p:nvSpPr>
        <p:spPr bwMode="auto">
          <a:xfrm>
            <a:off x="4827073" y="4679156"/>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lang="en-US" altLang="zh-CN" dirty="0"/>
              <a:t>1</a:t>
            </a:r>
          </a:p>
        </p:txBody>
      </p:sp>
      <p:sp>
        <p:nvSpPr>
          <p:cNvPr id="29" name="Text Box 54"/>
          <p:cNvSpPr txBox="1">
            <a:spLocks noChangeArrowheads="1"/>
          </p:cNvSpPr>
          <p:nvPr/>
        </p:nvSpPr>
        <p:spPr bwMode="auto">
          <a:xfrm>
            <a:off x="6351073" y="4679156"/>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lang="en-US" altLang="zh-CN"/>
              <a:t>1</a:t>
            </a:r>
          </a:p>
        </p:txBody>
      </p:sp>
      <p:sp>
        <p:nvSpPr>
          <p:cNvPr id="30" name="Text Box 55"/>
          <p:cNvSpPr txBox="1">
            <a:spLocks noChangeArrowheads="1"/>
          </p:cNvSpPr>
          <p:nvPr/>
        </p:nvSpPr>
        <p:spPr bwMode="auto">
          <a:xfrm>
            <a:off x="4827073" y="5212556"/>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lang="en-US" altLang="zh-CN"/>
              <a:t>1</a:t>
            </a:r>
          </a:p>
        </p:txBody>
      </p:sp>
      <p:sp>
        <p:nvSpPr>
          <p:cNvPr id="31" name="Text Box 56"/>
          <p:cNvSpPr txBox="1">
            <a:spLocks noChangeArrowheads="1"/>
          </p:cNvSpPr>
          <p:nvPr/>
        </p:nvSpPr>
        <p:spPr bwMode="auto">
          <a:xfrm>
            <a:off x="4827073" y="5745956"/>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lang="en-US" altLang="zh-CN"/>
              <a:t>m</a:t>
            </a:r>
          </a:p>
        </p:txBody>
      </p:sp>
      <p:sp>
        <p:nvSpPr>
          <p:cNvPr id="32" name="Text Box 57"/>
          <p:cNvSpPr txBox="1">
            <a:spLocks noChangeArrowheads="1"/>
          </p:cNvSpPr>
          <p:nvPr/>
        </p:nvSpPr>
        <p:spPr bwMode="auto">
          <a:xfrm>
            <a:off x="6351073" y="5226844"/>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lang="en-US" altLang="zh-CN"/>
              <a:t>n</a:t>
            </a:r>
          </a:p>
        </p:txBody>
      </p:sp>
      <p:sp>
        <p:nvSpPr>
          <p:cNvPr id="33" name="Text Box 58"/>
          <p:cNvSpPr txBox="1">
            <a:spLocks noChangeArrowheads="1"/>
          </p:cNvSpPr>
          <p:nvPr/>
        </p:nvSpPr>
        <p:spPr bwMode="auto">
          <a:xfrm>
            <a:off x="6351073" y="5745956"/>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lang="en-US" altLang="zh-CN"/>
              <a:t>n</a:t>
            </a:r>
          </a:p>
        </p:txBody>
      </p:sp>
      <p:grpSp>
        <p:nvGrpSpPr>
          <p:cNvPr id="34" name="Group 70"/>
          <p:cNvGrpSpPr>
            <a:grpSpLocks/>
          </p:cNvGrpSpPr>
          <p:nvPr/>
        </p:nvGrpSpPr>
        <p:grpSpPr bwMode="auto">
          <a:xfrm>
            <a:off x="3912673" y="4831556"/>
            <a:ext cx="3657600" cy="304800"/>
            <a:chOff x="3168" y="3216"/>
            <a:chExt cx="2304" cy="192"/>
          </a:xfrm>
        </p:grpSpPr>
        <p:sp>
          <p:nvSpPr>
            <p:cNvPr id="35" name="Rectangle 63"/>
            <p:cNvSpPr>
              <a:spLocks noChangeArrowheads="1"/>
            </p:cNvSpPr>
            <p:nvPr/>
          </p:nvSpPr>
          <p:spPr bwMode="auto">
            <a:xfrm>
              <a:off x="3168" y="3216"/>
              <a:ext cx="480" cy="19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zh-CN" altLang="en-US" dirty="0"/>
                <a:t>男人</a:t>
              </a:r>
            </a:p>
          </p:txBody>
        </p:sp>
        <p:sp>
          <p:nvSpPr>
            <p:cNvPr id="36" name="Rectangle 66"/>
            <p:cNvSpPr>
              <a:spLocks noChangeArrowheads="1"/>
            </p:cNvSpPr>
            <p:nvPr/>
          </p:nvSpPr>
          <p:spPr bwMode="auto">
            <a:xfrm>
              <a:off x="4992" y="3216"/>
              <a:ext cx="480" cy="19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zh-CN" altLang="en-US"/>
                <a:t>女人</a:t>
              </a:r>
            </a:p>
          </p:txBody>
        </p:sp>
      </p:grpSp>
      <p:grpSp>
        <p:nvGrpSpPr>
          <p:cNvPr id="37" name="Group 71"/>
          <p:cNvGrpSpPr>
            <a:grpSpLocks/>
          </p:cNvGrpSpPr>
          <p:nvPr/>
        </p:nvGrpSpPr>
        <p:grpSpPr bwMode="auto">
          <a:xfrm>
            <a:off x="3912673" y="5364956"/>
            <a:ext cx="3657600" cy="381000"/>
            <a:chOff x="3168" y="3552"/>
            <a:chExt cx="2304" cy="240"/>
          </a:xfrm>
        </p:grpSpPr>
        <p:sp>
          <p:nvSpPr>
            <p:cNvPr id="38" name="Rectangle 64"/>
            <p:cNvSpPr>
              <a:spLocks noChangeArrowheads="1"/>
            </p:cNvSpPr>
            <p:nvPr/>
          </p:nvSpPr>
          <p:spPr bwMode="auto">
            <a:xfrm>
              <a:off x="3168" y="3552"/>
              <a:ext cx="480" cy="19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zh-CN" altLang="en-US"/>
                <a:t>总统</a:t>
              </a:r>
            </a:p>
          </p:txBody>
        </p:sp>
        <p:sp>
          <p:nvSpPr>
            <p:cNvPr id="39" name="Rectangle 67"/>
            <p:cNvSpPr>
              <a:spLocks noChangeArrowheads="1"/>
            </p:cNvSpPr>
            <p:nvPr/>
          </p:nvSpPr>
          <p:spPr bwMode="auto">
            <a:xfrm>
              <a:off x="4992" y="3600"/>
              <a:ext cx="480" cy="19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zh-CN" altLang="en-US"/>
                <a:t>公民</a:t>
              </a:r>
            </a:p>
          </p:txBody>
        </p:sp>
      </p:grpSp>
      <p:grpSp>
        <p:nvGrpSpPr>
          <p:cNvPr id="40" name="Group 72"/>
          <p:cNvGrpSpPr>
            <a:grpSpLocks/>
          </p:cNvGrpSpPr>
          <p:nvPr/>
        </p:nvGrpSpPr>
        <p:grpSpPr bwMode="auto">
          <a:xfrm>
            <a:off x="3912673" y="5898356"/>
            <a:ext cx="3657600" cy="304800"/>
            <a:chOff x="3168" y="3888"/>
            <a:chExt cx="2304" cy="192"/>
          </a:xfrm>
        </p:grpSpPr>
        <p:sp>
          <p:nvSpPr>
            <p:cNvPr id="41" name="Rectangle 65"/>
            <p:cNvSpPr>
              <a:spLocks noChangeArrowheads="1"/>
            </p:cNvSpPr>
            <p:nvPr/>
          </p:nvSpPr>
          <p:spPr bwMode="auto">
            <a:xfrm>
              <a:off x="3168" y="3888"/>
              <a:ext cx="480" cy="19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zh-CN" altLang="en-US"/>
                <a:t>学生</a:t>
              </a:r>
            </a:p>
          </p:txBody>
        </p:sp>
        <p:sp>
          <p:nvSpPr>
            <p:cNvPr id="42" name="Rectangle 68"/>
            <p:cNvSpPr>
              <a:spLocks noChangeArrowheads="1"/>
            </p:cNvSpPr>
            <p:nvPr/>
          </p:nvSpPr>
          <p:spPr bwMode="auto">
            <a:xfrm>
              <a:off x="4992" y="3888"/>
              <a:ext cx="480" cy="19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zh-CN" altLang="en-US"/>
                <a:t>课程</a:t>
              </a:r>
            </a:p>
          </p:txBody>
        </p:sp>
      </p:grpSp>
    </p:spTree>
    <p:extLst>
      <p:ext uri="{BB962C8B-B14F-4D97-AF65-F5344CB8AC3E}">
        <p14:creationId xmlns:p14="http://schemas.microsoft.com/office/powerpoint/2010/main" val="3116200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字形的表示</a:t>
            </a:r>
            <a:endParaRPr lang="zh-CN" altLang="en-US" dirty="0"/>
          </a:p>
        </p:txBody>
      </p:sp>
      <p:sp>
        <p:nvSpPr>
          <p:cNvPr id="3" name="内容占位符 2"/>
          <p:cNvSpPr>
            <a:spLocks noGrp="1"/>
          </p:cNvSpPr>
          <p:nvPr>
            <p:ph sz="quarter" idx="1"/>
          </p:nvPr>
        </p:nvSpPr>
        <p:spPr/>
        <p:txBody>
          <a:bodyPr/>
          <a:lstStyle/>
          <a:p>
            <a:r>
              <a:rPr lang="zh-CN" altLang="zh-CN" dirty="0"/>
              <a:t>汉字字形码</a:t>
            </a:r>
            <a:r>
              <a:rPr lang="zh-CN" altLang="en-US" dirty="0"/>
              <a:t>：</a:t>
            </a:r>
            <a:r>
              <a:rPr lang="zh-CN" altLang="zh-CN" dirty="0"/>
              <a:t>用点阵记录汉字字形的编码，是汉字的输出形式</a:t>
            </a:r>
            <a:r>
              <a:rPr lang="zh-CN" altLang="en-US" dirty="0"/>
              <a:t>。</a:t>
            </a:r>
            <a:r>
              <a:rPr lang="en-US" altLang="zh-CN" dirty="0"/>
              <a:t>0</a:t>
            </a:r>
            <a:r>
              <a:rPr lang="zh-CN" altLang="zh-CN" dirty="0"/>
              <a:t>代表没有点，</a:t>
            </a:r>
            <a:r>
              <a:rPr lang="en-US" altLang="zh-CN" dirty="0"/>
              <a:t>1</a:t>
            </a:r>
            <a:r>
              <a:rPr lang="zh-CN" altLang="zh-CN" dirty="0"/>
              <a:t>代表有点</a:t>
            </a:r>
            <a:r>
              <a:rPr lang="zh-CN" altLang="en-US" dirty="0"/>
              <a:t>。</a:t>
            </a:r>
            <a:endParaRPr lang="en-US" altLang="zh-CN" dirty="0"/>
          </a:p>
          <a:p>
            <a:r>
              <a:rPr lang="zh-CN" altLang="en-US" dirty="0"/>
              <a:t>字形码存于</a:t>
            </a:r>
            <a:r>
              <a:rPr lang="zh-CN" altLang="zh-CN" dirty="0"/>
              <a:t>字库</a:t>
            </a:r>
            <a:r>
              <a:rPr lang="zh-CN" altLang="en-US" dirty="0"/>
              <a:t>，</a:t>
            </a:r>
            <a:r>
              <a:rPr lang="zh-CN" altLang="zh-CN" dirty="0"/>
              <a:t>例如宋体、黑体、仿宋体、楷体等</a:t>
            </a:r>
            <a:r>
              <a:rPr lang="zh-CN" altLang="en-US" dirty="0"/>
              <a:t>字库。</a:t>
            </a:r>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1.1</a:t>
            </a:r>
            <a:r>
              <a:rPr lang="zh-CN" altLang="zh-CN" b="1" dirty="0"/>
              <a:t>信息的数字化</a:t>
            </a:r>
          </a:p>
        </p:txBody>
      </p:sp>
      <p:pic>
        <p:nvPicPr>
          <p:cNvPr id="5" name="图片 4" descr="ch"/>
          <p:cNvPicPr/>
          <p:nvPr/>
        </p:nvPicPr>
        <p:blipFill>
          <a:blip r:embed="rId2">
            <a:extLst>
              <a:ext uri="{28A0092B-C50C-407E-A947-70E740481C1C}">
                <a14:useLocalDpi xmlns:a14="http://schemas.microsoft.com/office/drawing/2010/main" val="0"/>
              </a:ext>
            </a:extLst>
          </a:blip>
          <a:srcRect/>
          <a:stretch>
            <a:fillRect/>
          </a:stretch>
        </p:blipFill>
        <p:spPr bwMode="auto">
          <a:xfrm>
            <a:off x="0" y="3473624"/>
            <a:ext cx="3600400" cy="3384376"/>
          </a:xfrm>
          <a:prstGeom prst="rect">
            <a:avLst/>
          </a:prstGeom>
          <a:noFill/>
          <a:ln>
            <a:noFill/>
          </a:ln>
        </p:spPr>
      </p:pic>
      <p:sp>
        <p:nvSpPr>
          <p:cNvPr id="6" name="矩形 5"/>
          <p:cNvSpPr/>
          <p:nvPr/>
        </p:nvSpPr>
        <p:spPr>
          <a:xfrm>
            <a:off x="4043239" y="4365104"/>
            <a:ext cx="4086200" cy="2308324"/>
          </a:xfrm>
          <a:prstGeom prst="rect">
            <a:avLst/>
          </a:prstGeom>
        </p:spPr>
        <p:txBody>
          <a:bodyPr wrap="square">
            <a:spAutoFit/>
          </a:bodyPr>
          <a:lstStyle/>
          <a:p>
            <a:r>
              <a:rPr lang="zh-CN" altLang="zh-CN" sz="2400" dirty="0">
                <a:latin typeface="黑体" pitchFamily="49" charset="-122"/>
                <a:ea typeface="黑体" pitchFamily="49" charset="-122"/>
              </a:rPr>
              <a:t>【例</a:t>
            </a:r>
            <a:r>
              <a:rPr lang="zh-CN" altLang="zh-CN" sz="2400" b="1" dirty="0">
                <a:latin typeface="黑体" pitchFamily="49" charset="-122"/>
                <a:ea typeface="黑体" pitchFamily="49" charset="-122"/>
              </a:rPr>
              <a:t>】</a:t>
            </a:r>
            <a:r>
              <a:rPr lang="zh-CN" altLang="zh-CN" sz="2400" dirty="0">
                <a:latin typeface="黑体" pitchFamily="49" charset="-122"/>
                <a:ea typeface="黑体" pitchFamily="49" charset="-122"/>
              </a:rPr>
              <a:t>计算存储</a:t>
            </a:r>
            <a:r>
              <a:rPr lang="en-US" altLang="zh-CN" sz="2400" dirty="0">
                <a:latin typeface="黑体" pitchFamily="49" charset="-122"/>
                <a:ea typeface="黑体" pitchFamily="49" charset="-122"/>
              </a:rPr>
              <a:t>1024</a:t>
            </a:r>
            <a:r>
              <a:rPr lang="zh-CN" altLang="zh-CN" sz="2400" dirty="0">
                <a:latin typeface="黑体" pitchFamily="49" charset="-122"/>
                <a:ea typeface="黑体" pitchFamily="49" charset="-122"/>
              </a:rPr>
              <a:t>个</a:t>
            </a:r>
            <a:r>
              <a:rPr lang="en-US" altLang="zh-CN" sz="2400" dirty="0">
                <a:latin typeface="黑体" pitchFamily="49" charset="-122"/>
                <a:ea typeface="黑体" pitchFamily="49" charset="-122"/>
              </a:rPr>
              <a:t>24</a:t>
            </a:r>
            <a:r>
              <a:rPr lang="zh-CN" altLang="zh-CN" sz="2400" dirty="0">
                <a:latin typeface="黑体" pitchFamily="49" charset="-122"/>
                <a:ea typeface="黑体" pitchFamily="49" charset="-122"/>
              </a:rPr>
              <a:t>×</a:t>
            </a:r>
            <a:r>
              <a:rPr lang="en-US" altLang="zh-CN" sz="2400" dirty="0">
                <a:latin typeface="黑体" pitchFamily="49" charset="-122"/>
                <a:ea typeface="黑体" pitchFamily="49" charset="-122"/>
              </a:rPr>
              <a:t>24</a:t>
            </a:r>
            <a:r>
              <a:rPr lang="zh-CN" altLang="zh-CN" sz="2400" dirty="0">
                <a:latin typeface="黑体" pitchFamily="49" charset="-122"/>
                <a:ea typeface="黑体" pitchFamily="49" charset="-122"/>
              </a:rPr>
              <a:t>点阵的汉字字形码需要多少字节？</a:t>
            </a:r>
            <a:endParaRPr lang="en-US" altLang="zh-CN" sz="2400" dirty="0">
              <a:latin typeface="黑体" pitchFamily="49" charset="-122"/>
              <a:ea typeface="黑体" pitchFamily="49" charset="-122"/>
            </a:endParaRPr>
          </a:p>
          <a:p>
            <a:endParaRPr lang="zh-CN" altLang="zh-CN" sz="2400" dirty="0">
              <a:latin typeface="黑体" pitchFamily="49" charset="-122"/>
              <a:ea typeface="黑体" pitchFamily="49" charset="-122"/>
            </a:endParaRPr>
          </a:p>
          <a:p>
            <a:r>
              <a:rPr lang="zh-CN" altLang="zh-CN" sz="2400" dirty="0">
                <a:latin typeface="黑体" pitchFamily="49" charset="-122"/>
                <a:ea typeface="黑体" pitchFamily="49" charset="-122"/>
              </a:rPr>
              <a:t>【解</a:t>
            </a:r>
            <a:r>
              <a:rPr lang="zh-CN" altLang="zh-CN" sz="2400" b="1" dirty="0">
                <a:latin typeface="黑体" pitchFamily="49" charset="-122"/>
                <a:ea typeface="黑体" pitchFamily="49" charset="-122"/>
              </a:rPr>
              <a:t>】</a:t>
            </a:r>
            <a:r>
              <a:rPr lang="en-US" altLang="zh-CN" sz="2400" dirty="0">
                <a:latin typeface="黑体" pitchFamily="49" charset="-122"/>
                <a:ea typeface="黑体" pitchFamily="49" charset="-122"/>
              </a:rPr>
              <a:t>1024</a:t>
            </a:r>
            <a:r>
              <a:rPr lang="zh-CN" altLang="zh-CN" sz="2400" dirty="0">
                <a:latin typeface="黑体" pitchFamily="49" charset="-122"/>
                <a:ea typeface="黑体" pitchFamily="49" charset="-122"/>
              </a:rPr>
              <a:t>×</a:t>
            </a:r>
            <a:r>
              <a:rPr lang="en-US" altLang="zh-CN" sz="2400" dirty="0">
                <a:latin typeface="黑体" pitchFamily="49" charset="-122"/>
                <a:ea typeface="黑体" pitchFamily="49" charset="-122"/>
              </a:rPr>
              <a:t>24</a:t>
            </a:r>
            <a:r>
              <a:rPr lang="zh-CN" altLang="zh-CN" sz="2400" dirty="0">
                <a:latin typeface="黑体" pitchFamily="49" charset="-122"/>
                <a:ea typeface="黑体" pitchFamily="49" charset="-122"/>
              </a:rPr>
              <a:t>×</a:t>
            </a:r>
            <a:r>
              <a:rPr lang="en-US" altLang="zh-CN" sz="2400" dirty="0">
                <a:latin typeface="黑体" pitchFamily="49" charset="-122"/>
                <a:ea typeface="黑体" pitchFamily="49" charset="-122"/>
              </a:rPr>
              <a:t>24/8=72(KB)</a:t>
            </a:r>
            <a:endParaRPr lang="zh-CN" altLang="zh-CN" sz="2400" dirty="0">
              <a:latin typeface="黑体" pitchFamily="49" charset="-122"/>
              <a:ea typeface="黑体" pitchFamily="49" charset="-122"/>
            </a:endParaRPr>
          </a:p>
        </p:txBody>
      </p:sp>
      <p:cxnSp>
        <p:nvCxnSpPr>
          <p:cNvPr id="8" name="直接箭头连接符 7"/>
          <p:cNvCxnSpPr/>
          <p:nvPr/>
        </p:nvCxnSpPr>
        <p:spPr>
          <a:xfrm flipH="1">
            <a:off x="3276364" y="3356992"/>
            <a:ext cx="648072" cy="28803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9" name="直接箭头连接符 8"/>
          <p:cNvCxnSpPr/>
          <p:nvPr/>
        </p:nvCxnSpPr>
        <p:spPr>
          <a:xfrm flipH="1">
            <a:off x="2699792" y="3212976"/>
            <a:ext cx="417472" cy="72008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3" name="矩形 12"/>
          <p:cNvSpPr/>
          <p:nvPr/>
        </p:nvSpPr>
        <p:spPr>
          <a:xfrm>
            <a:off x="3231300" y="2987660"/>
            <a:ext cx="300082" cy="369332"/>
          </a:xfrm>
          <a:prstGeom prst="rect">
            <a:avLst/>
          </a:prstGeom>
        </p:spPr>
        <p:txBody>
          <a:bodyPr wrap="none">
            <a:spAutoFit/>
          </a:bodyPr>
          <a:lstStyle/>
          <a:p>
            <a:r>
              <a:rPr lang="en-US" altLang="zh-CN" dirty="0">
                <a:latin typeface="黑体" pitchFamily="49" charset="-122"/>
                <a:ea typeface="黑体" pitchFamily="49" charset="-122"/>
              </a:rPr>
              <a:t>1</a:t>
            </a:r>
            <a:endParaRPr lang="zh-CN" altLang="en-US" dirty="0"/>
          </a:p>
        </p:txBody>
      </p:sp>
      <p:sp>
        <p:nvSpPr>
          <p:cNvPr id="14" name="矩形 13"/>
          <p:cNvSpPr/>
          <p:nvPr/>
        </p:nvSpPr>
        <p:spPr>
          <a:xfrm>
            <a:off x="3924436" y="3104292"/>
            <a:ext cx="300082" cy="369332"/>
          </a:xfrm>
          <a:prstGeom prst="rect">
            <a:avLst/>
          </a:prstGeom>
        </p:spPr>
        <p:txBody>
          <a:bodyPr wrap="none">
            <a:spAutoFit/>
          </a:bodyPr>
          <a:lstStyle/>
          <a:p>
            <a:r>
              <a:rPr lang="en-US" altLang="zh-CN" dirty="0">
                <a:latin typeface="黑体" pitchFamily="49" charset="-122"/>
                <a:ea typeface="黑体" pitchFamily="49" charset="-122"/>
              </a:rPr>
              <a:t>0</a:t>
            </a:r>
            <a:endParaRPr lang="zh-CN" altLang="en-US" dirty="0"/>
          </a:p>
        </p:txBody>
      </p:sp>
    </p:spTree>
    <p:extLst>
      <p:ext uri="{BB962C8B-B14F-4D97-AF65-F5344CB8AC3E}">
        <p14:creationId xmlns:p14="http://schemas.microsoft.com/office/powerpoint/2010/main" val="290128700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a:t>
            </a:r>
            <a:r>
              <a:rPr lang="zh-CN" altLang="zh-CN" dirty="0"/>
              <a:t>—</a:t>
            </a:r>
            <a:r>
              <a:rPr lang="en-US" altLang="zh-CN" dirty="0"/>
              <a:t>R</a:t>
            </a:r>
            <a:r>
              <a:rPr lang="zh-CN" altLang="zh-CN" dirty="0"/>
              <a:t>模型</a:t>
            </a:r>
            <a:endParaRPr lang="zh-CN" altLang="en-US" dirty="0"/>
          </a:p>
        </p:txBody>
      </p:sp>
      <p:sp>
        <p:nvSpPr>
          <p:cNvPr id="3" name="内容占位符 2"/>
          <p:cNvSpPr>
            <a:spLocks noGrp="1"/>
          </p:cNvSpPr>
          <p:nvPr>
            <p:ph sz="quarter" idx="1"/>
          </p:nvPr>
        </p:nvSpPr>
        <p:spPr>
          <a:xfrm>
            <a:off x="457200" y="1600200"/>
            <a:ext cx="8003232" cy="4873752"/>
          </a:xfrm>
        </p:spPr>
        <p:txBody>
          <a:bodyPr/>
          <a:lstStyle/>
          <a:p>
            <a:r>
              <a:rPr lang="zh-CN" altLang="zh-CN" dirty="0"/>
              <a:t>【例</a:t>
            </a:r>
            <a:r>
              <a:rPr lang="zh-CN" altLang="zh-CN" b="1" dirty="0"/>
              <a:t>】</a:t>
            </a:r>
            <a:r>
              <a:rPr lang="zh-CN" altLang="zh-CN" dirty="0"/>
              <a:t>建立学生选课的数据模型，并用</a:t>
            </a:r>
            <a:r>
              <a:rPr lang="en-US" altLang="zh-CN" dirty="0"/>
              <a:t>E-R</a:t>
            </a:r>
            <a:r>
              <a:rPr lang="zh-CN" altLang="zh-CN" dirty="0"/>
              <a:t>图表示出来</a:t>
            </a:r>
            <a:endParaRPr lang="zh-CN" altLang="en-US" dirty="0"/>
          </a:p>
        </p:txBody>
      </p:sp>
      <p:sp>
        <p:nvSpPr>
          <p:cNvPr id="5" name="TextBox 4"/>
          <p:cNvSpPr txBox="1"/>
          <p:nvPr/>
        </p:nvSpPr>
        <p:spPr>
          <a:xfrm>
            <a:off x="4860032" y="260648"/>
            <a:ext cx="3816424" cy="369332"/>
          </a:xfrm>
          <a:prstGeom prst="rect">
            <a:avLst/>
          </a:prstGeom>
          <a:noFill/>
        </p:spPr>
        <p:txBody>
          <a:bodyPr wrap="square" rtlCol="0">
            <a:spAutoFit/>
          </a:bodyPr>
          <a:lstStyle/>
          <a:p>
            <a:r>
              <a:rPr lang="en-US" altLang="zh-CN" b="1" dirty="0"/>
              <a:t>4.3 E-R</a:t>
            </a:r>
            <a:r>
              <a:rPr lang="zh-CN" altLang="zh-CN" b="1" dirty="0"/>
              <a:t>模型与数据库的设计</a:t>
            </a: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6" name="组合 1196"/>
          <p:cNvGrpSpPr>
            <a:grpSpLocks/>
          </p:cNvGrpSpPr>
          <p:nvPr/>
        </p:nvGrpSpPr>
        <p:grpSpPr bwMode="auto">
          <a:xfrm>
            <a:off x="467544" y="2636956"/>
            <a:ext cx="7726526" cy="3744372"/>
            <a:chOff x="2292" y="10825"/>
            <a:chExt cx="6120" cy="3407"/>
          </a:xfrm>
        </p:grpSpPr>
        <p:graphicFrame>
          <p:nvGraphicFramePr>
            <p:cNvPr id="7" name="对象 6"/>
            <p:cNvGraphicFramePr>
              <a:graphicFrameLocks noChangeAspect="1"/>
            </p:cNvGraphicFramePr>
            <p:nvPr>
              <p:extLst>
                <p:ext uri="{D42A27DB-BD31-4B8C-83A1-F6EECF244321}">
                  <p14:modId xmlns:p14="http://schemas.microsoft.com/office/powerpoint/2010/main" val="1159763161"/>
                </p:ext>
              </p:extLst>
            </p:nvPr>
          </p:nvGraphicFramePr>
          <p:xfrm>
            <a:off x="2292" y="10825"/>
            <a:ext cx="6120" cy="2585"/>
          </p:xfrm>
          <a:graphic>
            <a:graphicData uri="http://schemas.openxmlformats.org/presentationml/2006/ole">
              <mc:AlternateContent xmlns:mc="http://schemas.openxmlformats.org/markup-compatibility/2006">
                <mc:Choice xmlns:v="urn:schemas-microsoft-com:vml" Requires="v">
                  <p:oleObj name="BMP 图像" r:id="rId2" imgW="5504762" imgH="2324424" progId="Paint.Picture">
                    <p:embed/>
                  </p:oleObj>
                </mc:Choice>
                <mc:Fallback>
                  <p:oleObj name="BMP 图像" r:id="rId2" imgW="5504762" imgH="2324424" progId="Paint.Picture">
                    <p:embed/>
                    <p:pic>
                      <p:nvPicPr>
                        <p:cNvPr id="0" name="对象 11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2" y="10825"/>
                          <a:ext cx="6120" cy="25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文本框 1198"/>
            <p:cNvSpPr txBox="1">
              <a:spLocks noChangeArrowheads="1"/>
            </p:cNvSpPr>
            <p:nvPr/>
          </p:nvSpPr>
          <p:spPr bwMode="auto">
            <a:xfrm>
              <a:off x="3597" y="13608"/>
              <a:ext cx="3960" cy="6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233363" algn="ctr" defTabSz="914400" rtl="0" eaLnBrk="1" fontAlgn="base" latinLnBrk="0" hangingPunct="1">
                <a:lnSpc>
                  <a:spcPct val="100000"/>
                </a:lnSpc>
                <a:spcBef>
                  <a:spcPct val="0"/>
                </a:spcBef>
                <a:spcAft>
                  <a:spcPct val="0"/>
                </a:spcAft>
                <a:buClrTx/>
                <a:buSzTx/>
                <a:buFontTx/>
                <a:buNone/>
                <a:tabLst/>
              </a:pPr>
              <a:r>
                <a:rPr kumimoji="0" lang="zh-CN" sz="9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图</a:t>
              </a:r>
              <a:r>
                <a:rPr kumimoji="0" lang="en-US" altLang="zh-CN" sz="9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4</a:t>
              </a:r>
              <a:r>
                <a:rPr kumimoji="0" lang="en-US" altLang="zh-CN" sz="900" b="0" i="0" u="none" strike="noStrike" cap="none" normalizeH="0" baseline="0">
                  <a:ln>
                    <a:noFill/>
                  </a:ln>
                  <a:solidFill>
                    <a:schemeClr val="tx1"/>
                  </a:solidFill>
                  <a:effectLst/>
                  <a:latin typeface="Times New Roman" pitchFamily="18" charset="0"/>
                  <a:ea typeface="黑体" pitchFamily="49" charset="-122"/>
                  <a:cs typeface="Times New Roman" pitchFamily="18" charset="0"/>
                </a:rPr>
                <a:t>.4  </a:t>
              </a:r>
              <a:r>
                <a:rPr kumimoji="0" lang="zh-CN" altLang="en-US" sz="9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学生选课</a:t>
              </a:r>
              <a:r>
                <a:rPr kumimoji="0" lang="en-US" altLang="zh-CN" sz="9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E-R</a:t>
              </a:r>
              <a:r>
                <a:rPr kumimoji="0" lang="zh-CN" altLang="en-US" sz="9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图</a:t>
              </a:r>
              <a:endParaRPr kumimoji="0" lang="zh-CN" altLang="en-US"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grpSp>
    </p:spTree>
    <p:extLst>
      <p:ext uri="{BB962C8B-B14F-4D97-AF65-F5344CB8AC3E}">
        <p14:creationId xmlns:p14="http://schemas.microsoft.com/office/powerpoint/2010/main" val="387604599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339752" y="1484784"/>
            <a:ext cx="6172200" cy="2053590"/>
          </a:xfrm>
        </p:spPr>
        <p:txBody>
          <a:bodyPr/>
          <a:lstStyle/>
          <a:p>
            <a:r>
              <a:rPr lang="zh-CN" altLang="zh-CN" dirty="0"/>
              <a:t>第</a:t>
            </a:r>
            <a:r>
              <a:rPr lang="en-US" altLang="zh-CN" dirty="0"/>
              <a:t>5</a:t>
            </a:r>
            <a:r>
              <a:rPr lang="zh-CN" altLang="zh-CN" dirty="0"/>
              <a:t>章 软件的开发</a:t>
            </a:r>
            <a:endParaRPr lang="zh-CN" altLang="en-US" dirty="0"/>
          </a:p>
        </p:txBody>
      </p:sp>
      <p:sp>
        <p:nvSpPr>
          <p:cNvPr id="5" name="文本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5609558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310852"/>
            <a:ext cx="7467600" cy="1143000"/>
          </a:xfrm>
        </p:spPr>
        <p:txBody>
          <a:bodyPr/>
          <a:lstStyle/>
          <a:p>
            <a:r>
              <a:rPr lang="zh-CN" altLang="zh-CN" dirty="0"/>
              <a:t>软件</a:t>
            </a:r>
            <a:endParaRPr lang="zh-CN" altLang="en-US" dirty="0"/>
          </a:p>
        </p:txBody>
      </p:sp>
      <p:sp>
        <p:nvSpPr>
          <p:cNvPr id="3" name="内容占位符 2"/>
          <p:cNvSpPr>
            <a:spLocks noGrp="1"/>
          </p:cNvSpPr>
          <p:nvPr>
            <p:ph sz="quarter" idx="1"/>
          </p:nvPr>
        </p:nvSpPr>
        <p:spPr>
          <a:xfrm>
            <a:off x="107504" y="908720"/>
            <a:ext cx="8856984" cy="5832648"/>
          </a:xfrm>
        </p:spPr>
        <p:txBody>
          <a:bodyPr>
            <a:normAutofit lnSpcReduction="10000"/>
          </a:bodyPr>
          <a:lstStyle/>
          <a:p>
            <a:r>
              <a:rPr lang="zh-CN" altLang="zh-CN" dirty="0"/>
              <a:t>软件的概念 </a:t>
            </a:r>
            <a:endParaRPr lang="en-US" altLang="zh-CN" dirty="0"/>
          </a:p>
          <a:p>
            <a:pPr lvl="1"/>
            <a:r>
              <a:rPr lang="zh-CN" altLang="zh-CN" dirty="0"/>
              <a:t>软件是程序、数据及其相关文档的完整集合</a:t>
            </a:r>
            <a:endParaRPr lang="en-US" altLang="zh-CN" dirty="0"/>
          </a:p>
          <a:p>
            <a:r>
              <a:rPr lang="zh-CN" altLang="zh-CN" dirty="0"/>
              <a:t>软件的分类</a:t>
            </a:r>
            <a:endParaRPr lang="en-US" altLang="zh-CN" dirty="0"/>
          </a:p>
          <a:p>
            <a:pPr lvl="1"/>
            <a:r>
              <a:rPr lang="zh-CN" altLang="zh-CN" dirty="0"/>
              <a:t>系统软件</a:t>
            </a:r>
            <a:endParaRPr lang="en-US" altLang="zh-CN" dirty="0"/>
          </a:p>
          <a:p>
            <a:pPr lvl="2"/>
            <a:r>
              <a:rPr lang="zh-CN" altLang="zh-CN" dirty="0"/>
              <a:t>操作系统</a:t>
            </a:r>
            <a:r>
              <a:rPr lang="zh-CN" altLang="en-US" dirty="0"/>
              <a:t>（核心）</a:t>
            </a:r>
            <a:endParaRPr lang="en-US" altLang="zh-CN" dirty="0"/>
          </a:p>
          <a:p>
            <a:pPr lvl="3"/>
            <a:r>
              <a:rPr lang="zh-CN" altLang="zh-CN" dirty="0"/>
              <a:t>管理计算机软、硬件资源</a:t>
            </a:r>
            <a:r>
              <a:rPr lang="zh-CN" altLang="en-US" dirty="0"/>
              <a:t>，</a:t>
            </a:r>
            <a:r>
              <a:rPr lang="zh-CN" altLang="zh-CN" dirty="0"/>
              <a:t>用户与计算机硬件之间的接口</a:t>
            </a:r>
            <a:r>
              <a:rPr lang="zh-CN" altLang="en-US" dirty="0"/>
              <a:t>，</a:t>
            </a:r>
            <a:r>
              <a:rPr lang="zh-CN" altLang="zh-CN" dirty="0"/>
              <a:t>使计算机各部分协调有效地工作</a:t>
            </a:r>
            <a:endParaRPr lang="en-US" altLang="zh-CN" dirty="0"/>
          </a:p>
          <a:p>
            <a:pPr lvl="3"/>
            <a:r>
              <a:rPr lang="zh-CN" altLang="en-US" dirty="0"/>
              <a:t>功能：</a:t>
            </a:r>
            <a:r>
              <a:rPr lang="zh-CN" altLang="zh-CN" dirty="0"/>
              <a:t>存储器管理</a:t>
            </a:r>
            <a:r>
              <a:rPr lang="zh-CN" altLang="en-US" dirty="0"/>
              <a:t>、</a:t>
            </a:r>
            <a:r>
              <a:rPr lang="zh-CN" altLang="zh-CN" dirty="0"/>
              <a:t>处理机管理</a:t>
            </a:r>
            <a:r>
              <a:rPr lang="zh-CN" altLang="en-US" dirty="0"/>
              <a:t>、</a:t>
            </a:r>
            <a:r>
              <a:rPr lang="zh-CN" altLang="zh-CN" dirty="0"/>
              <a:t>设备管理</a:t>
            </a:r>
            <a:r>
              <a:rPr lang="zh-CN" altLang="en-US" dirty="0"/>
              <a:t>、</a:t>
            </a:r>
            <a:r>
              <a:rPr lang="zh-CN" altLang="zh-CN" dirty="0"/>
              <a:t>文件管理</a:t>
            </a:r>
            <a:r>
              <a:rPr lang="zh-CN" altLang="en-US" dirty="0"/>
              <a:t>、</a:t>
            </a:r>
            <a:r>
              <a:rPr lang="zh-CN" altLang="zh-CN" dirty="0"/>
              <a:t>作业管理</a:t>
            </a:r>
            <a:endParaRPr lang="en-US" altLang="zh-CN" dirty="0"/>
          </a:p>
          <a:p>
            <a:pPr lvl="3"/>
            <a:r>
              <a:rPr lang="zh-CN" altLang="en-US" dirty="0"/>
              <a:t>分类：批处理系统、分时系统、</a:t>
            </a:r>
            <a:r>
              <a:rPr lang="zh-CN" altLang="zh-CN" dirty="0"/>
              <a:t>实时系统</a:t>
            </a:r>
            <a:r>
              <a:rPr lang="zh-CN" altLang="en-US" dirty="0"/>
              <a:t>、</a:t>
            </a:r>
            <a:r>
              <a:rPr lang="zh-CN" altLang="zh-CN" dirty="0"/>
              <a:t>网络操作系统</a:t>
            </a:r>
            <a:r>
              <a:rPr lang="zh-CN" altLang="en-US" dirty="0"/>
              <a:t>、</a:t>
            </a:r>
            <a:r>
              <a:rPr lang="zh-CN" altLang="zh-CN" dirty="0"/>
              <a:t>分布式操作系统</a:t>
            </a:r>
            <a:endParaRPr lang="en-US" altLang="zh-CN" dirty="0"/>
          </a:p>
          <a:p>
            <a:pPr lvl="3"/>
            <a:r>
              <a:rPr lang="zh-CN" altLang="en-US" dirty="0"/>
              <a:t>举例：</a:t>
            </a:r>
            <a:r>
              <a:rPr lang="en-US" altLang="zh-CN" dirty="0"/>
              <a:t>Windows</a:t>
            </a:r>
            <a:r>
              <a:rPr lang="zh-CN" altLang="en-US" dirty="0"/>
              <a:t>、</a:t>
            </a:r>
            <a:r>
              <a:rPr lang="en-US" altLang="zh-CN" dirty="0"/>
              <a:t>Linux</a:t>
            </a:r>
            <a:r>
              <a:rPr lang="zh-CN" altLang="en-US" dirty="0"/>
              <a:t>、</a:t>
            </a:r>
            <a:r>
              <a:rPr lang="en-US" altLang="zh-CN" dirty="0"/>
              <a:t>Unix</a:t>
            </a:r>
            <a:r>
              <a:rPr lang="zh-CN" altLang="en-US" dirty="0"/>
              <a:t>、安卓、</a:t>
            </a:r>
            <a:r>
              <a:rPr lang="en-US" altLang="zh-CN" dirty="0" err="1"/>
              <a:t>Ios</a:t>
            </a:r>
            <a:r>
              <a:rPr lang="zh-CN" altLang="en-US" dirty="0"/>
              <a:t>、</a:t>
            </a:r>
            <a:r>
              <a:rPr lang="en-US" altLang="zh-CN" dirty="0"/>
              <a:t>Mac</a:t>
            </a:r>
            <a:r>
              <a:rPr lang="zh-CN" altLang="en-US" dirty="0"/>
              <a:t>等</a:t>
            </a:r>
            <a:endParaRPr lang="en-US" altLang="zh-CN" dirty="0"/>
          </a:p>
          <a:p>
            <a:pPr lvl="2"/>
            <a:r>
              <a:rPr lang="zh-CN" altLang="en-US" dirty="0"/>
              <a:t>其他系统软件</a:t>
            </a:r>
            <a:endParaRPr lang="en-US" altLang="zh-CN" dirty="0"/>
          </a:p>
          <a:p>
            <a:pPr lvl="3"/>
            <a:r>
              <a:rPr lang="zh-CN" altLang="en-US" dirty="0"/>
              <a:t>语言处理程序、数据库管理系统等</a:t>
            </a:r>
            <a:endParaRPr lang="en-US" altLang="zh-CN" dirty="0"/>
          </a:p>
          <a:p>
            <a:pPr lvl="1"/>
            <a:r>
              <a:rPr lang="zh-CN" altLang="zh-CN" dirty="0"/>
              <a:t>应用软件</a:t>
            </a:r>
            <a:endParaRPr lang="en-US" altLang="zh-CN" dirty="0"/>
          </a:p>
          <a:p>
            <a:pPr lvl="2"/>
            <a:r>
              <a:rPr lang="zh-CN" altLang="en-US" dirty="0"/>
              <a:t>字处理软件、辅助设计软件、图形图像动画制作软件、网页制作软件等</a:t>
            </a:r>
            <a:endParaRPr lang="en-US" altLang="zh-CN" dirty="0"/>
          </a:p>
          <a:p>
            <a:pPr lvl="1"/>
            <a:r>
              <a:rPr lang="zh-CN" altLang="en-US" dirty="0"/>
              <a:t>支撑软件</a:t>
            </a:r>
            <a:endParaRPr lang="en-US" altLang="zh-CN" dirty="0"/>
          </a:p>
          <a:p>
            <a:pPr lvl="2"/>
            <a:r>
              <a:rPr lang="zh-CN" altLang="en-US" dirty="0"/>
              <a:t>接口软件、环节数据库、工具组等</a:t>
            </a:r>
            <a:endParaRPr lang="en-US" altLang="zh-CN" dirty="0"/>
          </a:p>
          <a:p>
            <a:endParaRPr lang="zh-CN" altLang="en-US" dirty="0"/>
          </a:p>
        </p:txBody>
      </p:sp>
      <p:sp>
        <p:nvSpPr>
          <p:cNvPr id="5" name="TextBox 4"/>
          <p:cNvSpPr txBox="1"/>
          <p:nvPr/>
        </p:nvSpPr>
        <p:spPr>
          <a:xfrm>
            <a:off x="4860032" y="260648"/>
            <a:ext cx="3816424" cy="369332"/>
          </a:xfrm>
          <a:prstGeom prst="rect">
            <a:avLst/>
          </a:prstGeom>
          <a:noFill/>
        </p:spPr>
        <p:txBody>
          <a:bodyPr wrap="square" rtlCol="0">
            <a:spAutoFit/>
          </a:bodyPr>
          <a:lstStyle/>
          <a:p>
            <a:r>
              <a:rPr lang="en-US" altLang="zh-CN" b="1" dirty="0"/>
              <a:t>5.1 </a:t>
            </a:r>
            <a:r>
              <a:rPr lang="zh-CN" altLang="zh-CN" b="1" dirty="0"/>
              <a:t>软件工程</a:t>
            </a:r>
          </a:p>
        </p:txBody>
      </p:sp>
    </p:spTree>
    <p:extLst>
      <p:ext uri="{BB962C8B-B14F-4D97-AF65-F5344CB8AC3E}">
        <p14:creationId xmlns:p14="http://schemas.microsoft.com/office/powerpoint/2010/main" val="31162002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软件工程</a:t>
            </a:r>
            <a:endParaRPr lang="zh-CN" altLang="en-US" dirty="0"/>
          </a:p>
        </p:txBody>
      </p:sp>
      <p:sp>
        <p:nvSpPr>
          <p:cNvPr id="3" name="内容占位符 2"/>
          <p:cNvSpPr>
            <a:spLocks noGrp="1"/>
          </p:cNvSpPr>
          <p:nvPr>
            <p:ph sz="quarter" idx="1"/>
          </p:nvPr>
        </p:nvSpPr>
        <p:spPr>
          <a:xfrm>
            <a:off x="457200" y="1600200"/>
            <a:ext cx="7355160" cy="4925144"/>
          </a:xfrm>
        </p:spPr>
        <p:txBody>
          <a:bodyPr>
            <a:normAutofit lnSpcReduction="10000"/>
          </a:bodyPr>
          <a:lstStyle/>
          <a:p>
            <a:r>
              <a:rPr lang="zh-CN" altLang="zh-CN" dirty="0"/>
              <a:t>软件工程的概念</a:t>
            </a:r>
            <a:endParaRPr lang="en-US" altLang="zh-CN" dirty="0"/>
          </a:p>
          <a:p>
            <a:pPr lvl="1"/>
            <a:r>
              <a:rPr lang="zh-CN" altLang="zh-CN" dirty="0"/>
              <a:t>软件危机</a:t>
            </a:r>
            <a:endParaRPr lang="en-US" altLang="zh-CN" dirty="0"/>
          </a:p>
          <a:p>
            <a:pPr lvl="2"/>
            <a:r>
              <a:rPr lang="zh-CN" altLang="zh-CN" dirty="0"/>
              <a:t>软件危机就是指落后的软件生产方式无法满足迅速增长的计算机软件需求，从而导致软件开发与维护过程中出现一系列严重问题的现象</a:t>
            </a:r>
            <a:endParaRPr lang="en-US" altLang="zh-CN" dirty="0"/>
          </a:p>
          <a:p>
            <a:pPr lvl="2"/>
            <a:r>
              <a:rPr lang="zh-CN" altLang="zh-CN" dirty="0"/>
              <a:t>软件危机</a:t>
            </a:r>
            <a:r>
              <a:rPr lang="zh-CN" altLang="en-US" dirty="0"/>
              <a:t>表现在：进度、成本、满足功能、质量、维护等问题</a:t>
            </a:r>
            <a:endParaRPr lang="en-US" altLang="zh-CN" dirty="0"/>
          </a:p>
          <a:p>
            <a:pPr lvl="2"/>
            <a:endParaRPr lang="en-US" altLang="zh-CN" dirty="0"/>
          </a:p>
          <a:p>
            <a:pPr lvl="1"/>
            <a:r>
              <a:rPr lang="zh-CN" altLang="zh-CN" dirty="0"/>
              <a:t>软件</a:t>
            </a:r>
            <a:r>
              <a:rPr lang="zh-CN" altLang="en-US" dirty="0"/>
              <a:t>工程</a:t>
            </a:r>
            <a:endParaRPr lang="en-US" altLang="zh-CN" dirty="0"/>
          </a:p>
          <a:p>
            <a:pPr lvl="2"/>
            <a:r>
              <a:rPr lang="zh-CN" altLang="en-US" dirty="0"/>
              <a:t>为解决软件危机，提出软件工程学科</a:t>
            </a:r>
            <a:endParaRPr lang="en-US" altLang="zh-CN" dirty="0"/>
          </a:p>
          <a:p>
            <a:pPr lvl="2"/>
            <a:r>
              <a:rPr lang="zh-CN" altLang="zh-CN" dirty="0"/>
              <a:t>软件工程是应用于计算机软件的定义、开发和维护的一整套方法、工具、文档、实践标准和工序</a:t>
            </a:r>
            <a:endParaRPr lang="en-US" altLang="zh-CN" dirty="0"/>
          </a:p>
          <a:p>
            <a:pPr lvl="2"/>
            <a:r>
              <a:rPr lang="zh-CN" altLang="zh-CN" dirty="0"/>
              <a:t>软件工程包括三个要素：</a:t>
            </a:r>
            <a:endParaRPr lang="en-US" altLang="zh-CN" dirty="0"/>
          </a:p>
          <a:p>
            <a:pPr lvl="3"/>
            <a:r>
              <a:rPr lang="zh-CN" altLang="zh-CN" dirty="0"/>
              <a:t>方法</a:t>
            </a:r>
            <a:endParaRPr lang="en-US" altLang="zh-CN" dirty="0"/>
          </a:p>
          <a:p>
            <a:pPr lvl="3"/>
            <a:r>
              <a:rPr lang="zh-CN" altLang="zh-CN" dirty="0"/>
              <a:t>工具</a:t>
            </a:r>
            <a:endParaRPr lang="en-US" altLang="zh-CN" dirty="0"/>
          </a:p>
          <a:p>
            <a:pPr lvl="3"/>
            <a:r>
              <a:rPr lang="zh-CN" altLang="zh-CN" dirty="0"/>
              <a:t>过程</a:t>
            </a:r>
            <a:endParaRPr lang="en-US" altLang="zh-CN" dirty="0"/>
          </a:p>
          <a:p>
            <a:pPr lvl="3"/>
            <a:endParaRPr lang="en-US" altLang="zh-CN" dirty="0"/>
          </a:p>
          <a:p>
            <a:pPr lvl="3"/>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5.1 </a:t>
            </a:r>
            <a:r>
              <a:rPr lang="zh-CN" altLang="zh-CN" b="1" dirty="0"/>
              <a:t>软件工程</a:t>
            </a:r>
          </a:p>
        </p:txBody>
      </p:sp>
    </p:spTree>
    <p:extLst>
      <p:ext uri="{BB962C8B-B14F-4D97-AF65-F5344CB8AC3E}">
        <p14:creationId xmlns:p14="http://schemas.microsoft.com/office/powerpoint/2010/main" val="149916408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软件工程的目标及原则</a:t>
            </a:r>
            <a:endParaRPr lang="zh-CN" altLang="en-US" dirty="0"/>
          </a:p>
        </p:txBody>
      </p:sp>
      <p:sp>
        <p:nvSpPr>
          <p:cNvPr id="3" name="内容占位符 2"/>
          <p:cNvSpPr>
            <a:spLocks noGrp="1"/>
          </p:cNvSpPr>
          <p:nvPr>
            <p:ph sz="quarter" idx="1"/>
          </p:nvPr>
        </p:nvSpPr>
        <p:spPr>
          <a:xfrm>
            <a:off x="457200" y="1600200"/>
            <a:ext cx="7467600" cy="2548880"/>
          </a:xfrm>
        </p:spPr>
        <p:txBody>
          <a:bodyPr/>
          <a:lstStyle/>
          <a:p>
            <a:r>
              <a:rPr lang="zh-CN" altLang="zh-CN" dirty="0"/>
              <a:t>软件工程的目标</a:t>
            </a:r>
          </a:p>
          <a:p>
            <a:pPr lvl="1"/>
            <a:r>
              <a:rPr lang="zh-CN" altLang="zh-CN" dirty="0"/>
              <a:t>适用性</a:t>
            </a:r>
            <a:r>
              <a:rPr lang="zh-CN" altLang="en-US" dirty="0"/>
              <a:t>、</a:t>
            </a:r>
            <a:r>
              <a:rPr lang="zh-CN" altLang="zh-CN" dirty="0"/>
              <a:t>有效性</a:t>
            </a:r>
            <a:r>
              <a:rPr lang="zh-CN" altLang="en-US" dirty="0"/>
              <a:t>、</a:t>
            </a:r>
            <a:r>
              <a:rPr lang="zh-CN" altLang="zh-CN" dirty="0"/>
              <a:t>可修改性</a:t>
            </a:r>
            <a:r>
              <a:rPr lang="zh-CN" altLang="en-US" dirty="0"/>
              <a:t>、</a:t>
            </a:r>
            <a:r>
              <a:rPr lang="zh-CN" altLang="zh-CN" dirty="0"/>
              <a:t>可靠性</a:t>
            </a:r>
            <a:r>
              <a:rPr lang="zh-CN" altLang="en-US" dirty="0"/>
              <a:t>、</a:t>
            </a:r>
            <a:r>
              <a:rPr lang="zh-CN" altLang="zh-CN" dirty="0"/>
              <a:t>可理解性</a:t>
            </a:r>
            <a:r>
              <a:rPr lang="zh-CN" altLang="en-US" dirty="0"/>
              <a:t>、</a:t>
            </a:r>
            <a:r>
              <a:rPr lang="zh-CN" altLang="zh-CN" dirty="0"/>
              <a:t>可维护性</a:t>
            </a:r>
            <a:r>
              <a:rPr lang="zh-CN" altLang="en-US" dirty="0"/>
              <a:t>、</a:t>
            </a:r>
            <a:r>
              <a:rPr lang="zh-CN" altLang="zh-CN" dirty="0"/>
              <a:t>可重用性</a:t>
            </a:r>
            <a:r>
              <a:rPr lang="zh-CN" altLang="en-US" dirty="0"/>
              <a:t>、</a:t>
            </a:r>
            <a:r>
              <a:rPr lang="zh-CN" altLang="zh-CN" dirty="0"/>
              <a:t>可移植性</a:t>
            </a:r>
            <a:r>
              <a:rPr lang="zh-CN" altLang="en-US" dirty="0"/>
              <a:t>、</a:t>
            </a:r>
            <a:r>
              <a:rPr lang="zh-CN" altLang="zh-CN" dirty="0"/>
              <a:t>可追踪性</a:t>
            </a:r>
            <a:r>
              <a:rPr lang="zh-CN" altLang="en-US" dirty="0"/>
              <a:t>、</a:t>
            </a:r>
            <a:r>
              <a:rPr lang="zh-CN" altLang="zh-CN" dirty="0"/>
              <a:t>可互操作性</a:t>
            </a:r>
            <a:endParaRPr lang="en-US" altLang="zh-CN" dirty="0"/>
          </a:p>
          <a:p>
            <a:r>
              <a:rPr lang="zh-CN" altLang="zh-CN" dirty="0"/>
              <a:t>软件工程的原则</a:t>
            </a:r>
            <a:endParaRPr lang="en-US" altLang="zh-CN" dirty="0"/>
          </a:p>
          <a:p>
            <a:pPr lvl="1"/>
            <a:r>
              <a:rPr lang="zh-CN" altLang="zh-CN" dirty="0"/>
              <a:t>抽象</a:t>
            </a:r>
            <a:r>
              <a:rPr lang="zh-CN" altLang="en-US" dirty="0"/>
              <a:t>、</a:t>
            </a:r>
            <a:r>
              <a:rPr lang="zh-CN" altLang="zh-CN" dirty="0"/>
              <a:t>模块化</a:t>
            </a:r>
            <a:r>
              <a:rPr lang="zh-CN" altLang="en-US" dirty="0"/>
              <a:t>、</a:t>
            </a:r>
            <a:r>
              <a:rPr lang="zh-CN" altLang="zh-CN" dirty="0"/>
              <a:t>信息隐蔽</a:t>
            </a:r>
            <a:r>
              <a:rPr lang="zh-CN" altLang="en-US" dirty="0"/>
              <a:t>、</a:t>
            </a:r>
            <a:r>
              <a:rPr lang="zh-CN" altLang="zh-CN" dirty="0"/>
              <a:t>局部化</a:t>
            </a:r>
            <a:r>
              <a:rPr lang="zh-CN" altLang="en-US" dirty="0"/>
              <a:t>、</a:t>
            </a:r>
            <a:r>
              <a:rPr lang="zh-CN" altLang="zh-CN" dirty="0"/>
              <a:t>确定性</a:t>
            </a:r>
            <a:r>
              <a:rPr lang="zh-CN" altLang="en-US" dirty="0"/>
              <a:t>、</a:t>
            </a:r>
            <a:r>
              <a:rPr lang="zh-CN" altLang="zh-CN" dirty="0"/>
              <a:t>一致性</a:t>
            </a:r>
            <a:r>
              <a:rPr lang="zh-CN" altLang="en-US" dirty="0"/>
              <a:t>、</a:t>
            </a:r>
            <a:r>
              <a:rPr lang="zh-CN" altLang="zh-CN" dirty="0"/>
              <a:t>完备性</a:t>
            </a:r>
            <a:r>
              <a:rPr lang="zh-CN" altLang="en-US" dirty="0"/>
              <a:t>、</a:t>
            </a:r>
            <a:r>
              <a:rPr lang="zh-CN" altLang="zh-CN" dirty="0"/>
              <a:t>可验证性</a:t>
            </a:r>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5.1 </a:t>
            </a:r>
            <a:r>
              <a:rPr lang="zh-CN" altLang="zh-CN" b="1" dirty="0"/>
              <a:t>软件工程</a:t>
            </a:r>
          </a:p>
        </p:txBody>
      </p:sp>
      <p:sp>
        <p:nvSpPr>
          <p:cNvPr id="5" name="标题 1"/>
          <p:cNvSpPr txBox="1">
            <a:spLocks/>
          </p:cNvSpPr>
          <p:nvPr/>
        </p:nvSpPr>
        <p:spPr>
          <a:xfrm>
            <a:off x="467544" y="4005064"/>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黑体" pitchFamily="49" charset="-122"/>
                <a:ea typeface="黑体" pitchFamily="49" charset="-122"/>
                <a:cs typeface="+mj-cs"/>
              </a:defRPr>
            </a:lvl1pPr>
          </a:lstStyle>
          <a:p>
            <a:r>
              <a:rPr lang="zh-CN" altLang="zh-CN" dirty="0"/>
              <a:t>软件开发工具和软件开发环境</a:t>
            </a:r>
            <a:endParaRPr lang="zh-CN" altLang="en-US" dirty="0"/>
          </a:p>
        </p:txBody>
      </p:sp>
      <p:sp>
        <p:nvSpPr>
          <p:cNvPr id="6" name="内容占位符 2"/>
          <p:cNvSpPr txBox="1">
            <a:spLocks/>
          </p:cNvSpPr>
          <p:nvPr/>
        </p:nvSpPr>
        <p:spPr>
          <a:xfrm>
            <a:off x="493021" y="5408712"/>
            <a:ext cx="7467600" cy="144928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黑体" pitchFamily="49" charset="-122"/>
                <a:ea typeface="黑体" pitchFamily="49" charset="-122"/>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黑体" pitchFamily="49" charset="-122"/>
                <a:ea typeface="黑体" pitchFamily="49" charset="-122"/>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黑体" pitchFamily="49" charset="-122"/>
                <a:ea typeface="黑体" pitchFamily="49" charset="-122"/>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黑体" pitchFamily="49" charset="-122"/>
                <a:ea typeface="黑体" pitchFamily="49" charset="-122"/>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黑体" pitchFamily="49" charset="-122"/>
                <a:ea typeface="黑体" pitchFamily="49" charset="-122"/>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zh-CN" altLang="zh-CN" dirty="0"/>
              <a:t>软件开发工具</a:t>
            </a:r>
            <a:endParaRPr lang="en-US" altLang="zh-CN" dirty="0"/>
          </a:p>
          <a:p>
            <a:r>
              <a:rPr lang="zh-CN" altLang="zh-CN" dirty="0"/>
              <a:t>软件开发环境</a:t>
            </a:r>
            <a:endParaRPr lang="zh-CN" altLang="en-US" dirty="0"/>
          </a:p>
        </p:txBody>
      </p:sp>
    </p:spTree>
    <p:extLst>
      <p:ext uri="{BB962C8B-B14F-4D97-AF65-F5344CB8AC3E}">
        <p14:creationId xmlns:p14="http://schemas.microsoft.com/office/powerpoint/2010/main" val="21126454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4144" y="0"/>
            <a:ext cx="7467600" cy="1143000"/>
          </a:xfrm>
        </p:spPr>
        <p:txBody>
          <a:bodyPr/>
          <a:lstStyle/>
          <a:p>
            <a:r>
              <a:rPr lang="zh-CN" altLang="zh-CN" dirty="0"/>
              <a:t>软件的生命周期</a:t>
            </a:r>
            <a:endParaRPr lang="zh-CN" altLang="en-US" dirty="0"/>
          </a:p>
        </p:txBody>
      </p:sp>
      <p:sp>
        <p:nvSpPr>
          <p:cNvPr id="3" name="内容占位符 2"/>
          <p:cNvSpPr>
            <a:spLocks noGrp="1"/>
          </p:cNvSpPr>
          <p:nvPr>
            <p:ph sz="quarter" idx="1"/>
          </p:nvPr>
        </p:nvSpPr>
        <p:spPr>
          <a:xfrm>
            <a:off x="467544" y="1268760"/>
            <a:ext cx="7467600" cy="4873752"/>
          </a:xfrm>
        </p:spPr>
        <p:txBody>
          <a:bodyPr/>
          <a:lstStyle/>
          <a:p>
            <a:r>
              <a:rPr lang="zh-CN" altLang="zh-CN" dirty="0"/>
              <a:t>软件产品从提出、实现、使用、维护到停止使用的过程称为软件生命周期</a:t>
            </a:r>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5.2 </a:t>
            </a:r>
            <a:r>
              <a:rPr lang="zh-CN" altLang="zh-CN" b="1" dirty="0"/>
              <a:t>软件的开发</a:t>
            </a:r>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827584" y="2132856"/>
            <a:ext cx="4752528" cy="4248472"/>
          </a:xfrm>
          <a:prstGeom prst="rect">
            <a:avLst/>
          </a:prstGeom>
          <a:noFill/>
          <a:ln>
            <a:noFill/>
          </a:ln>
        </p:spPr>
      </p:pic>
    </p:spTree>
    <p:extLst>
      <p:ext uri="{BB962C8B-B14F-4D97-AF65-F5344CB8AC3E}">
        <p14:creationId xmlns:p14="http://schemas.microsoft.com/office/powerpoint/2010/main" val="21126454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26186"/>
            <a:ext cx="7467600" cy="1143000"/>
          </a:xfrm>
        </p:spPr>
        <p:txBody>
          <a:bodyPr/>
          <a:lstStyle/>
          <a:p>
            <a:r>
              <a:rPr lang="zh-CN" altLang="zh-CN" dirty="0"/>
              <a:t>软件开发的需求分析阶段</a:t>
            </a:r>
            <a:endParaRPr lang="zh-CN" altLang="en-US" dirty="0"/>
          </a:p>
        </p:txBody>
      </p:sp>
      <p:sp>
        <p:nvSpPr>
          <p:cNvPr id="3" name="内容占位符 2"/>
          <p:cNvSpPr>
            <a:spLocks noGrp="1"/>
          </p:cNvSpPr>
          <p:nvPr>
            <p:ph sz="quarter" idx="1"/>
          </p:nvPr>
        </p:nvSpPr>
        <p:spPr>
          <a:xfrm>
            <a:off x="467544" y="1196752"/>
            <a:ext cx="8208912" cy="5400600"/>
          </a:xfrm>
        </p:spPr>
        <p:txBody>
          <a:bodyPr>
            <a:normAutofit/>
          </a:bodyPr>
          <a:lstStyle/>
          <a:p>
            <a:r>
              <a:rPr lang="zh-CN" altLang="zh-CN" dirty="0"/>
              <a:t>需求分析</a:t>
            </a:r>
            <a:endParaRPr lang="en-US" altLang="zh-CN" dirty="0"/>
          </a:p>
          <a:p>
            <a:pPr lvl="1"/>
            <a:r>
              <a:rPr lang="zh-CN" altLang="en-US" dirty="0"/>
              <a:t>该阶段与用户确认软件的</a:t>
            </a:r>
            <a:r>
              <a:rPr lang="zh-CN" altLang="zh-CN" dirty="0"/>
              <a:t>全部功能和特性</a:t>
            </a:r>
            <a:r>
              <a:rPr lang="zh-CN" altLang="en-US" dirty="0"/>
              <a:t>，形成</a:t>
            </a:r>
            <a:r>
              <a:rPr lang="zh-CN" altLang="zh-CN" dirty="0"/>
              <a:t>书面文档</a:t>
            </a:r>
            <a:r>
              <a:rPr lang="en-US" altLang="zh-CN" dirty="0"/>
              <a:t>——</a:t>
            </a:r>
            <a:r>
              <a:rPr lang="zh-CN" altLang="zh-CN" dirty="0"/>
              <a:t>软件需求规格说明书</a:t>
            </a:r>
            <a:endParaRPr lang="en-US" altLang="zh-CN" dirty="0"/>
          </a:p>
          <a:p>
            <a:pPr lvl="1"/>
            <a:r>
              <a:rPr lang="zh-CN" altLang="zh-CN" dirty="0"/>
              <a:t>需求分析四个步骤</a:t>
            </a:r>
            <a:r>
              <a:rPr lang="zh-CN" altLang="en-US" dirty="0"/>
              <a:t>：</a:t>
            </a:r>
            <a:endParaRPr lang="en-US" altLang="zh-CN" dirty="0"/>
          </a:p>
          <a:p>
            <a:pPr lvl="2"/>
            <a:r>
              <a:rPr lang="zh-CN" altLang="zh-CN" dirty="0"/>
              <a:t>需求获取、需求分析、编写需求规格说明书和需求评审</a:t>
            </a:r>
            <a:endParaRPr lang="en-US" altLang="zh-CN" dirty="0"/>
          </a:p>
          <a:p>
            <a:r>
              <a:rPr lang="zh-CN" altLang="en-US" dirty="0"/>
              <a:t>需求规格说明书作用</a:t>
            </a:r>
          </a:p>
          <a:p>
            <a:pPr lvl="1"/>
            <a:r>
              <a:rPr lang="en-US" altLang="zh-CN" dirty="0"/>
              <a:t>①</a:t>
            </a:r>
            <a:r>
              <a:rPr lang="zh-CN" altLang="zh-CN" dirty="0"/>
              <a:t>便于开发人员与用户讨论、交流和理解；</a:t>
            </a:r>
          </a:p>
          <a:p>
            <a:pPr lvl="1"/>
            <a:r>
              <a:rPr lang="en-US" altLang="zh-CN" dirty="0"/>
              <a:t>②</a:t>
            </a:r>
            <a:r>
              <a:rPr lang="zh-CN" altLang="zh-CN" dirty="0"/>
              <a:t>作为开发设计和研发工作的基础；</a:t>
            </a:r>
          </a:p>
          <a:p>
            <a:pPr lvl="1"/>
            <a:r>
              <a:rPr lang="en-US" altLang="zh-CN" dirty="0"/>
              <a:t>③</a:t>
            </a:r>
            <a:r>
              <a:rPr lang="zh-CN" altLang="zh-CN" dirty="0"/>
              <a:t>作为系统确认测试和系统验收时的依据。</a:t>
            </a:r>
            <a:endParaRPr lang="en-US" altLang="zh-CN" dirty="0"/>
          </a:p>
          <a:p>
            <a:r>
              <a:rPr lang="zh-CN" altLang="en-US" i="1" dirty="0"/>
              <a:t>需求规格说明书内容</a:t>
            </a:r>
            <a:endParaRPr lang="en-US" altLang="zh-CN" i="1" dirty="0"/>
          </a:p>
          <a:p>
            <a:pPr lvl="1"/>
            <a:r>
              <a:rPr lang="zh-CN" altLang="zh-CN" i="1" dirty="0"/>
              <a:t>功能规格说明</a:t>
            </a:r>
            <a:r>
              <a:rPr lang="zh-CN" altLang="en-US" i="1" dirty="0"/>
              <a:t>、</a:t>
            </a:r>
            <a:r>
              <a:rPr lang="zh-CN" altLang="zh-CN" i="1" dirty="0"/>
              <a:t>性能规格说明</a:t>
            </a:r>
            <a:r>
              <a:rPr lang="zh-CN" altLang="en-US" i="1" dirty="0"/>
              <a:t>、</a:t>
            </a:r>
            <a:r>
              <a:rPr lang="zh-CN" altLang="zh-CN" i="1" dirty="0"/>
              <a:t>接口规定说明</a:t>
            </a:r>
            <a:r>
              <a:rPr lang="zh-CN" altLang="en-US" i="1" dirty="0"/>
              <a:t>、</a:t>
            </a:r>
            <a:r>
              <a:rPr lang="zh-CN" altLang="zh-CN" i="1" dirty="0"/>
              <a:t>设计规格说明</a:t>
            </a:r>
            <a:endParaRPr lang="en-US" altLang="zh-CN" i="1" dirty="0"/>
          </a:p>
          <a:p>
            <a:r>
              <a:rPr lang="zh-CN" altLang="zh-CN" i="1" dirty="0"/>
              <a:t>软件需求规格说明书的书写框架</a:t>
            </a:r>
            <a:endParaRPr lang="en-US" altLang="zh-CN" i="1" dirty="0"/>
          </a:p>
          <a:p>
            <a:r>
              <a:rPr lang="zh-CN" altLang="zh-CN" i="1" dirty="0"/>
              <a:t>软件需求规格说明书的特点</a:t>
            </a:r>
            <a:endParaRPr lang="en-US" altLang="zh-CN" i="1" dirty="0"/>
          </a:p>
          <a:p>
            <a:endParaRPr lang="en-US" altLang="zh-CN" dirty="0"/>
          </a:p>
          <a:p>
            <a:endParaRPr lang="en-US" altLang="zh-CN"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5.2 </a:t>
            </a:r>
            <a:r>
              <a:rPr lang="zh-CN" altLang="zh-CN" b="1" dirty="0"/>
              <a:t>软件的开发</a:t>
            </a:r>
          </a:p>
        </p:txBody>
      </p:sp>
    </p:spTree>
    <p:extLst>
      <p:ext uri="{BB962C8B-B14F-4D97-AF65-F5344CB8AC3E}">
        <p14:creationId xmlns:p14="http://schemas.microsoft.com/office/powerpoint/2010/main" val="115356313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4491" y="-310852"/>
            <a:ext cx="7467600" cy="1143000"/>
          </a:xfrm>
        </p:spPr>
        <p:txBody>
          <a:bodyPr/>
          <a:lstStyle/>
          <a:p>
            <a:r>
              <a:rPr lang="zh-CN" altLang="zh-CN" dirty="0"/>
              <a:t>需求分析方法</a:t>
            </a:r>
            <a:endParaRPr lang="zh-CN" altLang="en-US" dirty="0"/>
          </a:p>
        </p:txBody>
      </p:sp>
      <p:sp>
        <p:nvSpPr>
          <p:cNvPr id="3" name="内容占位符 2"/>
          <p:cNvSpPr>
            <a:spLocks noGrp="1"/>
          </p:cNvSpPr>
          <p:nvPr>
            <p:ph sz="quarter" idx="1"/>
          </p:nvPr>
        </p:nvSpPr>
        <p:spPr>
          <a:xfrm>
            <a:off x="395536" y="836712"/>
            <a:ext cx="8507288" cy="4873752"/>
          </a:xfrm>
        </p:spPr>
        <p:txBody>
          <a:bodyPr/>
          <a:lstStyle/>
          <a:p>
            <a:r>
              <a:rPr lang="zh-CN" altLang="zh-CN" dirty="0"/>
              <a:t>结构化分析方法</a:t>
            </a:r>
            <a:endParaRPr lang="en-US" altLang="zh-CN" dirty="0"/>
          </a:p>
          <a:p>
            <a:pPr lvl="1"/>
            <a:r>
              <a:rPr lang="zh-CN" altLang="zh-CN" dirty="0"/>
              <a:t>结构化分析方法是一种面向数据流、自顶向下、逐步求精进行需求分析的方法</a:t>
            </a:r>
            <a:endParaRPr lang="en-US" altLang="zh-CN" dirty="0"/>
          </a:p>
          <a:p>
            <a:pPr lvl="1"/>
            <a:r>
              <a:rPr lang="zh-CN" altLang="zh-CN" dirty="0"/>
              <a:t>结构化分析方法的常用工具主要包括</a:t>
            </a:r>
            <a:r>
              <a:rPr lang="zh-CN" altLang="zh-CN" dirty="0">
                <a:solidFill>
                  <a:srgbClr val="FF0000"/>
                </a:solidFill>
              </a:rPr>
              <a:t>数据流图</a:t>
            </a:r>
            <a:r>
              <a:rPr lang="zh-CN" altLang="zh-CN" dirty="0"/>
              <a:t>和</a:t>
            </a:r>
            <a:r>
              <a:rPr lang="zh-CN" altLang="zh-CN" dirty="0">
                <a:solidFill>
                  <a:srgbClr val="FF0000"/>
                </a:solidFill>
              </a:rPr>
              <a:t>数据字典</a:t>
            </a:r>
            <a:endParaRPr lang="en-US" altLang="zh-CN" dirty="0">
              <a:solidFill>
                <a:srgbClr val="FF0000"/>
              </a:solidFill>
            </a:endParaRPr>
          </a:p>
          <a:p>
            <a:r>
              <a:rPr lang="zh-CN" altLang="zh-CN" dirty="0"/>
              <a:t>数据流图</a:t>
            </a:r>
            <a:r>
              <a:rPr lang="en-US" altLang="zh-CN" dirty="0"/>
              <a:t>(Data Flow Diagram</a:t>
            </a:r>
            <a:r>
              <a:rPr lang="zh-CN" altLang="zh-CN" dirty="0"/>
              <a:t>，</a:t>
            </a:r>
            <a:r>
              <a:rPr lang="en-US" altLang="zh-CN" dirty="0"/>
              <a:t>DFD)</a:t>
            </a:r>
            <a:endParaRPr lang="zh-CN" altLang="zh-CN" dirty="0"/>
          </a:p>
          <a:p>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5.2 </a:t>
            </a:r>
            <a:r>
              <a:rPr lang="zh-CN" altLang="zh-CN" b="1" dirty="0"/>
              <a:t>软件的开发</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509" y="3068960"/>
            <a:ext cx="6602947"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924944"/>
            <a:ext cx="3100636" cy="1655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56313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数据字典</a:t>
            </a:r>
            <a:r>
              <a:rPr lang="en-US" altLang="zh-CN" dirty="0"/>
              <a:t> (Data Dictionary</a:t>
            </a:r>
            <a:r>
              <a:rPr lang="zh-CN" altLang="zh-CN" dirty="0"/>
              <a:t>，</a:t>
            </a:r>
            <a:r>
              <a:rPr lang="en-US" altLang="zh-CN" dirty="0"/>
              <a:t>DD)</a:t>
            </a:r>
            <a:endParaRPr lang="zh-CN" altLang="en-US" dirty="0"/>
          </a:p>
        </p:txBody>
      </p:sp>
      <p:sp>
        <p:nvSpPr>
          <p:cNvPr id="3" name="内容占位符 2"/>
          <p:cNvSpPr>
            <a:spLocks noGrp="1"/>
          </p:cNvSpPr>
          <p:nvPr>
            <p:ph sz="quarter" idx="1"/>
          </p:nvPr>
        </p:nvSpPr>
        <p:spPr/>
        <p:txBody>
          <a:bodyPr/>
          <a:lstStyle/>
          <a:p>
            <a:r>
              <a:rPr lang="zh-CN" altLang="en-US" dirty="0"/>
              <a:t>数据字典是数据流图中所有图形元素的定义集合，数据字典的作用是使得每一个图形元素的名字都有一个确切的解释</a:t>
            </a:r>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5.2 </a:t>
            </a:r>
            <a:r>
              <a:rPr lang="zh-CN" altLang="zh-CN" b="1" dirty="0"/>
              <a:t>软件的开发</a:t>
            </a:r>
          </a:p>
        </p:txBody>
      </p:sp>
      <p:sp>
        <p:nvSpPr>
          <p:cNvPr id="5" name="Rectangle 4"/>
          <p:cNvSpPr>
            <a:spLocks noChangeArrowheads="1"/>
          </p:cNvSpPr>
          <p:nvPr/>
        </p:nvSpPr>
        <p:spPr bwMode="auto">
          <a:xfrm>
            <a:off x="76200" y="3124200"/>
            <a:ext cx="8280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Clr>
                <a:schemeClr val="hlink"/>
              </a:buClr>
              <a:buFont typeface="Wingdings" pitchFamily="2" charset="2"/>
              <a:buNone/>
            </a:pPr>
            <a:r>
              <a:rPr lang="zh-CN" altLang="en-US" sz="1600" b="1" dirty="0">
                <a:ea typeface="楷体_GB2312" pitchFamily="49" charset="-122"/>
              </a:rPr>
              <a:t>例：学生借阅清单的数据字典</a:t>
            </a:r>
          </a:p>
          <a:p>
            <a:pPr marL="342900" indent="-342900">
              <a:lnSpc>
                <a:spcPct val="80000"/>
              </a:lnSpc>
              <a:spcBef>
                <a:spcPct val="20000"/>
              </a:spcBef>
              <a:buClr>
                <a:schemeClr val="hlink"/>
              </a:buClr>
              <a:buFont typeface="Wingdings" pitchFamily="2" charset="2"/>
              <a:buNone/>
            </a:pPr>
            <a:endParaRPr lang="zh-CN" altLang="en-US" sz="1600" b="1" dirty="0">
              <a:ea typeface="楷体_GB2312" pitchFamily="49" charset="-122"/>
            </a:endParaRPr>
          </a:p>
          <a:p>
            <a:pPr marL="742950" lvl="1" indent="-285750">
              <a:lnSpc>
                <a:spcPct val="80000"/>
              </a:lnSpc>
              <a:spcBef>
                <a:spcPct val="20000"/>
              </a:spcBef>
              <a:buClr>
                <a:srgbClr val="996633"/>
              </a:buClr>
              <a:buFont typeface="Wingdings" pitchFamily="2" charset="2"/>
              <a:buChar char="Ø"/>
            </a:pPr>
            <a:r>
              <a:rPr lang="zh-CN" altLang="en-US" sz="1600" b="1" dirty="0">
                <a:ea typeface="楷体_GB2312" pitchFamily="49" charset="-122"/>
              </a:rPr>
              <a:t>	</a:t>
            </a:r>
            <a:r>
              <a:rPr lang="zh-CN" altLang="en-US" sz="1600" dirty="0">
                <a:ea typeface="楷体_GB2312" pitchFamily="49" charset="-122"/>
              </a:rPr>
              <a:t>学生借阅清单＝学号</a:t>
            </a:r>
            <a:r>
              <a:rPr lang="en-US" altLang="zh-CN" sz="1600" dirty="0">
                <a:ea typeface="楷体_GB2312" pitchFamily="49" charset="-122"/>
              </a:rPr>
              <a:t>+</a:t>
            </a:r>
            <a:r>
              <a:rPr lang="zh-CN" altLang="en-US" sz="1600" dirty="0">
                <a:ea typeface="楷体_GB2312" pitchFamily="49" charset="-122"/>
              </a:rPr>
              <a:t>姓名</a:t>
            </a:r>
            <a:r>
              <a:rPr lang="en-US" altLang="zh-CN" sz="1600" dirty="0">
                <a:ea typeface="楷体_GB2312" pitchFamily="49" charset="-122"/>
              </a:rPr>
              <a:t>+</a:t>
            </a:r>
            <a:r>
              <a:rPr lang="zh-CN" altLang="en-US" sz="1600" dirty="0">
                <a:ea typeface="楷体_GB2312" pitchFamily="49" charset="-122"/>
              </a:rPr>
              <a:t>系别</a:t>
            </a:r>
            <a:r>
              <a:rPr lang="en-US" altLang="zh-CN" sz="1600" dirty="0">
                <a:ea typeface="楷体_GB2312" pitchFamily="49" charset="-122"/>
              </a:rPr>
              <a:t>+</a:t>
            </a:r>
            <a:r>
              <a:rPr lang="zh-CN" altLang="en-US" sz="1600" dirty="0">
                <a:ea typeface="楷体_GB2312" pitchFamily="49" charset="-122"/>
              </a:rPr>
              <a:t>书号</a:t>
            </a:r>
            <a:r>
              <a:rPr lang="en-US" altLang="zh-CN" sz="1600" dirty="0">
                <a:ea typeface="楷体_GB2312" pitchFamily="49" charset="-122"/>
              </a:rPr>
              <a:t>+</a:t>
            </a:r>
            <a:r>
              <a:rPr lang="zh-CN" altLang="en-US" sz="1600" dirty="0">
                <a:ea typeface="楷体_GB2312" pitchFamily="49" charset="-122"/>
              </a:rPr>
              <a:t>书名</a:t>
            </a:r>
            <a:r>
              <a:rPr lang="en-US" altLang="zh-CN" sz="1600" dirty="0">
                <a:ea typeface="楷体_GB2312" pitchFamily="49" charset="-122"/>
              </a:rPr>
              <a:t>+</a:t>
            </a:r>
            <a:r>
              <a:rPr lang="zh-CN" altLang="en-US" sz="1600" dirty="0">
                <a:ea typeface="楷体_GB2312" pitchFamily="49" charset="-122"/>
              </a:rPr>
              <a:t>借阅日期</a:t>
            </a:r>
            <a:r>
              <a:rPr lang="en-US" altLang="zh-CN" sz="1600" dirty="0">
                <a:ea typeface="楷体_GB2312" pitchFamily="49" charset="-122"/>
              </a:rPr>
              <a:t>+</a:t>
            </a:r>
            <a:r>
              <a:rPr lang="zh-CN" altLang="en-US" sz="1600" dirty="0">
                <a:ea typeface="楷体_GB2312" pitchFamily="49" charset="-122"/>
              </a:rPr>
              <a:t>应还日期</a:t>
            </a:r>
            <a:r>
              <a:rPr lang="en-US" altLang="zh-CN" sz="1600" dirty="0">
                <a:ea typeface="楷体_GB2312" pitchFamily="49" charset="-122"/>
              </a:rPr>
              <a:t>+</a:t>
            </a:r>
            <a:r>
              <a:rPr lang="zh-CN" altLang="en-US" sz="1600" dirty="0">
                <a:ea typeface="楷体_GB2312" pitchFamily="49" charset="-122"/>
              </a:rPr>
              <a:t>日期</a:t>
            </a:r>
          </a:p>
          <a:p>
            <a:pPr marL="742950" lvl="1" indent="-285750">
              <a:lnSpc>
                <a:spcPct val="80000"/>
              </a:lnSpc>
              <a:spcBef>
                <a:spcPct val="20000"/>
              </a:spcBef>
              <a:buClr>
                <a:srgbClr val="996633"/>
              </a:buClr>
              <a:buFont typeface="Wingdings" pitchFamily="2" charset="2"/>
              <a:buChar char="Ø"/>
            </a:pPr>
            <a:r>
              <a:rPr lang="zh-CN" altLang="en-US" sz="1600" dirty="0">
                <a:ea typeface="楷体_GB2312" pitchFamily="49" charset="-122"/>
              </a:rPr>
              <a:t>	学号＝</a:t>
            </a:r>
            <a:r>
              <a:rPr lang="en-US" altLang="zh-CN" sz="1600" dirty="0">
                <a:ea typeface="楷体_GB2312" pitchFamily="49" charset="-122"/>
              </a:rPr>
              <a:t>2</a:t>
            </a:r>
            <a:r>
              <a:rPr lang="zh-CN" altLang="en-US" sz="1600" dirty="0">
                <a:ea typeface="楷体_GB2312" pitchFamily="49" charset="-122"/>
              </a:rPr>
              <a:t>｛字母｝</a:t>
            </a:r>
            <a:r>
              <a:rPr lang="en-US" altLang="zh-CN" sz="1600" dirty="0">
                <a:ea typeface="楷体_GB2312" pitchFamily="49" charset="-122"/>
              </a:rPr>
              <a:t>6</a:t>
            </a:r>
          </a:p>
          <a:p>
            <a:pPr marL="742950" lvl="1" indent="-285750">
              <a:lnSpc>
                <a:spcPct val="80000"/>
              </a:lnSpc>
              <a:spcBef>
                <a:spcPct val="20000"/>
              </a:spcBef>
              <a:buClr>
                <a:srgbClr val="996633"/>
              </a:buClr>
              <a:buFont typeface="Wingdings" pitchFamily="2" charset="2"/>
              <a:buChar char="Ø"/>
            </a:pPr>
            <a:r>
              <a:rPr lang="en-US" altLang="zh-CN" sz="1600" dirty="0">
                <a:ea typeface="楷体_GB2312" pitchFamily="49" charset="-122"/>
              </a:rPr>
              <a:t>	</a:t>
            </a:r>
            <a:r>
              <a:rPr lang="zh-CN" altLang="en-US" sz="1600" dirty="0">
                <a:ea typeface="楷体_GB2312" pitchFamily="49" charset="-122"/>
              </a:rPr>
              <a:t>姓名＝</a:t>
            </a:r>
            <a:r>
              <a:rPr lang="en-US" altLang="zh-CN" sz="1600" dirty="0">
                <a:ea typeface="楷体_GB2312" pitchFamily="49" charset="-122"/>
              </a:rPr>
              <a:t>2</a:t>
            </a:r>
            <a:r>
              <a:rPr lang="zh-CN" altLang="en-US" sz="1600" dirty="0">
                <a:ea typeface="楷体_GB2312" pitchFamily="49" charset="-122"/>
              </a:rPr>
              <a:t>｛字母｝</a:t>
            </a:r>
            <a:r>
              <a:rPr lang="en-US" altLang="zh-CN" sz="1600" dirty="0">
                <a:ea typeface="楷体_GB2312" pitchFamily="49" charset="-122"/>
              </a:rPr>
              <a:t>24</a:t>
            </a:r>
          </a:p>
          <a:p>
            <a:pPr marL="742950" lvl="1" indent="-285750">
              <a:lnSpc>
                <a:spcPct val="80000"/>
              </a:lnSpc>
              <a:spcBef>
                <a:spcPct val="20000"/>
              </a:spcBef>
              <a:buClr>
                <a:srgbClr val="996633"/>
              </a:buClr>
              <a:buFont typeface="Wingdings" pitchFamily="2" charset="2"/>
              <a:buChar char="Ø"/>
            </a:pPr>
            <a:r>
              <a:rPr lang="en-US" altLang="zh-CN" sz="1600" dirty="0">
                <a:ea typeface="楷体_GB2312" pitchFamily="49" charset="-122"/>
              </a:rPr>
              <a:t>	</a:t>
            </a:r>
            <a:r>
              <a:rPr lang="zh-CN" altLang="en-US" sz="1600" dirty="0">
                <a:ea typeface="楷体_GB2312" pitchFamily="49" charset="-122"/>
              </a:rPr>
              <a:t>系别＝</a:t>
            </a:r>
            <a:r>
              <a:rPr lang="en-US" altLang="zh-CN" sz="1600" dirty="0">
                <a:ea typeface="楷体_GB2312" pitchFamily="49" charset="-122"/>
              </a:rPr>
              <a:t>2</a:t>
            </a:r>
            <a:r>
              <a:rPr lang="zh-CN" altLang="en-US" sz="1600" dirty="0">
                <a:ea typeface="楷体_GB2312" pitchFamily="49" charset="-122"/>
              </a:rPr>
              <a:t>｛字母｝</a:t>
            </a:r>
            <a:r>
              <a:rPr lang="en-US" altLang="zh-CN" sz="1600" dirty="0">
                <a:ea typeface="楷体_GB2312" pitchFamily="49" charset="-122"/>
              </a:rPr>
              <a:t>24</a:t>
            </a:r>
          </a:p>
          <a:p>
            <a:pPr marL="742950" lvl="1" indent="-285750">
              <a:lnSpc>
                <a:spcPct val="80000"/>
              </a:lnSpc>
              <a:spcBef>
                <a:spcPct val="20000"/>
              </a:spcBef>
              <a:buClr>
                <a:srgbClr val="996633"/>
              </a:buClr>
              <a:buFont typeface="Wingdings" pitchFamily="2" charset="2"/>
              <a:buChar char="Ø"/>
            </a:pPr>
            <a:r>
              <a:rPr lang="en-US" altLang="zh-CN" sz="1600" dirty="0">
                <a:ea typeface="楷体_GB2312" pitchFamily="49" charset="-122"/>
              </a:rPr>
              <a:t>	</a:t>
            </a:r>
            <a:r>
              <a:rPr lang="zh-CN" altLang="en-US" sz="1600" dirty="0">
                <a:ea typeface="楷体_GB2312" pitchFamily="49" charset="-122"/>
              </a:rPr>
              <a:t>书号＝</a:t>
            </a:r>
            <a:r>
              <a:rPr lang="en-US" altLang="zh-CN" sz="1600" dirty="0">
                <a:ea typeface="楷体_GB2312" pitchFamily="49" charset="-122"/>
              </a:rPr>
              <a:t>1</a:t>
            </a:r>
            <a:r>
              <a:rPr lang="zh-CN" altLang="en-US" sz="1600" dirty="0">
                <a:ea typeface="楷体_GB2312" pitchFamily="49" charset="-122"/>
              </a:rPr>
              <a:t>｛字母｝</a:t>
            </a:r>
            <a:r>
              <a:rPr lang="en-US" altLang="zh-CN" sz="1600" dirty="0">
                <a:ea typeface="楷体_GB2312" pitchFamily="49" charset="-122"/>
              </a:rPr>
              <a:t>32+</a:t>
            </a:r>
            <a:r>
              <a:rPr lang="en-US" altLang="zh-CN" sz="1600" dirty="0"/>
              <a:t>“</a:t>
            </a:r>
            <a:r>
              <a:rPr lang="en-US" altLang="zh-CN" sz="1600" dirty="0">
                <a:ea typeface="楷体_GB2312" pitchFamily="49" charset="-122"/>
              </a:rPr>
              <a:t>00001</a:t>
            </a:r>
            <a:r>
              <a:rPr lang="en-US" altLang="zh-CN" sz="1600" dirty="0"/>
              <a:t>”</a:t>
            </a:r>
            <a:r>
              <a:rPr lang="en-US" altLang="zh-CN" sz="1600" dirty="0">
                <a:ea typeface="楷体_GB2312" pitchFamily="49" charset="-122"/>
              </a:rPr>
              <a:t>··</a:t>
            </a:r>
            <a:r>
              <a:rPr lang="en-US" altLang="zh-CN" sz="1600" dirty="0"/>
              <a:t>“</a:t>
            </a:r>
            <a:r>
              <a:rPr lang="en-US" altLang="zh-CN" sz="1600" dirty="0">
                <a:ea typeface="楷体_GB2312" pitchFamily="49" charset="-122"/>
              </a:rPr>
              <a:t>99999”</a:t>
            </a:r>
          </a:p>
          <a:p>
            <a:pPr marL="742950" lvl="1" indent="-285750">
              <a:lnSpc>
                <a:spcPct val="80000"/>
              </a:lnSpc>
              <a:spcBef>
                <a:spcPct val="20000"/>
              </a:spcBef>
              <a:buClr>
                <a:srgbClr val="996633"/>
              </a:buClr>
              <a:buFont typeface="Wingdings" pitchFamily="2" charset="2"/>
              <a:buChar char="Ø"/>
            </a:pPr>
            <a:r>
              <a:rPr lang="en-US" altLang="zh-CN" sz="1600" dirty="0">
                <a:ea typeface="楷体_GB2312" pitchFamily="49" charset="-122"/>
              </a:rPr>
              <a:t>	</a:t>
            </a:r>
            <a:r>
              <a:rPr lang="zh-CN" altLang="en-US" sz="1600" dirty="0">
                <a:ea typeface="楷体_GB2312" pitchFamily="49" charset="-122"/>
              </a:rPr>
              <a:t>书名＝</a:t>
            </a:r>
            <a:r>
              <a:rPr lang="en-US" altLang="zh-CN" sz="1600" dirty="0">
                <a:ea typeface="楷体_GB2312" pitchFamily="49" charset="-122"/>
              </a:rPr>
              <a:t>1</a:t>
            </a:r>
            <a:r>
              <a:rPr lang="zh-CN" altLang="en-US" sz="1600" dirty="0">
                <a:ea typeface="楷体_GB2312" pitchFamily="49" charset="-122"/>
              </a:rPr>
              <a:t>｛字母｝</a:t>
            </a:r>
            <a:r>
              <a:rPr lang="en-US" altLang="zh-CN" sz="1600" dirty="0">
                <a:ea typeface="楷体_GB2312" pitchFamily="49" charset="-122"/>
              </a:rPr>
              <a:t>120</a:t>
            </a:r>
          </a:p>
          <a:p>
            <a:pPr marL="742950" lvl="1" indent="-285750">
              <a:lnSpc>
                <a:spcPct val="80000"/>
              </a:lnSpc>
              <a:spcBef>
                <a:spcPct val="20000"/>
              </a:spcBef>
              <a:buClr>
                <a:srgbClr val="996633"/>
              </a:buClr>
              <a:buFont typeface="Wingdings" pitchFamily="2" charset="2"/>
              <a:buChar char="Ø"/>
            </a:pPr>
            <a:r>
              <a:rPr lang="en-US" altLang="zh-CN" sz="1600" dirty="0">
                <a:ea typeface="楷体_GB2312" pitchFamily="49" charset="-122"/>
              </a:rPr>
              <a:t>	</a:t>
            </a:r>
            <a:r>
              <a:rPr lang="zh-CN" altLang="en-US" sz="1600" dirty="0">
                <a:ea typeface="楷体_GB2312" pitchFamily="49" charset="-122"/>
              </a:rPr>
              <a:t>借阅日期＝日期</a:t>
            </a:r>
          </a:p>
          <a:p>
            <a:pPr marL="742950" lvl="1" indent="-285750">
              <a:lnSpc>
                <a:spcPct val="80000"/>
              </a:lnSpc>
              <a:spcBef>
                <a:spcPct val="20000"/>
              </a:spcBef>
              <a:buClr>
                <a:srgbClr val="996633"/>
              </a:buClr>
              <a:buFont typeface="Wingdings" pitchFamily="2" charset="2"/>
              <a:buChar char="Ø"/>
            </a:pPr>
            <a:r>
              <a:rPr lang="zh-CN" altLang="en-US" sz="1600" dirty="0">
                <a:ea typeface="楷体_GB2312" pitchFamily="49" charset="-122"/>
              </a:rPr>
              <a:t>	应还日期＝日期</a:t>
            </a:r>
          </a:p>
          <a:p>
            <a:pPr marL="742950" lvl="1" indent="-285750">
              <a:lnSpc>
                <a:spcPct val="80000"/>
              </a:lnSpc>
              <a:spcBef>
                <a:spcPct val="20000"/>
              </a:spcBef>
              <a:buClr>
                <a:srgbClr val="996633"/>
              </a:buClr>
              <a:buFont typeface="Wingdings" pitchFamily="2" charset="2"/>
              <a:buChar char="Ø"/>
            </a:pPr>
            <a:r>
              <a:rPr lang="zh-CN" altLang="en-US" sz="1600" dirty="0">
                <a:ea typeface="楷体_GB2312" pitchFamily="49" charset="-122"/>
              </a:rPr>
              <a:t>	日期＝年</a:t>
            </a:r>
            <a:r>
              <a:rPr lang="en-US" altLang="zh-CN" sz="1600" dirty="0">
                <a:ea typeface="楷体_GB2312" pitchFamily="49" charset="-122"/>
              </a:rPr>
              <a:t>+</a:t>
            </a:r>
            <a:r>
              <a:rPr lang="zh-CN" altLang="en-US" sz="1600" dirty="0">
                <a:ea typeface="楷体_GB2312" pitchFamily="49" charset="-122"/>
              </a:rPr>
              <a:t>月</a:t>
            </a:r>
            <a:r>
              <a:rPr lang="en-US" altLang="zh-CN" sz="1600" dirty="0">
                <a:ea typeface="楷体_GB2312" pitchFamily="49" charset="-122"/>
              </a:rPr>
              <a:t>+</a:t>
            </a:r>
            <a:r>
              <a:rPr lang="zh-CN" altLang="en-US" sz="1600" dirty="0">
                <a:ea typeface="楷体_GB2312" pitchFamily="49" charset="-122"/>
              </a:rPr>
              <a:t>日</a:t>
            </a:r>
          </a:p>
          <a:p>
            <a:pPr marL="742950" lvl="1" indent="-285750">
              <a:lnSpc>
                <a:spcPct val="80000"/>
              </a:lnSpc>
              <a:spcBef>
                <a:spcPct val="20000"/>
              </a:spcBef>
              <a:buClr>
                <a:srgbClr val="996633"/>
              </a:buClr>
              <a:buFont typeface="Wingdings" pitchFamily="2" charset="2"/>
              <a:buChar char="Ø"/>
            </a:pPr>
            <a:r>
              <a:rPr lang="zh-CN" altLang="en-US" sz="1600" dirty="0">
                <a:ea typeface="楷体_GB2312" pitchFamily="49" charset="-122"/>
              </a:rPr>
              <a:t>	年＝</a:t>
            </a:r>
            <a:r>
              <a:rPr lang="zh-CN" altLang="en-US" sz="1600" dirty="0"/>
              <a:t>“</a:t>
            </a:r>
            <a:r>
              <a:rPr lang="en-US" altLang="zh-CN" sz="1600" dirty="0">
                <a:ea typeface="楷体_GB2312" pitchFamily="49" charset="-122"/>
              </a:rPr>
              <a:t>00”··</a:t>
            </a:r>
            <a:r>
              <a:rPr lang="en-US" altLang="zh-CN" sz="1600" dirty="0"/>
              <a:t>“</a:t>
            </a:r>
            <a:r>
              <a:rPr lang="en-US" altLang="zh-CN" sz="1600" dirty="0">
                <a:ea typeface="楷体_GB2312" pitchFamily="49" charset="-122"/>
              </a:rPr>
              <a:t>99”</a:t>
            </a:r>
          </a:p>
          <a:p>
            <a:pPr marL="742950" lvl="1" indent="-285750">
              <a:lnSpc>
                <a:spcPct val="80000"/>
              </a:lnSpc>
              <a:spcBef>
                <a:spcPct val="20000"/>
              </a:spcBef>
              <a:buClr>
                <a:srgbClr val="996633"/>
              </a:buClr>
              <a:buFont typeface="Wingdings" pitchFamily="2" charset="2"/>
              <a:buChar char="Ø"/>
            </a:pPr>
            <a:r>
              <a:rPr lang="en-US" altLang="zh-CN" sz="1600" dirty="0">
                <a:ea typeface="楷体_GB2312" pitchFamily="49" charset="-122"/>
              </a:rPr>
              <a:t>	</a:t>
            </a:r>
            <a:r>
              <a:rPr lang="zh-CN" altLang="en-US" sz="1600" dirty="0">
                <a:ea typeface="楷体_GB2312" pitchFamily="49" charset="-122"/>
              </a:rPr>
              <a:t>月＝</a:t>
            </a:r>
            <a:r>
              <a:rPr lang="zh-CN" altLang="en-US" sz="1600" dirty="0"/>
              <a:t>“</a:t>
            </a:r>
            <a:r>
              <a:rPr lang="en-US" altLang="zh-CN" sz="1600" dirty="0">
                <a:ea typeface="楷体_GB2312" pitchFamily="49" charset="-122"/>
              </a:rPr>
              <a:t>01”··</a:t>
            </a:r>
            <a:r>
              <a:rPr lang="en-US" altLang="zh-CN" sz="1600" dirty="0"/>
              <a:t>“</a:t>
            </a:r>
            <a:r>
              <a:rPr lang="en-US" altLang="zh-CN" sz="1600" dirty="0">
                <a:ea typeface="楷体_GB2312" pitchFamily="49" charset="-122"/>
              </a:rPr>
              <a:t>12”</a:t>
            </a:r>
          </a:p>
          <a:p>
            <a:pPr marL="742950" lvl="1" indent="-285750">
              <a:lnSpc>
                <a:spcPct val="80000"/>
              </a:lnSpc>
              <a:spcBef>
                <a:spcPct val="20000"/>
              </a:spcBef>
              <a:buClr>
                <a:srgbClr val="996633"/>
              </a:buClr>
              <a:buFont typeface="Wingdings" pitchFamily="2" charset="2"/>
              <a:buChar char="Ø"/>
            </a:pPr>
            <a:r>
              <a:rPr lang="en-US" altLang="zh-CN" sz="1600" dirty="0">
                <a:ea typeface="楷体_GB2312" pitchFamily="49" charset="-122"/>
              </a:rPr>
              <a:t>	</a:t>
            </a:r>
            <a:r>
              <a:rPr lang="zh-CN" altLang="en-US" sz="1600" dirty="0">
                <a:ea typeface="楷体_GB2312" pitchFamily="49" charset="-122"/>
              </a:rPr>
              <a:t>日＝</a:t>
            </a:r>
            <a:r>
              <a:rPr lang="zh-CN" altLang="en-US" sz="1600" dirty="0"/>
              <a:t>“</a:t>
            </a:r>
            <a:r>
              <a:rPr lang="en-US" altLang="zh-CN" sz="1600" dirty="0">
                <a:ea typeface="楷体_GB2312" pitchFamily="49" charset="-122"/>
              </a:rPr>
              <a:t>01”··</a:t>
            </a:r>
            <a:r>
              <a:rPr lang="en-US" altLang="zh-CN" sz="1600" dirty="0"/>
              <a:t>“</a:t>
            </a:r>
            <a:r>
              <a:rPr lang="en-US" altLang="zh-CN" sz="1600" dirty="0">
                <a:ea typeface="楷体_GB2312" pitchFamily="49" charset="-122"/>
              </a:rPr>
              <a:t>31”</a:t>
            </a:r>
          </a:p>
        </p:txBody>
      </p:sp>
      <p:pic>
        <p:nvPicPr>
          <p:cNvPr id="6" name="Picture 6" descr="数据流图"/>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038600"/>
            <a:ext cx="4506686" cy="2819400"/>
          </a:xfrm>
          <a:prstGeom prst="rect">
            <a:avLst/>
          </a:prstGeom>
          <a:solidFill>
            <a:schemeClr val="bg1"/>
          </a:solidFill>
          <a:ln>
            <a:noFill/>
          </a:ln>
          <a:extLst>
            <a:ext uri="{91240B29-F687-4F45-9708-019B960494DF}">
              <a14:hiddenLine xmlns:a14="http://schemas.microsoft.com/office/drawing/2010/main" w="9525">
                <a:solidFill>
                  <a:srgbClr val="0000CC"/>
                </a:solidFill>
                <a:miter lim="800000"/>
                <a:headEnd/>
                <a:tailEnd/>
              </a14:hiddenLine>
            </a:ext>
          </a:extLst>
        </p:spPr>
      </p:pic>
      <p:sp>
        <p:nvSpPr>
          <p:cNvPr id="7" name="Oval 7"/>
          <p:cNvSpPr>
            <a:spLocks noChangeArrowheads="1"/>
          </p:cNvSpPr>
          <p:nvPr/>
        </p:nvSpPr>
        <p:spPr bwMode="auto">
          <a:xfrm>
            <a:off x="7903029" y="4364385"/>
            <a:ext cx="1240971" cy="586413"/>
          </a:xfrm>
          <a:prstGeom prst="ellipse">
            <a:avLst/>
          </a:prstGeom>
          <a:noFill/>
          <a:ln w="76200">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solidFill>
                <a:srgbClr val="CC0000"/>
              </a:solidFill>
            </a:endParaRPr>
          </a:p>
        </p:txBody>
      </p:sp>
    </p:spTree>
    <p:extLst>
      <p:ext uri="{BB962C8B-B14F-4D97-AF65-F5344CB8AC3E}">
        <p14:creationId xmlns:p14="http://schemas.microsoft.com/office/powerpoint/2010/main" val="115356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 calcmode="lin" valueType="num">
                                      <p:cBhvr additive="base">
                                        <p:cTn id="2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 calcmode="lin" valueType="num">
                                      <p:cBhvr additive="base">
                                        <p:cTn id="3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 calcmode="lin" valueType="num">
                                      <p:cBhvr additive="base">
                                        <p:cTn id="3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anim calcmode="lin" valueType="num">
                                      <p:cBhvr additive="base">
                                        <p:cTn id="4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 calcmode="lin" valueType="num">
                                      <p:cBhvr additive="base">
                                        <p:cTn id="4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13" end="13"/>
                                            </p:txEl>
                                          </p:spTgt>
                                        </p:tgtEl>
                                        <p:attrNameLst>
                                          <p:attrName>style.visibility</p:attrName>
                                        </p:attrNameLst>
                                      </p:cBhvr>
                                      <p:to>
                                        <p:strVal val="visible"/>
                                      </p:to>
                                    </p:set>
                                    <p:anim calcmode="lin" valueType="num">
                                      <p:cBhvr additive="base">
                                        <p:cTn id="51"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判断树</a:t>
            </a:r>
            <a:endParaRPr lang="zh-CN" altLang="en-US" dirty="0"/>
          </a:p>
        </p:txBody>
      </p:sp>
      <p:sp>
        <p:nvSpPr>
          <p:cNvPr id="3" name="内容占位符 2"/>
          <p:cNvSpPr>
            <a:spLocks noGrp="1"/>
          </p:cNvSpPr>
          <p:nvPr>
            <p:ph sz="quarter" idx="1"/>
          </p:nvPr>
        </p:nvSpPr>
        <p:spPr/>
        <p:txBody>
          <a:bodyPr/>
          <a:lstStyle/>
          <a:p>
            <a:r>
              <a:rPr lang="zh-CN" altLang="en-US" dirty="0"/>
              <a:t> 判定树也是用来表达</a:t>
            </a:r>
            <a:r>
              <a:rPr lang="en-US" altLang="zh-CN" dirty="0"/>
              <a:t>DFD</a:t>
            </a:r>
            <a:r>
              <a:rPr lang="zh-CN" altLang="en-US" dirty="0"/>
              <a:t>中加工逻辑的一种工具。</a:t>
            </a:r>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5.2 </a:t>
            </a:r>
            <a:r>
              <a:rPr lang="zh-CN" altLang="zh-CN" b="1" dirty="0"/>
              <a:t>软件的开发</a:t>
            </a:r>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547936"/>
            <a:ext cx="6336704" cy="2825280"/>
          </a:xfrm>
          <a:prstGeom prst="rect">
            <a:avLst/>
          </a:prstGeom>
          <a:noFill/>
          <a:ln>
            <a:noFill/>
          </a:ln>
        </p:spPr>
      </p:pic>
    </p:spTree>
    <p:extLst>
      <p:ext uri="{BB962C8B-B14F-4D97-AF65-F5344CB8AC3E}">
        <p14:creationId xmlns:p14="http://schemas.microsoft.com/office/powerpoint/2010/main" val="1153563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1735" y="-126186"/>
            <a:ext cx="7467600" cy="1143000"/>
          </a:xfrm>
        </p:spPr>
        <p:txBody>
          <a:bodyPr/>
          <a:lstStyle/>
          <a:p>
            <a:r>
              <a:rPr lang="zh-CN" altLang="zh-CN" dirty="0"/>
              <a:t>声音的数字化</a:t>
            </a:r>
            <a:endParaRPr lang="zh-CN" altLang="en-US" dirty="0"/>
          </a:p>
        </p:txBody>
      </p:sp>
      <p:sp>
        <p:nvSpPr>
          <p:cNvPr id="3" name="内容占位符 2"/>
          <p:cNvSpPr>
            <a:spLocks noGrp="1"/>
          </p:cNvSpPr>
          <p:nvPr>
            <p:ph sz="quarter" idx="1"/>
          </p:nvPr>
        </p:nvSpPr>
        <p:spPr>
          <a:xfrm>
            <a:off x="461735" y="1070130"/>
            <a:ext cx="7467600" cy="4873752"/>
          </a:xfrm>
        </p:spPr>
        <p:txBody>
          <a:bodyPr/>
          <a:lstStyle/>
          <a:p>
            <a:r>
              <a:rPr lang="zh-CN" altLang="zh-CN" dirty="0"/>
              <a:t>采样</a:t>
            </a:r>
            <a:endParaRPr lang="en-US" altLang="zh-CN" dirty="0"/>
          </a:p>
          <a:p>
            <a:pPr lvl="1"/>
            <a:r>
              <a:rPr lang="zh-CN" altLang="zh-CN" dirty="0"/>
              <a:t>采样</a:t>
            </a:r>
            <a:r>
              <a:rPr lang="zh-CN" altLang="en-US" dirty="0"/>
              <a:t>：</a:t>
            </a:r>
            <a:r>
              <a:rPr lang="zh-CN" altLang="zh-CN" dirty="0"/>
              <a:t>是指每隔一个时间间隔在模拟声音波形上取一个幅度值，得到一组离散的数据点，近似代替连续的声波</a:t>
            </a:r>
            <a:r>
              <a:rPr lang="zh-CN" altLang="en-US" dirty="0"/>
              <a:t>。</a:t>
            </a:r>
            <a:endParaRPr lang="en-US" altLang="zh-CN" dirty="0"/>
          </a:p>
          <a:p>
            <a:pPr lvl="1"/>
            <a:r>
              <a:rPr lang="zh-CN" altLang="zh-CN" dirty="0"/>
              <a:t>音频数字化所需存储空间计算公式：</a:t>
            </a:r>
            <a:endParaRPr lang="en-US" altLang="zh-CN" dirty="0"/>
          </a:p>
          <a:p>
            <a:pPr lvl="2"/>
            <a:r>
              <a:rPr lang="zh-CN" altLang="zh-CN" dirty="0"/>
              <a:t>存储容量</a:t>
            </a:r>
            <a:r>
              <a:rPr lang="en-US" altLang="zh-CN" dirty="0"/>
              <a:t>(</a:t>
            </a:r>
            <a:r>
              <a:rPr lang="zh-CN" altLang="zh-CN" dirty="0"/>
              <a:t>字节</a:t>
            </a:r>
            <a:r>
              <a:rPr lang="en-US" altLang="zh-CN" dirty="0"/>
              <a:t>)= </a:t>
            </a:r>
            <a:r>
              <a:rPr lang="zh-CN" altLang="zh-CN" dirty="0"/>
              <a:t>采样频率</a:t>
            </a:r>
            <a:r>
              <a:rPr lang="en-US" altLang="zh-CN" dirty="0"/>
              <a:t>×</a:t>
            </a:r>
            <a:r>
              <a:rPr lang="zh-CN" altLang="zh-CN" dirty="0"/>
              <a:t>采样精度</a:t>
            </a:r>
            <a:r>
              <a:rPr lang="en-US" altLang="zh-CN" dirty="0"/>
              <a:t>/8×</a:t>
            </a:r>
            <a:r>
              <a:rPr lang="zh-CN" altLang="zh-CN" dirty="0"/>
              <a:t>声道数</a:t>
            </a:r>
            <a:r>
              <a:rPr lang="en-US" altLang="zh-CN" dirty="0"/>
              <a:t>×</a:t>
            </a:r>
            <a:r>
              <a:rPr lang="zh-CN" altLang="zh-CN" dirty="0"/>
              <a:t>时间</a:t>
            </a:r>
            <a:r>
              <a:rPr lang="en-US" altLang="zh-CN" dirty="0"/>
              <a:t> </a:t>
            </a:r>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1.1</a:t>
            </a:r>
            <a:r>
              <a:rPr lang="zh-CN" altLang="zh-CN" b="1" dirty="0"/>
              <a:t>信息的数字化</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164" y="4322364"/>
            <a:ext cx="5972069"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540568" y="2924944"/>
            <a:ext cx="9007549" cy="1323439"/>
          </a:xfrm>
          <a:prstGeom prst="rect">
            <a:avLst/>
          </a:prstGeom>
        </p:spPr>
        <p:txBody>
          <a:bodyPr wrap="square">
            <a:spAutoFit/>
          </a:bodyPr>
          <a:lstStyle/>
          <a:p>
            <a:pPr lvl="3"/>
            <a:r>
              <a:rPr lang="zh-CN" altLang="zh-CN" sz="2000" dirty="0">
                <a:latin typeface="黑体" pitchFamily="49" charset="-122"/>
                <a:ea typeface="黑体" pitchFamily="49" charset="-122"/>
              </a:rPr>
              <a:t>【例</a:t>
            </a:r>
            <a:r>
              <a:rPr lang="zh-CN" altLang="zh-CN" sz="2000" b="1" dirty="0">
                <a:latin typeface="黑体" pitchFamily="49" charset="-122"/>
                <a:ea typeface="黑体" pitchFamily="49" charset="-122"/>
              </a:rPr>
              <a:t>】</a:t>
            </a:r>
            <a:r>
              <a:rPr lang="zh-CN" altLang="zh-CN" sz="2000" dirty="0">
                <a:latin typeface="黑体" pitchFamily="49" charset="-122"/>
                <a:ea typeface="黑体" pitchFamily="49" charset="-122"/>
              </a:rPr>
              <a:t>一段持续</a:t>
            </a:r>
            <a:r>
              <a:rPr lang="en-US" altLang="zh-CN" sz="2000" dirty="0">
                <a:latin typeface="黑体" pitchFamily="49" charset="-122"/>
                <a:ea typeface="黑体" pitchFamily="49" charset="-122"/>
              </a:rPr>
              <a:t>1</a:t>
            </a:r>
            <a:r>
              <a:rPr lang="zh-CN" altLang="zh-CN" sz="2000" dirty="0">
                <a:latin typeface="黑体" pitchFamily="49" charset="-122"/>
                <a:ea typeface="黑体" pitchFamily="49" charset="-122"/>
              </a:rPr>
              <a:t>分钟的双声道音乐，若采样频率为</a:t>
            </a:r>
            <a:r>
              <a:rPr lang="en-US" altLang="zh-CN" sz="2000" dirty="0">
                <a:latin typeface="黑体" pitchFamily="49" charset="-122"/>
                <a:ea typeface="黑体" pitchFamily="49" charset="-122"/>
              </a:rPr>
              <a:t>44.1KHz</a:t>
            </a:r>
            <a:r>
              <a:rPr lang="zh-CN" altLang="zh-CN" sz="2000" dirty="0">
                <a:latin typeface="黑体" pitchFamily="49" charset="-122"/>
                <a:ea typeface="黑体" pitchFamily="49" charset="-122"/>
              </a:rPr>
              <a:t>，采样精度为</a:t>
            </a:r>
            <a:r>
              <a:rPr lang="en-US" altLang="zh-CN" sz="2000" dirty="0">
                <a:latin typeface="黑体" pitchFamily="49" charset="-122"/>
                <a:ea typeface="黑体" pitchFamily="49" charset="-122"/>
              </a:rPr>
              <a:t>16</a:t>
            </a:r>
            <a:r>
              <a:rPr lang="zh-CN" altLang="zh-CN" sz="2000" dirty="0">
                <a:latin typeface="黑体" pitchFamily="49" charset="-122"/>
                <a:ea typeface="黑体" pitchFamily="49" charset="-122"/>
              </a:rPr>
              <a:t>位，数字化后需要多少</a:t>
            </a:r>
            <a:r>
              <a:rPr lang="en-US" altLang="zh-CN" sz="2000" dirty="0">
                <a:latin typeface="黑体" pitchFamily="49" charset="-122"/>
                <a:ea typeface="黑体" pitchFamily="49" charset="-122"/>
              </a:rPr>
              <a:t>MB</a:t>
            </a:r>
            <a:r>
              <a:rPr lang="zh-CN" altLang="zh-CN" sz="2000" dirty="0">
                <a:latin typeface="黑体" pitchFamily="49" charset="-122"/>
                <a:ea typeface="黑体" pitchFamily="49" charset="-122"/>
              </a:rPr>
              <a:t>的存储容量？</a:t>
            </a:r>
            <a:endParaRPr lang="en-US" altLang="zh-CN" sz="2000" dirty="0">
              <a:latin typeface="黑体" pitchFamily="49" charset="-122"/>
              <a:ea typeface="黑体" pitchFamily="49" charset="-122"/>
            </a:endParaRPr>
          </a:p>
          <a:p>
            <a:pPr lvl="3"/>
            <a:r>
              <a:rPr lang="zh-CN" altLang="zh-CN" sz="2000" dirty="0">
                <a:latin typeface="黑体" pitchFamily="49" charset="-122"/>
                <a:ea typeface="黑体" pitchFamily="49" charset="-122"/>
              </a:rPr>
              <a:t>【解</a:t>
            </a:r>
            <a:r>
              <a:rPr lang="zh-CN" altLang="zh-CN" sz="2000" b="1" dirty="0">
                <a:latin typeface="黑体" pitchFamily="49" charset="-122"/>
                <a:ea typeface="黑体" pitchFamily="49" charset="-122"/>
              </a:rPr>
              <a:t>】</a:t>
            </a:r>
            <a:r>
              <a:rPr lang="zh-CN" altLang="zh-CN" sz="2000" dirty="0">
                <a:latin typeface="黑体" pitchFamily="49" charset="-122"/>
                <a:ea typeface="黑体" pitchFamily="49" charset="-122"/>
              </a:rPr>
              <a:t>数字化后需要的存储容量为：</a:t>
            </a:r>
            <a:r>
              <a:rPr lang="en-US" altLang="zh-CN" sz="2000" dirty="0">
                <a:latin typeface="黑体" pitchFamily="49" charset="-122"/>
                <a:ea typeface="黑体" pitchFamily="49" charset="-122"/>
              </a:rPr>
              <a:t>44.1k×16/8×2×60=10.584(MB)</a:t>
            </a:r>
            <a:r>
              <a:rPr lang="zh-CN" altLang="zh-CN" sz="2000" dirty="0">
                <a:latin typeface="黑体" pitchFamily="49" charset="-122"/>
                <a:ea typeface="黑体" pitchFamily="49" charset="-122"/>
              </a:rPr>
              <a:t>。</a:t>
            </a:r>
            <a:endParaRPr lang="en-US" altLang="zh-CN" sz="2000" dirty="0">
              <a:latin typeface="黑体" pitchFamily="49" charset="-122"/>
              <a:ea typeface="黑体" pitchFamily="49" charset="-122"/>
            </a:endParaRPr>
          </a:p>
        </p:txBody>
      </p:sp>
    </p:spTree>
    <p:extLst>
      <p:ext uri="{BB962C8B-B14F-4D97-AF65-F5344CB8AC3E}">
        <p14:creationId xmlns:p14="http://schemas.microsoft.com/office/powerpoint/2010/main" val="290128700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判断表</a:t>
            </a:r>
            <a:endParaRPr lang="zh-CN" altLang="en-US" dirty="0"/>
          </a:p>
        </p:txBody>
      </p:sp>
      <p:sp>
        <p:nvSpPr>
          <p:cNvPr id="3" name="内容占位符 2"/>
          <p:cNvSpPr>
            <a:spLocks noGrp="1"/>
          </p:cNvSpPr>
          <p:nvPr>
            <p:ph sz="quarter" idx="1"/>
          </p:nvPr>
        </p:nvSpPr>
        <p:spPr/>
        <p:txBody>
          <a:bodyPr/>
          <a:lstStyle/>
          <a:p>
            <a:r>
              <a:rPr lang="zh-CN" altLang="en-US" dirty="0"/>
              <a:t>以表格形式表示判断逻辑的工具。</a:t>
            </a:r>
            <a:r>
              <a:rPr lang="zh-CN" altLang="zh-CN" dirty="0"/>
              <a:t>适用于判断条件较多，各个条件又相互结合，相应的决策方案较多的情况。</a:t>
            </a:r>
          </a:p>
          <a:p>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5.2 </a:t>
            </a:r>
            <a:r>
              <a:rPr lang="zh-CN" altLang="zh-CN" b="1" dirty="0"/>
              <a:t>软件的开发</a:t>
            </a:r>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560" y="2988273"/>
            <a:ext cx="9302603" cy="365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5631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软件开发的设计阶段</a:t>
            </a:r>
            <a:endParaRPr lang="zh-CN" altLang="en-US" dirty="0"/>
          </a:p>
        </p:txBody>
      </p:sp>
      <p:sp>
        <p:nvSpPr>
          <p:cNvPr id="3" name="内容占位符 2"/>
          <p:cNvSpPr>
            <a:spLocks noGrp="1"/>
          </p:cNvSpPr>
          <p:nvPr>
            <p:ph sz="quarter" idx="1"/>
          </p:nvPr>
        </p:nvSpPr>
        <p:spPr/>
        <p:txBody>
          <a:bodyPr>
            <a:normAutofit lnSpcReduction="10000"/>
          </a:bodyPr>
          <a:lstStyle/>
          <a:p>
            <a:r>
              <a:rPr lang="zh-CN" altLang="zh-CN" dirty="0"/>
              <a:t>软件设计是把软件需求转换为软件表示的过程</a:t>
            </a:r>
            <a:r>
              <a:rPr lang="zh-CN" altLang="en-US" dirty="0"/>
              <a:t>，包含</a:t>
            </a:r>
            <a:r>
              <a:rPr lang="zh-CN" altLang="zh-CN" dirty="0"/>
              <a:t>两个步骤：</a:t>
            </a:r>
            <a:endParaRPr lang="en-US" altLang="zh-CN" dirty="0"/>
          </a:p>
          <a:p>
            <a:pPr lvl="1"/>
            <a:r>
              <a:rPr lang="zh-CN" altLang="zh-CN" dirty="0"/>
              <a:t>概要设计</a:t>
            </a:r>
            <a:endParaRPr lang="en-US" altLang="zh-CN" dirty="0"/>
          </a:p>
          <a:p>
            <a:pPr lvl="1"/>
            <a:r>
              <a:rPr lang="zh-CN" altLang="zh-CN" dirty="0"/>
              <a:t>详细设计</a:t>
            </a:r>
            <a:endParaRPr lang="en-US" altLang="zh-CN" dirty="0"/>
          </a:p>
          <a:p>
            <a:r>
              <a:rPr lang="zh-CN" altLang="zh-CN" dirty="0"/>
              <a:t>软件设计的基本概念和原则</a:t>
            </a:r>
            <a:endParaRPr lang="en-US" altLang="zh-CN" dirty="0"/>
          </a:p>
          <a:p>
            <a:pPr lvl="1"/>
            <a:r>
              <a:rPr lang="zh-CN" altLang="zh-CN" dirty="0"/>
              <a:t>抽象</a:t>
            </a:r>
            <a:endParaRPr lang="en-US" altLang="zh-CN" dirty="0"/>
          </a:p>
          <a:p>
            <a:pPr lvl="1"/>
            <a:r>
              <a:rPr lang="zh-CN" altLang="zh-CN" dirty="0"/>
              <a:t>模块化</a:t>
            </a:r>
            <a:endParaRPr lang="en-US" altLang="zh-CN" dirty="0"/>
          </a:p>
          <a:p>
            <a:pPr lvl="1"/>
            <a:r>
              <a:rPr lang="zh-CN" altLang="zh-CN" dirty="0"/>
              <a:t>信息隐蔽和局部化</a:t>
            </a:r>
            <a:endParaRPr lang="en-US" altLang="zh-CN" dirty="0"/>
          </a:p>
          <a:p>
            <a:pPr lvl="1"/>
            <a:r>
              <a:rPr lang="zh-CN" altLang="zh-CN" dirty="0"/>
              <a:t>模块独立性</a:t>
            </a:r>
            <a:r>
              <a:rPr lang="zh-CN" altLang="en-US" dirty="0"/>
              <a:t>（核心）</a:t>
            </a:r>
            <a:endParaRPr lang="en-US" altLang="zh-CN" dirty="0"/>
          </a:p>
          <a:p>
            <a:pPr lvl="2"/>
            <a:r>
              <a:rPr lang="zh-CN" altLang="zh-CN" dirty="0"/>
              <a:t>内聚性</a:t>
            </a:r>
            <a:r>
              <a:rPr lang="zh-CN" altLang="en-US" dirty="0"/>
              <a:t>：</a:t>
            </a:r>
            <a:r>
              <a:rPr lang="zh-CN" altLang="zh-CN" dirty="0"/>
              <a:t>内聚性衡量一个模块内部各个元素间彼此结合的紧密程度</a:t>
            </a:r>
            <a:endParaRPr lang="en-US" altLang="zh-CN" dirty="0"/>
          </a:p>
          <a:p>
            <a:pPr lvl="2"/>
            <a:r>
              <a:rPr lang="zh-CN" altLang="zh-CN" dirty="0"/>
              <a:t>耦合性</a:t>
            </a:r>
            <a:r>
              <a:rPr lang="zh-CN" altLang="en-US" dirty="0"/>
              <a:t>：</a:t>
            </a:r>
            <a:r>
              <a:rPr lang="zh-CN" altLang="zh-CN" dirty="0"/>
              <a:t>耦合性衡量不同模块彼此间互相依赖（连接）的紧密程度。耦合强弱取决于模块间接口的复杂程度、调用方式等</a:t>
            </a:r>
            <a:endParaRPr lang="en-US" altLang="zh-CN" dirty="0"/>
          </a:p>
          <a:p>
            <a:pPr lvl="2"/>
            <a:r>
              <a:rPr lang="zh-CN" altLang="zh-CN" dirty="0"/>
              <a:t>在软件设计和开发时，应尽量做到</a:t>
            </a:r>
            <a:r>
              <a:rPr lang="zh-CN" altLang="zh-CN" dirty="0">
                <a:solidFill>
                  <a:srgbClr val="FF0000"/>
                </a:solidFill>
              </a:rPr>
              <a:t>高内聚、低耦合</a:t>
            </a:r>
            <a:endParaRPr lang="zh-CN" altLang="en-US" dirty="0">
              <a:solidFill>
                <a:srgbClr val="FF0000"/>
              </a:solidFill>
            </a:endParaRPr>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5.2 </a:t>
            </a:r>
            <a:r>
              <a:rPr lang="zh-CN" altLang="zh-CN" b="1" dirty="0"/>
              <a:t>软件的开发</a:t>
            </a:r>
          </a:p>
        </p:txBody>
      </p:sp>
    </p:spTree>
    <p:extLst>
      <p:ext uri="{BB962C8B-B14F-4D97-AF65-F5344CB8AC3E}">
        <p14:creationId xmlns:p14="http://schemas.microsoft.com/office/powerpoint/2010/main" val="115356313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结构化设计方法</a:t>
            </a:r>
            <a:endParaRPr lang="zh-CN" altLang="en-US" dirty="0"/>
          </a:p>
        </p:txBody>
      </p:sp>
      <p:sp>
        <p:nvSpPr>
          <p:cNvPr id="3" name="内容占位符 2"/>
          <p:cNvSpPr>
            <a:spLocks noGrp="1"/>
          </p:cNvSpPr>
          <p:nvPr>
            <p:ph sz="quarter" idx="1"/>
          </p:nvPr>
        </p:nvSpPr>
        <p:spPr/>
        <p:txBody>
          <a:bodyPr/>
          <a:lstStyle/>
          <a:p>
            <a:r>
              <a:rPr lang="zh-CN" altLang="zh-CN" dirty="0"/>
              <a:t>信息流类型</a:t>
            </a:r>
            <a:endParaRPr lang="en-US" altLang="zh-CN" dirty="0"/>
          </a:p>
          <a:p>
            <a:endParaRPr lang="en-US" altLang="zh-CN" dirty="0"/>
          </a:p>
          <a:p>
            <a:r>
              <a:rPr lang="zh-CN" altLang="zh-CN" dirty="0"/>
              <a:t>面向数据流的结构化设计方法的实施过程</a:t>
            </a:r>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5.2 </a:t>
            </a:r>
            <a:r>
              <a:rPr lang="zh-CN" altLang="zh-CN" b="1" dirty="0"/>
              <a:t>软件的开发</a:t>
            </a:r>
          </a:p>
        </p:txBody>
      </p:sp>
    </p:spTree>
    <p:extLst>
      <p:ext uri="{BB962C8B-B14F-4D97-AF65-F5344CB8AC3E}">
        <p14:creationId xmlns:p14="http://schemas.microsoft.com/office/powerpoint/2010/main" val="115356313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结构化概要设计的过程和工具</a:t>
            </a:r>
            <a:endParaRPr lang="zh-CN" altLang="en-US" dirty="0"/>
          </a:p>
        </p:txBody>
      </p:sp>
      <p:sp>
        <p:nvSpPr>
          <p:cNvPr id="3" name="内容占位符 2"/>
          <p:cNvSpPr>
            <a:spLocks noGrp="1"/>
          </p:cNvSpPr>
          <p:nvPr>
            <p:ph sz="quarter" idx="1"/>
          </p:nvPr>
        </p:nvSpPr>
        <p:spPr/>
        <p:txBody>
          <a:bodyPr/>
          <a:lstStyle/>
          <a:p>
            <a:r>
              <a:rPr lang="zh-CN" altLang="zh-CN" dirty="0"/>
              <a:t>概要设计的过程</a:t>
            </a:r>
            <a:endParaRPr lang="en-US" altLang="zh-CN" dirty="0"/>
          </a:p>
          <a:p>
            <a:pPr lvl="1"/>
            <a:r>
              <a:rPr lang="zh-CN" altLang="zh-CN" dirty="0"/>
              <a:t>概要设计也称为结构设计或总体设计，主要任务是把系统的功能需求分配给软件结构，形成软件的模块结构图</a:t>
            </a:r>
            <a:endParaRPr lang="en-US" altLang="zh-CN" dirty="0"/>
          </a:p>
          <a:p>
            <a:pPr lvl="1"/>
            <a:endParaRPr lang="en-US" altLang="zh-CN" dirty="0"/>
          </a:p>
          <a:p>
            <a:pPr lvl="1"/>
            <a:r>
              <a:rPr lang="zh-CN" altLang="zh-CN" dirty="0"/>
              <a:t>概要设计的过程包括：</a:t>
            </a:r>
          </a:p>
          <a:p>
            <a:pPr lvl="2"/>
            <a:r>
              <a:rPr lang="zh-CN" altLang="zh-CN" dirty="0"/>
              <a:t>设计软件系统结构</a:t>
            </a:r>
            <a:endParaRPr lang="en-US" altLang="zh-CN" dirty="0"/>
          </a:p>
          <a:p>
            <a:pPr lvl="2"/>
            <a:r>
              <a:rPr lang="zh-CN" altLang="zh-CN" dirty="0"/>
              <a:t>数据结构及数据库设计</a:t>
            </a:r>
            <a:endParaRPr lang="en-US" altLang="zh-CN" dirty="0"/>
          </a:p>
          <a:p>
            <a:pPr lvl="2"/>
            <a:r>
              <a:rPr lang="zh-CN" altLang="zh-CN" dirty="0"/>
              <a:t>编写概要设计文档</a:t>
            </a:r>
            <a:endParaRPr lang="en-US" altLang="zh-CN" dirty="0"/>
          </a:p>
          <a:p>
            <a:pPr lvl="2"/>
            <a:r>
              <a:rPr lang="zh-CN" altLang="zh-CN" dirty="0"/>
              <a:t>概要设计文档评审</a:t>
            </a:r>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5.2 </a:t>
            </a:r>
            <a:r>
              <a:rPr lang="zh-CN" altLang="zh-CN" b="1" dirty="0"/>
              <a:t>软件的开发</a:t>
            </a:r>
          </a:p>
        </p:txBody>
      </p:sp>
    </p:spTree>
    <p:extLst>
      <p:ext uri="{BB962C8B-B14F-4D97-AF65-F5344CB8AC3E}">
        <p14:creationId xmlns:p14="http://schemas.microsoft.com/office/powerpoint/2010/main" val="200100640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概要设计的工具</a:t>
            </a:r>
            <a:endParaRPr lang="zh-CN" altLang="en-US" dirty="0"/>
          </a:p>
        </p:txBody>
      </p:sp>
      <p:sp>
        <p:nvSpPr>
          <p:cNvPr id="3" name="内容占位符 2"/>
          <p:cNvSpPr>
            <a:spLocks noGrp="1"/>
          </p:cNvSpPr>
          <p:nvPr>
            <p:ph sz="quarter" idx="1"/>
          </p:nvPr>
        </p:nvSpPr>
        <p:spPr/>
        <p:txBody>
          <a:bodyPr/>
          <a:lstStyle/>
          <a:p>
            <a:r>
              <a:rPr lang="zh-CN" altLang="zh-CN" dirty="0"/>
              <a:t>结构图（</a:t>
            </a:r>
            <a:r>
              <a:rPr lang="en-US" altLang="zh-CN" dirty="0"/>
              <a:t>Structure Chart</a:t>
            </a:r>
            <a:r>
              <a:rPr lang="zh-CN" altLang="zh-CN" dirty="0"/>
              <a:t>，</a:t>
            </a:r>
            <a:r>
              <a:rPr lang="en-US" altLang="zh-CN" dirty="0"/>
              <a:t>SC</a:t>
            </a:r>
            <a:r>
              <a:rPr lang="zh-CN" altLang="zh-CN" dirty="0"/>
              <a:t>）是软件结构设计的有效工具</a:t>
            </a:r>
            <a:endParaRPr lang="en-US" altLang="zh-CN" dirty="0"/>
          </a:p>
          <a:p>
            <a:pPr lvl="1"/>
            <a:r>
              <a:rPr lang="zh-CN" altLang="zh-CN" dirty="0"/>
              <a:t>结构图也称系统结构图或控制结构图，它表示了一个系统（或功能模块）的层次分解关系、块之间的调用关系以及模块之间数据流和控制流信息的传递关系</a:t>
            </a:r>
            <a:endParaRPr lang="en-US" altLang="zh-CN" dirty="0"/>
          </a:p>
          <a:p>
            <a:pPr lvl="1"/>
            <a:r>
              <a:rPr lang="zh-CN" altLang="zh-CN" dirty="0"/>
              <a:t>结构图的基本术语：</a:t>
            </a:r>
            <a:endParaRPr lang="en-US" altLang="zh-CN" dirty="0"/>
          </a:p>
          <a:p>
            <a:pPr lvl="2"/>
            <a:r>
              <a:rPr lang="zh-CN" altLang="zh-CN" dirty="0"/>
              <a:t>深度</a:t>
            </a:r>
            <a:endParaRPr lang="en-US" altLang="zh-CN" dirty="0"/>
          </a:p>
          <a:p>
            <a:pPr lvl="2"/>
            <a:r>
              <a:rPr lang="zh-CN" altLang="en-US" dirty="0"/>
              <a:t>宽度</a:t>
            </a:r>
            <a:endParaRPr lang="en-US" altLang="zh-CN" dirty="0"/>
          </a:p>
          <a:p>
            <a:pPr lvl="2"/>
            <a:r>
              <a:rPr lang="zh-CN" altLang="en-US" dirty="0"/>
              <a:t>扇出</a:t>
            </a:r>
            <a:endParaRPr lang="en-US" altLang="zh-CN" dirty="0"/>
          </a:p>
          <a:p>
            <a:pPr lvl="2"/>
            <a:r>
              <a:rPr lang="zh-CN" altLang="en-US" dirty="0"/>
              <a:t>扇入</a:t>
            </a:r>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5.2 </a:t>
            </a:r>
            <a:r>
              <a:rPr lang="zh-CN" altLang="zh-CN" b="1" dirty="0"/>
              <a:t>软件的开发</a:t>
            </a:r>
          </a:p>
        </p:txBody>
      </p:sp>
      <p:pic>
        <p:nvPicPr>
          <p:cNvPr id="7" name="图片 6"/>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835342"/>
            <a:ext cx="3745024" cy="2376264"/>
          </a:xfrm>
          <a:prstGeom prst="rect">
            <a:avLst/>
          </a:prstGeom>
          <a:noFill/>
          <a:ln>
            <a:noFill/>
          </a:ln>
        </p:spPr>
      </p:pic>
    </p:spTree>
    <p:extLst>
      <p:ext uri="{BB962C8B-B14F-4D97-AF65-F5344CB8AC3E}">
        <p14:creationId xmlns:p14="http://schemas.microsoft.com/office/powerpoint/2010/main" val="200100640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48317" y="837442"/>
            <a:ext cx="8748464" cy="5767514"/>
          </a:xfrm>
        </p:spPr>
        <p:txBody>
          <a:bodyPr>
            <a:normAutofit/>
          </a:bodyPr>
          <a:lstStyle/>
          <a:p>
            <a:r>
              <a:rPr lang="zh-CN" altLang="zh-CN" dirty="0"/>
              <a:t>详细设计的过程</a:t>
            </a:r>
            <a:endParaRPr lang="en-US" altLang="zh-CN" dirty="0"/>
          </a:p>
          <a:p>
            <a:pPr lvl="1"/>
            <a:r>
              <a:rPr lang="zh-CN" altLang="zh-CN" dirty="0"/>
              <a:t>详细设计，是软件工程中软件开发的一个步骤，就是对</a:t>
            </a:r>
            <a:r>
              <a:rPr lang="en-US" altLang="zh-CN" dirty="0"/>
              <a:t>概要设计</a:t>
            </a:r>
            <a:r>
              <a:rPr lang="zh-CN" altLang="zh-CN" dirty="0"/>
              <a:t>的一个细化，即详细设计每个模块实现算法，所需的局部结构</a:t>
            </a:r>
            <a:endParaRPr lang="en-US" altLang="zh-CN" dirty="0"/>
          </a:p>
          <a:p>
            <a:r>
              <a:rPr lang="zh-CN" altLang="zh-CN" dirty="0"/>
              <a:t>过程设计的常用工具</a:t>
            </a:r>
            <a:endParaRPr lang="en-US" altLang="zh-CN" dirty="0"/>
          </a:p>
          <a:p>
            <a:pPr lvl="1"/>
            <a:r>
              <a:rPr lang="zh-CN" altLang="en-US" dirty="0"/>
              <a:t>程序流程图</a:t>
            </a:r>
            <a:r>
              <a:rPr lang="en-US" altLang="zh-CN" dirty="0"/>
              <a:t>(</a:t>
            </a:r>
            <a:r>
              <a:rPr lang="zh-CN" altLang="en-US" dirty="0"/>
              <a:t>常用</a:t>
            </a:r>
            <a:r>
              <a:rPr lang="en-US" altLang="zh-CN" dirty="0"/>
              <a:t>)</a:t>
            </a:r>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r>
              <a:rPr lang="en-US" altLang="zh-CN" dirty="0"/>
              <a:t>N-S</a:t>
            </a:r>
            <a:r>
              <a:rPr lang="zh-CN" altLang="en-US" dirty="0"/>
              <a:t>图</a:t>
            </a:r>
            <a:endParaRPr lang="en-US" altLang="zh-CN" dirty="0"/>
          </a:p>
          <a:p>
            <a:pPr lvl="1"/>
            <a:r>
              <a:rPr lang="en-US" altLang="zh-CN" dirty="0"/>
              <a:t>PAD</a:t>
            </a:r>
            <a:r>
              <a:rPr lang="zh-CN" altLang="en-US" dirty="0"/>
              <a:t>图</a:t>
            </a:r>
            <a:endParaRPr lang="en-US" altLang="zh-CN" dirty="0"/>
          </a:p>
          <a:p>
            <a:pPr lvl="1"/>
            <a:r>
              <a:rPr lang="en-US" altLang="zh-CN" dirty="0"/>
              <a:t>PDL</a:t>
            </a:r>
            <a:r>
              <a:rPr lang="zh-CN" altLang="en-US" dirty="0"/>
              <a:t>图</a:t>
            </a:r>
          </a:p>
        </p:txBody>
      </p:sp>
      <p:sp>
        <p:nvSpPr>
          <p:cNvPr id="2" name="标题 1"/>
          <p:cNvSpPr>
            <a:spLocks noGrp="1"/>
          </p:cNvSpPr>
          <p:nvPr>
            <p:ph type="title"/>
          </p:nvPr>
        </p:nvSpPr>
        <p:spPr>
          <a:xfrm>
            <a:off x="114300" y="-310852"/>
            <a:ext cx="7467600" cy="1143000"/>
          </a:xfrm>
        </p:spPr>
        <p:txBody>
          <a:bodyPr/>
          <a:lstStyle/>
          <a:p>
            <a:r>
              <a:rPr lang="zh-CN" altLang="zh-CN" dirty="0"/>
              <a:t>结构化详细设计的过程和工具</a:t>
            </a:r>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5.2 </a:t>
            </a:r>
            <a:r>
              <a:rPr lang="zh-CN" altLang="zh-CN" b="1" dirty="0"/>
              <a:t>软件的开发</a:t>
            </a:r>
          </a:p>
        </p:txBody>
      </p:sp>
      <p:grpSp>
        <p:nvGrpSpPr>
          <p:cNvPr id="5" name="Group 4"/>
          <p:cNvGrpSpPr>
            <a:grpSpLocks/>
          </p:cNvGrpSpPr>
          <p:nvPr/>
        </p:nvGrpSpPr>
        <p:grpSpPr bwMode="auto">
          <a:xfrm>
            <a:off x="1169749" y="2501999"/>
            <a:ext cx="7162800" cy="1905000"/>
            <a:chOff x="720" y="816"/>
            <a:chExt cx="4512" cy="1200"/>
          </a:xfrm>
        </p:grpSpPr>
        <p:grpSp>
          <p:nvGrpSpPr>
            <p:cNvPr id="6" name="Group 5"/>
            <p:cNvGrpSpPr>
              <a:grpSpLocks/>
            </p:cNvGrpSpPr>
            <p:nvPr/>
          </p:nvGrpSpPr>
          <p:grpSpPr bwMode="auto">
            <a:xfrm>
              <a:off x="720" y="1056"/>
              <a:ext cx="480" cy="720"/>
              <a:chOff x="720" y="1056"/>
              <a:chExt cx="480" cy="720"/>
            </a:xfrm>
          </p:grpSpPr>
          <p:grpSp>
            <p:nvGrpSpPr>
              <p:cNvPr id="65" name="Group 6"/>
              <p:cNvGrpSpPr>
                <a:grpSpLocks/>
              </p:cNvGrpSpPr>
              <p:nvPr/>
            </p:nvGrpSpPr>
            <p:grpSpPr bwMode="auto">
              <a:xfrm>
                <a:off x="720" y="1056"/>
                <a:ext cx="480" cy="288"/>
                <a:chOff x="720" y="1056"/>
                <a:chExt cx="480" cy="288"/>
              </a:xfrm>
            </p:grpSpPr>
            <p:sp>
              <p:nvSpPr>
                <p:cNvPr id="70" name="Rectangle 7"/>
                <p:cNvSpPr>
                  <a:spLocks noChangeArrowheads="1"/>
                </p:cNvSpPr>
                <p:nvPr/>
              </p:nvSpPr>
              <p:spPr bwMode="auto">
                <a:xfrm>
                  <a:off x="720" y="1200"/>
                  <a:ext cx="480"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 name="Line 8"/>
                <p:cNvSpPr>
                  <a:spLocks noChangeShapeType="1"/>
                </p:cNvSpPr>
                <p:nvPr/>
              </p:nvSpPr>
              <p:spPr bwMode="auto">
                <a:xfrm>
                  <a:off x="960" y="1056"/>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66" name="Group 9"/>
              <p:cNvGrpSpPr>
                <a:grpSpLocks/>
              </p:cNvGrpSpPr>
              <p:nvPr/>
            </p:nvGrpSpPr>
            <p:grpSpPr bwMode="auto">
              <a:xfrm>
                <a:off x="720" y="1344"/>
                <a:ext cx="480" cy="288"/>
                <a:chOff x="720" y="1056"/>
                <a:chExt cx="480" cy="288"/>
              </a:xfrm>
            </p:grpSpPr>
            <p:sp>
              <p:nvSpPr>
                <p:cNvPr id="68" name="Rectangle 10"/>
                <p:cNvSpPr>
                  <a:spLocks noChangeArrowheads="1"/>
                </p:cNvSpPr>
                <p:nvPr/>
              </p:nvSpPr>
              <p:spPr bwMode="auto">
                <a:xfrm>
                  <a:off x="720" y="1200"/>
                  <a:ext cx="480"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 name="Line 11"/>
                <p:cNvSpPr>
                  <a:spLocks noChangeShapeType="1"/>
                </p:cNvSpPr>
                <p:nvPr/>
              </p:nvSpPr>
              <p:spPr bwMode="auto">
                <a:xfrm>
                  <a:off x="960" y="1056"/>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67" name="Line 12"/>
              <p:cNvSpPr>
                <a:spLocks noChangeShapeType="1"/>
              </p:cNvSpPr>
              <p:nvPr/>
            </p:nvSpPr>
            <p:spPr bwMode="auto">
              <a:xfrm>
                <a:off x="960" y="163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7" name="Group 13"/>
            <p:cNvGrpSpPr>
              <a:grpSpLocks/>
            </p:cNvGrpSpPr>
            <p:nvPr/>
          </p:nvGrpSpPr>
          <p:grpSpPr bwMode="auto">
            <a:xfrm>
              <a:off x="1344" y="1008"/>
              <a:ext cx="768" cy="768"/>
              <a:chOff x="1344" y="1008"/>
              <a:chExt cx="768" cy="768"/>
            </a:xfrm>
          </p:grpSpPr>
          <p:sp>
            <p:nvSpPr>
              <p:cNvPr id="51" name="Line 14"/>
              <p:cNvSpPr>
                <a:spLocks noChangeShapeType="1"/>
              </p:cNvSpPr>
              <p:nvPr/>
            </p:nvSpPr>
            <p:spPr bwMode="auto">
              <a:xfrm>
                <a:off x="1488" y="1488"/>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2" name="Line 15"/>
              <p:cNvSpPr>
                <a:spLocks noChangeShapeType="1"/>
              </p:cNvSpPr>
              <p:nvPr/>
            </p:nvSpPr>
            <p:spPr bwMode="auto">
              <a:xfrm>
                <a:off x="2016" y="1488"/>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53" name="Group 16"/>
              <p:cNvGrpSpPr>
                <a:grpSpLocks/>
              </p:cNvGrpSpPr>
              <p:nvPr/>
            </p:nvGrpSpPr>
            <p:grpSpPr bwMode="auto">
              <a:xfrm>
                <a:off x="1344" y="1008"/>
                <a:ext cx="768" cy="768"/>
                <a:chOff x="1344" y="1008"/>
                <a:chExt cx="768" cy="768"/>
              </a:xfrm>
            </p:grpSpPr>
            <p:grpSp>
              <p:nvGrpSpPr>
                <p:cNvPr id="54" name="Group 17"/>
                <p:cNvGrpSpPr>
                  <a:grpSpLocks/>
                </p:cNvGrpSpPr>
                <p:nvPr/>
              </p:nvGrpSpPr>
              <p:grpSpPr bwMode="auto">
                <a:xfrm>
                  <a:off x="1488" y="1008"/>
                  <a:ext cx="528" cy="288"/>
                  <a:chOff x="1488" y="1008"/>
                  <a:chExt cx="528" cy="288"/>
                </a:xfrm>
              </p:grpSpPr>
              <p:sp>
                <p:nvSpPr>
                  <p:cNvPr id="63" name="AutoShape 18"/>
                  <p:cNvSpPr>
                    <a:spLocks noChangeArrowheads="1"/>
                  </p:cNvSpPr>
                  <p:nvPr/>
                </p:nvSpPr>
                <p:spPr bwMode="auto">
                  <a:xfrm>
                    <a:off x="1488" y="1200"/>
                    <a:ext cx="528" cy="96"/>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4" name="Line 19"/>
                  <p:cNvSpPr>
                    <a:spLocks noChangeShapeType="1"/>
                  </p:cNvSpPr>
                  <p:nvPr/>
                </p:nvSpPr>
                <p:spPr bwMode="auto">
                  <a:xfrm>
                    <a:off x="1728" y="1008"/>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55" name="Group 20"/>
                <p:cNvGrpSpPr>
                  <a:grpSpLocks/>
                </p:cNvGrpSpPr>
                <p:nvPr/>
              </p:nvGrpSpPr>
              <p:grpSpPr bwMode="auto">
                <a:xfrm>
                  <a:off x="1344" y="1248"/>
                  <a:ext cx="240" cy="240"/>
                  <a:chOff x="1344" y="1248"/>
                  <a:chExt cx="240" cy="240"/>
                </a:xfrm>
              </p:grpSpPr>
              <p:sp>
                <p:nvSpPr>
                  <p:cNvPr id="61" name="Rectangle 21"/>
                  <p:cNvSpPr>
                    <a:spLocks noChangeArrowheads="1"/>
                  </p:cNvSpPr>
                  <p:nvPr/>
                </p:nvSpPr>
                <p:spPr bwMode="auto">
                  <a:xfrm>
                    <a:off x="1344" y="1392"/>
                    <a:ext cx="240"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 name="Line 22"/>
                  <p:cNvSpPr>
                    <a:spLocks noChangeShapeType="1"/>
                  </p:cNvSpPr>
                  <p:nvPr/>
                </p:nvSpPr>
                <p:spPr bwMode="auto">
                  <a:xfrm>
                    <a:off x="1488" y="1248"/>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56" name="Group 23"/>
                <p:cNvGrpSpPr>
                  <a:grpSpLocks/>
                </p:cNvGrpSpPr>
                <p:nvPr/>
              </p:nvGrpSpPr>
              <p:grpSpPr bwMode="auto">
                <a:xfrm>
                  <a:off x="1872" y="1248"/>
                  <a:ext cx="240" cy="240"/>
                  <a:chOff x="1344" y="1248"/>
                  <a:chExt cx="240" cy="240"/>
                </a:xfrm>
              </p:grpSpPr>
              <p:sp>
                <p:nvSpPr>
                  <p:cNvPr id="59" name="Rectangle 24"/>
                  <p:cNvSpPr>
                    <a:spLocks noChangeArrowheads="1"/>
                  </p:cNvSpPr>
                  <p:nvPr/>
                </p:nvSpPr>
                <p:spPr bwMode="auto">
                  <a:xfrm>
                    <a:off x="1344" y="1392"/>
                    <a:ext cx="240"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 name="Line 25"/>
                  <p:cNvSpPr>
                    <a:spLocks noChangeShapeType="1"/>
                  </p:cNvSpPr>
                  <p:nvPr/>
                </p:nvSpPr>
                <p:spPr bwMode="auto">
                  <a:xfrm>
                    <a:off x="1488" y="1248"/>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57" name="Line 26"/>
                <p:cNvSpPr>
                  <a:spLocks noChangeShapeType="1"/>
                </p:cNvSpPr>
                <p:nvPr/>
              </p:nvSpPr>
              <p:spPr bwMode="auto">
                <a:xfrm>
                  <a:off x="1488" y="1584"/>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8" name="Line 27"/>
                <p:cNvSpPr>
                  <a:spLocks noChangeShapeType="1"/>
                </p:cNvSpPr>
                <p:nvPr/>
              </p:nvSpPr>
              <p:spPr bwMode="auto">
                <a:xfrm>
                  <a:off x="1728" y="1584"/>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grpSp>
          <p:nvGrpSpPr>
            <p:cNvPr id="8" name="Group 28"/>
            <p:cNvGrpSpPr>
              <a:grpSpLocks/>
            </p:cNvGrpSpPr>
            <p:nvPr/>
          </p:nvGrpSpPr>
          <p:grpSpPr bwMode="auto">
            <a:xfrm>
              <a:off x="2448" y="1056"/>
              <a:ext cx="528" cy="672"/>
              <a:chOff x="2448" y="1056"/>
              <a:chExt cx="528" cy="672"/>
            </a:xfrm>
          </p:grpSpPr>
          <p:sp>
            <p:nvSpPr>
              <p:cNvPr id="41" name="Line 29"/>
              <p:cNvSpPr>
                <a:spLocks noChangeShapeType="1"/>
              </p:cNvSpPr>
              <p:nvPr/>
            </p:nvSpPr>
            <p:spPr bwMode="auto">
              <a:xfrm>
                <a:off x="2640" y="1056"/>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42" name="Group 30"/>
              <p:cNvGrpSpPr>
                <a:grpSpLocks/>
              </p:cNvGrpSpPr>
              <p:nvPr/>
            </p:nvGrpSpPr>
            <p:grpSpPr bwMode="auto">
              <a:xfrm>
                <a:off x="2448" y="1104"/>
                <a:ext cx="528" cy="624"/>
                <a:chOff x="2448" y="1104"/>
                <a:chExt cx="528" cy="624"/>
              </a:xfrm>
            </p:grpSpPr>
            <p:sp>
              <p:nvSpPr>
                <p:cNvPr id="43" name="Line 31"/>
                <p:cNvSpPr>
                  <a:spLocks noChangeShapeType="1"/>
                </p:cNvSpPr>
                <p:nvPr/>
              </p:nvSpPr>
              <p:spPr bwMode="auto">
                <a:xfrm>
                  <a:off x="2640" y="1296"/>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44" name="Group 32"/>
                <p:cNvGrpSpPr>
                  <a:grpSpLocks/>
                </p:cNvGrpSpPr>
                <p:nvPr/>
              </p:nvGrpSpPr>
              <p:grpSpPr bwMode="auto">
                <a:xfrm>
                  <a:off x="2448" y="1104"/>
                  <a:ext cx="528" cy="624"/>
                  <a:chOff x="2448" y="1104"/>
                  <a:chExt cx="528" cy="624"/>
                </a:xfrm>
              </p:grpSpPr>
              <p:sp>
                <p:nvSpPr>
                  <p:cNvPr id="45" name="Rectangle 33"/>
                  <p:cNvSpPr>
                    <a:spLocks noChangeArrowheads="1"/>
                  </p:cNvSpPr>
                  <p:nvPr/>
                </p:nvSpPr>
                <p:spPr bwMode="auto">
                  <a:xfrm>
                    <a:off x="2496" y="1200"/>
                    <a:ext cx="336"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46" name="Group 34"/>
                  <p:cNvGrpSpPr>
                    <a:grpSpLocks/>
                  </p:cNvGrpSpPr>
                  <p:nvPr/>
                </p:nvGrpSpPr>
                <p:grpSpPr bwMode="auto">
                  <a:xfrm>
                    <a:off x="2448" y="1440"/>
                    <a:ext cx="384" cy="288"/>
                    <a:chOff x="2496" y="1440"/>
                    <a:chExt cx="384" cy="288"/>
                  </a:xfrm>
                </p:grpSpPr>
                <p:sp>
                  <p:nvSpPr>
                    <p:cNvPr id="49" name="AutoShape 35"/>
                    <p:cNvSpPr>
                      <a:spLocks noChangeArrowheads="1"/>
                    </p:cNvSpPr>
                    <p:nvPr/>
                  </p:nvSpPr>
                  <p:spPr bwMode="auto">
                    <a:xfrm>
                      <a:off x="2496" y="1440"/>
                      <a:ext cx="384" cy="96"/>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0" name="Line 36"/>
                    <p:cNvSpPr>
                      <a:spLocks noChangeShapeType="1"/>
                    </p:cNvSpPr>
                    <p:nvPr/>
                  </p:nvSpPr>
                  <p:spPr bwMode="auto">
                    <a:xfrm>
                      <a:off x="2688" y="1536"/>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47" name="Line 37"/>
                  <p:cNvSpPr>
                    <a:spLocks noChangeShapeType="1"/>
                  </p:cNvSpPr>
                  <p:nvPr/>
                </p:nvSpPr>
                <p:spPr bwMode="auto">
                  <a:xfrm flipV="1">
                    <a:off x="2976" y="1104"/>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8" name="Line 38"/>
                  <p:cNvSpPr>
                    <a:spLocks noChangeShapeType="1"/>
                  </p:cNvSpPr>
                  <p:nvPr/>
                </p:nvSpPr>
                <p:spPr bwMode="auto">
                  <a:xfrm flipH="1">
                    <a:off x="2640" y="1104"/>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grpSp>
        <p:grpSp>
          <p:nvGrpSpPr>
            <p:cNvPr id="9" name="Group 39"/>
            <p:cNvGrpSpPr>
              <a:grpSpLocks/>
            </p:cNvGrpSpPr>
            <p:nvPr/>
          </p:nvGrpSpPr>
          <p:grpSpPr bwMode="auto">
            <a:xfrm>
              <a:off x="4320" y="816"/>
              <a:ext cx="912" cy="1200"/>
              <a:chOff x="4320" y="1056"/>
              <a:chExt cx="912" cy="1200"/>
            </a:xfrm>
          </p:grpSpPr>
          <p:grpSp>
            <p:nvGrpSpPr>
              <p:cNvPr id="25" name="Group 40"/>
              <p:cNvGrpSpPr>
                <a:grpSpLocks/>
              </p:cNvGrpSpPr>
              <p:nvPr/>
            </p:nvGrpSpPr>
            <p:grpSpPr bwMode="auto">
              <a:xfrm>
                <a:off x="4512" y="1296"/>
                <a:ext cx="720" cy="960"/>
                <a:chOff x="4512" y="1200"/>
                <a:chExt cx="720" cy="960"/>
              </a:xfrm>
            </p:grpSpPr>
            <p:sp>
              <p:nvSpPr>
                <p:cNvPr id="28" name="Line 41"/>
                <p:cNvSpPr>
                  <a:spLocks noChangeShapeType="1"/>
                </p:cNvSpPr>
                <p:nvPr/>
              </p:nvSpPr>
              <p:spPr bwMode="auto">
                <a:xfrm>
                  <a:off x="5232" y="1296"/>
                  <a:ext cx="0" cy="6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29" name="Group 42"/>
                <p:cNvGrpSpPr>
                  <a:grpSpLocks/>
                </p:cNvGrpSpPr>
                <p:nvPr/>
              </p:nvGrpSpPr>
              <p:grpSpPr bwMode="auto">
                <a:xfrm>
                  <a:off x="4512" y="1200"/>
                  <a:ext cx="720" cy="960"/>
                  <a:chOff x="4512" y="1200"/>
                  <a:chExt cx="720" cy="960"/>
                </a:xfrm>
              </p:grpSpPr>
              <p:sp>
                <p:nvSpPr>
                  <p:cNvPr id="30" name="Rectangle 43"/>
                  <p:cNvSpPr>
                    <a:spLocks noChangeArrowheads="1"/>
                  </p:cNvSpPr>
                  <p:nvPr/>
                </p:nvSpPr>
                <p:spPr bwMode="auto">
                  <a:xfrm>
                    <a:off x="4704" y="1248"/>
                    <a:ext cx="384"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 name="Rectangle 44"/>
                  <p:cNvSpPr>
                    <a:spLocks noChangeArrowheads="1"/>
                  </p:cNvSpPr>
                  <p:nvPr/>
                </p:nvSpPr>
                <p:spPr bwMode="auto">
                  <a:xfrm>
                    <a:off x="4704" y="1488"/>
                    <a:ext cx="384"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 name="Rectangle 45"/>
                  <p:cNvSpPr>
                    <a:spLocks noChangeArrowheads="1"/>
                  </p:cNvSpPr>
                  <p:nvPr/>
                </p:nvSpPr>
                <p:spPr bwMode="auto">
                  <a:xfrm>
                    <a:off x="4704" y="1728"/>
                    <a:ext cx="384"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 name="Line 46"/>
                  <p:cNvSpPr>
                    <a:spLocks noChangeShapeType="1"/>
                  </p:cNvSpPr>
                  <p:nvPr/>
                </p:nvSpPr>
                <p:spPr bwMode="auto">
                  <a:xfrm>
                    <a:off x="5088" y="1296"/>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 name="Line 47"/>
                  <p:cNvSpPr>
                    <a:spLocks noChangeShapeType="1"/>
                  </p:cNvSpPr>
                  <p:nvPr/>
                </p:nvSpPr>
                <p:spPr bwMode="auto">
                  <a:xfrm>
                    <a:off x="5088" y="1584"/>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 name="Line 48"/>
                  <p:cNvSpPr>
                    <a:spLocks noChangeShapeType="1"/>
                  </p:cNvSpPr>
                  <p:nvPr/>
                </p:nvSpPr>
                <p:spPr bwMode="auto">
                  <a:xfrm>
                    <a:off x="5088" y="1824"/>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 name="Line 49"/>
                  <p:cNvSpPr>
                    <a:spLocks noChangeShapeType="1"/>
                  </p:cNvSpPr>
                  <p:nvPr/>
                </p:nvSpPr>
                <p:spPr bwMode="auto">
                  <a:xfrm flipH="1">
                    <a:off x="4512" y="1968"/>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7" name="Line 50"/>
                  <p:cNvSpPr>
                    <a:spLocks noChangeShapeType="1"/>
                  </p:cNvSpPr>
                  <p:nvPr/>
                </p:nvSpPr>
                <p:spPr bwMode="auto">
                  <a:xfrm>
                    <a:off x="4512" y="1200"/>
                    <a:ext cx="0" cy="9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 name="Line 51"/>
                  <p:cNvSpPr>
                    <a:spLocks noChangeShapeType="1"/>
                  </p:cNvSpPr>
                  <p:nvPr/>
                </p:nvSpPr>
                <p:spPr bwMode="auto">
                  <a:xfrm>
                    <a:off x="4512" y="1344"/>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 name="Line 52"/>
                  <p:cNvSpPr>
                    <a:spLocks noChangeShapeType="1"/>
                  </p:cNvSpPr>
                  <p:nvPr/>
                </p:nvSpPr>
                <p:spPr bwMode="auto">
                  <a:xfrm>
                    <a:off x="4512" y="1584"/>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 name="Line 53"/>
                  <p:cNvSpPr>
                    <a:spLocks noChangeShapeType="1"/>
                  </p:cNvSpPr>
                  <p:nvPr/>
                </p:nvSpPr>
                <p:spPr bwMode="auto">
                  <a:xfrm>
                    <a:off x="4512" y="1824"/>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
            <p:nvSpPr>
              <p:cNvPr id="26" name="AutoShape 54"/>
              <p:cNvSpPr>
                <a:spLocks noChangeArrowheads="1"/>
              </p:cNvSpPr>
              <p:nvPr/>
            </p:nvSpPr>
            <p:spPr bwMode="auto">
              <a:xfrm>
                <a:off x="4320" y="1152"/>
                <a:ext cx="432" cy="144"/>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 name="Line 55"/>
              <p:cNvSpPr>
                <a:spLocks noChangeShapeType="1"/>
              </p:cNvSpPr>
              <p:nvPr/>
            </p:nvSpPr>
            <p:spPr bwMode="auto">
              <a:xfrm>
                <a:off x="4512" y="1056"/>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0" name="Group 56"/>
            <p:cNvGrpSpPr>
              <a:grpSpLocks/>
            </p:cNvGrpSpPr>
            <p:nvPr/>
          </p:nvGrpSpPr>
          <p:grpSpPr bwMode="auto">
            <a:xfrm>
              <a:off x="3312" y="1056"/>
              <a:ext cx="672" cy="720"/>
              <a:chOff x="3312" y="1056"/>
              <a:chExt cx="672" cy="720"/>
            </a:xfrm>
          </p:grpSpPr>
          <p:sp>
            <p:nvSpPr>
              <p:cNvPr id="11" name="Line 57"/>
              <p:cNvSpPr>
                <a:spLocks noChangeShapeType="1"/>
              </p:cNvSpPr>
              <p:nvPr/>
            </p:nvSpPr>
            <p:spPr bwMode="auto">
              <a:xfrm>
                <a:off x="3648" y="1056"/>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 name="Line 58"/>
              <p:cNvSpPr>
                <a:spLocks noChangeShapeType="1"/>
              </p:cNvSpPr>
              <p:nvPr/>
            </p:nvSpPr>
            <p:spPr bwMode="auto">
              <a:xfrm flipH="1">
                <a:off x="3312" y="1728"/>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3" name="Group 59"/>
              <p:cNvGrpSpPr>
                <a:grpSpLocks/>
              </p:cNvGrpSpPr>
              <p:nvPr/>
            </p:nvGrpSpPr>
            <p:grpSpPr bwMode="auto">
              <a:xfrm>
                <a:off x="3312" y="1152"/>
                <a:ext cx="672" cy="624"/>
                <a:chOff x="3312" y="1152"/>
                <a:chExt cx="672" cy="624"/>
              </a:xfrm>
            </p:grpSpPr>
            <p:grpSp>
              <p:nvGrpSpPr>
                <p:cNvPr id="14" name="Group 60"/>
                <p:cNvGrpSpPr>
                  <a:grpSpLocks/>
                </p:cNvGrpSpPr>
                <p:nvPr/>
              </p:nvGrpSpPr>
              <p:grpSpPr bwMode="auto">
                <a:xfrm>
                  <a:off x="3312" y="1152"/>
                  <a:ext cx="528" cy="576"/>
                  <a:chOff x="3312" y="1152"/>
                  <a:chExt cx="528" cy="576"/>
                </a:xfrm>
              </p:grpSpPr>
              <p:sp>
                <p:nvSpPr>
                  <p:cNvPr id="23" name="Rectangle 61"/>
                  <p:cNvSpPr>
                    <a:spLocks noChangeArrowheads="1"/>
                  </p:cNvSpPr>
                  <p:nvPr/>
                </p:nvSpPr>
                <p:spPr bwMode="auto">
                  <a:xfrm>
                    <a:off x="3504" y="1488"/>
                    <a:ext cx="336"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 name="Line 62"/>
                  <p:cNvSpPr>
                    <a:spLocks noChangeShapeType="1"/>
                  </p:cNvSpPr>
                  <p:nvPr/>
                </p:nvSpPr>
                <p:spPr bwMode="auto">
                  <a:xfrm flipV="1">
                    <a:off x="3312" y="1152"/>
                    <a:ext cx="0" cy="5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5" name="Group 63"/>
                <p:cNvGrpSpPr>
                  <a:grpSpLocks/>
                </p:cNvGrpSpPr>
                <p:nvPr/>
              </p:nvGrpSpPr>
              <p:grpSpPr bwMode="auto">
                <a:xfrm>
                  <a:off x="3312" y="1152"/>
                  <a:ext cx="672" cy="624"/>
                  <a:chOff x="3312" y="1152"/>
                  <a:chExt cx="672" cy="624"/>
                </a:xfrm>
              </p:grpSpPr>
              <p:sp>
                <p:nvSpPr>
                  <p:cNvPr id="16" name="AutoShape 64"/>
                  <p:cNvSpPr>
                    <a:spLocks noChangeArrowheads="1"/>
                  </p:cNvSpPr>
                  <p:nvPr/>
                </p:nvSpPr>
                <p:spPr bwMode="auto">
                  <a:xfrm>
                    <a:off x="3456" y="1200"/>
                    <a:ext cx="384" cy="144"/>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 name="Line 65"/>
                  <p:cNvSpPr>
                    <a:spLocks noChangeShapeType="1"/>
                  </p:cNvSpPr>
                  <p:nvPr/>
                </p:nvSpPr>
                <p:spPr bwMode="auto">
                  <a:xfrm>
                    <a:off x="3648" y="1344"/>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 name="Line 66"/>
                  <p:cNvSpPr>
                    <a:spLocks noChangeShapeType="1"/>
                  </p:cNvSpPr>
                  <p:nvPr/>
                </p:nvSpPr>
                <p:spPr bwMode="auto">
                  <a:xfrm>
                    <a:off x="3648" y="163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 name="Line 67"/>
                  <p:cNvSpPr>
                    <a:spLocks noChangeShapeType="1"/>
                  </p:cNvSpPr>
                  <p:nvPr/>
                </p:nvSpPr>
                <p:spPr bwMode="auto">
                  <a:xfrm>
                    <a:off x="3312" y="1152"/>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20" name="Group 68"/>
                  <p:cNvGrpSpPr>
                    <a:grpSpLocks/>
                  </p:cNvGrpSpPr>
                  <p:nvPr/>
                </p:nvGrpSpPr>
                <p:grpSpPr bwMode="auto">
                  <a:xfrm>
                    <a:off x="3840" y="1296"/>
                    <a:ext cx="144" cy="480"/>
                    <a:chOff x="3840" y="1296"/>
                    <a:chExt cx="144" cy="480"/>
                  </a:xfrm>
                </p:grpSpPr>
                <p:sp>
                  <p:nvSpPr>
                    <p:cNvPr id="21" name="Line 69"/>
                    <p:cNvSpPr>
                      <a:spLocks noChangeShapeType="1"/>
                    </p:cNvSpPr>
                    <p:nvPr/>
                  </p:nvSpPr>
                  <p:spPr bwMode="auto">
                    <a:xfrm>
                      <a:off x="3840" y="1296"/>
                      <a:ext cx="14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Line 70"/>
                    <p:cNvSpPr>
                      <a:spLocks noChangeShapeType="1"/>
                    </p:cNvSpPr>
                    <p:nvPr/>
                  </p:nvSpPr>
                  <p:spPr bwMode="auto">
                    <a:xfrm>
                      <a:off x="3984" y="1296"/>
                      <a:ext cx="0"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grpSp>
        </p:grpSp>
      </p:grpSp>
      <p:sp>
        <p:nvSpPr>
          <p:cNvPr id="72" name="Rectangle 118"/>
          <p:cNvSpPr>
            <a:spLocks noChangeArrowheads="1"/>
          </p:cNvSpPr>
          <p:nvPr/>
        </p:nvSpPr>
        <p:spPr bwMode="auto">
          <a:xfrm>
            <a:off x="2203211" y="4089759"/>
            <a:ext cx="4562475"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en-US" sz="2000" b="1" dirty="0"/>
              <a:t>注：</a:t>
            </a:r>
            <a:r>
              <a:rPr lang="zh-CN" altLang="en-US" sz="2000" b="1" dirty="0">
                <a:solidFill>
                  <a:srgbClr val="CC0000"/>
                </a:solidFill>
              </a:rPr>
              <a:t>→控制流 □ 加工步骤 ◇ 逻辑条件</a:t>
            </a:r>
          </a:p>
        </p:txBody>
      </p:sp>
      <p:pic>
        <p:nvPicPr>
          <p:cNvPr id="24577" name="Picture 1" descr="C:\Users\lx\AppData\Roaming\Tencent\Users\75319332\QQ\WinTemp\RichOle\T]W8%P[SFL}SF4J6OWAK6OH.png"/>
          <p:cNvPicPr>
            <a:picLocks noChangeAspect="1" noChangeArrowheads="1"/>
          </p:cNvPicPr>
          <p:nvPr/>
        </p:nvPicPr>
        <p:blipFill rotWithShape="1">
          <a:blip r:embed="rId2">
            <a:extLst>
              <a:ext uri="{28A0092B-C50C-407E-A947-70E740481C1C}">
                <a14:useLocalDpi xmlns:a14="http://schemas.microsoft.com/office/drawing/2010/main" val="0"/>
              </a:ext>
            </a:extLst>
          </a:blip>
          <a:srcRect r="78394"/>
          <a:stretch/>
        </p:blipFill>
        <p:spPr bwMode="auto">
          <a:xfrm>
            <a:off x="1911123" y="4653136"/>
            <a:ext cx="630226" cy="451654"/>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descr="C:\Users\lx\AppData\Roaming\Tencent\Users\75319332\QQ\WinTemp\RichOle\F)T)({3@%~[2HQ]USR96O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123" y="5104790"/>
            <a:ext cx="1033463" cy="379520"/>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descr="C:\Users\lx\AppData\Roaming\Tencent\Users\75319332\QQ\WinTemp\RichOle\Q3_43133LOLBDT(K_3DT5S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1123" y="5589240"/>
            <a:ext cx="821312" cy="835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00640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26186"/>
            <a:ext cx="7467600" cy="1143000"/>
          </a:xfrm>
        </p:spPr>
        <p:txBody>
          <a:bodyPr/>
          <a:lstStyle/>
          <a:p>
            <a:r>
              <a:rPr lang="zh-CN" altLang="zh-CN" b="1" dirty="0"/>
              <a:t>软件开发的测试阶段</a:t>
            </a:r>
            <a:endParaRPr lang="zh-CN" altLang="en-US" dirty="0"/>
          </a:p>
        </p:txBody>
      </p:sp>
      <p:sp>
        <p:nvSpPr>
          <p:cNvPr id="3" name="内容占位符 2"/>
          <p:cNvSpPr>
            <a:spLocks noGrp="1"/>
          </p:cNvSpPr>
          <p:nvPr>
            <p:ph sz="quarter" idx="1"/>
          </p:nvPr>
        </p:nvSpPr>
        <p:spPr>
          <a:xfrm>
            <a:off x="467544" y="1136140"/>
            <a:ext cx="8568952" cy="5605228"/>
          </a:xfrm>
        </p:spPr>
        <p:txBody>
          <a:bodyPr>
            <a:normAutofit/>
          </a:bodyPr>
          <a:lstStyle/>
          <a:p>
            <a:r>
              <a:rPr lang="zh-CN" altLang="zh-CN" dirty="0"/>
              <a:t>测试的定义</a:t>
            </a:r>
            <a:endParaRPr lang="en-US" altLang="zh-CN" dirty="0"/>
          </a:p>
          <a:p>
            <a:pPr lvl="1"/>
            <a:r>
              <a:rPr lang="zh-CN" altLang="zh-CN" dirty="0"/>
              <a:t>测试是为了发现程序中的错误而执行程序的过程</a:t>
            </a:r>
            <a:endParaRPr lang="en-US" altLang="zh-CN" dirty="0"/>
          </a:p>
          <a:p>
            <a:r>
              <a:rPr lang="zh-CN" altLang="en-US" dirty="0"/>
              <a:t>软件测试的方法和技术</a:t>
            </a:r>
            <a:endParaRPr lang="en-US" altLang="zh-CN" dirty="0"/>
          </a:p>
          <a:p>
            <a:pPr lvl="1"/>
            <a:r>
              <a:rPr lang="zh-CN" altLang="zh-CN" dirty="0"/>
              <a:t>静态测试</a:t>
            </a:r>
            <a:endParaRPr lang="en-US" altLang="zh-CN" dirty="0"/>
          </a:p>
          <a:p>
            <a:pPr lvl="1"/>
            <a:r>
              <a:rPr lang="zh-CN" altLang="zh-CN" dirty="0"/>
              <a:t>动态测试</a:t>
            </a:r>
            <a:endParaRPr lang="en-US" altLang="zh-CN" dirty="0">
              <a:solidFill>
                <a:srgbClr val="FF0000"/>
              </a:solidFill>
            </a:endParaRPr>
          </a:p>
          <a:p>
            <a:pPr lvl="2"/>
            <a:r>
              <a:rPr lang="zh-CN" altLang="zh-CN" dirty="0">
                <a:solidFill>
                  <a:srgbClr val="FF0000"/>
                </a:solidFill>
              </a:rPr>
              <a:t>白盒测试</a:t>
            </a:r>
            <a:endParaRPr lang="en-US" altLang="zh-CN" dirty="0">
              <a:solidFill>
                <a:srgbClr val="FF0000"/>
              </a:solidFill>
            </a:endParaRPr>
          </a:p>
          <a:p>
            <a:pPr lvl="3"/>
            <a:r>
              <a:rPr lang="zh-CN" altLang="zh-CN" dirty="0">
                <a:solidFill>
                  <a:srgbClr val="FF0000"/>
                </a:solidFill>
              </a:rPr>
              <a:t>逻辑覆盖</a:t>
            </a:r>
          </a:p>
          <a:p>
            <a:pPr lvl="3"/>
            <a:r>
              <a:rPr lang="zh-CN" altLang="zh-CN" dirty="0">
                <a:solidFill>
                  <a:srgbClr val="FF0000"/>
                </a:solidFill>
              </a:rPr>
              <a:t>基本路径测试</a:t>
            </a:r>
          </a:p>
          <a:p>
            <a:pPr lvl="2"/>
            <a:r>
              <a:rPr lang="zh-CN" altLang="zh-CN" dirty="0">
                <a:solidFill>
                  <a:srgbClr val="FF0000"/>
                </a:solidFill>
              </a:rPr>
              <a:t>黑盒测试</a:t>
            </a:r>
            <a:endParaRPr lang="en-US" altLang="zh-CN" dirty="0">
              <a:solidFill>
                <a:srgbClr val="FF0000"/>
              </a:solidFill>
            </a:endParaRPr>
          </a:p>
          <a:p>
            <a:pPr lvl="3"/>
            <a:r>
              <a:rPr lang="zh-CN" altLang="zh-CN" dirty="0">
                <a:solidFill>
                  <a:srgbClr val="FF0000"/>
                </a:solidFill>
              </a:rPr>
              <a:t>类划分法</a:t>
            </a:r>
            <a:endParaRPr lang="en-US" altLang="zh-CN" dirty="0">
              <a:solidFill>
                <a:srgbClr val="FF0000"/>
              </a:solidFill>
            </a:endParaRPr>
          </a:p>
          <a:p>
            <a:pPr lvl="3"/>
            <a:r>
              <a:rPr lang="zh-CN" altLang="zh-CN" dirty="0">
                <a:solidFill>
                  <a:srgbClr val="FF0000"/>
                </a:solidFill>
              </a:rPr>
              <a:t>边界值分析法</a:t>
            </a:r>
            <a:endParaRPr lang="en-US" altLang="zh-CN" dirty="0">
              <a:solidFill>
                <a:srgbClr val="FF0000"/>
              </a:solidFill>
            </a:endParaRPr>
          </a:p>
          <a:p>
            <a:pPr lvl="3"/>
            <a:r>
              <a:rPr lang="zh-CN" altLang="zh-CN" dirty="0"/>
              <a:t>错误推测法</a:t>
            </a:r>
            <a:endParaRPr lang="en-US" altLang="zh-CN" dirty="0"/>
          </a:p>
          <a:p>
            <a:r>
              <a:rPr lang="zh-CN" altLang="zh-CN" dirty="0"/>
              <a:t>软件测试的步骤</a:t>
            </a:r>
            <a:endParaRPr lang="en-US" altLang="zh-CN" dirty="0"/>
          </a:p>
          <a:p>
            <a:pPr lvl="1"/>
            <a:r>
              <a:rPr lang="zh-CN" altLang="zh-CN" dirty="0"/>
              <a:t>四个步骤：单元测试、集成测试、系统测试和验收测试（确认测试）</a:t>
            </a:r>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5.2 </a:t>
            </a:r>
            <a:r>
              <a:rPr lang="zh-CN" altLang="zh-CN" b="1" dirty="0"/>
              <a:t>软件的开发</a:t>
            </a:r>
          </a:p>
        </p:txBody>
      </p:sp>
      <p:grpSp>
        <p:nvGrpSpPr>
          <p:cNvPr id="5" name="Group 39"/>
          <p:cNvGrpSpPr>
            <a:grpSpLocks/>
          </p:cNvGrpSpPr>
          <p:nvPr/>
        </p:nvGrpSpPr>
        <p:grpSpPr bwMode="auto">
          <a:xfrm>
            <a:off x="4547212" y="3155440"/>
            <a:ext cx="990600" cy="1295400"/>
            <a:chOff x="4320" y="1056"/>
            <a:chExt cx="912" cy="1200"/>
          </a:xfrm>
        </p:grpSpPr>
        <p:grpSp>
          <p:nvGrpSpPr>
            <p:cNvPr id="6" name="Group 40"/>
            <p:cNvGrpSpPr>
              <a:grpSpLocks/>
            </p:cNvGrpSpPr>
            <p:nvPr/>
          </p:nvGrpSpPr>
          <p:grpSpPr bwMode="auto">
            <a:xfrm>
              <a:off x="4512" y="1296"/>
              <a:ext cx="720" cy="960"/>
              <a:chOff x="4512" y="1200"/>
              <a:chExt cx="720" cy="960"/>
            </a:xfrm>
          </p:grpSpPr>
          <p:sp>
            <p:nvSpPr>
              <p:cNvPr id="9" name="Line 41"/>
              <p:cNvSpPr>
                <a:spLocks noChangeShapeType="1"/>
              </p:cNvSpPr>
              <p:nvPr/>
            </p:nvSpPr>
            <p:spPr bwMode="auto">
              <a:xfrm>
                <a:off x="5232" y="1296"/>
                <a:ext cx="0" cy="67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0" name="Group 42"/>
              <p:cNvGrpSpPr>
                <a:grpSpLocks/>
              </p:cNvGrpSpPr>
              <p:nvPr/>
            </p:nvGrpSpPr>
            <p:grpSpPr bwMode="auto">
              <a:xfrm>
                <a:off x="4512" y="1200"/>
                <a:ext cx="720" cy="960"/>
                <a:chOff x="4512" y="1200"/>
                <a:chExt cx="720" cy="960"/>
              </a:xfrm>
            </p:grpSpPr>
            <p:sp>
              <p:nvSpPr>
                <p:cNvPr id="11" name="Rectangle 43"/>
                <p:cNvSpPr>
                  <a:spLocks noChangeArrowheads="1"/>
                </p:cNvSpPr>
                <p:nvPr/>
              </p:nvSpPr>
              <p:spPr bwMode="auto">
                <a:xfrm>
                  <a:off x="4704" y="1248"/>
                  <a:ext cx="384" cy="144"/>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 name="Rectangle 44"/>
                <p:cNvSpPr>
                  <a:spLocks noChangeArrowheads="1"/>
                </p:cNvSpPr>
                <p:nvPr/>
              </p:nvSpPr>
              <p:spPr bwMode="auto">
                <a:xfrm>
                  <a:off x="4704" y="1488"/>
                  <a:ext cx="384" cy="144"/>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 name="Rectangle 45"/>
                <p:cNvSpPr>
                  <a:spLocks noChangeArrowheads="1"/>
                </p:cNvSpPr>
                <p:nvPr/>
              </p:nvSpPr>
              <p:spPr bwMode="auto">
                <a:xfrm>
                  <a:off x="4704" y="1728"/>
                  <a:ext cx="384" cy="144"/>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 name="Line 46"/>
                <p:cNvSpPr>
                  <a:spLocks noChangeShapeType="1"/>
                </p:cNvSpPr>
                <p:nvPr/>
              </p:nvSpPr>
              <p:spPr bwMode="auto">
                <a:xfrm>
                  <a:off x="5088" y="1296"/>
                  <a:ext cx="1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 name="Line 47"/>
                <p:cNvSpPr>
                  <a:spLocks noChangeShapeType="1"/>
                </p:cNvSpPr>
                <p:nvPr/>
              </p:nvSpPr>
              <p:spPr bwMode="auto">
                <a:xfrm>
                  <a:off x="5088" y="1584"/>
                  <a:ext cx="1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 name="Line 48"/>
                <p:cNvSpPr>
                  <a:spLocks noChangeShapeType="1"/>
                </p:cNvSpPr>
                <p:nvPr/>
              </p:nvSpPr>
              <p:spPr bwMode="auto">
                <a:xfrm>
                  <a:off x="5088" y="1824"/>
                  <a:ext cx="1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 name="Line 49"/>
                <p:cNvSpPr>
                  <a:spLocks noChangeShapeType="1"/>
                </p:cNvSpPr>
                <p:nvPr/>
              </p:nvSpPr>
              <p:spPr bwMode="auto">
                <a:xfrm flipH="1">
                  <a:off x="4512" y="1968"/>
                  <a:ext cx="72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 name="Line 50"/>
                <p:cNvSpPr>
                  <a:spLocks noChangeShapeType="1"/>
                </p:cNvSpPr>
                <p:nvPr/>
              </p:nvSpPr>
              <p:spPr bwMode="auto">
                <a:xfrm>
                  <a:off x="4512" y="1200"/>
                  <a:ext cx="0" cy="96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 name="Line 51"/>
                <p:cNvSpPr>
                  <a:spLocks noChangeShapeType="1"/>
                </p:cNvSpPr>
                <p:nvPr/>
              </p:nvSpPr>
              <p:spPr bwMode="auto">
                <a:xfrm>
                  <a:off x="4512" y="1344"/>
                  <a:ext cx="19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 name="Line 52"/>
                <p:cNvSpPr>
                  <a:spLocks noChangeShapeType="1"/>
                </p:cNvSpPr>
                <p:nvPr/>
              </p:nvSpPr>
              <p:spPr bwMode="auto">
                <a:xfrm>
                  <a:off x="4512" y="1584"/>
                  <a:ext cx="19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Line 53"/>
                <p:cNvSpPr>
                  <a:spLocks noChangeShapeType="1"/>
                </p:cNvSpPr>
                <p:nvPr/>
              </p:nvSpPr>
              <p:spPr bwMode="auto">
                <a:xfrm>
                  <a:off x="4512" y="1824"/>
                  <a:ext cx="19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
          <p:nvSpPr>
            <p:cNvPr id="7" name="AutoShape 54"/>
            <p:cNvSpPr>
              <a:spLocks noChangeArrowheads="1"/>
            </p:cNvSpPr>
            <p:nvPr/>
          </p:nvSpPr>
          <p:spPr bwMode="auto">
            <a:xfrm>
              <a:off x="4320" y="1152"/>
              <a:ext cx="432" cy="144"/>
            </a:xfrm>
            <a:prstGeom prst="diamond">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Line 55"/>
            <p:cNvSpPr>
              <a:spLocks noChangeShapeType="1"/>
            </p:cNvSpPr>
            <p:nvPr/>
          </p:nvSpPr>
          <p:spPr bwMode="auto">
            <a:xfrm>
              <a:off x="4512" y="1056"/>
              <a:ext cx="0"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22" name="Rectangle 72"/>
          <p:cNvSpPr>
            <a:spLocks noChangeArrowheads="1"/>
          </p:cNvSpPr>
          <p:nvPr/>
        </p:nvSpPr>
        <p:spPr bwMode="auto">
          <a:xfrm>
            <a:off x="4098032" y="3231640"/>
            <a:ext cx="1524000" cy="1066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200100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软件调试</a:t>
            </a:r>
            <a:endParaRPr lang="zh-CN" altLang="en-US" dirty="0"/>
          </a:p>
        </p:txBody>
      </p:sp>
      <p:sp>
        <p:nvSpPr>
          <p:cNvPr id="3" name="内容占位符 2"/>
          <p:cNvSpPr>
            <a:spLocks noGrp="1"/>
          </p:cNvSpPr>
          <p:nvPr>
            <p:ph sz="quarter" idx="1"/>
          </p:nvPr>
        </p:nvSpPr>
        <p:spPr/>
        <p:txBody>
          <a:bodyPr/>
          <a:lstStyle/>
          <a:p>
            <a:r>
              <a:rPr lang="zh-CN" altLang="zh-CN" dirty="0"/>
              <a:t>调试的基本概念</a:t>
            </a:r>
            <a:endParaRPr lang="en-US" altLang="zh-CN" dirty="0"/>
          </a:p>
          <a:p>
            <a:pPr lvl="1"/>
            <a:r>
              <a:rPr lang="zh-CN" altLang="zh-CN" dirty="0"/>
              <a:t>调试是确定错误的位置、性质并纠正错误的过程，又称为排错。</a:t>
            </a:r>
          </a:p>
          <a:p>
            <a:pPr lvl="1"/>
            <a:r>
              <a:rPr lang="zh-CN" altLang="zh-CN" dirty="0"/>
              <a:t>软件调试方法</a:t>
            </a:r>
            <a:endParaRPr lang="en-US" altLang="zh-CN" dirty="0"/>
          </a:p>
          <a:p>
            <a:pPr lvl="2"/>
            <a:r>
              <a:rPr lang="zh-CN" altLang="zh-CN" dirty="0"/>
              <a:t>强行排错法</a:t>
            </a:r>
            <a:endParaRPr lang="en-US" altLang="zh-CN" dirty="0"/>
          </a:p>
          <a:p>
            <a:pPr lvl="2"/>
            <a:r>
              <a:rPr lang="zh-CN" altLang="zh-CN" dirty="0"/>
              <a:t>回溯排错法</a:t>
            </a:r>
            <a:endParaRPr lang="en-US" altLang="zh-CN" dirty="0"/>
          </a:p>
          <a:p>
            <a:pPr lvl="2"/>
            <a:r>
              <a:rPr lang="zh-CN" altLang="zh-CN" dirty="0"/>
              <a:t>归纳排错法</a:t>
            </a:r>
            <a:endParaRPr lang="en-US" altLang="zh-CN" dirty="0"/>
          </a:p>
          <a:p>
            <a:pPr lvl="2"/>
            <a:r>
              <a:rPr lang="zh-CN" altLang="zh-CN" dirty="0"/>
              <a:t>演绎排错法</a:t>
            </a:r>
            <a:endParaRPr lang="en-US" altLang="zh-CN" dirty="0"/>
          </a:p>
          <a:p>
            <a:pPr lvl="2"/>
            <a:r>
              <a:rPr lang="zh-CN" altLang="zh-CN" dirty="0"/>
              <a:t>二分排错法等。</a:t>
            </a:r>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5.2 </a:t>
            </a:r>
            <a:r>
              <a:rPr lang="zh-CN" altLang="zh-CN" b="1" dirty="0"/>
              <a:t>软件的开发</a:t>
            </a:r>
          </a:p>
        </p:txBody>
      </p:sp>
    </p:spTree>
    <p:extLst>
      <p:ext uri="{BB962C8B-B14F-4D97-AF65-F5344CB8AC3E}">
        <p14:creationId xmlns:p14="http://schemas.microsoft.com/office/powerpoint/2010/main" val="2001006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图形图像的数字化</a:t>
            </a:r>
            <a:endParaRPr lang="zh-CN" altLang="en-US" dirty="0"/>
          </a:p>
        </p:txBody>
      </p:sp>
      <p:sp>
        <p:nvSpPr>
          <p:cNvPr id="3" name="内容占位符 2"/>
          <p:cNvSpPr>
            <a:spLocks noGrp="1"/>
          </p:cNvSpPr>
          <p:nvPr>
            <p:ph sz="quarter" idx="1"/>
          </p:nvPr>
        </p:nvSpPr>
        <p:spPr>
          <a:xfrm>
            <a:off x="457200" y="1600200"/>
            <a:ext cx="8219256" cy="4873752"/>
          </a:xfrm>
        </p:spPr>
        <p:txBody>
          <a:bodyPr/>
          <a:lstStyle/>
          <a:p>
            <a:r>
              <a:rPr lang="zh-CN" altLang="en-US" dirty="0"/>
              <a:t>位图图像（</a:t>
            </a:r>
            <a:r>
              <a:rPr lang="zh-CN" altLang="zh-CN" dirty="0"/>
              <a:t>点阵图像</a:t>
            </a:r>
            <a:r>
              <a:rPr lang="zh-CN" altLang="en-US" dirty="0"/>
              <a:t>）</a:t>
            </a:r>
          </a:p>
          <a:p>
            <a:pPr lvl="1"/>
            <a:r>
              <a:rPr lang="zh-CN" altLang="en-US" dirty="0"/>
              <a:t>位图</a:t>
            </a:r>
            <a:r>
              <a:rPr lang="zh-CN" altLang="zh-CN" dirty="0"/>
              <a:t>由像素（图片元素）组成</a:t>
            </a:r>
            <a:endParaRPr lang="en-US" altLang="zh-CN" dirty="0"/>
          </a:p>
          <a:p>
            <a:pPr lvl="1"/>
            <a:r>
              <a:rPr lang="zh-CN" altLang="zh-CN" dirty="0"/>
              <a:t>图像分辨率</a:t>
            </a:r>
            <a:r>
              <a:rPr lang="zh-CN" altLang="en-US" dirty="0"/>
              <a:t>：</a:t>
            </a:r>
            <a:r>
              <a:rPr lang="zh-CN" altLang="zh-CN" dirty="0"/>
              <a:t>长和宽方向上占的像素点数，规定图像大小</a:t>
            </a:r>
            <a:endParaRPr lang="en-US" altLang="zh-CN" dirty="0"/>
          </a:p>
          <a:p>
            <a:pPr lvl="2"/>
            <a:r>
              <a:rPr lang="en-US" altLang="zh-CN" dirty="0"/>
              <a:t>640 x 480</a:t>
            </a:r>
            <a:r>
              <a:rPr lang="zh-CN" altLang="zh-CN" dirty="0"/>
              <a:t>、</a:t>
            </a:r>
            <a:r>
              <a:rPr lang="en-US" altLang="zh-CN" dirty="0"/>
              <a:t>1024 x 768</a:t>
            </a:r>
            <a:r>
              <a:rPr lang="zh-CN" altLang="zh-CN" dirty="0"/>
              <a:t>、</a:t>
            </a:r>
            <a:r>
              <a:rPr lang="en-US" altLang="zh-CN" dirty="0"/>
              <a:t>1600 x 1200</a:t>
            </a:r>
            <a:r>
              <a:rPr lang="zh-CN" altLang="zh-CN" dirty="0"/>
              <a:t>、</a:t>
            </a:r>
            <a:r>
              <a:rPr lang="en-US" altLang="zh-CN" dirty="0"/>
              <a:t>2048 x 1536</a:t>
            </a:r>
          </a:p>
          <a:p>
            <a:pPr lvl="1"/>
            <a:r>
              <a:rPr lang="zh-CN" altLang="zh-CN" dirty="0"/>
              <a:t>色彩深度</a:t>
            </a:r>
            <a:r>
              <a:rPr lang="zh-CN" altLang="en-US" dirty="0"/>
              <a:t>（</a:t>
            </a:r>
            <a:r>
              <a:rPr lang="zh-CN" altLang="zh-CN" dirty="0"/>
              <a:t>色彩位数</a:t>
            </a:r>
            <a:r>
              <a:rPr lang="zh-CN" altLang="en-US" dirty="0"/>
              <a:t>）：决定像素颜色数量</a:t>
            </a:r>
            <a:endParaRPr lang="en-US" altLang="zh-CN" dirty="0"/>
          </a:p>
          <a:p>
            <a:pPr lvl="2"/>
            <a:r>
              <a:rPr lang="en-US" altLang="zh-CN" dirty="0"/>
              <a:t>8</a:t>
            </a:r>
            <a:r>
              <a:rPr lang="zh-CN" altLang="zh-CN" dirty="0"/>
              <a:t>位（</a:t>
            </a:r>
            <a:r>
              <a:rPr lang="en-US" altLang="zh-CN" dirty="0"/>
              <a:t>256</a:t>
            </a:r>
            <a:r>
              <a:rPr lang="zh-CN" altLang="zh-CN" dirty="0"/>
              <a:t>色），</a:t>
            </a:r>
            <a:r>
              <a:rPr lang="en-US" altLang="zh-CN" dirty="0"/>
              <a:t>16</a:t>
            </a:r>
            <a:r>
              <a:rPr lang="zh-CN" altLang="zh-CN" dirty="0"/>
              <a:t>位（增强色），</a:t>
            </a:r>
            <a:r>
              <a:rPr lang="en-US" altLang="zh-CN" dirty="0"/>
              <a:t>24</a:t>
            </a:r>
            <a:r>
              <a:rPr lang="zh-CN" altLang="zh-CN" dirty="0"/>
              <a:t>位和</a:t>
            </a:r>
            <a:r>
              <a:rPr lang="en-US" altLang="zh-CN" dirty="0"/>
              <a:t>32</a:t>
            </a:r>
            <a:r>
              <a:rPr lang="zh-CN" altLang="zh-CN" dirty="0"/>
              <a:t>位（真彩色）</a:t>
            </a:r>
            <a:endParaRPr lang="zh-CN" altLang="en-US"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1.1</a:t>
            </a:r>
            <a:r>
              <a:rPr lang="zh-CN" altLang="zh-CN" b="1" dirty="0"/>
              <a:t>信息的数字化</a:t>
            </a: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4365624"/>
            <a:ext cx="2736304"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5" y="4365625"/>
            <a:ext cx="2713515" cy="2295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接箭头连接符 8"/>
          <p:cNvCxnSpPr>
            <a:stCxn id="10" idx="3"/>
          </p:cNvCxnSpPr>
          <p:nvPr/>
        </p:nvCxnSpPr>
        <p:spPr>
          <a:xfrm>
            <a:off x="1625221" y="5429250"/>
            <a:ext cx="1650635" cy="0"/>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
        <p:nvSpPr>
          <p:cNvPr id="10" name="Rectangle 1373"/>
          <p:cNvSpPr>
            <a:spLocks noChangeArrowheads="1"/>
          </p:cNvSpPr>
          <p:nvPr/>
        </p:nvSpPr>
        <p:spPr bwMode="auto">
          <a:xfrm>
            <a:off x="1121031" y="5231130"/>
            <a:ext cx="504190" cy="396240"/>
          </a:xfrm>
          <a:prstGeom prst="rect">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CN" altLang="en-US"/>
          </a:p>
        </p:txBody>
      </p:sp>
      <p:cxnSp>
        <p:nvCxnSpPr>
          <p:cNvPr id="13" name="直接箭头连接符 12"/>
          <p:cNvCxnSpPr/>
          <p:nvPr/>
        </p:nvCxnSpPr>
        <p:spPr>
          <a:xfrm>
            <a:off x="5436096" y="5627372"/>
            <a:ext cx="2088232" cy="172312"/>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
        <p:nvSpPr>
          <p:cNvPr id="18" name="矩形 17"/>
          <p:cNvSpPr/>
          <p:nvPr/>
        </p:nvSpPr>
        <p:spPr>
          <a:xfrm>
            <a:off x="797865" y="3996292"/>
            <a:ext cx="1223412"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US" altLang="zh-CN" dirty="0"/>
              <a:t>1</a:t>
            </a:r>
            <a:r>
              <a:rPr lang="zh-CN" altLang="en-US" dirty="0"/>
              <a:t>位图图像</a:t>
            </a:r>
          </a:p>
        </p:txBody>
      </p:sp>
      <p:sp>
        <p:nvSpPr>
          <p:cNvPr id="19" name="矩形 18"/>
          <p:cNvSpPr/>
          <p:nvPr/>
        </p:nvSpPr>
        <p:spPr>
          <a:xfrm>
            <a:off x="6624081" y="4815996"/>
            <a:ext cx="1800493"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US" altLang="zh-CN" dirty="0"/>
              <a:t>3 </a:t>
            </a:r>
            <a:r>
              <a:rPr lang="zh-CN" altLang="en-US" dirty="0"/>
              <a:t>放大的某像素</a:t>
            </a:r>
          </a:p>
        </p:txBody>
      </p:sp>
      <p:pic>
        <p:nvPicPr>
          <p:cNvPr id="22"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58438" t="46090" r="37803" b="49365"/>
          <a:stretch/>
        </p:blipFill>
        <p:spPr bwMode="auto">
          <a:xfrm>
            <a:off x="7688473" y="5314856"/>
            <a:ext cx="1091947" cy="106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p:cNvSpPr/>
          <p:nvPr/>
        </p:nvSpPr>
        <p:spPr>
          <a:xfrm>
            <a:off x="3851920" y="3996292"/>
            <a:ext cx="1223412"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US" altLang="zh-CN" dirty="0"/>
              <a:t>2</a:t>
            </a:r>
            <a:r>
              <a:rPr lang="zh-CN" altLang="en-US" dirty="0"/>
              <a:t>放大花心</a:t>
            </a:r>
          </a:p>
        </p:txBody>
      </p:sp>
    </p:spTree>
    <p:extLst>
      <p:ext uri="{BB962C8B-B14F-4D97-AF65-F5344CB8AC3E}">
        <p14:creationId xmlns:p14="http://schemas.microsoft.com/office/powerpoint/2010/main" val="299405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770" decel="100000"/>
                                        <p:tgtEl>
                                          <p:spTgt spid="22"/>
                                        </p:tgtEl>
                                      </p:cBhvr>
                                    </p:animEffect>
                                    <p:animScale>
                                      <p:cBhvr>
                                        <p:cTn id="19" dur="770" decel="100000"/>
                                        <p:tgtEl>
                                          <p:spTgt spid="22"/>
                                        </p:tgtEl>
                                      </p:cBhvr>
                                      <p:from x="10000" y="10000"/>
                                      <p:to x="200000" y="450000"/>
                                    </p:animScale>
                                    <p:animScale>
                                      <p:cBhvr>
                                        <p:cTn id="20" dur="1230" accel="100000" fill="hold">
                                          <p:stCondLst>
                                            <p:cond delay="770"/>
                                          </p:stCondLst>
                                        </p:cTn>
                                        <p:tgtEl>
                                          <p:spTgt spid="22"/>
                                        </p:tgtEl>
                                      </p:cBhvr>
                                      <p:from x="200000" y="450000"/>
                                      <p:to x="100000" y="100000"/>
                                    </p:animScale>
                                    <p:set>
                                      <p:cBhvr>
                                        <p:cTn id="21" dur="770" fill="hold"/>
                                        <p:tgtEl>
                                          <p:spTgt spid="22"/>
                                        </p:tgtEl>
                                        <p:attrNameLst>
                                          <p:attrName>ppt_x</p:attrName>
                                        </p:attrNameLst>
                                      </p:cBhvr>
                                      <p:to>
                                        <p:strVal val="(0.5)"/>
                                      </p:to>
                                    </p:set>
                                    <p:anim from="(0.5)" to="(#ppt_x)" calcmode="lin" valueType="num">
                                      <p:cBhvr>
                                        <p:cTn id="22" dur="1230" accel="100000" fill="hold">
                                          <p:stCondLst>
                                            <p:cond delay="770"/>
                                          </p:stCondLst>
                                        </p:cTn>
                                        <p:tgtEl>
                                          <p:spTgt spid="22"/>
                                        </p:tgtEl>
                                        <p:attrNameLst>
                                          <p:attrName>ppt_x</p:attrName>
                                        </p:attrNameLst>
                                      </p:cBhvr>
                                    </p:anim>
                                    <p:set>
                                      <p:cBhvr>
                                        <p:cTn id="23" dur="770" fill="hold"/>
                                        <p:tgtEl>
                                          <p:spTgt spid="22"/>
                                        </p:tgtEl>
                                        <p:attrNameLst>
                                          <p:attrName>ppt_y</p:attrName>
                                        </p:attrNameLst>
                                      </p:cBhvr>
                                      <p:to>
                                        <p:strVal val="(#ppt_y+0.4)"/>
                                      </p:to>
                                    </p:set>
                                    <p:anim from="(#ppt_y+0.4)" to="(#ppt_y)" calcmode="lin" valueType="num">
                                      <p:cBhvr>
                                        <p:cTn id="24" dur="1230" accel="100000" fill="hold">
                                          <p:stCondLst>
                                            <p:cond delay="770"/>
                                          </p:stCondLst>
                                        </p:cTn>
                                        <p:tgtEl>
                                          <p:spTgt spid="2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位图图像</a:t>
            </a:r>
            <a:r>
              <a:rPr lang="zh-CN" altLang="en-US" b="1" dirty="0"/>
              <a:t> 存储容量计算</a:t>
            </a:r>
            <a:br>
              <a:rPr lang="en-US" altLang="zh-CN" b="1" dirty="0"/>
            </a:br>
            <a:endParaRPr lang="zh-CN" altLang="en-US" dirty="0"/>
          </a:p>
        </p:txBody>
      </p:sp>
      <p:sp>
        <p:nvSpPr>
          <p:cNvPr id="3" name="内容占位符 2"/>
          <p:cNvSpPr>
            <a:spLocks noGrp="1"/>
          </p:cNvSpPr>
          <p:nvPr>
            <p:ph sz="quarter" idx="1"/>
          </p:nvPr>
        </p:nvSpPr>
        <p:spPr/>
        <p:txBody>
          <a:bodyPr/>
          <a:lstStyle/>
          <a:p>
            <a:r>
              <a:rPr lang="zh-CN" altLang="zh-CN" dirty="0"/>
              <a:t>存储容量（字节）</a:t>
            </a:r>
            <a:r>
              <a:rPr lang="en-US" altLang="zh-CN" dirty="0"/>
              <a:t>= </a:t>
            </a:r>
            <a:r>
              <a:rPr lang="zh-CN" altLang="zh-CN" dirty="0"/>
              <a:t>色彩位数</a:t>
            </a:r>
            <a:r>
              <a:rPr lang="en-US" altLang="zh-CN" dirty="0"/>
              <a:t>×</a:t>
            </a:r>
            <a:r>
              <a:rPr lang="zh-CN" altLang="zh-CN" dirty="0"/>
              <a:t>分辨率</a:t>
            </a:r>
            <a:r>
              <a:rPr lang="en-US" altLang="zh-CN" dirty="0"/>
              <a:t>/8</a:t>
            </a:r>
          </a:p>
          <a:p>
            <a:endParaRPr lang="zh-CN" altLang="en-US"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1.1</a:t>
            </a:r>
            <a:r>
              <a:rPr lang="zh-CN" altLang="zh-CN" b="1" dirty="0"/>
              <a:t>信息的数字化</a:t>
            </a:r>
          </a:p>
        </p:txBody>
      </p:sp>
      <p:sp>
        <p:nvSpPr>
          <p:cNvPr id="5" name="Rectangle 1"/>
          <p:cNvSpPr>
            <a:spLocks noChangeArrowheads="1"/>
          </p:cNvSpPr>
          <p:nvPr/>
        </p:nvSpPr>
        <p:spPr bwMode="auto">
          <a:xfrm>
            <a:off x="683568" y="3140968"/>
            <a:ext cx="7488832" cy="22621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altLang="zh-CN" sz="2400" b="0" i="0" u="none" strike="noStrike" cap="none" normalizeH="0" baseline="0" dirty="0">
                <a:ln>
                  <a:noFill/>
                </a:ln>
                <a:solidFill>
                  <a:schemeClr val="tx1"/>
                </a:solidFill>
                <a:effectLst/>
                <a:latin typeface="黑体" pitchFamily="49" charset="-122"/>
                <a:ea typeface="黑体" pitchFamily="49" charset="-122"/>
                <a:cs typeface="宋体" pitchFamily="2" charset="-122"/>
              </a:rPr>
              <a:t>【</a:t>
            </a:r>
            <a:r>
              <a:rPr kumimoji="0" lang="zh-CN" sz="2400" b="0" i="0" u="none" strike="noStrike" cap="none" normalizeH="0" baseline="0" dirty="0">
                <a:ln>
                  <a:noFill/>
                </a:ln>
                <a:solidFill>
                  <a:schemeClr val="tx1"/>
                </a:solidFill>
                <a:effectLst/>
                <a:latin typeface="黑体" pitchFamily="49" charset="-122"/>
                <a:ea typeface="黑体" pitchFamily="49" charset="-122"/>
                <a:cs typeface="宋体" pitchFamily="2" charset="-122"/>
              </a:rPr>
              <a:t>例</a:t>
            </a:r>
            <a:r>
              <a:rPr kumimoji="0" lang="zh-CN" altLang="zh-CN" sz="2400" b="1" i="0" u="none" strike="noStrike" cap="none" normalizeH="0" baseline="0" dirty="0">
                <a:ln>
                  <a:noFill/>
                </a:ln>
                <a:solidFill>
                  <a:schemeClr val="tx1"/>
                </a:solidFill>
                <a:effectLst/>
                <a:latin typeface="黑体" pitchFamily="49" charset="-122"/>
                <a:ea typeface="黑体" pitchFamily="49" charset="-122"/>
                <a:cs typeface="宋体" pitchFamily="2" charset="-122"/>
              </a:rPr>
              <a:t>】</a:t>
            </a:r>
            <a:r>
              <a:rPr kumimoji="0" lang="zh-CN" sz="2400" b="0" i="0" u="none" strike="noStrike" cap="none" normalizeH="0" baseline="0" dirty="0">
                <a:ln>
                  <a:noFill/>
                </a:ln>
                <a:solidFill>
                  <a:schemeClr val="tx1"/>
                </a:solidFill>
                <a:effectLst/>
                <a:latin typeface="黑体" pitchFamily="49" charset="-122"/>
                <a:ea typeface="黑体" pitchFamily="49" charset="-122"/>
                <a:cs typeface="Times New Roman" pitchFamily="18" charset="0"/>
              </a:rPr>
              <a:t>存储真彩色（</a:t>
            </a:r>
            <a:r>
              <a:rPr kumimoji="0" lang="en-US" altLang="zh-CN" sz="2400" b="0" i="0" u="none" strike="noStrike" cap="none" normalizeH="0" baseline="0" dirty="0">
                <a:ln>
                  <a:noFill/>
                </a:ln>
                <a:solidFill>
                  <a:schemeClr val="tx1"/>
                </a:solidFill>
                <a:effectLst/>
                <a:latin typeface="黑体" pitchFamily="49" charset="-122"/>
                <a:ea typeface="黑体" pitchFamily="49" charset="-122"/>
                <a:cs typeface="Times New Roman" pitchFamily="18" charset="0"/>
              </a:rPr>
              <a:t>24</a:t>
            </a:r>
            <a:r>
              <a:rPr kumimoji="0" lang="zh-CN" altLang="en-US" sz="2400" b="0" i="0" u="none" strike="noStrike" cap="none" normalizeH="0" baseline="0" dirty="0">
                <a:ln>
                  <a:noFill/>
                </a:ln>
                <a:solidFill>
                  <a:schemeClr val="tx1"/>
                </a:solidFill>
                <a:effectLst/>
                <a:latin typeface="黑体" pitchFamily="49" charset="-122"/>
                <a:ea typeface="黑体" pitchFamily="49" charset="-122"/>
                <a:cs typeface="Times New Roman" pitchFamily="18" charset="0"/>
              </a:rPr>
              <a:t>位）、分辨率为</a:t>
            </a:r>
            <a:r>
              <a:rPr kumimoji="0" lang="en-US" altLang="zh-CN" sz="2400" b="0" i="0" u="none" strike="noStrike" cap="none" normalizeH="0" baseline="0" dirty="0">
                <a:ln>
                  <a:noFill/>
                </a:ln>
                <a:solidFill>
                  <a:schemeClr val="tx1"/>
                </a:solidFill>
                <a:effectLst/>
                <a:latin typeface="黑体" pitchFamily="49" charset="-122"/>
                <a:ea typeface="黑体" pitchFamily="49" charset="-122"/>
                <a:cs typeface="Times New Roman" pitchFamily="18" charset="0"/>
              </a:rPr>
              <a:t>1024×768</a:t>
            </a:r>
            <a:r>
              <a:rPr kumimoji="0" lang="zh-CN" altLang="en-US" sz="2400" b="0" i="0" u="none" strike="noStrike" cap="none" normalizeH="0" baseline="0" dirty="0">
                <a:ln>
                  <a:noFill/>
                </a:ln>
                <a:solidFill>
                  <a:schemeClr val="tx1"/>
                </a:solidFill>
                <a:effectLst/>
                <a:latin typeface="黑体" pitchFamily="49" charset="-122"/>
                <a:ea typeface="黑体" pitchFamily="49" charset="-122"/>
                <a:cs typeface="Times New Roman" pitchFamily="18" charset="0"/>
              </a:rPr>
              <a:t>的原始数字图像需要大约多少容量</a:t>
            </a:r>
            <a:r>
              <a:rPr kumimoji="0" lang="en-US" altLang="zh-CN" sz="2400" b="0" i="0" u="none" strike="noStrike" cap="none" normalizeH="0" baseline="0" dirty="0">
                <a:ln>
                  <a:noFill/>
                </a:ln>
                <a:solidFill>
                  <a:schemeClr val="tx1"/>
                </a:solidFill>
                <a:effectLst/>
                <a:latin typeface="黑体" pitchFamily="49" charset="-122"/>
                <a:ea typeface="黑体" pitchFamily="49" charset="-122"/>
                <a:cs typeface="Times New Roman" pitchFamily="18" charset="0"/>
              </a:rPr>
              <a:t>MB</a:t>
            </a:r>
            <a:r>
              <a:rPr kumimoji="0" lang="zh-CN" altLang="en-US" sz="2400" b="0" i="0" u="none" strike="noStrike" cap="none" normalizeH="0" baseline="0" dirty="0">
                <a:ln>
                  <a:noFill/>
                </a:ln>
                <a:solidFill>
                  <a:schemeClr val="tx1"/>
                </a:solidFill>
                <a:effectLst/>
                <a:latin typeface="黑体" pitchFamily="49" charset="-122"/>
                <a:ea typeface="黑体" pitchFamily="49" charset="-122"/>
                <a:cs typeface="Times New Roman" pitchFamily="18" charset="0"/>
              </a:rPr>
              <a:t>的空间？</a:t>
            </a:r>
            <a:r>
              <a:rPr kumimoji="0" lang="zh-CN" altLang="en-US" sz="2400" b="0" i="0" u="none" strike="noStrike" cap="none" normalizeH="0" baseline="0" dirty="0">
                <a:ln>
                  <a:noFill/>
                </a:ln>
                <a:solidFill>
                  <a:schemeClr val="tx1"/>
                </a:solidFill>
                <a:effectLst/>
                <a:latin typeface="黑体" pitchFamily="49" charset="-122"/>
                <a:ea typeface="黑体" pitchFamily="49" charset="-122"/>
                <a:cs typeface="宋体" pitchFamily="2" charset="-122"/>
              </a:rPr>
              <a:t> </a:t>
            </a:r>
            <a:endParaRPr kumimoji="0" lang="en-US" altLang="zh-CN" sz="2400" b="0" i="0" u="none" strike="noStrike" cap="none" normalizeH="0" baseline="0" dirty="0">
              <a:ln>
                <a:noFill/>
              </a:ln>
              <a:solidFill>
                <a:schemeClr val="tx1"/>
              </a:solidFill>
              <a:effectLst/>
              <a:latin typeface="黑体" pitchFamily="49" charset="-122"/>
              <a:ea typeface="黑体" pitchFamily="49" charset="-122"/>
              <a:cs typeface="宋体" pitchFamily="2" charset="-122"/>
            </a:endParaRPr>
          </a:p>
          <a:p>
            <a:pPr marL="0" marR="0" lvl="0" indent="26670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dirty="0">
              <a:ln>
                <a:noFill/>
              </a:ln>
              <a:solidFill>
                <a:schemeClr val="tx1"/>
              </a:solidFill>
              <a:effectLst/>
              <a:latin typeface="黑体" pitchFamily="49" charset="-122"/>
              <a:ea typeface="黑体" pitchFamily="49" charset="-122"/>
              <a:cs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黑体" pitchFamily="49" charset="-122"/>
                <a:ea typeface="黑体" pitchFamily="49" charset="-122"/>
                <a:cs typeface="Times New Roman" pitchFamily="18" charset="0"/>
              </a:rPr>
              <a:t>【</a:t>
            </a:r>
            <a:r>
              <a:rPr kumimoji="0" lang="zh-CN" altLang="en-US" sz="2400" b="0" i="0" u="none" strike="noStrike" cap="none" normalizeH="0" baseline="0" dirty="0">
                <a:ln>
                  <a:noFill/>
                </a:ln>
                <a:solidFill>
                  <a:schemeClr val="tx1"/>
                </a:solidFill>
                <a:effectLst/>
                <a:latin typeface="黑体" pitchFamily="49" charset="-122"/>
                <a:ea typeface="黑体" pitchFamily="49" charset="-122"/>
                <a:cs typeface="Times New Roman" pitchFamily="18" charset="0"/>
              </a:rPr>
              <a:t>解</a:t>
            </a:r>
            <a:r>
              <a:rPr kumimoji="0" lang="en-US" altLang="zh-CN" sz="2400" b="1" i="0" u="none" strike="noStrike" cap="none" normalizeH="0" baseline="0" dirty="0">
                <a:ln>
                  <a:noFill/>
                </a:ln>
                <a:solidFill>
                  <a:schemeClr val="tx1"/>
                </a:solidFill>
                <a:effectLst/>
                <a:latin typeface="黑体" pitchFamily="49" charset="-122"/>
                <a:ea typeface="黑体" pitchFamily="49" charset="-122"/>
                <a:cs typeface="Times New Roman" pitchFamily="18" charset="0"/>
              </a:rPr>
              <a:t>】</a:t>
            </a:r>
            <a:r>
              <a:rPr kumimoji="0" lang="zh-CN" altLang="en-US" sz="2400" b="0" i="0" u="none" strike="noStrike" cap="none" normalizeH="0" baseline="0" dirty="0">
                <a:ln>
                  <a:noFill/>
                </a:ln>
                <a:solidFill>
                  <a:schemeClr val="tx1"/>
                </a:solidFill>
                <a:effectLst/>
                <a:latin typeface="黑体" pitchFamily="49" charset="-122"/>
                <a:ea typeface="黑体" pitchFamily="49" charset="-122"/>
                <a:cs typeface="Times New Roman" pitchFamily="18" charset="0"/>
              </a:rPr>
              <a:t>数字化后需要的存储容量为：</a:t>
            </a:r>
            <a:r>
              <a:rPr kumimoji="0" lang="en-US" altLang="zh-CN" sz="2400" b="0" i="0" u="none" strike="noStrike" cap="none" normalizeH="0" baseline="0" dirty="0">
                <a:ln>
                  <a:noFill/>
                </a:ln>
                <a:solidFill>
                  <a:schemeClr val="tx1"/>
                </a:solidFill>
                <a:effectLst/>
                <a:latin typeface="黑体" pitchFamily="49" charset="-122"/>
                <a:ea typeface="黑体" pitchFamily="49" charset="-122"/>
                <a:cs typeface="Times New Roman" pitchFamily="18" charset="0"/>
              </a:rPr>
              <a:t>24*1024*768/8/1024/1024=2.25(MB)</a:t>
            </a:r>
            <a:r>
              <a:rPr kumimoji="0" lang="zh-CN" altLang="en-US" sz="2400" b="0" i="0" u="none" strike="noStrike" cap="none" normalizeH="0" baseline="0" dirty="0">
                <a:ln>
                  <a:noFill/>
                </a:ln>
                <a:solidFill>
                  <a:schemeClr val="tx1"/>
                </a:solidFill>
                <a:effectLst/>
                <a:latin typeface="黑体" pitchFamily="49" charset="-122"/>
                <a:ea typeface="黑体" pitchFamily="49" charset="-122"/>
                <a:cs typeface="Times New Roman" pitchFamily="18" charset="0"/>
              </a:rPr>
              <a:t>。</a:t>
            </a:r>
            <a:endParaRPr kumimoji="0" lang="zh-CN" altLang="en-US" sz="2400" b="0" i="0" u="none" strike="noStrike" cap="none" normalizeH="0" baseline="0" dirty="0">
              <a:ln>
                <a:noFill/>
              </a:ln>
              <a:solidFill>
                <a:schemeClr val="tx1"/>
              </a:solidFill>
              <a:effectLst/>
              <a:latin typeface="黑体" pitchFamily="49" charset="-122"/>
              <a:ea typeface="黑体" pitchFamily="49" charset="-122"/>
              <a:cs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dirty="0">
              <a:ln>
                <a:noFill/>
              </a:ln>
              <a:solidFill>
                <a:schemeClr val="tx1"/>
              </a:solidFill>
              <a:effectLst/>
              <a:latin typeface="黑体" pitchFamily="49" charset="-122"/>
              <a:ea typeface="黑体" pitchFamily="49" charset="-122"/>
              <a:cs typeface="宋体" pitchFamily="2" charset="-122"/>
            </a:endParaRPr>
          </a:p>
        </p:txBody>
      </p:sp>
    </p:spTree>
    <p:extLst>
      <p:ext uri="{BB962C8B-B14F-4D97-AF65-F5344CB8AC3E}">
        <p14:creationId xmlns:p14="http://schemas.microsoft.com/office/powerpoint/2010/main" val="2994054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矢量图像</a:t>
            </a:r>
            <a:endParaRPr lang="zh-CN" altLang="en-US" dirty="0"/>
          </a:p>
        </p:txBody>
      </p:sp>
      <p:sp>
        <p:nvSpPr>
          <p:cNvPr id="3" name="内容占位符 2"/>
          <p:cNvSpPr>
            <a:spLocks noGrp="1"/>
          </p:cNvSpPr>
          <p:nvPr>
            <p:ph sz="quarter" idx="1"/>
          </p:nvPr>
        </p:nvSpPr>
        <p:spPr/>
        <p:txBody>
          <a:bodyPr/>
          <a:lstStyle/>
          <a:p>
            <a:r>
              <a:rPr lang="zh-CN" altLang="en-US" dirty="0"/>
              <a:t>矢量图像是根据几何特性来绘制图形，矢量可以是一个点或一条线，矢量图只能靠软件生成。</a:t>
            </a:r>
          </a:p>
          <a:p>
            <a:r>
              <a:rPr lang="zh-CN" altLang="en-US" dirty="0"/>
              <a:t>矢量图与位图最大的区别是，它不受分辨率的影响。因此在印刷时，可以任意放大或缩小图形而不会影响出图的清晰度</a:t>
            </a:r>
            <a:r>
              <a:rPr lang="en-US" altLang="zh-CN" dirty="0"/>
              <a:t>(</a:t>
            </a:r>
            <a:r>
              <a:rPr lang="zh-CN" altLang="en-US" dirty="0"/>
              <a:t>无锯齿</a:t>
            </a:r>
            <a:r>
              <a:rPr lang="en-US" altLang="zh-CN" dirty="0"/>
              <a:t>)</a:t>
            </a:r>
            <a:r>
              <a:rPr lang="zh-CN" altLang="en-US" dirty="0"/>
              <a:t>。 </a:t>
            </a:r>
            <a:endParaRPr lang="en-US" altLang="zh-CN" dirty="0"/>
          </a:p>
          <a:p>
            <a:endParaRPr lang="zh-CN" altLang="en-US"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1.1</a:t>
            </a:r>
            <a:r>
              <a:rPr lang="zh-CN" altLang="zh-CN" b="1" dirty="0"/>
              <a:t>信息的数字化</a:t>
            </a:r>
          </a:p>
        </p:txBody>
      </p:sp>
      <p:pic>
        <p:nvPicPr>
          <p:cNvPr id="5" name="Picture 4" descr="j03014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4856080"/>
            <a:ext cx="11049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j03014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3899673"/>
            <a:ext cx="3886200" cy="273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4054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视频信息的数字化</a:t>
            </a:r>
            <a:endParaRPr lang="zh-CN" altLang="en-US" dirty="0"/>
          </a:p>
        </p:txBody>
      </p:sp>
      <p:sp>
        <p:nvSpPr>
          <p:cNvPr id="3" name="内容占位符 2"/>
          <p:cNvSpPr>
            <a:spLocks noGrp="1"/>
          </p:cNvSpPr>
          <p:nvPr>
            <p:ph sz="quarter" idx="1"/>
          </p:nvPr>
        </p:nvSpPr>
        <p:spPr/>
        <p:txBody>
          <a:bodyPr/>
          <a:lstStyle/>
          <a:p>
            <a:endParaRPr lang="en-US" altLang="zh-CN" dirty="0"/>
          </a:p>
          <a:p>
            <a:r>
              <a:rPr lang="zh-CN" altLang="zh-CN" dirty="0"/>
              <a:t>视频信息可以看成是由连续变换的多幅位图图像构成</a:t>
            </a:r>
            <a:endParaRPr lang="en-US" altLang="zh-CN" dirty="0"/>
          </a:p>
          <a:p>
            <a:endParaRPr lang="en-US" altLang="zh-CN" dirty="0"/>
          </a:p>
          <a:p>
            <a:r>
              <a:rPr lang="zh-CN" altLang="en-US" dirty="0"/>
              <a:t>可以用图像方式表示</a:t>
            </a:r>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1.1</a:t>
            </a:r>
            <a:r>
              <a:rPr lang="zh-CN" altLang="zh-CN" b="1" dirty="0"/>
              <a:t>信息的数字化</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221088"/>
            <a:ext cx="13009445"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054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数据的压缩</a:t>
            </a:r>
          </a:p>
        </p:txBody>
      </p:sp>
      <p:sp>
        <p:nvSpPr>
          <p:cNvPr id="3" name="内容占位符 2"/>
          <p:cNvSpPr>
            <a:spLocks noGrp="1"/>
          </p:cNvSpPr>
          <p:nvPr>
            <p:ph sz="quarter" idx="1"/>
          </p:nvPr>
        </p:nvSpPr>
        <p:spPr/>
        <p:txBody>
          <a:bodyPr/>
          <a:lstStyle/>
          <a:p>
            <a:r>
              <a:rPr lang="zh-CN" altLang="en-US" dirty="0"/>
              <a:t>在计算机科学中，数据压缩是按照特定的编码机制，用编码少的数据位表示原有信息的过程。数据压缩的主要目的就是减少数据在存储时占用的空间，提高数据传输和使用的效率。</a:t>
            </a:r>
          </a:p>
          <a:p>
            <a:r>
              <a:rPr lang="zh-CN" altLang="en-US" dirty="0"/>
              <a:t>解压缩是数据压缩的逆过程，就是将一个通过软件压缩的文档、文件等恢复到压缩之前的样子。现在使用最普遍的是</a:t>
            </a:r>
            <a:r>
              <a:rPr lang="en-US" altLang="zh-CN" dirty="0"/>
              <a:t>WinRAR</a:t>
            </a:r>
            <a:r>
              <a:rPr lang="zh-CN" altLang="en-US" dirty="0"/>
              <a:t>压缩软件，它是一款功能强大的压缩包管理器。 </a:t>
            </a:r>
            <a:endParaRPr lang="en-US" altLang="zh-CN" dirty="0"/>
          </a:p>
          <a:p>
            <a:r>
              <a:rPr lang="zh-CN" altLang="zh-CN" dirty="0"/>
              <a:t>文本压缩</a:t>
            </a:r>
            <a:r>
              <a:rPr lang="zh-CN" altLang="en-US" dirty="0"/>
              <a:t>、</a:t>
            </a:r>
            <a:r>
              <a:rPr lang="zh-CN" altLang="zh-CN" dirty="0"/>
              <a:t>图像压缩</a:t>
            </a:r>
            <a:r>
              <a:rPr lang="zh-CN" altLang="en-US" dirty="0"/>
              <a:t>、</a:t>
            </a:r>
            <a:r>
              <a:rPr lang="zh-CN" altLang="zh-CN" dirty="0"/>
              <a:t>视频压缩</a:t>
            </a:r>
            <a:r>
              <a:rPr lang="zh-CN" altLang="en-US" dirty="0"/>
              <a:t>、</a:t>
            </a:r>
            <a:r>
              <a:rPr lang="zh-CN" altLang="zh-CN" dirty="0"/>
              <a:t>音频压缩</a:t>
            </a:r>
            <a:endParaRPr lang="zh-CN" altLang="en-US" dirty="0"/>
          </a:p>
          <a:p>
            <a:endParaRPr lang="zh-CN" altLang="en-US"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1.1</a:t>
            </a:r>
            <a:r>
              <a:rPr lang="zh-CN" altLang="zh-CN" b="1" dirty="0"/>
              <a:t>信息的数字化</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913276"/>
            <a:ext cx="10080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表格 5"/>
          <p:cNvGraphicFramePr>
            <a:graphicFrameLocks noGrp="1"/>
          </p:cNvGraphicFramePr>
          <p:nvPr>
            <p:extLst>
              <p:ext uri="{D42A27DB-BD31-4B8C-83A1-F6EECF244321}">
                <p14:modId xmlns:p14="http://schemas.microsoft.com/office/powerpoint/2010/main" val="2142652478"/>
              </p:ext>
            </p:extLst>
          </p:nvPr>
        </p:nvGraphicFramePr>
        <p:xfrm>
          <a:off x="1331640" y="5283546"/>
          <a:ext cx="6096000" cy="371475"/>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371475">
                <a:tc>
                  <a:txBody>
                    <a:bodyPr/>
                    <a:lstStyle/>
                    <a:p>
                      <a:r>
                        <a:rPr lang="en-US" altLang="zh-CN" sz="1800" dirty="0"/>
                        <a:t>6</a:t>
                      </a:r>
                      <a:endParaRPr lang="zh-CN" altLang="en-US" sz="1800" dirty="0"/>
                    </a:p>
                  </a:txBody>
                  <a:tcPr marT="45798" marB="45798"/>
                </a:tc>
                <a:tc>
                  <a:txBody>
                    <a:bodyPr/>
                    <a:lstStyle/>
                    <a:p>
                      <a:r>
                        <a:rPr lang="en-US" altLang="zh-CN" sz="1800" dirty="0"/>
                        <a:t>6</a:t>
                      </a:r>
                      <a:endParaRPr lang="zh-CN" altLang="en-US" sz="1800" dirty="0"/>
                    </a:p>
                  </a:txBody>
                  <a:tcPr marT="45798" marB="45798"/>
                </a:tc>
                <a:tc>
                  <a:txBody>
                    <a:bodyPr/>
                    <a:lstStyle/>
                    <a:p>
                      <a:r>
                        <a:rPr lang="en-US" altLang="zh-CN" sz="1800" dirty="0"/>
                        <a:t>6</a:t>
                      </a:r>
                      <a:endParaRPr lang="zh-CN" altLang="en-US" sz="1800" dirty="0"/>
                    </a:p>
                  </a:txBody>
                  <a:tcPr marT="45798" marB="45798"/>
                </a:tc>
                <a:tc>
                  <a:txBody>
                    <a:bodyPr/>
                    <a:lstStyle/>
                    <a:p>
                      <a:r>
                        <a:rPr lang="en-US" altLang="zh-CN" sz="1800" dirty="0"/>
                        <a:t>6</a:t>
                      </a:r>
                      <a:endParaRPr lang="zh-CN" altLang="en-US" sz="1800" dirty="0"/>
                    </a:p>
                  </a:txBody>
                  <a:tcPr marT="45798" marB="45798"/>
                </a:tc>
                <a:tc>
                  <a:txBody>
                    <a:bodyPr/>
                    <a:lstStyle/>
                    <a:p>
                      <a:r>
                        <a:rPr lang="en-US" altLang="zh-CN" sz="1800" dirty="0"/>
                        <a:t>6</a:t>
                      </a:r>
                      <a:endParaRPr lang="zh-CN" altLang="en-US" sz="1800" dirty="0"/>
                    </a:p>
                  </a:txBody>
                  <a:tcPr marT="45798" marB="45798"/>
                </a:tc>
                <a:tc>
                  <a:txBody>
                    <a:bodyPr/>
                    <a:lstStyle/>
                    <a:p>
                      <a:r>
                        <a:rPr lang="en-US" altLang="zh-CN" sz="1800" dirty="0"/>
                        <a:t>7</a:t>
                      </a:r>
                      <a:endParaRPr lang="zh-CN" altLang="en-US" sz="1800" dirty="0"/>
                    </a:p>
                  </a:txBody>
                  <a:tcPr marT="45798" marB="45798"/>
                </a:tc>
                <a:tc>
                  <a:txBody>
                    <a:bodyPr/>
                    <a:lstStyle/>
                    <a:p>
                      <a:r>
                        <a:rPr lang="en-US" altLang="zh-CN" sz="1800" dirty="0"/>
                        <a:t>8</a:t>
                      </a:r>
                      <a:endParaRPr lang="zh-CN" altLang="en-US" sz="1800" dirty="0"/>
                    </a:p>
                  </a:txBody>
                  <a:tcPr marT="45798" marB="45798"/>
                </a:tc>
                <a:tc>
                  <a:txBody>
                    <a:bodyPr/>
                    <a:lstStyle/>
                    <a:p>
                      <a:r>
                        <a:rPr lang="en-US" altLang="zh-CN" sz="1800" dirty="0"/>
                        <a:t>8</a:t>
                      </a:r>
                      <a:endParaRPr lang="zh-CN" altLang="en-US" sz="1800" dirty="0"/>
                    </a:p>
                  </a:txBody>
                  <a:tcPr marT="45798" marB="45798"/>
                </a:tc>
                <a:tc>
                  <a:txBody>
                    <a:bodyPr/>
                    <a:lstStyle/>
                    <a:p>
                      <a:r>
                        <a:rPr lang="en-US" altLang="zh-CN" sz="1800" dirty="0"/>
                        <a:t>8</a:t>
                      </a:r>
                      <a:endParaRPr lang="zh-CN" altLang="en-US" sz="1800" dirty="0"/>
                    </a:p>
                  </a:txBody>
                  <a:tcPr marT="45798" marB="45798"/>
                </a:tc>
                <a:tc>
                  <a:txBody>
                    <a:bodyPr/>
                    <a:lstStyle/>
                    <a:p>
                      <a:r>
                        <a:rPr lang="en-US" altLang="zh-CN" sz="1800" dirty="0"/>
                        <a:t>8</a:t>
                      </a:r>
                      <a:endParaRPr lang="zh-CN" altLang="en-US" sz="1800" dirty="0"/>
                    </a:p>
                  </a:txBody>
                  <a:tcPr marT="45798" marB="45798"/>
                </a:tc>
                <a:extLst>
                  <a:ext uri="{0D108BD9-81ED-4DB2-BD59-A6C34878D82A}">
                    <a16:rowId xmlns:a16="http://schemas.microsoft.com/office/drawing/2014/main" val="10000"/>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3688287573"/>
              </p:ext>
            </p:extLst>
          </p:nvPr>
        </p:nvGraphicFramePr>
        <p:xfrm>
          <a:off x="2771800" y="6285259"/>
          <a:ext cx="3048000" cy="371475"/>
        </p:xfrm>
        <a:graphic>
          <a:graphicData uri="http://schemas.openxmlformats.org/drawingml/2006/table">
            <a:tbl>
              <a:tblPr firstRow="1" bandRow="1">
                <a:tableStyleId>{073A0DAA-6AF3-43AB-8588-CEC1D06C72B9}</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tblGrid>
              <a:tr h="371475">
                <a:tc>
                  <a:txBody>
                    <a:bodyPr/>
                    <a:lstStyle/>
                    <a:p>
                      <a:r>
                        <a:rPr lang="en-US" altLang="zh-CN" sz="1800" dirty="0"/>
                        <a:t>5</a:t>
                      </a:r>
                      <a:endParaRPr lang="zh-CN" altLang="en-US" sz="1800" dirty="0"/>
                    </a:p>
                  </a:txBody>
                  <a:tcPr marT="45798" marB="45798"/>
                </a:tc>
                <a:tc>
                  <a:txBody>
                    <a:bodyPr/>
                    <a:lstStyle/>
                    <a:p>
                      <a:r>
                        <a:rPr lang="en-US" altLang="zh-CN" sz="1800" dirty="0"/>
                        <a:t>6</a:t>
                      </a:r>
                      <a:endParaRPr lang="zh-CN" altLang="en-US" sz="1800" dirty="0"/>
                    </a:p>
                  </a:txBody>
                  <a:tcPr marT="45798" marB="45798"/>
                </a:tc>
                <a:tc>
                  <a:txBody>
                    <a:bodyPr/>
                    <a:lstStyle/>
                    <a:p>
                      <a:r>
                        <a:rPr lang="en-US" altLang="zh-CN" sz="1800" dirty="0"/>
                        <a:t>7</a:t>
                      </a:r>
                      <a:endParaRPr lang="zh-CN" altLang="en-US" sz="1800" dirty="0"/>
                    </a:p>
                  </a:txBody>
                  <a:tcPr marT="45798" marB="45798"/>
                </a:tc>
                <a:tc>
                  <a:txBody>
                    <a:bodyPr/>
                    <a:lstStyle/>
                    <a:p>
                      <a:r>
                        <a:rPr lang="en-US" altLang="zh-CN" sz="1800" dirty="0"/>
                        <a:t>4</a:t>
                      </a:r>
                      <a:endParaRPr lang="zh-CN" altLang="en-US" sz="1800" dirty="0"/>
                    </a:p>
                  </a:txBody>
                  <a:tcPr marT="45798" marB="45798"/>
                </a:tc>
                <a:tc>
                  <a:txBody>
                    <a:bodyPr/>
                    <a:lstStyle/>
                    <a:p>
                      <a:r>
                        <a:rPr lang="en-US" altLang="zh-CN" sz="1800" dirty="0"/>
                        <a:t>8</a:t>
                      </a:r>
                      <a:endParaRPr lang="zh-CN" altLang="en-US" sz="1800" dirty="0"/>
                    </a:p>
                  </a:txBody>
                  <a:tcPr marT="45798" marB="45798"/>
                </a:tc>
                <a:extLst>
                  <a:ext uri="{0D108BD9-81ED-4DB2-BD59-A6C34878D82A}">
                    <a16:rowId xmlns:a16="http://schemas.microsoft.com/office/drawing/2014/main" val="10000"/>
                  </a:ext>
                </a:extLst>
              </a:tr>
            </a:tbl>
          </a:graphicData>
        </a:graphic>
      </p:graphicFrame>
      <p:cxnSp>
        <p:nvCxnSpPr>
          <p:cNvPr id="9" name="直接箭头连接符 8"/>
          <p:cNvCxnSpPr/>
          <p:nvPr/>
        </p:nvCxnSpPr>
        <p:spPr>
          <a:xfrm>
            <a:off x="4211960" y="5733256"/>
            <a:ext cx="0" cy="5040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矩形 9"/>
          <p:cNvSpPr/>
          <p:nvPr/>
        </p:nvSpPr>
        <p:spPr>
          <a:xfrm>
            <a:off x="4248834" y="3244334"/>
            <a:ext cx="646331" cy="369332"/>
          </a:xfrm>
          <a:prstGeom prst="rect">
            <a:avLst/>
          </a:prstGeom>
        </p:spPr>
        <p:txBody>
          <a:bodyPr wrap="none">
            <a:spAutoFit/>
          </a:bodyPr>
          <a:lstStyle/>
          <a:p>
            <a:r>
              <a:rPr lang="zh-CN" altLang="zh-CN" dirty="0"/>
              <a:t>压缩</a:t>
            </a:r>
            <a:endParaRPr lang="zh-CN" altLang="en-US" dirty="0"/>
          </a:p>
        </p:txBody>
      </p:sp>
    </p:spTree>
    <p:extLst>
      <p:ext uri="{BB962C8B-B14F-4D97-AF65-F5344CB8AC3E}">
        <p14:creationId xmlns:p14="http://schemas.microsoft.com/office/powerpoint/2010/main" val="299405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4338" y="-243408"/>
            <a:ext cx="7467600" cy="1143000"/>
          </a:xfrm>
        </p:spPr>
        <p:txBody>
          <a:bodyPr/>
          <a:lstStyle/>
          <a:p>
            <a:r>
              <a:rPr lang="zh-CN" altLang="en-US" dirty="0"/>
              <a:t>数据压缩的方式</a:t>
            </a:r>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1.1</a:t>
            </a:r>
            <a:r>
              <a:rPr lang="zh-CN" altLang="zh-CN" b="1" dirty="0"/>
              <a:t>信息的数字化</a:t>
            </a:r>
          </a:p>
        </p:txBody>
      </p:sp>
      <p:sp>
        <p:nvSpPr>
          <p:cNvPr id="5" name="Rectangle 3"/>
          <p:cNvSpPr txBox="1">
            <a:spLocks noChangeArrowheads="1"/>
          </p:cNvSpPr>
          <p:nvPr/>
        </p:nvSpPr>
        <p:spPr>
          <a:xfrm>
            <a:off x="619125" y="1341438"/>
            <a:ext cx="7824788" cy="3095625"/>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黑体" pitchFamily="49" charset="-122"/>
                <a:ea typeface="黑体" pitchFamily="49" charset="-122"/>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黑体" pitchFamily="49" charset="-122"/>
                <a:ea typeface="黑体" pitchFamily="49" charset="-122"/>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黑体" pitchFamily="49" charset="-122"/>
                <a:ea typeface="黑体" pitchFamily="49" charset="-122"/>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黑体" pitchFamily="49" charset="-122"/>
                <a:ea typeface="黑体" pitchFamily="49" charset="-122"/>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黑体" pitchFamily="49" charset="-122"/>
                <a:ea typeface="黑体" pitchFamily="49" charset="-122"/>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a:r>
              <a:rPr lang="zh-CN" altLang="en-US" dirty="0"/>
              <a:t>无损压缩 </a:t>
            </a:r>
            <a:endParaRPr lang="en-US" altLang="zh-CN" sz="2000" dirty="0"/>
          </a:p>
          <a:p>
            <a:pPr algn="just"/>
            <a:endParaRPr lang="en-US" altLang="zh-CN" dirty="0"/>
          </a:p>
          <a:p>
            <a:pPr algn="just"/>
            <a:endParaRPr lang="zh-CN" altLang="en-US" dirty="0"/>
          </a:p>
          <a:p>
            <a:pPr algn="just"/>
            <a:endParaRPr lang="zh-CN" altLang="en-US" dirty="0"/>
          </a:p>
          <a:p>
            <a:pPr algn="just"/>
            <a:r>
              <a:rPr lang="zh-CN" altLang="en-US" dirty="0"/>
              <a:t>有损压缩</a:t>
            </a:r>
            <a:endParaRPr lang="en-US" altLang="zh-CN" dirty="0"/>
          </a:p>
          <a:p>
            <a:pPr lvl="1" algn="just"/>
            <a:r>
              <a:rPr lang="zh-CN" altLang="en-US" dirty="0"/>
              <a:t>例如：</a:t>
            </a:r>
            <a:r>
              <a:rPr lang="en-US" altLang="zh-CN" dirty="0"/>
              <a:t>CD</a:t>
            </a:r>
            <a:r>
              <a:rPr lang="zh-CN" altLang="en-US" dirty="0"/>
              <a:t>压缩为</a:t>
            </a:r>
            <a:r>
              <a:rPr lang="en-US" altLang="zh-CN" dirty="0"/>
              <a:t>MP3</a:t>
            </a:r>
            <a:r>
              <a:rPr lang="zh-CN" altLang="en-US" dirty="0"/>
              <a:t>、或位图有损压缩为</a:t>
            </a:r>
            <a:r>
              <a:rPr lang="en-US" altLang="zh-CN" dirty="0"/>
              <a:t>JPEG</a:t>
            </a:r>
            <a:r>
              <a:rPr lang="zh-CN" altLang="en-US" dirty="0"/>
              <a:t>格式。</a:t>
            </a:r>
          </a:p>
          <a:p>
            <a:pPr algn="just"/>
            <a:endParaRPr lang="zh-CN" altLang="en-US"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060575"/>
            <a:ext cx="23241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2203450"/>
            <a:ext cx="5429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1331913" y="1916113"/>
            <a:ext cx="2468562" cy="1152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9" name="直接箭头连接符 8"/>
          <p:cNvCxnSpPr/>
          <p:nvPr/>
        </p:nvCxnSpPr>
        <p:spPr>
          <a:xfrm>
            <a:off x="3995738" y="2349500"/>
            <a:ext cx="23050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3995738" y="2636838"/>
            <a:ext cx="23050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1906587" y="4041775"/>
            <a:ext cx="1152525" cy="1152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t>CD</a:t>
            </a:r>
            <a:endParaRPr lang="zh-CN" altLang="en-US" dirty="0"/>
          </a:p>
        </p:txBody>
      </p:sp>
      <p:cxnSp>
        <p:nvCxnSpPr>
          <p:cNvPr id="12" name="直接箭头连接符 11"/>
          <p:cNvCxnSpPr/>
          <p:nvPr/>
        </p:nvCxnSpPr>
        <p:spPr>
          <a:xfrm>
            <a:off x="3282950" y="4618038"/>
            <a:ext cx="2368550" cy="503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5938837" y="5013325"/>
            <a:ext cx="936625" cy="360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t>mp3</a:t>
            </a:r>
            <a:endParaRPr lang="zh-CN" altLang="en-US" dirty="0"/>
          </a:p>
        </p:txBody>
      </p:sp>
      <p:sp>
        <p:nvSpPr>
          <p:cNvPr id="14" name="椭圆 13"/>
          <p:cNvSpPr/>
          <p:nvPr/>
        </p:nvSpPr>
        <p:spPr>
          <a:xfrm>
            <a:off x="1906587" y="5346700"/>
            <a:ext cx="1152525" cy="1152525"/>
          </a:xfrm>
          <a:prstGeom prst="ellipse">
            <a:avLst/>
          </a:prstGeom>
          <a:ln>
            <a:prstDash val="sysDash"/>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altLang="zh-CN" dirty="0"/>
              <a:t>CD</a:t>
            </a:r>
            <a:endParaRPr lang="zh-CN" altLang="en-US" dirty="0"/>
          </a:p>
        </p:txBody>
      </p:sp>
      <p:cxnSp>
        <p:nvCxnSpPr>
          <p:cNvPr id="15" name="直接箭头连接符 14"/>
          <p:cNvCxnSpPr/>
          <p:nvPr/>
        </p:nvCxnSpPr>
        <p:spPr>
          <a:xfrm flipH="1">
            <a:off x="3282950" y="5194300"/>
            <a:ext cx="2305050"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4594265" y="1917010"/>
            <a:ext cx="1107996" cy="369332"/>
          </a:xfrm>
          <a:prstGeom prst="rect">
            <a:avLst/>
          </a:prstGeom>
        </p:spPr>
        <p:txBody>
          <a:bodyPr wrap="none">
            <a:spAutoFit/>
          </a:bodyPr>
          <a:lstStyle/>
          <a:p>
            <a:r>
              <a:rPr lang="zh-CN" altLang="en-US" dirty="0"/>
              <a:t>无损压缩</a:t>
            </a:r>
          </a:p>
        </p:txBody>
      </p:sp>
      <p:sp>
        <p:nvSpPr>
          <p:cNvPr id="17" name="矩形 16"/>
          <p:cNvSpPr/>
          <p:nvPr/>
        </p:nvSpPr>
        <p:spPr>
          <a:xfrm>
            <a:off x="4774337" y="2699306"/>
            <a:ext cx="877163" cy="369332"/>
          </a:xfrm>
          <a:prstGeom prst="rect">
            <a:avLst/>
          </a:prstGeom>
        </p:spPr>
        <p:txBody>
          <a:bodyPr wrap="none">
            <a:spAutoFit/>
          </a:bodyPr>
          <a:lstStyle/>
          <a:p>
            <a:r>
              <a:rPr lang="zh-CN" altLang="en-US" dirty="0"/>
              <a:t>解压缩</a:t>
            </a:r>
          </a:p>
        </p:txBody>
      </p:sp>
      <p:sp>
        <p:nvSpPr>
          <p:cNvPr id="18" name="矩形 17"/>
          <p:cNvSpPr/>
          <p:nvPr/>
        </p:nvSpPr>
        <p:spPr>
          <a:xfrm>
            <a:off x="3913227" y="4433371"/>
            <a:ext cx="1107996" cy="369332"/>
          </a:xfrm>
          <a:prstGeom prst="rect">
            <a:avLst/>
          </a:prstGeom>
        </p:spPr>
        <p:txBody>
          <a:bodyPr wrap="none">
            <a:spAutoFit/>
          </a:bodyPr>
          <a:lstStyle/>
          <a:p>
            <a:r>
              <a:rPr lang="zh-CN" altLang="en-US" dirty="0"/>
              <a:t>有损压缩</a:t>
            </a:r>
          </a:p>
        </p:txBody>
      </p:sp>
      <p:sp>
        <p:nvSpPr>
          <p:cNvPr id="19" name="矩形 18"/>
          <p:cNvSpPr/>
          <p:nvPr/>
        </p:nvSpPr>
        <p:spPr>
          <a:xfrm>
            <a:off x="4144060" y="5553630"/>
            <a:ext cx="877163" cy="369332"/>
          </a:xfrm>
          <a:prstGeom prst="rect">
            <a:avLst/>
          </a:prstGeom>
        </p:spPr>
        <p:txBody>
          <a:bodyPr wrap="none">
            <a:spAutoFit/>
          </a:bodyPr>
          <a:lstStyle/>
          <a:p>
            <a:r>
              <a:rPr lang="zh-CN" altLang="en-US" dirty="0"/>
              <a:t>解压缩</a:t>
            </a:r>
          </a:p>
        </p:txBody>
      </p:sp>
    </p:spTree>
    <p:extLst>
      <p:ext uri="{BB962C8B-B14F-4D97-AF65-F5344CB8AC3E}">
        <p14:creationId xmlns:p14="http://schemas.microsoft.com/office/powerpoint/2010/main" val="290128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righ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27784" y="908720"/>
            <a:ext cx="6172200" cy="2053590"/>
          </a:xfrm>
        </p:spPr>
        <p:txBody>
          <a:bodyPr/>
          <a:lstStyle/>
          <a:p>
            <a:r>
              <a:rPr lang="zh-CN" altLang="zh-CN" b="1" dirty="0"/>
              <a:t>第</a:t>
            </a:r>
            <a:r>
              <a:rPr lang="en-US" altLang="zh-CN" b="1" dirty="0"/>
              <a:t>1</a:t>
            </a:r>
            <a:r>
              <a:rPr lang="zh-CN" altLang="zh-CN" b="1" dirty="0"/>
              <a:t>章 数字化生存环境</a:t>
            </a:r>
          </a:p>
        </p:txBody>
      </p:sp>
      <p:sp>
        <p:nvSpPr>
          <p:cNvPr id="7" name="文本占位符 6"/>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946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计算机网络的定义</a:t>
            </a:r>
            <a:endParaRPr lang="zh-CN" altLang="en-US" dirty="0"/>
          </a:p>
        </p:txBody>
      </p:sp>
      <p:sp>
        <p:nvSpPr>
          <p:cNvPr id="3" name="内容占位符 2"/>
          <p:cNvSpPr>
            <a:spLocks noGrp="1"/>
          </p:cNvSpPr>
          <p:nvPr>
            <p:ph sz="quarter" idx="1"/>
          </p:nvPr>
        </p:nvSpPr>
        <p:spPr/>
        <p:txBody>
          <a:bodyPr/>
          <a:lstStyle/>
          <a:p>
            <a:r>
              <a:rPr lang="zh-CN" altLang="zh-CN" dirty="0"/>
              <a:t>计算机网络是指利用通信线路，将处在不同地理位置的、分散的、具有独立功能的多台计算机系统连接起来，按照某种通信协议进行数据通信，以实现数据共享的系统。</a:t>
            </a:r>
          </a:p>
          <a:p>
            <a:r>
              <a:rPr lang="zh-CN" altLang="zh-CN" b="1" dirty="0"/>
              <a:t>计算机网络的功能</a:t>
            </a:r>
            <a:endParaRPr lang="en-US" altLang="zh-CN" b="1" dirty="0"/>
          </a:p>
          <a:p>
            <a:pPr lvl="1"/>
            <a:r>
              <a:rPr lang="zh-CN" altLang="zh-CN" dirty="0"/>
              <a:t>数据通信</a:t>
            </a:r>
            <a:r>
              <a:rPr lang="en-US" altLang="zh-CN" dirty="0"/>
              <a:t>(</a:t>
            </a:r>
            <a:r>
              <a:rPr lang="zh-CN" altLang="zh-CN" dirty="0"/>
              <a:t>主要</a:t>
            </a:r>
            <a:r>
              <a:rPr lang="en-US" altLang="zh-CN" dirty="0"/>
              <a:t>)</a:t>
            </a:r>
          </a:p>
          <a:p>
            <a:pPr lvl="1"/>
            <a:r>
              <a:rPr lang="zh-CN" altLang="zh-CN" dirty="0"/>
              <a:t>资源共享</a:t>
            </a:r>
            <a:r>
              <a:rPr lang="en-US" altLang="zh-CN" dirty="0"/>
              <a:t>(</a:t>
            </a:r>
            <a:r>
              <a:rPr lang="zh-CN" altLang="zh-CN" dirty="0"/>
              <a:t>主要</a:t>
            </a:r>
            <a:r>
              <a:rPr lang="en-US" altLang="zh-CN" dirty="0"/>
              <a:t>)</a:t>
            </a:r>
          </a:p>
          <a:p>
            <a:pPr lvl="1"/>
            <a:r>
              <a:rPr lang="zh-CN" altLang="zh-CN" dirty="0"/>
              <a:t>实现分布式处理</a:t>
            </a:r>
            <a:endParaRPr lang="en-US" altLang="zh-CN" dirty="0"/>
          </a:p>
          <a:p>
            <a:pPr lvl="1"/>
            <a:r>
              <a:rPr lang="zh-CN" altLang="zh-CN" dirty="0"/>
              <a:t>实时控制</a:t>
            </a:r>
            <a:endParaRPr lang="en-US" altLang="zh-CN" dirty="0"/>
          </a:p>
          <a:p>
            <a:pPr lvl="1"/>
            <a:r>
              <a:rPr lang="zh-CN" altLang="zh-CN" dirty="0"/>
              <a:t>提高计算机的可靠性</a:t>
            </a:r>
            <a:endParaRPr lang="zh-CN" altLang="en-US"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1.2 </a:t>
            </a:r>
            <a:r>
              <a:rPr lang="zh-CN" altLang="zh-CN" b="1" dirty="0"/>
              <a:t>网络与通信</a:t>
            </a:r>
          </a:p>
        </p:txBody>
      </p:sp>
    </p:spTree>
    <p:extLst>
      <p:ext uri="{BB962C8B-B14F-4D97-AF65-F5344CB8AC3E}">
        <p14:creationId xmlns:p14="http://schemas.microsoft.com/office/powerpoint/2010/main" val="2901287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44624"/>
            <a:ext cx="7467600" cy="1143000"/>
          </a:xfrm>
        </p:spPr>
        <p:txBody>
          <a:bodyPr/>
          <a:lstStyle/>
          <a:p>
            <a:r>
              <a:rPr lang="zh-CN" altLang="zh-CN" b="1" dirty="0"/>
              <a:t>计算机网络的拓扑结构</a:t>
            </a:r>
            <a:endParaRPr lang="zh-CN" altLang="en-US" dirty="0"/>
          </a:p>
        </p:txBody>
      </p:sp>
      <p:sp>
        <p:nvSpPr>
          <p:cNvPr id="3" name="内容占位符 2"/>
          <p:cNvSpPr>
            <a:spLocks noGrp="1"/>
          </p:cNvSpPr>
          <p:nvPr>
            <p:ph sz="quarter" idx="1"/>
          </p:nvPr>
        </p:nvSpPr>
        <p:spPr>
          <a:xfrm>
            <a:off x="467544" y="1340768"/>
            <a:ext cx="7992888" cy="5400600"/>
          </a:xfrm>
        </p:spPr>
        <p:txBody>
          <a:bodyPr/>
          <a:lstStyle/>
          <a:p>
            <a:r>
              <a:rPr lang="zh-CN" altLang="zh-CN" dirty="0"/>
              <a:t>网络的基本拓扑结构可分为星型、环型、总线型、树型和网状型等</a:t>
            </a:r>
            <a:r>
              <a:rPr lang="en-US" altLang="zh-CN" dirty="0"/>
              <a:t>.</a:t>
            </a:r>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1.2 </a:t>
            </a:r>
            <a:r>
              <a:rPr lang="zh-CN" altLang="zh-CN" b="1" dirty="0"/>
              <a:t>网络与通信</a:t>
            </a:r>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14546"/>
            <a:ext cx="8676456" cy="4326822"/>
          </a:xfrm>
          <a:prstGeom prst="rect">
            <a:avLst/>
          </a:prstGeom>
          <a:noFill/>
          <a:ln>
            <a:noFill/>
          </a:ln>
        </p:spPr>
      </p:pic>
    </p:spTree>
    <p:extLst>
      <p:ext uri="{BB962C8B-B14F-4D97-AF65-F5344CB8AC3E}">
        <p14:creationId xmlns:p14="http://schemas.microsoft.com/office/powerpoint/2010/main" val="1291770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latin typeface="+mj-ea"/>
              </a:rPr>
              <a:t>星型拓扑</a:t>
            </a:r>
          </a:p>
        </p:txBody>
      </p:sp>
      <p:sp>
        <p:nvSpPr>
          <p:cNvPr id="3" name="内容占位符 2"/>
          <p:cNvSpPr>
            <a:spLocks noGrp="1"/>
          </p:cNvSpPr>
          <p:nvPr>
            <p:ph sz="quarter" idx="1"/>
          </p:nvPr>
        </p:nvSpPr>
        <p:spPr/>
        <p:txBody>
          <a:bodyPr/>
          <a:lstStyle/>
          <a:p>
            <a:r>
              <a:rPr lang="zh-CN" altLang="en-US" dirty="0">
                <a:latin typeface="+mj-ea"/>
              </a:rPr>
              <a:t>星型拓扑结构中以一台设备作为中央结点，其他结点都连接到中央结点上。</a:t>
            </a:r>
            <a:endParaRPr lang="zh-CN" altLang="zh-CN" dirty="0">
              <a:latin typeface="+mj-ea"/>
            </a:endParaRPr>
          </a:p>
          <a:p>
            <a:endParaRPr lang="zh-CN" altLang="en-US"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1.2 </a:t>
            </a:r>
            <a:r>
              <a:rPr lang="zh-CN" altLang="zh-CN" b="1" dirty="0"/>
              <a:t>网络与通信</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869" y="2924944"/>
            <a:ext cx="4104456" cy="2879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770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latin typeface="+mj-ea"/>
              </a:rPr>
              <a:t>环型拓扑</a:t>
            </a:r>
            <a:endParaRPr lang="zh-CN" altLang="en-US" dirty="0"/>
          </a:p>
        </p:txBody>
      </p:sp>
      <p:sp>
        <p:nvSpPr>
          <p:cNvPr id="3" name="内容占位符 2"/>
          <p:cNvSpPr>
            <a:spLocks noGrp="1"/>
          </p:cNvSpPr>
          <p:nvPr>
            <p:ph sz="quarter" idx="1"/>
          </p:nvPr>
        </p:nvSpPr>
        <p:spPr/>
        <p:txBody>
          <a:bodyPr/>
          <a:lstStyle/>
          <a:p>
            <a:r>
              <a:rPr lang="zh-CN" altLang="en-US" dirty="0">
                <a:latin typeface="+mj-ea"/>
              </a:rPr>
              <a:t>环型拓扑结构中所有结点通过点到点的链路首尾相连形成一个闭合的环</a:t>
            </a:r>
            <a:endParaRPr lang="zh-CN" altLang="en-US"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1.2 </a:t>
            </a:r>
            <a:r>
              <a:rPr lang="zh-CN" altLang="zh-CN" b="1" dirty="0"/>
              <a:t>网络与通信</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924944"/>
            <a:ext cx="514857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770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latin typeface="+mj-ea"/>
              </a:rPr>
              <a:t>总线型拓扑</a:t>
            </a:r>
            <a:endParaRPr lang="zh-CN" altLang="en-US" dirty="0"/>
          </a:p>
        </p:txBody>
      </p:sp>
      <p:sp>
        <p:nvSpPr>
          <p:cNvPr id="3" name="内容占位符 2"/>
          <p:cNvSpPr>
            <a:spLocks noGrp="1"/>
          </p:cNvSpPr>
          <p:nvPr>
            <p:ph sz="quarter" idx="1"/>
          </p:nvPr>
        </p:nvSpPr>
        <p:spPr/>
        <p:txBody>
          <a:bodyPr/>
          <a:lstStyle/>
          <a:p>
            <a:r>
              <a:rPr lang="zh-CN" altLang="en-US" dirty="0">
                <a:latin typeface="+mj-ea"/>
              </a:rPr>
              <a:t>总线型拓扑结构中所有结点都连接到一条称为总线的公共通信线路上。</a:t>
            </a:r>
            <a:endParaRPr lang="zh-CN" altLang="zh-CN" dirty="0">
              <a:latin typeface="+mj-ea"/>
            </a:endParaRPr>
          </a:p>
          <a:p>
            <a:endParaRPr lang="zh-CN" altLang="en-US"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1.2 </a:t>
            </a:r>
            <a:r>
              <a:rPr lang="zh-CN" altLang="zh-CN" b="1" dirty="0"/>
              <a:t>网络与通信</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852936"/>
            <a:ext cx="489764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770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latin typeface="+mj-ea"/>
              </a:rPr>
              <a:t>树型拓扑</a:t>
            </a:r>
            <a:endParaRPr lang="zh-CN" altLang="en-US" dirty="0"/>
          </a:p>
        </p:txBody>
      </p:sp>
      <p:sp>
        <p:nvSpPr>
          <p:cNvPr id="3" name="内容占位符 2"/>
          <p:cNvSpPr>
            <a:spLocks noGrp="1"/>
          </p:cNvSpPr>
          <p:nvPr>
            <p:ph sz="quarter" idx="1"/>
          </p:nvPr>
        </p:nvSpPr>
        <p:spPr/>
        <p:txBody>
          <a:bodyPr/>
          <a:lstStyle/>
          <a:p>
            <a:r>
              <a:rPr lang="zh-CN" altLang="en-US" dirty="0">
                <a:latin typeface="+mj-ea"/>
              </a:rPr>
              <a:t>树型拓扑结构是星型拓扑结构的扩展，是在星型拓扑结构中加上分支形成的，就像一棵“根”朝上的树。</a:t>
            </a:r>
            <a:endParaRPr lang="zh-CN" altLang="zh-CN" dirty="0">
              <a:latin typeface="+mj-ea"/>
            </a:endParaRPr>
          </a:p>
          <a:p>
            <a:endParaRPr lang="zh-CN" altLang="en-US"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1.2 </a:t>
            </a:r>
            <a:r>
              <a:rPr lang="zh-CN" altLang="zh-CN" b="1" dirty="0"/>
              <a:t>网络与通信</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014954"/>
            <a:ext cx="3960440" cy="297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770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sz="3200" dirty="0"/>
              <a:t>网状型</a:t>
            </a:r>
            <a:r>
              <a:rPr lang="zh-CN" altLang="en-US" sz="3200" dirty="0"/>
              <a:t>（</a:t>
            </a:r>
            <a:r>
              <a:rPr lang="zh-CN" altLang="en-US" sz="3200" dirty="0">
                <a:latin typeface="+mj-ea"/>
              </a:rPr>
              <a:t>混合型</a:t>
            </a:r>
            <a:r>
              <a:rPr lang="zh-CN" altLang="en-US" sz="3200" dirty="0"/>
              <a:t>）</a:t>
            </a:r>
            <a:r>
              <a:rPr lang="zh-CN" altLang="en-US" sz="3200" dirty="0">
                <a:latin typeface="+mj-ea"/>
              </a:rPr>
              <a:t>拓扑</a:t>
            </a:r>
            <a:endParaRPr lang="zh-CN" altLang="en-US" dirty="0"/>
          </a:p>
        </p:txBody>
      </p:sp>
      <p:sp>
        <p:nvSpPr>
          <p:cNvPr id="3" name="内容占位符 2"/>
          <p:cNvSpPr>
            <a:spLocks noGrp="1"/>
          </p:cNvSpPr>
          <p:nvPr>
            <p:ph sz="quarter" idx="1"/>
          </p:nvPr>
        </p:nvSpPr>
        <p:spPr/>
        <p:txBody>
          <a:bodyPr/>
          <a:lstStyle/>
          <a:p>
            <a:r>
              <a:rPr lang="zh-CN" altLang="zh-CN" dirty="0"/>
              <a:t>网状型</a:t>
            </a:r>
            <a:r>
              <a:rPr lang="zh-CN" altLang="en-US" dirty="0">
                <a:latin typeface="+mj-ea"/>
              </a:rPr>
              <a:t>拓扑结构是将以上两种单一的拓扑结构结合在一起的网络拓扑结构。</a:t>
            </a:r>
            <a:endParaRPr lang="zh-CN" altLang="zh-CN" dirty="0">
              <a:latin typeface="+mj-ea"/>
            </a:endParaRPr>
          </a:p>
          <a:p>
            <a:endParaRPr lang="zh-CN" altLang="en-US"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1.2 </a:t>
            </a:r>
            <a:r>
              <a:rPr lang="zh-CN" altLang="zh-CN" b="1" dirty="0"/>
              <a:t>网络与通信</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852936"/>
            <a:ext cx="492348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770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网络协议</a:t>
            </a:r>
            <a:endParaRPr lang="zh-CN" altLang="en-US" dirty="0"/>
          </a:p>
        </p:txBody>
      </p:sp>
      <p:sp>
        <p:nvSpPr>
          <p:cNvPr id="3" name="内容占位符 2"/>
          <p:cNvSpPr>
            <a:spLocks noGrp="1"/>
          </p:cNvSpPr>
          <p:nvPr>
            <p:ph sz="quarter" idx="1"/>
          </p:nvPr>
        </p:nvSpPr>
        <p:spPr/>
        <p:txBody>
          <a:bodyPr>
            <a:normAutofit fontScale="92500"/>
          </a:bodyPr>
          <a:lstStyle/>
          <a:p>
            <a:r>
              <a:rPr lang="zh-CN" altLang="zh-CN" dirty="0"/>
              <a:t>计算机网络涉及多种不同类型的计算机、操作系统、传输介质以及应用软件等设备和资源，为了保证网络中的计算机之间能够正确传输信息，就必须要求信息的内容、格式、传输顺序等遵守一定的规则、标准和约定，通常把这些通信规则、标准和约定的集合称为</a:t>
            </a:r>
            <a:r>
              <a:rPr lang="zh-CN" altLang="zh-CN" dirty="0">
                <a:solidFill>
                  <a:srgbClr val="FF0000"/>
                </a:solidFill>
              </a:rPr>
              <a:t>网络协议</a:t>
            </a:r>
            <a:r>
              <a:rPr lang="zh-CN" altLang="zh-CN" dirty="0"/>
              <a:t>。</a:t>
            </a:r>
            <a:endParaRPr lang="en-US" altLang="zh-CN" dirty="0"/>
          </a:p>
          <a:p>
            <a:endParaRPr lang="en-US" altLang="zh-CN" dirty="0"/>
          </a:p>
          <a:p>
            <a:r>
              <a:rPr lang="en-US" altLang="zh-CN" dirty="0"/>
              <a:t>TCP/IP</a:t>
            </a:r>
            <a:r>
              <a:rPr lang="zh-CN" altLang="zh-CN" dirty="0"/>
              <a:t>协议是网络中普遍采用的通信协议，该协议为网络中计算机间通信的实现提供保证。（</a:t>
            </a:r>
            <a:r>
              <a:rPr lang="en-US" altLang="zh-CN" dirty="0"/>
              <a:t>Internet </a:t>
            </a:r>
            <a:r>
              <a:rPr lang="zh-CN" altLang="zh-CN" dirty="0"/>
              <a:t>网中不同网络和不同计算机相互通讯的基础</a:t>
            </a:r>
            <a:r>
              <a:rPr lang="zh-CN" altLang="en-US" dirty="0"/>
              <a:t>，包含网络层、互联层、传输层、应用层四层</a:t>
            </a:r>
            <a:r>
              <a:rPr lang="zh-CN" altLang="zh-CN" dirty="0"/>
              <a:t>）</a:t>
            </a:r>
            <a:endParaRPr lang="en-US" altLang="zh-CN" dirty="0"/>
          </a:p>
          <a:p>
            <a:endParaRPr lang="en-US" altLang="zh-CN" dirty="0"/>
          </a:p>
          <a:p>
            <a:pPr lvl="1"/>
            <a:r>
              <a:rPr lang="en-US" altLang="zh-CN" dirty="0"/>
              <a:t>TCP</a:t>
            </a:r>
            <a:r>
              <a:rPr lang="zh-CN" altLang="zh-CN" dirty="0"/>
              <a:t>（</a:t>
            </a:r>
            <a:r>
              <a:rPr lang="en-US" altLang="zh-CN" dirty="0"/>
              <a:t>Transmission Control Protocol</a:t>
            </a:r>
            <a:r>
              <a:rPr lang="zh-CN" altLang="zh-CN" dirty="0"/>
              <a:t>，传输控制协议</a:t>
            </a:r>
            <a:endParaRPr lang="en-US" altLang="zh-CN" dirty="0"/>
          </a:p>
          <a:p>
            <a:pPr lvl="1"/>
            <a:r>
              <a:rPr lang="en-US" altLang="zh-CN" dirty="0"/>
              <a:t>IP</a:t>
            </a:r>
            <a:r>
              <a:rPr lang="zh-CN" altLang="zh-CN" dirty="0"/>
              <a:t>（</a:t>
            </a:r>
            <a:r>
              <a:rPr lang="en-US" altLang="zh-CN" dirty="0"/>
              <a:t>Internet Protocol</a:t>
            </a:r>
            <a:r>
              <a:rPr lang="zh-CN" altLang="zh-CN" dirty="0"/>
              <a:t>，</a:t>
            </a:r>
            <a:r>
              <a:rPr lang="en-US" altLang="zh-CN" dirty="0"/>
              <a:t>Internet</a:t>
            </a:r>
            <a:r>
              <a:rPr lang="zh-CN" altLang="zh-CN" dirty="0"/>
              <a:t>协议）</a:t>
            </a:r>
            <a:endParaRPr lang="zh-CN" altLang="en-US" dirty="0"/>
          </a:p>
          <a:p>
            <a:pPr lvl="1"/>
            <a:endParaRPr lang="zh-CN" altLang="en-US"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1.2 </a:t>
            </a:r>
            <a:r>
              <a:rPr lang="zh-CN" altLang="zh-CN" b="1" dirty="0"/>
              <a:t>网络与通信</a:t>
            </a:r>
          </a:p>
        </p:txBody>
      </p:sp>
    </p:spTree>
    <p:extLst>
      <p:ext uri="{BB962C8B-B14F-4D97-AF65-F5344CB8AC3E}">
        <p14:creationId xmlns:p14="http://schemas.microsoft.com/office/powerpoint/2010/main" val="1291770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根据网络覆盖范围分类</a:t>
            </a:r>
            <a:r>
              <a:rPr lang="zh-CN" altLang="en-US" b="1" dirty="0"/>
              <a:t>网络</a:t>
            </a:r>
            <a:endParaRPr lang="zh-CN" altLang="en-US" dirty="0"/>
          </a:p>
        </p:txBody>
      </p:sp>
      <p:sp>
        <p:nvSpPr>
          <p:cNvPr id="3" name="内容占位符 2"/>
          <p:cNvSpPr>
            <a:spLocks noGrp="1"/>
          </p:cNvSpPr>
          <p:nvPr>
            <p:ph sz="quarter" idx="1"/>
          </p:nvPr>
        </p:nvSpPr>
        <p:spPr/>
        <p:txBody>
          <a:bodyPr/>
          <a:lstStyle/>
          <a:p>
            <a:endParaRPr lang="en-US" altLang="zh-CN" dirty="0"/>
          </a:p>
          <a:p>
            <a:r>
              <a:rPr lang="zh-CN" altLang="zh-CN" dirty="0"/>
              <a:t>局域网（</a:t>
            </a:r>
            <a:r>
              <a:rPr lang="en-US" altLang="zh-CN" dirty="0"/>
              <a:t>Local Area Network</a:t>
            </a:r>
            <a:r>
              <a:rPr lang="zh-CN" altLang="zh-CN" dirty="0"/>
              <a:t>，</a:t>
            </a:r>
            <a:r>
              <a:rPr lang="en-US" altLang="zh-CN" dirty="0">
                <a:solidFill>
                  <a:srgbClr val="FF0000"/>
                </a:solidFill>
              </a:rPr>
              <a:t>LAN</a:t>
            </a:r>
            <a:r>
              <a:rPr lang="zh-CN" altLang="zh-CN" dirty="0"/>
              <a:t>）</a:t>
            </a:r>
            <a:endParaRPr lang="en-US" altLang="zh-CN" dirty="0"/>
          </a:p>
          <a:p>
            <a:pPr lvl="1"/>
            <a:r>
              <a:rPr lang="en-US" altLang="zh-CN" dirty="0"/>
              <a:t>10</a:t>
            </a:r>
            <a:r>
              <a:rPr lang="zh-CN" altLang="zh-CN" dirty="0"/>
              <a:t>公里以内</a:t>
            </a:r>
            <a:endParaRPr lang="en-US" altLang="zh-CN" dirty="0"/>
          </a:p>
          <a:p>
            <a:pPr lvl="1"/>
            <a:endParaRPr lang="en-US" altLang="zh-CN" dirty="0"/>
          </a:p>
          <a:p>
            <a:r>
              <a:rPr lang="zh-CN" altLang="zh-CN" dirty="0"/>
              <a:t>广域网（</a:t>
            </a:r>
            <a:r>
              <a:rPr lang="en-US" altLang="zh-CN" dirty="0"/>
              <a:t>Wide Area Network</a:t>
            </a:r>
            <a:r>
              <a:rPr lang="zh-CN" altLang="zh-CN" dirty="0"/>
              <a:t>，</a:t>
            </a:r>
            <a:r>
              <a:rPr lang="en-US" altLang="zh-CN" dirty="0">
                <a:solidFill>
                  <a:srgbClr val="FF0000"/>
                </a:solidFill>
              </a:rPr>
              <a:t>WAN</a:t>
            </a:r>
            <a:r>
              <a:rPr lang="zh-CN" altLang="zh-CN" dirty="0"/>
              <a:t>）</a:t>
            </a:r>
            <a:endParaRPr lang="en-US" altLang="zh-CN" dirty="0"/>
          </a:p>
          <a:p>
            <a:pPr lvl="1"/>
            <a:r>
              <a:rPr lang="en-US" altLang="zh-CN" dirty="0"/>
              <a:t>10~100</a:t>
            </a:r>
            <a:r>
              <a:rPr lang="zh-CN" altLang="zh-CN" dirty="0"/>
              <a:t>公里</a:t>
            </a:r>
            <a:endParaRPr lang="en-US" altLang="zh-CN" dirty="0"/>
          </a:p>
          <a:p>
            <a:pPr lvl="1"/>
            <a:endParaRPr lang="en-US" altLang="zh-CN" dirty="0"/>
          </a:p>
          <a:p>
            <a:r>
              <a:rPr lang="zh-CN" altLang="zh-CN" dirty="0"/>
              <a:t>城域网（</a:t>
            </a:r>
            <a:r>
              <a:rPr lang="en-US" altLang="zh-CN" dirty="0"/>
              <a:t>Metropolitan Area Network</a:t>
            </a:r>
            <a:r>
              <a:rPr lang="zh-CN" altLang="zh-CN" dirty="0"/>
              <a:t>，</a:t>
            </a:r>
            <a:r>
              <a:rPr lang="en-US" altLang="zh-CN" dirty="0">
                <a:solidFill>
                  <a:srgbClr val="FF0000"/>
                </a:solidFill>
              </a:rPr>
              <a:t>MAN</a:t>
            </a:r>
            <a:r>
              <a:rPr lang="zh-CN" altLang="zh-CN" dirty="0"/>
              <a:t>）</a:t>
            </a:r>
            <a:endParaRPr lang="zh-CN" altLang="en-US"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1.2 </a:t>
            </a:r>
            <a:r>
              <a:rPr lang="zh-CN" altLang="zh-CN" b="1" dirty="0"/>
              <a:t>网络与通信</a:t>
            </a:r>
          </a:p>
        </p:txBody>
      </p:sp>
    </p:spTree>
    <p:extLst>
      <p:ext uri="{BB962C8B-B14F-4D97-AF65-F5344CB8AC3E}">
        <p14:creationId xmlns:p14="http://schemas.microsoft.com/office/powerpoint/2010/main" val="1291770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数据通信</a:t>
            </a:r>
            <a:endParaRPr lang="zh-CN" altLang="en-US" dirty="0"/>
          </a:p>
        </p:txBody>
      </p:sp>
      <p:sp>
        <p:nvSpPr>
          <p:cNvPr id="3" name="内容占位符 2"/>
          <p:cNvSpPr>
            <a:spLocks noGrp="1"/>
          </p:cNvSpPr>
          <p:nvPr>
            <p:ph sz="quarter" idx="1"/>
          </p:nvPr>
        </p:nvSpPr>
        <p:spPr/>
        <p:txBody>
          <a:bodyPr>
            <a:normAutofit lnSpcReduction="10000"/>
          </a:bodyPr>
          <a:lstStyle/>
          <a:p>
            <a:r>
              <a:rPr lang="zh-CN" altLang="zh-CN" dirty="0"/>
              <a:t>数据通信是指通过传输介质在两台设备间进行信息的传递</a:t>
            </a:r>
            <a:endParaRPr lang="en-US" altLang="zh-CN" dirty="0"/>
          </a:p>
          <a:p>
            <a:r>
              <a:rPr lang="zh-CN" altLang="en-US" dirty="0"/>
              <a:t>模拟信号和数字信号</a:t>
            </a:r>
            <a:endParaRPr lang="en-US" altLang="zh-CN" dirty="0"/>
          </a:p>
          <a:p>
            <a:pPr lvl="1"/>
            <a:r>
              <a:rPr lang="zh-CN" altLang="en-US" dirty="0"/>
              <a:t>例如：音乐的采样就是模拟信号到数字信号的转换过程。</a:t>
            </a:r>
          </a:p>
          <a:p>
            <a:r>
              <a:rPr lang="zh-CN" altLang="en-US" dirty="0"/>
              <a:t>常用传输技术</a:t>
            </a:r>
            <a:endParaRPr lang="en-US" altLang="zh-CN" dirty="0"/>
          </a:p>
          <a:p>
            <a:pPr lvl="1"/>
            <a:r>
              <a:rPr lang="zh-CN" altLang="en-US" dirty="0"/>
              <a:t>基带传输、频带传输和宽带传输</a:t>
            </a:r>
            <a:endParaRPr lang="en-US" altLang="zh-CN" dirty="0"/>
          </a:p>
          <a:p>
            <a:r>
              <a:rPr lang="zh-CN" altLang="en-US" dirty="0"/>
              <a:t>比特率和带宽</a:t>
            </a:r>
            <a:endParaRPr lang="en-US" altLang="zh-CN" dirty="0"/>
          </a:p>
          <a:p>
            <a:pPr lvl="1"/>
            <a:r>
              <a:rPr lang="zh-CN" altLang="zh-CN" dirty="0"/>
              <a:t>比特率就是每秒钟发送的比特数</a:t>
            </a:r>
            <a:r>
              <a:rPr lang="en-US" altLang="zh-CN" dirty="0"/>
              <a:t>(bits per second, bps)</a:t>
            </a:r>
            <a:r>
              <a:rPr lang="zh-CN" altLang="zh-CN" dirty="0"/>
              <a:t>。例如，宽带的传输速率是</a:t>
            </a:r>
            <a:r>
              <a:rPr lang="en-US" altLang="zh-CN" dirty="0"/>
              <a:t>5Mb/s</a:t>
            </a:r>
            <a:r>
              <a:rPr lang="zh-CN" altLang="zh-CN" dirty="0"/>
              <a:t>～</a:t>
            </a:r>
            <a:r>
              <a:rPr lang="en-US" altLang="zh-CN" dirty="0"/>
              <a:t>10Mb/s</a:t>
            </a:r>
            <a:r>
              <a:rPr lang="zh-CN" altLang="zh-CN" dirty="0"/>
              <a:t>。</a:t>
            </a:r>
            <a:endParaRPr lang="en-US" altLang="zh-CN" dirty="0"/>
          </a:p>
          <a:p>
            <a:pPr lvl="1"/>
            <a:r>
              <a:rPr lang="zh-CN" altLang="zh-CN" dirty="0"/>
              <a:t>带宽是介质满足传输要求时的最高频率与最低频率的差值。</a:t>
            </a:r>
            <a:endParaRPr lang="en-US" altLang="zh-CN" dirty="0"/>
          </a:p>
          <a:p>
            <a:pPr lvl="2"/>
            <a:r>
              <a:rPr lang="zh-CN" altLang="zh-CN" dirty="0"/>
              <a:t>例如，某种传输介质允许通过的频率在</a:t>
            </a:r>
            <a:r>
              <a:rPr lang="en-US" altLang="zh-CN" dirty="0"/>
              <a:t>1000~4000Hz</a:t>
            </a:r>
            <a:r>
              <a:rPr lang="zh-CN" altLang="zh-CN" dirty="0"/>
              <a:t>之间，则其带宽是</a:t>
            </a:r>
            <a:r>
              <a:rPr lang="en-US" altLang="zh-CN" dirty="0"/>
              <a:t>3000Hz</a:t>
            </a:r>
            <a:r>
              <a:rPr lang="zh-CN" altLang="zh-CN" dirty="0"/>
              <a:t>。</a:t>
            </a:r>
            <a:endParaRPr lang="en-US" altLang="zh-CN"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1.2 </a:t>
            </a:r>
            <a:r>
              <a:rPr lang="zh-CN" altLang="zh-CN" b="1" dirty="0"/>
              <a:t>网络与通信</a:t>
            </a:r>
          </a:p>
        </p:txBody>
      </p:sp>
    </p:spTree>
    <p:extLst>
      <p:ext uri="{BB962C8B-B14F-4D97-AF65-F5344CB8AC3E}">
        <p14:creationId xmlns:p14="http://schemas.microsoft.com/office/powerpoint/2010/main" val="1291770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数制的基本概念</a:t>
            </a:r>
            <a:endParaRPr lang="zh-CN" altLang="en-US" dirty="0"/>
          </a:p>
        </p:txBody>
      </p:sp>
      <p:sp>
        <p:nvSpPr>
          <p:cNvPr id="3" name="内容占位符 2"/>
          <p:cNvSpPr>
            <a:spLocks noGrp="1"/>
          </p:cNvSpPr>
          <p:nvPr>
            <p:ph sz="quarter" idx="1"/>
          </p:nvPr>
        </p:nvSpPr>
        <p:spPr/>
        <p:txBody>
          <a:bodyPr>
            <a:normAutofit/>
          </a:bodyPr>
          <a:lstStyle/>
          <a:p>
            <a:r>
              <a:rPr lang="zh-CN" altLang="zh-CN" dirty="0"/>
              <a:t>数制是人们利用符号进行计数的方法</a:t>
            </a:r>
            <a:endParaRPr lang="en-US" altLang="zh-CN" dirty="0"/>
          </a:p>
          <a:p>
            <a:pPr lvl="1"/>
            <a:r>
              <a:rPr lang="zh-CN" altLang="zh-CN" dirty="0"/>
              <a:t>基数</a:t>
            </a:r>
            <a:endParaRPr lang="en-US" altLang="zh-CN" dirty="0"/>
          </a:p>
          <a:p>
            <a:pPr lvl="2"/>
            <a:r>
              <a:rPr lang="zh-CN" altLang="zh-CN" dirty="0"/>
              <a:t>十进制的基数是</a:t>
            </a:r>
            <a:r>
              <a:rPr lang="en-US" altLang="zh-CN" dirty="0"/>
              <a:t>10</a:t>
            </a:r>
            <a:r>
              <a:rPr lang="zh-CN" altLang="zh-CN" dirty="0"/>
              <a:t>，二进制的基数是</a:t>
            </a:r>
            <a:r>
              <a:rPr lang="en-US" altLang="zh-CN" dirty="0"/>
              <a:t>2</a:t>
            </a:r>
            <a:r>
              <a:rPr lang="zh-CN" altLang="zh-CN" dirty="0"/>
              <a:t>，十六进制的基数是</a:t>
            </a:r>
            <a:r>
              <a:rPr lang="en-US" altLang="zh-CN" dirty="0"/>
              <a:t>16</a:t>
            </a:r>
          </a:p>
          <a:p>
            <a:pPr lvl="2"/>
            <a:endParaRPr lang="en-US" altLang="zh-CN" dirty="0"/>
          </a:p>
          <a:p>
            <a:pPr lvl="1"/>
            <a:r>
              <a:rPr lang="zh-CN" altLang="zh-CN" dirty="0"/>
              <a:t>位权</a:t>
            </a:r>
            <a:endParaRPr lang="en-US" altLang="zh-CN" dirty="0"/>
          </a:p>
          <a:p>
            <a:pPr lvl="2"/>
            <a:r>
              <a:rPr lang="zh-CN" altLang="zh-CN" dirty="0"/>
              <a:t>十进制从右至左各个数字位的位权是</a:t>
            </a:r>
            <a:r>
              <a:rPr lang="en-US" altLang="zh-CN" dirty="0"/>
              <a:t>10</a:t>
            </a:r>
            <a:r>
              <a:rPr lang="en-US" altLang="zh-CN" baseline="30000" dirty="0"/>
              <a:t>0</a:t>
            </a:r>
            <a:r>
              <a:rPr lang="zh-CN" altLang="zh-CN" dirty="0"/>
              <a:t>、</a:t>
            </a:r>
            <a:r>
              <a:rPr lang="en-US" altLang="zh-CN" dirty="0"/>
              <a:t>10</a:t>
            </a:r>
            <a:r>
              <a:rPr lang="en-US" altLang="zh-CN" baseline="30000" dirty="0"/>
              <a:t>1</a:t>
            </a:r>
            <a:r>
              <a:rPr lang="zh-CN" altLang="zh-CN" dirty="0"/>
              <a:t>、</a:t>
            </a:r>
            <a:r>
              <a:rPr lang="en-US" altLang="zh-CN" dirty="0"/>
              <a:t>10</a:t>
            </a:r>
            <a:r>
              <a:rPr lang="en-US" altLang="zh-CN" baseline="30000" dirty="0"/>
              <a:t>2</a:t>
            </a:r>
            <a:r>
              <a:rPr lang="zh-CN" altLang="zh-CN" dirty="0"/>
              <a:t>、</a:t>
            </a:r>
            <a:r>
              <a:rPr lang="en-US" altLang="zh-CN" dirty="0"/>
              <a:t>10</a:t>
            </a:r>
            <a:r>
              <a:rPr lang="en-US" altLang="zh-CN" baseline="30000" dirty="0"/>
              <a:t>3</a:t>
            </a:r>
            <a:r>
              <a:rPr lang="en-US" altLang="zh-CN" dirty="0"/>
              <a:t>……</a:t>
            </a:r>
            <a:r>
              <a:rPr lang="zh-CN" altLang="zh-CN" dirty="0"/>
              <a:t>，二进制从右至左各个数字位的位权是</a:t>
            </a:r>
            <a:r>
              <a:rPr lang="en-US" altLang="zh-CN" dirty="0"/>
              <a:t>2</a:t>
            </a:r>
            <a:r>
              <a:rPr lang="en-US" altLang="zh-CN" baseline="30000" dirty="0"/>
              <a:t>0</a:t>
            </a:r>
            <a:r>
              <a:rPr lang="zh-CN" altLang="zh-CN" dirty="0"/>
              <a:t>、</a:t>
            </a:r>
            <a:r>
              <a:rPr lang="en-US" altLang="zh-CN" dirty="0"/>
              <a:t>2</a:t>
            </a:r>
            <a:r>
              <a:rPr lang="en-US" altLang="zh-CN" baseline="30000" dirty="0"/>
              <a:t>1</a:t>
            </a:r>
            <a:r>
              <a:rPr lang="zh-CN" altLang="zh-CN" dirty="0"/>
              <a:t>、</a:t>
            </a:r>
            <a:r>
              <a:rPr lang="en-US" altLang="zh-CN" dirty="0"/>
              <a:t>2</a:t>
            </a:r>
            <a:r>
              <a:rPr lang="en-US" altLang="zh-CN" baseline="30000" dirty="0"/>
              <a:t>2</a:t>
            </a:r>
            <a:r>
              <a:rPr lang="zh-CN" altLang="zh-CN" dirty="0"/>
              <a:t>、</a:t>
            </a:r>
            <a:r>
              <a:rPr lang="en-US" altLang="zh-CN" dirty="0"/>
              <a:t>2</a:t>
            </a:r>
            <a:r>
              <a:rPr lang="en-US" altLang="zh-CN" baseline="30000" dirty="0"/>
              <a:t>3</a:t>
            </a:r>
            <a:r>
              <a:rPr lang="en-US" altLang="zh-CN" dirty="0"/>
              <a:t>……</a:t>
            </a:r>
            <a:r>
              <a:rPr lang="zh-CN" altLang="zh-CN" dirty="0"/>
              <a:t>位权</a:t>
            </a:r>
            <a:endParaRPr lang="en-US" altLang="zh-CN" dirty="0"/>
          </a:p>
          <a:p>
            <a:pPr lvl="2"/>
            <a:endParaRPr lang="en-US" altLang="zh-CN" dirty="0"/>
          </a:p>
          <a:p>
            <a:pPr lvl="1"/>
            <a:r>
              <a:rPr lang="zh-CN" altLang="zh-CN" dirty="0"/>
              <a:t>二进制</a:t>
            </a:r>
            <a:endParaRPr lang="en-US" altLang="zh-CN" dirty="0"/>
          </a:p>
          <a:p>
            <a:pPr lvl="2"/>
            <a:r>
              <a:rPr lang="zh-CN" altLang="zh-CN" dirty="0"/>
              <a:t>二进制由</a:t>
            </a:r>
            <a:r>
              <a:rPr lang="en-US" altLang="zh-CN" dirty="0"/>
              <a:t>0</a:t>
            </a:r>
            <a:r>
              <a:rPr lang="zh-CN" altLang="zh-CN" dirty="0"/>
              <a:t>、</a:t>
            </a:r>
            <a:r>
              <a:rPr lang="en-US" altLang="zh-CN" dirty="0"/>
              <a:t>1</a:t>
            </a:r>
            <a:r>
              <a:rPr lang="zh-CN" altLang="zh-CN" dirty="0"/>
              <a:t>两个数字符号组成，二进制数的进位规则是逢</a:t>
            </a:r>
            <a:endParaRPr lang="en-US" altLang="zh-CN" dirty="0"/>
          </a:p>
          <a:p>
            <a:pPr lvl="2"/>
            <a:r>
              <a:rPr lang="zh-CN" altLang="en-US" dirty="0"/>
              <a:t>例如：</a:t>
            </a:r>
            <a:r>
              <a:rPr lang="zh-CN" altLang="zh-CN" dirty="0"/>
              <a:t>（</a:t>
            </a:r>
            <a:r>
              <a:rPr lang="en-US" altLang="zh-CN" dirty="0"/>
              <a:t>10110011</a:t>
            </a:r>
            <a:r>
              <a:rPr lang="zh-CN" altLang="zh-CN" dirty="0"/>
              <a:t>）</a:t>
            </a:r>
            <a:r>
              <a:rPr lang="en-US" altLang="zh-CN" baseline="-25000" dirty="0"/>
              <a:t>2</a:t>
            </a:r>
            <a:r>
              <a:rPr lang="zh-CN" altLang="zh-CN" dirty="0"/>
              <a:t>或</a:t>
            </a:r>
            <a:r>
              <a:rPr lang="en-US" altLang="zh-CN" dirty="0"/>
              <a:t>10110011B</a:t>
            </a:r>
          </a:p>
          <a:p>
            <a:pPr marL="320040" lvl="1" indent="0">
              <a:buNone/>
            </a:pPr>
            <a:endParaRPr lang="zh-CN" altLang="zh-CN" b="1"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1.1</a:t>
            </a:r>
            <a:r>
              <a:rPr lang="zh-CN" altLang="zh-CN" b="1" dirty="0"/>
              <a:t>信息的数字化</a:t>
            </a:r>
          </a:p>
        </p:txBody>
      </p:sp>
    </p:spTree>
    <p:extLst>
      <p:ext uri="{BB962C8B-B14F-4D97-AF65-F5344CB8AC3E}">
        <p14:creationId xmlns:p14="http://schemas.microsoft.com/office/powerpoint/2010/main" val="245686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4328" y="0"/>
            <a:ext cx="7467600" cy="1143000"/>
          </a:xfrm>
        </p:spPr>
        <p:txBody>
          <a:bodyPr/>
          <a:lstStyle/>
          <a:p>
            <a:r>
              <a:rPr lang="zh-CN" altLang="zh-CN" b="1" dirty="0"/>
              <a:t>传输介质</a:t>
            </a:r>
            <a:endParaRPr lang="zh-CN" altLang="en-US" dirty="0"/>
          </a:p>
        </p:txBody>
      </p:sp>
      <p:sp>
        <p:nvSpPr>
          <p:cNvPr id="3" name="内容占位符 2"/>
          <p:cNvSpPr>
            <a:spLocks noGrp="1"/>
          </p:cNvSpPr>
          <p:nvPr>
            <p:ph sz="quarter" idx="1"/>
          </p:nvPr>
        </p:nvSpPr>
        <p:spPr>
          <a:xfrm>
            <a:off x="467544" y="1305849"/>
            <a:ext cx="4752528" cy="4427407"/>
          </a:xfrm>
        </p:spPr>
        <p:txBody>
          <a:bodyPr/>
          <a:lstStyle/>
          <a:p>
            <a:r>
              <a:rPr lang="zh-CN" altLang="zh-CN" dirty="0"/>
              <a:t>双绞线</a:t>
            </a:r>
            <a:endParaRPr lang="en-US" altLang="zh-CN" dirty="0"/>
          </a:p>
          <a:p>
            <a:endParaRPr lang="en-US" altLang="zh-CN" dirty="0"/>
          </a:p>
          <a:p>
            <a:endParaRPr lang="en-US" altLang="zh-CN" dirty="0"/>
          </a:p>
          <a:p>
            <a:endParaRPr lang="en-US" altLang="zh-CN" dirty="0"/>
          </a:p>
          <a:p>
            <a:pPr marL="0" indent="0">
              <a:buNone/>
            </a:pPr>
            <a:endParaRPr lang="en-US" altLang="zh-CN" dirty="0"/>
          </a:p>
          <a:p>
            <a:endParaRPr lang="en-US" altLang="zh-CN" dirty="0"/>
          </a:p>
          <a:p>
            <a:endParaRPr lang="en-US" altLang="zh-CN" dirty="0"/>
          </a:p>
          <a:p>
            <a:r>
              <a:rPr lang="zh-CN" altLang="zh-CN" dirty="0"/>
              <a:t>同轴电缆</a:t>
            </a:r>
            <a:endParaRPr lang="en-US" altLang="zh-CN" dirty="0"/>
          </a:p>
          <a:p>
            <a:endParaRPr lang="en-US" altLang="zh-CN"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1.2 </a:t>
            </a:r>
            <a:r>
              <a:rPr lang="zh-CN" altLang="zh-CN" b="1" dirty="0"/>
              <a:t>网络与通信</a:t>
            </a:r>
          </a:p>
        </p:txBody>
      </p:sp>
      <p:grpSp>
        <p:nvGrpSpPr>
          <p:cNvPr id="5" name="组合 4"/>
          <p:cNvGrpSpPr>
            <a:grpSpLocks/>
          </p:cNvGrpSpPr>
          <p:nvPr/>
        </p:nvGrpSpPr>
        <p:grpSpPr bwMode="auto">
          <a:xfrm>
            <a:off x="1302402" y="1908288"/>
            <a:ext cx="2621526" cy="2024767"/>
            <a:chOff x="4320" y="4716"/>
            <a:chExt cx="2310" cy="2124"/>
          </a:xfrm>
        </p:grpSpPr>
        <p:pic>
          <p:nvPicPr>
            <p:cNvPr id="6" name="图片 5" descr="水晶头"/>
            <p:cNvPicPr>
              <a:picLocks noChangeAspect="1" noChangeArrowheads="1"/>
            </p:cNvPicPr>
            <p:nvPr/>
          </p:nvPicPr>
          <p:blipFill>
            <a:blip r:embed="rId2">
              <a:extLst>
                <a:ext uri="{28A0092B-C50C-407E-A947-70E740481C1C}">
                  <a14:useLocalDpi xmlns:a14="http://schemas.microsoft.com/office/drawing/2010/main" val="0"/>
                </a:ext>
              </a:extLst>
            </a:blip>
            <a:srcRect r="20000"/>
            <a:stretch>
              <a:fillRect/>
            </a:stretch>
          </p:blipFill>
          <p:spPr bwMode="auto">
            <a:xfrm>
              <a:off x="4320" y="4716"/>
              <a:ext cx="1069" cy="1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 y="5325"/>
              <a:ext cx="1515" cy="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组合 7"/>
          <p:cNvGrpSpPr>
            <a:grpSpLocks/>
          </p:cNvGrpSpPr>
          <p:nvPr/>
        </p:nvGrpSpPr>
        <p:grpSpPr bwMode="auto">
          <a:xfrm>
            <a:off x="1179740" y="5157192"/>
            <a:ext cx="2960211" cy="1512168"/>
            <a:chOff x="5239" y="6198"/>
            <a:chExt cx="3941" cy="1662"/>
          </a:xfrm>
        </p:grpSpPr>
        <p:pic>
          <p:nvPicPr>
            <p:cNvPr id="9" name="图片 8" descr="同轴电缆"/>
            <p:cNvPicPr>
              <a:picLocks noChangeAspect="1" noChangeArrowheads="1"/>
            </p:cNvPicPr>
            <p:nvPr/>
          </p:nvPicPr>
          <p:blipFill>
            <a:blip r:embed="rId4">
              <a:extLst>
                <a:ext uri="{28A0092B-C50C-407E-A947-70E740481C1C}">
                  <a14:useLocalDpi xmlns:a14="http://schemas.microsoft.com/office/drawing/2010/main" val="0"/>
                </a:ext>
              </a:extLst>
            </a:blip>
            <a:srcRect t="15913" b="17081"/>
            <a:stretch>
              <a:fillRect/>
            </a:stretch>
          </p:blipFill>
          <p:spPr bwMode="auto">
            <a:xfrm>
              <a:off x="5239" y="6510"/>
              <a:ext cx="3654" cy="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1025"/>
            <p:cNvSpPr txBox="1">
              <a:spLocks noChangeArrowheads="1"/>
            </p:cNvSpPr>
            <p:nvPr/>
          </p:nvSpPr>
          <p:spPr bwMode="auto">
            <a:xfrm>
              <a:off x="6636" y="7392"/>
              <a:ext cx="2544"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indent="233045" algn="just">
                <a:spcAft>
                  <a:spcPts val="0"/>
                </a:spcAft>
              </a:pPr>
              <a:r>
                <a:rPr lang="zh-CN" sz="900" kern="100" dirty="0">
                  <a:effectLst/>
                  <a:latin typeface="Times New Roman"/>
                  <a:ea typeface="黑体"/>
                </a:rPr>
                <a:t>屏蔽</a:t>
              </a:r>
              <a:r>
                <a:rPr lang="en-US" sz="900" kern="100" dirty="0">
                  <a:effectLst/>
                  <a:latin typeface="Times New Roman"/>
                  <a:ea typeface="黑体"/>
                </a:rPr>
                <a:t>           </a:t>
              </a:r>
              <a:r>
                <a:rPr lang="zh-CN" sz="900" kern="100" dirty="0">
                  <a:effectLst/>
                  <a:latin typeface="Times New Roman"/>
                  <a:ea typeface="黑体"/>
                </a:rPr>
                <a:t>导体</a:t>
              </a:r>
              <a:endParaRPr lang="zh-CN" sz="1050" kern="100" dirty="0">
                <a:effectLst/>
                <a:latin typeface="Times New Roman"/>
                <a:ea typeface="宋体"/>
              </a:endParaRPr>
            </a:p>
          </p:txBody>
        </p:sp>
        <p:sp>
          <p:nvSpPr>
            <p:cNvPr id="11" name="文本框 1026"/>
            <p:cNvSpPr txBox="1">
              <a:spLocks noChangeArrowheads="1"/>
            </p:cNvSpPr>
            <p:nvPr/>
          </p:nvSpPr>
          <p:spPr bwMode="auto">
            <a:xfrm>
              <a:off x="5705" y="6198"/>
              <a:ext cx="3188"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indent="233045" algn="just">
                <a:spcAft>
                  <a:spcPts val="0"/>
                </a:spcAft>
              </a:pPr>
              <a:r>
                <a:rPr lang="zh-CN" sz="900" kern="100">
                  <a:effectLst/>
                  <a:latin typeface="Times New Roman"/>
                  <a:ea typeface="黑体"/>
                </a:rPr>
                <a:t>护套</a:t>
              </a:r>
              <a:r>
                <a:rPr lang="en-US" sz="900" kern="100">
                  <a:effectLst/>
                  <a:latin typeface="Times New Roman"/>
                  <a:ea typeface="黑体"/>
                </a:rPr>
                <a:t>              </a:t>
              </a:r>
              <a:r>
                <a:rPr lang="zh-CN" sz="900" kern="100">
                  <a:effectLst/>
                  <a:latin typeface="Times New Roman"/>
                  <a:ea typeface="黑体"/>
                </a:rPr>
                <a:t>绝缘层</a:t>
              </a:r>
              <a:endParaRPr lang="zh-CN" sz="1050" kern="100">
                <a:effectLst/>
                <a:latin typeface="Times New Roman"/>
                <a:ea typeface="宋体"/>
              </a:endParaRPr>
            </a:p>
          </p:txBody>
        </p:sp>
      </p:grpSp>
      <p:sp>
        <p:nvSpPr>
          <p:cNvPr id="13" name="内容占位符 2"/>
          <p:cNvSpPr txBox="1">
            <a:spLocks/>
          </p:cNvSpPr>
          <p:nvPr/>
        </p:nvSpPr>
        <p:spPr>
          <a:xfrm>
            <a:off x="4775738" y="1020319"/>
            <a:ext cx="4752528" cy="442740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黑体" pitchFamily="49" charset="-122"/>
                <a:ea typeface="黑体" pitchFamily="49" charset="-122"/>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黑体" pitchFamily="49" charset="-122"/>
                <a:ea typeface="黑体" pitchFamily="49" charset="-122"/>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黑体" pitchFamily="49" charset="-122"/>
                <a:ea typeface="黑体" pitchFamily="49" charset="-122"/>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黑体" pitchFamily="49" charset="-122"/>
                <a:ea typeface="黑体" pitchFamily="49" charset="-122"/>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黑体" pitchFamily="49" charset="-122"/>
                <a:ea typeface="黑体" pitchFamily="49" charset="-122"/>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zh-CN" altLang="en-US" dirty="0"/>
              <a:t>光缆</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无线</a:t>
            </a:r>
            <a:endParaRPr lang="en-US" altLang="zh-CN" dirty="0"/>
          </a:p>
          <a:p>
            <a:endParaRPr lang="en-US" altLang="zh-CN" dirty="0"/>
          </a:p>
        </p:txBody>
      </p:sp>
      <p:pic>
        <p:nvPicPr>
          <p:cNvPr id="14" name="Picture 2" descr="200621416215380692">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4261" b="28820"/>
          <a:stretch/>
        </p:blipFill>
        <p:spPr bwMode="auto">
          <a:xfrm>
            <a:off x="5364088" y="1526184"/>
            <a:ext cx="3200400" cy="76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descr="one_2008090807193556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0684" y="5583001"/>
            <a:ext cx="1118408" cy="83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1242359414972_0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6503" y="4265613"/>
            <a:ext cx="194468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 descr="0130000020182712221765324040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3465026"/>
            <a:ext cx="1368152" cy="93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接连接符 18"/>
          <p:cNvCxnSpPr/>
          <p:nvPr/>
        </p:nvCxnSpPr>
        <p:spPr>
          <a:xfrm flipH="1">
            <a:off x="5868144" y="4149080"/>
            <a:ext cx="1656184" cy="486042"/>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868144" y="4635122"/>
            <a:ext cx="2124236" cy="94787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770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数据交换技术</a:t>
            </a:r>
            <a:endParaRPr lang="zh-CN" altLang="en-US" dirty="0"/>
          </a:p>
        </p:txBody>
      </p:sp>
      <p:sp>
        <p:nvSpPr>
          <p:cNvPr id="3" name="内容占位符 2"/>
          <p:cNvSpPr>
            <a:spLocks noGrp="1"/>
          </p:cNvSpPr>
          <p:nvPr>
            <p:ph sz="quarter" idx="1"/>
          </p:nvPr>
        </p:nvSpPr>
        <p:spPr/>
        <p:txBody>
          <a:bodyPr/>
          <a:lstStyle/>
          <a:p>
            <a:endParaRPr lang="en-US" altLang="zh-CN" dirty="0"/>
          </a:p>
          <a:p>
            <a:r>
              <a:rPr lang="zh-CN" altLang="zh-CN" dirty="0"/>
              <a:t>电路交换</a:t>
            </a:r>
            <a:endParaRPr lang="en-US" altLang="zh-CN" dirty="0"/>
          </a:p>
          <a:p>
            <a:endParaRPr lang="en-US" altLang="zh-CN" dirty="0"/>
          </a:p>
          <a:p>
            <a:r>
              <a:rPr lang="zh-CN" altLang="zh-CN" dirty="0"/>
              <a:t>报文交换</a:t>
            </a:r>
            <a:endParaRPr lang="en-US" altLang="zh-CN" dirty="0"/>
          </a:p>
          <a:p>
            <a:endParaRPr lang="en-US" altLang="zh-CN" dirty="0"/>
          </a:p>
          <a:p>
            <a:r>
              <a:rPr lang="zh-CN" altLang="zh-CN" dirty="0"/>
              <a:t>分组交换</a:t>
            </a:r>
            <a:endParaRPr lang="zh-CN" altLang="en-US"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1.2 </a:t>
            </a:r>
            <a:r>
              <a:rPr lang="zh-CN" altLang="zh-CN" b="1" dirty="0"/>
              <a:t>网络与通信</a:t>
            </a:r>
          </a:p>
        </p:txBody>
      </p:sp>
    </p:spTree>
    <p:extLst>
      <p:ext uri="{BB962C8B-B14F-4D97-AF65-F5344CB8AC3E}">
        <p14:creationId xmlns:p14="http://schemas.microsoft.com/office/powerpoint/2010/main" val="1291770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34" t="2487" r="3572" b="5491"/>
          <a:stretch/>
        </p:blipFill>
        <p:spPr bwMode="auto">
          <a:xfrm>
            <a:off x="2411760" y="836712"/>
            <a:ext cx="6264696" cy="317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内容占位符 2"/>
          <p:cNvSpPr>
            <a:spLocks noGrp="1"/>
          </p:cNvSpPr>
          <p:nvPr>
            <p:ph sz="quarter" idx="1"/>
          </p:nvPr>
        </p:nvSpPr>
        <p:spPr>
          <a:xfrm>
            <a:off x="35496" y="1628800"/>
            <a:ext cx="7467600" cy="4873752"/>
          </a:xfrm>
        </p:spPr>
        <p:txBody>
          <a:bodyPr/>
          <a:lstStyle/>
          <a:p>
            <a:r>
              <a:rPr lang="zh-CN" altLang="zh-CN" dirty="0"/>
              <a:t>网络互连设备</a:t>
            </a:r>
            <a:endParaRPr lang="en-US" altLang="zh-CN" dirty="0"/>
          </a:p>
          <a:p>
            <a:pPr lvl="1"/>
            <a:r>
              <a:rPr lang="zh-CN" altLang="zh-CN" dirty="0"/>
              <a:t>网络适配器</a:t>
            </a:r>
            <a:endParaRPr lang="en-US" altLang="zh-CN" dirty="0"/>
          </a:p>
          <a:p>
            <a:pPr lvl="1"/>
            <a:r>
              <a:rPr lang="zh-CN" altLang="zh-CN" dirty="0"/>
              <a:t>集线器</a:t>
            </a:r>
            <a:endParaRPr lang="en-US" altLang="zh-CN" dirty="0"/>
          </a:p>
          <a:p>
            <a:pPr lvl="1"/>
            <a:r>
              <a:rPr lang="zh-CN" altLang="zh-CN" dirty="0"/>
              <a:t>交换机</a:t>
            </a:r>
            <a:endParaRPr lang="en-US" altLang="zh-CN" dirty="0"/>
          </a:p>
          <a:p>
            <a:pPr lvl="1"/>
            <a:r>
              <a:rPr lang="zh-CN" altLang="zh-CN" dirty="0"/>
              <a:t>路由器</a:t>
            </a:r>
            <a:endParaRPr lang="en-US" altLang="zh-CN" dirty="0"/>
          </a:p>
          <a:p>
            <a:pPr lvl="2"/>
            <a:r>
              <a:rPr lang="zh-CN" altLang="zh-CN" dirty="0"/>
              <a:t>路由器通常作为局域网和广域网的连接设备</a:t>
            </a:r>
            <a:endParaRPr lang="en-US" altLang="zh-CN" dirty="0"/>
          </a:p>
          <a:p>
            <a:r>
              <a:rPr lang="zh-CN" altLang="zh-CN" dirty="0"/>
              <a:t>局域网组网</a:t>
            </a:r>
            <a:endParaRPr lang="en-US" altLang="zh-CN" dirty="0"/>
          </a:p>
          <a:p>
            <a:pPr lvl="1"/>
            <a:r>
              <a:rPr lang="zh-CN" altLang="zh-CN" dirty="0"/>
              <a:t>局域网包括以太网、</a:t>
            </a:r>
            <a:r>
              <a:rPr lang="en-US" altLang="zh-CN" dirty="0"/>
              <a:t>ATM</a:t>
            </a:r>
            <a:r>
              <a:rPr lang="zh-CN" altLang="zh-CN" dirty="0"/>
              <a:t>网和无线局域网等类型</a:t>
            </a:r>
            <a:endParaRPr lang="en-US" altLang="zh-CN" dirty="0"/>
          </a:p>
          <a:p>
            <a:pPr lvl="1"/>
            <a:r>
              <a:rPr lang="zh-CN" altLang="zh-CN" dirty="0"/>
              <a:t>以太网又包括标准以太网（</a:t>
            </a:r>
            <a:r>
              <a:rPr lang="en-US" altLang="zh-CN" dirty="0"/>
              <a:t>10Mb/s</a:t>
            </a:r>
            <a:r>
              <a:rPr lang="zh-CN" altLang="zh-CN" dirty="0"/>
              <a:t>）、快速以太网（</a:t>
            </a:r>
            <a:r>
              <a:rPr lang="en-US" altLang="zh-CN" dirty="0"/>
              <a:t>100Mb/s</a:t>
            </a:r>
            <a:r>
              <a:rPr lang="zh-CN" altLang="zh-CN" dirty="0"/>
              <a:t>）、千兆以太网（</a:t>
            </a:r>
            <a:r>
              <a:rPr lang="en-US" altLang="zh-CN" dirty="0"/>
              <a:t>1000Mb/s</a:t>
            </a:r>
            <a:r>
              <a:rPr lang="zh-CN" altLang="zh-CN" dirty="0"/>
              <a:t>）和</a:t>
            </a:r>
            <a:r>
              <a:rPr lang="en-US" altLang="zh-CN" dirty="0"/>
              <a:t>10G</a:t>
            </a:r>
            <a:r>
              <a:rPr lang="zh-CN" altLang="zh-CN" dirty="0"/>
              <a:t>以太</a:t>
            </a:r>
            <a:endParaRPr lang="en-US" altLang="zh-CN" dirty="0"/>
          </a:p>
          <a:p>
            <a:r>
              <a:rPr lang="zh-CN" altLang="en-US" dirty="0"/>
              <a:t>局域网的组成</a:t>
            </a:r>
            <a:endParaRPr lang="en-US" altLang="zh-CN" dirty="0"/>
          </a:p>
          <a:p>
            <a:pPr lvl="1"/>
            <a:r>
              <a:rPr lang="zh-CN" altLang="en-US" dirty="0"/>
              <a:t>网络服务器、工作站、网络通信设备、通信协议</a:t>
            </a:r>
          </a:p>
        </p:txBody>
      </p:sp>
      <p:sp>
        <p:nvSpPr>
          <p:cNvPr id="2" name="标题 1"/>
          <p:cNvSpPr>
            <a:spLocks noGrp="1"/>
          </p:cNvSpPr>
          <p:nvPr>
            <p:ph type="title"/>
          </p:nvPr>
        </p:nvSpPr>
        <p:spPr>
          <a:xfrm>
            <a:off x="179512" y="58480"/>
            <a:ext cx="7467600" cy="1143000"/>
          </a:xfrm>
        </p:spPr>
        <p:txBody>
          <a:bodyPr/>
          <a:lstStyle/>
          <a:p>
            <a:r>
              <a:rPr lang="zh-CN" altLang="zh-CN" dirty="0"/>
              <a:t>局域网</a:t>
            </a:r>
            <a:endParaRPr lang="zh-CN" altLang="en-US"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1.2 </a:t>
            </a:r>
            <a:r>
              <a:rPr lang="zh-CN" altLang="zh-CN" b="1" dirty="0"/>
              <a:t>网络与通信</a:t>
            </a:r>
          </a:p>
        </p:txBody>
      </p:sp>
    </p:spTree>
    <p:extLst>
      <p:ext uri="{BB962C8B-B14F-4D97-AF65-F5344CB8AC3E}">
        <p14:creationId xmlns:p14="http://schemas.microsoft.com/office/powerpoint/2010/main" val="1291770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Internet</a:t>
            </a:r>
            <a:r>
              <a:rPr lang="zh-CN" altLang="zh-CN" dirty="0"/>
              <a:t>及</a:t>
            </a:r>
            <a:r>
              <a:rPr lang="en-US" altLang="zh-CN" dirty="0"/>
              <a:t>Internet</a:t>
            </a:r>
            <a:r>
              <a:rPr lang="zh-CN" altLang="zh-CN" dirty="0"/>
              <a:t>地址</a:t>
            </a:r>
            <a:endParaRPr lang="zh-CN" altLang="en-US" dirty="0"/>
          </a:p>
        </p:txBody>
      </p:sp>
      <p:sp>
        <p:nvSpPr>
          <p:cNvPr id="3" name="内容占位符 2"/>
          <p:cNvSpPr>
            <a:spLocks noGrp="1"/>
          </p:cNvSpPr>
          <p:nvPr>
            <p:ph sz="quarter" idx="1"/>
          </p:nvPr>
        </p:nvSpPr>
        <p:spPr/>
        <p:txBody>
          <a:bodyPr/>
          <a:lstStyle/>
          <a:p>
            <a:r>
              <a:rPr lang="en-US" altLang="zh-CN" dirty="0"/>
              <a:t>Internet</a:t>
            </a:r>
            <a:r>
              <a:rPr lang="zh-CN" altLang="zh-CN" dirty="0"/>
              <a:t>是由美国国防部资助的</a:t>
            </a:r>
            <a:r>
              <a:rPr lang="en-US" altLang="zh-CN" dirty="0"/>
              <a:t>ARPANET</a:t>
            </a:r>
            <a:r>
              <a:rPr lang="zh-CN" altLang="zh-CN" dirty="0"/>
              <a:t>发展而来的，是世界上最大的跨越国界的互联网络</a:t>
            </a:r>
            <a:endParaRPr lang="en-US" altLang="zh-CN" dirty="0"/>
          </a:p>
          <a:p>
            <a:pPr marL="0" indent="0">
              <a:buNone/>
            </a:pPr>
            <a:endParaRPr lang="en-US" altLang="zh-CN" dirty="0"/>
          </a:p>
          <a:p>
            <a:r>
              <a:rPr lang="en-US" altLang="zh-CN" b="1" dirty="0"/>
              <a:t>IP</a:t>
            </a:r>
            <a:r>
              <a:rPr lang="zh-CN" altLang="zh-CN" b="1" dirty="0"/>
              <a:t>地址</a:t>
            </a:r>
            <a:endParaRPr lang="en-US" altLang="zh-CN" b="1" dirty="0"/>
          </a:p>
          <a:p>
            <a:pPr lvl="1"/>
            <a:r>
              <a:rPr lang="zh-CN" altLang="zh-CN" dirty="0"/>
              <a:t>在</a:t>
            </a:r>
            <a:r>
              <a:rPr lang="en-US" altLang="zh-CN" dirty="0"/>
              <a:t>Internet</a:t>
            </a:r>
            <a:r>
              <a:rPr lang="zh-CN" altLang="zh-CN" dirty="0"/>
              <a:t>上，每个网络和每一台计算机都被分配一个</a:t>
            </a:r>
            <a:r>
              <a:rPr lang="en-US" altLang="zh-CN" dirty="0"/>
              <a:t>IP</a:t>
            </a:r>
            <a:r>
              <a:rPr lang="zh-CN" altLang="zh-CN" dirty="0"/>
              <a:t>地址，这个</a:t>
            </a:r>
            <a:r>
              <a:rPr lang="en-US" altLang="zh-CN" dirty="0"/>
              <a:t>IP</a:t>
            </a:r>
            <a:r>
              <a:rPr lang="zh-CN" altLang="zh-CN" dirty="0"/>
              <a:t>地址在整个</a:t>
            </a:r>
            <a:r>
              <a:rPr lang="en-US" altLang="zh-CN" dirty="0"/>
              <a:t>Internet</a:t>
            </a:r>
            <a:r>
              <a:rPr lang="zh-CN" altLang="zh-CN" dirty="0"/>
              <a:t>网络中是唯一的</a:t>
            </a:r>
            <a:endParaRPr lang="en-US" altLang="zh-CN" dirty="0"/>
          </a:p>
          <a:p>
            <a:pPr lvl="1"/>
            <a:endParaRPr lang="en-US" altLang="zh-CN" dirty="0"/>
          </a:p>
          <a:p>
            <a:pPr lvl="1"/>
            <a:r>
              <a:rPr lang="en-US" altLang="zh-CN" dirty="0"/>
              <a:t>32</a:t>
            </a:r>
            <a:r>
              <a:rPr lang="zh-CN" altLang="zh-CN" dirty="0"/>
              <a:t>位二进制</a:t>
            </a:r>
            <a:endParaRPr lang="en-US" altLang="zh-CN" dirty="0"/>
          </a:p>
          <a:p>
            <a:pPr lvl="2"/>
            <a:r>
              <a:rPr lang="zh-CN" altLang="en-US" dirty="0"/>
              <a:t>例如：</a:t>
            </a:r>
            <a:r>
              <a:rPr lang="en-US" altLang="zh-CN" dirty="0"/>
              <a:t>1011011101100010111011100000111</a:t>
            </a:r>
          </a:p>
          <a:p>
            <a:pPr lvl="2"/>
            <a:endParaRPr lang="en-US" altLang="zh-CN" dirty="0"/>
          </a:p>
          <a:p>
            <a:pPr lvl="1"/>
            <a:r>
              <a:rPr lang="zh-CN" altLang="zh-CN" dirty="0"/>
              <a:t>十进制数字形式</a:t>
            </a:r>
            <a:r>
              <a:rPr lang="zh-CN" altLang="en-US" dirty="0"/>
              <a:t>：</a:t>
            </a:r>
            <a:r>
              <a:rPr lang="en-US" altLang="zh-CN" dirty="0"/>
              <a:t>“.”</a:t>
            </a:r>
            <a:r>
              <a:rPr lang="zh-CN" altLang="zh-CN" dirty="0"/>
              <a:t>分四段</a:t>
            </a:r>
            <a:r>
              <a:rPr lang="zh-CN" altLang="en-US" dirty="0"/>
              <a:t>，</a:t>
            </a:r>
            <a:r>
              <a:rPr lang="zh-CN" altLang="zh-CN" dirty="0"/>
              <a:t>每段（</a:t>
            </a:r>
            <a:r>
              <a:rPr lang="en-US" altLang="zh-CN" dirty="0"/>
              <a:t>0~255</a:t>
            </a:r>
            <a:r>
              <a:rPr lang="zh-CN" altLang="zh-CN" dirty="0"/>
              <a:t>）</a:t>
            </a:r>
            <a:endParaRPr lang="en-US" altLang="zh-CN" dirty="0"/>
          </a:p>
          <a:p>
            <a:pPr lvl="2"/>
            <a:r>
              <a:rPr lang="zh-CN" altLang="en-US" dirty="0"/>
              <a:t>例如：</a:t>
            </a:r>
            <a:r>
              <a:rPr lang="en-US" altLang="zh-CN" dirty="0"/>
              <a:t>210.30.208.7</a:t>
            </a:r>
          </a:p>
          <a:p>
            <a:pPr lvl="1"/>
            <a:endParaRPr lang="zh-CN" altLang="en-US"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1.2 </a:t>
            </a:r>
            <a:r>
              <a:rPr lang="zh-CN" altLang="zh-CN" b="1" dirty="0"/>
              <a:t>网络与通信</a:t>
            </a:r>
          </a:p>
        </p:txBody>
      </p:sp>
    </p:spTree>
    <p:extLst>
      <p:ext uri="{BB962C8B-B14F-4D97-AF65-F5344CB8AC3E}">
        <p14:creationId xmlns:p14="http://schemas.microsoft.com/office/powerpoint/2010/main" val="1291770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IP</a:t>
            </a:r>
            <a:r>
              <a:rPr lang="zh-CN" altLang="en-US" dirty="0"/>
              <a:t>分类</a:t>
            </a:r>
          </a:p>
        </p:txBody>
      </p:sp>
      <p:sp>
        <p:nvSpPr>
          <p:cNvPr id="3" name="内容占位符 2"/>
          <p:cNvSpPr>
            <a:spLocks noGrp="1"/>
          </p:cNvSpPr>
          <p:nvPr>
            <p:ph sz="quarter" idx="1"/>
          </p:nvPr>
        </p:nvSpPr>
        <p:spPr/>
        <p:txBody>
          <a:bodyPr/>
          <a:lstStyle/>
          <a:p>
            <a:r>
              <a:rPr lang="en-US" altLang="zh-CN" dirty="0">
                <a:latin typeface="楷体_GB2312" pitchFamily="49" charset="-122"/>
                <a:ea typeface="楷体_GB2312" pitchFamily="49" charset="-122"/>
              </a:rPr>
              <a:t>IP</a:t>
            </a:r>
            <a:r>
              <a:rPr lang="zh-CN" altLang="en-US" dirty="0">
                <a:latin typeface="楷体_GB2312" pitchFamily="49" charset="-122"/>
                <a:ea typeface="楷体_GB2312" pitchFamily="49" charset="-122"/>
              </a:rPr>
              <a:t>分成</a:t>
            </a:r>
            <a:r>
              <a:rPr lang="en-US" altLang="zh-CN" dirty="0">
                <a:latin typeface="楷体_GB2312" pitchFamily="49" charset="-122"/>
                <a:ea typeface="楷体_GB2312" pitchFamily="49" charset="-122"/>
              </a:rPr>
              <a:t>A</a:t>
            </a:r>
            <a:r>
              <a:rPr lang="zh-CN" altLang="en-US" dirty="0">
                <a:latin typeface="楷体_GB2312" pitchFamily="49" charset="-122"/>
                <a:ea typeface="楷体_GB2312" pitchFamily="49" charset="-122"/>
              </a:rPr>
              <a:t>、</a:t>
            </a:r>
            <a:r>
              <a:rPr lang="en-US" altLang="zh-CN" dirty="0">
                <a:latin typeface="楷体_GB2312" pitchFamily="49" charset="-122"/>
                <a:ea typeface="楷体_GB2312" pitchFamily="49" charset="-122"/>
              </a:rPr>
              <a:t>B</a:t>
            </a:r>
            <a:r>
              <a:rPr lang="zh-CN" altLang="en-US" dirty="0">
                <a:latin typeface="楷体_GB2312" pitchFamily="49" charset="-122"/>
                <a:ea typeface="楷体_GB2312" pitchFamily="49" charset="-122"/>
              </a:rPr>
              <a:t>、</a:t>
            </a:r>
            <a:r>
              <a:rPr lang="en-US" altLang="zh-CN" dirty="0">
                <a:latin typeface="楷体_GB2312" pitchFamily="49" charset="-122"/>
                <a:ea typeface="楷体_GB2312" pitchFamily="49" charset="-122"/>
              </a:rPr>
              <a:t>C</a:t>
            </a:r>
            <a:r>
              <a:rPr lang="zh-CN" altLang="en-US" dirty="0">
                <a:latin typeface="楷体_GB2312" pitchFamily="49" charset="-122"/>
                <a:ea typeface="楷体_GB2312" pitchFamily="49" charset="-122"/>
              </a:rPr>
              <a:t>、</a:t>
            </a:r>
            <a:r>
              <a:rPr lang="en-US" altLang="zh-CN" dirty="0">
                <a:latin typeface="楷体_GB2312" pitchFamily="49" charset="-122"/>
                <a:ea typeface="楷体_GB2312" pitchFamily="49" charset="-122"/>
              </a:rPr>
              <a:t>D</a:t>
            </a:r>
            <a:r>
              <a:rPr lang="zh-CN" altLang="en-US" dirty="0">
                <a:latin typeface="楷体_GB2312" pitchFamily="49" charset="-122"/>
                <a:ea typeface="楷体_GB2312" pitchFamily="49" charset="-122"/>
              </a:rPr>
              <a:t>、</a:t>
            </a:r>
            <a:r>
              <a:rPr lang="en-US" altLang="zh-CN" dirty="0">
                <a:latin typeface="楷体_GB2312" pitchFamily="49" charset="-122"/>
                <a:ea typeface="楷体_GB2312" pitchFamily="49" charset="-122"/>
              </a:rPr>
              <a:t>E</a:t>
            </a:r>
            <a:r>
              <a:rPr lang="zh-CN" altLang="en-US" dirty="0">
                <a:latin typeface="楷体_GB2312" pitchFamily="49" charset="-122"/>
                <a:ea typeface="楷体_GB2312" pitchFamily="49" charset="-122"/>
              </a:rPr>
              <a:t>等</a:t>
            </a:r>
            <a:r>
              <a:rPr lang="en-US" altLang="zh-CN" dirty="0">
                <a:latin typeface="楷体_GB2312" pitchFamily="49" charset="-122"/>
                <a:ea typeface="楷体_GB2312" pitchFamily="49" charset="-122"/>
              </a:rPr>
              <a:t>5</a:t>
            </a:r>
            <a:r>
              <a:rPr lang="zh-CN" altLang="en-US" dirty="0">
                <a:latin typeface="楷体_GB2312" pitchFamily="49" charset="-122"/>
                <a:ea typeface="楷体_GB2312" pitchFamily="49" charset="-122"/>
              </a:rPr>
              <a:t>类。其中常用的是</a:t>
            </a:r>
            <a:r>
              <a:rPr lang="en-US" altLang="zh-CN" dirty="0">
                <a:latin typeface="楷体_GB2312" pitchFamily="49" charset="-122"/>
                <a:ea typeface="楷体_GB2312" pitchFamily="49" charset="-122"/>
              </a:rPr>
              <a:t>A</a:t>
            </a:r>
            <a:r>
              <a:rPr lang="zh-CN" altLang="en-US" dirty="0">
                <a:latin typeface="楷体_GB2312" pitchFamily="49" charset="-122"/>
                <a:ea typeface="楷体_GB2312" pitchFamily="49" charset="-122"/>
              </a:rPr>
              <a:t>、</a:t>
            </a:r>
            <a:r>
              <a:rPr lang="en-US" altLang="zh-CN" dirty="0">
                <a:latin typeface="楷体_GB2312" pitchFamily="49" charset="-122"/>
                <a:ea typeface="楷体_GB2312" pitchFamily="49" charset="-122"/>
              </a:rPr>
              <a:t>B</a:t>
            </a:r>
            <a:r>
              <a:rPr lang="zh-CN" altLang="en-US" dirty="0">
                <a:latin typeface="楷体_GB2312" pitchFamily="49" charset="-122"/>
                <a:ea typeface="楷体_GB2312" pitchFamily="49" charset="-122"/>
              </a:rPr>
              <a:t>和</a:t>
            </a:r>
            <a:r>
              <a:rPr lang="en-US" altLang="zh-CN" dirty="0">
                <a:latin typeface="楷体_GB2312" pitchFamily="49" charset="-122"/>
                <a:ea typeface="楷体_GB2312" pitchFamily="49" charset="-122"/>
              </a:rPr>
              <a:t>C</a:t>
            </a:r>
            <a:r>
              <a:rPr lang="zh-CN" altLang="en-US" dirty="0">
                <a:latin typeface="楷体_GB2312" pitchFamily="49" charset="-122"/>
                <a:ea typeface="楷体_GB2312" pitchFamily="49" charset="-122"/>
              </a:rPr>
              <a:t>类地址</a:t>
            </a:r>
            <a:endParaRPr lang="en-US" altLang="zh-CN" dirty="0">
              <a:latin typeface="楷体_GB2312" pitchFamily="49" charset="-122"/>
              <a:ea typeface="楷体_GB2312" pitchFamily="49" charset="-122"/>
            </a:endParaRPr>
          </a:p>
          <a:p>
            <a:r>
              <a:rPr lang="zh-CN" altLang="en-US" dirty="0">
                <a:latin typeface="楷体_GB2312" pitchFamily="49" charset="-122"/>
                <a:ea typeface="楷体_GB2312" pitchFamily="49" charset="-122"/>
              </a:rPr>
              <a:t>沈阳师范大学计算中心网络学习资源服务器的</a:t>
            </a:r>
            <a:r>
              <a:rPr lang="en-US" altLang="zh-CN" dirty="0">
                <a:latin typeface="楷体_GB2312" pitchFamily="49" charset="-122"/>
                <a:ea typeface="楷体_GB2312" pitchFamily="49" charset="-122"/>
              </a:rPr>
              <a:t>IP</a:t>
            </a:r>
            <a:r>
              <a:rPr lang="zh-CN" altLang="en-US" dirty="0">
                <a:latin typeface="楷体_GB2312" pitchFamily="49" charset="-122"/>
                <a:ea typeface="楷体_GB2312" pitchFamily="49" charset="-122"/>
              </a:rPr>
              <a:t>地址是</a:t>
            </a:r>
            <a:r>
              <a:rPr lang="en-US" altLang="zh-CN" dirty="0">
                <a:latin typeface="楷体_GB2312" pitchFamily="49" charset="-122"/>
                <a:ea typeface="楷体_GB2312" pitchFamily="49" charset="-122"/>
              </a:rPr>
              <a:t>192.168.131.254</a:t>
            </a:r>
            <a:r>
              <a:rPr lang="zh-CN" altLang="en-US" dirty="0">
                <a:latin typeface="楷体_GB2312" pitchFamily="49" charset="-122"/>
                <a:ea typeface="楷体_GB2312" pitchFamily="49" charset="-122"/>
              </a:rPr>
              <a:t>，可以知道该地址是一个</a:t>
            </a:r>
            <a:r>
              <a:rPr lang="en-US" altLang="zh-CN" dirty="0">
                <a:latin typeface="楷体_GB2312" pitchFamily="49" charset="-122"/>
                <a:ea typeface="楷体_GB2312" pitchFamily="49" charset="-122"/>
              </a:rPr>
              <a:t>C</a:t>
            </a:r>
            <a:r>
              <a:rPr lang="zh-CN" altLang="en-US" dirty="0">
                <a:latin typeface="楷体_GB2312" pitchFamily="49" charset="-122"/>
                <a:ea typeface="楷体_GB2312" pitchFamily="49" charset="-122"/>
              </a:rPr>
              <a:t>类地址</a:t>
            </a:r>
            <a:endParaRPr lang="zh-CN" altLang="en-US"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1.2 </a:t>
            </a:r>
            <a:r>
              <a:rPr lang="zh-CN" altLang="zh-CN" b="1" dirty="0"/>
              <a:t>网络与通信</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77072"/>
            <a:ext cx="76200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1707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子网、子网掩码与默认网关地址</a:t>
            </a:r>
            <a:endParaRPr lang="zh-CN" altLang="en-US" dirty="0"/>
          </a:p>
        </p:txBody>
      </p:sp>
      <p:sp>
        <p:nvSpPr>
          <p:cNvPr id="3" name="内容占位符 2"/>
          <p:cNvSpPr>
            <a:spLocks noGrp="1"/>
          </p:cNvSpPr>
          <p:nvPr>
            <p:ph sz="quarter" idx="1"/>
          </p:nvPr>
        </p:nvSpPr>
        <p:spPr/>
        <p:txBody>
          <a:bodyPr/>
          <a:lstStyle/>
          <a:p>
            <a:r>
              <a:rPr lang="zh-CN" altLang="en-US" dirty="0"/>
              <a:t>子网</a:t>
            </a:r>
            <a:endParaRPr lang="en-US" altLang="zh-CN" dirty="0"/>
          </a:p>
          <a:p>
            <a:pPr lvl="1"/>
            <a:r>
              <a:rPr lang="zh-CN" altLang="zh-CN" dirty="0"/>
              <a:t>将</a:t>
            </a:r>
            <a:r>
              <a:rPr lang="en-US" altLang="zh-CN" dirty="0"/>
              <a:t>IP</a:t>
            </a:r>
            <a:r>
              <a:rPr lang="zh-CN" altLang="zh-CN" dirty="0"/>
              <a:t>地址的主机号部分再次划分为子网号与主机号，由</a:t>
            </a:r>
            <a:r>
              <a:rPr lang="en-US" altLang="zh-CN" dirty="0"/>
              <a:t>IP</a:t>
            </a:r>
            <a:r>
              <a:rPr lang="zh-CN" altLang="zh-CN" dirty="0"/>
              <a:t>地址的网络号部分和子网号部分共同标识网络</a:t>
            </a:r>
            <a:endParaRPr lang="en-US" altLang="zh-CN" dirty="0"/>
          </a:p>
          <a:p>
            <a:pPr lvl="1"/>
            <a:endParaRPr lang="en-US" altLang="zh-CN" dirty="0"/>
          </a:p>
          <a:p>
            <a:r>
              <a:rPr lang="zh-CN" altLang="en-US" dirty="0"/>
              <a:t>子网掩码</a:t>
            </a:r>
            <a:endParaRPr lang="en-US" altLang="zh-CN" dirty="0"/>
          </a:p>
          <a:p>
            <a:pPr lvl="1"/>
            <a:r>
              <a:rPr lang="zh-CN" altLang="zh-CN" dirty="0"/>
              <a:t>子网掩码也是一个</a:t>
            </a:r>
            <a:r>
              <a:rPr lang="en-US" altLang="zh-CN" dirty="0"/>
              <a:t>32</a:t>
            </a:r>
            <a:r>
              <a:rPr lang="zh-CN" altLang="zh-CN" dirty="0"/>
              <a:t>位的二进制数码，它与</a:t>
            </a:r>
            <a:r>
              <a:rPr lang="en-US" altLang="zh-CN" dirty="0"/>
              <a:t>IP</a:t>
            </a:r>
            <a:r>
              <a:rPr lang="zh-CN" altLang="zh-CN" dirty="0"/>
              <a:t>地址进行逻辑</a:t>
            </a:r>
            <a:r>
              <a:rPr lang="en-US" altLang="zh-CN" dirty="0"/>
              <a:t>“</a:t>
            </a:r>
            <a:r>
              <a:rPr lang="zh-CN" altLang="zh-CN" dirty="0"/>
              <a:t>与</a:t>
            </a:r>
            <a:r>
              <a:rPr lang="en-US" altLang="zh-CN" dirty="0"/>
              <a:t>”</a:t>
            </a:r>
            <a:r>
              <a:rPr lang="zh-CN" altLang="zh-CN" dirty="0"/>
              <a:t>运算，所得到的运算结果就是网络地址</a:t>
            </a:r>
            <a:endParaRPr lang="en-US" altLang="zh-CN" dirty="0"/>
          </a:p>
          <a:p>
            <a:pPr lvl="1"/>
            <a:endParaRPr lang="en-US" altLang="zh-CN" dirty="0"/>
          </a:p>
          <a:p>
            <a:r>
              <a:rPr lang="zh-CN" altLang="zh-CN" dirty="0"/>
              <a:t>默认</a:t>
            </a:r>
            <a:r>
              <a:rPr lang="zh-CN" altLang="en-US" dirty="0"/>
              <a:t>网格地址</a:t>
            </a:r>
            <a:endParaRPr lang="en-US" altLang="zh-CN" dirty="0"/>
          </a:p>
          <a:p>
            <a:pPr lvl="1"/>
            <a:r>
              <a:rPr lang="zh-CN" altLang="zh-CN" dirty="0"/>
              <a:t>默认网关地址指的是本地子网中路由器的</a:t>
            </a:r>
            <a:r>
              <a:rPr lang="en-US" altLang="zh-CN" dirty="0"/>
              <a:t>IP</a:t>
            </a:r>
            <a:r>
              <a:rPr lang="zh-CN" altLang="zh-CN" dirty="0"/>
              <a:t>地址</a:t>
            </a:r>
            <a:endParaRPr lang="zh-CN" altLang="en-US"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1.2 </a:t>
            </a:r>
            <a:r>
              <a:rPr lang="zh-CN" altLang="zh-CN" b="1" dirty="0"/>
              <a:t>网络与通信</a:t>
            </a:r>
          </a:p>
        </p:txBody>
      </p:sp>
    </p:spTree>
    <p:extLst>
      <p:ext uri="{BB962C8B-B14F-4D97-AF65-F5344CB8AC3E}">
        <p14:creationId xmlns:p14="http://schemas.microsoft.com/office/powerpoint/2010/main" val="3911707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MAC</a:t>
            </a:r>
            <a:r>
              <a:rPr lang="zh-CN" altLang="zh-CN" dirty="0"/>
              <a:t>地址</a:t>
            </a:r>
            <a:r>
              <a:rPr lang="zh-CN" altLang="en-US" dirty="0"/>
              <a:t>，</a:t>
            </a:r>
            <a:r>
              <a:rPr lang="zh-CN" altLang="en-US" sz="2800" dirty="0"/>
              <a:t>以及与</a:t>
            </a:r>
            <a:r>
              <a:rPr lang="en-US" altLang="zh-CN" sz="2800" dirty="0"/>
              <a:t>IP</a:t>
            </a:r>
            <a:r>
              <a:rPr lang="zh-CN" altLang="en-US" sz="2800" dirty="0"/>
              <a:t>区别</a:t>
            </a:r>
          </a:p>
        </p:txBody>
      </p:sp>
      <p:sp>
        <p:nvSpPr>
          <p:cNvPr id="3" name="内容占位符 2"/>
          <p:cNvSpPr>
            <a:spLocks noGrp="1"/>
          </p:cNvSpPr>
          <p:nvPr>
            <p:ph sz="quarter" idx="1"/>
          </p:nvPr>
        </p:nvSpPr>
        <p:spPr/>
        <p:txBody>
          <a:bodyPr/>
          <a:lstStyle/>
          <a:p>
            <a:pPr>
              <a:buClr>
                <a:srgbClr val="FF9933"/>
              </a:buClr>
              <a:buFont typeface="Wingdings" pitchFamily="2" charset="2"/>
              <a:buChar char="ü"/>
            </a:pPr>
            <a:r>
              <a:rPr lang="en-US" altLang="zh-CN" dirty="0"/>
              <a:t>IP</a:t>
            </a:r>
            <a:r>
              <a:rPr lang="zh-CN" altLang="en-US" dirty="0"/>
              <a:t>地址</a:t>
            </a:r>
            <a:endParaRPr lang="en-US" altLang="zh-CN" dirty="0"/>
          </a:p>
          <a:p>
            <a:pPr lvl="1">
              <a:buClr>
                <a:srgbClr val="FF0066"/>
              </a:buClr>
              <a:buFontTx/>
              <a:buChar char="•"/>
            </a:pPr>
            <a:r>
              <a:rPr lang="zh-CN" altLang="en-US" sz="2000" dirty="0"/>
              <a:t>用户重新自行设置</a:t>
            </a:r>
            <a:r>
              <a:rPr lang="en-US" altLang="zh-CN" sz="2000" dirty="0" err="1"/>
              <a:t>ip</a:t>
            </a:r>
            <a:r>
              <a:rPr lang="zh-CN" altLang="en-US" sz="2000" dirty="0"/>
              <a:t>地址，可变 </a:t>
            </a:r>
          </a:p>
          <a:p>
            <a:pPr lvl="1">
              <a:buClr>
                <a:srgbClr val="FF0066"/>
              </a:buClr>
              <a:buFontTx/>
              <a:buChar char="•"/>
            </a:pPr>
            <a:r>
              <a:rPr lang="en-US" altLang="zh-CN" sz="2000" dirty="0"/>
              <a:t>IP</a:t>
            </a:r>
            <a:r>
              <a:rPr lang="zh-CN" altLang="en-US" sz="2000" dirty="0"/>
              <a:t>在网络层使用</a:t>
            </a:r>
            <a:endParaRPr lang="en-US" altLang="zh-CN" sz="2000" dirty="0"/>
          </a:p>
          <a:p>
            <a:pPr lvl="1">
              <a:buClr>
                <a:srgbClr val="FF0066"/>
              </a:buClr>
              <a:buFontTx/>
              <a:buChar char="•"/>
            </a:pPr>
            <a:endParaRPr lang="zh-CN" altLang="en-US" sz="2400" b="1" dirty="0"/>
          </a:p>
          <a:p>
            <a:pPr>
              <a:buClr>
                <a:srgbClr val="FF9933"/>
              </a:buClr>
              <a:buFont typeface="Wingdings" pitchFamily="2" charset="2"/>
              <a:buChar char="ü"/>
            </a:pPr>
            <a:r>
              <a:rPr lang="en-US" altLang="zh-CN" dirty="0"/>
              <a:t>MAC</a:t>
            </a:r>
            <a:r>
              <a:rPr lang="zh-CN" altLang="en-US" dirty="0"/>
              <a:t>地址：</a:t>
            </a:r>
            <a:endParaRPr lang="en-US" altLang="zh-CN" dirty="0"/>
          </a:p>
          <a:p>
            <a:pPr lvl="1">
              <a:buClr>
                <a:srgbClr val="FF9933"/>
              </a:buClr>
              <a:buFont typeface="Wingdings" pitchFamily="2" charset="2"/>
              <a:buChar char="ü"/>
            </a:pPr>
            <a:r>
              <a:rPr lang="zh-CN" altLang="en-US" dirty="0"/>
              <a:t>是与网卡一一对应的，不能改变。全世界生产出来的每一块网卡都有一个唯一的且不重复的编号。 </a:t>
            </a:r>
            <a:endParaRPr lang="en-US" altLang="zh-CN" dirty="0"/>
          </a:p>
          <a:p>
            <a:pPr lvl="1">
              <a:buClr>
                <a:srgbClr val="FF9933"/>
              </a:buClr>
              <a:buFont typeface="Wingdings" pitchFamily="2" charset="2"/>
              <a:buChar char="ü"/>
            </a:pPr>
            <a:r>
              <a:rPr lang="en-US" altLang="zh-CN" dirty="0"/>
              <a:t>MAC</a:t>
            </a:r>
            <a:r>
              <a:rPr lang="zh-CN" altLang="en-US" dirty="0"/>
              <a:t>地址在数据链路层使用</a:t>
            </a:r>
            <a:endParaRPr lang="en-US" altLang="zh-CN" dirty="0"/>
          </a:p>
          <a:p>
            <a:pPr lvl="1">
              <a:buClr>
                <a:srgbClr val="FF9933"/>
              </a:buClr>
              <a:buFont typeface="Wingdings" pitchFamily="2" charset="2"/>
              <a:buChar char="ü"/>
            </a:pPr>
            <a:r>
              <a:rPr lang="en-US" altLang="zh-CN" dirty="0"/>
              <a:t>48</a:t>
            </a:r>
            <a:r>
              <a:rPr lang="zh-CN" altLang="zh-CN" dirty="0"/>
              <a:t>位二进制</a:t>
            </a:r>
            <a:endParaRPr lang="en-US" altLang="zh-CN" dirty="0"/>
          </a:p>
          <a:p>
            <a:pPr lvl="2">
              <a:buClr>
                <a:srgbClr val="FF9933"/>
              </a:buClr>
              <a:buFont typeface="Wingdings" pitchFamily="2" charset="2"/>
              <a:buChar char="ü"/>
            </a:pPr>
            <a:r>
              <a:rPr lang="en-US" altLang="zh-CN" dirty="0"/>
              <a:t>16</a:t>
            </a:r>
            <a:r>
              <a:rPr lang="zh-CN" altLang="en-US" dirty="0"/>
              <a:t>进制形式举例：</a:t>
            </a:r>
            <a:r>
              <a:rPr lang="en-US" altLang="zh-CN" dirty="0"/>
              <a:t>00-19-21-0C-EF-62</a:t>
            </a:r>
            <a:endParaRPr lang="zh-CN" altLang="en-US" dirty="0"/>
          </a:p>
          <a:p>
            <a:endParaRPr lang="zh-CN" altLang="en-US"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1.2 </a:t>
            </a:r>
            <a:r>
              <a:rPr lang="zh-CN" altLang="zh-CN" b="1" dirty="0"/>
              <a:t>网络与通信</a:t>
            </a:r>
          </a:p>
        </p:txBody>
      </p:sp>
      <p:pic>
        <p:nvPicPr>
          <p:cNvPr id="5" name="Picture 6" descr="u=673765103,1553398311&amp;gp=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t="15741" b="21239"/>
          <a:stretch>
            <a:fillRect/>
          </a:stretch>
        </p:blipFill>
        <p:spPr bwMode="auto">
          <a:xfrm>
            <a:off x="5980338" y="4797152"/>
            <a:ext cx="27432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971600" y="5733256"/>
            <a:ext cx="53285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charset="0"/>
                <a:ea typeface="宋体" charset="-122"/>
              </a:defRPr>
            </a:lvl1pPr>
            <a:lvl2pPr>
              <a:defRPr sz="2800">
                <a:solidFill>
                  <a:schemeClr val="tx1"/>
                </a:solidFill>
                <a:latin typeface="Arial" charset="0"/>
                <a:ea typeface="宋体" charset="-122"/>
              </a:defRPr>
            </a:lvl2pPr>
            <a:lvl3pPr>
              <a:defRPr sz="2400">
                <a:solidFill>
                  <a:schemeClr val="tx1"/>
                </a:solidFill>
                <a:latin typeface="Arial" charset="0"/>
                <a:ea typeface="宋体" charset="-122"/>
              </a:defRPr>
            </a:lvl3pPr>
            <a:lvl4pPr>
              <a:defRPr sz="2000">
                <a:solidFill>
                  <a:schemeClr val="tx1"/>
                </a:solidFill>
                <a:latin typeface="Arial" charset="0"/>
                <a:ea typeface="宋体" charset="-122"/>
              </a:defRPr>
            </a:lvl4pPr>
            <a:lvl5pPr>
              <a:defRPr sz="2000">
                <a:solidFill>
                  <a:schemeClr val="tx1"/>
                </a:solidFill>
                <a:latin typeface="Arial" charset="0"/>
                <a:ea typeface="宋体" charset="-122"/>
              </a:defRPr>
            </a:lvl5pPr>
            <a:lvl6pPr eaLnBrk="0" hangingPunct="0">
              <a:defRPr sz="2000">
                <a:solidFill>
                  <a:schemeClr val="tx1"/>
                </a:solidFill>
                <a:latin typeface="Arial" charset="0"/>
                <a:ea typeface="宋体" charset="-122"/>
              </a:defRPr>
            </a:lvl6pPr>
            <a:lvl7pPr eaLnBrk="0" hangingPunct="0">
              <a:defRPr sz="2000">
                <a:solidFill>
                  <a:schemeClr val="tx1"/>
                </a:solidFill>
                <a:latin typeface="Arial" charset="0"/>
                <a:ea typeface="宋体" charset="-122"/>
              </a:defRPr>
            </a:lvl7pPr>
            <a:lvl8pPr eaLnBrk="0" hangingPunct="0">
              <a:defRPr sz="2000">
                <a:solidFill>
                  <a:schemeClr val="tx1"/>
                </a:solidFill>
                <a:latin typeface="Arial" charset="0"/>
                <a:ea typeface="宋体" charset="-122"/>
              </a:defRPr>
            </a:lvl8pPr>
            <a:lvl9pPr eaLnBrk="0" hangingPunct="0">
              <a:defRPr sz="2000">
                <a:solidFill>
                  <a:schemeClr val="tx1"/>
                </a:solidFill>
                <a:latin typeface="Arial" charset="0"/>
                <a:ea typeface="宋体" charset="-122"/>
              </a:defRPr>
            </a:lvl9pPr>
          </a:lstStyle>
          <a:p>
            <a:pPr>
              <a:spcBef>
                <a:spcPct val="50000"/>
              </a:spcBef>
            </a:pPr>
            <a:r>
              <a:rPr lang="zh-CN" altLang="en-US" sz="1800" dirty="0"/>
              <a:t>查看</a:t>
            </a:r>
            <a:r>
              <a:rPr lang="en-US" altLang="zh-CN" sz="1800" dirty="0"/>
              <a:t>IP</a:t>
            </a:r>
            <a:r>
              <a:rPr lang="zh-CN" altLang="en-US" sz="1800" dirty="0"/>
              <a:t>和</a:t>
            </a:r>
            <a:r>
              <a:rPr lang="en-US" altLang="zh-CN" sz="1800" dirty="0"/>
              <a:t>Mac</a:t>
            </a:r>
            <a:r>
              <a:rPr lang="zh-CN" altLang="en-US" sz="1800" dirty="0"/>
              <a:t>地址的</a:t>
            </a:r>
            <a:r>
              <a:rPr lang="en-US" altLang="zh-CN" sz="1800" dirty="0"/>
              <a:t>DOS</a:t>
            </a:r>
            <a:r>
              <a:rPr lang="zh-CN" altLang="en-US" sz="1800" dirty="0"/>
              <a:t>命令：</a:t>
            </a:r>
            <a:r>
              <a:rPr lang="en-US" altLang="zh-CN" sz="1800" dirty="0" err="1">
                <a:solidFill>
                  <a:srgbClr val="0070C0"/>
                </a:solidFill>
              </a:rPr>
              <a:t>ipconfig</a:t>
            </a:r>
            <a:r>
              <a:rPr lang="en-US" altLang="zh-CN" sz="1800" dirty="0">
                <a:solidFill>
                  <a:srgbClr val="0070C0"/>
                </a:solidFill>
              </a:rPr>
              <a:t>/all</a:t>
            </a:r>
          </a:p>
        </p:txBody>
      </p:sp>
    </p:spTree>
    <p:extLst>
      <p:ext uri="{BB962C8B-B14F-4D97-AF65-F5344CB8AC3E}">
        <p14:creationId xmlns:p14="http://schemas.microsoft.com/office/powerpoint/2010/main" val="3911707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域名地址与域名解析</a:t>
            </a:r>
            <a:endParaRPr lang="zh-CN" altLang="en-US" dirty="0"/>
          </a:p>
        </p:txBody>
      </p:sp>
      <p:sp>
        <p:nvSpPr>
          <p:cNvPr id="3" name="内容占位符 2"/>
          <p:cNvSpPr>
            <a:spLocks noGrp="1"/>
          </p:cNvSpPr>
          <p:nvPr>
            <p:ph sz="quarter" idx="1"/>
          </p:nvPr>
        </p:nvSpPr>
        <p:spPr>
          <a:xfrm>
            <a:off x="457200" y="1600200"/>
            <a:ext cx="8219256" cy="4873752"/>
          </a:xfrm>
        </p:spPr>
        <p:txBody>
          <a:bodyPr>
            <a:normAutofit lnSpcReduction="10000"/>
          </a:bodyPr>
          <a:lstStyle/>
          <a:p>
            <a:r>
              <a:rPr lang="zh-CN" altLang="zh-CN" dirty="0"/>
              <a:t>域名地址</a:t>
            </a:r>
            <a:endParaRPr lang="en-US" altLang="zh-CN" dirty="0"/>
          </a:p>
          <a:p>
            <a:pPr lvl="1"/>
            <a:r>
              <a:rPr lang="zh-CN" altLang="zh-CN" dirty="0"/>
              <a:t>从右至左表述其意义的，最右端的子域名表示顶层域，最左端的子域名表示主机名称</a:t>
            </a:r>
            <a:endParaRPr lang="en-US" altLang="zh-CN" dirty="0"/>
          </a:p>
          <a:p>
            <a:pPr lvl="1"/>
            <a:endParaRPr lang="en-US" altLang="zh-CN" dirty="0"/>
          </a:p>
          <a:p>
            <a:pPr lvl="1"/>
            <a:r>
              <a:rPr lang="zh-CN" altLang="zh-CN" dirty="0"/>
              <a:t>常用的顶级域名有</a:t>
            </a:r>
            <a:r>
              <a:rPr lang="en-US" altLang="zh-CN" dirty="0"/>
              <a:t>COM</a:t>
            </a:r>
            <a:r>
              <a:rPr lang="zh-CN" altLang="zh-CN" dirty="0"/>
              <a:t>（商业）、</a:t>
            </a:r>
            <a:r>
              <a:rPr lang="en-US" altLang="zh-CN" dirty="0"/>
              <a:t>NET</a:t>
            </a:r>
            <a:r>
              <a:rPr lang="zh-CN" altLang="zh-CN" dirty="0"/>
              <a:t>（网络服务商）、</a:t>
            </a:r>
            <a:r>
              <a:rPr lang="en-US" altLang="zh-CN" dirty="0"/>
              <a:t>EDU</a:t>
            </a:r>
            <a:r>
              <a:rPr lang="zh-CN" altLang="zh-CN" dirty="0"/>
              <a:t>（教育）、</a:t>
            </a:r>
            <a:r>
              <a:rPr lang="en-US" altLang="zh-CN" dirty="0"/>
              <a:t>GOV</a:t>
            </a:r>
            <a:r>
              <a:rPr lang="zh-CN" altLang="zh-CN" dirty="0"/>
              <a:t>（政府）、</a:t>
            </a:r>
            <a:r>
              <a:rPr lang="en-US" altLang="zh-CN" dirty="0"/>
              <a:t>INT</a:t>
            </a:r>
            <a:r>
              <a:rPr lang="zh-CN" altLang="zh-CN" dirty="0"/>
              <a:t>（国际）、</a:t>
            </a:r>
            <a:r>
              <a:rPr lang="en-US" altLang="zh-CN" dirty="0"/>
              <a:t>MIL</a:t>
            </a:r>
            <a:r>
              <a:rPr lang="zh-CN" altLang="zh-CN" dirty="0"/>
              <a:t>（军事）、</a:t>
            </a:r>
            <a:r>
              <a:rPr lang="en-US" altLang="zh-CN" dirty="0"/>
              <a:t>ORG</a:t>
            </a:r>
            <a:r>
              <a:rPr lang="zh-CN" altLang="zh-CN" dirty="0"/>
              <a:t>（团体组织）等和国家代码，如</a:t>
            </a:r>
            <a:r>
              <a:rPr lang="en-US" altLang="zh-CN" dirty="0"/>
              <a:t>CN</a:t>
            </a:r>
            <a:r>
              <a:rPr lang="zh-CN" altLang="zh-CN" dirty="0"/>
              <a:t>代表中国、</a:t>
            </a:r>
            <a:r>
              <a:rPr lang="en-US" altLang="zh-CN" dirty="0"/>
              <a:t>FR</a:t>
            </a:r>
            <a:r>
              <a:rPr lang="zh-CN" altLang="zh-CN" dirty="0"/>
              <a:t>代表法国，</a:t>
            </a:r>
            <a:r>
              <a:rPr lang="en-US" altLang="zh-CN" dirty="0"/>
              <a:t>KR</a:t>
            </a:r>
            <a:r>
              <a:rPr lang="zh-CN" altLang="zh-CN" dirty="0"/>
              <a:t>代表韩国等</a:t>
            </a:r>
            <a:endParaRPr lang="en-US" altLang="zh-CN" dirty="0"/>
          </a:p>
          <a:p>
            <a:pPr lvl="1"/>
            <a:endParaRPr lang="en-US" altLang="zh-CN" dirty="0"/>
          </a:p>
          <a:p>
            <a:pPr lvl="1"/>
            <a:r>
              <a:rPr lang="zh-CN" altLang="en-US" dirty="0"/>
              <a:t>域名格式：主机名</a:t>
            </a:r>
            <a:r>
              <a:rPr lang="en-US" altLang="zh-CN" dirty="0"/>
              <a:t>.</a:t>
            </a:r>
            <a:r>
              <a:rPr lang="zh-CN" altLang="en-US" dirty="0"/>
              <a:t>单位名</a:t>
            </a:r>
            <a:r>
              <a:rPr lang="en-US" altLang="zh-CN" dirty="0"/>
              <a:t>.</a:t>
            </a:r>
            <a:r>
              <a:rPr lang="zh-CN" altLang="en-US" dirty="0"/>
              <a:t>机构或地区名</a:t>
            </a:r>
            <a:r>
              <a:rPr lang="en-US" altLang="zh-CN" dirty="0"/>
              <a:t>.</a:t>
            </a:r>
            <a:r>
              <a:rPr lang="zh-CN" altLang="en-US" dirty="0"/>
              <a:t>组织或国家代码</a:t>
            </a:r>
            <a:endParaRPr lang="en-US" altLang="zh-CN" dirty="0"/>
          </a:p>
          <a:p>
            <a:pPr lvl="2"/>
            <a:r>
              <a:rPr lang="zh-CN" altLang="zh-CN" dirty="0"/>
              <a:t>例如，沈阳师范大学的域名为</a:t>
            </a:r>
            <a:r>
              <a:rPr lang="en-US" altLang="zh-CN" dirty="0">
                <a:solidFill>
                  <a:srgbClr val="FF0000"/>
                </a:solidFill>
              </a:rPr>
              <a:t>WWW.SYNU.EDU.CN</a:t>
            </a:r>
            <a:r>
              <a:rPr lang="zh-CN" altLang="zh-CN" dirty="0"/>
              <a:t>，表示这台计算机是中国教育网中的，单位名称是</a:t>
            </a:r>
            <a:r>
              <a:rPr lang="en-US" altLang="zh-CN" dirty="0"/>
              <a:t>SYNU</a:t>
            </a:r>
            <a:r>
              <a:rPr lang="zh-CN" altLang="zh-CN" dirty="0"/>
              <a:t>的，名称是</a:t>
            </a:r>
            <a:r>
              <a:rPr lang="en-US" altLang="zh-CN" dirty="0"/>
              <a:t>WWW</a:t>
            </a:r>
            <a:r>
              <a:rPr lang="zh-CN" altLang="zh-CN" dirty="0"/>
              <a:t>的计算机</a:t>
            </a:r>
            <a:endParaRPr lang="en-US" altLang="zh-CN" dirty="0"/>
          </a:p>
          <a:p>
            <a:pPr lvl="2"/>
            <a:endParaRPr lang="en-US" altLang="zh-CN" dirty="0"/>
          </a:p>
          <a:p>
            <a:pPr lvl="1"/>
            <a:r>
              <a:rPr lang="en-US" altLang="zh-CN" dirty="0"/>
              <a:t>DNS</a:t>
            </a:r>
            <a:r>
              <a:rPr lang="zh-CN" altLang="zh-CN" dirty="0"/>
              <a:t>服务器</a:t>
            </a:r>
            <a:endParaRPr lang="en-US" altLang="zh-CN" dirty="0"/>
          </a:p>
          <a:p>
            <a:pPr lvl="2"/>
            <a:r>
              <a:rPr lang="zh-CN" altLang="zh-CN" dirty="0"/>
              <a:t>用于将域名地址解析为对应的</a:t>
            </a:r>
            <a:r>
              <a:rPr lang="en-US" altLang="zh-CN" dirty="0"/>
              <a:t>IP</a:t>
            </a:r>
            <a:r>
              <a:rPr lang="zh-CN" altLang="zh-CN" dirty="0"/>
              <a:t>地址的计算机</a:t>
            </a:r>
            <a:endParaRPr lang="zh-CN" altLang="en-US"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1.2 </a:t>
            </a:r>
            <a:r>
              <a:rPr lang="zh-CN" altLang="zh-CN" b="1" dirty="0"/>
              <a:t>网络与通信</a:t>
            </a:r>
          </a:p>
        </p:txBody>
      </p:sp>
    </p:spTree>
    <p:extLst>
      <p:ext uri="{BB962C8B-B14F-4D97-AF65-F5344CB8AC3E}">
        <p14:creationId xmlns:p14="http://schemas.microsoft.com/office/powerpoint/2010/main" val="3911707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4294967295"/>
          </p:nvPr>
        </p:nvSpPr>
        <p:spPr>
          <a:xfrm>
            <a:off x="628650" y="6356351"/>
            <a:ext cx="2057400" cy="365125"/>
          </a:xfrm>
          <a:prstGeom prst="rect">
            <a:avLst/>
          </a:prstGeom>
          <a:noFill/>
        </p:spPr>
        <p:txBody>
          <a:bodyPr/>
          <a:lstStyle>
            <a:lvl1pPr>
              <a:defRPr sz="2800" b="1">
                <a:solidFill>
                  <a:schemeClr val="tx1"/>
                </a:solidFill>
                <a:latin typeface="Arial" charset="0"/>
                <a:ea typeface="宋体" charset="-122"/>
              </a:defRPr>
            </a:lvl1pPr>
            <a:lvl2pPr>
              <a:defRPr sz="2800">
                <a:solidFill>
                  <a:schemeClr val="tx1"/>
                </a:solidFill>
                <a:latin typeface="Arial" charset="0"/>
                <a:ea typeface="宋体" charset="-122"/>
              </a:defRPr>
            </a:lvl2pPr>
            <a:lvl3pPr>
              <a:defRPr sz="2400">
                <a:solidFill>
                  <a:schemeClr val="tx1"/>
                </a:solidFill>
                <a:latin typeface="Arial" charset="0"/>
                <a:ea typeface="宋体" charset="-122"/>
              </a:defRPr>
            </a:lvl3pPr>
            <a:lvl4pPr>
              <a:defRPr sz="2000">
                <a:solidFill>
                  <a:schemeClr val="tx1"/>
                </a:solidFill>
                <a:latin typeface="Arial" charset="0"/>
                <a:ea typeface="宋体" charset="-122"/>
              </a:defRPr>
            </a:lvl4pPr>
            <a:lvl5pPr>
              <a:defRPr sz="2000">
                <a:solidFill>
                  <a:schemeClr val="tx1"/>
                </a:solidFill>
                <a:latin typeface="Arial" charset="0"/>
                <a:ea typeface="宋体" charset="-122"/>
              </a:defRPr>
            </a:lvl5pPr>
            <a:lvl6pPr eaLnBrk="0" hangingPunct="0">
              <a:defRPr sz="2000">
                <a:solidFill>
                  <a:schemeClr val="tx1"/>
                </a:solidFill>
                <a:latin typeface="Arial" charset="0"/>
                <a:ea typeface="宋体" charset="-122"/>
              </a:defRPr>
            </a:lvl6pPr>
            <a:lvl7pPr eaLnBrk="0" hangingPunct="0">
              <a:defRPr sz="2000">
                <a:solidFill>
                  <a:schemeClr val="tx1"/>
                </a:solidFill>
                <a:latin typeface="Arial" charset="0"/>
                <a:ea typeface="宋体" charset="-122"/>
              </a:defRPr>
            </a:lvl7pPr>
            <a:lvl8pPr eaLnBrk="0" hangingPunct="0">
              <a:defRPr sz="2000">
                <a:solidFill>
                  <a:schemeClr val="tx1"/>
                </a:solidFill>
                <a:latin typeface="Arial" charset="0"/>
                <a:ea typeface="宋体" charset="-122"/>
              </a:defRPr>
            </a:lvl8pPr>
            <a:lvl9pPr eaLnBrk="0" hangingPunct="0">
              <a:defRPr sz="2000">
                <a:solidFill>
                  <a:schemeClr val="tx1"/>
                </a:solidFill>
                <a:latin typeface="Arial" charset="0"/>
                <a:ea typeface="宋体" charset="-122"/>
              </a:defRPr>
            </a:lvl9pPr>
          </a:lstStyle>
          <a:p>
            <a:fld id="{D550547E-06CE-4F53-8153-09E3CE3BAB23}" type="slidenum">
              <a:rPr lang="zh-CN" altLang="en-US" sz="2400" smtClean="0">
                <a:solidFill>
                  <a:schemeClr val="bg1"/>
                </a:solidFill>
              </a:rPr>
              <a:pPr/>
              <a:t>38</a:t>
            </a:fld>
            <a:endParaRPr lang="en-US" altLang="zh-CN" sz="2400">
              <a:solidFill>
                <a:schemeClr val="bg1"/>
              </a:solidFill>
            </a:endParaRPr>
          </a:p>
        </p:txBody>
      </p:sp>
      <p:sp>
        <p:nvSpPr>
          <p:cNvPr id="6" name="Rectangle 2"/>
          <p:cNvSpPr>
            <a:spLocks noGrp="1" noChangeArrowheads="1"/>
          </p:cNvSpPr>
          <p:nvPr>
            <p:ph type="title"/>
          </p:nvPr>
        </p:nvSpPr>
        <p:spPr>
          <a:xfrm>
            <a:off x="339634" y="101595"/>
            <a:ext cx="8370453" cy="699594"/>
          </a:xfrm>
        </p:spPr>
        <p:txBody>
          <a:bodyPr/>
          <a:lstStyle/>
          <a:p>
            <a:pPr eaLnBrk="1" hangingPunct="1">
              <a:defRPr/>
            </a:pPr>
            <a:r>
              <a:rPr lang="en-US" altLang="zh-CN" sz="2800" dirty="0"/>
              <a:t>DNS</a:t>
            </a:r>
            <a:r>
              <a:rPr lang="zh-CN" altLang="en-US" sz="2800" dirty="0"/>
              <a:t>服务器（工作原理，了解）</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5229225"/>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6" descr="u=1152184878,654561030&amp;fm=0&amp;gp=0"/>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1700213"/>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
          <p:cNvSpPr>
            <a:spLocks noChangeArrowheads="1"/>
          </p:cNvSpPr>
          <p:nvPr/>
        </p:nvSpPr>
        <p:spPr bwMode="auto">
          <a:xfrm>
            <a:off x="7019925" y="1052513"/>
            <a:ext cx="19732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r>
              <a:rPr lang="en-US" altLang="zh-CN"/>
              <a:t>www.baidu.com</a:t>
            </a:r>
          </a:p>
          <a:p>
            <a:r>
              <a:rPr lang="en-US" altLang="zh-CN"/>
              <a:t>202.108.22.5 </a:t>
            </a:r>
          </a:p>
        </p:txBody>
      </p:sp>
      <p:sp>
        <p:nvSpPr>
          <p:cNvPr id="11" name="Line 9"/>
          <p:cNvSpPr>
            <a:spLocks noChangeShapeType="1"/>
          </p:cNvSpPr>
          <p:nvPr/>
        </p:nvSpPr>
        <p:spPr bwMode="auto">
          <a:xfrm flipV="1">
            <a:off x="2339975" y="3068638"/>
            <a:ext cx="4895850" cy="2447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1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0" y="1916113"/>
            <a:ext cx="971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420813"/>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2"/>
          <p:cNvSpPr>
            <a:spLocks noChangeArrowheads="1"/>
          </p:cNvSpPr>
          <p:nvPr/>
        </p:nvSpPr>
        <p:spPr bwMode="auto">
          <a:xfrm>
            <a:off x="1258888" y="1125538"/>
            <a:ext cx="19732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r>
              <a:rPr lang="en-US" altLang="zh-CN"/>
              <a:t>202.96.64.68 </a:t>
            </a:r>
          </a:p>
        </p:txBody>
      </p:sp>
      <p:sp>
        <p:nvSpPr>
          <p:cNvPr id="15" name="Rectangle 13"/>
          <p:cNvSpPr>
            <a:spLocks noChangeArrowheads="1"/>
          </p:cNvSpPr>
          <p:nvPr/>
        </p:nvSpPr>
        <p:spPr bwMode="auto">
          <a:xfrm>
            <a:off x="2771775" y="1708150"/>
            <a:ext cx="14398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r>
              <a:rPr lang="en-US" altLang="zh-CN"/>
              <a:t>DNS</a:t>
            </a:r>
            <a:r>
              <a:rPr lang="zh-CN" altLang="en-US"/>
              <a:t>服务器</a:t>
            </a:r>
          </a:p>
        </p:txBody>
      </p:sp>
      <p:sp>
        <p:nvSpPr>
          <p:cNvPr id="16" name="Line 14"/>
          <p:cNvSpPr>
            <a:spLocks noChangeShapeType="1"/>
          </p:cNvSpPr>
          <p:nvPr/>
        </p:nvSpPr>
        <p:spPr bwMode="auto">
          <a:xfrm flipV="1">
            <a:off x="1258888" y="2636838"/>
            <a:ext cx="792162" cy="2592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 name="Line 15"/>
          <p:cNvSpPr>
            <a:spLocks noChangeShapeType="1"/>
          </p:cNvSpPr>
          <p:nvPr/>
        </p:nvSpPr>
        <p:spPr bwMode="auto">
          <a:xfrm flipH="1">
            <a:off x="1692275" y="2781300"/>
            <a:ext cx="719138" cy="2447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 name="Rectangle 16"/>
          <p:cNvSpPr>
            <a:spLocks noChangeArrowheads="1"/>
          </p:cNvSpPr>
          <p:nvPr/>
        </p:nvSpPr>
        <p:spPr bwMode="auto">
          <a:xfrm>
            <a:off x="2124075" y="3716338"/>
            <a:ext cx="151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202.108.22.5</a:t>
            </a:r>
            <a:endParaRPr lang="zh-CN" altLang="en-US"/>
          </a:p>
        </p:txBody>
      </p:sp>
      <p:sp>
        <p:nvSpPr>
          <p:cNvPr id="19" name="Rectangle 17"/>
          <p:cNvSpPr>
            <a:spLocks noChangeArrowheads="1"/>
          </p:cNvSpPr>
          <p:nvPr/>
        </p:nvSpPr>
        <p:spPr bwMode="auto">
          <a:xfrm>
            <a:off x="0" y="3429000"/>
            <a:ext cx="179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www.baidu.com</a:t>
            </a:r>
            <a:endParaRPr lang="zh-CN" altLang="en-US"/>
          </a:p>
        </p:txBody>
      </p:sp>
      <p:pic>
        <p:nvPicPr>
          <p:cNvPr id="2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3463" y="5373688"/>
            <a:ext cx="6840537"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a:spLocks noChangeArrowheads="1"/>
          </p:cNvSpPr>
          <p:nvPr/>
        </p:nvSpPr>
        <p:spPr bwMode="auto">
          <a:xfrm>
            <a:off x="3276600" y="5734050"/>
            <a:ext cx="1944688"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t>202.108.22.5</a:t>
            </a:r>
            <a:endParaRPr lang="zh-CN" altLang="en-US"/>
          </a:p>
        </p:txBody>
      </p:sp>
      <p:sp>
        <p:nvSpPr>
          <p:cNvPr id="22" name="Rectangle 21"/>
          <p:cNvSpPr>
            <a:spLocks noChangeArrowheads="1"/>
          </p:cNvSpPr>
          <p:nvPr/>
        </p:nvSpPr>
        <p:spPr bwMode="auto">
          <a:xfrm>
            <a:off x="3348038" y="5734050"/>
            <a:ext cx="1944687"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t>www.baidu.com</a:t>
            </a:r>
            <a:endParaRPr lang="zh-CN" altLang="en-US"/>
          </a:p>
        </p:txBody>
      </p:sp>
      <p:sp>
        <p:nvSpPr>
          <p:cNvPr id="23" name="Line 27"/>
          <p:cNvSpPr>
            <a:spLocks noChangeShapeType="1"/>
          </p:cNvSpPr>
          <p:nvPr/>
        </p:nvSpPr>
        <p:spPr bwMode="auto">
          <a:xfrm flipV="1">
            <a:off x="2647950" y="3240088"/>
            <a:ext cx="4895850" cy="2447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Line 27"/>
          <p:cNvSpPr>
            <a:spLocks noChangeShapeType="1"/>
          </p:cNvSpPr>
          <p:nvPr/>
        </p:nvSpPr>
        <p:spPr bwMode="auto">
          <a:xfrm flipV="1">
            <a:off x="2882900" y="3409950"/>
            <a:ext cx="4895850" cy="244792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Line 9"/>
          <p:cNvSpPr>
            <a:spLocks noChangeShapeType="1"/>
          </p:cNvSpPr>
          <p:nvPr/>
        </p:nvSpPr>
        <p:spPr bwMode="auto">
          <a:xfrm flipV="1">
            <a:off x="2155825" y="2859088"/>
            <a:ext cx="4895850" cy="244792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391170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3"/>
                                        </p:tgtEl>
                                      </p:cBhvr>
                                    </p:animEffect>
                                    <p:set>
                                      <p:cBhvr>
                                        <p:cTn id="17" dur="1" fill="hold">
                                          <p:stCondLst>
                                            <p:cond delay="499"/>
                                          </p:stCondLst>
                                        </p:cTn>
                                        <p:tgtEl>
                                          <p:spTgt spid="23"/>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25"/>
                                        </p:tgtEl>
                                      </p:cBhvr>
                                    </p:animEffect>
                                    <p:set>
                                      <p:cBhvr>
                                        <p:cTn id="20" dur="1" fill="hold">
                                          <p:stCondLst>
                                            <p:cond delay="499"/>
                                          </p:stCondLst>
                                        </p:cTn>
                                        <p:tgtEl>
                                          <p:spTgt spid="2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up)">
                                      <p:cBhvr>
                                        <p:cTn id="53" dur="500"/>
                                        <p:tgtEl>
                                          <p:spTgt spid="1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up)">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right)">
                                      <p:cBhvr>
                                        <p:cTn id="6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5" grpId="0"/>
      <p:bldP spid="16" grpId="0" animBg="1"/>
      <p:bldP spid="17" grpId="0" animBg="1"/>
      <p:bldP spid="18" grpId="0"/>
      <p:bldP spid="19" grpId="0"/>
      <p:bldP spid="22" grpId="0" animBg="1"/>
      <p:bldP spid="23" grpId="0" animBg="1"/>
      <p:bldP spid="23" grpId="1" animBg="1"/>
      <p:bldP spid="24" grpId="0" animBg="1"/>
      <p:bldP spid="25" grpId="0" animBg="1"/>
      <p:bldP spid="25"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统一资源定位器</a:t>
            </a:r>
            <a:r>
              <a:rPr lang="en-US" altLang="zh-CN" b="1" dirty="0"/>
              <a:t>URL</a:t>
            </a:r>
            <a:endParaRPr lang="zh-CN" altLang="en-US" dirty="0"/>
          </a:p>
        </p:txBody>
      </p:sp>
      <p:sp>
        <p:nvSpPr>
          <p:cNvPr id="3" name="内容占位符 2"/>
          <p:cNvSpPr>
            <a:spLocks noGrp="1"/>
          </p:cNvSpPr>
          <p:nvPr>
            <p:ph sz="quarter" idx="1"/>
          </p:nvPr>
        </p:nvSpPr>
        <p:spPr>
          <a:xfrm>
            <a:off x="457200" y="1600200"/>
            <a:ext cx="8363272" cy="4873752"/>
          </a:xfrm>
        </p:spPr>
        <p:txBody>
          <a:bodyPr>
            <a:normAutofit/>
          </a:bodyPr>
          <a:lstStyle/>
          <a:p>
            <a:r>
              <a:rPr lang="zh-CN" altLang="zh-CN" dirty="0"/>
              <a:t>在网络上，每一个信息资源都有统一的且在网上唯一的地址，该地址叫统一资源定位器（</a:t>
            </a:r>
            <a:r>
              <a:rPr lang="en-US" altLang="zh-CN" dirty="0"/>
              <a:t>Uniform Resource Locator</a:t>
            </a:r>
            <a:r>
              <a:rPr lang="zh-CN" altLang="zh-CN" dirty="0"/>
              <a:t>），简称为</a:t>
            </a:r>
            <a:r>
              <a:rPr lang="en-US" altLang="zh-CN" dirty="0"/>
              <a:t>URL</a:t>
            </a:r>
            <a:r>
              <a:rPr lang="zh-CN" altLang="zh-CN" dirty="0"/>
              <a:t>，也称网页地址</a:t>
            </a:r>
            <a:endParaRPr lang="en-US" altLang="zh-CN" dirty="0"/>
          </a:p>
          <a:p>
            <a:r>
              <a:rPr lang="en-US" altLang="zh-CN" dirty="0"/>
              <a:t>URL</a:t>
            </a:r>
            <a:r>
              <a:rPr lang="zh-CN" altLang="zh-CN" dirty="0"/>
              <a:t>由三个部分组成，格式</a:t>
            </a:r>
            <a:r>
              <a:rPr lang="zh-CN" altLang="en-US" dirty="0"/>
              <a:t>为</a:t>
            </a:r>
            <a:r>
              <a:rPr lang="zh-CN" altLang="zh-CN" dirty="0"/>
              <a:t>：</a:t>
            </a:r>
          </a:p>
          <a:p>
            <a:pPr lvl="1"/>
            <a:r>
              <a:rPr lang="zh-CN" altLang="zh-CN" dirty="0">
                <a:solidFill>
                  <a:srgbClr val="FF0000"/>
                </a:solidFill>
              </a:rPr>
              <a:t>传输协议</a:t>
            </a:r>
            <a:r>
              <a:rPr lang="en-US" altLang="zh-CN" dirty="0">
                <a:solidFill>
                  <a:srgbClr val="FF0000"/>
                </a:solidFill>
              </a:rPr>
              <a:t>://</a:t>
            </a:r>
            <a:r>
              <a:rPr lang="zh-CN" altLang="zh-CN" dirty="0">
                <a:solidFill>
                  <a:srgbClr val="00B050"/>
                </a:solidFill>
              </a:rPr>
              <a:t>主机</a:t>
            </a:r>
            <a:r>
              <a:rPr lang="en-US" altLang="zh-CN" dirty="0">
                <a:solidFill>
                  <a:srgbClr val="00B050"/>
                </a:solidFill>
              </a:rPr>
              <a:t>IP</a:t>
            </a:r>
            <a:r>
              <a:rPr lang="zh-CN" altLang="zh-CN" dirty="0">
                <a:solidFill>
                  <a:srgbClr val="00B050"/>
                </a:solidFill>
              </a:rPr>
              <a:t>址或域名</a:t>
            </a:r>
            <a:r>
              <a:rPr lang="en-US" altLang="zh-CN" dirty="0">
                <a:solidFill>
                  <a:srgbClr val="00B050"/>
                </a:solidFill>
              </a:rPr>
              <a:t>/</a:t>
            </a:r>
            <a:r>
              <a:rPr lang="zh-CN" altLang="zh-CN" dirty="0">
                <a:solidFill>
                  <a:srgbClr val="0070C0"/>
                </a:solidFill>
              </a:rPr>
              <a:t>资源存储路径及资源文件名</a:t>
            </a:r>
            <a:endParaRPr lang="en-US" altLang="zh-CN" dirty="0">
              <a:solidFill>
                <a:srgbClr val="0070C0"/>
              </a:solidFill>
            </a:endParaRPr>
          </a:p>
          <a:p>
            <a:pPr lvl="1"/>
            <a:r>
              <a:rPr lang="zh-CN" altLang="en-US" dirty="0"/>
              <a:t>例：</a:t>
            </a:r>
            <a:r>
              <a:rPr lang="en-US" altLang="zh-CN" dirty="0">
                <a:solidFill>
                  <a:srgbClr val="FF0000"/>
                </a:solidFill>
              </a:rPr>
              <a:t>http://</a:t>
            </a:r>
            <a:r>
              <a:rPr lang="en-US" altLang="zh-CN" dirty="0">
                <a:solidFill>
                  <a:srgbClr val="339933"/>
                </a:solidFill>
              </a:rPr>
              <a:t>www.synu.edu.c</a:t>
            </a:r>
            <a:r>
              <a:rPr lang="en-US" altLang="zh-CN" dirty="0">
                <a:solidFill>
                  <a:srgbClr val="00B050"/>
                </a:solidFill>
              </a:rPr>
              <a:t>n/</a:t>
            </a:r>
            <a:r>
              <a:rPr lang="en-US" altLang="zh-CN" dirty="0">
                <a:solidFill>
                  <a:srgbClr val="0070C0"/>
                </a:solidFill>
              </a:rPr>
              <a:t>synucn/index.html</a:t>
            </a:r>
            <a:r>
              <a:rPr lang="en-US" altLang="zh-CN" dirty="0"/>
              <a:t> </a:t>
            </a:r>
            <a:endParaRPr lang="en-US" altLang="zh-CN" dirty="0">
              <a:solidFill>
                <a:srgbClr val="0070C0"/>
              </a:solidFill>
            </a:endParaRPr>
          </a:p>
          <a:p>
            <a:r>
              <a:rPr lang="zh-CN" altLang="zh-CN" dirty="0"/>
              <a:t>常用的传输协议</a:t>
            </a:r>
            <a:endParaRPr lang="en-US" altLang="zh-CN" dirty="0"/>
          </a:p>
          <a:p>
            <a:pPr lvl="1"/>
            <a:r>
              <a:rPr lang="en-US" altLang="zh-CN" dirty="0"/>
              <a:t>HTTP</a:t>
            </a:r>
          </a:p>
          <a:p>
            <a:pPr lvl="2"/>
            <a:r>
              <a:rPr lang="zh-CN" altLang="zh-CN" dirty="0"/>
              <a:t>超文本传输协议（</a:t>
            </a:r>
            <a:r>
              <a:rPr lang="en-US" altLang="zh-CN" dirty="0"/>
              <a:t>Hypertext Transfer Protocol</a:t>
            </a:r>
            <a:r>
              <a:rPr lang="zh-CN" altLang="zh-CN" dirty="0"/>
              <a:t>），是</a:t>
            </a:r>
            <a:r>
              <a:rPr lang="en-US" altLang="zh-CN" dirty="0"/>
              <a:t>WWW</a:t>
            </a:r>
            <a:r>
              <a:rPr lang="zh-CN" altLang="zh-CN" dirty="0"/>
              <a:t>服务器与浏览器间的通信协议，支持任何类型数据的传输</a:t>
            </a:r>
            <a:endParaRPr lang="en-US" altLang="zh-CN" dirty="0"/>
          </a:p>
          <a:p>
            <a:pPr lvl="1"/>
            <a:r>
              <a:rPr lang="en-US" altLang="zh-CN" dirty="0"/>
              <a:t>FTP</a:t>
            </a:r>
          </a:p>
          <a:p>
            <a:pPr lvl="1"/>
            <a:r>
              <a:rPr lang="en-US" altLang="zh-CN" dirty="0"/>
              <a:t>Telnet</a:t>
            </a:r>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1.2 </a:t>
            </a:r>
            <a:r>
              <a:rPr lang="zh-CN" altLang="zh-CN" b="1" dirty="0"/>
              <a:t>网络与通信</a:t>
            </a:r>
          </a:p>
        </p:txBody>
      </p:sp>
    </p:spTree>
    <p:extLst>
      <p:ext uri="{BB962C8B-B14F-4D97-AF65-F5344CB8AC3E}">
        <p14:creationId xmlns:p14="http://schemas.microsoft.com/office/powerpoint/2010/main" val="3911707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二进制、十进制数相互转换</a:t>
            </a:r>
            <a:endParaRPr lang="zh-CN" altLang="en-US" dirty="0"/>
          </a:p>
        </p:txBody>
      </p:sp>
      <p:sp>
        <p:nvSpPr>
          <p:cNvPr id="3" name="内容占位符 2"/>
          <p:cNvSpPr>
            <a:spLocks noGrp="1"/>
          </p:cNvSpPr>
          <p:nvPr>
            <p:ph sz="quarter" idx="1"/>
          </p:nvPr>
        </p:nvSpPr>
        <p:spPr/>
        <p:txBody>
          <a:bodyPr/>
          <a:lstStyle/>
          <a:p>
            <a:r>
              <a:rPr lang="zh-CN" altLang="en-US" dirty="0"/>
              <a:t>二进制转</a:t>
            </a:r>
            <a:r>
              <a:rPr lang="zh-CN" altLang="zh-CN" dirty="0"/>
              <a:t>十进制</a:t>
            </a:r>
            <a:endParaRPr lang="en-US" altLang="zh-CN" dirty="0"/>
          </a:p>
          <a:p>
            <a:pPr lvl="1"/>
            <a:r>
              <a:rPr lang="zh-CN" altLang="en-US" dirty="0"/>
              <a:t>方法：</a:t>
            </a:r>
            <a:r>
              <a:rPr lang="zh-CN" altLang="zh-CN" dirty="0"/>
              <a:t>按位权形式展开为多项式和</a:t>
            </a:r>
          </a:p>
          <a:p>
            <a:pPr lvl="1"/>
            <a:r>
              <a:rPr lang="zh-CN" altLang="en-US" dirty="0"/>
              <a:t>例如：</a:t>
            </a:r>
            <a:r>
              <a:rPr lang="en-US" altLang="zh-CN" dirty="0"/>
              <a:t>(100010011)</a:t>
            </a:r>
            <a:r>
              <a:rPr lang="en-US" altLang="zh-CN" baseline="-25000" dirty="0"/>
              <a:t>2</a:t>
            </a:r>
            <a:r>
              <a:rPr lang="en-US" altLang="zh-CN" dirty="0"/>
              <a:t> =1×2</a:t>
            </a:r>
            <a:r>
              <a:rPr lang="en-US" altLang="zh-CN" baseline="30000" dirty="0"/>
              <a:t>8</a:t>
            </a:r>
            <a:r>
              <a:rPr lang="en-US" altLang="zh-CN" dirty="0"/>
              <a:t>+0×2</a:t>
            </a:r>
            <a:r>
              <a:rPr lang="en-US" altLang="zh-CN" baseline="30000" dirty="0"/>
              <a:t>7</a:t>
            </a:r>
            <a:r>
              <a:rPr lang="en-US" altLang="zh-CN" dirty="0"/>
              <a:t>+0×2</a:t>
            </a:r>
            <a:r>
              <a:rPr lang="en-US" altLang="zh-CN" baseline="30000" dirty="0"/>
              <a:t>6</a:t>
            </a:r>
            <a:r>
              <a:rPr lang="en-US" altLang="zh-CN" dirty="0"/>
              <a:t>+0×2</a:t>
            </a:r>
            <a:r>
              <a:rPr lang="en-US" altLang="zh-CN" baseline="30000" dirty="0"/>
              <a:t>5</a:t>
            </a:r>
            <a:r>
              <a:rPr lang="en-US" altLang="zh-CN" dirty="0"/>
              <a:t>+1×2</a:t>
            </a:r>
            <a:r>
              <a:rPr lang="en-US" altLang="zh-CN" baseline="30000" dirty="0"/>
              <a:t>4</a:t>
            </a:r>
            <a:r>
              <a:rPr lang="en-US" altLang="zh-CN" dirty="0"/>
              <a:t>+0×2</a:t>
            </a:r>
            <a:r>
              <a:rPr lang="en-US" altLang="zh-CN" baseline="30000" dirty="0"/>
              <a:t>3</a:t>
            </a:r>
            <a:r>
              <a:rPr lang="en-US" altLang="zh-CN" dirty="0"/>
              <a:t>+0×2</a:t>
            </a:r>
            <a:r>
              <a:rPr lang="en-US" altLang="zh-CN" baseline="30000" dirty="0"/>
              <a:t>2</a:t>
            </a:r>
            <a:r>
              <a:rPr lang="en-US" altLang="zh-CN" dirty="0"/>
              <a:t>+1×2</a:t>
            </a:r>
            <a:r>
              <a:rPr lang="en-US" altLang="zh-CN" baseline="30000" dirty="0"/>
              <a:t>1</a:t>
            </a:r>
            <a:r>
              <a:rPr lang="en-US" altLang="zh-CN" dirty="0"/>
              <a:t>+1×2</a:t>
            </a:r>
            <a:r>
              <a:rPr lang="en-US" altLang="zh-CN" baseline="30000" dirty="0"/>
              <a:t>0</a:t>
            </a:r>
            <a:r>
              <a:rPr lang="en-US" altLang="zh-CN" dirty="0"/>
              <a:t>=275</a:t>
            </a:r>
          </a:p>
          <a:p>
            <a:pPr lvl="1"/>
            <a:endParaRPr lang="en-US" altLang="zh-CN" dirty="0"/>
          </a:p>
          <a:p>
            <a:r>
              <a:rPr lang="zh-CN" altLang="zh-CN" dirty="0"/>
              <a:t>十</a:t>
            </a:r>
            <a:r>
              <a:rPr lang="zh-CN" altLang="en-US" dirty="0"/>
              <a:t>进制二转</a:t>
            </a:r>
            <a:r>
              <a:rPr lang="zh-CN" altLang="zh-CN" dirty="0"/>
              <a:t>进制</a:t>
            </a:r>
            <a:endParaRPr lang="en-US" altLang="zh-CN" dirty="0"/>
          </a:p>
          <a:p>
            <a:pPr lvl="1"/>
            <a:r>
              <a:rPr lang="zh-CN" altLang="zh-CN" dirty="0"/>
              <a:t>将十进制按二进制的权数（</a:t>
            </a:r>
            <a:r>
              <a:rPr lang="en-US" altLang="zh-CN" dirty="0"/>
              <a:t>1</a:t>
            </a:r>
            <a:r>
              <a:rPr lang="zh-CN" altLang="zh-CN" dirty="0"/>
              <a:t>、</a:t>
            </a:r>
            <a:r>
              <a:rPr lang="en-US" altLang="zh-CN" dirty="0"/>
              <a:t>2</a:t>
            </a:r>
            <a:r>
              <a:rPr lang="zh-CN" altLang="zh-CN" dirty="0"/>
              <a:t>、</a:t>
            </a:r>
            <a:r>
              <a:rPr lang="en-US" altLang="zh-CN" dirty="0"/>
              <a:t>4</a:t>
            </a:r>
            <a:r>
              <a:rPr lang="zh-CN" altLang="zh-CN" dirty="0"/>
              <a:t>、</a:t>
            </a:r>
            <a:r>
              <a:rPr lang="en-US" altLang="zh-CN" dirty="0"/>
              <a:t>8</a:t>
            </a:r>
            <a:r>
              <a:rPr lang="zh-CN" altLang="zh-CN" dirty="0"/>
              <a:t>、</a:t>
            </a:r>
            <a:r>
              <a:rPr lang="en-US" altLang="zh-CN" dirty="0"/>
              <a:t>16</a:t>
            </a:r>
            <a:r>
              <a:rPr lang="zh-CN" altLang="zh-CN" dirty="0"/>
              <a:t>、</a:t>
            </a:r>
            <a:r>
              <a:rPr lang="en-US" altLang="zh-CN" dirty="0"/>
              <a:t>32</a:t>
            </a:r>
            <a:r>
              <a:rPr lang="zh-CN" altLang="zh-CN" dirty="0"/>
              <a:t>、</a:t>
            </a:r>
            <a:r>
              <a:rPr lang="en-US" altLang="zh-CN" dirty="0"/>
              <a:t>64</a:t>
            </a:r>
            <a:r>
              <a:rPr lang="zh-CN" altLang="zh-CN" dirty="0"/>
              <a:t>、</a:t>
            </a:r>
            <a:r>
              <a:rPr lang="en-US" altLang="zh-CN" dirty="0"/>
              <a:t>128</a:t>
            </a:r>
            <a:r>
              <a:rPr lang="zh-CN" altLang="zh-CN" dirty="0"/>
              <a:t>、</a:t>
            </a:r>
            <a:r>
              <a:rPr lang="en-US" altLang="zh-CN" dirty="0"/>
              <a:t>256</a:t>
            </a:r>
            <a:r>
              <a:rPr lang="zh-CN" altLang="zh-CN" dirty="0"/>
              <a:t>…）展开</a:t>
            </a:r>
            <a:endParaRPr lang="en-US" altLang="zh-CN" dirty="0"/>
          </a:p>
          <a:p>
            <a:pPr lvl="1"/>
            <a:r>
              <a:rPr lang="zh-CN" altLang="zh-CN" dirty="0"/>
              <a:t>例如，</a:t>
            </a:r>
            <a:r>
              <a:rPr lang="en-US" altLang="zh-CN" dirty="0"/>
              <a:t>275=256+16+2+1=2</a:t>
            </a:r>
            <a:r>
              <a:rPr lang="en-US" altLang="zh-CN" baseline="30000" dirty="0"/>
              <a:t>8</a:t>
            </a:r>
            <a:r>
              <a:rPr lang="en-US" altLang="zh-CN" dirty="0"/>
              <a:t>+×2</a:t>
            </a:r>
            <a:r>
              <a:rPr lang="en-US" altLang="zh-CN" baseline="30000" dirty="0"/>
              <a:t>4</a:t>
            </a:r>
            <a:r>
              <a:rPr lang="en-US" altLang="zh-CN" dirty="0"/>
              <a:t>+2</a:t>
            </a:r>
            <a:r>
              <a:rPr lang="en-US" altLang="zh-CN" baseline="30000" dirty="0"/>
              <a:t>1</a:t>
            </a:r>
            <a:r>
              <a:rPr lang="en-US" altLang="zh-CN" dirty="0"/>
              <a:t>+2</a:t>
            </a:r>
            <a:r>
              <a:rPr lang="en-US" altLang="zh-CN" baseline="30000" dirty="0"/>
              <a:t>0</a:t>
            </a:r>
            <a:r>
              <a:rPr lang="en-US" altLang="zh-CN" dirty="0"/>
              <a:t>=100000000+10000+10+1=(100010011)</a:t>
            </a:r>
            <a:r>
              <a:rPr lang="en-US" altLang="zh-CN" baseline="-25000" dirty="0"/>
              <a:t>2</a:t>
            </a:r>
            <a:endParaRPr lang="en-US" altLang="zh-CN" dirty="0"/>
          </a:p>
          <a:p>
            <a:endParaRPr lang="zh-CN" altLang="en-US"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1.1</a:t>
            </a:r>
            <a:r>
              <a:rPr lang="zh-CN" altLang="zh-CN" b="1" dirty="0"/>
              <a:t>信息的数字化</a:t>
            </a:r>
          </a:p>
        </p:txBody>
      </p:sp>
    </p:spTree>
    <p:extLst>
      <p:ext uri="{BB962C8B-B14F-4D97-AF65-F5344CB8AC3E}">
        <p14:creationId xmlns:p14="http://schemas.microsoft.com/office/powerpoint/2010/main" val="2901287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接入</a:t>
            </a:r>
            <a:r>
              <a:rPr lang="en-US" altLang="zh-CN" b="1" dirty="0"/>
              <a:t>Internet</a:t>
            </a:r>
            <a:r>
              <a:rPr lang="zh-CN" altLang="zh-CN" b="1" dirty="0"/>
              <a:t>的方式</a:t>
            </a:r>
            <a:endParaRPr lang="zh-CN" altLang="en-US" dirty="0"/>
          </a:p>
        </p:txBody>
      </p:sp>
      <p:sp>
        <p:nvSpPr>
          <p:cNvPr id="3" name="内容占位符 2"/>
          <p:cNvSpPr>
            <a:spLocks noGrp="1"/>
          </p:cNvSpPr>
          <p:nvPr>
            <p:ph sz="quarter" idx="1"/>
          </p:nvPr>
        </p:nvSpPr>
        <p:spPr/>
        <p:txBody>
          <a:bodyPr/>
          <a:lstStyle/>
          <a:p>
            <a:r>
              <a:rPr lang="zh-CN" altLang="zh-CN" dirty="0"/>
              <a:t>用户接入</a:t>
            </a:r>
            <a:r>
              <a:rPr lang="en-US" altLang="zh-CN" dirty="0"/>
              <a:t>Internet</a:t>
            </a:r>
            <a:r>
              <a:rPr lang="zh-CN" altLang="zh-CN" dirty="0"/>
              <a:t>时需要通过</a:t>
            </a:r>
            <a:r>
              <a:rPr lang="en-US" altLang="zh-CN" dirty="0"/>
              <a:t>Internet</a:t>
            </a:r>
            <a:r>
              <a:rPr lang="zh-CN" altLang="zh-CN" dirty="0"/>
              <a:t>服务提供商。</a:t>
            </a:r>
            <a:r>
              <a:rPr lang="en-US" altLang="zh-CN" dirty="0"/>
              <a:t>Internet</a:t>
            </a:r>
            <a:r>
              <a:rPr lang="zh-CN" altLang="zh-CN" dirty="0"/>
              <a:t>服务提供商</a:t>
            </a:r>
            <a:r>
              <a:rPr lang="en-US" altLang="zh-CN" dirty="0"/>
              <a:t>ISP</a:t>
            </a:r>
            <a:r>
              <a:rPr lang="zh-CN" altLang="zh-CN" dirty="0"/>
              <a:t>（</a:t>
            </a:r>
            <a:r>
              <a:rPr lang="en-US" altLang="zh-CN" dirty="0"/>
              <a:t>Internet Service Provider</a:t>
            </a:r>
            <a:r>
              <a:rPr lang="zh-CN" altLang="zh-CN" dirty="0"/>
              <a:t>），能分配</a:t>
            </a:r>
            <a:r>
              <a:rPr lang="en-US" altLang="zh-CN" dirty="0"/>
              <a:t>IP</a:t>
            </a:r>
            <a:r>
              <a:rPr lang="zh-CN" altLang="zh-CN" dirty="0"/>
              <a:t>地址、网关和</a:t>
            </a:r>
            <a:r>
              <a:rPr lang="en-US" altLang="zh-CN" dirty="0"/>
              <a:t>DNS</a:t>
            </a:r>
            <a:r>
              <a:rPr lang="zh-CN" altLang="zh-CN" dirty="0"/>
              <a:t>等</a:t>
            </a:r>
            <a:endParaRPr lang="en-US" altLang="zh-CN" dirty="0"/>
          </a:p>
          <a:p>
            <a:r>
              <a:rPr lang="zh-CN" altLang="zh-CN" dirty="0"/>
              <a:t>接入</a:t>
            </a:r>
            <a:r>
              <a:rPr lang="en-US" altLang="zh-CN" dirty="0"/>
              <a:t>Internet</a:t>
            </a:r>
            <a:r>
              <a:rPr lang="zh-CN" altLang="zh-CN" dirty="0"/>
              <a:t>的方式包括</a:t>
            </a:r>
            <a:r>
              <a:rPr lang="zh-CN" altLang="en-US" dirty="0"/>
              <a:t>：</a:t>
            </a:r>
            <a:endParaRPr lang="en-US" altLang="zh-CN" dirty="0"/>
          </a:p>
          <a:p>
            <a:pPr lvl="1"/>
            <a:r>
              <a:rPr lang="en-US" altLang="zh-CN" dirty="0"/>
              <a:t>ADSL</a:t>
            </a:r>
          </a:p>
          <a:p>
            <a:pPr lvl="2"/>
            <a:r>
              <a:rPr lang="zh-CN" altLang="zh-CN" dirty="0"/>
              <a:t>是一种能够通过普通电话线提供宽带数据业务的技术</a:t>
            </a:r>
            <a:r>
              <a:rPr lang="zh-CN" altLang="en-US" dirty="0"/>
              <a:t>，</a:t>
            </a:r>
            <a:r>
              <a:rPr lang="zh-CN" altLang="zh-CN" dirty="0"/>
              <a:t>频分多路复用技术是</a:t>
            </a:r>
            <a:r>
              <a:rPr lang="en-US" altLang="zh-CN" dirty="0"/>
              <a:t>ADSL</a:t>
            </a:r>
            <a:r>
              <a:rPr lang="zh-CN" altLang="zh-CN" dirty="0"/>
              <a:t>技术的核心</a:t>
            </a:r>
            <a:endParaRPr lang="en-US" altLang="zh-CN" dirty="0"/>
          </a:p>
          <a:p>
            <a:pPr lvl="1"/>
            <a:r>
              <a:rPr lang="en-US" altLang="zh-CN" dirty="0"/>
              <a:t>LAN</a:t>
            </a:r>
            <a:r>
              <a:rPr lang="zh-CN" altLang="zh-CN" dirty="0"/>
              <a:t>方式接入</a:t>
            </a:r>
            <a:endParaRPr lang="en-US" altLang="zh-CN" dirty="0"/>
          </a:p>
          <a:p>
            <a:pPr lvl="2"/>
            <a:r>
              <a:rPr lang="zh-CN" altLang="en-US" dirty="0"/>
              <a:t>需要</a:t>
            </a:r>
            <a:r>
              <a:rPr lang="zh-CN" altLang="zh-CN" dirty="0"/>
              <a:t>一块网卡和一根双绞线，然后用双绞线将网卡和墙上的网络接入端口连接即可</a:t>
            </a:r>
            <a:endParaRPr lang="en-US" altLang="zh-CN" dirty="0"/>
          </a:p>
          <a:p>
            <a:pPr lvl="1"/>
            <a:r>
              <a:rPr lang="en-US" altLang="zh-CN" dirty="0" err="1"/>
              <a:t>WiFi</a:t>
            </a:r>
            <a:r>
              <a:rPr lang="zh-CN" altLang="zh-CN" dirty="0"/>
              <a:t>接入方式</a:t>
            </a:r>
            <a:endParaRPr lang="en-US" altLang="zh-CN"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1.2 </a:t>
            </a:r>
            <a:r>
              <a:rPr lang="zh-CN" altLang="zh-CN" b="1" dirty="0"/>
              <a:t>网络与通信</a:t>
            </a:r>
          </a:p>
        </p:txBody>
      </p:sp>
    </p:spTree>
    <p:extLst>
      <p:ext uri="{BB962C8B-B14F-4D97-AF65-F5344CB8AC3E}">
        <p14:creationId xmlns:p14="http://schemas.microsoft.com/office/powerpoint/2010/main" val="3911707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物联网</a:t>
            </a:r>
            <a:endParaRPr lang="zh-CN" altLang="en-US" dirty="0"/>
          </a:p>
        </p:txBody>
      </p:sp>
      <p:sp>
        <p:nvSpPr>
          <p:cNvPr id="3" name="内容占位符 2"/>
          <p:cNvSpPr>
            <a:spLocks noGrp="1"/>
          </p:cNvSpPr>
          <p:nvPr>
            <p:ph sz="quarter" idx="1"/>
          </p:nvPr>
        </p:nvSpPr>
        <p:spPr/>
        <p:txBody>
          <a:bodyPr/>
          <a:lstStyle/>
          <a:p>
            <a:r>
              <a:rPr lang="zh-CN" altLang="zh-CN" dirty="0"/>
              <a:t>物联网是一个基于互联网、传统电信网等信息承载体，让所有能够被独立寻址的普通物理对象实现互联互通的网络</a:t>
            </a:r>
            <a:endParaRPr lang="en-US" altLang="zh-CN" dirty="0"/>
          </a:p>
          <a:p>
            <a:r>
              <a:rPr lang="zh-CN" altLang="en-US" dirty="0"/>
              <a:t>起源和发展</a:t>
            </a:r>
            <a:endParaRPr lang="en-US" altLang="zh-CN" dirty="0"/>
          </a:p>
          <a:p>
            <a:r>
              <a:rPr lang="zh-CN" altLang="en-US" dirty="0"/>
              <a:t>物联网的特点</a:t>
            </a:r>
            <a:endParaRPr lang="en-US" altLang="zh-CN" dirty="0"/>
          </a:p>
          <a:p>
            <a:r>
              <a:rPr lang="zh-CN" altLang="en-US" dirty="0"/>
              <a:t>物联网的技术架构</a:t>
            </a:r>
            <a:endParaRPr lang="en-US" altLang="zh-CN" dirty="0"/>
          </a:p>
          <a:p>
            <a:r>
              <a:rPr lang="zh-CN" altLang="en-US" dirty="0"/>
              <a:t>物联网的应用</a:t>
            </a:r>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1.2 </a:t>
            </a:r>
            <a:r>
              <a:rPr lang="zh-CN" altLang="zh-CN" b="1" dirty="0"/>
              <a:t>网络与通信</a:t>
            </a:r>
          </a:p>
        </p:txBody>
      </p:sp>
    </p:spTree>
    <p:extLst>
      <p:ext uri="{BB962C8B-B14F-4D97-AF65-F5344CB8AC3E}">
        <p14:creationId xmlns:p14="http://schemas.microsoft.com/office/powerpoint/2010/main" val="39117072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图灵机与可计算性</a:t>
            </a:r>
            <a:endParaRPr lang="zh-CN" altLang="en-US" dirty="0"/>
          </a:p>
        </p:txBody>
      </p:sp>
      <p:sp>
        <p:nvSpPr>
          <p:cNvPr id="3" name="内容占位符 2"/>
          <p:cNvSpPr>
            <a:spLocks noGrp="1"/>
          </p:cNvSpPr>
          <p:nvPr>
            <p:ph sz="quarter" idx="1"/>
          </p:nvPr>
        </p:nvSpPr>
        <p:spPr/>
        <p:txBody>
          <a:bodyPr/>
          <a:lstStyle/>
          <a:p>
            <a:r>
              <a:rPr lang="zh-CN" altLang="en-US" dirty="0"/>
              <a:t>计算本质的探索</a:t>
            </a:r>
            <a:endParaRPr lang="en-US" altLang="zh-CN" dirty="0"/>
          </a:p>
          <a:p>
            <a:r>
              <a:rPr lang="zh-CN" altLang="en-US" dirty="0"/>
              <a:t>图灵机</a:t>
            </a:r>
            <a:endParaRPr lang="en-US" altLang="zh-CN" dirty="0"/>
          </a:p>
          <a:p>
            <a:r>
              <a:rPr lang="zh-CN" altLang="en-US" dirty="0"/>
              <a:t>可计算性</a:t>
            </a:r>
            <a:endParaRPr lang="en-US" altLang="zh-CN" dirty="0"/>
          </a:p>
          <a:p>
            <a:r>
              <a:rPr lang="zh-CN" altLang="en-US" dirty="0"/>
              <a:t>不可计算问题</a:t>
            </a:r>
            <a:endParaRPr lang="en-US" altLang="zh-CN" dirty="0"/>
          </a:p>
          <a:p>
            <a:endParaRPr lang="en-US" altLang="zh-CN" dirty="0"/>
          </a:p>
          <a:p>
            <a:endParaRPr lang="zh-CN" altLang="en-US"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1.3 </a:t>
            </a:r>
            <a:r>
              <a:rPr lang="zh-CN" altLang="zh-CN" b="1" dirty="0"/>
              <a:t>计算的本质</a:t>
            </a:r>
          </a:p>
        </p:txBody>
      </p:sp>
      <p:pic>
        <p:nvPicPr>
          <p:cNvPr id="5" name="图片 4" descr="2018623932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730415"/>
            <a:ext cx="4176464" cy="4052664"/>
          </a:xfrm>
          <a:prstGeom prst="rect">
            <a:avLst/>
          </a:prstGeom>
          <a:noFill/>
          <a:ln>
            <a:noFill/>
          </a:ln>
        </p:spPr>
      </p:pic>
      <p:pic>
        <p:nvPicPr>
          <p:cNvPr id="6" name="图片 5" descr="22A15AF590300A3BD9B0BAA895A80EC0"/>
          <p:cNvPicPr/>
          <p:nvPr/>
        </p:nvPicPr>
        <p:blipFill>
          <a:blip r:embed="rId3">
            <a:extLst>
              <a:ext uri="{28A0092B-C50C-407E-A947-70E740481C1C}">
                <a14:useLocalDpi xmlns:a14="http://schemas.microsoft.com/office/drawing/2010/main" val="0"/>
              </a:ext>
            </a:extLst>
          </a:blip>
          <a:srcRect l="4596" t="3241" r="4710" b="17712"/>
          <a:stretch>
            <a:fillRect/>
          </a:stretch>
        </p:blipFill>
        <p:spPr bwMode="auto">
          <a:xfrm>
            <a:off x="1148730" y="4077072"/>
            <a:ext cx="1562100" cy="1676400"/>
          </a:xfrm>
          <a:prstGeom prst="rect">
            <a:avLst/>
          </a:prstGeom>
          <a:noFill/>
          <a:ln>
            <a:noFill/>
          </a:ln>
        </p:spPr>
      </p:pic>
    </p:spTree>
    <p:extLst>
      <p:ext uri="{BB962C8B-B14F-4D97-AF65-F5344CB8AC3E}">
        <p14:creationId xmlns:p14="http://schemas.microsoft.com/office/powerpoint/2010/main" val="3911707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算法的自动化</a:t>
            </a:r>
          </a:p>
        </p:txBody>
      </p:sp>
      <p:sp>
        <p:nvSpPr>
          <p:cNvPr id="3" name="内容占位符 2"/>
          <p:cNvSpPr>
            <a:spLocks noGrp="1"/>
          </p:cNvSpPr>
          <p:nvPr>
            <p:ph sz="quarter" idx="1"/>
          </p:nvPr>
        </p:nvSpPr>
        <p:spPr/>
        <p:txBody>
          <a:bodyPr/>
          <a:lstStyle/>
          <a:p>
            <a:r>
              <a:rPr lang="zh-CN" altLang="zh-CN" b="1" dirty="0"/>
              <a:t>冯</a:t>
            </a:r>
            <a:r>
              <a:rPr lang="en-US" altLang="zh-CN" b="1" dirty="0"/>
              <a:t>·</a:t>
            </a:r>
            <a:r>
              <a:rPr lang="zh-CN" altLang="zh-CN" b="1" dirty="0"/>
              <a:t>诺依曼计算机系统结构</a:t>
            </a:r>
            <a:endParaRPr lang="en-US" altLang="zh-CN" b="1" dirty="0"/>
          </a:p>
          <a:p>
            <a:endParaRPr lang="en-US" altLang="zh-CN" b="1" dirty="0"/>
          </a:p>
          <a:p>
            <a:endParaRPr lang="en-US" altLang="zh-CN" b="1" dirty="0"/>
          </a:p>
          <a:p>
            <a:endParaRPr lang="en-US" altLang="zh-CN" b="1" dirty="0"/>
          </a:p>
          <a:p>
            <a:endParaRPr lang="en-US" altLang="zh-CN" b="1" dirty="0"/>
          </a:p>
          <a:p>
            <a:endParaRPr lang="en-US" altLang="zh-CN" b="1" dirty="0"/>
          </a:p>
          <a:p>
            <a:endParaRPr lang="en-US" altLang="zh-CN" b="1" dirty="0"/>
          </a:p>
          <a:p>
            <a:endParaRPr lang="en-US" altLang="zh-CN" b="1" dirty="0"/>
          </a:p>
          <a:p>
            <a:r>
              <a:rPr lang="zh-CN" altLang="zh-CN" dirty="0"/>
              <a:t>贡献</a:t>
            </a:r>
            <a:endParaRPr lang="en-US" altLang="zh-CN" dirty="0"/>
          </a:p>
          <a:p>
            <a:pPr lvl="1"/>
            <a:r>
              <a:rPr lang="zh-CN" altLang="zh-CN" dirty="0"/>
              <a:t>采用二进制</a:t>
            </a:r>
            <a:endParaRPr lang="zh-CN" altLang="en-US" dirty="0"/>
          </a:p>
          <a:p>
            <a:pPr lvl="1"/>
            <a:r>
              <a:rPr lang="zh-CN" altLang="zh-CN" dirty="0"/>
              <a:t>存储程序原理</a:t>
            </a:r>
            <a:endParaRPr lang="zh-CN" altLang="en-US" dirty="0"/>
          </a:p>
          <a:p>
            <a:pPr lvl="1"/>
            <a:endParaRPr lang="zh-CN" altLang="en-US" dirty="0"/>
          </a:p>
          <a:p>
            <a:endParaRPr lang="en-US" altLang="zh-CN"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1.3 </a:t>
            </a:r>
            <a:r>
              <a:rPr lang="zh-CN" altLang="zh-CN" b="1" dirty="0"/>
              <a:t>计算的本质</a:t>
            </a:r>
          </a:p>
        </p:txBody>
      </p:sp>
      <p:grpSp>
        <p:nvGrpSpPr>
          <p:cNvPr id="8" name="组合 7"/>
          <p:cNvGrpSpPr>
            <a:grpSpLocks/>
          </p:cNvGrpSpPr>
          <p:nvPr/>
        </p:nvGrpSpPr>
        <p:grpSpPr bwMode="auto">
          <a:xfrm>
            <a:off x="4716016" y="223273"/>
            <a:ext cx="1375410" cy="1845945"/>
            <a:chOff x="6984" y="6302"/>
            <a:chExt cx="2166" cy="2869"/>
          </a:xfrm>
        </p:grpSpPr>
        <p:pic>
          <p:nvPicPr>
            <p:cNvPr id="9" name="图片 8" descr="a1ad16fabc8c098458ee90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4" y="6302"/>
              <a:ext cx="2166" cy="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1315"/>
            <p:cNvSpPr txBox="1">
              <a:spLocks noChangeArrowheads="1"/>
            </p:cNvSpPr>
            <p:nvPr/>
          </p:nvSpPr>
          <p:spPr bwMode="auto">
            <a:xfrm>
              <a:off x="7091" y="8778"/>
              <a:ext cx="1905" cy="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just">
                <a:spcAft>
                  <a:spcPts val="0"/>
                </a:spcAft>
              </a:pPr>
              <a:r>
                <a:rPr lang="zh-CN" sz="900" kern="100">
                  <a:effectLst/>
                  <a:latin typeface="Times New Roman"/>
                  <a:ea typeface="宋体"/>
                </a:rPr>
                <a:t>图</a:t>
              </a:r>
              <a:r>
                <a:rPr lang="en-US" sz="900" kern="100">
                  <a:effectLst/>
                  <a:latin typeface="Times New Roman"/>
                  <a:ea typeface="宋体"/>
                </a:rPr>
                <a:t>1.15</a:t>
              </a:r>
              <a:r>
                <a:rPr lang="zh-CN" sz="900" kern="100" spc="40">
                  <a:solidFill>
                    <a:srgbClr val="000000"/>
                  </a:solidFill>
                  <a:effectLst/>
                  <a:latin typeface="Arial"/>
                  <a:ea typeface="宋体"/>
                  <a:cs typeface="Arial"/>
                </a:rPr>
                <a:t>冯·诺依曼</a:t>
              </a:r>
              <a:endParaRPr lang="zh-CN" sz="1050" kern="100">
                <a:effectLst/>
                <a:latin typeface="Times New Roman"/>
                <a:ea typeface="宋体"/>
              </a:endParaRPr>
            </a:p>
          </p:txBody>
        </p:sp>
      </p:grpSp>
      <p:pic>
        <p:nvPicPr>
          <p:cNvPr id="11" name="图片 10" descr="计算机工作原理"/>
          <p:cNvPicPr/>
          <p:nvPr/>
        </p:nvPicPr>
        <p:blipFill>
          <a:blip r:embed="rId3">
            <a:extLst>
              <a:ext uri="{28A0092B-C50C-407E-A947-70E740481C1C}">
                <a14:useLocalDpi xmlns:a14="http://schemas.microsoft.com/office/drawing/2010/main" val="0"/>
              </a:ext>
            </a:extLst>
          </a:blip>
          <a:srcRect b="17191"/>
          <a:stretch>
            <a:fillRect/>
          </a:stretch>
        </p:blipFill>
        <p:spPr bwMode="auto">
          <a:xfrm>
            <a:off x="2119665" y="2492896"/>
            <a:ext cx="5328592" cy="3021548"/>
          </a:xfrm>
          <a:prstGeom prst="rect">
            <a:avLst/>
          </a:prstGeom>
          <a:noFill/>
          <a:ln>
            <a:noFill/>
          </a:ln>
        </p:spPr>
      </p:pic>
    </p:spTree>
    <p:extLst>
      <p:ext uri="{BB962C8B-B14F-4D97-AF65-F5344CB8AC3E}">
        <p14:creationId xmlns:p14="http://schemas.microsoft.com/office/powerpoint/2010/main" val="15716810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计算思维</a:t>
            </a:r>
            <a:endParaRPr lang="zh-CN" altLang="en-US" dirty="0"/>
          </a:p>
        </p:txBody>
      </p:sp>
      <p:sp>
        <p:nvSpPr>
          <p:cNvPr id="3" name="内容占位符 2"/>
          <p:cNvSpPr>
            <a:spLocks noGrp="1"/>
          </p:cNvSpPr>
          <p:nvPr>
            <p:ph sz="quarter" idx="1"/>
          </p:nvPr>
        </p:nvSpPr>
        <p:spPr/>
        <p:txBody>
          <a:bodyPr/>
          <a:lstStyle/>
          <a:p>
            <a:r>
              <a:rPr lang="zh-CN" altLang="zh-CN" b="1" dirty="0"/>
              <a:t>科学思维</a:t>
            </a:r>
            <a:endParaRPr lang="en-US" altLang="zh-CN" b="1" dirty="0"/>
          </a:p>
          <a:p>
            <a:endParaRPr lang="en-US" altLang="zh-CN" b="1" dirty="0"/>
          </a:p>
          <a:p>
            <a:r>
              <a:rPr lang="zh-CN" altLang="zh-CN" b="1" dirty="0"/>
              <a:t>计算思维的特征</a:t>
            </a:r>
            <a:endParaRPr lang="en-US" altLang="zh-CN"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1.3 </a:t>
            </a:r>
            <a:r>
              <a:rPr lang="zh-CN" altLang="zh-CN" b="1" dirty="0"/>
              <a:t>计算的本质</a:t>
            </a:r>
          </a:p>
        </p:txBody>
      </p:sp>
    </p:spTree>
    <p:extLst>
      <p:ext uri="{BB962C8B-B14F-4D97-AF65-F5344CB8AC3E}">
        <p14:creationId xmlns:p14="http://schemas.microsoft.com/office/powerpoint/2010/main" val="1730492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云计算</a:t>
            </a:r>
            <a:endParaRPr lang="zh-CN" altLang="en-US" dirty="0"/>
          </a:p>
        </p:txBody>
      </p:sp>
      <p:sp>
        <p:nvSpPr>
          <p:cNvPr id="3" name="内容占位符 2"/>
          <p:cNvSpPr>
            <a:spLocks noGrp="1"/>
          </p:cNvSpPr>
          <p:nvPr>
            <p:ph sz="quarter" idx="1"/>
          </p:nvPr>
        </p:nvSpPr>
        <p:spPr/>
        <p:txBody>
          <a:bodyPr/>
          <a:lstStyle/>
          <a:p>
            <a:r>
              <a:rPr lang="zh-CN" altLang="zh-CN" dirty="0"/>
              <a:t>云计算（</a:t>
            </a:r>
            <a:r>
              <a:rPr lang="en-US" altLang="zh-CN" dirty="0"/>
              <a:t>Cloud Computing</a:t>
            </a:r>
            <a:r>
              <a:rPr lang="zh-CN" altLang="zh-CN" dirty="0"/>
              <a:t>）是分布式计算、并行计算、效用计算、网络存储、虚拟化、负载均衡、热备份冗余等传统计算机和网络技术发展融合的产物</a:t>
            </a:r>
            <a:endParaRPr lang="en-US" altLang="zh-CN" dirty="0"/>
          </a:p>
          <a:p>
            <a:endParaRPr lang="en-US" altLang="zh-CN" dirty="0"/>
          </a:p>
          <a:p>
            <a:r>
              <a:rPr lang="zh-CN" altLang="zh-CN" dirty="0"/>
              <a:t>云计算的服务形式</a:t>
            </a:r>
            <a:endParaRPr lang="en-US" altLang="zh-CN" dirty="0"/>
          </a:p>
          <a:p>
            <a:pPr lvl="1"/>
            <a:r>
              <a:rPr lang="zh-CN" altLang="zh-CN" dirty="0"/>
              <a:t>基础设施即服务（</a:t>
            </a:r>
            <a:r>
              <a:rPr lang="en-US" altLang="zh-CN" dirty="0" err="1"/>
              <a:t>IaaS</a:t>
            </a:r>
            <a:r>
              <a:rPr lang="zh-CN" altLang="zh-CN" dirty="0"/>
              <a:t>），平台即服务（</a:t>
            </a:r>
            <a:r>
              <a:rPr lang="en-US" altLang="zh-CN" dirty="0" err="1"/>
              <a:t>PaaS</a:t>
            </a:r>
            <a:r>
              <a:rPr lang="zh-CN" altLang="zh-CN" dirty="0"/>
              <a:t>）和软件即服务（</a:t>
            </a:r>
            <a:r>
              <a:rPr lang="en-US" altLang="zh-CN" dirty="0" err="1"/>
              <a:t>SaaS</a:t>
            </a:r>
            <a:r>
              <a:rPr lang="zh-CN" altLang="zh-CN" dirty="0"/>
              <a:t>）</a:t>
            </a:r>
            <a:endParaRPr lang="en-US" altLang="zh-CN" dirty="0"/>
          </a:p>
          <a:p>
            <a:pPr lvl="1"/>
            <a:endParaRPr lang="en-US" altLang="zh-CN" dirty="0"/>
          </a:p>
          <a:p>
            <a:r>
              <a:rPr lang="zh-CN" altLang="zh-CN" dirty="0"/>
              <a:t>云计算的特点</a:t>
            </a:r>
            <a:endParaRPr lang="en-US" altLang="zh-CN" dirty="0"/>
          </a:p>
          <a:p>
            <a:pPr lvl="1"/>
            <a:r>
              <a:rPr lang="zh-CN" altLang="zh-CN" dirty="0"/>
              <a:t>超大规模</a:t>
            </a:r>
            <a:r>
              <a:rPr lang="zh-CN" altLang="en-US" dirty="0"/>
              <a:t>、</a:t>
            </a:r>
            <a:r>
              <a:rPr lang="zh-CN" altLang="zh-CN" dirty="0"/>
              <a:t>虚拟化</a:t>
            </a:r>
            <a:r>
              <a:rPr lang="zh-CN" altLang="en-US" dirty="0"/>
              <a:t>、</a:t>
            </a:r>
            <a:r>
              <a:rPr lang="zh-CN" altLang="zh-CN" dirty="0"/>
              <a:t>高可靠性</a:t>
            </a:r>
            <a:r>
              <a:rPr lang="zh-CN" altLang="en-US" dirty="0"/>
              <a:t>、</a:t>
            </a:r>
            <a:r>
              <a:rPr lang="zh-CN" altLang="zh-CN" dirty="0"/>
              <a:t>通用性</a:t>
            </a:r>
            <a:r>
              <a:rPr lang="zh-CN" altLang="en-US" dirty="0"/>
              <a:t>、</a:t>
            </a:r>
            <a:r>
              <a:rPr lang="zh-CN" altLang="zh-CN" dirty="0"/>
              <a:t>高可扩展性</a:t>
            </a:r>
            <a:r>
              <a:rPr lang="zh-CN" altLang="en-US" dirty="0"/>
              <a:t>、</a:t>
            </a:r>
            <a:r>
              <a:rPr lang="zh-CN" altLang="zh-CN" dirty="0"/>
              <a:t>按需服务</a:t>
            </a:r>
            <a:r>
              <a:rPr lang="zh-CN" altLang="en-US" dirty="0"/>
              <a:t>、</a:t>
            </a:r>
            <a:r>
              <a:rPr lang="zh-CN" altLang="zh-CN" dirty="0"/>
              <a:t>极其廉价</a:t>
            </a:r>
            <a:r>
              <a:rPr lang="zh-CN" altLang="en-US" dirty="0"/>
              <a:t>、</a:t>
            </a:r>
            <a:r>
              <a:rPr lang="zh-CN" altLang="zh-CN" dirty="0"/>
              <a:t>潜在的危险性</a:t>
            </a:r>
            <a:endParaRPr lang="en-US" altLang="zh-CN" dirty="0"/>
          </a:p>
          <a:p>
            <a:pPr lvl="1"/>
            <a:endParaRPr lang="en-US" altLang="zh-CN" dirty="0"/>
          </a:p>
          <a:p>
            <a:pPr marL="365760" lvl="1" indent="0">
              <a:buNone/>
            </a:pPr>
            <a:endParaRPr lang="en-US" altLang="zh-CN"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1.4 </a:t>
            </a:r>
            <a:r>
              <a:rPr lang="zh-CN" altLang="zh-CN" b="1" dirty="0"/>
              <a:t>计算科学与创新</a:t>
            </a:r>
          </a:p>
        </p:txBody>
      </p:sp>
    </p:spTree>
    <p:extLst>
      <p:ext uri="{BB962C8B-B14F-4D97-AF65-F5344CB8AC3E}">
        <p14:creationId xmlns:p14="http://schemas.microsoft.com/office/powerpoint/2010/main" val="1847029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大数据</a:t>
            </a:r>
            <a:endParaRPr lang="zh-CN" altLang="en-US" dirty="0"/>
          </a:p>
        </p:txBody>
      </p:sp>
      <p:sp>
        <p:nvSpPr>
          <p:cNvPr id="3" name="内容占位符 2"/>
          <p:cNvSpPr>
            <a:spLocks noGrp="1"/>
          </p:cNvSpPr>
          <p:nvPr>
            <p:ph sz="quarter" idx="1"/>
          </p:nvPr>
        </p:nvSpPr>
        <p:spPr/>
        <p:txBody>
          <a:bodyPr/>
          <a:lstStyle/>
          <a:p>
            <a:r>
              <a:rPr lang="zh-CN" altLang="zh-CN" dirty="0"/>
              <a:t>大数据（</a:t>
            </a:r>
            <a:r>
              <a:rPr lang="en-US" altLang="zh-CN" dirty="0"/>
              <a:t>Big Data</a:t>
            </a:r>
            <a:r>
              <a:rPr lang="zh-CN" altLang="zh-CN" dirty="0"/>
              <a:t>）指的是需要新处理模式才能具有更强的决策力、洞察力和流程优化能力的海量、高增长率和多样化的信息资产。</a:t>
            </a:r>
            <a:endParaRPr lang="en-US" altLang="zh-CN" dirty="0"/>
          </a:p>
          <a:p>
            <a:endParaRPr lang="en-US" altLang="zh-CN" dirty="0"/>
          </a:p>
          <a:p>
            <a:r>
              <a:rPr lang="zh-CN" altLang="en-US" dirty="0"/>
              <a:t>大数据特点（</a:t>
            </a:r>
            <a:r>
              <a:rPr lang="en-US" altLang="zh-CN" dirty="0"/>
              <a:t> 5V </a:t>
            </a:r>
            <a:r>
              <a:rPr lang="zh-CN" altLang="en-US" dirty="0"/>
              <a:t>）：</a:t>
            </a:r>
            <a:endParaRPr lang="en-US" altLang="zh-CN" dirty="0"/>
          </a:p>
          <a:p>
            <a:pPr lvl="1"/>
            <a:r>
              <a:rPr lang="en-US" altLang="zh-CN" dirty="0"/>
              <a:t>Volume(</a:t>
            </a:r>
            <a:r>
              <a:rPr lang="zh-CN" altLang="zh-CN" dirty="0"/>
              <a:t>大量</a:t>
            </a:r>
            <a:r>
              <a:rPr lang="en-US" altLang="zh-CN" dirty="0"/>
              <a:t>)</a:t>
            </a:r>
            <a:r>
              <a:rPr lang="zh-CN" altLang="zh-CN" dirty="0"/>
              <a:t>、</a:t>
            </a:r>
            <a:r>
              <a:rPr lang="en-US" altLang="zh-CN" dirty="0"/>
              <a:t>Velocity(</a:t>
            </a:r>
            <a:r>
              <a:rPr lang="zh-CN" altLang="zh-CN" dirty="0"/>
              <a:t>高速</a:t>
            </a:r>
            <a:r>
              <a:rPr lang="en-US" altLang="zh-CN" dirty="0"/>
              <a:t>)</a:t>
            </a:r>
            <a:r>
              <a:rPr lang="zh-CN" altLang="zh-CN" dirty="0"/>
              <a:t>、</a:t>
            </a:r>
            <a:r>
              <a:rPr lang="en-US" altLang="zh-CN" dirty="0"/>
              <a:t>Variety(</a:t>
            </a:r>
            <a:r>
              <a:rPr lang="zh-CN" altLang="zh-CN" dirty="0"/>
              <a:t>多样</a:t>
            </a:r>
            <a:r>
              <a:rPr lang="en-US" altLang="zh-CN" dirty="0"/>
              <a:t>)</a:t>
            </a:r>
            <a:r>
              <a:rPr lang="zh-CN" altLang="zh-CN" dirty="0"/>
              <a:t>、</a:t>
            </a:r>
            <a:r>
              <a:rPr lang="en-US" altLang="zh-CN" dirty="0"/>
              <a:t>Value(</a:t>
            </a:r>
            <a:r>
              <a:rPr lang="zh-CN" altLang="zh-CN" dirty="0"/>
              <a:t>价值密度</a:t>
            </a:r>
            <a:r>
              <a:rPr lang="en-US" altLang="zh-CN" dirty="0"/>
              <a:t>)</a:t>
            </a:r>
            <a:r>
              <a:rPr lang="zh-CN" altLang="zh-CN" dirty="0"/>
              <a:t>、</a:t>
            </a:r>
            <a:r>
              <a:rPr lang="en-US" altLang="zh-CN" dirty="0"/>
              <a:t>Veracity</a:t>
            </a:r>
            <a:r>
              <a:rPr lang="zh-CN" altLang="zh-CN" dirty="0"/>
              <a:t>（真实性）</a:t>
            </a:r>
            <a:endParaRPr lang="en-US" altLang="zh-CN" dirty="0"/>
          </a:p>
          <a:p>
            <a:pPr lvl="1"/>
            <a:endParaRPr lang="en-US" altLang="zh-CN" dirty="0"/>
          </a:p>
          <a:p>
            <a:r>
              <a:rPr lang="zh-CN" altLang="en-US" dirty="0"/>
              <a:t>大数据的应用举例：</a:t>
            </a:r>
            <a:endParaRPr lang="en-US" altLang="zh-CN" dirty="0"/>
          </a:p>
          <a:p>
            <a:pPr lvl="1"/>
            <a:r>
              <a:rPr lang="zh-CN" altLang="en-US" dirty="0"/>
              <a:t>医疗、安全、金融、业务、服务等</a:t>
            </a:r>
            <a:endParaRPr lang="en-US" altLang="zh-CN" dirty="0"/>
          </a:p>
          <a:p>
            <a:pPr lvl="1"/>
            <a:endParaRPr lang="en-US" altLang="zh-CN"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1.4 </a:t>
            </a:r>
            <a:r>
              <a:rPr lang="zh-CN" altLang="zh-CN" b="1" dirty="0"/>
              <a:t>计算科学与创新</a:t>
            </a:r>
          </a:p>
        </p:txBody>
      </p:sp>
    </p:spTree>
    <p:extLst>
      <p:ext uri="{BB962C8B-B14F-4D97-AF65-F5344CB8AC3E}">
        <p14:creationId xmlns:p14="http://schemas.microsoft.com/office/powerpoint/2010/main" val="34629220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人工智能</a:t>
            </a:r>
            <a:endParaRPr lang="zh-CN" altLang="en-US" dirty="0"/>
          </a:p>
        </p:txBody>
      </p:sp>
      <p:sp>
        <p:nvSpPr>
          <p:cNvPr id="3" name="内容占位符 2"/>
          <p:cNvSpPr>
            <a:spLocks noGrp="1"/>
          </p:cNvSpPr>
          <p:nvPr>
            <p:ph sz="quarter" idx="1"/>
          </p:nvPr>
        </p:nvSpPr>
        <p:spPr/>
        <p:txBody>
          <a:bodyPr/>
          <a:lstStyle/>
          <a:p>
            <a:r>
              <a:rPr lang="zh-CN" altLang="zh-CN" dirty="0"/>
              <a:t>人工智能（</a:t>
            </a:r>
            <a:r>
              <a:rPr lang="en-US" altLang="zh-CN" dirty="0"/>
              <a:t>Artificial Intelligence</a:t>
            </a:r>
            <a:r>
              <a:rPr lang="zh-CN" altLang="zh-CN" dirty="0"/>
              <a:t>，</a:t>
            </a:r>
            <a:r>
              <a:rPr lang="en-US" altLang="zh-CN" dirty="0"/>
              <a:t>AI</a:t>
            </a:r>
            <a:r>
              <a:rPr lang="zh-CN" altLang="zh-CN" dirty="0"/>
              <a:t>）是研究、开发用于模拟、延伸和扩展人的智能的理论、方法、技术及应用系统的一门新的技术科学</a:t>
            </a:r>
            <a:endParaRPr lang="en-US" altLang="zh-CN" dirty="0"/>
          </a:p>
          <a:p>
            <a:endParaRPr lang="en-US" altLang="zh-CN" dirty="0"/>
          </a:p>
          <a:p>
            <a:r>
              <a:rPr lang="zh-CN" altLang="en-US" dirty="0"/>
              <a:t>弱人工智能和强人工智能</a:t>
            </a:r>
            <a:endParaRPr lang="en-US" altLang="zh-CN" dirty="0"/>
          </a:p>
          <a:p>
            <a:endParaRPr lang="en-US" altLang="zh-CN" dirty="0"/>
          </a:p>
          <a:p>
            <a:r>
              <a:rPr lang="zh-CN" altLang="en-US" dirty="0"/>
              <a:t>人工智能的应用举例</a:t>
            </a:r>
            <a:endParaRPr lang="en-US" altLang="zh-CN" dirty="0"/>
          </a:p>
          <a:p>
            <a:pPr lvl="1"/>
            <a:r>
              <a:rPr lang="zh-CN" altLang="zh-CN" dirty="0"/>
              <a:t>人机对话</a:t>
            </a:r>
            <a:r>
              <a:rPr lang="zh-CN" altLang="en-US" dirty="0"/>
              <a:t>、人脸识别、无人驾驶、</a:t>
            </a:r>
            <a:r>
              <a:rPr lang="zh-CN" altLang="zh-CN" dirty="0"/>
              <a:t>机器写作</a:t>
            </a:r>
            <a:r>
              <a:rPr lang="zh-CN" altLang="en-US" dirty="0"/>
              <a:t>、</a:t>
            </a:r>
            <a:r>
              <a:rPr lang="zh-CN" altLang="zh-CN" dirty="0"/>
              <a:t>医疗领域</a:t>
            </a:r>
            <a:r>
              <a:rPr lang="zh-CN" altLang="en-US" dirty="0"/>
              <a:t>、</a:t>
            </a:r>
            <a:r>
              <a:rPr lang="zh-CN" altLang="zh-CN" dirty="0"/>
              <a:t>沉浸式体验</a:t>
            </a:r>
            <a:r>
              <a:rPr lang="en-US" altLang="zh-CN" dirty="0"/>
              <a:t>(</a:t>
            </a:r>
            <a:r>
              <a:rPr lang="zh-CN" altLang="zh-CN" dirty="0"/>
              <a:t>虚拟现实</a:t>
            </a:r>
            <a:r>
              <a:rPr lang="en-US" altLang="zh-CN" dirty="0"/>
              <a:t>VR,</a:t>
            </a:r>
            <a:r>
              <a:rPr lang="zh-CN" altLang="zh-CN" dirty="0"/>
              <a:t>增强现实</a:t>
            </a:r>
            <a:r>
              <a:rPr lang="en-US" altLang="zh-CN" dirty="0"/>
              <a:t>AR)</a:t>
            </a:r>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1.4 </a:t>
            </a:r>
            <a:r>
              <a:rPr lang="zh-CN" altLang="zh-CN" b="1" dirty="0"/>
              <a:t>计算科学与创新</a:t>
            </a:r>
          </a:p>
        </p:txBody>
      </p:sp>
    </p:spTree>
    <p:extLst>
      <p:ext uri="{BB962C8B-B14F-4D97-AF65-F5344CB8AC3E}">
        <p14:creationId xmlns:p14="http://schemas.microsoft.com/office/powerpoint/2010/main" val="3462922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95736" y="1484784"/>
            <a:ext cx="6172200" cy="2053590"/>
          </a:xfrm>
        </p:spPr>
        <p:txBody>
          <a:bodyPr/>
          <a:lstStyle/>
          <a:p>
            <a:r>
              <a:rPr lang="zh-CN" altLang="zh-CN" dirty="0"/>
              <a:t>第</a:t>
            </a:r>
            <a:r>
              <a:rPr lang="en-US" altLang="zh-CN" dirty="0"/>
              <a:t>2</a:t>
            </a:r>
            <a:r>
              <a:rPr lang="zh-CN" altLang="zh-CN" dirty="0"/>
              <a:t>章 算法与程序设计</a:t>
            </a:r>
            <a:endParaRPr lang="zh-CN" altLang="en-US" dirty="0"/>
          </a:p>
        </p:txBody>
      </p:sp>
      <p:sp>
        <p:nvSpPr>
          <p:cNvPr id="5" name="文本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65921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算法的概念</a:t>
            </a:r>
            <a:endParaRPr lang="zh-CN" altLang="en-US" dirty="0"/>
          </a:p>
        </p:txBody>
      </p:sp>
      <p:sp>
        <p:nvSpPr>
          <p:cNvPr id="3" name="内容占位符 2"/>
          <p:cNvSpPr>
            <a:spLocks noGrp="1"/>
          </p:cNvSpPr>
          <p:nvPr>
            <p:ph sz="quarter" idx="1"/>
          </p:nvPr>
        </p:nvSpPr>
        <p:spPr/>
        <p:txBody>
          <a:bodyPr/>
          <a:lstStyle/>
          <a:p>
            <a:r>
              <a:rPr lang="zh-CN" altLang="zh-CN" dirty="0"/>
              <a:t>算法</a:t>
            </a:r>
            <a:r>
              <a:rPr lang="zh-CN" altLang="en-US" dirty="0"/>
              <a:t>：</a:t>
            </a:r>
            <a:r>
              <a:rPr lang="zh-CN" altLang="zh-CN" dirty="0"/>
              <a:t>是指对问题求解方法准确而完整的描述。</a:t>
            </a:r>
            <a:endParaRPr lang="en-US" altLang="zh-CN" dirty="0"/>
          </a:p>
          <a:p>
            <a:r>
              <a:rPr lang="zh-CN" altLang="zh-CN" dirty="0"/>
              <a:t>算法描述</a:t>
            </a:r>
            <a:r>
              <a:rPr lang="zh-CN" altLang="en-US" dirty="0"/>
              <a:t>工具：</a:t>
            </a:r>
            <a:endParaRPr lang="en-US" altLang="zh-CN" dirty="0"/>
          </a:p>
          <a:p>
            <a:pPr lvl="1"/>
            <a:r>
              <a:rPr lang="zh-CN" altLang="zh-CN" dirty="0"/>
              <a:t>自然语言</a:t>
            </a:r>
            <a:r>
              <a:rPr lang="zh-CN" altLang="en-US" dirty="0"/>
              <a:t>、</a:t>
            </a:r>
            <a:r>
              <a:rPr lang="zh-CN" altLang="zh-CN" dirty="0"/>
              <a:t>伪代码</a:t>
            </a:r>
            <a:r>
              <a:rPr lang="zh-CN" altLang="en-US" dirty="0"/>
              <a:t>、</a:t>
            </a:r>
            <a:r>
              <a:rPr lang="zh-CN" altLang="zh-CN" dirty="0"/>
              <a:t>也可使用流程图</a:t>
            </a:r>
            <a:r>
              <a:rPr lang="zh-CN" altLang="en-US" dirty="0"/>
              <a:t>、程序源代码等</a:t>
            </a:r>
            <a:endParaRPr lang="en-US" altLang="zh-CN" dirty="0"/>
          </a:p>
          <a:p>
            <a:endParaRPr lang="en-US" altLang="zh-CN" dirty="0"/>
          </a:p>
        </p:txBody>
      </p:sp>
      <p:sp>
        <p:nvSpPr>
          <p:cNvPr id="4" name="TextBox 3"/>
          <p:cNvSpPr txBox="1"/>
          <p:nvPr/>
        </p:nvSpPr>
        <p:spPr>
          <a:xfrm>
            <a:off x="6084168" y="260648"/>
            <a:ext cx="2592288" cy="369332"/>
          </a:xfrm>
          <a:prstGeom prst="rect">
            <a:avLst/>
          </a:prstGeom>
          <a:noFill/>
        </p:spPr>
        <p:txBody>
          <a:bodyPr wrap="square" rtlCol="0">
            <a:spAutoFit/>
          </a:bodyPr>
          <a:lstStyle/>
          <a:p>
            <a:r>
              <a:rPr lang="en-US" altLang="zh-CN" b="1" dirty="0"/>
              <a:t>2.1 </a:t>
            </a:r>
            <a:r>
              <a:rPr lang="zh-CN" altLang="zh-CN" b="1" dirty="0"/>
              <a:t>算法及算法复杂度</a:t>
            </a:r>
          </a:p>
        </p:txBody>
      </p:sp>
      <p:sp>
        <p:nvSpPr>
          <p:cNvPr id="5" name="Text Box 6"/>
          <p:cNvSpPr txBox="1">
            <a:spLocks noChangeArrowheads="1"/>
          </p:cNvSpPr>
          <p:nvPr/>
        </p:nvSpPr>
        <p:spPr bwMode="auto">
          <a:xfrm>
            <a:off x="4427984" y="3060944"/>
            <a:ext cx="4608512" cy="373948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Tahoma" pitchFamily="34" charset="0"/>
                <a:ea typeface="宋体" charset="-122"/>
              </a:defRPr>
            </a:lvl1pPr>
            <a:lvl2pPr marL="742950" indent="-285750" eaLnBrk="0" hangingPunct="0">
              <a:defRPr>
                <a:solidFill>
                  <a:schemeClr val="tx1"/>
                </a:solidFill>
                <a:latin typeface="Tahoma" pitchFamily="34" charset="0"/>
                <a:ea typeface="宋体" charset="-122"/>
              </a:defRPr>
            </a:lvl2pPr>
            <a:lvl3pPr marL="1143000" indent="-228600" eaLnBrk="0" hangingPunct="0">
              <a:defRPr>
                <a:solidFill>
                  <a:schemeClr val="tx1"/>
                </a:solidFill>
                <a:latin typeface="Tahoma" pitchFamily="34" charset="0"/>
                <a:ea typeface="宋体" charset="-122"/>
              </a:defRPr>
            </a:lvl3pPr>
            <a:lvl4pPr marL="1600200" indent="-228600" eaLnBrk="0" hangingPunct="0">
              <a:defRPr>
                <a:solidFill>
                  <a:schemeClr val="tx1"/>
                </a:solidFill>
                <a:latin typeface="Tahoma" pitchFamily="34" charset="0"/>
                <a:ea typeface="宋体" charset="-122"/>
              </a:defRPr>
            </a:lvl4pPr>
            <a:lvl5pPr marL="2057400" indent="-228600" eaLnBrk="0" hangingPunct="0">
              <a:defRPr>
                <a:solidFill>
                  <a:schemeClr val="tx1"/>
                </a:solidFill>
                <a:latin typeface="Tahoma" pitchFamily="34" charset="0"/>
                <a:ea typeface="宋体" charset="-122"/>
              </a:defRPr>
            </a:lvl5pPr>
            <a:lvl6pPr marL="2514600" indent="-228600" eaLnBrk="0" fontAlgn="base" hangingPunct="0">
              <a:spcBef>
                <a:spcPct val="0"/>
              </a:spcBef>
              <a:spcAft>
                <a:spcPct val="0"/>
              </a:spcAft>
              <a:defRPr>
                <a:solidFill>
                  <a:schemeClr val="tx1"/>
                </a:solidFill>
                <a:latin typeface="Tahoma" pitchFamily="34" charset="0"/>
                <a:ea typeface="宋体" charset="-122"/>
              </a:defRPr>
            </a:lvl6pPr>
            <a:lvl7pPr marL="2971800" indent="-228600" eaLnBrk="0" fontAlgn="base" hangingPunct="0">
              <a:spcBef>
                <a:spcPct val="0"/>
              </a:spcBef>
              <a:spcAft>
                <a:spcPct val="0"/>
              </a:spcAft>
              <a:defRPr>
                <a:solidFill>
                  <a:schemeClr val="tx1"/>
                </a:solidFill>
                <a:latin typeface="Tahoma" pitchFamily="34" charset="0"/>
                <a:ea typeface="宋体" charset="-122"/>
              </a:defRPr>
            </a:lvl7pPr>
            <a:lvl8pPr marL="3429000" indent="-228600" eaLnBrk="0" fontAlgn="base" hangingPunct="0">
              <a:spcBef>
                <a:spcPct val="0"/>
              </a:spcBef>
              <a:spcAft>
                <a:spcPct val="0"/>
              </a:spcAft>
              <a:defRPr>
                <a:solidFill>
                  <a:schemeClr val="tx1"/>
                </a:solidFill>
                <a:latin typeface="Tahoma" pitchFamily="34" charset="0"/>
                <a:ea typeface="宋体" charset="-122"/>
              </a:defRPr>
            </a:lvl8pPr>
            <a:lvl9pPr marL="3886200" indent="-228600" eaLnBrk="0" fontAlgn="base" hangingPunct="0">
              <a:spcBef>
                <a:spcPct val="0"/>
              </a:spcBef>
              <a:spcAft>
                <a:spcPct val="0"/>
              </a:spcAft>
              <a:defRPr>
                <a:solidFill>
                  <a:schemeClr val="tx1"/>
                </a:solidFill>
                <a:latin typeface="Tahoma" pitchFamily="34" charset="0"/>
                <a:ea typeface="宋体" charset="-122"/>
              </a:defRPr>
            </a:lvl9pPr>
          </a:lstStyle>
          <a:p>
            <a:pPr eaLnBrk="1" hangingPunct="1">
              <a:spcBef>
                <a:spcPct val="50000"/>
              </a:spcBef>
            </a:pPr>
            <a:r>
              <a:rPr lang="zh-CN" altLang="en-US" sz="2400" dirty="0">
                <a:latin typeface="Arial" charset="0"/>
              </a:rPr>
              <a:t>例：计算底为</a:t>
            </a:r>
            <a:r>
              <a:rPr lang="en-US" altLang="zh-CN" sz="2400" dirty="0">
                <a:latin typeface="Arial" charset="0"/>
              </a:rPr>
              <a:t>a</a:t>
            </a:r>
            <a:r>
              <a:rPr lang="zh-CN" altLang="en-US" sz="2400" dirty="0">
                <a:latin typeface="Arial" charset="0"/>
              </a:rPr>
              <a:t>高为</a:t>
            </a:r>
            <a:r>
              <a:rPr lang="en-US" altLang="zh-CN" sz="2400" dirty="0">
                <a:latin typeface="Arial" charset="0"/>
              </a:rPr>
              <a:t>h</a:t>
            </a:r>
            <a:r>
              <a:rPr lang="zh-CN" altLang="en-US" sz="2400" dirty="0">
                <a:latin typeface="Arial" charset="0"/>
              </a:rPr>
              <a:t>的三角形的面积</a:t>
            </a:r>
            <a:r>
              <a:rPr lang="en-US" altLang="zh-CN" sz="2400" dirty="0">
                <a:latin typeface="Arial" charset="0"/>
              </a:rPr>
              <a:t>s</a:t>
            </a:r>
            <a:r>
              <a:rPr lang="zh-CN" altLang="en-US" sz="2400" dirty="0">
                <a:latin typeface="Arial" charset="0"/>
              </a:rPr>
              <a:t>的算法．</a:t>
            </a:r>
          </a:p>
          <a:p>
            <a:pPr eaLnBrk="1" hangingPunct="1">
              <a:spcBef>
                <a:spcPct val="50000"/>
              </a:spcBef>
            </a:pPr>
            <a:r>
              <a:rPr lang="en-US" altLang="zh-CN" dirty="0">
                <a:latin typeface="Arial" charset="0"/>
              </a:rPr>
              <a:t> Input a</a:t>
            </a:r>
          </a:p>
          <a:p>
            <a:pPr eaLnBrk="1" hangingPunct="1">
              <a:spcBef>
                <a:spcPct val="50000"/>
              </a:spcBef>
            </a:pPr>
            <a:r>
              <a:rPr lang="en-US" altLang="zh-CN" dirty="0">
                <a:latin typeface="Arial" charset="0"/>
              </a:rPr>
              <a:t> Input h</a:t>
            </a:r>
          </a:p>
          <a:p>
            <a:pPr eaLnBrk="1" hangingPunct="1">
              <a:spcBef>
                <a:spcPct val="50000"/>
              </a:spcBef>
            </a:pPr>
            <a:r>
              <a:rPr lang="en-US" altLang="zh-CN" dirty="0">
                <a:latin typeface="Arial" charset="0"/>
              </a:rPr>
              <a:t> If a&gt;0 and h&gt;0 Then</a:t>
            </a:r>
          </a:p>
          <a:p>
            <a:pPr eaLnBrk="1" hangingPunct="1">
              <a:spcBef>
                <a:spcPct val="50000"/>
              </a:spcBef>
            </a:pPr>
            <a:r>
              <a:rPr lang="en-US" altLang="zh-CN" dirty="0"/>
              <a:t>    </a:t>
            </a:r>
            <a:r>
              <a:rPr lang="en-US" altLang="zh-CN" dirty="0">
                <a:latin typeface="Arial" charset="0"/>
              </a:rPr>
              <a:t>s=a*h/2</a:t>
            </a:r>
          </a:p>
          <a:p>
            <a:pPr eaLnBrk="1" hangingPunct="1">
              <a:spcBef>
                <a:spcPct val="50000"/>
              </a:spcBef>
            </a:pPr>
            <a:r>
              <a:rPr lang="en-US" altLang="zh-CN" dirty="0"/>
              <a:t>    </a:t>
            </a:r>
            <a:r>
              <a:rPr lang="en-US" altLang="zh-CN" dirty="0">
                <a:latin typeface="Arial" charset="0"/>
              </a:rPr>
              <a:t>print s</a:t>
            </a:r>
          </a:p>
          <a:p>
            <a:pPr eaLnBrk="1" hangingPunct="1">
              <a:spcBef>
                <a:spcPct val="50000"/>
              </a:spcBef>
            </a:pPr>
            <a:r>
              <a:rPr lang="en-US" altLang="zh-CN" dirty="0">
                <a:latin typeface="Arial" charset="0"/>
              </a:rPr>
              <a:t>else</a:t>
            </a:r>
          </a:p>
          <a:p>
            <a:pPr eaLnBrk="1" hangingPunct="1">
              <a:spcBef>
                <a:spcPct val="50000"/>
              </a:spcBef>
            </a:pPr>
            <a:r>
              <a:rPr lang="en-US" altLang="zh-CN" dirty="0">
                <a:latin typeface="Arial" charset="0"/>
              </a:rPr>
              <a:t>    print “error”</a:t>
            </a:r>
            <a:r>
              <a:rPr lang="zh-CN" altLang="en-US" dirty="0">
                <a:latin typeface="Arial" charset="0"/>
              </a:rPr>
              <a:t>	</a:t>
            </a:r>
          </a:p>
        </p:txBody>
      </p:sp>
      <p:sp>
        <p:nvSpPr>
          <p:cNvPr id="6" name="Text Box 12"/>
          <p:cNvSpPr txBox="1">
            <a:spLocks noChangeArrowheads="1"/>
          </p:cNvSpPr>
          <p:nvPr/>
        </p:nvSpPr>
        <p:spPr bwMode="auto">
          <a:xfrm>
            <a:off x="251520" y="3068960"/>
            <a:ext cx="4032696" cy="17049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a:solidFill>
                  <a:schemeClr val="tx1"/>
                </a:solidFill>
                <a:latin typeface="Tahoma" pitchFamily="34" charset="0"/>
                <a:ea typeface="宋体" charset="-122"/>
              </a:defRPr>
            </a:lvl1pPr>
            <a:lvl2pPr marL="742950" indent="-285750" eaLnBrk="0" hangingPunct="0">
              <a:defRPr>
                <a:solidFill>
                  <a:schemeClr val="tx1"/>
                </a:solidFill>
                <a:latin typeface="Tahoma" pitchFamily="34" charset="0"/>
                <a:ea typeface="宋体" charset="-122"/>
              </a:defRPr>
            </a:lvl2pPr>
            <a:lvl3pPr marL="1143000" indent="-228600" eaLnBrk="0" hangingPunct="0">
              <a:defRPr>
                <a:solidFill>
                  <a:schemeClr val="tx1"/>
                </a:solidFill>
                <a:latin typeface="Tahoma" pitchFamily="34" charset="0"/>
                <a:ea typeface="宋体" charset="-122"/>
              </a:defRPr>
            </a:lvl3pPr>
            <a:lvl4pPr marL="1600200" indent="-228600" eaLnBrk="0" hangingPunct="0">
              <a:defRPr>
                <a:solidFill>
                  <a:schemeClr val="tx1"/>
                </a:solidFill>
                <a:latin typeface="Tahoma" pitchFamily="34" charset="0"/>
                <a:ea typeface="宋体" charset="-122"/>
              </a:defRPr>
            </a:lvl4pPr>
            <a:lvl5pPr marL="2057400" indent="-228600" eaLnBrk="0" hangingPunct="0">
              <a:defRPr>
                <a:solidFill>
                  <a:schemeClr val="tx1"/>
                </a:solidFill>
                <a:latin typeface="Tahoma" pitchFamily="34" charset="0"/>
                <a:ea typeface="宋体" charset="-122"/>
              </a:defRPr>
            </a:lvl5pPr>
            <a:lvl6pPr marL="2514600" indent="-228600" eaLnBrk="0" fontAlgn="base" hangingPunct="0">
              <a:spcBef>
                <a:spcPct val="0"/>
              </a:spcBef>
              <a:spcAft>
                <a:spcPct val="0"/>
              </a:spcAft>
              <a:defRPr>
                <a:solidFill>
                  <a:schemeClr val="tx1"/>
                </a:solidFill>
                <a:latin typeface="Tahoma" pitchFamily="34" charset="0"/>
                <a:ea typeface="宋体" charset="-122"/>
              </a:defRPr>
            </a:lvl6pPr>
            <a:lvl7pPr marL="2971800" indent="-228600" eaLnBrk="0" fontAlgn="base" hangingPunct="0">
              <a:spcBef>
                <a:spcPct val="0"/>
              </a:spcBef>
              <a:spcAft>
                <a:spcPct val="0"/>
              </a:spcAft>
              <a:defRPr>
                <a:solidFill>
                  <a:schemeClr val="tx1"/>
                </a:solidFill>
                <a:latin typeface="Tahoma" pitchFamily="34" charset="0"/>
                <a:ea typeface="宋体" charset="-122"/>
              </a:defRPr>
            </a:lvl7pPr>
            <a:lvl8pPr marL="3429000" indent="-228600" eaLnBrk="0" fontAlgn="base" hangingPunct="0">
              <a:spcBef>
                <a:spcPct val="0"/>
              </a:spcBef>
              <a:spcAft>
                <a:spcPct val="0"/>
              </a:spcAft>
              <a:defRPr>
                <a:solidFill>
                  <a:schemeClr val="tx1"/>
                </a:solidFill>
                <a:latin typeface="Tahoma" pitchFamily="34" charset="0"/>
                <a:ea typeface="宋体" charset="-122"/>
              </a:defRPr>
            </a:lvl8pPr>
            <a:lvl9pPr marL="3886200" indent="-228600" eaLnBrk="0" fontAlgn="base" hangingPunct="0">
              <a:spcBef>
                <a:spcPct val="0"/>
              </a:spcBef>
              <a:spcAft>
                <a:spcPct val="0"/>
              </a:spcAft>
              <a:defRPr>
                <a:solidFill>
                  <a:schemeClr val="tx1"/>
                </a:solidFill>
                <a:latin typeface="Tahoma" pitchFamily="34" charset="0"/>
                <a:ea typeface="宋体" charset="-122"/>
              </a:defRPr>
            </a:lvl9pPr>
          </a:lstStyle>
          <a:p>
            <a:pPr eaLnBrk="1" hangingPunct="1">
              <a:spcBef>
                <a:spcPct val="50000"/>
              </a:spcBef>
            </a:pPr>
            <a:r>
              <a:rPr lang="zh-CN" altLang="en-US" sz="2400" dirty="0">
                <a:latin typeface="Arial" charset="0"/>
              </a:rPr>
              <a:t>例：把大象放进冰箱的算法。</a:t>
            </a:r>
          </a:p>
          <a:p>
            <a:pPr eaLnBrk="1" hangingPunct="1">
              <a:spcBef>
                <a:spcPct val="50000"/>
              </a:spcBef>
            </a:pPr>
            <a:r>
              <a:rPr lang="en-US" altLang="zh-CN" dirty="0">
                <a:latin typeface="Arial" charset="0"/>
              </a:rPr>
              <a:t>1.</a:t>
            </a:r>
            <a:r>
              <a:rPr lang="zh-CN" altLang="en-US" dirty="0">
                <a:latin typeface="Arial" charset="0"/>
              </a:rPr>
              <a:t>把冰箱打开</a:t>
            </a:r>
          </a:p>
          <a:p>
            <a:pPr eaLnBrk="1" hangingPunct="1">
              <a:spcBef>
                <a:spcPct val="50000"/>
              </a:spcBef>
            </a:pPr>
            <a:r>
              <a:rPr lang="en-US" altLang="zh-CN" dirty="0">
                <a:latin typeface="Arial" charset="0"/>
              </a:rPr>
              <a:t>2.</a:t>
            </a:r>
            <a:r>
              <a:rPr lang="zh-CN" altLang="en-US" dirty="0">
                <a:latin typeface="Arial" charset="0"/>
              </a:rPr>
              <a:t>把大象放进去</a:t>
            </a:r>
          </a:p>
          <a:p>
            <a:pPr eaLnBrk="1" hangingPunct="1">
              <a:spcBef>
                <a:spcPct val="50000"/>
              </a:spcBef>
            </a:pPr>
            <a:r>
              <a:rPr lang="en-US" altLang="zh-CN" dirty="0">
                <a:latin typeface="Arial" charset="0"/>
              </a:rPr>
              <a:t>3.</a:t>
            </a:r>
            <a:r>
              <a:rPr lang="zh-CN" altLang="en-US" dirty="0">
                <a:latin typeface="Arial" charset="0"/>
              </a:rPr>
              <a:t>把冰箱门关上</a:t>
            </a:r>
          </a:p>
        </p:txBody>
      </p:sp>
    </p:spTree>
    <p:extLst>
      <p:ext uri="{BB962C8B-B14F-4D97-AF65-F5344CB8AC3E}">
        <p14:creationId xmlns:p14="http://schemas.microsoft.com/office/powerpoint/2010/main" val="346292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bg/>
                                          </p:spTgt>
                                        </p:tgtEl>
                                        <p:attrNameLst>
                                          <p:attrName>style.visibility</p:attrName>
                                        </p:attrNameLst>
                                      </p:cBhvr>
                                      <p:to>
                                        <p:strVal val="visible"/>
                                      </p:to>
                                    </p:set>
                                    <p:anim calcmode="lin" valueType="num">
                                      <p:cBhvr additive="base">
                                        <p:cTn id="3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 calcmode="lin" valueType="num">
                                      <p:cBhvr additive="base">
                                        <p:cTn id="4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 calcmode="lin" valueType="num">
                                      <p:cBhvr additive="base">
                                        <p:cTn id="5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3" end="3"/>
                                            </p:txEl>
                                          </p:spTgt>
                                        </p:tgtEl>
                                        <p:attrNameLst>
                                          <p:attrName>style.visibility</p:attrName>
                                        </p:attrNameLst>
                                      </p:cBhvr>
                                      <p:to>
                                        <p:strVal val="visible"/>
                                      </p:to>
                                    </p:set>
                                    <p:anim calcmode="lin" valueType="num">
                                      <p:cBhvr additive="base">
                                        <p:cTn id="6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4" end="4"/>
                                            </p:txEl>
                                          </p:spTgt>
                                        </p:tgtEl>
                                        <p:attrNameLst>
                                          <p:attrName>style.visibility</p:attrName>
                                        </p:attrNameLst>
                                      </p:cBhvr>
                                      <p:to>
                                        <p:strVal val="visible"/>
                                      </p:to>
                                    </p:set>
                                    <p:anim calcmode="lin" valueType="num">
                                      <p:cBhvr additive="base">
                                        <p:cTn id="6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xEl>
                                              <p:pRg st="5" end="5"/>
                                            </p:txEl>
                                          </p:spTgt>
                                        </p:tgtEl>
                                        <p:attrNameLst>
                                          <p:attrName>style.visibility</p:attrName>
                                        </p:attrNameLst>
                                      </p:cBhvr>
                                      <p:to>
                                        <p:strVal val="visible"/>
                                      </p:to>
                                    </p:set>
                                    <p:anim calcmode="lin" valueType="num">
                                      <p:cBhvr additive="base">
                                        <p:cTn id="7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
                                            <p:txEl>
                                              <p:pRg st="6" end="6"/>
                                            </p:txEl>
                                          </p:spTgt>
                                        </p:tgtEl>
                                        <p:attrNameLst>
                                          <p:attrName>style.visibility</p:attrName>
                                        </p:attrNameLst>
                                      </p:cBhvr>
                                      <p:to>
                                        <p:strVal val="visible"/>
                                      </p:to>
                                    </p:set>
                                    <p:anim calcmode="lin" valueType="num">
                                      <p:cBhvr additive="base">
                                        <p:cTn id="7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
                                            <p:txEl>
                                              <p:pRg st="7" end="7"/>
                                            </p:txEl>
                                          </p:spTgt>
                                        </p:tgtEl>
                                        <p:attrNameLst>
                                          <p:attrName>style.visibility</p:attrName>
                                        </p:attrNameLst>
                                      </p:cBhvr>
                                      <p:to>
                                        <p:strVal val="visible"/>
                                      </p:to>
                                    </p:set>
                                    <p:anim calcmode="lin" valueType="num">
                                      <p:cBhvr additive="base">
                                        <p:cTn id="8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八进制、十六进制</a:t>
            </a:r>
            <a:endParaRPr lang="zh-CN" altLang="en-US" dirty="0"/>
          </a:p>
        </p:txBody>
      </p:sp>
      <p:sp>
        <p:nvSpPr>
          <p:cNvPr id="3" name="内容占位符 2"/>
          <p:cNvSpPr>
            <a:spLocks noGrp="1"/>
          </p:cNvSpPr>
          <p:nvPr>
            <p:ph sz="quarter" idx="1"/>
          </p:nvPr>
        </p:nvSpPr>
        <p:spPr/>
        <p:txBody>
          <a:bodyPr/>
          <a:lstStyle/>
          <a:p>
            <a:r>
              <a:rPr lang="zh-CN" altLang="zh-CN" dirty="0"/>
              <a:t>八进制是以</a:t>
            </a:r>
            <a:r>
              <a:rPr lang="en-US" altLang="zh-CN" dirty="0"/>
              <a:t>8</a:t>
            </a:r>
            <a:r>
              <a:rPr lang="zh-CN" altLang="zh-CN" dirty="0"/>
              <a:t>为基数的计数法，采用</a:t>
            </a:r>
            <a:r>
              <a:rPr lang="en-US" altLang="zh-CN" dirty="0"/>
              <a:t>0</a:t>
            </a:r>
            <a:r>
              <a:rPr lang="zh-CN" altLang="zh-CN" dirty="0"/>
              <a:t>，</a:t>
            </a:r>
            <a:r>
              <a:rPr lang="en-US" altLang="zh-CN" dirty="0"/>
              <a:t>1</a:t>
            </a:r>
            <a:r>
              <a:rPr lang="zh-CN" altLang="zh-CN" dirty="0"/>
              <a:t>，</a:t>
            </a:r>
            <a:r>
              <a:rPr lang="en-US" altLang="zh-CN" dirty="0"/>
              <a:t>2</a:t>
            </a:r>
            <a:r>
              <a:rPr lang="zh-CN" altLang="zh-CN" dirty="0"/>
              <a:t>，</a:t>
            </a:r>
            <a:r>
              <a:rPr lang="en-US" altLang="zh-CN" dirty="0"/>
              <a:t>3</a:t>
            </a:r>
            <a:r>
              <a:rPr lang="zh-CN" altLang="zh-CN" dirty="0"/>
              <a:t>，</a:t>
            </a:r>
            <a:r>
              <a:rPr lang="en-US" altLang="zh-CN" dirty="0"/>
              <a:t>4</a:t>
            </a:r>
            <a:r>
              <a:rPr lang="zh-CN" altLang="zh-CN" dirty="0"/>
              <a:t>，</a:t>
            </a:r>
            <a:r>
              <a:rPr lang="en-US" altLang="zh-CN" dirty="0"/>
              <a:t>5</a:t>
            </a:r>
            <a:r>
              <a:rPr lang="zh-CN" altLang="zh-CN" dirty="0"/>
              <a:t>，</a:t>
            </a:r>
            <a:r>
              <a:rPr lang="en-US" altLang="zh-CN" dirty="0"/>
              <a:t>6</a:t>
            </a:r>
            <a:r>
              <a:rPr lang="zh-CN" altLang="zh-CN" dirty="0"/>
              <a:t>，</a:t>
            </a:r>
            <a:r>
              <a:rPr lang="en-US" altLang="zh-CN" dirty="0"/>
              <a:t>7</a:t>
            </a:r>
            <a:r>
              <a:rPr lang="zh-CN" altLang="zh-CN" dirty="0"/>
              <a:t>等</a:t>
            </a:r>
            <a:r>
              <a:rPr lang="en-US" altLang="zh-CN" dirty="0"/>
              <a:t>8</a:t>
            </a:r>
            <a:r>
              <a:rPr lang="zh-CN" altLang="zh-CN" dirty="0"/>
              <a:t>个数字，逢</a:t>
            </a:r>
            <a:r>
              <a:rPr lang="en-US" altLang="zh-CN" dirty="0"/>
              <a:t>8</a:t>
            </a:r>
            <a:r>
              <a:rPr lang="zh-CN" altLang="zh-CN" dirty="0"/>
              <a:t>进</a:t>
            </a:r>
            <a:r>
              <a:rPr lang="en-US" altLang="zh-CN" dirty="0"/>
              <a:t>1</a:t>
            </a:r>
            <a:r>
              <a:rPr lang="zh-CN" altLang="en-US" dirty="0"/>
              <a:t>。</a:t>
            </a:r>
            <a:endParaRPr lang="en-US" altLang="zh-CN" dirty="0"/>
          </a:p>
          <a:p>
            <a:pPr lvl="1"/>
            <a:r>
              <a:rPr lang="zh-CN" altLang="en-US" dirty="0"/>
              <a:t>例如： 八进制的</a:t>
            </a:r>
            <a:r>
              <a:rPr lang="en-US" altLang="zh-CN" dirty="0"/>
              <a:t>12</a:t>
            </a:r>
            <a:r>
              <a:rPr lang="zh-CN" altLang="en-US" dirty="0"/>
              <a:t>相当于十进制的</a:t>
            </a:r>
            <a:r>
              <a:rPr lang="en-US" altLang="zh-CN" dirty="0"/>
              <a:t>10</a:t>
            </a:r>
          </a:p>
          <a:p>
            <a:pPr lvl="1"/>
            <a:endParaRPr lang="en-US" altLang="zh-CN" dirty="0"/>
          </a:p>
          <a:p>
            <a:r>
              <a:rPr lang="zh-CN" altLang="zh-CN" dirty="0"/>
              <a:t>十六进制是以</a:t>
            </a:r>
            <a:r>
              <a:rPr lang="en-US" altLang="zh-CN" dirty="0"/>
              <a:t>16</a:t>
            </a:r>
            <a:r>
              <a:rPr lang="zh-CN" altLang="zh-CN" dirty="0"/>
              <a:t>为基数的计数法，采用</a:t>
            </a:r>
            <a:r>
              <a:rPr lang="en-US" altLang="zh-CN" dirty="0"/>
              <a:t>0-9</a:t>
            </a:r>
            <a:r>
              <a:rPr lang="zh-CN" altLang="zh-CN" dirty="0"/>
              <a:t>，</a:t>
            </a:r>
            <a:r>
              <a:rPr lang="en-US" altLang="zh-CN" dirty="0"/>
              <a:t>A-F</a:t>
            </a:r>
            <a:r>
              <a:rPr lang="zh-CN" altLang="zh-CN" dirty="0"/>
              <a:t>等</a:t>
            </a:r>
            <a:r>
              <a:rPr lang="en-US" altLang="zh-CN" dirty="0"/>
              <a:t>15</a:t>
            </a:r>
            <a:r>
              <a:rPr lang="zh-CN" altLang="zh-CN" dirty="0"/>
              <a:t>个数字，逢</a:t>
            </a:r>
            <a:r>
              <a:rPr lang="en-US" altLang="zh-CN" dirty="0"/>
              <a:t>16</a:t>
            </a:r>
            <a:r>
              <a:rPr lang="zh-CN" altLang="zh-CN" dirty="0"/>
              <a:t>进</a:t>
            </a:r>
            <a:r>
              <a:rPr lang="en-US" altLang="zh-CN" dirty="0"/>
              <a:t>1</a:t>
            </a:r>
          </a:p>
          <a:p>
            <a:pPr lvl="1"/>
            <a:r>
              <a:rPr lang="zh-CN" altLang="en-US" dirty="0"/>
              <a:t>例如：十六进制的 </a:t>
            </a:r>
            <a:r>
              <a:rPr lang="en-US" altLang="zh-CN" dirty="0"/>
              <a:t>1A </a:t>
            </a:r>
            <a:r>
              <a:rPr lang="zh-CN" altLang="en-US" dirty="0"/>
              <a:t>相当于十进制的</a:t>
            </a:r>
            <a:r>
              <a:rPr lang="en-US" altLang="zh-CN" dirty="0"/>
              <a:t>26</a:t>
            </a:r>
            <a:endParaRPr lang="zh-CN" altLang="en-US"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1.1</a:t>
            </a:r>
            <a:r>
              <a:rPr lang="zh-CN" altLang="zh-CN" b="1" dirty="0"/>
              <a:t>信息的数字化</a:t>
            </a:r>
          </a:p>
        </p:txBody>
      </p:sp>
    </p:spTree>
    <p:extLst>
      <p:ext uri="{BB962C8B-B14F-4D97-AF65-F5344CB8AC3E}">
        <p14:creationId xmlns:p14="http://schemas.microsoft.com/office/powerpoint/2010/main" val="29012870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算法的基本特征</a:t>
            </a:r>
            <a:endParaRPr lang="zh-CN" altLang="en-US" dirty="0"/>
          </a:p>
        </p:txBody>
      </p:sp>
      <p:sp>
        <p:nvSpPr>
          <p:cNvPr id="3" name="内容占位符 2"/>
          <p:cNvSpPr>
            <a:spLocks noGrp="1"/>
          </p:cNvSpPr>
          <p:nvPr>
            <p:ph sz="quarter" idx="1"/>
          </p:nvPr>
        </p:nvSpPr>
        <p:spPr/>
        <p:txBody>
          <a:bodyPr>
            <a:normAutofit/>
          </a:bodyPr>
          <a:lstStyle/>
          <a:p>
            <a:r>
              <a:rPr lang="zh-CN" altLang="zh-CN" dirty="0"/>
              <a:t>可行性</a:t>
            </a:r>
            <a:r>
              <a:rPr lang="en-US" altLang="zh-CN" dirty="0"/>
              <a:t>:</a:t>
            </a:r>
          </a:p>
          <a:p>
            <a:pPr lvl="1"/>
            <a:r>
              <a:rPr lang="zh-CN" altLang="en-US" dirty="0"/>
              <a:t>作可以通过已经实现的基本运算有限次地执行来完成</a:t>
            </a:r>
            <a:endParaRPr lang="en-US" altLang="zh-CN" dirty="0"/>
          </a:p>
          <a:p>
            <a:pPr lvl="1"/>
            <a:endParaRPr lang="zh-CN" altLang="zh-CN" dirty="0"/>
          </a:p>
          <a:p>
            <a:r>
              <a:rPr lang="zh-CN" altLang="zh-CN" dirty="0"/>
              <a:t>确定性</a:t>
            </a:r>
            <a:endParaRPr lang="en-US" altLang="zh-CN" dirty="0"/>
          </a:p>
          <a:p>
            <a:pPr lvl="1"/>
            <a:r>
              <a:rPr lang="zh-CN" altLang="zh-CN" dirty="0"/>
              <a:t>算法中每一条指令的执行必须有唯一的结果，不允许有二义性。</a:t>
            </a:r>
            <a:endParaRPr lang="en-US" altLang="zh-CN" dirty="0"/>
          </a:p>
          <a:p>
            <a:pPr lvl="1"/>
            <a:endParaRPr lang="zh-CN" altLang="zh-CN" dirty="0"/>
          </a:p>
          <a:p>
            <a:r>
              <a:rPr lang="zh-CN" altLang="zh-CN" dirty="0"/>
              <a:t>有穷性</a:t>
            </a:r>
            <a:endParaRPr lang="en-US" altLang="zh-CN" dirty="0"/>
          </a:p>
          <a:p>
            <a:pPr lvl="1"/>
            <a:r>
              <a:rPr lang="zh-CN" altLang="zh-CN" dirty="0"/>
              <a:t>算法必须在合理的有限时间内，执行有限次数后结束。</a:t>
            </a:r>
            <a:endParaRPr lang="en-US" altLang="zh-CN" dirty="0"/>
          </a:p>
          <a:p>
            <a:pPr lvl="1"/>
            <a:endParaRPr lang="zh-CN" altLang="zh-CN" dirty="0"/>
          </a:p>
          <a:p>
            <a:r>
              <a:rPr lang="zh-CN" altLang="zh-CN" dirty="0"/>
              <a:t>拥有足够情报</a:t>
            </a:r>
            <a:endParaRPr lang="en-US" altLang="zh-CN" dirty="0"/>
          </a:p>
          <a:p>
            <a:pPr lvl="1"/>
            <a:r>
              <a:rPr lang="zh-CN" altLang="en-US" dirty="0"/>
              <a:t>有效的数据输入输出</a:t>
            </a:r>
          </a:p>
        </p:txBody>
      </p:sp>
      <p:sp>
        <p:nvSpPr>
          <p:cNvPr id="4" name="TextBox 3"/>
          <p:cNvSpPr txBox="1"/>
          <p:nvPr/>
        </p:nvSpPr>
        <p:spPr>
          <a:xfrm>
            <a:off x="6084168" y="260648"/>
            <a:ext cx="2592288" cy="369332"/>
          </a:xfrm>
          <a:prstGeom prst="rect">
            <a:avLst/>
          </a:prstGeom>
          <a:noFill/>
        </p:spPr>
        <p:txBody>
          <a:bodyPr wrap="square" rtlCol="0">
            <a:spAutoFit/>
          </a:bodyPr>
          <a:lstStyle/>
          <a:p>
            <a:r>
              <a:rPr lang="en-US" altLang="zh-CN" b="1" dirty="0"/>
              <a:t>2.1 </a:t>
            </a:r>
            <a:r>
              <a:rPr lang="zh-CN" altLang="zh-CN" b="1" dirty="0"/>
              <a:t>算法及算法复杂度</a:t>
            </a:r>
          </a:p>
        </p:txBody>
      </p:sp>
    </p:spTree>
    <p:extLst>
      <p:ext uri="{BB962C8B-B14F-4D97-AF65-F5344CB8AC3E}">
        <p14:creationId xmlns:p14="http://schemas.microsoft.com/office/powerpoint/2010/main" val="30063863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算法的基本要素</a:t>
            </a:r>
            <a:endParaRPr lang="zh-CN" altLang="en-US" dirty="0"/>
          </a:p>
        </p:txBody>
      </p:sp>
      <p:sp>
        <p:nvSpPr>
          <p:cNvPr id="3" name="内容占位符 2"/>
          <p:cNvSpPr>
            <a:spLocks noGrp="1"/>
          </p:cNvSpPr>
          <p:nvPr>
            <p:ph sz="quarter" idx="1"/>
          </p:nvPr>
        </p:nvSpPr>
        <p:spPr/>
        <p:txBody>
          <a:bodyPr/>
          <a:lstStyle/>
          <a:p>
            <a:r>
              <a:rPr lang="zh-CN" altLang="zh-CN" dirty="0"/>
              <a:t>算法中对数据的运算和操作</a:t>
            </a:r>
            <a:endParaRPr lang="en-US" altLang="zh-CN" dirty="0"/>
          </a:p>
          <a:p>
            <a:pPr lvl="1"/>
            <a:r>
              <a:rPr lang="zh-CN" altLang="zh-CN" dirty="0"/>
              <a:t>算术运算：加、减、乘、除等。</a:t>
            </a:r>
          </a:p>
          <a:p>
            <a:pPr lvl="1"/>
            <a:r>
              <a:rPr lang="zh-CN" altLang="zh-CN" dirty="0"/>
              <a:t>逻辑运算：或、与、非等。</a:t>
            </a:r>
          </a:p>
          <a:p>
            <a:pPr lvl="1"/>
            <a:r>
              <a:rPr lang="zh-CN" altLang="zh-CN" dirty="0"/>
              <a:t>关系运算：大于、小于、等于、不等于等。</a:t>
            </a:r>
          </a:p>
          <a:p>
            <a:pPr lvl="1"/>
            <a:r>
              <a:rPr lang="zh-CN" altLang="zh-CN" dirty="0"/>
              <a:t>数据传输：输入、输出、赋值。</a:t>
            </a:r>
          </a:p>
          <a:p>
            <a:pPr lvl="1"/>
            <a:endParaRPr lang="en-US" altLang="zh-CN" dirty="0"/>
          </a:p>
          <a:p>
            <a:r>
              <a:rPr lang="zh-CN" altLang="zh-CN" dirty="0"/>
              <a:t>算法的控制结构</a:t>
            </a:r>
            <a:endParaRPr lang="en-US" altLang="zh-CN" dirty="0"/>
          </a:p>
          <a:p>
            <a:pPr lvl="1"/>
            <a:r>
              <a:rPr lang="zh-CN" altLang="zh-CN" dirty="0"/>
              <a:t>顺序结构</a:t>
            </a:r>
            <a:endParaRPr lang="en-US" altLang="zh-CN" dirty="0"/>
          </a:p>
          <a:p>
            <a:pPr lvl="1"/>
            <a:r>
              <a:rPr lang="zh-CN" altLang="zh-CN" dirty="0"/>
              <a:t>选择结构</a:t>
            </a:r>
            <a:endParaRPr lang="en-US" altLang="zh-CN" dirty="0"/>
          </a:p>
          <a:p>
            <a:pPr lvl="1"/>
            <a:r>
              <a:rPr lang="zh-CN" altLang="zh-CN" dirty="0"/>
              <a:t>循环结构</a:t>
            </a:r>
            <a:endParaRPr lang="zh-CN" altLang="en-US" dirty="0"/>
          </a:p>
        </p:txBody>
      </p:sp>
      <p:sp>
        <p:nvSpPr>
          <p:cNvPr id="4" name="TextBox 3"/>
          <p:cNvSpPr txBox="1"/>
          <p:nvPr/>
        </p:nvSpPr>
        <p:spPr>
          <a:xfrm>
            <a:off x="6084168" y="260648"/>
            <a:ext cx="2592288" cy="369332"/>
          </a:xfrm>
          <a:prstGeom prst="rect">
            <a:avLst/>
          </a:prstGeom>
          <a:noFill/>
        </p:spPr>
        <p:txBody>
          <a:bodyPr wrap="square" rtlCol="0">
            <a:spAutoFit/>
          </a:bodyPr>
          <a:lstStyle/>
          <a:p>
            <a:r>
              <a:rPr lang="en-US" altLang="zh-CN" b="1" dirty="0"/>
              <a:t>2.1 </a:t>
            </a:r>
            <a:r>
              <a:rPr lang="zh-CN" altLang="zh-CN" b="1" dirty="0"/>
              <a:t>算法及算法复杂度</a:t>
            </a:r>
          </a:p>
        </p:txBody>
      </p:sp>
    </p:spTree>
    <p:extLst>
      <p:ext uri="{BB962C8B-B14F-4D97-AF65-F5344CB8AC3E}">
        <p14:creationId xmlns:p14="http://schemas.microsoft.com/office/powerpoint/2010/main" val="41732239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算法的复杂度</a:t>
            </a:r>
            <a:endParaRPr lang="zh-CN" altLang="en-US" dirty="0"/>
          </a:p>
        </p:txBody>
      </p:sp>
      <p:sp>
        <p:nvSpPr>
          <p:cNvPr id="3" name="内容占位符 2"/>
          <p:cNvSpPr>
            <a:spLocks noGrp="1"/>
          </p:cNvSpPr>
          <p:nvPr>
            <p:ph sz="quarter" idx="1"/>
          </p:nvPr>
        </p:nvSpPr>
        <p:spPr>
          <a:xfrm>
            <a:off x="457200" y="1600200"/>
            <a:ext cx="8219256" cy="4873752"/>
          </a:xfrm>
        </p:spPr>
        <p:txBody>
          <a:bodyPr/>
          <a:lstStyle/>
          <a:p>
            <a:r>
              <a:rPr lang="zh-CN" altLang="zh-CN" dirty="0"/>
              <a:t>算法的时间复杂度</a:t>
            </a:r>
            <a:endParaRPr lang="en-US" altLang="zh-CN" dirty="0"/>
          </a:p>
          <a:p>
            <a:pPr lvl="1"/>
            <a:r>
              <a:rPr lang="zh-CN" altLang="zh-CN" dirty="0"/>
              <a:t>算法在执行过程中所需基本运算的执行次数</a:t>
            </a:r>
            <a:endParaRPr lang="en-US" altLang="zh-CN" dirty="0"/>
          </a:p>
          <a:p>
            <a:pPr lvl="2"/>
            <a:r>
              <a:rPr lang="zh-CN" altLang="en-US" b="1" dirty="0"/>
              <a:t>例如：   </a:t>
            </a:r>
            <a:r>
              <a:rPr lang="en-US" altLang="zh-CN" b="1" dirty="0"/>
              <a:t>for i=1 to n</a:t>
            </a:r>
          </a:p>
          <a:p>
            <a:pPr lvl="2"/>
            <a:r>
              <a:rPr lang="en-US" altLang="zh-CN" b="1" dirty="0"/>
              <a:t>            for j=1 to  n</a:t>
            </a:r>
          </a:p>
          <a:p>
            <a:pPr lvl="2"/>
            <a:r>
              <a:rPr lang="en-US" altLang="zh-CN" b="1" dirty="0"/>
              <a:t>                </a:t>
            </a:r>
            <a:r>
              <a:rPr lang="en-US" altLang="zh-CN" b="1" dirty="0">
                <a:solidFill>
                  <a:srgbClr val="FF0000"/>
                </a:solidFill>
              </a:rPr>
              <a:t>print i*j</a:t>
            </a:r>
          </a:p>
          <a:p>
            <a:pPr lvl="2"/>
            <a:r>
              <a:rPr lang="en-US" altLang="zh-CN" b="1" dirty="0"/>
              <a:t>            next j</a:t>
            </a:r>
          </a:p>
          <a:p>
            <a:pPr lvl="2"/>
            <a:r>
              <a:rPr lang="en-US" altLang="zh-CN" b="1" dirty="0"/>
              <a:t>         next i</a:t>
            </a:r>
          </a:p>
          <a:p>
            <a:pPr lvl="1"/>
            <a:r>
              <a:rPr lang="zh-CN" altLang="en-US" b="1" dirty="0"/>
              <a:t>命令</a:t>
            </a:r>
            <a:r>
              <a:rPr lang="en-US" altLang="zh-CN" b="1" dirty="0">
                <a:solidFill>
                  <a:srgbClr val="FF0000"/>
                </a:solidFill>
              </a:rPr>
              <a:t>print i*j </a:t>
            </a:r>
            <a:r>
              <a:rPr lang="zh-CN" altLang="en-US" dirty="0"/>
              <a:t>需要执行</a:t>
            </a:r>
            <a:r>
              <a:rPr lang="en-US" altLang="zh-CN" dirty="0"/>
              <a:t>n</a:t>
            </a:r>
            <a:r>
              <a:rPr lang="zh-CN" altLang="en-US" dirty="0"/>
              <a:t>*</a:t>
            </a:r>
            <a:r>
              <a:rPr lang="en-US" altLang="zh-CN" dirty="0"/>
              <a:t>n</a:t>
            </a:r>
            <a:r>
              <a:rPr lang="zh-CN" altLang="en-US" dirty="0"/>
              <a:t>次，时间复杂度可表示为</a:t>
            </a:r>
            <a:r>
              <a:rPr lang="en-US" altLang="zh-CN" b="1" dirty="0"/>
              <a:t>O</a:t>
            </a:r>
            <a:r>
              <a:rPr lang="en-US" altLang="zh-CN" dirty="0"/>
              <a:t>(n</a:t>
            </a:r>
            <a:r>
              <a:rPr lang="en-US" altLang="zh-CN" baseline="30000" dirty="0"/>
              <a:t>2</a:t>
            </a:r>
            <a:r>
              <a:rPr lang="en-US" altLang="zh-CN" dirty="0"/>
              <a:t>)</a:t>
            </a:r>
            <a:endParaRPr lang="zh-CN" altLang="zh-CN" dirty="0"/>
          </a:p>
          <a:p>
            <a:pPr lvl="1"/>
            <a:endParaRPr lang="en-US" altLang="zh-CN" dirty="0"/>
          </a:p>
          <a:p>
            <a:pPr lvl="1"/>
            <a:r>
              <a:rPr lang="zh-CN" altLang="zh-CN" dirty="0"/>
              <a:t>平均性态</a:t>
            </a:r>
            <a:endParaRPr lang="en-US" altLang="zh-CN" dirty="0"/>
          </a:p>
          <a:p>
            <a:pPr lvl="1"/>
            <a:endParaRPr lang="en-US" altLang="zh-CN" dirty="0"/>
          </a:p>
          <a:p>
            <a:pPr lvl="1"/>
            <a:r>
              <a:rPr lang="zh-CN" altLang="zh-CN" dirty="0"/>
              <a:t>最坏情况复杂性</a:t>
            </a:r>
            <a:endParaRPr lang="zh-CN" altLang="en-US" dirty="0"/>
          </a:p>
        </p:txBody>
      </p:sp>
      <p:sp>
        <p:nvSpPr>
          <p:cNvPr id="4" name="TextBox 3"/>
          <p:cNvSpPr txBox="1"/>
          <p:nvPr/>
        </p:nvSpPr>
        <p:spPr>
          <a:xfrm>
            <a:off x="6084168" y="260648"/>
            <a:ext cx="2592288" cy="369332"/>
          </a:xfrm>
          <a:prstGeom prst="rect">
            <a:avLst/>
          </a:prstGeom>
          <a:noFill/>
        </p:spPr>
        <p:txBody>
          <a:bodyPr wrap="square" rtlCol="0">
            <a:spAutoFit/>
          </a:bodyPr>
          <a:lstStyle/>
          <a:p>
            <a:r>
              <a:rPr lang="en-US" altLang="zh-CN" b="1" dirty="0"/>
              <a:t>2.1 </a:t>
            </a:r>
            <a:r>
              <a:rPr lang="zh-CN" altLang="zh-CN" b="1" dirty="0"/>
              <a:t>算法及算法复杂度</a:t>
            </a:r>
          </a:p>
        </p:txBody>
      </p:sp>
      <p:graphicFrame>
        <p:nvGraphicFramePr>
          <p:cNvPr id="5" name="表格 4"/>
          <p:cNvGraphicFramePr>
            <a:graphicFrameLocks noGrp="1"/>
          </p:cNvGraphicFramePr>
          <p:nvPr>
            <p:extLst>
              <p:ext uri="{D42A27DB-BD31-4B8C-83A1-F6EECF244321}">
                <p14:modId xmlns:p14="http://schemas.microsoft.com/office/powerpoint/2010/main" val="1858666898"/>
              </p:ext>
            </p:extLst>
          </p:nvPr>
        </p:nvGraphicFramePr>
        <p:xfrm>
          <a:off x="4570257" y="5301208"/>
          <a:ext cx="3312372" cy="720080"/>
        </p:xfrm>
        <a:graphic>
          <a:graphicData uri="http://schemas.openxmlformats.org/drawingml/2006/table">
            <a:tbl>
              <a:tblPr firstRow="1" bandRow="1">
                <a:tableStyleId>{21E4AEA4-8DFA-4A89-87EB-49C32662AFE0}</a:tableStyleId>
              </a:tblPr>
              <a:tblGrid>
                <a:gridCol w="649815">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574325">
                  <a:extLst>
                    <a:ext uri="{9D8B030D-6E8A-4147-A177-3AD203B41FA5}">
                      <a16:colId xmlns:a16="http://schemas.microsoft.com/office/drawing/2014/main" val="20003"/>
                    </a:ext>
                  </a:extLst>
                </a:gridCol>
              </a:tblGrid>
              <a:tr h="720080">
                <a:tc>
                  <a:txBody>
                    <a:bodyPr/>
                    <a:lstStyle/>
                    <a:p>
                      <a:r>
                        <a:rPr lang="en-US" altLang="zh-CN" sz="2800" dirty="0"/>
                        <a:t>a</a:t>
                      </a:r>
                      <a:r>
                        <a:rPr lang="en-US" altLang="zh-CN" sz="2800" baseline="-25000" dirty="0"/>
                        <a:t>1</a:t>
                      </a:r>
                      <a:endParaRPr lang="zh-CN" altLang="en-US" sz="2800" baseline="-25000" dirty="0"/>
                    </a:p>
                  </a:txBody>
                  <a:tcPr/>
                </a:tc>
                <a:tc>
                  <a:txBody>
                    <a:bodyPr/>
                    <a:lstStyle/>
                    <a:p>
                      <a:r>
                        <a:rPr lang="en-US" altLang="zh-CN" sz="2800" dirty="0"/>
                        <a:t>a</a:t>
                      </a:r>
                      <a:r>
                        <a:rPr lang="en-US" altLang="zh-CN" sz="2800" baseline="-25000" dirty="0"/>
                        <a:t>2</a:t>
                      </a:r>
                      <a:endParaRPr lang="zh-CN" altLang="en-US" sz="2800" baseline="-25000" dirty="0"/>
                    </a:p>
                  </a:txBody>
                  <a:tcPr/>
                </a:tc>
                <a:tc>
                  <a:txBody>
                    <a:bodyPr/>
                    <a:lstStyle/>
                    <a:p>
                      <a:pPr algn="ctr"/>
                      <a:r>
                        <a:rPr lang="en-US" altLang="zh-CN" sz="2800" dirty="0"/>
                        <a:t>……</a:t>
                      </a:r>
                      <a:endParaRPr lang="zh-CN" altLang="en-US" sz="2800" dirty="0"/>
                    </a:p>
                  </a:txBody>
                  <a:tcPr/>
                </a:tc>
                <a:tc>
                  <a:txBody>
                    <a:bodyPr/>
                    <a:lstStyle/>
                    <a:p>
                      <a:r>
                        <a:rPr lang="en-US" altLang="zh-CN" sz="2800" dirty="0"/>
                        <a:t>a</a:t>
                      </a:r>
                      <a:r>
                        <a:rPr lang="en-US" altLang="zh-CN" sz="2800" baseline="-25000" dirty="0"/>
                        <a:t>n</a:t>
                      </a:r>
                      <a:endParaRPr lang="zh-CN" altLang="en-US" sz="2800" baseline="-25000" dirty="0"/>
                    </a:p>
                  </a:txBody>
                  <a:tcPr/>
                </a:tc>
                <a:extLst>
                  <a:ext uri="{0D108BD9-81ED-4DB2-BD59-A6C34878D82A}">
                    <a16:rowId xmlns:a16="http://schemas.microsoft.com/office/drawing/2014/main" val="10000"/>
                  </a:ext>
                </a:extLst>
              </a:tr>
            </a:tbl>
          </a:graphicData>
        </a:graphic>
      </p:graphicFrame>
      <p:cxnSp>
        <p:nvCxnSpPr>
          <p:cNvPr id="8" name="直接连接符 7"/>
          <p:cNvCxnSpPr/>
          <p:nvPr/>
        </p:nvCxnSpPr>
        <p:spPr>
          <a:xfrm>
            <a:off x="2483768" y="5085184"/>
            <a:ext cx="2016224" cy="432048"/>
          </a:xfrm>
          <a:prstGeom prst="line">
            <a:avLst/>
          </a:prstGeom>
        </p:spPr>
        <p:style>
          <a:lnRef idx="2">
            <a:schemeClr val="accent3"/>
          </a:lnRef>
          <a:fillRef idx="0">
            <a:schemeClr val="accent3"/>
          </a:fillRef>
          <a:effectRef idx="1">
            <a:schemeClr val="accent3"/>
          </a:effectRef>
          <a:fontRef idx="minor">
            <a:schemeClr val="tx1"/>
          </a:fontRef>
        </p:style>
      </p:cxnSp>
      <p:cxnSp>
        <p:nvCxnSpPr>
          <p:cNvPr id="10" name="直接连接符 9"/>
          <p:cNvCxnSpPr/>
          <p:nvPr/>
        </p:nvCxnSpPr>
        <p:spPr>
          <a:xfrm flipV="1">
            <a:off x="3059832" y="5589240"/>
            <a:ext cx="1440160" cy="288032"/>
          </a:xfrm>
          <a:prstGeom prst="line">
            <a:avLst/>
          </a:prstGeom>
        </p:spPr>
        <p:style>
          <a:lnRef idx="2">
            <a:schemeClr val="accent3"/>
          </a:lnRef>
          <a:fillRef idx="0">
            <a:schemeClr val="accent3"/>
          </a:fillRef>
          <a:effectRef idx="1">
            <a:schemeClr val="accent3"/>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3456402" y="4578766"/>
                <a:ext cx="520142" cy="7224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CN" sz="2400" i="1" smtClean="0">
                              <a:latin typeface="Cambria Math" panose="02040503050406030204" pitchFamily="18" charset="0"/>
                            </a:rPr>
                          </m:ctrlPr>
                        </m:fPr>
                        <m:num>
                          <m:r>
                            <a:rPr lang="en-US" altLang="zh-CN" sz="2400" b="0" i="1" smtClean="0">
                              <a:latin typeface="Cambria Math"/>
                            </a:rPr>
                            <m:t>𝑛</m:t>
                          </m:r>
                        </m:num>
                        <m:den>
                          <m:r>
                            <a:rPr lang="en-US" altLang="zh-CN" sz="2400" b="0" i="1" smtClean="0">
                              <a:latin typeface="Cambria Math"/>
                            </a:rPr>
                            <m:t>2</m:t>
                          </m:r>
                        </m:den>
                      </m:f>
                    </m:oMath>
                  </m:oMathPara>
                </a14:m>
                <a:endParaRPr lang="zh-CN" alt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456402" y="4578766"/>
                <a:ext cx="520142" cy="722442"/>
              </a:xfrm>
              <a:prstGeom prst="rect">
                <a:avLst/>
              </a:prstGeom>
              <a:blipFill rotWithShape="1">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519841" y="5733256"/>
                <a:ext cx="52014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a:rPr>
                        <m:t>𝑛</m:t>
                      </m:r>
                    </m:oMath>
                  </m:oMathPara>
                </a14:m>
                <a:endParaRPr lang="zh-CN" alt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519841" y="5733256"/>
                <a:ext cx="520142" cy="461665"/>
              </a:xfrm>
              <a:prstGeom prst="rect">
                <a:avLst/>
              </a:prstGeom>
              <a:blipFill rotWithShape="1">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068631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算法的空间复杂度</a:t>
            </a:r>
            <a:endParaRPr lang="zh-CN" altLang="en-US" dirty="0"/>
          </a:p>
        </p:txBody>
      </p:sp>
      <p:sp>
        <p:nvSpPr>
          <p:cNvPr id="3" name="内容占位符 2"/>
          <p:cNvSpPr>
            <a:spLocks noGrp="1"/>
          </p:cNvSpPr>
          <p:nvPr>
            <p:ph sz="quarter" idx="1"/>
          </p:nvPr>
        </p:nvSpPr>
        <p:spPr/>
        <p:txBody>
          <a:bodyPr/>
          <a:lstStyle/>
          <a:p>
            <a:r>
              <a:rPr lang="zh-CN" altLang="zh-CN" dirty="0"/>
              <a:t>算法的空间复杂度指执行这个算法程序所占用的所有存储空间</a:t>
            </a:r>
            <a:endParaRPr lang="en-US" altLang="zh-CN" dirty="0"/>
          </a:p>
          <a:p>
            <a:pPr lvl="1"/>
            <a:r>
              <a:rPr lang="zh-CN" altLang="zh-CN" dirty="0"/>
              <a:t>包括算法指令、常数、变量等本身所占空间，输入的初始数据所占的空间以及算法在执行过程中所需要的额外空间</a:t>
            </a:r>
            <a:endParaRPr lang="en-US" altLang="zh-CN" dirty="0"/>
          </a:p>
          <a:p>
            <a:endParaRPr lang="en-US" altLang="zh-CN" dirty="0"/>
          </a:p>
          <a:p>
            <a:r>
              <a:rPr lang="zh-CN" altLang="zh-CN" dirty="0"/>
              <a:t>时间复杂度与空间复杂度，无相关性</a:t>
            </a:r>
            <a:endParaRPr lang="en-US" altLang="zh-CN" dirty="0"/>
          </a:p>
          <a:p>
            <a:pPr marL="365760" lvl="1" indent="0">
              <a:buNone/>
            </a:pPr>
            <a:endParaRPr lang="zh-CN" altLang="en-US" dirty="0"/>
          </a:p>
        </p:txBody>
      </p:sp>
      <p:sp>
        <p:nvSpPr>
          <p:cNvPr id="4" name="TextBox 3"/>
          <p:cNvSpPr txBox="1"/>
          <p:nvPr/>
        </p:nvSpPr>
        <p:spPr>
          <a:xfrm>
            <a:off x="6084168" y="260648"/>
            <a:ext cx="2592288" cy="369332"/>
          </a:xfrm>
          <a:prstGeom prst="rect">
            <a:avLst/>
          </a:prstGeom>
          <a:noFill/>
        </p:spPr>
        <p:txBody>
          <a:bodyPr wrap="square" rtlCol="0">
            <a:spAutoFit/>
          </a:bodyPr>
          <a:lstStyle/>
          <a:p>
            <a:r>
              <a:rPr lang="en-US" altLang="zh-CN" b="1" dirty="0"/>
              <a:t>2.1 </a:t>
            </a:r>
            <a:r>
              <a:rPr lang="zh-CN" altLang="zh-CN" b="1" dirty="0"/>
              <a:t>算法及算法复杂度</a:t>
            </a:r>
          </a:p>
        </p:txBody>
      </p:sp>
    </p:spTree>
    <p:extLst>
      <p:ext uri="{BB962C8B-B14F-4D97-AF65-F5344CB8AC3E}">
        <p14:creationId xmlns:p14="http://schemas.microsoft.com/office/powerpoint/2010/main" val="14068631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算法设计的基本方法</a:t>
            </a:r>
            <a:endParaRPr lang="zh-CN" altLang="en-US" dirty="0"/>
          </a:p>
        </p:txBody>
      </p:sp>
      <p:sp>
        <p:nvSpPr>
          <p:cNvPr id="3" name="内容占位符 2"/>
          <p:cNvSpPr>
            <a:spLocks noGrp="1"/>
          </p:cNvSpPr>
          <p:nvPr>
            <p:ph sz="quarter" idx="1"/>
          </p:nvPr>
        </p:nvSpPr>
        <p:spPr/>
        <p:txBody>
          <a:bodyPr/>
          <a:lstStyle/>
          <a:p>
            <a:r>
              <a:rPr lang="zh-CN" altLang="zh-CN" dirty="0"/>
              <a:t>穷举法</a:t>
            </a:r>
            <a:endParaRPr lang="en-US" altLang="zh-CN" dirty="0"/>
          </a:p>
          <a:p>
            <a:r>
              <a:rPr lang="zh-CN" altLang="zh-CN" dirty="0"/>
              <a:t>迭代法和递推法</a:t>
            </a:r>
            <a:endParaRPr lang="en-US" altLang="zh-CN" dirty="0"/>
          </a:p>
          <a:p>
            <a:r>
              <a:rPr lang="zh-CN" altLang="zh-CN" dirty="0"/>
              <a:t>递归法</a:t>
            </a:r>
            <a:endParaRPr lang="en-US" altLang="zh-CN" dirty="0"/>
          </a:p>
          <a:p>
            <a:r>
              <a:rPr lang="zh-CN" altLang="zh-CN" dirty="0"/>
              <a:t>归纳法</a:t>
            </a:r>
            <a:endParaRPr lang="en-US" altLang="zh-CN" dirty="0"/>
          </a:p>
          <a:p>
            <a:r>
              <a:rPr lang="zh-CN" altLang="zh-CN" dirty="0"/>
              <a:t>回溯法</a:t>
            </a:r>
            <a:endParaRPr lang="en-US" altLang="zh-CN" dirty="0"/>
          </a:p>
          <a:p>
            <a:r>
              <a:rPr lang="zh-CN" altLang="zh-CN" dirty="0"/>
              <a:t>分治法</a:t>
            </a:r>
            <a:endParaRPr lang="zh-CN" altLang="en-US" dirty="0"/>
          </a:p>
        </p:txBody>
      </p:sp>
      <p:sp>
        <p:nvSpPr>
          <p:cNvPr id="4" name="TextBox 3"/>
          <p:cNvSpPr txBox="1"/>
          <p:nvPr/>
        </p:nvSpPr>
        <p:spPr>
          <a:xfrm>
            <a:off x="5292080" y="260648"/>
            <a:ext cx="3384376" cy="369332"/>
          </a:xfrm>
          <a:prstGeom prst="rect">
            <a:avLst/>
          </a:prstGeom>
          <a:noFill/>
        </p:spPr>
        <p:txBody>
          <a:bodyPr wrap="square" rtlCol="0">
            <a:spAutoFit/>
          </a:bodyPr>
          <a:lstStyle/>
          <a:p>
            <a:r>
              <a:rPr lang="en-US" altLang="zh-CN" b="1" dirty="0"/>
              <a:t>2.2 </a:t>
            </a:r>
            <a:r>
              <a:rPr lang="zh-CN" altLang="zh-CN" b="1" dirty="0"/>
              <a:t>典型计算问题的算法设计</a:t>
            </a:r>
          </a:p>
        </p:txBody>
      </p:sp>
    </p:spTree>
    <p:extLst>
      <p:ext uri="{BB962C8B-B14F-4D97-AF65-F5344CB8AC3E}">
        <p14:creationId xmlns:p14="http://schemas.microsoft.com/office/powerpoint/2010/main" val="14068631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典型计算问题的算法设计</a:t>
            </a:r>
            <a:endParaRPr lang="zh-CN" altLang="en-US" dirty="0"/>
          </a:p>
        </p:txBody>
      </p:sp>
      <p:sp>
        <p:nvSpPr>
          <p:cNvPr id="3" name="内容占位符 2"/>
          <p:cNvSpPr>
            <a:spLocks noGrp="1"/>
          </p:cNvSpPr>
          <p:nvPr>
            <p:ph sz="quarter" idx="1"/>
          </p:nvPr>
        </p:nvSpPr>
        <p:spPr/>
        <p:txBody>
          <a:bodyPr/>
          <a:lstStyle/>
          <a:p>
            <a:r>
              <a:rPr lang="zh-CN" altLang="zh-CN" dirty="0"/>
              <a:t>利用迭代法解决求和问题</a:t>
            </a:r>
            <a:endParaRPr lang="zh-CN" altLang="zh-CN" b="1" dirty="0"/>
          </a:p>
          <a:p>
            <a:endParaRPr lang="zh-CN" altLang="en-US" dirty="0"/>
          </a:p>
        </p:txBody>
      </p:sp>
      <p:sp>
        <p:nvSpPr>
          <p:cNvPr id="4" name="TextBox 3"/>
          <p:cNvSpPr txBox="1"/>
          <p:nvPr/>
        </p:nvSpPr>
        <p:spPr>
          <a:xfrm>
            <a:off x="5292080" y="260648"/>
            <a:ext cx="3384376" cy="369332"/>
          </a:xfrm>
          <a:prstGeom prst="rect">
            <a:avLst/>
          </a:prstGeom>
          <a:noFill/>
        </p:spPr>
        <p:txBody>
          <a:bodyPr wrap="square" rtlCol="0">
            <a:spAutoFit/>
          </a:bodyPr>
          <a:lstStyle/>
          <a:p>
            <a:r>
              <a:rPr lang="en-US" altLang="zh-CN" b="1" dirty="0"/>
              <a:t>2.2 </a:t>
            </a:r>
            <a:r>
              <a:rPr lang="zh-CN" altLang="zh-CN" b="1" dirty="0"/>
              <a:t>典型计算问题的算法设计</a:t>
            </a:r>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348880"/>
            <a:ext cx="2162175" cy="3476625"/>
          </a:xfrm>
          <a:prstGeom prst="rect">
            <a:avLst/>
          </a:prstGeom>
          <a:noFill/>
          <a:ln>
            <a:noFill/>
          </a:ln>
        </p:spPr>
      </p:pic>
    </p:spTree>
    <p:extLst>
      <p:ext uri="{BB962C8B-B14F-4D97-AF65-F5344CB8AC3E}">
        <p14:creationId xmlns:p14="http://schemas.microsoft.com/office/powerpoint/2010/main" val="38241055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58480"/>
            <a:ext cx="7467600" cy="1143000"/>
          </a:xfrm>
        </p:spPr>
        <p:txBody>
          <a:bodyPr/>
          <a:lstStyle/>
          <a:p>
            <a:r>
              <a:rPr lang="zh-CN" altLang="zh-CN" dirty="0"/>
              <a:t>典型计算问题的算法设计</a:t>
            </a:r>
            <a:endParaRPr lang="zh-CN" altLang="en-US" dirty="0"/>
          </a:p>
        </p:txBody>
      </p:sp>
      <p:sp>
        <p:nvSpPr>
          <p:cNvPr id="3" name="内容占位符 2"/>
          <p:cNvSpPr>
            <a:spLocks noGrp="1"/>
          </p:cNvSpPr>
          <p:nvPr>
            <p:ph sz="quarter" idx="1"/>
          </p:nvPr>
        </p:nvSpPr>
        <p:spPr>
          <a:xfrm>
            <a:off x="467544" y="1196752"/>
            <a:ext cx="7467600" cy="4873752"/>
          </a:xfrm>
        </p:spPr>
        <p:txBody>
          <a:bodyPr/>
          <a:lstStyle/>
          <a:p>
            <a:r>
              <a:rPr lang="zh-CN" altLang="zh-CN" dirty="0"/>
              <a:t>利用递归法解决求积问题</a:t>
            </a:r>
            <a:endParaRPr lang="zh-CN" altLang="en-US" dirty="0"/>
          </a:p>
        </p:txBody>
      </p:sp>
      <p:sp>
        <p:nvSpPr>
          <p:cNvPr id="4" name="TextBox 3"/>
          <p:cNvSpPr txBox="1"/>
          <p:nvPr/>
        </p:nvSpPr>
        <p:spPr>
          <a:xfrm>
            <a:off x="5292080" y="260648"/>
            <a:ext cx="3384376" cy="369332"/>
          </a:xfrm>
          <a:prstGeom prst="rect">
            <a:avLst/>
          </a:prstGeom>
          <a:noFill/>
        </p:spPr>
        <p:txBody>
          <a:bodyPr wrap="square" rtlCol="0">
            <a:spAutoFit/>
          </a:bodyPr>
          <a:lstStyle/>
          <a:p>
            <a:r>
              <a:rPr lang="en-US" altLang="zh-CN" b="1" dirty="0"/>
              <a:t>2.2 </a:t>
            </a:r>
            <a:r>
              <a:rPr lang="zh-CN" altLang="zh-CN" b="1" dirty="0"/>
              <a:t>典型计算问题的算法设计</a:t>
            </a:r>
          </a:p>
        </p:txBody>
      </p:sp>
      <p:sp>
        <p:nvSpPr>
          <p:cNvPr id="6" name="矩形 5"/>
          <p:cNvSpPr/>
          <p:nvPr/>
        </p:nvSpPr>
        <p:spPr>
          <a:xfrm>
            <a:off x="723743" y="1628800"/>
            <a:ext cx="7416824" cy="1323439"/>
          </a:xfrm>
          <a:prstGeom prst="rect">
            <a:avLst/>
          </a:prstGeom>
        </p:spPr>
        <p:txBody>
          <a:bodyPr wrap="square">
            <a:spAutoFit/>
          </a:bodyPr>
          <a:lstStyle/>
          <a:p>
            <a:r>
              <a:rPr lang="zh-CN" altLang="zh-CN" sz="2000" dirty="0">
                <a:latin typeface="黑体" pitchFamily="49" charset="-122"/>
                <a:ea typeface="黑体" pitchFamily="49" charset="-122"/>
              </a:rPr>
              <a:t>具体要求：计算</a:t>
            </a:r>
            <a:r>
              <a:rPr lang="en-US" altLang="zh-CN" sz="2000" dirty="0">
                <a:latin typeface="黑体" pitchFamily="49" charset="-122"/>
                <a:ea typeface="黑体" pitchFamily="49" charset="-122"/>
              </a:rPr>
              <a:t>n!</a:t>
            </a:r>
            <a:r>
              <a:rPr lang="zh-CN" altLang="zh-CN" sz="2000" dirty="0">
                <a:latin typeface="黑体" pitchFamily="49" charset="-122"/>
                <a:ea typeface="黑体" pitchFamily="49" charset="-122"/>
              </a:rPr>
              <a:t>。</a:t>
            </a:r>
          </a:p>
          <a:p>
            <a:r>
              <a:rPr lang="zh-CN" altLang="zh-CN" sz="2000" dirty="0">
                <a:latin typeface="黑体" pitchFamily="49" charset="-122"/>
                <a:ea typeface="黑体" pitchFamily="49" charset="-122"/>
              </a:rPr>
              <a:t>算法设计：</a:t>
            </a:r>
            <a:endParaRPr lang="en-US" altLang="zh-CN" sz="2000" dirty="0">
              <a:latin typeface="黑体" pitchFamily="49" charset="-122"/>
              <a:ea typeface="黑体" pitchFamily="49" charset="-122"/>
            </a:endParaRPr>
          </a:p>
          <a:p>
            <a:r>
              <a:rPr lang="en-US" altLang="zh-CN" sz="2000" dirty="0">
                <a:latin typeface="黑体" pitchFamily="49" charset="-122"/>
                <a:ea typeface="黑体" pitchFamily="49" charset="-122"/>
              </a:rPr>
              <a:t>f=n!=n*(n-1)!=n*(n-1)*(n-2)!=……= n*(n-1)*(n-2)*......*0!= n*(n-1)*(n-2)*......*1</a:t>
            </a:r>
            <a:endParaRPr lang="zh-CN" altLang="en-US" sz="2000" dirty="0">
              <a:latin typeface="黑体" pitchFamily="49" charset="-122"/>
              <a:ea typeface="黑体" pitchFamily="49" charset="-122"/>
            </a:endParaRPr>
          </a:p>
        </p:txBody>
      </p:sp>
      <p:pic>
        <p:nvPicPr>
          <p:cNvPr id="7" name="图片 6"/>
          <p:cNvPicPr/>
          <p:nvPr/>
        </p:nvPicPr>
        <p:blipFill>
          <a:blip r:embed="rId2">
            <a:extLst>
              <a:ext uri="{28A0092B-C50C-407E-A947-70E740481C1C}">
                <a14:useLocalDpi xmlns:a14="http://schemas.microsoft.com/office/drawing/2010/main" val="0"/>
              </a:ext>
            </a:extLst>
          </a:blip>
          <a:srcRect l="5101"/>
          <a:stretch>
            <a:fillRect/>
          </a:stretch>
        </p:blipFill>
        <p:spPr bwMode="auto">
          <a:xfrm>
            <a:off x="2699792" y="2924201"/>
            <a:ext cx="2947789" cy="3933799"/>
          </a:xfrm>
          <a:prstGeom prst="rect">
            <a:avLst/>
          </a:prstGeom>
          <a:noFill/>
          <a:ln>
            <a:noFill/>
          </a:ln>
        </p:spPr>
      </p:pic>
    </p:spTree>
    <p:extLst>
      <p:ext uri="{BB962C8B-B14F-4D97-AF65-F5344CB8AC3E}">
        <p14:creationId xmlns:p14="http://schemas.microsoft.com/office/powerpoint/2010/main" val="9623487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典型计算问题的算法设计</a:t>
            </a:r>
            <a:endParaRPr lang="zh-CN" altLang="en-US" dirty="0"/>
          </a:p>
        </p:txBody>
      </p:sp>
      <p:sp>
        <p:nvSpPr>
          <p:cNvPr id="3" name="内容占位符 2"/>
          <p:cNvSpPr>
            <a:spLocks noGrp="1"/>
          </p:cNvSpPr>
          <p:nvPr>
            <p:ph sz="quarter" idx="1"/>
          </p:nvPr>
        </p:nvSpPr>
        <p:spPr/>
        <p:txBody>
          <a:bodyPr/>
          <a:lstStyle/>
          <a:p>
            <a:r>
              <a:rPr lang="zh-CN" altLang="zh-CN" dirty="0"/>
              <a:t>利用穷举法解决求最大值问题</a:t>
            </a:r>
            <a:endParaRPr lang="zh-CN" altLang="en-US" dirty="0"/>
          </a:p>
        </p:txBody>
      </p:sp>
      <p:sp>
        <p:nvSpPr>
          <p:cNvPr id="4" name="TextBox 3"/>
          <p:cNvSpPr txBox="1"/>
          <p:nvPr/>
        </p:nvSpPr>
        <p:spPr>
          <a:xfrm>
            <a:off x="5292080" y="260648"/>
            <a:ext cx="3384376" cy="369332"/>
          </a:xfrm>
          <a:prstGeom prst="rect">
            <a:avLst/>
          </a:prstGeom>
          <a:noFill/>
        </p:spPr>
        <p:txBody>
          <a:bodyPr wrap="square" rtlCol="0">
            <a:spAutoFit/>
          </a:bodyPr>
          <a:lstStyle/>
          <a:p>
            <a:r>
              <a:rPr lang="en-US" altLang="zh-CN" b="1" dirty="0"/>
              <a:t>2.2 </a:t>
            </a:r>
            <a:r>
              <a:rPr lang="zh-CN" altLang="zh-CN" b="1" dirty="0"/>
              <a:t>典型计算问题的算法设计</a:t>
            </a:r>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412776"/>
            <a:ext cx="3733031" cy="5187305"/>
          </a:xfrm>
          <a:prstGeom prst="rect">
            <a:avLst/>
          </a:prstGeom>
          <a:noFill/>
          <a:ln>
            <a:noFill/>
          </a:ln>
        </p:spPr>
      </p:pic>
      <p:sp>
        <p:nvSpPr>
          <p:cNvPr id="6" name="矩形 5"/>
          <p:cNvSpPr/>
          <p:nvPr/>
        </p:nvSpPr>
        <p:spPr>
          <a:xfrm>
            <a:off x="539552" y="2348880"/>
            <a:ext cx="5040560" cy="1631216"/>
          </a:xfrm>
          <a:prstGeom prst="rect">
            <a:avLst/>
          </a:prstGeom>
        </p:spPr>
        <p:txBody>
          <a:bodyPr wrap="square">
            <a:spAutoFit/>
          </a:bodyPr>
          <a:lstStyle/>
          <a:p>
            <a:r>
              <a:rPr lang="zh-CN" altLang="zh-CN" sz="2000" dirty="0">
                <a:latin typeface="黑体" pitchFamily="49" charset="-122"/>
                <a:ea typeface="黑体" pitchFamily="49" charset="-122"/>
              </a:rPr>
              <a:t>假定第</a:t>
            </a:r>
            <a:r>
              <a:rPr lang="en-US" altLang="zh-CN" sz="2000" dirty="0">
                <a:latin typeface="黑体" pitchFamily="49" charset="-122"/>
                <a:ea typeface="黑体" pitchFamily="49" charset="-122"/>
              </a:rPr>
              <a:t>1</a:t>
            </a:r>
            <a:r>
              <a:rPr lang="zh-CN" altLang="zh-CN" sz="2000" dirty="0">
                <a:latin typeface="黑体" pitchFamily="49" charset="-122"/>
                <a:ea typeface="黑体" pitchFamily="49" charset="-122"/>
              </a:rPr>
              <a:t>个数是最大数，</a:t>
            </a:r>
            <a:r>
              <a:rPr lang="en-US" altLang="zh-CN" sz="2000" dirty="0">
                <a:latin typeface="黑体" pitchFamily="49" charset="-122"/>
                <a:ea typeface="黑体" pitchFamily="49" charset="-122"/>
              </a:rPr>
              <a:t>max</a:t>
            </a:r>
            <a:r>
              <a:rPr lang="zh-CN" altLang="zh-CN" sz="2000" dirty="0">
                <a:latin typeface="黑体" pitchFamily="49" charset="-122"/>
                <a:ea typeface="黑体" pitchFamily="49" charset="-122"/>
              </a:rPr>
              <a:t>里放入第</a:t>
            </a:r>
            <a:r>
              <a:rPr lang="en-US" altLang="zh-CN" sz="2000" dirty="0">
                <a:latin typeface="黑体" pitchFamily="49" charset="-122"/>
                <a:ea typeface="黑体" pitchFamily="49" charset="-122"/>
              </a:rPr>
              <a:t>1</a:t>
            </a:r>
            <a:r>
              <a:rPr lang="zh-CN" altLang="zh-CN" sz="2000" dirty="0">
                <a:latin typeface="黑体" pitchFamily="49" charset="-122"/>
                <a:ea typeface="黑体" pitchFamily="49" charset="-122"/>
              </a:rPr>
              <a:t>个数；</a:t>
            </a:r>
          </a:p>
          <a:p>
            <a:r>
              <a:rPr lang="zh-CN" altLang="zh-CN" sz="2000" dirty="0">
                <a:latin typeface="黑体" pitchFamily="49" charset="-122"/>
                <a:ea typeface="黑体" pitchFamily="49" charset="-122"/>
              </a:rPr>
              <a:t>用第</a:t>
            </a:r>
            <a:r>
              <a:rPr lang="en-US" altLang="zh-CN" sz="2000" dirty="0">
                <a:latin typeface="黑体" pitchFamily="49" charset="-122"/>
                <a:ea typeface="黑体" pitchFamily="49" charset="-122"/>
              </a:rPr>
              <a:t>2</a:t>
            </a:r>
            <a:r>
              <a:rPr lang="zh-CN" altLang="zh-CN" sz="2000" dirty="0">
                <a:latin typeface="黑体" pitchFamily="49" charset="-122"/>
                <a:ea typeface="黑体" pitchFamily="49" charset="-122"/>
              </a:rPr>
              <a:t>个数和</a:t>
            </a:r>
            <a:r>
              <a:rPr lang="en-US" altLang="zh-CN" sz="2000" dirty="0">
                <a:latin typeface="黑体" pitchFamily="49" charset="-122"/>
                <a:ea typeface="黑体" pitchFamily="49" charset="-122"/>
              </a:rPr>
              <a:t>max</a:t>
            </a:r>
            <a:r>
              <a:rPr lang="zh-CN" altLang="zh-CN" sz="2000" dirty="0">
                <a:latin typeface="黑体" pitchFamily="49" charset="-122"/>
                <a:ea typeface="黑体" pitchFamily="49" charset="-122"/>
              </a:rPr>
              <a:t>比较，如果</a:t>
            </a:r>
            <a:r>
              <a:rPr lang="en-US" altLang="zh-CN" sz="2000" dirty="0">
                <a:latin typeface="黑体" pitchFamily="49" charset="-122"/>
                <a:ea typeface="黑体" pitchFamily="49" charset="-122"/>
              </a:rPr>
              <a:t>max</a:t>
            </a:r>
            <a:r>
              <a:rPr lang="zh-CN" altLang="zh-CN" sz="2000" dirty="0">
                <a:latin typeface="黑体" pitchFamily="49" charset="-122"/>
                <a:ea typeface="黑体" pitchFamily="49" charset="-122"/>
              </a:rPr>
              <a:t>大，</a:t>
            </a:r>
            <a:r>
              <a:rPr lang="en-US" altLang="zh-CN" sz="2000" dirty="0">
                <a:latin typeface="黑体" pitchFamily="49" charset="-122"/>
                <a:ea typeface="黑体" pitchFamily="49" charset="-122"/>
              </a:rPr>
              <a:t>max</a:t>
            </a:r>
            <a:r>
              <a:rPr lang="zh-CN" altLang="zh-CN" sz="2000" dirty="0">
                <a:latin typeface="黑体" pitchFamily="49" charset="-122"/>
                <a:ea typeface="黑体" pitchFamily="49" charset="-122"/>
              </a:rPr>
              <a:t>不变，如果第</a:t>
            </a:r>
            <a:r>
              <a:rPr lang="en-US" altLang="zh-CN" sz="2000" dirty="0">
                <a:latin typeface="黑体" pitchFamily="49" charset="-122"/>
                <a:ea typeface="黑体" pitchFamily="49" charset="-122"/>
              </a:rPr>
              <a:t>2</a:t>
            </a:r>
            <a:r>
              <a:rPr lang="zh-CN" altLang="zh-CN" sz="2000" dirty="0">
                <a:latin typeface="黑体" pitchFamily="49" charset="-122"/>
                <a:ea typeface="黑体" pitchFamily="49" charset="-122"/>
              </a:rPr>
              <a:t>个数大，把第</a:t>
            </a:r>
            <a:r>
              <a:rPr lang="en-US" altLang="zh-CN" sz="2000" dirty="0">
                <a:latin typeface="黑体" pitchFamily="49" charset="-122"/>
                <a:ea typeface="黑体" pitchFamily="49" charset="-122"/>
              </a:rPr>
              <a:t>2</a:t>
            </a:r>
            <a:r>
              <a:rPr lang="zh-CN" altLang="zh-CN" sz="2000" dirty="0">
                <a:latin typeface="黑体" pitchFamily="49" charset="-122"/>
                <a:ea typeface="黑体" pitchFamily="49" charset="-122"/>
              </a:rPr>
              <a:t>个数放入</a:t>
            </a:r>
            <a:r>
              <a:rPr lang="en-US" altLang="zh-CN" sz="2000" dirty="0">
                <a:latin typeface="黑体" pitchFamily="49" charset="-122"/>
                <a:ea typeface="黑体" pitchFamily="49" charset="-122"/>
              </a:rPr>
              <a:t>max</a:t>
            </a:r>
            <a:r>
              <a:rPr lang="zh-CN" altLang="zh-CN" sz="2000" dirty="0">
                <a:latin typeface="黑体" pitchFamily="49" charset="-122"/>
                <a:ea typeface="黑体" pitchFamily="49" charset="-122"/>
              </a:rPr>
              <a:t>中。</a:t>
            </a:r>
          </a:p>
          <a:p>
            <a:r>
              <a:rPr lang="zh-CN" altLang="zh-CN" sz="2000" dirty="0">
                <a:latin typeface="黑体" pitchFamily="49" charset="-122"/>
                <a:ea typeface="黑体" pitchFamily="49" charset="-122"/>
              </a:rPr>
              <a:t>重复上面的步骤，依次将第</a:t>
            </a:r>
            <a:r>
              <a:rPr lang="en-US" altLang="zh-CN" sz="2000" dirty="0">
                <a:latin typeface="黑体" pitchFamily="49" charset="-122"/>
                <a:ea typeface="黑体" pitchFamily="49" charset="-122"/>
              </a:rPr>
              <a:t>3</a:t>
            </a:r>
            <a:r>
              <a:rPr lang="zh-CN" altLang="zh-CN" sz="2000" dirty="0">
                <a:latin typeface="黑体" pitchFamily="49" charset="-122"/>
                <a:ea typeface="黑体" pitchFamily="49" charset="-122"/>
              </a:rPr>
              <a:t>个、第</a:t>
            </a:r>
            <a:r>
              <a:rPr lang="en-US" altLang="zh-CN" sz="2000" dirty="0">
                <a:latin typeface="黑体" pitchFamily="49" charset="-122"/>
                <a:ea typeface="黑体" pitchFamily="49" charset="-122"/>
              </a:rPr>
              <a:t>4</a:t>
            </a:r>
            <a:r>
              <a:rPr lang="zh-CN" altLang="zh-CN" sz="2000" dirty="0">
                <a:latin typeface="黑体" pitchFamily="49" charset="-122"/>
                <a:ea typeface="黑体" pitchFamily="49" charset="-122"/>
              </a:rPr>
              <a:t>个、……第</a:t>
            </a:r>
            <a:r>
              <a:rPr lang="en-US" altLang="zh-CN" sz="2000" dirty="0">
                <a:latin typeface="黑体" pitchFamily="49" charset="-122"/>
                <a:ea typeface="黑体" pitchFamily="49" charset="-122"/>
              </a:rPr>
              <a:t>n</a:t>
            </a:r>
            <a:r>
              <a:rPr lang="zh-CN" altLang="zh-CN" sz="2000" dirty="0">
                <a:latin typeface="黑体" pitchFamily="49" charset="-122"/>
                <a:ea typeface="黑体" pitchFamily="49" charset="-122"/>
              </a:rPr>
              <a:t>个数，依次与</a:t>
            </a:r>
            <a:r>
              <a:rPr lang="en-US" altLang="zh-CN" sz="2000" dirty="0">
                <a:latin typeface="黑体" pitchFamily="49" charset="-122"/>
                <a:ea typeface="黑体" pitchFamily="49" charset="-122"/>
              </a:rPr>
              <a:t>max</a:t>
            </a:r>
            <a:r>
              <a:rPr lang="zh-CN" altLang="zh-CN" sz="2000" dirty="0">
                <a:latin typeface="黑体" pitchFamily="49" charset="-122"/>
                <a:ea typeface="黑体" pitchFamily="49" charset="-122"/>
              </a:rPr>
              <a:t>比较。</a:t>
            </a:r>
          </a:p>
        </p:txBody>
      </p:sp>
    </p:spTree>
    <p:extLst>
      <p:ext uri="{BB962C8B-B14F-4D97-AF65-F5344CB8AC3E}">
        <p14:creationId xmlns:p14="http://schemas.microsoft.com/office/powerpoint/2010/main" val="38241055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常用的查找算法</a:t>
            </a:r>
            <a:endParaRPr lang="zh-CN" altLang="en-US" dirty="0"/>
          </a:p>
        </p:txBody>
      </p:sp>
      <p:sp>
        <p:nvSpPr>
          <p:cNvPr id="3" name="内容占位符 2"/>
          <p:cNvSpPr>
            <a:spLocks noGrp="1"/>
          </p:cNvSpPr>
          <p:nvPr>
            <p:ph sz="quarter" idx="1"/>
          </p:nvPr>
        </p:nvSpPr>
        <p:spPr/>
        <p:txBody>
          <a:bodyPr/>
          <a:lstStyle/>
          <a:p>
            <a:r>
              <a:rPr lang="zh-CN" altLang="zh-CN" dirty="0"/>
              <a:t>顺序查找</a:t>
            </a:r>
            <a:endParaRPr lang="en-US" altLang="zh-CN" dirty="0"/>
          </a:p>
          <a:p>
            <a:pPr lvl="1"/>
            <a:r>
              <a:rPr lang="zh-CN" altLang="zh-CN" dirty="0"/>
              <a:t>最坏情况</a:t>
            </a:r>
            <a:r>
              <a:rPr lang="zh-CN" altLang="en-US" dirty="0"/>
              <a:t>：</a:t>
            </a:r>
            <a:r>
              <a:rPr lang="zh-CN" altLang="zh-CN" dirty="0"/>
              <a:t>顺序查找的最坏情况是线性表中的最后一个元素是被查找的元素，或者被查找的元素不在线性表中，此时需要比较</a:t>
            </a:r>
            <a:r>
              <a:rPr lang="en-US" altLang="zh-CN" dirty="0"/>
              <a:t>n</a:t>
            </a:r>
            <a:r>
              <a:rPr lang="zh-CN" altLang="zh-CN" dirty="0"/>
              <a:t>次</a:t>
            </a:r>
            <a:endParaRPr lang="en-US" altLang="zh-CN" dirty="0"/>
          </a:p>
          <a:p>
            <a:pPr lvl="1"/>
            <a:endParaRPr lang="en-US" altLang="zh-CN" dirty="0"/>
          </a:p>
          <a:p>
            <a:r>
              <a:rPr lang="zh-CN" altLang="zh-CN" dirty="0"/>
              <a:t>二分法查找</a:t>
            </a:r>
            <a:endParaRPr lang="en-US" altLang="zh-CN" dirty="0"/>
          </a:p>
          <a:p>
            <a:pPr lvl="1"/>
            <a:r>
              <a:rPr lang="zh-CN" altLang="zh-CN" dirty="0"/>
              <a:t>对于采用顺序存储的有序表，可以使用二分法查找</a:t>
            </a:r>
            <a:endParaRPr lang="en-US" altLang="zh-CN" dirty="0"/>
          </a:p>
          <a:p>
            <a:pPr lvl="1"/>
            <a:endParaRPr lang="en-US" altLang="zh-CN" dirty="0"/>
          </a:p>
          <a:p>
            <a:pPr lvl="1"/>
            <a:endParaRPr lang="en-US" altLang="zh-CN" dirty="0"/>
          </a:p>
          <a:p>
            <a:pPr lvl="1"/>
            <a:endParaRPr lang="en-US" altLang="zh-CN" dirty="0"/>
          </a:p>
          <a:p>
            <a:pPr lvl="1"/>
            <a:r>
              <a:rPr lang="zh-CN" altLang="zh-CN" dirty="0"/>
              <a:t>最坏情况</a:t>
            </a:r>
            <a:r>
              <a:rPr lang="zh-CN" altLang="en-US" dirty="0"/>
              <a:t>：</a:t>
            </a:r>
            <a:r>
              <a:rPr lang="zh-CN" altLang="zh-CN" dirty="0"/>
              <a:t>需要比较</a:t>
            </a:r>
            <a:r>
              <a:rPr lang="en-US" altLang="zh-CN" dirty="0"/>
              <a:t>Log</a:t>
            </a:r>
            <a:r>
              <a:rPr lang="en-US" altLang="zh-CN" baseline="-25000" dirty="0"/>
              <a:t>2</a:t>
            </a:r>
            <a:r>
              <a:rPr lang="en-US" altLang="zh-CN" dirty="0"/>
              <a:t>n</a:t>
            </a:r>
            <a:r>
              <a:rPr lang="zh-CN" altLang="zh-CN" dirty="0"/>
              <a:t>次</a:t>
            </a:r>
            <a:endParaRPr lang="en-US" altLang="zh-CN" dirty="0"/>
          </a:p>
          <a:p>
            <a:pPr lvl="1"/>
            <a:endParaRPr lang="en-US" altLang="zh-CN" dirty="0"/>
          </a:p>
          <a:p>
            <a:pPr lvl="1"/>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2.3 </a:t>
            </a:r>
            <a:r>
              <a:rPr lang="zh-CN" altLang="zh-CN" b="1" dirty="0"/>
              <a:t>查找和排序问题的算法构造</a:t>
            </a:r>
          </a:p>
        </p:txBody>
      </p:sp>
      <p:graphicFrame>
        <p:nvGraphicFramePr>
          <p:cNvPr id="5" name="表格 4"/>
          <p:cNvGraphicFramePr>
            <a:graphicFrameLocks noGrp="1"/>
          </p:cNvGraphicFramePr>
          <p:nvPr>
            <p:extLst>
              <p:ext uri="{D42A27DB-BD31-4B8C-83A1-F6EECF244321}">
                <p14:modId xmlns:p14="http://schemas.microsoft.com/office/powerpoint/2010/main" val="3301873147"/>
              </p:ext>
            </p:extLst>
          </p:nvPr>
        </p:nvGraphicFramePr>
        <p:xfrm>
          <a:off x="3851920" y="1556792"/>
          <a:ext cx="3312372" cy="432048"/>
        </p:xfrm>
        <a:graphic>
          <a:graphicData uri="http://schemas.openxmlformats.org/drawingml/2006/table">
            <a:tbl>
              <a:tblPr firstRow="1" bandRow="1">
                <a:tableStyleId>{21E4AEA4-8DFA-4A89-87EB-49C32662AFE0}</a:tableStyleId>
              </a:tblPr>
              <a:tblGrid>
                <a:gridCol w="649815">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574325">
                  <a:extLst>
                    <a:ext uri="{9D8B030D-6E8A-4147-A177-3AD203B41FA5}">
                      <a16:colId xmlns:a16="http://schemas.microsoft.com/office/drawing/2014/main" val="20003"/>
                    </a:ext>
                  </a:extLst>
                </a:gridCol>
              </a:tblGrid>
              <a:tr h="432048">
                <a:tc>
                  <a:txBody>
                    <a:bodyPr/>
                    <a:lstStyle/>
                    <a:p>
                      <a:r>
                        <a:rPr lang="en-US" altLang="zh-CN" sz="2000" dirty="0"/>
                        <a:t>a</a:t>
                      </a:r>
                      <a:r>
                        <a:rPr lang="en-US" altLang="zh-CN" sz="2000" baseline="-25000" dirty="0"/>
                        <a:t>1</a:t>
                      </a:r>
                      <a:endParaRPr lang="zh-CN" altLang="en-US" sz="2000" baseline="-25000" dirty="0"/>
                    </a:p>
                  </a:txBody>
                  <a:tcPr/>
                </a:tc>
                <a:tc>
                  <a:txBody>
                    <a:bodyPr/>
                    <a:lstStyle/>
                    <a:p>
                      <a:r>
                        <a:rPr lang="en-US" altLang="zh-CN" sz="2000" dirty="0"/>
                        <a:t>a</a:t>
                      </a:r>
                      <a:r>
                        <a:rPr lang="en-US" altLang="zh-CN" sz="2000" baseline="-25000" dirty="0"/>
                        <a:t>2</a:t>
                      </a:r>
                      <a:endParaRPr lang="zh-CN" altLang="en-US" sz="2000" baseline="-25000" dirty="0"/>
                    </a:p>
                  </a:txBody>
                  <a:tcPr/>
                </a:tc>
                <a:tc>
                  <a:txBody>
                    <a:bodyPr/>
                    <a:lstStyle/>
                    <a:p>
                      <a:pPr algn="ctr"/>
                      <a:r>
                        <a:rPr lang="en-US" altLang="zh-CN" sz="2000" dirty="0"/>
                        <a:t>……</a:t>
                      </a:r>
                      <a:endParaRPr lang="zh-CN" altLang="en-US" sz="2000" dirty="0"/>
                    </a:p>
                  </a:txBody>
                  <a:tcPr/>
                </a:tc>
                <a:tc>
                  <a:txBody>
                    <a:bodyPr/>
                    <a:lstStyle/>
                    <a:p>
                      <a:r>
                        <a:rPr lang="en-US" altLang="zh-CN" sz="2000" dirty="0"/>
                        <a:t>a</a:t>
                      </a:r>
                      <a:r>
                        <a:rPr lang="en-US" altLang="zh-CN" sz="2000" baseline="-25000" dirty="0"/>
                        <a:t>n</a:t>
                      </a:r>
                      <a:endParaRPr lang="zh-CN" altLang="en-US" sz="2000" baseline="-25000" dirty="0"/>
                    </a:p>
                  </a:txBody>
                  <a:tcPr/>
                </a:tc>
                <a:extLst>
                  <a:ext uri="{0D108BD9-81ED-4DB2-BD59-A6C34878D82A}">
                    <a16:rowId xmlns:a16="http://schemas.microsoft.com/office/drawing/2014/main" val="10000"/>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2437290828"/>
              </p:ext>
            </p:extLst>
          </p:nvPr>
        </p:nvGraphicFramePr>
        <p:xfrm>
          <a:off x="1187624" y="4653136"/>
          <a:ext cx="6095997" cy="370840"/>
        </p:xfrm>
        <a:graphic>
          <a:graphicData uri="http://schemas.openxmlformats.org/drawingml/2006/table">
            <a:tbl>
              <a:tblPr firstRow="1" bandRow="1">
                <a:tableStyleId>{93296810-A885-4BE3-A3E7-6D5BEEA58F35}</a:tableStyleId>
              </a:tblPr>
              <a:tblGrid>
                <a:gridCol w="677333">
                  <a:extLst>
                    <a:ext uri="{9D8B030D-6E8A-4147-A177-3AD203B41FA5}">
                      <a16:colId xmlns:a16="http://schemas.microsoft.com/office/drawing/2014/main" val="20000"/>
                    </a:ext>
                  </a:extLst>
                </a:gridCol>
                <a:gridCol w="677333">
                  <a:extLst>
                    <a:ext uri="{9D8B030D-6E8A-4147-A177-3AD203B41FA5}">
                      <a16:colId xmlns:a16="http://schemas.microsoft.com/office/drawing/2014/main" val="20001"/>
                    </a:ext>
                  </a:extLst>
                </a:gridCol>
                <a:gridCol w="677333">
                  <a:extLst>
                    <a:ext uri="{9D8B030D-6E8A-4147-A177-3AD203B41FA5}">
                      <a16:colId xmlns:a16="http://schemas.microsoft.com/office/drawing/2014/main" val="20002"/>
                    </a:ext>
                  </a:extLst>
                </a:gridCol>
                <a:gridCol w="677333">
                  <a:extLst>
                    <a:ext uri="{9D8B030D-6E8A-4147-A177-3AD203B41FA5}">
                      <a16:colId xmlns:a16="http://schemas.microsoft.com/office/drawing/2014/main" val="20003"/>
                    </a:ext>
                  </a:extLst>
                </a:gridCol>
                <a:gridCol w="677333">
                  <a:extLst>
                    <a:ext uri="{9D8B030D-6E8A-4147-A177-3AD203B41FA5}">
                      <a16:colId xmlns:a16="http://schemas.microsoft.com/office/drawing/2014/main" val="20004"/>
                    </a:ext>
                  </a:extLst>
                </a:gridCol>
                <a:gridCol w="677333">
                  <a:extLst>
                    <a:ext uri="{9D8B030D-6E8A-4147-A177-3AD203B41FA5}">
                      <a16:colId xmlns:a16="http://schemas.microsoft.com/office/drawing/2014/main" val="20005"/>
                    </a:ext>
                  </a:extLst>
                </a:gridCol>
                <a:gridCol w="677333">
                  <a:extLst>
                    <a:ext uri="{9D8B030D-6E8A-4147-A177-3AD203B41FA5}">
                      <a16:colId xmlns:a16="http://schemas.microsoft.com/office/drawing/2014/main" val="20006"/>
                    </a:ext>
                  </a:extLst>
                </a:gridCol>
                <a:gridCol w="677333">
                  <a:extLst>
                    <a:ext uri="{9D8B030D-6E8A-4147-A177-3AD203B41FA5}">
                      <a16:colId xmlns:a16="http://schemas.microsoft.com/office/drawing/2014/main" val="20007"/>
                    </a:ext>
                  </a:extLst>
                </a:gridCol>
                <a:gridCol w="677333">
                  <a:extLst>
                    <a:ext uri="{9D8B030D-6E8A-4147-A177-3AD203B41FA5}">
                      <a16:colId xmlns:a16="http://schemas.microsoft.com/office/drawing/2014/main" val="20008"/>
                    </a:ext>
                  </a:extLst>
                </a:gridCol>
              </a:tblGrid>
              <a:tr h="370840">
                <a:tc>
                  <a:txBody>
                    <a:bodyPr/>
                    <a:lstStyle/>
                    <a:p>
                      <a:r>
                        <a:rPr lang="en-US" altLang="zh-CN" dirty="0"/>
                        <a:t>2</a:t>
                      </a:r>
                      <a:endParaRPr lang="zh-CN" altLang="en-US" dirty="0"/>
                    </a:p>
                  </a:txBody>
                  <a:tcPr/>
                </a:tc>
                <a:tc>
                  <a:txBody>
                    <a:bodyPr/>
                    <a:lstStyle/>
                    <a:p>
                      <a:r>
                        <a:rPr lang="en-US" altLang="zh-CN" dirty="0"/>
                        <a:t>5</a:t>
                      </a:r>
                      <a:endParaRPr lang="zh-CN" altLang="en-US" dirty="0"/>
                    </a:p>
                  </a:txBody>
                  <a:tcPr/>
                </a:tc>
                <a:tc>
                  <a:txBody>
                    <a:bodyPr/>
                    <a:lstStyle/>
                    <a:p>
                      <a:r>
                        <a:rPr lang="en-US" altLang="zh-CN" dirty="0"/>
                        <a:t>7</a:t>
                      </a:r>
                      <a:endParaRPr lang="zh-CN" altLang="en-US" dirty="0"/>
                    </a:p>
                  </a:txBody>
                  <a:tcPr/>
                </a:tc>
                <a:tc>
                  <a:txBody>
                    <a:bodyPr/>
                    <a:lstStyle/>
                    <a:p>
                      <a:r>
                        <a:rPr lang="en-US" altLang="zh-CN" dirty="0"/>
                        <a:t>8</a:t>
                      </a:r>
                      <a:endParaRPr lang="zh-CN" altLang="en-US" dirty="0"/>
                    </a:p>
                  </a:txBody>
                  <a:tcPr/>
                </a:tc>
                <a:tc>
                  <a:txBody>
                    <a:bodyPr/>
                    <a:lstStyle/>
                    <a:p>
                      <a:r>
                        <a:rPr lang="en-US" altLang="zh-CN" dirty="0"/>
                        <a:t>10</a:t>
                      </a:r>
                      <a:endParaRPr lang="zh-CN" altLang="en-US" dirty="0"/>
                    </a:p>
                  </a:txBody>
                  <a:tcPr/>
                </a:tc>
                <a:tc>
                  <a:txBody>
                    <a:bodyPr/>
                    <a:lstStyle/>
                    <a:p>
                      <a:r>
                        <a:rPr lang="en-US" altLang="zh-CN" dirty="0"/>
                        <a:t>12</a:t>
                      </a:r>
                      <a:endParaRPr lang="zh-CN" altLang="en-US" dirty="0"/>
                    </a:p>
                  </a:txBody>
                  <a:tcPr/>
                </a:tc>
                <a:tc>
                  <a:txBody>
                    <a:bodyPr/>
                    <a:lstStyle/>
                    <a:p>
                      <a:r>
                        <a:rPr lang="en-US" altLang="zh-CN" dirty="0"/>
                        <a:t>15</a:t>
                      </a:r>
                      <a:endParaRPr lang="zh-CN" altLang="en-US" dirty="0"/>
                    </a:p>
                  </a:txBody>
                  <a:tcPr/>
                </a:tc>
                <a:tc>
                  <a:txBody>
                    <a:bodyPr/>
                    <a:lstStyle/>
                    <a:p>
                      <a:r>
                        <a:rPr lang="en-US" altLang="zh-CN" dirty="0"/>
                        <a:t>18</a:t>
                      </a:r>
                      <a:endParaRPr lang="zh-CN" altLang="en-US" dirty="0"/>
                    </a:p>
                  </a:txBody>
                  <a:tcPr/>
                </a:tc>
                <a:tc>
                  <a:txBody>
                    <a:bodyPr/>
                    <a:lstStyle/>
                    <a:p>
                      <a:r>
                        <a:rPr lang="en-US" altLang="zh-CN" dirty="0"/>
                        <a:t>20</a:t>
                      </a:r>
                      <a:endParaRPr lang="zh-CN" altLang="en-US"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241055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常用的排序算法</a:t>
            </a:r>
            <a:endParaRPr lang="zh-CN" altLang="en-US" dirty="0"/>
          </a:p>
        </p:txBody>
      </p:sp>
      <p:sp>
        <p:nvSpPr>
          <p:cNvPr id="3" name="内容占位符 2"/>
          <p:cNvSpPr>
            <a:spLocks noGrp="1"/>
          </p:cNvSpPr>
          <p:nvPr>
            <p:ph sz="quarter" idx="1"/>
          </p:nvPr>
        </p:nvSpPr>
        <p:spPr/>
        <p:txBody>
          <a:bodyPr/>
          <a:lstStyle/>
          <a:p>
            <a:r>
              <a:rPr lang="zh-CN" altLang="zh-CN" dirty="0"/>
              <a:t>交换类排序法</a:t>
            </a:r>
            <a:endParaRPr lang="en-US" altLang="zh-CN" dirty="0"/>
          </a:p>
          <a:p>
            <a:pPr lvl="1"/>
            <a:r>
              <a:rPr lang="zh-CN" altLang="zh-CN" dirty="0"/>
              <a:t>冒泡排序法</a:t>
            </a:r>
            <a:endParaRPr lang="en-US" altLang="zh-CN" dirty="0"/>
          </a:p>
          <a:p>
            <a:pPr lvl="1"/>
            <a:r>
              <a:rPr lang="zh-CN" altLang="zh-CN" dirty="0"/>
              <a:t>快速排序法</a:t>
            </a:r>
            <a:endParaRPr lang="en-US" altLang="zh-CN" dirty="0"/>
          </a:p>
          <a:p>
            <a:r>
              <a:rPr lang="zh-CN" altLang="zh-CN" dirty="0"/>
              <a:t>插入类排序法</a:t>
            </a:r>
            <a:endParaRPr lang="en-US" altLang="zh-CN" dirty="0"/>
          </a:p>
          <a:p>
            <a:pPr lvl="1"/>
            <a:r>
              <a:rPr lang="zh-CN" altLang="zh-CN" dirty="0"/>
              <a:t>简单插入排序法</a:t>
            </a:r>
            <a:endParaRPr lang="en-US" altLang="zh-CN" dirty="0"/>
          </a:p>
          <a:p>
            <a:pPr lvl="1"/>
            <a:r>
              <a:rPr lang="zh-CN" altLang="zh-CN" dirty="0"/>
              <a:t>希尔排序法</a:t>
            </a:r>
            <a:endParaRPr lang="en-US" altLang="zh-CN" dirty="0"/>
          </a:p>
          <a:p>
            <a:r>
              <a:rPr lang="zh-CN" altLang="zh-CN" dirty="0"/>
              <a:t>选择类排序法</a:t>
            </a:r>
            <a:endParaRPr lang="en-US" altLang="zh-CN" dirty="0"/>
          </a:p>
          <a:p>
            <a:pPr lvl="1"/>
            <a:r>
              <a:rPr lang="zh-CN" altLang="zh-CN" dirty="0"/>
              <a:t>简单选择排序法</a:t>
            </a:r>
            <a:endParaRPr lang="en-US" altLang="zh-CN" dirty="0"/>
          </a:p>
          <a:p>
            <a:pPr lvl="1"/>
            <a:r>
              <a:rPr lang="zh-CN" altLang="zh-CN" dirty="0"/>
              <a:t>堆排序法</a:t>
            </a:r>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2.3 </a:t>
            </a:r>
            <a:r>
              <a:rPr lang="zh-CN" altLang="zh-CN" b="1" dirty="0"/>
              <a:t>查找和排序问题的算法构造</a:t>
            </a:r>
          </a:p>
        </p:txBody>
      </p:sp>
      <p:graphicFrame>
        <p:nvGraphicFramePr>
          <p:cNvPr id="6" name="表格 5"/>
          <p:cNvGraphicFramePr>
            <a:graphicFrameLocks noGrp="1"/>
          </p:cNvGraphicFramePr>
          <p:nvPr>
            <p:extLst>
              <p:ext uri="{D42A27DB-BD31-4B8C-83A1-F6EECF244321}">
                <p14:modId xmlns:p14="http://schemas.microsoft.com/office/powerpoint/2010/main" val="3561761429"/>
              </p:ext>
            </p:extLst>
          </p:nvPr>
        </p:nvGraphicFramePr>
        <p:xfrm>
          <a:off x="3779912" y="1844824"/>
          <a:ext cx="3888432" cy="3432381"/>
        </p:xfrm>
        <a:graphic>
          <a:graphicData uri="http://schemas.openxmlformats.org/drawingml/2006/table">
            <a:tbl>
              <a:tblPr>
                <a:tableStyleId>{638B1855-1B75-4FBE-930C-398BA8C253C6}</a:tableStyleId>
              </a:tblPr>
              <a:tblGrid>
                <a:gridCol w="1953439">
                  <a:extLst>
                    <a:ext uri="{9D8B030D-6E8A-4147-A177-3AD203B41FA5}">
                      <a16:colId xmlns:a16="http://schemas.microsoft.com/office/drawing/2014/main" val="20000"/>
                    </a:ext>
                  </a:extLst>
                </a:gridCol>
                <a:gridCol w="1934993">
                  <a:extLst>
                    <a:ext uri="{9D8B030D-6E8A-4147-A177-3AD203B41FA5}">
                      <a16:colId xmlns:a16="http://schemas.microsoft.com/office/drawing/2014/main" val="20001"/>
                    </a:ext>
                  </a:extLst>
                </a:gridCol>
              </a:tblGrid>
              <a:tr h="432048">
                <a:tc>
                  <a:txBody>
                    <a:bodyPr/>
                    <a:lstStyle/>
                    <a:p>
                      <a:pPr algn="ctr">
                        <a:spcAft>
                          <a:spcPts val="0"/>
                        </a:spcAft>
                      </a:pPr>
                      <a:r>
                        <a:rPr lang="zh-CN" sz="2000" kern="100" dirty="0">
                          <a:effectLst/>
                        </a:rPr>
                        <a:t>排序方法</a:t>
                      </a:r>
                      <a:endParaRPr lang="zh-CN" sz="2000" kern="100" dirty="0">
                        <a:effectLst/>
                        <a:latin typeface="黑体" pitchFamily="49" charset="-122"/>
                        <a:ea typeface="黑体" pitchFamily="49" charset="-122"/>
                        <a:cs typeface="Times New Roman"/>
                      </a:endParaRPr>
                    </a:p>
                  </a:txBody>
                  <a:tcPr marL="68580" marR="68580" marT="0" marB="0" anchor="ctr">
                    <a:solidFill>
                      <a:srgbClr val="002060"/>
                    </a:solidFill>
                  </a:tcPr>
                </a:tc>
                <a:tc>
                  <a:txBody>
                    <a:bodyPr/>
                    <a:lstStyle/>
                    <a:p>
                      <a:pPr algn="ctr">
                        <a:spcAft>
                          <a:spcPts val="0"/>
                        </a:spcAft>
                      </a:pPr>
                      <a:r>
                        <a:rPr lang="zh-CN" sz="2000" kern="100" dirty="0">
                          <a:effectLst/>
                        </a:rPr>
                        <a:t>最坏情况</a:t>
                      </a:r>
                      <a:endParaRPr lang="zh-CN" sz="2000" kern="100" dirty="0">
                        <a:effectLst/>
                        <a:latin typeface="黑体" pitchFamily="49" charset="-122"/>
                        <a:ea typeface="黑体" pitchFamily="49" charset="-122"/>
                        <a:cs typeface="Times New Roman"/>
                      </a:endParaRPr>
                    </a:p>
                  </a:txBody>
                  <a:tcPr marL="68580" marR="68580" marT="0" marB="0" anchor="ctr">
                    <a:solidFill>
                      <a:srgbClr val="002060"/>
                    </a:solidFill>
                  </a:tcPr>
                </a:tc>
                <a:extLst>
                  <a:ext uri="{0D108BD9-81ED-4DB2-BD59-A6C34878D82A}">
                    <a16:rowId xmlns:a16="http://schemas.microsoft.com/office/drawing/2014/main" val="10000"/>
                  </a:ext>
                </a:extLst>
              </a:tr>
              <a:tr h="440049">
                <a:tc>
                  <a:txBody>
                    <a:bodyPr/>
                    <a:lstStyle/>
                    <a:p>
                      <a:pPr algn="just">
                        <a:spcAft>
                          <a:spcPts val="0"/>
                        </a:spcAft>
                      </a:pPr>
                      <a:r>
                        <a:rPr lang="zh-CN" sz="2000" kern="100" dirty="0">
                          <a:effectLst/>
                        </a:rPr>
                        <a:t>冒泡排序</a:t>
                      </a:r>
                      <a:endParaRPr lang="zh-CN" sz="2000" kern="100" dirty="0">
                        <a:effectLst/>
                        <a:latin typeface="黑体" pitchFamily="49" charset="-122"/>
                        <a:ea typeface="黑体" pitchFamily="49" charset="-122"/>
                        <a:cs typeface="Times New Roman"/>
                      </a:endParaRPr>
                    </a:p>
                  </a:txBody>
                  <a:tcPr marL="68580" marR="68580" marT="0" marB="0" anchor="ctr"/>
                </a:tc>
                <a:tc>
                  <a:txBody>
                    <a:bodyPr/>
                    <a:lstStyle/>
                    <a:p>
                      <a:pPr algn="ctr">
                        <a:spcAft>
                          <a:spcPts val="0"/>
                        </a:spcAft>
                      </a:pPr>
                      <a:r>
                        <a:rPr lang="en-US" sz="2000" kern="100">
                          <a:effectLst/>
                        </a:rPr>
                        <a:t>O(n</a:t>
                      </a:r>
                      <a:r>
                        <a:rPr lang="en-US" sz="2000" kern="100" baseline="30000">
                          <a:effectLst/>
                        </a:rPr>
                        <a:t>2</a:t>
                      </a:r>
                      <a:r>
                        <a:rPr lang="en-US" sz="2000" kern="100">
                          <a:effectLst/>
                        </a:rPr>
                        <a:t>)</a:t>
                      </a:r>
                      <a:endParaRPr lang="zh-CN" sz="2000" kern="100">
                        <a:effectLst/>
                        <a:latin typeface="黑体" pitchFamily="49" charset="-122"/>
                        <a:ea typeface="黑体" pitchFamily="49" charset="-122"/>
                        <a:cs typeface="Times New Roman"/>
                      </a:endParaRPr>
                    </a:p>
                  </a:txBody>
                  <a:tcPr marL="68580" marR="68580" marT="0" marB="0" anchor="ctr"/>
                </a:tc>
                <a:extLst>
                  <a:ext uri="{0D108BD9-81ED-4DB2-BD59-A6C34878D82A}">
                    <a16:rowId xmlns:a16="http://schemas.microsoft.com/office/drawing/2014/main" val="10001"/>
                  </a:ext>
                </a:extLst>
              </a:tr>
              <a:tr h="448050">
                <a:tc>
                  <a:txBody>
                    <a:bodyPr/>
                    <a:lstStyle/>
                    <a:p>
                      <a:pPr algn="just">
                        <a:spcAft>
                          <a:spcPts val="0"/>
                        </a:spcAft>
                      </a:pPr>
                      <a:r>
                        <a:rPr lang="zh-CN" sz="2000" kern="100" dirty="0">
                          <a:effectLst/>
                        </a:rPr>
                        <a:t>快速排序</a:t>
                      </a:r>
                      <a:endParaRPr lang="zh-CN" sz="2000" kern="100" dirty="0">
                        <a:effectLst/>
                        <a:latin typeface="黑体" pitchFamily="49" charset="-122"/>
                        <a:ea typeface="黑体" pitchFamily="49" charset="-122"/>
                        <a:cs typeface="Times New Roman"/>
                      </a:endParaRPr>
                    </a:p>
                  </a:txBody>
                  <a:tcPr marL="68580" marR="68580" marT="0" marB="0" anchor="ctr"/>
                </a:tc>
                <a:tc>
                  <a:txBody>
                    <a:bodyPr/>
                    <a:lstStyle/>
                    <a:p>
                      <a:pPr algn="ctr">
                        <a:spcAft>
                          <a:spcPts val="0"/>
                        </a:spcAft>
                      </a:pPr>
                      <a:r>
                        <a:rPr lang="en-US" sz="2000" kern="100" dirty="0">
                          <a:effectLst/>
                        </a:rPr>
                        <a:t>O(n</a:t>
                      </a:r>
                      <a:r>
                        <a:rPr lang="en-US" sz="2000" kern="100" baseline="30000" dirty="0">
                          <a:effectLst/>
                        </a:rPr>
                        <a:t>2</a:t>
                      </a:r>
                      <a:r>
                        <a:rPr lang="en-US" sz="2000" kern="100" dirty="0">
                          <a:effectLst/>
                        </a:rPr>
                        <a:t>)</a:t>
                      </a:r>
                      <a:endParaRPr lang="zh-CN" sz="2000" kern="100" dirty="0">
                        <a:effectLst/>
                        <a:latin typeface="黑体" pitchFamily="49" charset="-122"/>
                        <a:ea typeface="黑体" pitchFamily="49" charset="-122"/>
                        <a:cs typeface="Times New Roman"/>
                      </a:endParaRPr>
                    </a:p>
                  </a:txBody>
                  <a:tcPr marL="68580" marR="68580" marT="0" marB="0" anchor="ctr"/>
                </a:tc>
                <a:extLst>
                  <a:ext uri="{0D108BD9-81ED-4DB2-BD59-A6C34878D82A}">
                    <a16:rowId xmlns:a16="http://schemas.microsoft.com/office/drawing/2014/main" val="10002"/>
                  </a:ext>
                </a:extLst>
              </a:tr>
              <a:tr h="704078">
                <a:tc>
                  <a:txBody>
                    <a:bodyPr/>
                    <a:lstStyle/>
                    <a:p>
                      <a:pPr algn="just">
                        <a:spcAft>
                          <a:spcPts val="0"/>
                        </a:spcAft>
                      </a:pPr>
                      <a:r>
                        <a:rPr lang="zh-CN" sz="2000" kern="100" dirty="0">
                          <a:effectLst/>
                        </a:rPr>
                        <a:t>简单插入排序</a:t>
                      </a:r>
                      <a:endParaRPr lang="zh-CN" sz="2000" kern="100" dirty="0">
                        <a:effectLst/>
                        <a:latin typeface="黑体" pitchFamily="49" charset="-122"/>
                        <a:ea typeface="黑体" pitchFamily="49" charset="-122"/>
                        <a:cs typeface="Times New Roman"/>
                      </a:endParaRPr>
                    </a:p>
                  </a:txBody>
                  <a:tcPr marL="68580" marR="68580" marT="0" marB="0" anchor="ctr"/>
                </a:tc>
                <a:tc>
                  <a:txBody>
                    <a:bodyPr/>
                    <a:lstStyle/>
                    <a:p>
                      <a:pPr algn="ctr">
                        <a:spcAft>
                          <a:spcPts val="0"/>
                        </a:spcAft>
                      </a:pPr>
                      <a:r>
                        <a:rPr lang="en-US" sz="2000" kern="100" dirty="0">
                          <a:effectLst/>
                        </a:rPr>
                        <a:t>O(n</a:t>
                      </a:r>
                      <a:r>
                        <a:rPr lang="en-US" sz="2000" kern="100" baseline="30000" dirty="0">
                          <a:effectLst/>
                        </a:rPr>
                        <a:t>2</a:t>
                      </a:r>
                      <a:r>
                        <a:rPr lang="en-US" sz="2000" kern="100" dirty="0">
                          <a:effectLst/>
                        </a:rPr>
                        <a:t>)</a:t>
                      </a:r>
                      <a:endParaRPr lang="zh-CN" sz="2000" kern="100" dirty="0">
                        <a:effectLst/>
                        <a:latin typeface="黑体" pitchFamily="49" charset="-122"/>
                        <a:ea typeface="黑体" pitchFamily="49" charset="-122"/>
                        <a:cs typeface="Times New Roman"/>
                      </a:endParaRPr>
                    </a:p>
                  </a:txBody>
                  <a:tcPr marL="68580" marR="68580" marT="0" marB="0" anchor="ctr"/>
                </a:tc>
                <a:extLst>
                  <a:ext uri="{0D108BD9-81ED-4DB2-BD59-A6C34878D82A}">
                    <a16:rowId xmlns:a16="http://schemas.microsoft.com/office/drawing/2014/main" val="10003"/>
                  </a:ext>
                </a:extLst>
              </a:tr>
              <a:tr h="352039">
                <a:tc>
                  <a:txBody>
                    <a:bodyPr/>
                    <a:lstStyle/>
                    <a:p>
                      <a:pPr algn="just">
                        <a:spcAft>
                          <a:spcPts val="0"/>
                        </a:spcAft>
                      </a:pPr>
                      <a:r>
                        <a:rPr lang="zh-CN" sz="2000" kern="100">
                          <a:effectLst/>
                        </a:rPr>
                        <a:t>希尔排序</a:t>
                      </a:r>
                      <a:endParaRPr lang="zh-CN" sz="2000" kern="100">
                        <a:effectLst/>
                        <a:latin typeface="黑体" pitchFamily="49" charset="-122"/>
                        <a:ea typeface="黑体" pitchFamily="49" charset="-122"/>
                        <a:cs typeface="Times New Roman"/>
                      </a:endParaRPr>
                    </a:p>
                  </a:txBody>
                  <a:tcPr marL="68580" marR="68580" marT="0" marB="0" anchor="ctr"/>
                </a:tc>
                <a:tc>
                  <a:txBody>
                    <a:bodyPr/>
                    <a:lstStyle/>
                    <a:p>
                      <a:pPr algn="ctr">
                        <a:spcAft>
                          <a:spcPts val="0"/>
                        </a:spcAft>
                      </a:pPr>
                      <a:r>
                        <a:rPr lang="en-US" sz="2000" kern="100" dirty="0">
                          <a:effectLst/>
                        </a:rPr>
                        <a:t>&lt;O(n</a:t>
                      </a:r>
                      <a:r>
                        <a:rPr lang="en-US" sz="2000" kern="100" baseline="30000" dirty="0">
                          <a:effectLst/>
                        </a:rPr>
                        <a:t>2</a:t>
                      </a:r>
                      <a:r>
                        <a:rPr lang="en-US" sz="2000" kern="100" dirty="0">
                          <a:effectLst/>
                        </a:rPr>
                        <a:t>)</a:t>
                      </a:r>
                      <a:endParaRPr lang="zh-CN" sz="2000" kern="100" dirty="0">
                        <a:effectLst/>
                        <a:latin typeface="黑体" pitchFamily="49" charset="-122"/>
                        <a:ea typeface="黑体" pitchFamily="49" charset="-122"/>
                        <a:cs typeface="Times New Roman"/>
                      </a:endParaRPr>
                    </a:p>
                  </a:txBody>
                  <a:tcPr marL="68580" marR="68580" marT="0" marB="0" anchor="ctr"/>
                </a:tc>
                <a:extLst>
                  <a:ext uri="{0D108BD9-81ED-4DB2-BD59-A6C34878D82A}">
                    <a16:rowId xmlns:a16="http://schemas.microsoft.com/office/drawing/2014/main" val="10004"/>
                  </a:ext>
                </a:extLst>
              </a:tr>
              <a:tr h="704078">
                <a:tc>
                  <a:txBody>
                    <a:bodyPr/>
                    <a:lstStyle/>
                    <a:p>
                      <a:pPr algn="just">
                        <a:spcAft>
                          <a:spcPts val="0"/>
                        </a:spcAft>
                      </a:pPr>
                      <a:r>
                        <a:rPr lang="zh-CN" sz="2000" kern="100">
                          <a:effectLst/>
                        </a:rPr>
                        <a:t>简单选择排序</a:t>
                      </a:r>
                      <a:endParaRPr lang="zh-CN" sz="2000" kern="100">
                        <a:effectLst/>
                        <a:latin typeface="黑体" pitchFamily="49" charset="-122"/>
                        <a:ea typeface="黑体" pitchFamily="49" charset="-122"/>
                        <a:cs typeface="Times New Roman"/>
                      </a:endParaRPr>
                    </a:p>
                  </a:txBody>
                  <a:tcPr marL="68580" marR="68580" marT="0" marB="0" anchor="ctr"/>
                </a:tc>
                <a:tc>
                  <a:txBody>
                    <a:bodyPr/>
                    <a:lstStyle/>
                    <a:p>
                      <a:pPr algn="ctr">
                        <a:spcAft>
                          <a:spcPts val="0"/>
                        </a:spcAft>
                      </a:pPr>
                      <a:r>
                        <a:rPr lang="en-US" sz="2000" kern="100" dirty="0">
                          <a:effectLst/>
                        </a:rPr>
                        <a:t>O(n</a:t>
                      </a:r>
                      <a:r>
                        <a:rPr lang="en-US" sz="2000" kern="100" baseline="30000" dirty="0">
                          <a:effectLst/>
                        </a:rPr>
                        <a:t>2</a:t>
                      </a:r>
                      <a:r>
                        <a:rPr lang="en-US" sz="2000" kern="100" dirty="0">
                          <a:effectLst/>
                        </a:rPr>
                        <a:t>)</a:t>
                      </a:r>
                      <a:endParaRPr lang="zh-CN" sz="2000" kern="100" dirty="0">
                        <a:effectLst/>
                        <a:latin typeface="黑体" pitchFamily="49" charset="-122"/>
                        <a:ea typeface="黑体" pitchFamily="49" charset="-122"/>
                        <a:cs typeface="Times New Roman"/>
                      </a:endParaRPr>
                    </a:p>
                  </a:txBody>
                  <a:tcPr marL="68580" marR="68580" marT="0" marB="0" anchor="ctr"/>
                </a:tc>
                <a:extLst>
                  <a:ext uri="{0D108BD9-81ED-4DB2-BD59-A6C34878D82A}">
                    <a16:rowId xmlns:a16="http://schemas.microsoft.com/office/drawing/2014/main" val="10005"/>
                  </a:ext>
                </a:extLst>
              </a:tr>
              <a:tr h="352039">
                <a:tc>
                  <a:txBody>
                    <a:bodyPr/>
                    <a:lstStyle/>
                    <a:p>
                      <a:pPr algn="just">
                        <a:spcAft>
                          <a:spcPts val="0"/>
                        </a:spcAft>
                      </a:pPr>
                      <a:r>
                        <a:rPr lang="zh-CN" sz="2000" kern="100">
                          <a:effectLst/>
                        </a:rPr>
                        <a:t>堆排序</a:t>
                      </a:r>
                      <a:endParaRPr lang="zh-CN" sz="2000" kern="100">
                        <a:effectLst/>
                        <a:latin typeface="黑体" pitchFamily="49" charset="-122"/>
                        <a:ea typeface="黑体" pitchFamily="49" charset="-122"/>
                        <a:cs typeface="Times New Roman"/>
                      </a:endParaRPr>
                    </a:p>
                  </a:txBody>
                  <a:tcPr marL="68580" marR="68580" marT="0" marB="0" anchor="ctr"/>
                </a:tc>
                <a:tc>
                  <a:txBody>
                    <a:bodyPr/>
                    <a:lstStyle/>
                    <a:p>
                      <a:pPr algn="ctr">
                        <a:spcAft>
                          <a:spcPts val="0"/>
                        </a:spcAft>
                      </a:pPr>
                      <a:r>
                        <a:rPr lang="en-US" sz="2000" kern="100" dirty="0">
                          <a:effectLst/>
                        </a:rPr>
                        <a:t>O(nlog</a:t>
                      </a:r>
                      <a:r>
                        <a:rPr lang="en-US" sz="2000" kern="100" baseline="-25000" dirty="0">
                          <a:effectLst/>
                        </a:rPr>
                        <a:t>2</a:t>
                      </a:r>
                      <a:r>
                        <a:rPr lang="en-US" sz="2000" kern="100" dirty="0">
                          <a:effectLst/>
                        </a:rPr>
                        <a:t>n)</a:t>
                      </a:r>
                      <a:endParaRPr lang="zh-CN" sz="2000" kern="100" dirty="0">
                        <a:effectLst/>
                        <a:latin typeface="黑体" pitchFamily="49" charset="-122"/>
                        <a:ea typeface="黑体" pitchFamily="49" charset="-122"/>
                        <a:cs typeface="Times New Roman"/>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74309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计算机中的数据单位</a:t>
            </a:r>
            <a:endParaRPr lang="zh-CN" altLang="en-US" dirty="0"/>
          </a:p>
        </p:txBody>
      </p:sp>
      <p:sp>
        <p:nvSpPr>
          <p:cNvPr id="3" name="内容占位符 2"/>
          <p:cNvSpPr>
            <a:spLocks noGrp="1"/>
          </p:cNvSpPr>
          <p:nvPr>
            <p:ph sz="quarter" idx="1"/>
          </p:nvPr>
        </p:nvSpPr>
        <p:spPr/>
        <p:txBody>
          <a:bodyPr/>
          <a:lstStyle/>
          <a:p>
            <a:r>
              <a:rPr lang="zh-CN" altLang="zh-CN" dirty="0"/>
              <a:t>位</a:t>
            </a:r>
            <a:r>
              <a:rPr lang="en-US" altLang="zh-CN" dirty="0"/>
              <a:t>/</a:t>
            </a:r>
            <a:r>
              <a:rPr lang="zh-CN" altLang="zh-CN" dirty="0"/>
              <a:t>比特（</a:t>
            </a:r>
            <a:r>
              <a:rPr lang="en-US" altLang="zh-CN" dirty="0"/>
              <a:t>bit</a:t>
            </a:r>
            <a:r>
              <a:rPr lang="zh-CN" altLang="zh-CN" dirty="0"/>
              <a:t>）</a:t>
            </a:r>
            <a:endParaRPr lang="en-US" altLang="zh-CN" dirty="0"/>
          </a:p>
          <a:p>
            <a:pPr lvl="1"/>
            <a:r>
              <a:rPr lang="zh-CN" altLang="zh-CN" dirty="0"/>
              <a:t>最小单位</a:t>
            </a:r>
            <a:endParaRPr lang="en-US" altLang="zh-CN" dirty="0"/>
          </a:p>
          <a:p>
            <a:pPr lvl="1"/>
            <a:r>
              <a:rPr lang="zh-CN" altLang="en-US" dirty="0"/>
              <a:t>存</a:t>
            </a:r>
            <a:r>
              <a:rPr lang="en-US" altLang="zh-CN" dirty="0"/>
              <a:t>0</a:t>
            </a:r>
            <a:r>
              <a:rPr lang="zh-CN" altLang="zh-CN" dirty="0"/>
              <a:t>或</a:t>
            </a:r>
            <a:r>
              <a:rPr lang="en-US" altLang="zh-CN" dirty="0"/>
              <a:t>1</a:t>
            </a:r>
          </a:p>
          <a:p>
            <a:pPr lvl="1"/>
            <a:r>
              <a:rPr lang="en-US" altLang="zh-CN" dirty="0"/>
              <a:t>bit/s</a:t>
            </a:r>
            <a:r>
              <a:rPr lang="zh-CN" altLang="en-US" dirty="0"/>
              <a:t>为</a:t>
            </a:r>
            <a:r>
              <a:rPr lang="zh-CN" altLang="zh-CN" dirty="0"/>
              <a:t>比特</a:t>
            </a:r>
            <a:r>
              <a:rPr lang="en-US" altLang="zh-CN" dirty="0"/>
              <a:t>/</a:t>
            </a:r>
            <a:r>
              <a:rPr lang="zh-CN" altLang="zh-CN" dirty="0"/>
              <a:t>秒</a:t>
            </a:r>
            <a:r>
              <a:rPr lang="zh-CN" altLang="en-US" dirty="0"/>
              <a:t>，表示传输速率</a:t>
            </a:r>
            <a:endParaRPr lang="en-US" altLang="zh-CN" dirty="0"/>
          </a:p>
          <a:p>
            <a:pPr lvl="1"/>
            <a:endParaRPr lang="en-US" altLang="zh-CN" dirty="0"/>
          </a:p>
          <a:p>
            <a:r>
              <a:rPr lang="zh-CN" altLang="zh-CN" dirty="0"/>
              <a:t>字长</a:t>
            </a:r>
            <a:endParaRPr lang="en-US" altLang="zh-CN" dirty="0"/>
          </a:p>
          <a:p>
            <a:pPr lvl="1"/>
            <a:r>
              <a:rPr lang="en-US" altLang="zh-CN" dirty="0"/>
              <a:t>CPU</a:t>
            </a:r>
            <a:r>
              <a:rPr lang="zh-CN" altLang="zh-CN" dirty="0"/>
              <a:t>可同时处理的位数</a:t>
            </a:r>
            <a:r>
              <a:rPr lang="zh-CN" altLang="en-US" dirty="0"/>
              <a:t>（寄存器位数）</a:t>
            </a:r>
            <a:endParaRPr lang="en-US" altLang="zh-CN" dirty="0"/>
          </a:p>
          <a:p>
            <a:pPr lvl="1"/>
            <a:r>
              <a:rPr lang="zh-CN" altLang="en-US" dirty="0"/>
              <a:t>例如：</a:t>
            </a:r>
            <a:r>
              <a:rPr lang="en-US" altLang="zh-CN" dirty="0"/>
              <a:t>64</a:t>
            </a:r>
            <a:r>
              <a:rPr lang="zh-CN" altLang="en-US" dirty="0"/>
              <a:t>位处理器字长为</a:t>
            </a:r>
            <a:r>
              <a:rPr lang="en-US" altLang="zh-CN" dirty="0"/>
              <a:t>64</a:t>
            </a:r>
            <a:r>
              <a:rPr lang="zh-CN" altLang="en-US" dirty="0"/>
              <a:t>位。</a:t>
            </a:r>
            <a:endParaRPr lang="en-US" altLang="zh-CN" dirty="0"/>
          </a:p>
          <a:p>
            <a:r>
              <a:rPr lang="zh-CN" altLang="zh-CN" dirty="0"/>
              <a:t>字节</a:t>
            </a:r>
            <a:r>
              <a:rPr lang="en-US" altLang="zh-CN" dirty="0"/>
              <a:t>B</a:t>
            </a:r>
            <a:r>
              <a:rPr lang="zh-CN" altLang="zh-CN" dirty="0"/>
              <a:t>（</a:t>
            </a:r>
            <a:r>
              <a:rPr lang="en-US" altLang="zh-CN" dirty="0"/>
              <a:t>Byte</a:t>
            </a:r>
            <a:r>
              <a:rPr lang="zh-CN" altLang="zh-CN" dirty="0"/>
              <a:t>）</a:t>
            </a:r>
            <a:endParaRPr lang="en-US" altLang="zh-CN" dirty="0"/>
          </a:p>
          <a:p>
            <a:pPr lvl="1"/>
            <a:r>
              <a:rPr lang="en-US" altLang="zh-CN" dirty="0"/>
              <a:t>1 </a:t>
            </a:r>
            <a:r>
              <a:rPr lang="zh-CN" altLang="en-US" dirty="0"/>
              <a:t>字节</a:t>
            </a:r>
            <a:r>
              <a:rPr lang="zh-CN" altLang="zh-CN" dirty="0"/>
              <a:t>＝</a:t>
            </a:r>
            <a:r>
              <a:rPr lang="en-US" altLang="zh-CN" dirty="0"/>
              <a:t>8 </a:t>
            </a:r>
            <a:r>
              <a:rPr lang="zh-CN" altLang="en-US" dirty="0"/>
              <a:t>位（</a:t>
            </a:r>
            <a:r>
              <a:rPr lang="en-US" altLang="zh-CN" dirty="0"/>
              <a:t>1 Byte</a:t>
            </a:r>
            <a:r>
              <a:rPr lang="zh-CN" altLang="zh-CN" dirty="0"/>
              <a:t>＝</a:t>
            </a:r>
            <a:r>
              <a:rPr lang="en-US" altLang="zh-CN" dirty="0"/>
              <a:t>8 bit</a:t>
            </a:r>
            <a:r>
              <a:rPr lang="zh-CN" altLang="en-US" dirty="0"/>
              <a:t>）</a:t>
            </a:r>
            <a:endParaRPr lang="en-US" altLang="zh-CN" dirty="0"/>
          </a:p>
          <a:p>
            <a:endParaRPr lang="zh-CN" altLang="en-US"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1.1</a:t>
            </a:r>
            <a:r>
              <a:rPr lang="zh-CN" altLang="zh-CN" b="1" dirty="0"/>
              <a:t>信息的数字化</a:t>
            </a:r>
          </a:p>
        </p:txBody>
      </p:sp>
      <p:graphicFrame>
        <p:nvGraphicFramePr>
          <p:cNvPr id="5" name="表格 4"/>
          <p:cNvGraphicFramePr>
            <a:graphicFrameLocks noGrp="1"/>
          </p:cNvGraphicFramePr>
          <p:nvPr>
            <p:extLst>
              <p:ext uri="{D42A27DB-BD31-4B8C-83A1-F6EECF244321}">
                <p14:modId xmlns:p14="http://schemas.microsoft.com/office/powerpoint/2010/main" val="23562473"/>
              </p:ext>
            </p:extLst>
          </p:nvPr>
        </p:nvGraphicFramePr>
        <p:xfrm>
          <a:off x="5140874" y="2780928"/>
          <a:ext cx="3552056" cy="648072"/>
        </p:xfrm>
        <a:graphic>
          <a:graphicData uri="http://schemas.openxmlformats.org/drawingml/2006/table">
            <a:tbl>
              <a:tblPr firstRow="1" bandRow="1">
                <a:tableStyleId>{21E4AEA4-8DFA-4A89-87EB-49C32662AFE0}</a:tableStyleId>
              </a:tblPr>
              <a:tblGrid>
                <a:gridCol w="444007">
                  <a:extLst>
                    <a:ext uri="{9D8B030D-6E8A-4147-A177-3AD203B41FA5}">
                      <a16:colId xmlns:a16="http://schemas.microsoft.com/office/drawing/2014/main" val="20000"/>
                    </a:ext>
                  </a:extLst>
                </a:gridCol>
                <a:gridCol w="444007">
                  <a:extLst>
                    <a:ext uri="{9D8B030D-6E8A-4147-A177-3AD203B41FA5}">
                      <a16:colId xmlns:a16="http://schemas.microsoft.com/office/drawing/2014/main" val="20001"/>
                    </a:ext>
                  </a:extLst>
                </a:gridCol>
                <a:gridCol w="444007">
                  <a:extLst>
                    <a:ext uri="{9D8B030D-6E8A-4147-A177-3AD203B41FA5}">
                      <a16:colId xmlns:a16="http://schemas.microsoft.com/office/drawing/2014/main" val="20002"/>
                    </a:ext>
                  </a:extLst>
                </a:gridCol>
                <a:gridCol w="444007">
                  <a:extLst>
                    <a:ext uri="{9D8B030D-6E8A-4147-A177-3AD203B41FA5}">
                      <a16:colId xmlns:a16="http://schemas.microsoft.com/office/drawing/2014/main" val="20003"/>
                    </a:ext>
                  </a:extLst>
                </a:gridCol>
                <a:gridCol w="444007">
                  <a:extLst>
                    <a:ext uri="{9D8B030D-6E8A-4147-A177-3AD203B41FA5}">
                      <a16:colId xmlns:a16="http://schemas.microsoft.com/office/drawing/2014/main" val="20004"/>
                    </a:ext>
                  </a:extLst>
                </a:gridCol>
                <a:gridCol w="444007">
                  <a:extLst>
                    <a:ext uri="{9D8B030D-6E8A-4147-A177-3AD203B41FA5}">
                      <a16:colId xmlns:a16="http://schemas.microsoft.com/office/drawing/2014/main" val="20005"/>
                    </a:ext>
                  </a:extLst>
                </a:gridCol>
                <a:gridCol w="444007">
                  <a:extLst>
                    <a:ext uri="{9D8B030D-6E8A-4147-A177-3AD203B41FA5}">
                      <a16:colId xmlns:a16="http://schemas.microsoft.com/office/drawing/2014/main" val="20006"/>
                    </a:ext>
                  </a:extLst>
                </a:gridCol>
                <a:gridCol w="444007">
                  <a:extLst>
                    <a:ext uri="{9D8B030D-6E8A-4147-A177-3AD203B41FA5}">
                      <a16:colId xmlns:a16="http://schemas.microsoft.com/office/drawing/2014/main" val="20007"/>
                    </a:ext>
                  </a:extLst>
                </a:gridCol>
              </a:tblGrid>
              <a:tr h="648072">
                <a:tc>
                  <a:txBody>
                    <a:bodyPr/>
                    <a:lstStyle/>
                    <a:p>
                      <a:r>
                        <a:rPr lang="en-US" altLang="zh-CN" sz="3600" dirty="0"/>
                        <a:t>0</a:t>
                      </a:r>
                      <a:endParaRPr lang="zh-CN" altLang="en-US" sz="3600" dirty="0"/>
                    </a:p>
                  </a:txBody>
                  <a:tcPr/>
                </a:tc>
                <a:tc>
                  <a:txBody>
                    <a:bodyPr/>
                    <a:lstStyle/>
                    <a:p>
                      <a:r>
                        <a:rPr lang="en-US" altLang="zh-CN" sz="3600" dirty="0"/>
                        <a:t>1</a:t>
                      </a:r>
                      <a:endParaRPr lang="zh-CN" altLang="en-US" sz="3600" dirty="0"/>
                    </a:p>
                  </a:txBody>
                  <a:tcPr/>
                </a:tc>
                <a:tc>
                  <a:txBody>
                    <a:bodyPr/>
                    <a:lstStyle/>
                    <a:p>
                      <a:r>
                        <a:rPr lang="en-US" altLang="zh-CN" sz="3600" dirty="0"/>
                        <a:t>0</a:t>
                      </a:r>
                      <a:endParaRPr lang="zh-CN" altLang="en-US" sz="3600" dirty="0"/>
                    </a:p>
                  </a:txBody>
                  <a:tcPr/>
                </a:tc>
                <a:tc>
                  <a:txBody>
                    <a:bodyPr/>
                    <a:lstStyle/>
                    <a:p>
                      <a:r>
                        <a:rPr lang="en-US" altLang="zh-CN" sz="3600" dirty="0"/>
                        <a:t>0</a:t>
                      </a:r>
                      <a:endParaRPr lang="zh-CN" altLang="en-US" sz="3600" dirty="0"/>
                    </a:p>
                  </a:txBody>
                  <a:tcPr/>
                </a:tc>
                <a:tc>
                  <a:txBody>
                    <a:bodyPr/>
                    <a:lstStyle/>
                    <a:p>
                      <a:r>
                        <a:rPr lang="en-US" altLang="zh-CN" sz="3600" dirty="0"/>
                        <a:t>1</a:t>
                      </a:r>
                      <a:endParaRPr lang="zh-CN" altLang="en-US" sz="3600" dirty="0"/>
                    </a:p>
                  </a:txBody>
                  <a:tcPr/>
                </a:tc>
                <a:tc>
                  <a:txBody>
                    <a:bodyPr/>
                    <a:lstStyle/>
                    <a:p>
                      <a:r>
                        <a:rPr lang="en-US" altLang="zh-CN" sz="3600" dirty="0"/>
                        <a:t>1</a:t>
                      </a:r>
                      <a:endParaRPr lang="zh-CN" altLang="en-US" sz="3600" dirty="0"/>
                    </a:p>
                  </a:txBody>
                  <a:tcPr/>
                </a:tc>
                <a:tc>
                  <a:txBody>
                    <a:bodyPr/>
                    <a:lstStyle/>
                    <a:p>
                      <a:r>
                        <a:rPr lang="en-US" altLang="zh-CN" sz="3600" dirty="0"/>
                        <a:t>0</a:t>
                      </a:r>
                      <a:endParaRPr lang="zh-CN" altLang="en-US" sz="3600" dirty="0"/>
                    </a:p>
                  </a:txBody>
                  <a:tcPr/>
                </a:tc>
                <a:tc>
                  <a:txBody>
                    <a:bodyPr/>
                    <a:lstStyle/>
                    <a:p>
                      <a:r>
                        <a:rPr lang="en-US" altLang="zh-CN" sz="3600" dirty="0"/>
                        <a:t>1</a:t>
                      </a:r>
                      <a:endParaRPr lang="zh-CN" altLang="en-US" sz="3600" dirty="0"/>
                    </a:p>
                  </a:txBody>
                  <a:tcPr/>
                </a:tc>
                <a:extLst>
                  <a:ext uri="{0D108BD9-81ED-4DB2-BD59-A6C34878D82A}">
                    <a16:rowId xmlns:a16="http://schemas.microsoft.com/office/drawing/2014/main" val="10000"/>
                  </a:ext>
                </a:extLst>
              </a:tr>
            </a:tbl>
          </a:graphicData>
        </a:graphic>
      </p:graphicFrame>
      <p:cxnSp>
        <p:nvCxnSpPr>
          <p:cNvPr id="7" name="直接箭头连接符 6"/>
          <p:cNvCxnSpPr/>
          <p:nvPr/>
        </p:nvCxnSpPr>
        <p:spPr>
          <a:xfrm>
            <a:off x="2843808" y="1844824"/>
            <a:ext cx="2520280" cy="115212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1" name="左大括号 10"/>
          <p:cNvSpPr/>
          <p:nvPr/>
        </p:nvSpPr>
        <p:spPr>
          <a:xfrm rot="16200000">
            <a:off x="6660232" y="1988840"/>
            <a:ext cx="576064" cy="3456384"/>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zh-CN" altLang="en-US"/>
          </a:p>
        </p:txBody>
      </p:sp>
      <p:cxnSp>
        <p:nvCxnSpPr>
          <p:cNvPr id="12" name="直接箭头连接符 11"/>
          <p:cNvCxnSpPr>
            <a:endCxn id="11" idx="1"/>
          </p:cNvCxnSpPr>
          <p:nvPr/>
        </p:nvCxnSpPr>
        <p:spPr>
          <a:xfrm flipV="1">
            <a:off x="2648429" y="4005064"/>
            <a:ext cx="4299835" cy="108012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9012870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堆</a:t>
            </a:r>
            <a:endParaRPr lang="zh-CN" altLang="en-US" dirty="0"/>
          </a:p>
        </p:txBody>
      </p:sp>
      <p:sp>
        <p:nvSpPr>
          <p:cNvPr id="3" name="内容占位符 2"/>
          <p:cNvSpPr>
            <a:spLocks noGrp="1"/>
          </p:cNvSpPr>
          <p:nvPr>
            <p:ph sz="quarter" idx="1"/>
          </p:nvPr>
        </p:nvSpPr>
        <p:spPr/>
        <p:txBody>
          <a:bodyPr/>
          <a:lstStyle/>
          <a:p>
            <a:r>
              <a:rPr lang="zh-CN" altLang="en-US" dirty="0"/>
              <a:t>堆排序就是构建</a:t>
            </a:r>
            <a:r>
              <a:rPr lang="zh-CN" altLang="zh-CN" dirty="0"/>
              <a:t>为大根堆</a:t>
            </a:r>
            <a:r>
              <a:rPr lang="zh-CN" altLang="en-US" dirty="0"/>
              <a:t>或</a:t>
            </a:r>
            <a:r>
              <a:rPr lang="zh-CN" altLang="zh-CN" dirty="0"/>
              <a:t>小根堆</a:t>
            </a:r>
            <a:r>
              <a:rPr lang="zh-CN" altLang="en-US" dirty="0"/>
              <a:t>的过程</a:t>
            </a:r>
            <a:endParaRPr lang="en-US" altLang="zh-CN" dirty="0"/>
          </a:p>
          <a:p>
            <a:pPr lvl="1"/>
            <a:r>
              <a:rPr lang="zh-CN" altLang="zh-CN" dirty="0"/>
              <a:t>大根堆</a:t>
            </a:r>
            <a:r>
              <a:rPr lang="zh-CN" altLang="en-US" dirty="0"/>
              <a:t>：</a:t>
            </a:r>
            <a:r>
              <a:rPr lang="zh-CN" altLang="zh-CN" dirty="0"/>
              <a:t>每一个非终端结点的元素均大于等于其左、右子结点的元素值。堆顶元素必为这</a:t>
            </a:r>
            <a:r>
              <a:rPr lang="en-US" altLang="zh-CN" dirty="0"/>
              <a:t>n</a:t>
            </a:r>
            <a:r>
              <a:rPr lang="zh-CN" altLang="zh-CN" dirty="0"/>
              <a:t>个元素中的最大值</a:t>
            </a:r>
            <a:endParaRPr lang="en-US" altLang="zh-CN" dirty="0"/>
          </a:p>
          <a:p>
            <a:pPr lvl="1"/>
            <a:r>
              <a:rPr lang="zh-CN" altLang="zh-CN" dirty="0"/>
              <a:t>小根堆</a:t>
            </a:r>
            <a:r>
              <a:rPr lang="zh-CN" altLang="en-US" dirty="0"/>
              <a:t>：</a:t>
            </a:r>
            <a:r>
              <a:rPr lang="zh-CN" altLang="zh-CN" dirty="0"/>
              <a:t>每一个非终端结点的元素均小于等于其左、右子结点的元素值。堆顶元素必为这</a:t>
            </a:r>
            <a:r>
              <a:rPr lang="en-US" altLang="zh-CN" dirty="0"/>
              <a:t>n</a:t>
            </a:r>
            <a:r>
              <a:rPr lang="zh-CN" altLang="zh-CN" dirty="0"/>
              <a:t>个元素中的最小值</a:t>
            </a:r>
            <a:endParaRPr lang="zh-CN" altLang="en-US" dirty="0"/>
          </a:p>
        </p:txBody>
      </p:sp>
      <p:pic>
        <p:nvPicPr>
          <p:cNvPr id="7" name="图片 6"/>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717032"/>
            <a:ext cx="4680520" cy="1934493"/>
          </a:xfrm>
          <a:prstGeom prst="rect">
            <a:avLst/>
          </a:prstGeom>
          <a:noFill/>
          <a:ln>
            <a:noFill/>
          </a:ln>
        </p:spPr>
      </p:pic>
      <p:sp>
        <p:nvSpPr>
          <p:cNvPr id="6" name="矩形 5"/>
          <p:cNvSpPr/>
          <p:nvPr/>
        </p:nvSpPr>
        <p:spPr>
          <a:xfrm>
            <a:off x="2339752" y="5665464"/>
            <a:ext cx="877163" cy="369332"/>
          </a:xfrm>
          <a:prstGeom prst="rect">
            <a:avLst/>
          </a:prstGeom>
        </p:spPr>
        <p:txBody>
          <a:bodyPr wrap="none">
            <a:spAutoFit/>
          </a:bodyPr>
          <a:lstStyle/>
          <a:p>
            <a:r>
              <a:rPr lang="zh-CN" altLang="zh-CN" dirty="0"/>
              <a:t>最小堆</a:t>
            </a:r>
            <a:endParaRPr lang="zh-CN" altLang="en-US" dirty="0"/>
          </a:p>
        </p:txBody>
      </p:sp>
      <p:sp>
        <p:nvSpPr>
          <p:cNvPr id="8" name="矩形 7"/>
          <p:cNvSpPr/>
          <p:nvPr/>
        </p:nvSpPr>
        <p:spPr>
          <a:xfrm>
            <a:off x="5148064" y="5667829"/>
            <a:ext cx="877163" cy="369332"/>
          </a:xfrm>
          <a:prstGeom prst="rect">
            <a:avLst/>
          </a:prstGeom>
        </p:spPr>
        <p:txBody>
          <a:bodyPr wrap="none">
            <a:spAutoFit/>
          </a:bodyPr>
          <a:lstStyle/>
          <a:p>
            <a:r>
              <a:rPr lang="zh-CN" altLang="zh-CN" dirty="0"/>
              <a:t>最大堆</a:t>
            </a:r>
            <a:endParaRPr lang="zh-CN" altLang="en-US" dirty="0"/>
          </a:p>
        </p:txBody>
      </p:sp>
    </p:spTree>
    <p:extLst>
      <p:ext uri="{BB962C8B-B14F-4D97-AF65-F5344CB8AC3E}">
        <p14:creationId xmlns:p14="http://schemas.microsoft.com/office/powerpoint/2010/main" val="16308831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程序</a:t>
            </a:r>
            <a:endParaRPr lang="zh-CN" altLang="en-US" dirty="0"/>
          </a:p>
        </p:txBody>
      </p:sp>
      <p:sp>
        <p:nvSpPr>
          <p:cNvPr id="3" name="内容占位符 2"/>
          <p:cNvSpPr>
            <a:spLocks noGrp="1"/>
          </p:cNvSpPr>
          <p:nvPr>
            <p:ph sz="quarter" idx="1"/>
          </p:nvPr>
        </p:nvSpPr>
        <p:spPr/>
        <p:txBody>
          <a:bodyPr/>
          <a:lstStyle/>
          <a:p>
            <a:r>
              <a:rPr lang="zh-CN" altLang="en-US" dirty="0"/>
              <a:t>程序：是指令的集合</a:t>
            </a:r>
            <a:endParaRPr lang="en-US" altLang="zh-CN" dirty="0"/>
          </a:p>
          <a:p>
            <a:pPr lvl="1"/>
            <a:r>
              <a:rPr lang="zh-CN" altLang="en-US" dirty="0"/>
              <a:t>指令由</a:t>
            </a:r>
            <a:r>
              <a:rPr lang="en-US" altLang="zh-CN" dirty="0"/>
              <a:t>CPU</a:t>
            </a:r>
            <a:r>
              <a:rPr lang="zh-CN" altLang="en-US" dirty="0"/>
              <a:t>执行</a:t>
            </a:r>
            <a:endParaRPr lang="en-US" altLang="zh-CN" dirty="0"/>
          </a:p>
          <a:p>
            <a:pPr lvl="1"/>
            <a:r>
              <a:rPr lang="zh-CN" altLang="zh-CN" dirty="0"/>
              <a:t>一条指令可以分为两部分：操作码和地址码</a:t>
            </a:r>
            <a:endParaRPr lang="en-US" altLang="zh-CN" dirty="0"/>
          </a:p>
          <a:p>
            <a:pPr marL="731520" lvl="2" indent="0">
              <a:buNone/>
            </a:pPr>
            <a:r>
              <a:rPr lang="en-US" altLang="zh-CN" dirty="0"/>
              <a:t>		</a:t>
            </a:r>
            <a:r>
              <a:rPr lang="zh-CN" altLang="en-US" dirty="0"/>
              <a:t>例如：</a:t>
            </a:r>
            <a:r>
              <a:rPr lang="en-US" altLang="zh-CN" dirty="0" err="1"/>
              <a:t>mov</a:t>
            </a:r>
            <a:r>
              <a:rPr lang="en-US" altLang="zh-CN" dirty="0"/>
              <a:t> [11011111B],00000011B</a:t>
            </a:r>
          </a:p>
          <a:p>
            <a:pPr marL="731520" lvl="2" indent="0">
              <a:buNone/>
            </a:pPr>
            <a:endParaRPr lang="en-US" altLang="zh-CN" dirty="0"/>
          </a:p>
          <a:p>
            <a:pPr lvl="2"/>
            <a:r>
              <a:rPr lang="zh-CN" altLang="zh-CN" dirty="0"/>
              <a:t>操作码（规定该指令执行功能）可以完成累加、比较或跳转等操作的控制字</a:t>
            </a:r>
            <a:endParaRPr lang="en-US" altLang="zh-CN" dirty="0"/>
          </a:p>
          <a:p>
            <a:pPr lvl="2"/>
            <a:endParaRPr lang="en-US" altLang="zh-CN" dirty="0"/>
          </a:p>
          <a:p>
            <a:pPr lvl="2"/>
            <a:r>
              <a:rPr lang="zh-CN" altLang="zh-CN" dirty="0"/>
              <a:t>指令的地址码给出了需要处理的数据或数据的地址</a:t>
            </a:r>
            <a:endParaRPr lang="en-US" altLang="zh-CN" dirty="0"/>
          </a:p>
          <a:p>
            <a:endParaRPr lang="en-US" altLang="zh-CN" dirty="0"/>
          </a:p>
          <a:p>
            <a:r>
              <a:rPr lang="zh-CN" altLang="zh-CN" dirty="0"/>
              <a:t>算法和程序的关系</a:t>
            </a:r>
            <a:endParaRPr lang="en-US" altLang="zh-CN"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2.4 </a:t>
            </a:r>
            <a:r>
              <a:rPr lang="zh-CN" altLang="zh-CN" b="1" dirty="0"/>
              <a:t>算法、程序和程序设计语言</a:t>
            </a:r>
          </a:p>
        </p:txBody>
      </p:sp>
    </p:spTree>
    <p:extLst>
      <p:ext uri="{BB962C8B-B14F-4D97-AF65-F5344CB8AC3E}">
        <p14:creationId xmlns:p14="http://schemas.microsoft.com/office/powerpoint/2010/main" val="3238733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程序设计语言</a:t>
            </a:r>
            <a:endParaRPr lang="zh-CN" altLang="en-US" dirty="0"/>
          </a:p>
        </p:txBody>
      </p:sp>
      <p:sp>
        <p:nvSpPr>
          <p:cNvPr id="3" name="内容占位符 2"/>
          <p:cNvSpPr>
            <a:spLocks noGrp="1"/>
          </p:cNvSpPr>
          <p:nvPr>
            <p:ph sz="quarter" idx="1"/>
          </p:nvPr>
        </p:nvSpPr>
        <p:spPr/>
        <p:txBody>
          <a:bodyPr/>
          <a:lstStyle/>
          <a:p>
            <a:r>
              <a:rPr lang="zh-CN" altLang="zh-CN" dirty="0"/>
              <a:t>机器语言（低级）</a:t>
            </a:r>
            <a:endParaRPr lang="en-US" altLang="zh-CN" dirty="0"/>
          </a:p>
          <a:p>
            <a:pPr lvl="1"/>
            <a:r>
              <a:rPr lang="en-US" altLang="zh-CN" dirty="0"/>
              <a:t>01</a:t>
            </a:r>
            <a:r>
              <a:rPr lang="zh-CN" altLang="en-US" dirty="0"/>
              <a:t>代码形式的命令</a:t>
            </a:r>
            <a:endParaRPr lang="en-US" altLang="zh-CN" dirty="0"/>
          </a:p>
          <a:p>
            <a:endParaRPr lang="en-US" altLang="zh-CN" dirty="0"/>
          </a:p>
          <a:p>
            <a:endParaRPr lang="en-US" altLang="zh-CN" dirty="0"/>
          </a:p>
          <a:p>
            <a:endParaRPr lang="en-US" altLang="zh-CN" dirty="0"/>
          </a:p>
          <a:p>
            <a:endParaRPr lang="en-US" altLang="zh-CN" dirty="0"/>
          </a:p>
          <a:p>
            <a:r>
              <a:rPr lang="zh-CN" altLang="zh-CN" dirty="0"/>
              <a:t>机器语言</a:t>
            </a:r>
            <a:r>
              <a:rPr lang="zh-CN" altLang="en-US" dirty="0"/>
              <a:t>特点</a:t>
            </a:r>
            <a:endParaRPr lang="en-US" altLang="zh-CN" dirty="0"/>
          </a:p>
          <a:p>
            <a:pPr lvl="1"/>
            <a:r>
              <a:rPr lang="zh-CN" altLang="en-US" dirty="0"/>
              <a:t>优点：</a:t>
            </a:r>
            <a:r>
              <a:rPr lang="zh-CN" altLang="zh-CN" dirty="0"/>
              <a:t>占用内存少、执行效率高</a:t>
            </a:r>
            <a:endParaRPr lang="en-US" altLang="zh-CN" dirty="0"/>
          </a:p>
          <a:p>
            <a:pPr lvl="1"/>
            <a:r>
              <a:rPr lang="zh-CN" altLang="en-US" dirty="0"/>
              <a:t>缺点：</a:t>
            </a:r>
            <a:r>
              <a:rPr lang="zh-CN" altLang="zh-CN" dirty="0"/>
              <a:t>工作量大、出错率高、对计算机体系存在依赖性、程序的通用性和移植性都差等</a:t>
            </a:r>
            <a:endParaRPr lang="en-US" altLang="zh-CN" dirty="0"/>
          </a:p>
          <a:p>
            <a:pPr lvl="1"/>
            <a:endParaRPr lang="en-US" altLang="zh-CN"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2.4 </a:t>
            </a:r>
            <a:r>
              <a:rPr lang="zh-CN" altLang="zh-CN" b="1" dirty="0"/>
              <a:t>算法、程序和程序设计语言</a:t>
            </a:r>
          </a:p>
        </p:txBody>
      </p:sp>
      <p:sp>
        <p:nvSpPr>
          <p:cNvPr id="5" name="矩形 4"/>
          <p:cNvSpPr/>
          <p:nvPr/>
        </p:nvSpPr>
        <p:spPr>
          <a:xfrm>
            <a:off x="1020514" y="2492896"/>
            <a:ext cx="7704856" cy="1200329"/>
          </a:xfrm>
          <a:prstGeom prst="rect">
            <a:avLst/>
          </a:prstGeom>
        </p:spPr>
        <p:txBody>
          <a:bodyPr wrap="square">
            <a:spAutoFit/>
          </a:bodyPr>
          <a:lstStyle/>
          <a:p>
            <a:r>
              <a:rPr lang="zh-CN" altLang="en-US" dirty="0">
                <a:latin typeface="黑体" pitchFamily="49" charset="-122"/>
                <a:ea typeface="黑体" pitchFamily="49" charset="-122"/>
              </a:rPr>
              <a:t>例如：用机器语言完成求</a:t>
            </a:r>
            <a:r>
              <a:rPr lang="en-US" altLang="zh-CN" dirty="0">
                <a:latin typeface="黑体" pitchFamily="49" charset="-122"/>
                <a:ea typeface="黑体" pitchFamily="49" charset="-122"/>
              </a:rPr>
              <a:t>5+6</a:t>
            </a:r>
            <a:r>
              <a:rPr lang="zh-CN" altLang="en-US" dirty="0">
                <a:latin typeface="黑体" pitchFamily="49" charset="-122"/>
                <a:ea typeface="黑体" pitchFamily="49" charset="-122"/>
              </a:rPr>
              <a:t>的程序代码如下</a:t>
            </a:r>
            <a:r>
              <a:rPr lang="en-US" altLang="zh-CN" dirty="0">
                <a:latin typeface="黑体" pitchFamily="49" charset="-122"/>
                <a:ea typeface="黑体" pitchFamily="49" charset="-122"/>
              </a:rPr>
              <a:t>:</a:t>
            </a:r>
            <a:endParaRPr lang="zh-CN" altLang="en-US" dirty="0">
              <a:latin typeface="黑体" pitchFamily="49" charset="-122"/>
              <a:ea typeface="黑体" pitchFamily="49" charset="-122"/>
            </a:endParaRPr>
          </a:p>
          <a:p>
            <a:r>
              <a:rPr lang="en-US" altLang="zh-CN" dirty="0">
                <a:latin typeface="黑体" pitchFamily="49" charset="-122"/>
                <a:ea typeface="黑体" pitchFamily="49" charset="-122"/>
              </a:rPr>
              <a:t>10110000 00000101</a:t>
            </a:r>
            <a:r>
              <a:rPr lang="zh-CN" altLang="en-US" dirty="0">
                <a:latin typeface="黑体" pitchFamily="49" charset="-122"/>
                <a:ea typeface="黑体" pitchFamily="49" charset="-122"/>
              </a:rPr>
              <a:t>；</a:t>
            </a:r>
            <a:r>
              <a:rPr lang="zh-CN" altLang="en-US" dirty="0">
                <a:solidFill>
                  <a:srgbClr val="00B050"/>
                </a:solidFill>
                <a:latin typeface="黑体" pitchFamily="49" charset="-122"/>
                <a:ea typeface="黑体" pitchFamily="49" charset="-122"/>
              </a:rPr>
              <a:t>将</a:t>
            </a:r>
            <a:r>
              <a:rPr lang="en-US" altLang="zh-CN" dirty="0">
                <a:solidFill>
                  <a:srgbClr val="00B050"/>
                </a:solidFill>
                <a:latin typeface="黑体" pitchFamily="49" charset="-122"/>
                <a:ea typeface="黑体" pitchFamily="49" charset="-122"/>
              </a:rPr>
              <a:t>5</a:t>
            </a:r>
            <a:r>
              <a:rPr lang="zh-CN" altLang="en-US" dirty="0">
                <a:solidFill>
                  <a:srgbClr val="00B050"/>
                </a:solidFill>
                <a:latin typeface="黑体" pitchFamily="49" charset="-122"/>
                <a:ea typeface="黑体" pitchFamily="49" charset="-122"/>
              </a:rPr>
              <a:t>放进累加器</a:t>
            </a:r>
            <a:r>
              <a:rPr lang="en-US" altLang="zh-CN" dirty="0" err="1">
                <a:solidFill>
                  <a:srgbClr val="00B050"/>
                </a:solidFill>
                <a:latin typeface="黑体" pitchFamily="49" charset="-122"/>
                <a:ea typeface="黑体" pitchFamily="49" charset="-122"/>
              </a:rPr>
              <a:t>acc</a:t>
            </a:r>
            <a:r>
              <a:rPr lang="zh-CN" altLang="en-US" dirty="0">
                <a:solidFill>
                  <a:srgbClr val="00B050"/>
                </a:solidFill>
                <a:latin typeface="黑体" pitchFamily="49" charset="-122"/>
                <a:ea typeface="黑体" pitchFamily="49" charset="-122"/>
              </a:rPr>
              <a:t>中</a:t>
            </a:r>
          </a:p>
          <a:p>
            <a:r>
              <a:rPr lang="en-US" altLang="zh-CN" dirty="0">
                <a:latin typeface="黑体" pitchFamily="49" charset="-122"/>
                <a:ea typeface="黑体" pitchFamily="49" charset="-122"/>
              </a:rPr>
              <a:t>00101100 00000110</a:t>
            </a:r>
            <a:r>
              <a:rPr lang="zh-CN" altLang="en-US" dirty="0">
                <a:latin typeface="黑体" pitchFamily="49" charset="-122"/>
                <a:ea typeface="黑体" pitchFamily="49" charset="-122"/>
              </a:rPr>
              <a:t>；</a:t>
            </a:r>
            <a:r>
              <a:rPr lang="zh-CN" altLang="en-US" dirty="0">
                <a:solidFill>
                  <a:srgbClr val="00B050"/>
                </a:solidFill>
                <a:latin typeface="黑体" pitchFamily="49" charset="-122"/>
                <a:ea typeface="黑体" pitchFamily="49" charset="-122"/>
              </a:rPr>
              <a:t>累加器的值与</a:t>
            </a:r>
            <a:r>
              <a:rPr lang="en-US" altLang="zh-CN" dirty="0">
                <a:solidFill>
                  <a:srgbClr val="00B050"/>
                </a:solidFill>
                <a:latin typeface="黑体" pitchFamily="49" charset="-122"/>
                <a:ea typeface="黑体" pitchFamily="49" charset="-122"/>
              </a:rPr>
              <a:t>6</a:t>
            </a:r>
            <a:r>
              <a:rPr lang="zh-CN" altLang="en-US" dirty="0">
                <a:solidFill>
                  <a:srgbClr val="00B050"/>
                </a:solidFill>
                <a:latin typeface="黑体" pitchFamily="49" charset="-122"/>
                <a:ea typeface="黑体" pitchFamily="49" charset="-122"/>
              </a:rPr>
              <a:t>相加，结果仍然在累加器中</a:t>
            </a:r>
          </a:p>
          <a:p>
            <a:r>
              <a:rPr lang="en-US" altLang="zh-CN" dirty="0">
                <a:latin typeface="黑体" pitchFamily="49" charset="-122"/>
                <a:ea typeface="黑体" pitchFamily="49" charset="-122"/>
              </a:rPr>
              <a:t>11110100</a:t>
            </a:r>
            <a:r>
              <a:rPr lang="zh-CN" altLang="en-US" dirty="0">
                <a:solidFill>
                  <a:srgbClr val="00B050"/>
                </a:solidFill>
                <a:latin typeface="黑体" pitchFamily="49" charset="-122"/>
                <a:ea typeface="黑体" pitchFamily="49" charset="-122"/>
              </a:rPr>
              <a:t>；停机结束</a:t>
            </a:r>
          </a:p>
        </p:txBody>
      </p:sp>
    </p:spTree>
    <p:extLst>
      <p:ext uri="{BB962C8B-B14F-4D97-AF65-F5344CB8AC3E}">
        <p14:creationId xmlns:p14="http://schemas.microsoft.com/office/powerpoint/2010/main" val="27176227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汇编语言（低级）</a:t>
            </a:r>
            <a:endParaRPr lang="zh-CN" altLang="en-US" dirty="0"/>
          </a:p>
        </p:txBody>
      </p:sp>
      <p:sp>
        <p:nvSpPr>
          <p:cNvPr id="3" name="内容占位符 2"/>
          <p:cNvSpPr>
            <a:spLocks noGrp="1"/>
          </p:cNvSpPr>
          <p:nvPr>
            <p:ph sz="quarter" idx="1"/>
          </p:nvPr>
        </p:nvSpPr>
        <p:spPr/>
        <p:txBody>
          <a:bodyPr/>
          <a:lstStyle/>
          <a:p>
            <a:r>
              <a:rPr lang="zh-CN" altLang="en-US" dirty="0"/>
              <a:t>用简易英文符号构建的命令</a:t>
            </a:r>
            <a:endParaRPr lang="en-US" altLang="zh-CN" dirty="0"/>
          </a:p>
          <a:p>
            <a:pPr lvl="1"/>
            <a:r>
              <a:rPr lang="zh-CN" altLang="en-US" dirty="0"/>
              <a:t>例如：</a:t>
            </a:r>
            <a:endParaRPr lang="en-US" altLang="zh-CN" dirty="0"/>
          </a:p>
          <a:p>
            <a:pPr lvl="2"/>
            <a:r>
              <a:rPr lang="zh-CN" altLang="en-US" dirty="0"/>
              <a:t> </a:t>
            </a:r>
            <a:r>
              <a:rPr lang="en-US" altLang="zh-CN" dirty="0"/>
              <a:t>Add Ax,6</a:t>
            </a:r>
          </a:p>
          <a:p>
            <a:pPr lvl="2"/>
            <a:r>
              <a:rPr lang="en-US" altLang="zh-CN" dirty="0"/>
              <a:t> </a:t>
            </a:r>
            <a:r>
              <a:rPr lang="en-US" altLang="zh-CN" dirty="0" err="1"/>
              <a:t>Jmp</a:t>
            </a:r>
            <a:r>
              <a:rPr lang="en-US" altLang="zh-CN" dirty="0"/>
              <a:t> 00010101B</a:t>
            </a:r>
          </a:p>
          <a:p>
            <a:pPr lvl="2"/>
            <a:r>
              <a:rPr lang="en-US" altLang="zh-CN" dirty="0"/>
              <a:t> </a:t>
            </a:r>
            <a:r>
              <a:rPr lang="en-US" altLang="zh-CN" dirty="0" err="1"/>
              <a:t>Mov</a:t>
            </a:r>
            <a:r>
              <a:rPr lang="en-US" altLang="zh-CN" dirty="0"/>
              <a:t> </a:t>
            </a:r>
            <a:r>
              <a:rPr lang="en-US" altLang="zh-CN" dirty="0" err="1"/>
              <a:t>Bx</a:t>
            </a:r>
            <a:r>
              <a:rPr lang="en-US" altLang="zh-CN" dirty="0"/>
              <a:t>,[Ax]</a:t>
            </a:r>
          </a:p>
          <a:p>
            <a:r>
              <a:rPr lang="zh-CN" altLang="zh-CN" dirty="0"/>
              <a:t>采用汇编语言编写的程序称为源程序</a:t>
            </a:r>
            <a:endParaRPr lang="en-US" altLang="zh-CN" dirty="0"/>
          </a:p>
          <a:p>
            <a:r>
              <a:rPr lang="zh-CN" altLang="zh-CN" dirty="0"/>
              <a:t>汇编源程序不能被计算机直接识别和处理，必须通过某种方法将它翻译成为计算机能够理解并执行的机器语言，执行这个翻译工作的程序称为</a:t>
            </a:r>
            <a:r>
              <a:rPr lang="zh-CN" altLang="zh-CN" dirty="0">
                <a:solidFill>
                  <a:srgbClr val="FF0000"/>
                </a:solidFill>
              </a:rPr>
              <a:t>汇编程序</a:t>
            </a:r>
            <a:r>
              <a:rPr lang="zh-CN" altLang="zh-CN" dirty="0"/>
              <a:t>。</a:t>
            </a:r>
            <a:endParaRPr lang="en-US" altLang="zh-CN" dirty="0"/>
          </a:p>
          <a:p>
            <a:r>
              <a:rPr lang="zh-CN" altLang="zh-CN" dirty="0"/>
              <a:t>依赖于计算机的低级程序设计语言</a:t>
            </a:r>
            <a:endParaRPr lang="zh-CN" altLang="en-US" dirty="0"/>
          </a:p>
          <a:p>
            <a:pPr lvl="1"/>
            <a:r>
              <a:rPr lang="zh-CN" altLang="en-US" dirty="0"/>
              <a:t>因为不同类的计算机系统汇编命令有所差别。</a:t>
            </a:r>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2.4 </a:t>
            </a:r>
            <a:r>
              <a:rPr lang="zh-CN" altLang="zh-CN" b="1" dirty="0"/>
              <a:t>算法、程序和程序设计语言</a:t>
            </a:r>
          </a:p>
        </p:txBody>
      </p:sp>
    </p:spTree>
    <p:extLst>
      <p:ext uri="{BB962C8B-B14F-4D97-AF65-F5344CB8AC3E}">
        <p14:creationId xmlns:p14="http://schemas.microsoft.com/office/powerpoint/2010/main" val="7488350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高级语言</a:t>
            </a:r>
            <a:endParaRPr lang="zh-CN" altLang="en-US" dirty="0"/>
          </a:p>
        </p:txBody>
      </p:sp>
      <p:sp>
        <p:nvSpPr>
          <p:cNvPr id="3" name="内容占位符 2"/>
          <p:cNvSpPr>
            <a:spLocks noGrp="1"/>
          </p:cNvSpPr>
          <p:nvPr>
            <p:ph sz="quarter" idx="1"/>
          </p:nvPr>
        </p:nvSpPr>
        <p:spPr>
          <a:xfrm>
            <a:off x="457200" y="1600200"/>
            <a:ext cx="8219256" cy="4873752"/>
          </a:xfrm>
        </p:spPr>
        <p:txBody>
          <a:bodyPr>
            <a:normAutofit fontScale="92500"/>
          </a:bodyPr>
          <a:lstStyle/>
          <a:p>
            <a:r>
              <a:rPr lang="zh-CN" altLang="zh-CN" dirty="0"/>
              <a:t>高级语言是一类接近于人类的自然语言和数学语言的程序设计语言的统称</a:t>
            </a:r>
            <a:endParaRPr lang="en-US" altLang="zh-CN" dirty="0"/>
          </a:p>
          <a:p>
            <a:pPr lvl="1"/>
            <a:r>
              <a:rPr lang="zh-CN" altLang="zh-CN" dirty="0"/>
              <a:t>常用的高级语言包括</a:t>
            </a:r>
            <a:r>
              <a:rPr lang="en-US" altLang="zh-CN" dirty="0"/>
              <a:t>C</a:t>
            </a:r>
            <a:r>
              <a:rPr lang="zh-CN" altLang="zh-CN" dirty="0"/>
              <a:t>语言、</a:t>
            </a:r>
            <a:r>
              <a:rPr lang="en-US" altLang="zh-CN" dirty="0"/>
              <a:t>C++</a:t>
            </a:r>
            <a:r>
              <a:rPr lang="zh-CN" altLang="zh-CN" dirty="0"/>
              <a:t>、</a:t>
            </a:r>
            <a:r>
              <a:rPr lang="en-US" altLang="zh-CN" dirty="0" err="1"/>
              <a:t>Visaul</a:t>
            </a:r>
            <a:r>
              <a:rPr lang="en-US" altLang="zh-CN" dirty="0"/>
              <a:t> Basic</a:t>
            </a:r>
            <a:r>
              <a:rPr lang="zh-CN" altLang="zh-CN" dirty="0"/>
              <a:t>、</a:t>
            </a:r>
            <a:r>
              <a:rPr lang="en-US" altLang="zh-CN" dirty="0"/>
              <a:t>Java</a:t>
            </a:r>
            <a:r>
              <a:rPr lang="zh-CN" altLang="zh-CN" dirty="0"/>
              <a:t>、</a:t>
            </a:r>
            <a:r>
              <a:rPr lang="en-US" altLang="zh-CN" dirty="0"/>
              <a:t>Python</a:t>
            </a:r>
            <a:r>
              <a:rPr lang="zh-CN" altLang="zh-CN" dirty="0"/>
              <a:t>、</a:t>
            </a:r>
            <a:r>
              <a:rPr lang="en-US" altLang="zh-CN" dirty="0"/>
              <a:t>R</a:t>
            </a:r>
            <a:r>
              <a:rPr lang="zh-CN" altLang="zh-CN" dirty="0"/>
              <a:t>语言等</a:t>
            </a:r>
            <a:endParaRPr lang="en-US" altLang="zh-CN" dirty="0"/>
          </a:p>
          <a:p>
            <a:r>
              <a:rPr lang="zh-CN" altLang="en-US" dirty="0"/>
              <a:t>高级语言特点</a:t>
            </a:r>
            <a:endParaRPr lang="en-US" altLang="zh-CN" dirty="0"/>
          </a:p>
          <a:p>
            <a:pPr lvl="1"/>
            <a:r>
              <a:rPr lang="zh-CN" altLang="en-US" dirty="0"/>
              <a:t>优点：</a:t>
            </a:r>
            <a:r>
              <a:rPr lang="zh-CN" altLang="zh-CN" dirty="0"/>
              <a:t>编程相对简单、直观、易于理解、出错率低</a:t>
            </a:r>
            <a:r>
              <a:rPr lang="zh-CN" altLang="en-US" dirty="0"/>
              <a:t>、</a:t>
            </a:r>
            <a:r>
              <a:rPr lang="zh-CN" altLang="zh-CN" dirty="0"/>
              <a:t>计算机程序通用性和移植性都很好</a:t>
            </a:r>
            <a:endParaRPr lang="en-US" altLang="zh-CN" dirty="0"/>
          </a:p>
          <a:p>
            <a:pPr lvl="1"/>
            <a:r>
              <a:rPr lang="zh-CN" altLang="en-US" dirty="0"/>
              <a:t>缺点：</a:t>
            </a:r>
            <a:r>
              <a:rPr lang="zh-CN" altLang="zh-CN" dirty="0"/>
              <a:t>源程序不能被计算机系统直接理解和执行，必须通过某种方式转换为计算机能够直接执行的机器语言</a:t>
            </a:r>
            <a:endParaRPr lang="en-US" altLang="zh-CN" dirty="0"/>
          </a:p>
          <a:p>
            <a:r>
              <a:rPr lang="zh-CN" altLang="zh-CN" dirty="0"/>
              <a:t>将高级程序语言源程序转换</a:t>
            </a:r>
            <a:r>
              <a:rPr lang="zh-CN" altLang="en-US" dirty="0"/>
              <a:t>为</a:t>
            </a:r>
            <a:r>
              <a:rPr lang="zh-CN" altLang="zh-CN" dirty="0"/>
              <a:t>机器语言方式</a:t>
            </a:r>
            <a:endParaRPr lang="en-US" altLang="zh-CN" dirty="0"/>
          </a:p>
          <a:p>
            <a:pPr lvl="1"/>
            <a:r>
              <a:rPr lang="zh-CN" altLang="zh-CN" dirty="0"/>
              <a:t>解释方式</a:t>
            </a:r>
            <a:r>
              <a:rPr lang="zh-CN" altLang="en-US" dirty="0"/>
              <a:t>：</a:t>
            </a:r>
            <a:r>
              <a:rPr lang="zh-CN" altLang="en-US" dirty="0">
                <a:solidFill>
                  <a:srgbClr val="FF0000"/>
                </a:solidFill>
              </a:rPr>
              <a:t>解释程序</a:t>
            </a:r>
            <a:r>
              <a:rPr lang="zh-CN" altLang="zh-CN" dirty="0"/>
              <a:t>对高级语言的</a:t>
            </a:r>
            <a:r>
              <a:rPr lang="zh-CN" altLang="zh-CN" dirty="0">
                <a:solidFill>
                  <a:srgbClr val="FF0000"/>
                </a:solidFill>
              </a:rPr>
              <a:t>源程序</a:t>
            </a:r>
            <a:r>
              <a:rPr lang="zh-CN" altLang="zh-CN" dirty="0"/>
              <a:t>一边解释一边执行</a:t>
            </a:r>
            <a:r>
              <a:rPr lang="zh-CN" altLang="en-US" dirty="0"/>
              <a:t>（</a:t>
            </a:r>
            <a:r>
              <a:rPr lang="en-US" altLang="zh-CN" dirty="0"/>
              <a:t>Basic</a:t>
            </a:r>
            <a:r>
              <a:rPr lang="zh-CN" altLang="en-US" dirty="0"/>
              <a:t>）</a:t>
            </a:r>
            <a:endParaRPr lang="en-US" altLang="zh-CN" dirty="0"/>
          </a:p>
          <a:p>
            <a:pPr lvl="1"/>
            <a:r>
              <a:rPr lang="zh-CN" altLang="zh-CN" dirty="0"/>
              <a:t>编译方式</a:t>
            </a:r>
            <a:r>
              <a:rPr lang="zh-CN" altLang="en-US" dirty="0"/>
              <a:t>：</a:t>
            </a:r>
            <a:r>
              <a:rPr lang="zh-CN" altLang="zh-CN" dirty="0"/>
              <a:t>将所处理的</a:t>
            </a:r>
            <a:r>
              <a:rPr lang="zh-CN" altLang="zh-CN" dirty="0">
                <a:solidFill>
                  <a:srgbClr val="FF0000"/>
                </a:solidFill>
              </a:rPr>
              <a:t>源程序</a:t>
            </a:r>
            <a:r>
              <a:rPr lang="zh-CN" altLang="zh-CN" dirty="0"/>
              <a:t>转换为用二进制代码表示的</a:t>
            </a:r>
            <a:r>
              <a:rPr lang="zh-CN" altLang="zh-CN" dirty="0">
                <a:solidFill>
                  <a:srgbClr val="FF0000"/>
                </a:solidFill>
              </a:rPr>
              <a:t>目标程序</a:t>
            </a:r>
            <a:r>
              <a:rPr lang="zh-CN" altLang="zh-CN" dirty="0"/>
              <a:t>，然后通过</a:t>
            </a:r>
            <a:r>
              <a:rPr lang="zh-CN" altLang="zh-CN" dirty="0">
                <a:solidFill>
                  <a:srgbClr val="FF0000"/>
                </a:solidFill>
              </a:rPr>
              <a:t>连接处理将程序</a:t>
            </a:r>
            <a:r>
              <a:rPr lang="zh-CN" altLang="zh-CN" dirty="0"/>
              <a:t>中所用的函数调用、系统功能调用等嵌入到目标程序中，构建成一个可以连续执行的二进制执行文件</a:t>
            </a:r>
            <a:r>
              <a:rPr lang="zh-CN" altLang="en-US" dirty="0"/>
              <a:t>（</a:t>
            </a:r>
            <a:r>
              <a:rPr lang="en-US" altLang="zh-CN" dirty="0"/>
              <a:t>C</a:t>
            </a:r>
            <a:r>
              <a:rPr lang="zh-CN" altLang="en-US" dirty="0"/>
              <a:t>语言）</a:t>
            </a:r>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2.4 </a:t>
            </a:r>
            <a:r>
              <a:rPr lang="zh-CN" altLang="zh-CN" b="1" dirty="0"/>
              <a:t>算法、程序和程序设计语言</a:t>
            </a:r>
          </a:p>
        </p:txBody>
      </p:sp>
    </p:spTree>
    <p:extLst>
      <p:ext uri="{BB962C8B-B14F-4D97-AF65-F5344CB8AC3E}">
        <p14:creationId xmlns:p14="http://schemas.microsoft.com/office/powerpoint/2010/main" val="7488350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程序设计风格</a:t>
            </a:r>
            <a:endParaRPr lang="zh-CN" altLang="en-US" dirty="0"/>
          </a:p>
        </p:txBody>
      </p:sp>
      <p:sp>
        <p:nvSpPr>
          <p:cNvPr id="3" name="内容占位符 2"/>
          <p:cNvSpPr>
            <a:spLocks noGrp="1"/>
          </p:cNvSpPr>
          <p:nvPr>
            <p:ph sz="quarter" idx="1"/>
          </p:nvPr>
        </p:nvSpPr>
        <p:spPr/>
        <p:txBody>
          <a:bodyPr/>
          <a:lstStyle/>
          <a:p>
            <a:r>
              <a:rPr lang="zh-CN" altLang="zh-CN" dirty="0"/>
              <a:t>程序设计方法和技术</a:t>
            </a:r>
            <a:endParaRPr lang="en-US" altLang="zh-CN" dirty="0"/>
          </a:p>
          <a:p>
            <a:endParaRPr lang="en-US" altLang="zh-CN" dirty="0"/>
          </a:p>
          <a:p>
            <a:r>
              <a:rPr lang="zh-CN" altLang="zh-CN" dirty="0"/>
              <a:t>程序设计风格</a:t>
            </a:r>
            <a:endParaRPr lang="en-US" altLang="zh-CN" dirty="0"/>
          </a:p>
          <a:p>
            <a:endParaRPr lang="en-US" altLang="zh-CN" dirty="0"/>
          </a:p>
          <a:p>
            <a:pPr lvl="1"/>
            <a:r>
              <a:rPr lang="zh-CN" altLang="zh-CN" dirty="0"/>
              <a:t>源程序文档化</a:t>
            </a:r>
            <a:endParaRPr lang="en-US" altLang="zh-CN" dirty="0"/>
          </a:p>
          <a:p>
            <a:pPr lvl="1"/>
            <a:endParaRPr lang="en-US" altLang="zh-CN" dirty="0"/>
          </a:p>
          <a:p>
            <a:pPr lvl="1"/>
            <a:r>
              <a:rPr lang="zh-CN" altLang="zh-CN" dirty="0"/>
              <a:t>数据说明的方法</a:t>
            </a:r>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2.5 </a:t>
            </a:r>
            <a:r>
              <a:rPr lang="zh-CN" altLang="zh-CN" b="1" dirty="0"/>
              <a:t>结构化程序设计</a:t>
            </a:r>
          </a:p>
        </p:txBody>
      </p:sp>
    </p:spTree>
    <p:extLst>
      <p:ext uri="{BB962C8B-B14F-4D97-AF65-F5344CB8AC3E}">
        <p14:creationId xmlns:p14="http://schemas.microsoft.com/office/powerpoint/2010/main" val="7488350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结构化程序的基本结构</a:t>
            </a:r>
            <a:endParaRPr lang="zh-CN" altLang="en-US" dirty="0"/>
          </a:p>
        </p:txBody>
      </p:sp>
      <p:sp>
        <p:nvSpPr>
          <p:cNvPr id="3" name="内容占位符 2"/>
          <p:cNvSpPr>
            <a:spLocks noGrp="1"/>
          </p:cNvSpPr>
          <p:nvPr>
            <p:ph sz="quarter" idx="1"/>
          </p:nvPr>
        </p:nvSpPr>
        <p:spPr/>
        <p:txBody>
          <a:bodyPr/>
          <a:lstStyle/>
          <a:p>
            <a:r>
              <a:rPr lang="zh-CN" altLang="zh-CN" dirty="0"/>
              <a:t>结构化方法概要</a:t>
            </a:r>
            <a:endParaRPr lang="en-US" altLang="zh-CN" dirty="0"/>
          </a:p>
          <a:p>
            <a:pPr lvl="1"/>
            <a:r>
              <a:rPr lang="zh-CN" altLang="zh-CN" dirty="0"/>
              <a:t>结构化方法</a:t>
            </a:r>
            <a:r>
              <a:rPr lang="en-US" altLang="zh-CN" dirty="0"/>
              <a:t>(Structured Methodology</a:t>
            </a:r>
            <a:r>
              <a:rPr lang="zh-CN" altLang="zh-CN" dirty="0"/>
              <a:t>）是由结构化程序设计语言发展而来的，它采用系统科学思想，按自顶向下的层次分析和设计系统</a:t>
            </a:r>
            <a:endParaRPr lang="en-US" altLang="zh-CN" dirty="0"/>
          </a:p>
          <a:p>
            <a:r>
              <a:rPr lang="zh-CN" altLang="en-US" dirty="0"/>
              <a:t>结构化程序的基本结构</a:t>
            </a:r>
          </a:p>
          <a:p>
            <a:endParaRPr lang="en-US" altLang="zh-CN"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2.5 </a:t>
            </a:r>
            <a:r>
              <a:rPr lang="zh-CN" altLang="zh-CN" b="1" dirty="0"/>
              <a:t>结构化程序设计</a:t>
            </a:r>
          </a:p>
        </p:txBody>
      </p:sp>
      <p:grpSp>
        <p:nvGrpSpPr>
          <p:cNvPr id="5" name="画布 546"/>
          <p:cNvGrpSpPr/>
          <p:nvPr/>
        </p:nvGrpSpPr>
        <p:grpSpPr>
          <a:xfrm>
            <a:off x="1080196" y="3573016"/>
            <a:ext cx="6876179" cy="2952328"/>
            <a:chOff x="0" y="0"/>
            <a:chExt cx="4264660" cy="1684020"/>
          </a:xfrm>
        </p:grpSpPr>
        <p:sp>
          <p:nvSpPr>
            <p:cNvPr id="6" name="矩形 5"/>
            <p:cNvSpPr/>
            <p:nvPr/>
          </p:nvSpPr>
          <p:spPr>
            <a:xfrm>
              <a:off x="0" y="0"/>
              <a:ext cx="4264660" cy="1684020"/>
            </a:xfrm>
            <a:prstGeom prst="rect">
              <a:avLst/>
            </a:prstGeom>
            <a:noFill/>
            <a:ln>
              <a:noFill/>
            </a:ln>
          </p:spPr>
        </p:sp>
        <p:pic>
          <p:nvPicPr>
            <p:cNvPr id="7" name="图片 6" descr="程序基本三结构"/>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264660" cy="148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549"/>
            <p:cNvSpPr txBox="1">
              <a:spLocks noChangeArrowheads="1"/>
            </p:cNvSpPr>
            <p:nvPr/>
          </p:nvSpPr>
          <p:spPr bwMode="auto">
            <a:xfrm>
              <a:off x="1142841" y="1485728"/>
              <a:ext cx="1829276" cy="19829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lgn="just">
                <a:spcAft>
                  <a:spcPts val="0"/>
                </a:spcAft>
              </a:pPr>
              <a:r>
                <a:rPr lang="zh-CN" sz="900" kern="100">
                  <a:solidFill>
                    <a:srgbClr val="000000"/>
                  </a:solidFill>
                  <a:effectLst/>
                  <a:latin typeface="Times New Roman"/>
                  <a:ea typeface="宋体"/>
                  <a:cs typeface="宋体"/>
                </a:rPr>
                <a:t>图2</a:t>
              </a:r>
              <a:r>
                <a:rPr lang="en-US" sz="900" kern="100">
                  <a:solidFill>
                    <a:srgbClr val="000000"/>
                  </a:solidFill>
                  <a:effectLst/>
                  <a:latin typeface="Times New Roman"/>
                  <a:ea typeface="宋体"/>
                </a:rPr>
                <a:t>.14 </a:t>
              </a:r>
              <a:r>
                <a:rPr lang="zh-CN" sz="900" kern="100">
                  <a:solidFill>
                    <a:srgbClr val="000000"/>
                  </a:solidFill>
                  <a:effectLst/>
                  <a:latin typeface="Times New Roman"/>
                  <a:ea typeface="宋体"/>
                  <a:cs typeface="宋体"/>
                </a:rPr>
                <a:t>程序流程图的基本结构</a:t>
              </a:r>
              <a:endParaRPr lang="zh-CN" sz="1050" kern="100">
                <a:effectLst/>
                <a:latin typeface="Times New Roman"/>
                <a:ea typeface="宋体"/>
              </a:endParaRPr>
            </a:p>
          </p:txBody>
        </p:sp>
      </p:grpSp>
    </p:spTree>
    <p:extLst>
      <p:ext uri="{BB962C8B-B14F-4D97-AF65-F5344CB8AC3E}">
        <p14:creationId xmlns:p14="http://schemas.microsoft.com/office/powerpoint/2010/main" val="16325626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结构化程序设计的原则</a:t>
            </a:r>
            <a:endParaRPr lang="zh-CN" altLang="en-US" dirty="0"/>
          </a:p>
        </p:txBody>
      </p:sp>
      <p:sp>
        <p:nvSpPr>
          <p:cNvPr id="3" name="内容占位符 2"/>
          <p:cNvSpPr>
            <a:spLocks noGrp="1"/>
          </p:cNvSpPr>
          <p:nvPr>
            <p:ph sz="quarter" idx="1"/>
          </p:nvPr>
        </p:nvSpPr>
        <p:spPr/>
        <p:txBody>
          <a:bodyPr/>
          <a:lstStyle/>
          <a:p>
            <a:r>
              <a:rPr lang="zh-CN" altLang="zh-CN" dirty="0"/>
              <a:t>自顶向下</a:t>
            </a:r>
            <a:endParaRPr lang="en-US" altLang="zh-CN" dirty="0"/>
          </a:p>
          <a:p>
            <a:pPr lvl="1"/>
            <a:r>
              <a:rPr lang="zh-CN" altLang="zh-CN" dirty="0"/>
              <a:t>先从最上层总目标开始设计，逐步使问题具体化</a:t>
            </a:r>
            <a:endParaRPr lang="en-US" altLang="zh-CN" dirty="0"/>
          </a:p>
          <a:p>
            <a:r>
              <a:rPr lang="zh-CN" altLang="zh-CN" dirty="0"/>
              <a:t>逐步求精</a:t>
            </a:r>
            <a:endParaRPr lang="en-US" altLang="zh-CN" dirty="0"/>
          </a:p>
          <a:p>
            <a:pPr lvl="1"/>
            <a:r>
              <a:rPr lang="zh-CN" altLang="zh-CN" dirty="0"/>
              <a:t>对复杂的问题，应设计子目标作为过渡，再逐步细化</a:t>
            </a:r>
            <a:endParaRPr lang="en-US" altLang="zh-CN" dirty="0"/>
          </a:p>
          <a:p>
            <a:r>
              <a:rPr lang="zh-CN" altLang="zh-CN" dirty="0"/>
              <a:t>模块化</a:t>
            </a:r>
            <a:endParaRPr lang="en-US" altLang="zh-CN" dirty="0"/>
          </a:p>
          <a:p>
            <a:pPr lvl="1"/>
            <a:r>
              <a:rPr lang="zh-CN" altLang="zh-CN" dirty="0"/>
              <a:t>把程序要解决的总目标分解为子目标，把每个子目标称为一个模块</a:t>
            </a:r>
            <a:endParaRPr lang="en-US" altLang="zh-CN" dirty="0"/>
          </a:p>
          <a:p>
            <a:r>
              <a:rPr lang="zh-CN" altLang="zh-CN" dirty="0"/>
              <a:t>限制使用</a:t>
            </a:r>
            <a:r>
              <a:rPr lang="en-US" altLang="zh-CN" dirty="0"/>
              <a:t>GOTO</a:t>
            </a:r>
            <a:r>
              <a:rPr lang="zh-CN" altLang="zh-CN" dirty="0"/>
              <a:t>语句</a:t>
            </a:r>
            <a:endParaRPr lang="en-US" altLang="zh-CN" dirty="0"/>
          </a:p>
          <a:p>
            <a:pPr lvl="1"/>
            <a:r>
              <a:rPr lang="zh-CN" altLang="zh-CN" dirty="0"/>
              <a:t>滥用</a:t>
            </a:r>
            <a:r>
              <a:rPr lang="en-US" altLang="zh-CN" dirty="0"/>
              <a:t>GOTO</a:t>
            </a:r>
            <a:r>
              <a:rPr lang="zh-CN" altLang="zh-CN" dirty="0"/>
              <a:t>语句会导致程序混乱，应尽量避免</a:t>
            </a:r>
            <a:endParaRPr lang="en-US" altLang="zh-CN" dirty="0"/>
          </a:p>
          <a:p>
            <a:pPr lvl="1"/>
            <a:endParaRPr lang="zh-CN" altLang="zh-CN" dirty="0"/>
          </a:p>
          <a:p>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2.5 </a:t>
            </a:r>
            <a:r>
              <a:rPr lang="zh-CN" altLang="zh-CN" b="1" dirty="0"/>
              <a:t>结构化程序设计</a:t>
            </a:r>
          </a:p>
        </p:txBody>
      </p:sp>
      <p:sp>
        <p:nvSpPr>
          <p:cNvPr id="5" name="标题 1"/>
          <p:cNvSpPr txBox="1">
            <a:spLocks/>
          </p:cNvSpPr>
          <p:nvPr/>
        </p:nvSpPr>
        <p:spPr>
          <a:xfrm>
            <a:off x="395536" y="5373216"/>
            <a:ext cx="7776864" cy="1152128"/>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黑体" pitchFamily="49" charset="-122"/>
                <a:ea typeface="黑体" pitchFamily="49" charset="-122"/>
                <a:cs typeface="+mj-cs"/>
              </a:defRPr>
            </a:lvl1pPr>
          </a:lstStyle>
          <a:p>
            <a:r>
              <a:rPr lang="zh-CN" altLang="zh-CN" dirty="0"/>
              <a:t>结构化程序设计方法的使用</a:t>
            </a:r>
            <a:endParaRPr lang="en-US" altLang="zh-CN" dirty="0"/>
          </a:p>
          <a:p>
            <a:r>
              <a:rPr lang="zh-CN" altLang="zh-CN" dirty="0"/>
              <a:t>结构化程序设计的案例</a:t>
            </a:r>
            <a:endParaRPr lang="zh-CN" altLang="en-US" dirty="0"/>
          </a:p>
        </p:txBody>
      </p:sp>
    </p:spTree>
    <p:extLst>
      <p:ext uri="{BB962C8B-B14F-4D97-AF65-F5344CB8AC3E}">
        <p14:creationId xmlns:p14="http://schemas.microsoft.com/office/powerpoint/2010/main" val="26546570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256"/>
            <a:ext cx="7467600" cy="1143000"/>
          </a:xfrm>
        </p:spPr>
        <p:txBody>
          <a:bodyPr/>
          <a:lstStyle/>
          <a:p>
            <a:r>
              <a:rPr lang="zh-CN" altLang="zh-CN" dirty="0"/>
              <a:t>面向对象程序设计的基本概念</a:t>
            </a:r>
            <a:endParaRPr lang="zh-CN" altLang="en-US" dirty="0"/>
          </a:p>
        </p:txBody>
      </p:sp>
      <p:sp>
        <p:nvSpPr>
          <p:cNvPr id="3" name="内容占位符 2"/>
          <p:cNvSpPr>
            <a:spLocks noGrp="1"/>
          </p:cNvSpPr>
          <p:nvPr>
            <p:ph sz="quarter" idx="1"/>
          </p:nvPr>
        </p:nvSpPr>
        <p:spPr>
          <a:xfrm>
            <a:off x="457200" y="1124744"/>
            <a:ext cx="7467600" cy="4873752"/>
          </a:xfrm>
        </p:spPr>
        <p:txBody>
          <a:bodyPr/>
          <a:lstStyle/>
          <a:p>
            <a:r>
              <a:rPr lang="zh-CN" altLang="zh-CN" dirty="0"/>
              <a:t>面向对象方法概要</a:t>
            </a:r>
            <a:endParaRPr lang="en-US" altLang="zh-CN" dirty="0"/>
          </a:p>
          <a:p>
            <a:pPr lvl="1"/>
            <a:r>
              <a:rPr lang="zh-CN" altLang="zh-CN" dirty="0"/>
              <a:t>基本思想是尽可能按人类思维的方式，依照现实世界客观状态，指导软件的开发。这种方法以对象为中心，以类和继承等为机制来构造和抽象现实世界，通过建立模型，构建软件系统</a:t>
            </a:r>
            <a:endParaRPr lang="en-US" altLang="zh-CN" dirty="0"/>
          </a:p>
          <a:p>
            <a:r>
              <a:rPr lang="zh-CN" altLang="zh-CN" dirty="0"/>
              <a:t>面向对象方法的基本概念</a:t>
            </a:r>
            <a:endParaRPr lang="en-US" altLang="zh-CN" dirty="0"/>
          </a:p>
          <a:p>
            <a:pPr lvl="1"/>
            <a:r>
              <a:rPr lang="zh-CN" altLang="zh-CN" dirty="0"/>
              <a:t>对象</a:t>
            </a:r>
            <a:r>
              <a:rPr lang="en-US" altLang="zh-CN" dirty="0"/>
              <a:t>(Object)</a:t>
            </a:r>
            <a:r>
              <a:rPr lang="zh-CN" altLang="en-US" dirty="0"/>
              <a:t>、</a:t>
            </a:r>
            <a:r>
              <a:rPr lang="zh-CN" altLang="zh-CN" dirty="0"/>
              <a:t>类</a:t>
            </a:r>
            <a:r>
              <a:rPr lang="en-US" altLang="zh-CN" dirty="0"/>
              <a:t>(Class)</a:t>
            </a:r>
            <a:r>
              <a:rPr lang="zh-CN" altLang="zh-CN" dirty="0"/>
              <a:t>和实例</a:t>
            </a:r>
            <a:r>
              <a:rPr lang="en-US" altLang="zh-CN" dirty="0"/>
              <a:t>(Instance)</a:t>
            </a:r>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2.6 </a:t>
            </a:r>
            <a:r>
              <a:rPr lang="zh-CN" altLang="zh-CN" b="1" dirty="0"/>
              <a:t>面向对象程序设计</a:t>
            </a:r>
          </a:p>
        </p:txBody>
      </p:sp>
      <p:sp>
        <p:nvSpPr>
          <p:cNvPr id="11" name="矩形 10"/>
          <p:cNvSpPr/>
          <p:nvPr/>
        </p:nvSpPr>
        <p:spPr>
          <a:xfrm>
            <a:off x="4644008" y="4664786"/>
            <a:ext cx="4801314" cy="369332"/>
          </a:xfrm>
          <a:prstGeom prst="rect">
            <a:avLst/>
          </a:prstGeom>
        </p:spPr>
        <p:txBody>
          <a:bodyPr wrap="none">
            <a:spAutoFit/>
          </a:bodyPr>
          <a:lstStyle/>
          <a:p>
            <a:r>
              <a:rPr lang="zh-CN" altLang="zh-CN" dirty="0">
                <a:solidFill>
                  <a:srgbClr val="339966"/>
                </a:solidFill>
                <a:latin typeface="黑体" pitchFamily="49" charset="-122"/>
                <a:ea typeface="黑体" pitchFamily="49" charset="-122"/>
              </a:rPr>
              <a:t>学生</a:t>
            </a:r>
            <a:r>
              <a:rPr lang="zh-CN" altLang="en-US" dirty="0">
                <a:solidFill>
                  <a:srgbClr val="339966"/>
                </a:solidFill>
                <a:latin typeface="黑体" pitchFamily="49" charset="-122"/>
                <a:ea typeface="黑体" pitchFamily="49" charset="-122"/>
              </a:rPr>
              <a:t>类（学号属性，姓名属性，请假方法</a:t>
            </a:r>
            <a:r>
              <a:rPr lang="en-US" altLang="zh-CN" dirty="0">
                <a:solidFill>
                  <a:srgbClr val="339966"/>
                </a:solidFill>
                <a:latin typeface="黑体" pitchFamily="49" charset="-122"/>
                <a:ea typeface="黑体" pitchFamily="49" charset="-122"/>
              </a:rPr>
              <a:t>…</a:t>
            </a:r>
            <a:r>
              <a:rPr lang="zh-CN" altLang="en-US" dirty="0">
                <a:solidFill>
                  <a:srgbClr val="339966"/>
                </a:solidFill>
                <a:latin typeface="黑体" pitchFamily="49" charset="-122"/>
                <a:ea typeface="黑体" pitchFamily="49" charset="-122"/>
              </a:rPr>
              <a:t>）</a:t>
            </a:r>
          </a:p>
        </p:txBody>
      </p:sp>
      <p:sp>
        <p:nvSpPr>
          <p:cNvPr id="12" name="矩形 11"/>
          <p:cNvSpPr/>
          <p:nvPr/>
        </p:nvSpPr>
        <p:spPr>
          <a:xfrm>
            <a:off x="4498547" y="6255573"/>
            <a:ext cx="2608406" cy="369332"/>
          </a:xfrm>
          <a:prstGeom prst="rect">
            <a:avLst/>
          </a:prstGeom>
        </p:spPr>
        <p:txBody>
          <a:bodyPr wrap="none">
            <a:spAutoFit/>
          </a:bodyPr>
          <a:lstStyle/>
          <a:p>
            <a:r>
              <a:rPr lang="zh-CN" altLang="en-US" dirty="0">
                <a:solidFill>
                  <a:srgbClr val="0000CC"/>
                </a:solidFill>
                <a:latin typeface="黑体" pitchFamily="49" charset="-122"/>
                <a:ea typeface="黑体" pitchFamily="49" charset="-122"/>
              </a:rPr>
              <a:t>（</a:t>
            </a:r>
            <a:r>
              <a:rPr lang="en-US" altLang="zh-CN" dirty="0">
                <a:solidFill>
                  <a:srgbClr val="0000CC"/>
                </a:solidFill>
                <a:latin typeface="黑体" pitchFamily="49" charset="-122"/>
                <a:ea typeface="黑体" pitchFamily="49" charset="-122"/>
              </a:rPr>
              <a:t>001</a:t>
            </a:r>
            <a:r>
              <a:rPr lang="zh-CN" altLang="en-US" dirty="0">
                <a:solidFill>
                  <a:srgbClr val="0000CC"/>
                </a:solidFill>
                <a:latin typeface="黑体" pitchFamily="49" charset="-122"/>
                <a:ea typeface="黑体" pitchFamily="49" charset="-122"/>
              </a:rPr>
              <a:t>，张三，请假</a:t>
            </a:r>
            <a:r>
              <a:rPr lang="en-US" altLang="zh-CN" dirty="0">
                <a:solidFill>
                  <a:srgbClr val="0000CC"/>
                </a:solidFill>
                <a:latin typeface="黑体" pitchFamily="49" charset="-122"/>
                <a:ea typeface="黑体" pitchFamily="49" charset="-122"/>
              </a:rPr>
              <a:t>…</a:t>
            </a:r>
            <a:r>
              <a:rPr lang="zh-CN" altLang="en-US" dirty="0">
                <a:solidFill>
                  <a:srgbClr val="0000CC"/>
                </a:solidFill>
                <a:latin typeface="黑体" pitchFamily="49" charset="-122"/>
                <a:ea typeface="黑体" pitchFamily="49" charset="-122"/>
              </a:rPr>
              <a:t>）</a:t>
            </a:r>
          </a:p>
        </p:txBody>
      </p:sp>
      <p:grpSp>
        <p:nvGrpSpPr>
          <p:cNvPr id="14" name="组合 13"/>
          <p:cNvGrpSpPr/>
          <p:nvPr/>
        </p:nvGrpSpPr>
        <p:grpSpPr>
          <a:xfrm>
            <a:off x="323528" y="3888297"/>
            <a:ext cx="3647152" cy="1728192"/>
            <a:chOff x="496586" y="4437112"/>
            <a:chExt cx="3647152" cy="1728192"/>
          </a:xfrm>
        </p:grpSpPr>
        <p:sp>
          <p:nvSpPr>
            <p:cNvPr id="5" name="矩形 4"/>
            <p:cNvSpPr/>
            <p:nvPr/>
          </p:nvSpPr>
          <p:spPr>
            <a:xfrm>
              <a:off x="496586" y="4571836"/>
              <a:ext cx="3159839" cy="338554"/>
            </a:xfrm>
            <a:prstGeom prst="rect">
              <a:avLst/>
            </a:prstGeom>
          </p:spPr>
          <p:txBody>
            <a:bodyPr wrap="none">
              <a:spAutoFit/>
            </a:bodyPr>
            <a:lstStyle/>
            <a:p>
              <a:r>
                <a:rPr lang="zh-CN" altLang="zh-CN" sz="1600" dirty="0">
                  <a:solidFill>
                    <a:schemeClr val="accent3">
                      <a:lumMod val="75000"/>
                    </a:schemeClr>
                  </a:solidFill>
                  <a:latin typeface="黑体" pitchFamily="49" charset="-122"/>
                  <a:ea typeface="黑体" pitchFamily="49" charset="-122"/>
                </a:rPr>
                <a:t>学生</a:t>
              </a:r>
              <a:r>
                <a:rPr lang="zh-CN" altLang="en-US" sz="1600" dirty="0">
                  <a:solidFill>
                    <a:schemeClr val="accent3">
                      <a:lumMod val="75000"/>
                    </a:schemeClr>
                  </a:solidFill>
                  <a:latin typeface="黑体" pitchFamily="49" charset="-122"/>
                  <a:ea typeface="黑体" pitchFamily="49" charset="-122"/>
                </a:rPr>
                <a:t>对象</a:t>
              </a:r>
              <a:r>
                <a:rPr lang="en-US" altLang="zh-CN" sz="1600" dirty="0">
                  <a:solidFill>
                    <a:schemeClr val="accent3">
                      <a:lumMod val="75000"/>
                    </a:schemeClr>
                  </a:solidFill>
                  <a:latin typeface="黑体" pitchFamily="49" charset="-122"/>
                  <a:ea typeface="黑体" pitchFamily="49" charset="-122"/>
                </a:rPr>
                <a:t>1</a:t>
              </a:r>
              <a:r>
                <a:rPr lang="zh-CN" altLang="en-US" sz="1600" dirty="0">
                  <a:solidFill>
                    <a:schemeClr val="accent3">
                      <a:lumMod val="75000"/>
                    </a:schemeClr>
                  </a:solidFill>
                  <a:latin typeface="黑体" pitchFamily="49" charset="-122"/>
                  <a:ea typeface="黑体" pitchFamily="49" charset="-122"/>
                </a:rPr>
                <a:t>（学号，姓名，请假）</a:t>
              </a:r>
            </a:p>
          </p:txBody>
        </p:sp>
        <p:sp>
          <p:nvSpPr>
            <p:cNvPr id="8" name="矩形 7"/>
            <p:cNvSpPr/>
            <p:nvPr/>
          </p:nvSpPr>
          <p:spPr>
            <a:xfrm>
              <a:off x="500591" y="5310500"/>
              <a:ext cx="595035" cy="338554"/>
            </a:xfrm>
            <a:prstGeom prst="rect">
              <a:avLst/>
            </a:prstGeom>
          </p:spPr>
          <p:txBody>
            <a:bodyPr wrap="none">
              <a:spAutoFit/>
            </a:bodyPr>
            <a:lstStyle/>
            <a:p>
              <a:r>
                <a:rPr lang="en-US" altLang="zh-CN" sz="1600" dirty="0">
                  <a:solidFill>
                    <a:schemeClr val="accent3">
                      <a:lumMod val="75000"/>
                    </a:schemeClr>
                  </a:solidFill>
                  <a:latin typeface="黑体" pitchFamily="49" charset="-122"/>
                  <a:ea typeface="黑体" pitchFamily="49" charset="-122"/>
                </a:rPr>
                <a:t>……</a:t>
              </a:r>
              <a:endParaRPr lang="zh-CN" altLang="en-US" sz="1600" dirty="0">
                <a:solidFill>
                  <a:schemeClr val="accent3">
                    <a:lumMod val="75000"/>
                  </a:schemeClr>
                </a:solidFill>
                <a:latin typeface="黑体" pitchFamily="49" charset="-122"/>
                <a:ea typeface="黑体" pitchFamily="49" charset="-122"/>
              </a:endParaRPr>
            </a:p>
          </p:txBody>
        </p:sp>
        <p:sp>
          <p:nvSpPr>
            <p:cNvPr id="9" name="矩形 8"/>
            <p:cNvSpPr/>
            <p:nvPr/>
          </p:nvSpPr>
          <p:spPr>
            <a:xfrm>
              <a:off x="500591" y="4941168"/>
              <a:ext cx="3159839" cy="338554"/>
            </a:xfrm>
            <a:prstGeom prst="rect">
              <a:avLst/>
            </a:prstGeom>
          </p:spPr>
          <p:txBody>
            <a:bodyPr wrap="none">
              <a:spAutoFit/>
            </a:bodyPr>
            <a:lstStyle/>
            <a:p>
              <a:r>
                <a:rPr lang="zh-CN" altLang="zh-CN" sz="1600" dirty="0">
                  <a:solidFill>
                    <a:schemeClr val="accent3">
                      <a:lumMod val="75000"/>
                    </a:schemeClr>
                  </a:solidFill>
                  <a:latin typeface="黑体" pitchFamily="49" charset="-122"/>
                  <a:ea typeface="黑体" pitchFamily="49" charset="-122"/>
                </a:rPr>
                <a:t>学生</a:t>
              </a:r>
              <a:r>
                <a:rPr lang="zh-CN" altLang="en-US" sz="1600" dirty="0">
                  <a:solidFill>
                    <a:schemeClr val="accent3">
                      <a:lumMod val="75000"/>
                    </a:schemeClr>
                  </a:solidFill>
                  <a:latin typeface="黑体" pitchFamily="49" charset="-122"/>
                  <a:ea typeface="黑体" pitchFamily="49" charset="-122"/>
                </a:rPr>
                <a:t>对象</a:t>
              </a:r>
              <a:r>
                <a:rPr lang="en-US" altLang="zh-CN" sz="1600" dirty="0">
                  <a:solidFill>
                    <a:schemeClr val="accent3">
                      <a:lumMod val="75000"/>
                    </a:schemeClr>
                  </a:solidFill>
                  <a:latin typeface="黑体" pitchFamily="49" charset="-122"/>
                  <a:ea typeface="黑体" pitchFamily="49" charset="-122"/>
                </a:rPr>
                <a:t>2</a:t>
              </a:r>
              <a:r>
                <a:rPr lang="zh-CN" altLang="en-US" sz="1600" dirty="0">
                  <a:solidFill>
                    <a:schemeClr val="accent3">
                      <a:lumMod val="75000"/>
                    </a:schemeClr>
                  </a:solidFill>
                  <a:latin typeface="黑体" pitchFamily="49" charset="-122"/>
                  <a:ea typeface="黑体" pitchFamily="49" charset="-122"/>
                </a:rPr>
                <a:t>（学号，姓名，请假）</a:t>
              </a:r>
            </a:p>
          </p:txBody>
        </p:sp>
        <p:sp>
          <p:nvSpPr>
            <p:cNvPr id="10" name="矩形 9"/>
            <p:cNvSpPr/>
            <p:nvPr/>
          </p:nvSpPr>
          <p:spPr>
            <a:xfrm>
              <a:off x="500591" y="5645669"/>
              <a:ext cx="3159839" cy="338554"/>
            </a:xfrm>
            <a:prstGeom prst="rect">
              <a:avLst/>
            </a:prstGeom>
          </p:spPr>
          <p:txBody>
            <a:bodyPr wrap="none">
              <a:spAutoFit/>
            </a:bodyPr>
            <a:lstStyle/>
            <a:p>
              <a:r>
                <a:rPr lang="zh-CN" altLang="zh-CN" sz="1600" dirty="0">
                  <a:solidFill>
                    <a:schemeClr val="accent3">
                      <a:lumMod val="75000"/>
                    </a:schemeClr>
                  </a:solidFill>
                  <a:latin typeface="黑体" pitchFamily="49" charset="-122"/>
                  <a:ea typeface="黑体" pitchFamily="49" charset="-122"/>
                </a:rPr>
                <a:t>学生</a:t>
              </a:r>
              <a:r>
                <a:rPr lang="zh-CN" altLang="en-US" sz="1600" dirty="0">
                  <a:solidFill>
                    <a:schemeClr val="accent3">
                      <a:lumMod val="75000"/>
                    </a:schemeClr>
                  </a:solidFill>
                  <a:latin typeface="黑体" pitchFamily="49" charset="-122"/>
                  <a:ea typeface="黑体" pitchFamily="49" charset="-122"/>
                </a:rPr>
                <a:t>对象</a:t>
              </a:r>
              <a:r>
                <a:rPr lang="en-US" altLang="zh-CN" sz="1600" dirty="0">
                  <a:solidFill>
                    <a:schemeClr val="accent3">
                      <a:lumMod val="75000"/>
                    </a:schemeClr>
                  </a:solidFill>
                  <a:latin typeface="黑体" pitchFamily="49" charset="-122"/>
                  <a:ea typeface="黑体" pitchFamily="49" charset="-122"/>
                </a:rPr>
                <a:t>n</a:t>
              </a:r>
              <a:r>
                <a:rPr lang="zh-CN" altLang="en-US" sz="1600" dirty="0">
                  <a:solidFill>
                    <a:schemeClr val="accent3">
                      <a:lumMod val="75000"/>
                    </a:schemeClr>
                  </a:solidFill>
                  <a:latin typeface="黑体" pitchFamily="49" charset="-122"/>
                  <a:ea typeface="黑体" pitchFamily="49" charset="-122"/>
                </a:rPr>
                <a:t>（学号，姓名，请假）</a:t>
              </a:r>
            </a:p>
          </p:txBody>
        </p:sp>
        <p:sp>
          <p:nvSpPr>
            <p:cNvPr id="13" name="矩形 12"/>
            <p:cNvSpPr/>
            <p:nvPr/>
          </p:nvSpPr>
          <p:spPr>
            <a:xfrm>
              <a:off x="496586" y="4437112"/>
              <a:ext cx="3647152" cy="172819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600">
                <a:solidFill>
                  <a:schemeClr val="accent3">
                    <a:lumMod val="75000"/>
                  </a:schemeClr>
                </a:solidFill>
              </a:endParaRPr>
            </a:p>
          </p:txBody>
        </p:sp>
      </p:grpSp>
      <p:cxnSp>
        <p:nvCxnSpPr>
          <p:cNvPr id="17" name="直接连接符 16"/>
          <p:cNvCxnSpPr/>
          <p:nvPr/>
        </p:nvCxnSpPr>
        <p:spPr>
          <a:xfrm>
            <a:off x="3974685" y="4849452"/>
            <a:ext cx="669323" cy="0"/>
          </a:xfrm>
          <a:prstGeom prst="line">
            <a:avLst/>
          </a:prstGeom>
          <a:ln>
            <a:headEnd type="stealth"/>
            <a:tailEnd type="stealth"/>
          </a:ln>
        </p:spPr>
        <p:style>
          <a:lnRef idx="3">
            <a:schemeClr val="accent3"/>
          </a:lnRef>
          <a:fillRef idx="0">
            <a:schemeClr val="accent3"/>
          </a:fillRef>
          <a:effectRef idx="2">
            <a:schemeClr val="accent3"/>
          </a:effectRef>
          <a:fontRef idx="minor">
            <a:schemeClr val="tx1"/>
          </a:fontRef>
        </p:style>
      </p:cxnSp>
      <p:cxnSp>
        <p:nvCxnSpPr>
          <p:cNvPr id="18" name="直接连接符 17"/>
          <p:cNvCxnSpPr/>
          <p:nvPr/>
        </p:nvCxnSpPr>
        <p:spPr>
          <a:xfrm>
            <a:off x="5004048" y="5137292"/>
            <a:ext cx="0" cy="1118281"/>
          </a:xfrm>
          <a:prstGeom prst="line">
            <a:avLst/>
          </a:prstGeom>
          <a:ln>
            <a:headEnd type="stealth"/>
            <a:tailEnd type="stealth"/>
          </a:ln>
        </p:spPr>
        <p:style>
          <a:lnRef idx="3">
            <a:schemeClr val="accent3"/>
          </a:lnRef>
          <a:fillRef idx="0">
            <a:schemeClr val="accent3"/>
          </a:fillRef>
          <a:effectRef idx="2">
            <a:schemeClr val="accent3"/>
          </a:effectRef>
          <a:fontRef idx="minor">
            <a:schemeClr val="tx1"/>
          </a:fontRef>
        </p:style>
      </p:cxnSp>
      <p:sp>
        <p:nvSpPr>
          <p:cNvPr id="21" name="椭圆形标注 20"/>
          <p:cNvSpPr/>
          <p:nvPr/>
        </p:nvSpPr>
        <p:spPr>
          <a:xfrm>
            <a:off x="179513" y="5801155"/>
            <a:ext cx="3600399" cy="940213"/>
          </a:xfrm>
          <a:prstGeom prst="wedgeEllipseCallout">
            <a:avLst>
              <a:gd name="adj1" fmla="val -20302"/>
              <a:gd name="adj2" fmla="val -72673"/>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zh-CN" altLang="en-US" dirty="0">
                <a:solidFill>
                  <a:schemeClr val="tx1"/>
                </a:solidFill>
                <a:latin typeface="黑体" pitchFamily="49" charset="-122"/>
                <a:ea typeface="黑体" pitchFamily="49" charset="-122"/>
              </a:rPr>
              <a:t>无数个具有相同属性和方法对象的集合</a:t>
            </a:r>
            <a:endParaRPr lang="zh-CN" altLang="en-US" dirty="0">
              <a:solidFill>
                <a:schemeClr val="tx1"/>
              </a:solidFill>
            </a:endParaRPr>
          </a:p>
          <a:p>
            <a:pPr algn="ctr"/>
            <a:endParaRPr lang="zh-CN" altLang="en-US" dirty="0">
              <a:solidFill>
                <a:schemeClr val="tx1"/>
              </a:solidFill>
            </a:endParaRPr>
          </a:p>
        </p:txBody>
      </p:sp>
      <p:sp>
        <p:nvSpPr>
          <p:cNvPr id="22" name="椭圆形标注 21"/>
          <p:cNvSpPr/>
          <p:nvPr/>
        </p:nvSpPr>
        <p:spPr>
          <a:xfrm>
            <a:off x="5837388" y="3722191"/>
            <a:ext cx="3024335" cy="839439"/>
          </a:xfrm>
          <a:prstGeom prst="wedgeEllipseCallout">
            <a:avLst>
              <a:gd name="adj1" fmla="val -74266"/>
              <a:gd name="adj2" fmla="val 68108"/>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zh-CN" altLang="en-US" dirty="0">
                <a:latin typeface="黑体" pitchFamily="49" charset="-122"/>
                <a:ea typeface="黑体" pitchFamily="49" charset="-122"/>
              </a:rPr>
              <a:t>对具有相同属性方法的抽象</a:t>
            </a:r>
          </a:p>
        </p:txBody>
      </p:sp>
      <p:sp>
        <p:nvSpPr>
          <p:cNvPr id="23" name="椭圆形标注 22"/>
          <p:cNvSpPr/>
          <p:nvPr/>
        </p:nvSpPr>
        <p:spPr>
          <a:xfrm>
            <a:off x="5508105" y="5137292"/>
            <a:ext cx="2376264" cy="1028012"/>
          </a:xfrm>
          <a:prstGeom prst="wedgeEllipseCallout">
            <a:avLst>
              <a:gd name="adj1" fmla="val -45911"/>
              <a:gd name="adj2" fmla="val 57314"/>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zh-CN" altLang="en-US" dirty="0">
                <a:latin typeface="黑体" pitchFamily="49" charset="-122"/>
                <a:ea typeface="黑体" pitchFamily="49" charset="-122"/>
              </a:rPr>
              <a:t>由类生成的举例实例</a:t>
            </a:r>
          </a:p>
        </p:txBody>
      </p:sp>
    </p:spTree>
    <p:extLst>
      <p:ext uri="{BB962C8B-B14F-4D97-AF65-F5344CB8AC3E}">
        <p14:creationId xmlns:p14="http://schemas.microsoft.com/office/powerpoint/2010/main" val="26546570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面向对象方法的主要特征</a:t>
            </a:r>
            <a:endParaRPr lang="zh-CN" altLang="en-US" dirty="0"/>
          </a:p>
        </p:txBody>
      </p:sp>
      <p:sp>
        <p:nvSpPr>
          <p:cNvPr id="3" name="内容占位符 2"/>
          <p:cNvSpPr>
            <a:spLocks noGrp="1"/>
          </p:cNvSpPr>
          <p:nvPr>
            <p:ph sz="quarter" idx="1"/>
          </p:nvPr>
        </p:nvSpPr>
        <p:spPr/>
        <p:txBody>
          <a:bodyPr>
            <a:normAutofit fontScale="92500" lnSpcReduction="10000"/>
          </a:bodyPr>
          <a:lstStyle/>
          <a:p>
            <a:r>
              <a:rPr lang="zh-CN" altLang="zh-CN" dirty="0"/>
              <a:t>对象唯一性</a:t>
            </a:r>
            <a:endParaRPr lang="en-US" altLang="zh-CN" dirty="0"/>
          </a:p>
          <a:p>
            <a:pPr lvl="1"/>
            <a:r>
              <a:rPr lang="zh-CN" altLang="zh-CN" dirty="0"/>
              <a:t>每个对象都有自身唯一的标识，通过这种标识，可找到相应的对象。在对象的整个生命期中，它的标识都不改变，不同的对象不能有相同的标识</a:t>
            </a:r>
            <a:endParaRPr lang="en-US" altLang="zh-CN" dirty="0"/>
          </a:p>
          <a:p>
            <a:r>
              <a:rPr lang="zh-CN" altLang="zh-CN" dirty="0"/>
              <a:t>分类性</a:t>
            </a:r>
            <a:endParaRPr lang="en-US" altLang="zh-CN" dirty="0"/>
          </a:p>
          <a:p>
            <a:r>
              <a:rPr lang="zh-CN" altLang="zh-CN" dirty="0"/>
              <a:t>消息</a:t>
            </a:r>
            <a:r>
              <a:rPr lang="en-US" altLang="zh-CN" dirty="0"/>
              <a:t>(Message)</a:t>
            </a:r>
          </a:p>
          <a:p>
            <a:pPr lvl="1"/>
            <a:r>
              <a:rPr lang="zh-CN" altLang="zh-CN" dirty="0"/>
              <a:t>消息是对象之间进行通信的一种机制</a:t>
            </a:r>
            <a:endParaRPr lang="en-US" altLang="zh-CN" dirty="0"/>
          </a:p>
          <a:p>
            <a:r>
              <a:rPr lang="zh-CN" altLang="zh-CN" dirty="0"/>
              <a:t>继承性</a:t>
            </a:r>
            <a:r>
              <a:rPr lang="en-US" altLang="zh-CN" dirty="0"/>
              <a:t>(Inheritance)</a:t>
            </a:r>
          </a:p>
          <a:p>
            <a:pPr lvl="1"/>
            <a:r>
              <a:rPr lang="zh-CN" altLang="zh-CN" dirty="0"/>
              <a:t>继承是利用已有的类作为基础来定义新的类。一般情况下，一个类会有“子类”，子类可以继承父类的属性和行为，并且也可包含它们自己的新的具体的属性和行为</a:t>
            </a:r>
            <a:endParaRPr lang="en-US" altLang="zh-CN" dirty="0"/>
          </a:p>
          <a:p>
            <a:r>
              <a:rPr lang="zh-CN" altLang="zh-CN" dirty="0"/>
              <a:t>封装性</a:t>
            </a:r>
            <a:endParaRPr lang="en-US" altLang="zh-CN" dirty="0"/>
          </a:p>
          <a:p>
            <a:pPr lvl="1"/>
            <a:r>
              <a:rPr lang="zh-CN" altLang="zh-CN" dirty="0"/>
              <a:t>封装是指对象的属性和方法等整合为一个整体，而隐藏了这些方法的具体执行步骤</a:t>
            </a:r>
            <a:endParaRPr lang="en-US" altLang="zh-CN" dirty="0"/>
          </a:p>
          <a:p>
            <a:r>
              <a:rPr lang="zh-CN" altLang="zh-CN" dirty="0"/>
              <a:t>多态性</a:t>
            </a:r>
            <a:r>
              <a:rPr lang="en-US" altLang="zh-CN" dirty="0"/>
              <a:t>(Polymorphism)</a:t>
            </a:r>
          </a:p>
          <a:p>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2.6 </a:t>
            </a:r>
            <a:r>
              <a:rPr lang="zh-CN" altLang="zh-CN" b="1" dirty="0"/>
              <a:t>面向对象程序设计</a:t>
            </a:r>
          </a:p>
        </p:txBody>
      </p:sp>
    </p:spTree>
    <p:extLst>
      <p:ext uri="{BB962C8B-B14F-4D97-AF65-F5344CB8AC3E}">
        <p14:creationId xmlns:p14="http://schemas.microsoft.com/office/powerpoint/2010/main" val="2376468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字节单位的换算</a:t>
            </a:r>
            <a:endParaRPr lang="zh-CN" altLang="en-US" dirty="0"/>
          </a:p>
        </p:txBody>
      </p:sp>
      <p:sp>
        <p:nvSpPr>
          <p:cNvPr id="3" name="内容占位符 2"/>
          <p:cNvSpPr>
            <a:spLocks noGrp="1"/>
          </p:cNvSpPr>
          <p:nvPr>
            <p:ph sz="quarter" idx="1"/>
          </p:nvPr>
        </p:nvSpPr>
        <p:spPr/>
        <p:txBody>
          <a:bodyPr/>
          <a:lstStyle/>
          <a:p>
            <a:r>
              <a:rPr lang="en-US" altLang="zh-CN" dirty="0"/>
              <a:t>1KB(</a:t>
            </a:r>
            <a:r>
              <a:rPr lang="en-US" altLang="zh-CN" dirty="0" err="1"/>
              <a:t>Kibibyte</a:t>
            </a:r>
            <a:r>
              <a:rPr lang="zh-CN" altLang="zh-CN" dirty="0"/>
              <a:t>，千字节</a:t>
            </a:r>
            <a:r>
              <a:rPr lang="en-US" altLang="zh-CN" dirty="0"/>
              <a:t>)=1024B= 2^</a:t>
            </a:r>
            <a:r>
              <a:rPr lang="en-US" altLang="zh-CN" baseline="30000" dirty="0"/>
              <a:t>10</a:t>
            </a:r>
            <a:r>
              <a:rPr lang="en-US" altLang="zh-CN" dirty="0"/>
              <a:t> B</a:t>
            </a:r>
            <a:endParaRPr lang="zh-CN" altLang="zh-CN" dirty="0"/>
          </a:p>
          <a:p>
            <a:r>
              <a:rPr lang="en-US" altLang="zh-CN" dirty="0"/>
              <a:t>1MB(</a:t>
            </a:r>
            <a:r>
              <a:rPr lang="en-US" altLang="zh-CN" dirty="0" err="1"/>
              <a:t>Mebibyte</a:t>
            </a:r>
            <a:r>
              <a:rPr lang="zh-CN" altLang="zh-CN" dirty="0"/>
              <a:t>，兆字节</a:t>
            </a:r>
            <a:r>
              <a:rPr lang="en-US" altLang="zh-CN" dirty="0"/>
              <a:t>)=1024KB= 2^</a:t>
            </a:r>
            <a:r>
              <a:rPr lang="en-US" altLang="zh-CN" baseline="30000" dirty="0"/>
              <a:t>20</a:t>
            </a:r>
            <a:r>
              <a:rPr lang="en-US" altLang="zh-CN" dirty="0"/>
              <a:t> B</a:t>
            </a:r>
            <a:endParaRPr lang="zh-CN" altLang="zh-CN" dirty="0"/>
          </a:p>
          <a:p>
            <a:r>
              <a:rPr lang="en-US" altLang="zh-CN" dirty="0"/>
              <a:t>1GB(</a:t>
            </a:r>
            <a:r>
              <a:rPr lang="en-US" altLang="zh-CN" dirty="0" err="1"/>
              <a:t>Gibibyte</a:t>
            </a:r>
            <a:r>
              <a:rPr lang="zh-CN" altLang="zh-CN" dirty="0"/>
              <a:t>，吉字节</a:t>
            </a:r>
            <a:r>
              <a:rPr lang="en-US" altLang="zh-CN" dirty="0"/>
              <a:t>)=1024MB= 2^</a:t>
            </a:r>
            <a:r>
              <a:rPr lang="en-US" altLang="zh-CN" baseline="30000" dirty="0"/>
              <a:t>30</a:t>
            </a:r>
            <a:r>
              <a:rPr lang="en-US" altLang="zh-CN" dirty="0"/>
              <a:t> B</a:t>
            </a:r>
            <a:endParaRPr lang="zh-CN" altLang="zh-CN" dirty="0"/>
          </a:p>
          <a:p>
            <a:r>
              <a:rPr lang="en-US" altLang="zh-CN" dirty="0"/>
              <a:t>1TB(</a:t>
            </a:r>
            <a:r>
              <a:rPr lang="en-US" altLang="zh-CN" dirty="0" err="1"/>
              <a:t>Tebibyte</a:t>
            </a:r>
            <a:r>
              <a:rPr lang="zh-CN" altLang="zh-CN" dirty="0"/>
              <a:t>，太字节</a:t>
            </a:r>
            <a:r>
              <a:rPr lang="en-US" altLang="zh-CN" dirty="0"/>
              <a:t>)=1024GB= 2^</a:t>
            </a:r>
            <a:r>
              <a:rPr lang="en-US" altLang="zh-CN" baseline="30000" dirty="0"/>
              <a:t>40</a:t>
            </a:r>
            <a:r>
              <a:rPr lang="en-US" altLang="zh-CN" dirty="0"/>
              <a:t> B</a:t>
            </a:r>
            <a:endParaRPr lang="zh-CN" altLang="zh-CN" dirty="0"/>
          </a:p>
          <a:p>
            <a:r>
              <a:rPr lang="en-US" altLang="zh-CN" dirty="0"/>
              <a:t>1PB(</a:t>
            </a:r>
            <a:r>
              <a:rPr lang="en-US" altLang="zh-CN" dirty="0" err="1"/>
              <a:t>Pebibyte</a:t>
            </a:r>
            <a:r>
              <a:rPr lang="zh-CN" altLang="zh-CN" dirty="0"/>
              <a:t>，拍字节</a:t>
            </a:r>
            <a:r>
              <a:rPr lang="en-US" altLang="zh-CN" dirty="0"/>
              <a:t>)=1024TB= 2^</a:t>
            </a:r>
            <a:r>
              <a:rPr lang="en-US" altLang="zh-CN" baseline="30000" dirty="0"/>
              <a:t>50</a:t>
            </a:r>
            <a:r>
              <a:rPr lang="en-US" altLang="zh-CN" dirty="0"/>
              <a:t> B</a:t>
            </a:r>
            <a:endParaRPr lang="zh-CN" altLang="zh-CN" dirty="0"/>
          </a:p>
          <a:p>
            <a:r>
              <a:rPr lang="en-US" altLang="zh-CN" dirty="0"/>
              <a:t>1EB(</a:t>
            </a:r>
            <a:r>
              <a:rPr lang="en-US" altLang="zh-CN" dirty="0" err="1"/>
              <a:t>Exbibyte</a:t>
            </a:r>
            <a:r>
              <a:rPr lang="zh-CN" altLang="zh-CN" dirty="0"/>
              <a:t>，艾字节</a:t>
            </a:r>
            <a:r>
              <a:rPr lang="en-US" altLang="zh-CN" dirty="0"/>
              <a:t>)=1024PB= 2^</a:t>
            </a:r>
            <a:r>
              <a:rPr lang="en-US" altLang="zh-CN" baseline="30000" dirty="0"/>
              <a:t>60</a:t>
            </a:r>
            <a:r>
              <a:rPr lang="en-US" altLang="zh-CN" dirty="0"/>
              <a:t> B</a:t>
            </a:r>
            <a:endParaRPr lang="zh-CN" altLang="zh-CN" dirty="0"/>
          </a:p>
          <a:p>
            <a:r>
              <a:rPr lang="en-US" altLang="zh-CN" dirty="0"/>
              <a:t>1ZB(</a:t>
            </a:r>
            <a:r>
              <a:rPr lang="en-US" altLang="zh-CN" dirty="0" err="1"/>
              <a:t>Zebibyte</a:t>
            </a:r>
            <a:r>
              <a:rPr lang="zh-CN" altLang="zh-CN" dirty="0"/>
              <a:t>，泽字节</a:t>
            </a:r>
            <a:r>
              <a:rPr lang="en-US" altLang="zh-CN" dirty="0"/>
              <a:t>)= 1024EB= 2^</a:t>
            </a:r>
            <a:r>
              <a:rPr lang="en-US" altLang="zh-CN" baseline="30000" dirty="0"/>
              <a:t>70</a:t>
            </a:r>
            <a:r>
              <a:rPr lang="en-US" altLang="zh-CN" dirty="0"/>
              <a:t> B</a:t>
            </a:r>
            <a:endParaRPr lang="zh-CN" altLang="zh-CN" dirty="0"/>
          </a:p>
          <a:p>
            <a:r>
              <a:rPr lang="en-US" altLang="zh-CN" dirty="0"/>
              <a:t>1YB(</a:t>
            </a:r>
            <a:r>
              <a:rPr lang="en-US" altLang="zh-CN" dirty="0" err="1"/>
              <a:t>Yobibyte</a:t>
            </a:r>
            <a:r>
              <a:rPr lang="zh-CN" altLang="zh-CN" dirty="0"/>
              <a:t>，尧字节</a:t>
            </a:r>
            <a:r>
              <a:rPr lang="en-US" altLang="zh-CN" dirty="0"/>
              <a:t>)= 1024ZB= 2^</a:t>
            </a:r>
            <a:r>
              <a:rPr lang="en-US" altLang="zh-CN" baseline="30000" dirty="0"/>
              <a:t>80</a:t>
            </a:r>
            <a:r>
              <a:rPr lang="en-US" altLang="zh-CN" dirty="0"/>
              <a:t> B</a:t>
            </a:r>
            <a:endParaRPr lang="zh-CN" altLang="zh-CN" dirty="0"/>
          </a:p>
          <a:p>
            <a:endParaRPr lang="zh-CN" altLang="en-US"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1.1</a:t>
            </a:r>
            <a:r>
              <a:rPr lang="zh-CN" altLang="zh-CN" b="1" dirty="0"/>
              <a:t>信息的数字化</a:t>
            </a:r>
          </a:p>
        </p:txBody>
      </p:sp>
    </p:spTree>
    <p:extLst>
      <p:ext uri="{BB962C8B-B14F-4D97-AF65-F5344CB8AC3E}">
        <p14:creationId xmlns:p14="http://schemas.microsoft.com/office/powerpoint/2010/main" val="29012870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面向对象程序设计的特点</a:t>
            </a:r>
            <a:endParaRPr lang="zh-CN" altLang="en-US" dirty="0"/>
          </a:p>
        </p:txBody>
      </p:sp>
      <p:sp>
        <p:nvSpPr>
          <p:cNvPr id="3" name="内容占位符 2"/>
          <p:cNvSpPr>
            <a:spLocks noGrp="1"/>
          </p:cNvSpPr>
          <p:nvPr>
            <p:ph sz="quarter" idx="1"/>
          </p:nvPr>
        </p:nvSpPr>
        <p:spPr/>
        <p:txBody>
          <a:bodyPr/>
          <a:lstStyle/>
          <a:p>
            <a:r>
              <a:rPr lang="zh-CN" altLang="zh-CN" dirty="0"/>
              <a:t>符合人的思维方式</a:t>
            </a:r>
            <a:endParaRPr lang="en-US" altLang="zh-CN" dirty="0"/>
          </a:p>
          <a:p>
            <a:r>
              <a:rPr lang="zh-CN" altLang="zh-CN" dirty="0"/>
              <a:t>稳定性好</a:t>
            </a:r>
            <a:endParaRPr lang="en-US" altLang="zh-CN" dirty="0"/>
          </a:p>
          <a:p>
            <a:r>
              <a:rPr lang="zh-CN" altLang="zh-CN" dirty="0"/>
              <a:t>易于开发大型软件产品</a:t>
            </a:r>
            <a:endParaRPr lang="en-US" altLang="zh-CN" dirty="0"/>
          </a:p>
          <a:p>
            <a:r>
              <a:rPr lang="zh-CN" altLang="zh-CN" dirty="0"/>
              <a:t>可重用性好</a:t>
            </a:r>
            <a:endParaRPr lang="en-US" altLang="zh-CN" dirty="0"/>
          </a:p>
          <a:p>
            <a:r>
              <a:rPr lang="zh-CN" altLang="zh-CN" dirty="0"/>
              <a:t>可维护性好</a:t>
            </a:r>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2.6 </a:t>
            </a:r>
            <a:r>
              <a:rPr lang="zh-CN" altLang="zh-CN" b="1" dirty="0"/>
              <a:t>面向对象程序设计</a:t>
            </a:r>
          </a:p>
        </p:txBody>
      </p:sp>
      <p:sp>
        <p:nvSpPr>
          <p:cNvPr id="5" name="标题 1"/>
          <p:cNvSpPr txBox="1">
            <a:spLocks/>
          </p:cNvSpPr>
          <p:nvPr/>
        </p:nvSpPr>
        <p:spPr>
          <a:xfrm>
            <a:off x="539552" y="4293096"/>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黑体" pitchFamily="49" charset="-122"/>
                <a:ea typeface="黑体" pitchFamily="49" charset="-122"/>
                <a:cs typeface="+mj-cs"/>
              </a:defRPr>
            </a:lvl1pPr>
          </a:lstStyle>
          <a:p>
            <a:r>
              <a:rPr lang="zh-CN" altLang="zh-CN" dirty="0"/>
              <a:t>面向对象程序设计的案例</a:t>
            </a:r>
            <a:endParaRPr lang="zh-CN" altLang="en-US" dirty="0"/>
          </a:p>
        </p:txBody>
      </p:sp>
    </p:spTree>
    <p:extLst>
      <p:ext uri="{BB962C8B-B14F-4D97-AF65-F5344CB8AC3E}">
        <p14:creationId xmlns:p14="http://schemas.microsoft.com/office/powerpoint/2010/main" val="23764682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339752" y="1484784"/>
            <a:ext cx="6172200" cy="2053590"/>
          </a:xfrm>
        </p:spPr>
        <p:txBody>
          <a:bodyPr/>
          <a:lstStyle/>
          <a:p>
            <a:r>
              <a:rPr lang="zh-CN" altLang="zh-CN" dirty="0"/>
              <a:t>第</a:t>
            </a:r>
            <a:r>
              <a:rPr lang="en-US" altLang="zh-CN" dirty="0"/>
              <a:t>3</a:t>
            </a:r>
            <a:r>
              <a:rPr lang="zh-CN" altLang="zh-CN" dirty="0"/>
              <a:t>章 常用数据结构</a:t>
            </a:r>
            <a:endParaRPr lang="zh-CN" altLang="en-US" dirty="0"/>
          </a:p>
        </p:txBody>
      </p:sp>
      <p:sp>
        <p:nvSpPr>
          <p:cNvPr id="5" name="文本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233345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数据的逻辑结构</a:t>
            </a:r>
            <a:endParaRPr lang="zh-CN" altLang="en-US" dirty="0"/>
          </a:p>
        </p:txBody>
      </p:sp>
      <p:sp>
        <p:nvSpPr>
          <p:cNvPr id="3" name="内容占位符 2"/>
          <p:cNvSpPr>
            <a:spLocks noGrp="1"/>
          </p:cNvSpPr>
          <p:nvPr>
            <p:ph sz="quarter" idx="1"/>
          </p:nvPr>
        </p:nvSpPr>
        <p:spPr/>
        <p:txBody>
          <a:bodyPr/>
          <a:lstStyle/>
          <a:p>
            <a:r>
              <a:rPr lang="zh-CN" altLang="zh-CN" dirty="0"/>
              <a:t>数据元素之间前后件的逻辑关系称为数据逻辑结构</a:t>
            </a:r>
            <a:endParaRPr lang="en-US" altLang="zh-CN" dirty="0"/>
          </a:p>
          <a:p>
            <a:r>
              <a:rPr lang="zh-CN" altLang="zh-CN" dirty="0"/>
              <a:t>四种基本结构：</a:t>
            </a:r>
            <a:endParaRPr lang="en-US" altLang="zh-CN" dirty="0"/>
          </a:p>
          <a:p>
            <a:pPr lvl="1"/>
            <a:r>
              <a:rPr lang="en-US" altLang="zh-CN" dirty="0"/>
              <a:t>①</a:t>
            </a:r>
            <a:r>
              <a:rPr lang="zh-CN" altLang="zh-CN" dirty="0"/>
              <a:t>集合</a:t>
            </a:r>
            <a:endParaRPr lang="en-US" altLang="zh-CN" dirty="0"/>
          </a:p>
          <a:p>
            <a:pPr lvl="1"/>
            <a:endParaRPr lang="en-US" altLang="zh-CN" dirty="0"/>
          </a:p>
          <a:p>
            <a:pPr lvl="1"/>
            <a:r>
              <a:rPr lang="en-US" altLang="zh-CN" dirty="0"/>
              <a:t>②</a:t>
            </a:r>
            <a:r>
              <a:rPr lang="zh-CN" altLang="zh-CN" dirty="0"/>
              <a:t>线性结构</a:t>
            </a:r>
            <a:endParaRPr lang="en-US" altLang="zh-CN" dirty="0"/>
          </a:p>
          <a:p>
            <a:pPr lvl="1"/>
            <a:endParaRPr lang="en-US" altLang="zh-CN" dirty="0"/>
          </a:p>
          <a:p>
            <a:pPr lvl="1"/>
            <a:r>
              <a:rPr lang="en-US" altLang="zh-CN" dirty="0"/>
              <a:t>③</a:t>
            </a:r>
            <a:r>
              <a:rPr lang="zh-CN" altLang="zh-CN" dirty="0"/>
              <a:t>树形结构</a:t>
            </a:r>
            <a:r>
              <a:rPr lang="en-US" altLang="zh-CN" dirty="0"/>
              <a:t>  </a:t>
            </a:r>
          </a:p>
          <a:p>
            <a:pPr lvl="1"/>
            <a:endParaRPr lang="en-US" altLang="zh-CN" dirty="0"/>
          </a:p>
          <a:p>
            <a:pPr lvl="1"/>
            <a:r>
              <a:rPr lang="en-US" altLang="zh-CN" dirty="0"/>
              <a:t>④</a:t>
            </a:r>
            <a:r>
              <a:rPr lang="zh-CN" altLang="zh-CN" dirty="0"/>
              <a:t>图状结构或网状结构</a:t>
            </a:r>
            <a:endParaRPr lang="en-US" altLang="zh-CN" dirty="0"/>
          </a:p>
          <a:p>
            <a:pPr lvl="1"/>
            <a:endParaRPr lang="en-US" altLang="zh-CN" dirty="0"/>
          </a:p>
          <a:p>
            <a:r>
              <a:rPr lang="zh-CN" altLang="zh-CN" dirty="0"/>
              <a:t>在一个数据结构中没有一个数据元素，则称该数据结构为空的数据结构</a:t>
            </a:r>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3.1 </a:t>
            </a:r>
            <a:r>
              <a:rPr lang="zh-CN" altLang="zh-CN" b="1" dirty="0"/>
              <a:t>什么是数据结构</a:t>
            </a:r>
          </a:p>
        </p:txBody>
      </p:sp>
      <p:sp>
        <p:nvSpPr>
          <p:cNvPr id="5" name="椭圆 4"/>
          <p:cNvSpPr/>
          <p:nvPr/>
        </p:nvSpPr>
        <p:spPr>
          <a:xfrm>
            <a:off x="4627240" y="242088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779640" y="257328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932040" y="272568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195192" y="256490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506002" y="273407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p:cNvGrpSpPr/>
          <p:nvPr/>
        </p:nvGrpSpPr>
        <p:grpSpPr>
          <a:xfrm>
            <a:off x="3923928" y="3407296"/>
            <a:ext cx="2088232" cy="216024"/>
            <a:chOff x="3923928" y="3407296"/>
            <a:chExt cx="2088232" cy="216024"/>
          </a:xfrm>
        </p:grpSpPr>
        <p:sp>
          <p:nvSpPr>
            <p:cNvPr id="10" name="椭圆 9"/>
            <p:cNvSpPr/>
            <p:nvPr/>
          </p:nvSpPr>
          <p:spPr>
            <a:xfrm>
              <a:off x="5364088" y="347930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371633" y="347930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923928" y="347930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4910336" y="340729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868144" y="341725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a:endCxn id="11" idx="2"/>
            </p:cNvCxnSpPr>
            <p:nvPr/>
          </p:nvCxnSpPr>
          <p:spPr>
            <a:xfrm flipV="1">
              <a:off x="4076328" y="3551312"/>
              <a:ext cx="295305" cy="9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1" idx="6"/>
              <a:endCxn id="13" idx="2"/>
            </p:cNvCxnSpPr>
            <p:nvPr/>
          </p:nvCxnSpPr>
          <p:spPr>
            <a:xfrm flipV="1">
              <a:off x="4515649" y="3479304"/>
              <a:ext cx="394687"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3" idx="6"/>
              <a:endCxn id="10" idx="2"/>
            </p:cNvCxnSpPr>
            <p:nvPr/>
          </p:nvCxnSpPr>
          <p:spPr>
            <a:xfrm>
              <a:off x="5054352" y="3479304"/>
              <a:ext cx="309736"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0" idx="6"/>
              <a:endCxn id="14" idx="2"/>
            </p:cNvCxnSpPr>
            <p:nvPr/>
          </p:nvCxnSpPr>
          <p:spPr>
            <a:xfrm flipV="1">
              <a:off x="5508104" y="3489267"/>
              <a:ext cx="360040" cy="6204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2" name="直接连接符 31"/>
          <p:cNvCxnSpPr>
            <a:stCxn id="27" idx="4"/>
            <a:endCxn id="30" idx="7"/>
          </p:cNvCxnSpPr>
          <p:nvPr/>
        </p:nvCxnSpPr>
        <p:spPr>
          <a:xfrm flipH="1">
            <a:off x="4474456" y="4024891"/>
            <a:ext cx="144254" cy="84988"/>
          </a:xfrm>
          <a:prstGeom prst="line">
            <a:avLst/>
          </a:prstGeom>
        </p:spPr>
        <p:style>
          <a:lnRef idx="1">
            <a:schemeClr val="accent1"/>
          </a:lnRef>
          <a:fillRef idx="0">
            <a:schemeClr val="accent1"/>
          </a:fillRef>
          <a:effectRef idx="0">
            <a:schemeClr val="accent1"/>
          </a:effectRef>
          <a:fontRef idx="minor">
            <a:schemeClr val="tx1"/>
          </a:fontRef>
        </p:style>
      </p:cxnSp>
      <p:grpSp>
        <p:nvGrpSpPr>
          <p:cNvPr id="61" name="组合 60"/>
          <p:cNvGrpSpPr/>
          <p:nvPr/>
        </p:nvGrpSpPr>
        <p:grpSpPr>
          <a:xfrm>
            <a:off x="4351531" y="3880875"/>
            <a:ext cx="839450" cy="637381"/>
            <a:chOff x="3873542" y="3907904"/>
            <a:chExt cx="839450" cy="637381"/>
          </a:xfrm>
        </p:grpSpPr>
        <p:grpSp>
          <p:nvGrpSpPr>
            <p:cNvPr id="60" name="组合 59"/>
            <p:cNvGrpSpPr/>
            <p:nvPr/>
          </p:nvGrpSpPr>
          <p:grpSpPr>
            <a:xfrm>
              <a:off x="3873542" y="3907904"/>
              <a:ext cx="839450" cy="637381"/>
              <a:chOff x="3873542" y="3907904"/>
              <a:chExt cx="839450" cy="637381"/>
            </a:xfrm>
          </p:grpSpPr>
          <p:sp>
            <p:nvSpPr>
              <p:cNvPr id="27" name="椭圆 26"/>
              <p:cNvSpPr/>
              <p:nvPr/>
            </p:nvSpPr>
            <p:spPr>
              <a:xfrm>
                <a:off x="4068713" y="390790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277958" y="41323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4568976" y="436510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3873542" y="411581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133942" y="440126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5" name="直接连接符 34"/>
              <p:cNvCxnSpPr>
                <a:stCxn id="27" idx="4"/>
                <a:endCxn id="28" idx="1"/>
              </p:cNvCxnSpPr>
              <p:nvPr/>
            </p:nvCxnSpPr>
            <p:spPr>
              <a:xfrm>
                <a:off x="4140721" y="4051920"/>
                <a:ext cx="158328" cy="1014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28" idx="4"/>
                <a:endCxn id="31" idx="0"/>
              </p:cNvCxnSpPr>
              <p:nvPr/>
            </p:nvCxnSpPr>
            <p:spPr>
              <a:xfrm flipH="1">
                <a:off x="4205950" y="4276328"/>
                <a:ext cx="144016" cy="12494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1" name="直接连接符 40"/>
            <p:cNvCxnSpPr>
              <a:stCxn id="29" idx="1"/>
              <a:endCxn id="28" idx="4"/>
            </p:cNvCxnSpPr>
            <p:nvPr/>
          </p:nvCxnSpPr>
          <p:spPr>
            <a:xfrm flipH="1" flipV="1">
              <a:off x="4349966" y="4276328"/>
              <a:ext cx="240101" cy="10986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2" name="组合 61"/>
          <p:cNvGrpSpPr/>
          <p:nvPr/>
        </p:nvGrpSpPr>
        <p:grpSpPr>
          <a:xfrm>
            <a:off x="4506002" y="4845117"/>
            <a:ext cx="726936" cy="637381"/>
            <a:chOff x="4201423" y="4844008"/>
            <a:chExt cx="726936" cy="637381"/>
          </a:xfrm>
        </p:grpSpPr>
        <p:sp>
          <p:nvSpPr>
            <p:cNvPr id="44" name="椭圆 43"/>
            <p:cNvSpPr/>
            <p:nvPr/>
          </p:nvSpPr>
          <p:spPr>
            <a:xfrm>
              <a:off x="4396594" y="484400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4605839" y="50684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784343" y="488650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4201423" y="505192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4461823" y="533737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9" name="直接连接符 48"/>
            <p:cNvCxnSpPr>
              <a:stCxn id="44" idx="4"/>
              <a:endCxn id="47" idx="7"/>
            </p:cNvCxnSpPr>
            <p:nvPr/>
          </p:nvCxnSpPr>
          <p:spPr>
            <a:xfrm flipH="1">
              <a:off x="4324348" y="4988024"/>
              <a:ext cx="144254" cy="84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7" idx="6"/>
              <a:endCxn id="48" idx="1"/>
            </p:cNvCxnSpPr>
            <p:nvPr/>
          </p:nvCxnSpPr>
          <p:spPr>
            <a:xfrm>
              <a:off x="4345439" y="5123929"/>
              <a:ext cx="137475" cy="234535"/>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45" idx="4"/>
              <a:endCxn id="48" idx="0"/>
            </p:cNvCxnSpPr>
            <p:nvPr/>
          </p:nvCxnSpPr>
          <p:spPr>
            <a:xfrm flipH="1">
              <a:off x="4533831" y="5212432"/>
              <a:ext cx="144016" cy="124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47" idx="6"/>
              <a:endCxn id="45" idx="4"/>
            </p:cNvCxnSpPr>
            <p:nvPr/>
          </p:nvCxnSpPr>
          <p:spPr>
            <a:xfrm>
              <a:off x="4345439" y="5123929"/>
              <a:ext cx="332408" cy="885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46" idx="2"/>
              <a:endCxn id="44" idx="6"/>
            </p:cNvCxnSpPr>
            <p:nvPr/>
          </p:nvCxnSpPr>
          <p:spPr>
            <a:xfrm flipH="1" flipV="1">
              <a:off x="4540610" y="4916016"/>
              <a:ext cx="243733" cy="42494"/>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764682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线性结构和非线性结构</a:t>
            </a:r>
            <a:endParaRPr lang="zh-CN" altLang="en-US" dirty="0"/>
          </a:p>
        </p:txBody>
      </p:sp>
      <p:sp>
        <p:nvSpPr>
          <p:cNvPr id="3" name="内容占位符 2"/>
          <p:cNvSpPr>
            <a:spLocks noGrp="1"/>
          </p:cNvSpPr>
          <p:nvPr>
            <p:ph sz="quarter" idx="1"/>
          </p:nvPr>
        </p:nvSpPr>
        <p:spPr/>
        <p:txBody>
          <a:bodyPr/>
          <a:lstStyle/>
          <a:p>
            <a:r>
              <a:rPr lang="zh-CN" altLang="zh-CN" dirty="0"/>
              <a:t>满足以下三个条件的非空的数据结构称为线性结构。</a:t>
            </a:r>
          </a:p>
          <a:p>
            <a:pPr lvl="1"/>
            <a:r>
              <a:rPr lang="zh-CN" altLang="zh-CN" dirty="0"/>
              <a:t>（</a:t>
            </a:r>
            <a:r>
              <a:rPr lang="en-US" altLang="zh-CN" dirty="0"/>
              <a:t>1</a:t>
            </a:r>
            <a:r>
              <a:rPr lang="zh-CN" altLang="zh-CN" dirty="0"/>
              <a:t>）有且仅有一个根结点；</a:t>
            </a:r>
          </a:p>
          <a:p>
            <a:pPr lvl="1"/>
            <a:r>
              <a:rPr lang="zh-CN" altLang="zh-CN" dirty="0"/>
              <a:t>（</a:t>
            </a:r>
            <a:r>
              <a:rPr lang="en-US" altLang="zh-CN" dirty="0"/>
              <a:t>2</a:t>
            </a:r>
            <a:r>
              <a:rPr lang="zh-CN" altLang="zh-CN" dirty="0"/>
              <a:t>）每一个结点最多有一个前件和一个后件；</a:t>
            </a:r>
          </a:p>
          <a:p>
            <a:pPr lvl="1"/>
            <a:r>
              <a:rPr lang="zh-CN" altLang="zh-CN" dirty="0"/>
              <a:t>（</a:t>
            </a:r>
            <a:r>
              <a:rPr lang="en-US" altLang="zh-CN" dirty="0"/>
              <a:t>3</a:t>
            </a:r>
            <a:r>
              <a:rPr lang="zh-CN" altLang="zh-CN" dirty="0"/>
              <a:t>）在线性结构中插入或删除一个结点后还应是线性结构。</a:t>
            </a:r>
            <a:endParaRPr lang="en-US" altLang="zh-CN" dirty="0"/>
          </a:p>
          <a:p>
            <a:r>
              <a:rPr lang="zh-CN" altLang="zh-CN" dirty="0"/>
              <a:t>空数据结构可以是线性结构也可以是非线性结构</a:t>
            </a:r>
            <a:endParaRPr lang="en-US" altLang="zh-CN" dirty="0"/>
          </a:p>
          <a:p>
            <a:pPr marL="0" indent="0">
              <a:buNone/>
            </a:pPr>
            <a:r>
              <a:rPr lang="en-US" altLang="zh-CN" dirty="0"/>
              <a:t> </a:t>
            </a:r>
            <a:endParaRPr lang="zh-CN" altLang="zh-CN" dirty="0"/>
          </a:p>
          <a:p>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3.1 </a:t>
            </a:r>
            <a:r>
              <a:rPr lang="zh-CN" altLang="zh-CN" b="1" dirty="0"/>
              <a:t>什么是数据结构</a:t>
            </a:r>
          </a:p>
        </p:txBody>
      </p:sp>
      <p:sp>
        <p:nvSpPr>
          <p:cNvPr id="6" name="椭圆 5"/>
          <p:cNvSpPr/>
          <p:nvPr/>
        </p:nvSpPr>
        <p:spPr>
          <a:xfrm>
            <a:off x="4923656" y="433156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076056" y="448396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228456" y="463636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491608" y="447558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802418" y="464475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971600" y="5229200"/>
            <a:ext cx="2088232" cy="216024"/>
            <a:chOff x="3923928" y="3407296"/>
            <a:chExt cx="2088232" cy="216024"/>
          </a:xfrm>
        </p:grpSpPr>
        <p:sp>
          <p:nvSpPr>
            <p:cNvPr id="12" name="椭圆 11"/>
            <p:cNvSpPr/>
            <p:nvPr/>
          </p:nvSpPr>
          <p:spPr>
            <a:xfrm>
              <a:off x="5364088" y="347930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4371633" y="347930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923928" y="347930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4910336" y="340729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868144" y="341725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a:endCxn id="13" idx="2"/>
            </p:cNvCxnSpPr>
            <p:nvPr/>
          </p:nvCxnSpPr>
          <p:spPr>
            <a:xfrm flipV="1">
              <a:off x="4076328" y="3551312"/>
              <a:ext cx="295305" cy="9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3" idx="6"/>
              <a:endCxn id="15" idx="2"/>
            </p:cNvCxnSpPr>
            <p:nvPr/>
          </p:nvCxnSpPr>
          <p:spPr>
            <a:xfrm flipV="1">
              <a:off x="4515649" y="3479304"/>
              <a:ext cx="394687"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5" idx="6"/>
              <a:endCxn id="12" idx="2"/>
            </p:cNvCxnSpPr>
            <p:nvPr/>
          </p:nvCxnSpPr>
          <p:spPr>
            <a:xfrm>
              <a:off x="5054352" y="3479304"/>
              <a:ext cx="309736"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2" idx="6"/>
              <a:endCxn id="16" idx="2"/>
            </p:cNvCxnSpPr>
            <p:nvPr/>
          </p:nvCxnSpPr>
          <p:spPr>
            <a:xfrm flipV="1">
              <a:off x="5508104" y="3489267"/>
              <a:ext cx="360040" cy="6204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5508104" y="5023502"/>
            <a:ext cx="839450" cy="637381"/>
            <a:chOff x="3873542" y="3907904"/>
            <a:chExt cx="839450" cy="637381"/>
          </a:xfrm>
        </p:grpSpPr>
        <p:grpSp>
          <p:nvGrpSpPr>
            <p:cNvPr id="31" name="组合 30"/>
            <p:cNvGrpSpPr/>
            <p:nvPr/>
          </p:nvGrpSpPr>
          <p:grpSpPr>
            <a:xfrm>
              <a:off x="3873542" y="3907904"/>
              <a:ext cx="839450" cy="637381"/>
              <a:chOff x="3873542" y="3907904"/>
              <a:chExt cx="839450" cy="637381"/>
            </a:xfrm>
          </p:grpSpPr>
          <p:sp>
            <p:nvSpPr>
              <p:cNvPr id="33" name="椭圆 32"/>
              <p:cNvSpPr/>
              <p:nvPr/>
            </p:nvSpPr>
            <p:spPr>
              <a:xfrm>
                <a:off x="4068713" y="390790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277958" y="41323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568976" y="436510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873542" y="411581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133942" y="440126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连接符 37"/>
              <p:cNvCxnSpPr>
                <a:stCxn id="33" idx="4"/>
                <a:endCxn id="34" idx="1"/>
              </p:cNvCxnSpPr>
              <p:nvPr/>
            </p:nvCxnSpPr>
            <p:spPr>
              <a:xfrm>
                <a:off x="4140721" y="4051920"/>
                <a:ext cx="158328" cy="1014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34" idx="4"/>
                <a:endCxn id="37" idx="0"/>
              </p:cNvCxnSpPr>
              <p:nvPr/>
            </p:nvCxnSpPr>
            <p:spPr>
              <a:xfrm flipH="1">
                <a:off x="4205950" y="4276328"/>
                <a:ext cx="144016" cy="12494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2" name="直接连接符 31"/>
            <p:cNvCxnSpPr>
              <a:stCxn id="35" idx="1"/>
              <a:endCxn id="34" idx="4"/>
            </p:cNvCxnSpPr>
            <p:nvPr/>
          </p:nvCxnSpPr>
          <p:spPr>
            <a:xfrm flipH="1" flipV="1">
              <a:off x="4349966" y="4276328"/>
              <a:ext cx="240101" cy="10986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4749855" y="5805264"/>
            <a:ext cx="726936" cy="637381"/>
            <a:chOff x="4201423" y="4844008"/>
            <a:chExt cx="726936" cy="637381"/>
          </a:xfrm>
        </p:grpSpPr>
        <p:sp>
          <p:nvSpPr>
            <p:cNvPr id="41" name="椭圆 40"/>
            <p:cNvSpPr/>
            <p:nvPr/>
          </p:nvSpPr>
          <p:spPr>
            <a:xfrm>
              <a:off x="4396594" y="484400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4605839" y="50684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4784343" y="488650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4201423" y="505192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4461823" y="533737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a:stCxn id="41" idx="4"/>
              <a:endCxn id="44" idx="7"/>
            </p:cNvCxnSpPr>
            <p:nvPr/>
          </p:nvCxnSpPr>
          <p:spPr>
            <a:xfrm flipH="1">
              <a:off x="4324348" y="4988024"/>
              <a:ext cx="144254" cy="84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44" idx="6"/>
              <a:endCxn id="45" idx="1"/>
            </p:cNvCxnSpPr>
            <p:nvPr/>
          </p:nvCxnSpPr>
          <p:spPr>
            <a:xfrm>
              <a:off x="4345439" y="5123929"/>
              <a:ext cx="137475" cy="2345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42" idx="4"/>
              <a:endCxn id="45" idx="0"/>
            </p:cNvCxnSpPr>
            <p:nvPr/>
          </p:nvCxnSpPr>
          <p:spPr>
            <a:xfrm flipH="1">
              <a:off x="4533831" y="5212432"/>
              <a:ext cx="144016" cy="124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44" idx="6"/>
              <a:endCxn id="42" idx="4"/>
            </p:cNvCxnSpPr>
            <p:nvPr/>
          </p:nvCxnSpPr>
          <p:spPr>
            <a:xfrm>
              <a:off x="4345439" y="5123929"/>
              <a:ext cx="332408" cy="885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3" idx="2"/>
              <a:endCxn id="41" idx="6"/>
            </p:cNvCxnSpPr>
            <p:nvPr/>
          </p:nvCxnSpPr>
          <p:spPr>
            <a:xfrm flipH="1" flipV="1">
              <a:off x="4540610" y="4916016"/>
              <a:ext cx="243733" cy="4249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1" name="矩形 50"/>
          <p:cNvSpPr/>
          <p:nvPr/>
        </p:nvSpPr>
        <p:spPr>
          <a:xfrm>
            <a:off x="3995936" y="4077072"/>
            <a:ext cx="2880320" cy="26642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1447780" y="5664936"/>
            <a:ext cx="1107996" cy="369332"/>
          </a:xfrm>
          <a:prstGeom prst="rect">
            <a:avLst/>
          </a:prstGeom>
        </p:spPr>
        <p:txBody>
          <a:bodyPr wrap="none">
            <a:spAutoFit/>
          </a:bodyPr>
          <a:lstStyle/>
          <a:p>
            <a:r>
              <a:rPr lang="zh-CN" altLang="zh-CN" dirty="0"/>
              <a:t>线性结构</a:t>
            </a:r>
            <a:endParaRPr lang="zh-CN" altLang="en-US" dirty="0"/>
          </a:p>
        </p:txBody>
      </p:sp>
      <p:sp>
        <p:nvSpPr>
          <p:cNvPr id="53" name="矩形 52"/>
          <p:cNvSpPr/>
          <p:nvPr/>
        </p:nvSpPr>
        <p:spPr>
          <a:xfrm>
            <a:off x="5508104" y="6370637"/>
            <a:ext cx="1338828" cy="369332"/>
          </a:xfrm>
          <a:prstGeom prst="rect">
            <a:avLst/>
          </a:prstGeom>
        </p:spPr>
        <p:txBody>
          <a:bodyPr wrap="none">
            <a:spAutoFit/>
          </a:bodyPr>
          <a:lstStyle/>
          <a:p>
            <a:r>
              <a:rPr lang="zh-CN" altLang="en-US" dirty="0"/>
              <a:t>非</a:t>
            </a:r>
            <a:r>
              <a:rPr lang="zh-CN" altLang="zh-CN" dirty="0"/>
              <a:t>线性结构</a:t>
            </a:r>
            <a:endParaRPr lang="zh-CN" altLang="en-US" dirty="0"/>
          </a:p>
        </p:txBody>
      </p:sp>
    </p:spTree>
    <p:extLst>
      <p:ext uri="{BB962C8B-B14F-4D97-AF65-F5344CB8AC3E}">
        <p14:creationId xmlns:p14="http://schemas.microsoft.com/office/powerpoint/2010/main" val="11505241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数据逻辑结构的表示</a:t>
            </a:r>
            <a:endParaRPr lang="zh-CN" altLang="en-US" dirty="0"/>
          </a:p>
        </p:txBody>
      </p:sp>
      <p:sp>
        <p:nvSpPr>
          <p:cNvPr id="3" name="内容占位符 2"/>
          <p:cNvSpPr>
            <a:spLocks noGrp="1"/>
          </p:cNvSpPr>
          <p:nvPr>
            <p:ph sz="quarter" idx="1"/>
          </p:nvPr>
        </p:nvSpPr>
        <p:spPr/>
        <p:txBody>
          <a:bodyPr/>
          <a:lstStyle/>
          <a:p>
            <a:r>
              <a:rPr lang="zh-CN" altLang="zh-CN" dirty="0"/>
              <a:t>二元组表示法</a:t>
            </a:r>
            <a:endParaRPr lang="en-US" altLang="zh-CN" dirty="0"/>
          </a:p>
          <a:p>
            <a:pPr lvl="1"/>
            <a:r>
              <a:rPr lang="en-US" altLang="zh-CN" dirty="0"/>
              <a:t>B=(D,R)</a:t>
            </a:r>
            <a:endParaRPr lang="zh-CN" altLang="zh-CN" dirty="0"/>
          </a:p>
          <a:p>
            <a:pPr lvl="1"/>
            <a:r>
              <a:rPr lang="zh-CN" altLang="zh-CN" dirty="0"/>
              <a:t>其中</a:t>
            </a:r>
            <a:r>
              <a:rPr lang="en-US" altLang="zh-CN" dirty="0"/>
              <a:t>B</a:t>
            </a:r>
            <a:r>
              <a:rPr lang="zh-CN" altLang="zh-CN" dirty="0"/>
              <a:t>表示数据结构，</a:t>
            </a:r>
            <a:r>
              <a:rPr lang="en-US" altLang="zh-CN" dirty="0"/>
              <a:t>D</a:t>
            </a:r>
            <a:r>
              <a:rPr lang="zh-CN" altLang="zh-CN" dirty="0"/>
              <a:t>表示数据元素的集合，</a:t>
            </a:r>
            <a:r>
              <a:rPr lang="en-US" altLang="zh-CN" dirty="0"/>
              <a:t>R</a:t>
            </a:r>
            <a:r>
              <a:rPr lang="zh-CN" altLang="zh-CN" dirty="0"/>
              <a:t>表示数据元素之间的前后件关系。</a:t>
            </a:r>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3.1 </a:t>
            </a:r>
            <a:r>
              <a:rPr lang="zh-CN" altLang="zh-CN" b="1" dirty="0"/>
              <a:t>什么是数据结构</a:t>
            </a:r>
          </a:p>
        </p:txBody>
      </p:sp>
      <p:sp>
        <p:nvSpPr>
          <p:cNvPr id="5" name="矩形 4"/>
          <p:cNvSpPr/>
          <p:nvPr/>
        </p:nvSpPr>
        <p:spPr>
          <a:xfrm>
            <a:off x="661702" y="3501008"/>
            <a:ext cx="7150657" cy="2308324"/>
          </a:xfrm>
          <a:prstGeom prst="rect">
            <a:avLst/>
          </a:prstGeom>
        </p:spPr>
        <p:txBody>
          <a:bodyPr wrap="square">
            <a:spAutoFit/>
          </a:bodyPr>
          <a:lstStyle/>
          <a:p>
            <a:r>
              <a:rPr lang="zh-CN" altLang="en-US" sz="2400" dirty="0">
                <a:latin typeface="黑体" pitchFamily="49" charset="-122"/>
                <a:ea typeface="黑体" pitchFamily="49" charset="-122"/>
              </a:rPr>
              <a:t>例题：</a:t>
            </a:r>
            <a:r>
              <a:rPr lang="zh-CN" altLang="zh-CN" sz="2400" dirty="0">
                <a:latin typeface="黑体" pitchFamily="49" charset="-122"/>
                <a:ea typeface="黑体" pitchFamily="49" charset="-122"/>
              </a:rPr>
              <a:t>设数据元素的集合</a:t>
            </a:r>
            <a:r>
              <a:rPr lang="en-US" altLang="zh-CN" sz="2400" dirty="0">
                <a:latin typeface="黑体" pitchFamily="49" charset="-122"/>
                <a:ea typeface="黑体" pitchFamily="49" charset="-122"/>
              </a:rPr>
              <a:t>D={ 1,2,3,4,5 }</a:t>
            </a:r>
            <a:r>
              <a:rPr lang="zh-CN" altLang="zh-CN" sz="2400" dirty="0">
                <a:latin typeface="黑体" pitchFamily="49" charset="-122"/>
                <a:ea typeface="黑体" pitchFamily="49" charset="-122"/>
              </a:rPr>
              <a:t>，则满足下列关系</a:t>
            </a:r>
            <a:r>
              <a:rPr lang="en-US" altLang="zh-CN" sz="2400" dirty="0">
                <a:latin typeface="黑体" pitchFamily="49" charset="-122"/>
                <a:ea typeface="黑体" pitchFamily="49" charset="-122"/>
              </a:rPr>
              <a:t>R</a:t>
            </a:r>
            <a:r>
              <a:rPr lang="zh-CN" altLang="zh-CN" sz="2400" dirty="0">
                <a:latin typeface="黑体" pitchFamily="49" charset="-122"/>
                <a:ea typeface="黑体" pitchFamily="49" charset="-122"/>
              </a:rPr>
              <a:t>的数据结构中为线性结构的是</a:t>
            </a:r>
            <a:r>
              <a:rPr lang="en-US" altLang="zh-CN" sz="2400" dirty="0">
                <a:latin typeface="黑体" pitchFamily="49" charset="-122"/>
                <a:ea typeface="黑体" pitchFamily="49" charset="-122"/>
              </a:rPr>
              <a:t>______</a:t>
            </a:r>
            <a:r>
              <a:rPr lang="zh-CN" altLang="zh-CN" sz="2400" dirty="0">
                <a:latin typeface="黑体" pitchFamily="49" charset="-122"/>
                <a:ea typeface="黑体" pitchFamily="49" charset="-122"/>
              </a:rPr>
              <a:t>。</a:t>
            </a:r>
          </a:p>
          <a:p>
            <a:r>
              <a:rPr lang="en-US" altLang="zh-CN" sz="2400" dirty="0">
                <a:latin typeface="黑体" pitchFamily="49" charset="-122"/>
                <a:ea typeface="黑体" pitchFamily="49" charset="-122"/>
              </a:rPr>
              <a:t>A</a:t>
            </a:r>
            <a:r>
              <a:rPr lang="zh-CN" altLang="zh-CN" sz="2400" dirty="0">
                <a:latin typeface="黑体" pitchFamily="49" charset="-122"/>
                <a:ea typeface="黑体" pitchFamily="49" charset="-122"/>
              </a:rPr>
              <a:t>．</a:t>
            </a:r>
            <a:r>
              <a:rPr lang="en-US" altLang="zh-CN" sz="2400" dirty="0">
                <a:latin typeface="黑体" pitchFamily="49" charset="-122"/>
                <a:ea typeface="黑体" pitchFamily="49" charset="-122"/>
              </a:rPr>
              <a:t>R={ (1,2), (3,4), (5,1) }        B</a:t>
            </a:r>
            <a:r>
              <a:rPr lang="zh-CN" altLang="zh-CN" sz="2400" dirty="0">
                <a:latin typeface="黑体" pitchFamily="49" charset="-122"/>
                <a:ea typeface="黑体" pitchFamily="49" charset="-122"/>
              </a:rPr>
              <a:t>．</a:t>
            </a:r>
            <a:r>
              <a:rPr lang="en-US" altLang="zh-CN" sz="2400" dirty="0">
                <a:latin typeface="黑体" pitchFamily="49" charset="-122"/>
                <a:ea typeface="黑体" pitchFamily="49" charset="-122"/>
              </a:rPr>
              <a:t>R={ (1,3), (4,1), (3,2), (5,4) }</a:t>
            </a:r>
            <a:endParaRPr lang="zh-CN" altLang="zh-CN" sz="2400" dirty="0">
              <a:latin typeface="黑体" pitchFamily="49" charset="-122"/>
              <a:ea typeface="黑体" pitchFamily="49" charset="-122"/>
            </a:endParaRPr>
          </a:p>
          <a:p>
            <a:r>
              <a:rPr lang="en-US" altLang="zh-CN" sz="2400" dirty="0">
                <a:latin typeface="黑体" pitchFamily="49" charset="-122"/>
                <a:ea typeface="黑体" pitchFamily="49" charset="-122"/>
              </a:rPr>
              <a:t>C</a:t>
            </a:r>
            <a:r>
              <a:rPr lang="zh-CN" altLang="zh-CN" sz="2400" dirty="0">
                <a:latin typeface="黑体" pitchFamily="49" charset="-122"/>
                <a:ea typeface="黑体" pitchFamily="49" charset="-122"/>
              </a:rPr>
              <a:t>．</a:t>
            </a:r>
            <a:r>
              <a:rPr lang="en-US" altLang="zh-CN" sz="2400" dirty="0">
                <a:latin typeface="黑体" pitchFamily="49" charset="-122"/>
                <a:ea typeface="黑体" pitchFamily="49" charset="-122"/>
              </a:rPr>
              <a:t>R={ (1,2), (2,3), (4,5) }        D</a:t>
            </a:r>
            <a:r>
              <a:rPr lang="zh-CN" altLang="zh-CN" sz="2400" dirty="0">
                <a:latin typeface="黑体" pitchFamily="49" charset="-122"/>
                <a:ea typeface="黑体" pitchFamily="49" charset="-122"/>
              </a:rPr>
              <a:t>．</a:t>
            </a:r>
            <a:r>
              <a:rPr lang="en-US" altLang="zh-CN" sz="2400" dirty="0">
                <a:latin typeface="黑体" pitchFamily="49" charset="-122"/>
                <a:ea typeface="黑体" pitchFamily="49" charset="-122"/>
              </a:rPr>
              <a:t>R={ (1,3), (2,4), (3,5) }</a:t>
            </a:r>
            <a:endParaRPr lang="zh-CN" altLang="zh-CN" sz="2400" dirty="0">
              <a:latin typeface="黑体" pitchFamily="49" charset="-122"/>
              <a:ea typeface="黑体" pitchFamily="49" charset="-122"/>
            </a:endParaRPr>
          </a:p>
        </p:txBody>
      </p:sp>
    </p:spTree>
    <p:extLst>
      <p:ext uri="{BB962C8B-B14F-4D97-AF65-F5344CB8AC3E}">
        <p14:creationId xmlns:p14="http://schemas.microsoft.com/office/powerpoint/2010/main" val="11505241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数据逻辑结构的表示</a:t>
            </a:r>
            <a:endParaRPr lang="zh-CN" altLang="en-US" dirty="0"/>
          </a:p>
        </p:txBody>
      </p:sp>
      <p:sp>
        <p:nvSpPr>
          <p:cNvPr id="3" name="内容占位符 2"/>
          <p:cNvSpPr>
            <a:spLocks noGrp="1"/>
          </p:cNvSpPr>
          <p:nvPr>
            <p:ph sz="quarter" idx="1"/>
          </p:nvPr>
        </p:nvSpPr>
        <p:spPr/>
        <p:txBody>
          <a:bodyPr/>
          <a:lstStyle/>
          <a:p>
            <a:r>
              <a:rPr lang="zh-CN" altLang="zh-CN" dirty="0"/>
              <a:t>图形表示法</a:t>
            </a:r>
            <a:endParaRPr lang="en-US" altLang="zh-CN" dirty="0"/>
          </a:p>
          <a:p>
            <a:pPr lvl="1"/>
            <a:r>
              <a:rPr lang="zh-CN" altLang="zh-CN" dirty="0"/>
              <a:t>每一个方框称为结点；用一条有向线段从前件结点指向后件结点，来表示数据元素之间的前后件关系</a:t>
            </a:r>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3.1 </a:t>
            </a:r>
            <a:r>
              <a:rPr lang="zh-CN" altLang="zh-CN" b="1" dirty="0"/>
              <a:t>什么是数据结构</a:t>
            </a:r>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1907705" y="2924945"/>
            <a:ext cx="3456384" cy="2304256"/>
          </a:xfrm>
          <a:prstGeom prst="rect">
            <a:avLst/>
          </a:prstGeom>
          <a:noFill/>
          <a:ln>
            <a:noFill/>
          </a:ln>
        </p:spPr>
      </p:pic>
      <p:sp>
        <p:nvSpPr>
          <p:cNvPr id="6" name="矩形 5"/>
          <p:cNvSpPr/>
          <p:nvPr/>
        </p:nvSpPr>
        <p:spPr>
          <a:xfrm>
            <a:off x="2411760" y="5517232"/>
            <a:ext cx="3185487" cy="369332"/>
          </a:xfrm>
          <a:prstGeom prst="rect">
            <a:avLst/>
          </a:prstGeom>
        </p:spPr>
        <p:txBody>
          <a:bodyPr wrap="none">
            <a:spAutoFit/>
          </a:bodyPr>
          <a:lstStyle/>
          <a:p>
            <a:r>
              <a:rPr lang="zh-CN" altLang="zh-CN" dirty="0"/>
              <a:t>某机构管理人员关系数据结构</a:t>
            </a:r>
            <a:endParaRPr lang="zh-CN" altLang="en-US" dirty="0"/>
          </a:p>
        </p:txBody>
      </p:sp>
    </p:spTree>
    <p:extLst>
      <p:ext uri="{BB962C8B-B14F-4D97-AF65-F5344CB8AC3E}">
        <p14:creationId xmlns:p14="http://schemas.microsoft.com/office/powerpoint/2010/main" val="11505241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数据的存储结构</a:t>
            </a:r>
            <a:endParaRPr lang="zh-CN" altLang="en-US" dirty="0"/>
          </a:p>
        </p:txBody>
      </p:sp>
      <p:sp>
        <p:nvSpPr>
          <p:cNvPr id="3" name="内容占位符 2"/>
          <p:cNvSpPr>
            <a:spLocks noGrp="1"/>
          </p:cNvSpPr>
          <p:nvPr>
            <p:ph sz="quarter" idx="1"/>
          </p:nvPr>
        </p:nvSpPr>
        <p:spPr/>
        <p:txBody>
          <a:bodyPr/>
          <a:lstStyle/>
          <a:p>
            <a:r>
              <a:rPr lang="zh-CN" altLang="zh-CN" dirty="0"/>
              <a:t>数据的存储结构</a:t>
            </a:r>
            <a:endParaRPr lang="en-US" altLang="zh-CN" dirty="0"/>
          </a:p>
          <a:p>
            <a:pPr lvl="1"/>
            <a:r>
              <a:rPr lang="zh-CN" altLang="zh-CN" dirty="0"/>
              <a:t>数据的逻辑结构在计算机存储空间中的存放形式称为数据的存储结构，也称数据的物理结构</a:t>
            </a:r>
            <a:endParaRPr lang="en-US" altLang="zh-CN" dirty="0"/>
          </a:p>
          <a:p>
            <a:r>
              <a:rPr lang="zh-CN" altLang="zh-CN" dirty="0"/>
              <a:t>数据可以存放在一块连续的内存单元中</a:t>
            </a:r>
            <a:r>
              <a:rPr lang="zh-CN" altLang="en-US" dirty="0"/>
              <a:t>（</a:t>
            </a:r>
            <a:r>
              <a:rPr lang="zh-CN" altLang="zh-CN" dirty="0"/>
              <a:t>顺序存储结构</a:t>
            </a:r>
            <a:r>
              <a:rPr lang="zh-CN" altLang="en-US" dirty="0"/>
              <a:t>）</a:t>
            </a:r>
            <a:endParaRPr lang="en-US" altLang="zh-CN" dirty="0"/>
          </a:p>
          <a:p>
            <a:r>
              <a:rPr lang="zh-CN" altLang="zh-CN" dirty="0"/>
              <a:t>数据</a:t>
            </a:r>
            <a:r>
              <a:rPr lang="zh-CN" altLang="en-US" dirty="0"/>
              <a:t>还</a:t>
            </a:r>
            <a:r>
              <a:rPr lang="zh-CN" altLang="zh-CN" dirty="0"/>
              <a:t>可以存放在</a:t>
            </a:r>
            <a:r>
              <a:rPr lang="zh-CN" altLang="en-US" dirty="0"/>
              <a:t>不</a:t>
            </a:r>
            <a:r>
              <a:rPr lang="zh-CN" altLang="zh-CN" dirty="0"/>
              <a:t>连续的内存单元中</a:t>
            </a:r>
            <a:r>
              <a:rPr lang="zh-CN" altLang="en-US" dirty="0"/>
              <a:t>（</a:t>
            </a:r>
            <a:r>
              <a:rPr lang="zh-CN" altLang="zh-CN" dirty="0"/>
              <a:t>链式存储结构</a:t>
            </a:r>
            <a:r>
              <a:rPr lang="zh-CN" altLang="en-US" dirty="0"/>
              <a:t>）</a:t>
            </a:r>
            <a:endParaRPr lang="en-US" altLang="zh-CN" dirty="0"/>
          </a:p>
          <a:p>
            <a:r>
              <a:rPr lang="zh-CN" altLang="en-US" i="1" dirty="0"/>
              <a:t>存储结构与逻辑结构不同</a:t>
            </a:r>
            <a:endParaRPr lang="en-US" altLang="zh-CN" i="1" dirty="0"/>
          </a:p>
          <a:p>
            <a:pPr lvl="1"/>
            <a:r>
              <a:rPr lang="zh-CN" altLang="en-US" i="1" dirty="0"/>
              <a:t>逻辑结构是数学模型范畴（不考虑计算机实现）</a:t>
            </a:r>
            <a:endParaRPr lang="en-US" altLang="zh-CN" i="1" dirty="0"/>
          </a:p>
          <a:p>
            <a:pPr lvl="1"/>
            <a:r>
              <a:rPr lang="zh-CN" altLang="en-US" i="1" dirty="0"/>
              <a:t>存储结构是研究数据在内存中的存放方式，计算机范畴</a:t>
            </a:r>
            <a:endParaRPr lang="en-US" altLang="zh-CN" i="1" dirty="0"/>
          </a:p>
          <a:p>
            <a:pPr lvl="1"/>
            <a:r>
              <a:rPr lang="zh-CN" altLang="en-US" i="1" dirty="0"/>
              <a:t>同一逻辑结构可能既顺序存储也可以链式存储。</a:t>
            </a:r>
            <a:endParaRPr lang="en-US" altLang="zh-CN" i="1" dirty="0"/>
          </a:p>
          <a:p>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3.1 </a:t>
            </a:r>
            <a:r>
              <a:rPr lang="zh-CN" altLang="zh-CN" b="1" dirty="0"/>
              <a:t>什么是数据结构</a:t>
            </a:r>
          </a:p>
        </p:txBody>
      </p:sp>
    </p:spTree>
    <p:extLst>
      <p:ext uri="{BB962C8B-B14F-4D97-AF65-F5344CB8AC3E}">
        <p14:creationId xmlns:p14="http://schemas.microsoft.com/office/powerpoint/2010/main" val="11505241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387424"/>
            <a:ext cx="7467600" cy="1143000"/>
          </a:xfrm>
        </p:spPr>
        <p:txBody>
          <a:bodyPr/>
          <a:lstStyle/>
          <a:p>
            <a:r>
              <a:rPr lang="zh-CN" altLang="zh-CN" dirty="0"/>
              <a:t>顺序存储结构</a:t>
            </a:r>
            <a:endParaRPr lang="zh-CN" altLang="en-US" dirty="0"/>
          </a:p>
        </p:txBody>
      </p:sp>
      <p:sp>
        <p:nvSpPr>
          <p:cNvPr id="3" name="内容占位符 2"/>
          <p:cNvSpPr>
            <a:spLocks noGrp="1"/>
          </p:cNvSpPr>
          <p:nvPr>
            <p:ph sz="quarter" idx="1"/>
          </p:nvPr>
        </p:nvSpPr>
        <p:spPr>
          <a:xfrm>
            <a:off x="395536" y="980728"/>
            <a:ext cx="8147248" cy="5976664"/>
          </a:xfrm>
        </p:spPr>
        <p:txBody>
          <a:bodyPr>
            <a:normAutofit lnSpcReduction="10000"/>
          </a:bodyPr>
          <a:lstStyle/>
          <a:p>
            <a:r>
              <a:rPr lang="zh-CN" altLang="zh-CN" dirty="0"/>
              <a:t>用一组地址连续的存储单元存储数据，称顺序存储结构。</a:t>
            </a:r>
            <a:endParaRPr lang="en-US" altLang="zh-CN" dirty="0"/>
          </a:p>
          <a:p>
            <a:pPr lvl="1"/>
            <a:r>
              <a:rPr lang="zh-CN" altLang="zh-CN" dirty="0"/>
              <a:t>以顺序存储结构存储的线性表称为</a:t>
            </a:r>
            <a:r>
              <a:rPr lang="zh-CN" altLang="zh-CN" dirty="0">
                <a:solidFill>
                  <a:srgbClr val="FF0000"/>
                </a:solidFill>
              </a:rPr>
              <a:t>顺序表</a:t>
            </a:r>
            <a:endParaRPr lang="en-US" altLang="zh-CN" dirty="0">
              <a:solidFill>
                <a:srgbClr val="FF0000"/>
              </a:solidFill>
            </a:endParaRPr>
          </a:p>
          <a:p>
            <a:r>
              <a:rPr lang="zh-CN" altLang="zh-CN" dirty="0"/>
              <a:t>优点</a:t>
            </a:r>
            <a:r>
              <a:rPr lang="zh-CN" altLang="en-US" dirty="0"/>
              <a:t>：</a:t>
            </a:r>
            <a:r>
              <a:rPr lang="zh-CN" altLang="zh-CN" dirty="0"/>
              <a:t>可以随机存取</a:t>
            </a:r>
            <a:r>
              <a:rPr lang="zh-CN" altLang="en-US" dirty="0"/>
              <a:t>元素</a:t>
            </a:r>
            <a:endParaRPr lang="en-US" altLang="zh-CN" dirty="0"/>
          </a:p>
          <a:p>
            <a:pPr lvl="1"/>
            <a:r>
              <a:rPr lang="zh-CN" altLang="en-US" dirty="0"/>
              <a:t>举例：顺序表中给出首地址</a:t>
            </a:r>
            <a:r>
              <a:rPr lang="en-US" altLang="zh-CN" dirty="0"/>
              <a:t>20</a:t>
            </a:r>
            <a:r>
              <a:rPr lang="zh-CN" altLang="en-US" dirty="0"/>
              <a:t>，可用</a:t>
            </a:r>
            <a:r>
              <a:rPr lang="en-US" altLang="zh-CN" dirty="0"/>
              <a:t>20+i</a:t>
            </a:r>
            <a:r>
              <a:rPr lang="zh-CN" altLang="en-US" dirty="0"/>
              <a:t>得到第</a:t>
            </a:r>
            <a:r>
              <a:rPr lang="en-US" altLang="zh-CN" dirty="0"/>
              <a:t>i</a:t>
            </a:r>
            <a:r>
              <a:rPr lang="zh-CN" altLang="en-US" dirty="0"/>
              <a:t>个元素的地址来访问它（访问每个元素耗时一样）。</a:t>
            </a:r>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r>
              <a:rPr lang="zh-CN" altLang="zh-CN" dirty="0"/>
              <a:t>缺点</a:t>
            </a:r>
            <a:endParaRPr lang="en-US" altLang="zh-CN" dirty="0"/>
          </a:p>
          <a:p>
            <a:pPr lvl="1"/>
            <a:r>
              <a:rPr lang="zh-CN" altLang="zh-CN" dirty="0"/>
              <a:t>为了保证数据元素存储的连续，在插入和删除元素时要移动大量数据，效率很低</a:t>
            </a:r>
            <a:endParaRPr lang="en-US" altLang="zh-CN" dirty="0"/>
          </a:p>
          <a:p>
            <a:pPr lvl="1"/>
            <a:r>
              <a:rPr lang="zh-CN" altLang="zh-CN" dirty="0"/>
              <a:t>存储空间不便于扩充，不能动态分配</a:t>
            </a:r>
            <a:endParaRPr lang="en-US" altLang="zh-CN" dirty="0"/>
          </a:p>
          <a:p>
            <a:endParaRPr lang="en-US" altLang="zh-CN"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3.1 </a:t>
            </a:r>
            <a:r>
              <a:rPr lang="zh-CN" altLang="zh-CN" b="1" dirty="0"/>
              <a:t>什么是数据结构</a:t>
            </a:r>
          </a:p>
        </p:txBody>
      </p:sp>
      <p:graphicFrame>
        <p:nvGraphicFramePr>
          <p:cNvPr id="8" name="表格 7"/>
          <p:cNvGraphicFramePr>
            <a:graphicFrameLocks noGrp="1"/>
          </p:cNvGraphicFramePr>
          <p:nvPr>
            <p:extLst>
              <p:ext uri="{D42A27DB-BD31-4B8C-83A1-F6EECF244321}">
                <p14:modId xmlns:p14="http://schemas.microsoft.com/office/powerpoint/2010/main" val="3514196756"/>
              </p:ext>
            </p:extLst>
          </p:nvPr>
        </p:nvGraphicFramePr>
        <p:xfrm>
          <a:off x="1979712" y="2852936"/>
          <a:ext cx="3960441" cy="2595880"/>
        </p:xfrm>
        <a:graphic>
          <a:graphicData uri="http://schemas.openxmlformats.org/drawingml/2006/table">
            <a:tbl>
              <a:tblPr firstRow="1" bandRow="1">
                <a:tableStyleId>{2D5ABB26-0587-4C30-8999-92F81FD0307C}</a:tableStyleId>
              </a:tblPr>
              <a:tblGrid>
                <a:gridCol w="1320147">
                  <a:extLst>
                    <a:ext uri="{9D8B030D-6E8A-4147-A177-3AD203B41FA5}">
                      <a16:colId xmlns:a16="http://schemas.microsoft.com/office/drawing/2014/main" val="20000"/>
                    </a:ext>
                  </a:extLst>
                </a:gridCol>
                <a:gridCol w="1320147">
                  <a:extLst>
                    <a:ext uri="{9D8B030D-6E8A-4147-A177-3AD203B41FA5}">
                      <a16:colId xmlns:a16="http://schemas.microsoft.com/office/drawing/2014/main" val="20001"/>
                    </a:ext>
                  </a:extLst>
                </a:gridCol>
                <a:gridCol w="1320147">
                  <a:extLst>
                    <a:ext uri="{9D8B030D-6E8A-4147-A177-3AD203B41FA5}">
                      <a16:colId xmlns:a16="http://schemas.microsoft.com/office/drawing/2014/main" val="20002"/>
                    </a:ext>
                  </a:extLst>
                </a:gridCol>
              </a:tblGrid>
              <a:tr h="370840">
                <a:tc>
                  <a:txBody>
                    <a:bodyPr/>
                    <a:lstStyle/>
                    <a:p>
                      <a:pPr algn="r"/>
                      <a:r>
                        <a:rPr lang="zh-CN" altLang="en-US" dirty="0"/>
                        <a:t>地址</a:t>
                      </a:r>
                    </a:p>
                  </a:txBody>
                  <a:tcPr/>
                </a:tc>
                <a:tc>
                  <a:txBody>
                    <a:bodyPr/>
                    <a:lstStyle/>
                    <a:p>
                      <a:r>
                        <a:rPr lang="zh-CN" altLang="en-US" dirty="0"/>
                        <a:t>存储单元</a:t>
                      </a:r>
                    </a:p>
                  </a:txBody>
                  <a:tcPr/>
                </a:tc>
                <a:tc>
                  <a:txBody>
                    <a:bodyPr/>
                    <a:lstStyle/>
                    <a:p>
                      <a:r>
                        <a:rPr lang="zh-CN" altLang="en-US" dirty="0"/>
                        <a:t>编号</a:t>
                      </a:r>
                    </a:p>
                  </a:txBody>
                  <a:tcPr/>
                </a:tc>
                <a:extLst>
                  <a:ext uri="{0D108BD9-81ED-4DB2-BD59-A6C34878D82A}">
                    <a16:rowId xmlns:a16="http://schemas.microsoft.com/office/drawing/2014/main" val="10000"/>
                  </a:ext>
                </a:extLst>
              </a:tr>
              <a:tr h="370840">
                <a:tc>
                  <a:txBody>
                    <a:bodyPr/>
                    <a:lstStyle/>
                    <a:p>
                      <a:pPr algn="r"/>
                      <a:r>
                        <a:rPr lang="en-US" altLang="zh-CN" dirty="0"/>
                        <a:t>…</a:t>
                      </a:r>
                      <a:endParaRPr lang="zh-CN" altLang="en-US" dirty="0"/>
                    </a:p>
                  </a:txBody>
                  <a:tcPr/>
                </a:tc>
                <a:tc>
                  <a:txBody>
                    <a:bodyPr/>
                    <a:lstStyle/>
                    <a:p>
                      <a:r>
                        <a:rPr lang="en-US" altLang="zh-CN" dirty="0"/>
                        <a:t>…</a:t>
                      </a:r>
                      <a:endParaRPr lang="zh-CN" altLang="en-US" dirty="0"/>
                    </a:p>
                  </a:txBody>
                  <a:tcPr>
                    <a:solidFill>
                      <a:srgbClr val="92D050"/>
                    </a:solidFill>
                  </a:tcPr>
                </a:tc>
                <a:tc>
                  <a:txBody>
                    <a:bodyPr/>
                    <a:lstStyle/>
                    <a:p>
                      <a:endParaRPr lang="zh-CN" altLang="en-US"/>
                    </a:p>
                  </a:txBody>
                  <a:tcPr/>
                </a:tc>
                <a:extLst>
                  <a:ext uri="{0D108BD9-81ED-4DB2-BD59-A6C34878D82A}">
                    <a16:rowId xmlns:a16="http://schemas.microsoft.com/office/drawing/2014/main" val="10001"/>
                  </a:ext>
                </a:extLst>
              </a:tr>
              <a:tr h="370840">
                <a:tc>
                  <a:txBody>
                    <a:bodyPr/>
                    <a:lstStyle/>
                    <a:p>
                      <a:pPr algn="r"/>
                      <a:r>
                        <a:rPr lang="en-US" altLang="zh-CN" dirty="0"/>
                        <a:t>20</a:t>
                      </a:r>
                      <a:endParaRPr lang="zh-CN" altLang="en-US" dirty="0"/>
                    </a:p>
                  </a:txBody>
                  <a:tcPr/>
                </a:tc>
                <a:tc>
                  <a:txBody>
                    <a:bodyPr/>
                    <a:lstStyle/>
                    <a:p>
                      <a:r>
                        <a:rPr lang="en-US" altLang="zh-CN" dirty="0"/>
                        <a:t>a</a:t>
                      </a:r>
                      <a:endParaRPr lang="zh-CN" altLang="en-US" dirty="0"/>
                    </a:p>
                  </a:txBody>
                  <a:tcPr>
                    <a:solidFill>
                      <a:srgbClr val="92D050"/>
                    </a:solidFill>
                  </a:tcPr>
                </a:tc>
                <a:tc>
                  <a:txBody>
                    <a:bodyPr/>
                    <a:lstStyle/>
                    <a:p>
                      <a:r>
                        <a:rPr lang="en-US" altLang="zh-CN" dirty="0"/>
                        <a:t>0</a:t>
                      </a:r>
                      <a:endParaRPr lang="zh-CN" altLang="en-US" dirty="0"/>
                    </a:p>
                  </a:txBody>
                  <a:tcPr/>
                </a:tc>
                <a:extLst>
                  <a:ext uri="{0D108BD9-81ED-4DB2-BD59-A6C34878D82A}">
                    <a16:rowId xmlns:a16="http://schemas.microsoft.com/office/drawing/2014/main" val="10002"/>
                  </a:ext>
                </a:extLst>
              </a:tr>
              <a:tr h="370840">
                <a:tc>
                  <a:txBody>
                    <a:bodyPr/>
                    <a:lstStyle/>
                    <a:p>
                      <a:pPr algn="r"/>
                      <a:r>
                        <a:rPr lang="en-US" altLang="zh-CN" dirty="0"/>
                        <a:t>21</a:t>
                      </a:r>
                      <a:endParaRPr lang="zh-CN" altLang="en-US" dirty="0"/>
                    </a:p>
                  </a:txBody>
                  <a:tcPr/>
                </a:tc>
                <a:tc>
                  <a:txBody>
                    <a:bodyPr/>
                    <a:lstStyle/>
                    <a:p>
                      <a:r>
                        <a:rPr lang="en-US" altLang="zh-CN" dirty="0"/>
                        <a:t>b</a:t>
                      </a:r>
                      <a:endParaRPr lang="zh-CN" altLang="en-US" dirty="0"/>
                    </a:p>
                  </a:txBody>
                  <a:tcPr>
                    <a:solidFill>
                      <a:srgbClr val="92D050"/>
                    </a:solidFill>
                  </a:tcPr>
                </a:tc>
                <a:tc>
                  <a:txBody>
                    <a:bodyPr/>
                    <a:lstStyle/>
                    <a:p>
                      <a:r>
                        <a:rPr lang="en-US" altLang="zh-CN" dirty="0"/>
                        <a:t>1</a:t>
                      </a:r>
                      <a:endParaRPr lang="zh-CN" altLang="en-US" dirty="0"/>
                    </a:p>
                  </a:txBody>
                  <a:tcPr/>
                </a:tc>
                <a:extLst>
                  <a:ext uri="{0D108BD9-81ED-4DB2-BD59-A6C34878D82A}">
                    <a16:rowId xmlns:a16="http://schemas.microsoft.com/office/drawing/2014/main" val="10003"/>
                  </a:ext>
                </a:extLst>
              </a:tr>
              <a:tr h="370840">
                <a:tc>
                  <a:txBody>
                    <a:bodyPr/>
                    <a:lstStyle/>
                    <a:p>
                      <a:pPr algn="r"/>
                      <a:r>
                        <a:rPr lang="en-US" altLang="zh-CN" dirty="0"/>
                        <a:t>22</a:t>
                      </a:r>
                      <a:endParaRPr lang="zh-CN" altLang="en-US" dirty="0"/>
                    </a:p>
                  </a:txBody>
                  <a:tcPr/>
                </a:tc>
                <a:tc>
                  <a:txBody>
                    <a:bodyPr/>
                    <a:lstStyle/>
                    <a:p>
                      <a:r>
                        <a:rPr lang="en-US" altLang="zh-CN" dirty="0"/>
                        <a:t>c</a:t>
                      </a:r>
                      <a:endParaRPr lang="zh-CN" altLang="en-US" dirty="0"/>
                    </a:p>
                  </a:txBody>
                  <a:tcPr>
                    <a:solidFill>
                      <a:srgbClr val="92D050"/>
                    </a:solidFill>
                  </a:tcPr>
                </a:tc>
                <a:tc>
                  <a:txBody>
                    <a:bodyPr/>
                    <a:lstStyle/>
                    <a:p>
                      <a:r>
                        <a:rPr lang="en-US" altLang="zh-CN" dirty="0"/>
                        <a:t>2</a:t>
                      </a:r>
                      <a:endParaRPr lang="zh-CN" altLang="en-US" dirty="0"/>
                    </a:p>
                  </a:txBody>
                  <a:tcPr/>
                </a:tc>
                <a:extLst>
                  <a:ext uri="{0D108BD9-81ED-4DB2-BD59-A6C34878D82A}">
                    <a16:rowId xmlns:a16="http://schemas.microsoft.com/office/drawing/2014/main" val="10004"/>
                  </a:ext>
                </a:extLst>
              </a:tr>
              <a:tr h="370840">
                <a:tc>
                  <a:txBody>
                    <a:bodyPr/>
                    <a:lstStyle/>
                    <a:p>
                      <a:pPr algn="r"/>
                      <a:r>
                        <a:rPr lang="en-US" altLang="zh-CN" dirty="0"/>
                        <a:t>23</a:t>
                      </a:r>
                      <a:endParaRPr lang="zh-CN" altLang="en-US" dirty="0"/>
                    </a:p>
                  </a:txBody>
                  <a:tcPr/>
                </a:tc>
                <a:tc>
                  <a:txBody>
                    <a:bodyPr/>
                    <a:lstStyle/>
                    <a:p>
                      <a:r>
                        <a:rPr lang="en-US" altLang="zh-CN" dirty="0"/>
                        <a:t>d</a:t>
                      </a:r>
                      <a:endParaRPr lang="zh-CN" altLang="en-US" dirty="0"/>
                    </a:p>
                  </a:txBody>
                  <a:tcPr>
                    <a:solidFill>
                      <a:srgbClr val="92D050"/>
                    </a:solidFill>
                  </a:tcPr>
                </a:tc>
                <a:tc>
                  <a:txBody>
                    <a:bodyPr/>
                    <a:lstStyle/>
                    <a:p>
                      <a:r>
                        <a:rPr lang="en-US" altLang="zh-CN" dirty="0"/>
                        <a:t>3</a:t>
                      </a:r>
                      <a:endParaRPr lang="zh-CN" altLang="en-US" dirty="0"/>
                    </a:p>
                  </a:txBody>
                  <a:tcPr/>
                </a:tc>
                <a:extLst>
                  <a:ext uri="{0D108BD9-81ED-4DB2-BD59-A6C34878D82A}">
                    <a16:rowId xmlns:a16="http://schemas.microsoft.com/office/drawing/2014/main" val="10005"/>
                  </a:ext>
                </a:extLst>
              </a:tr>
              <a:tr h="370840">
                <a:tc>
                  <a:txBody>
                    <a:bodyPr/>
                    <a:lstStyle/>
                    <a:p>
                      <a:pPr algn="r"/>
                      <a:r>
                        <a:rPr lang="en-US" altLang="zh-CN" dirty="0"/>
                        <a:t>…</a:t>
                      </a:r>
                      <a:endParaRPr lang="zh-CN" altLang="en-US" dirty="0"/>
                    </a:p>
                  </a:txBody>
                  <a:tcPr/>
                </a:tc>
                <a:tc>
                  <a:txBody>
                    <a:bodyPr/>
                    <a:lstStyle/>
                    <a:p>
                      <a:r>
                        <a:rPr lang="en-US" altLang="zh-CN" dirty="0"/>
                        <a:t>…</a:t>
                      </a:r>
                      <a:endParaRPr lang="zh-CN" altLang="en-US" dirty="0"/>
                    </a:p>
                  </a:txBody>
                  <a:tcPr>
                    <a:solidFill>
                      <a:srgbClr val="92D050"/>
                    </a:solidFill>
                  </a:tcPr>
                </a:tc>
                <a:tc>
                  <a:txBody>
                    <a:bodyPr/>
                    <a:lstStyle/>
                    <a:p>
                      <a:endParaRPr lang="zh-CN" alt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941090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26186"/>
            <a:ext cx="7467600" cy="1143000"/>
          </a:xfrm>
        </p:spPr>
        <p:txBody>
          <a:bodyPr/>
          <a:lstStyle/>
          <a:p>
            <a:r>
              <a:rPr lang="zh-CN" altLang="zh-CN" dirty="0"/>
              <a:t>链式存储结构</a:t>
            </a:r>
            <a:endParaRPr lang="zh-CN" altLang="en-US" dirty="0"/>
          </a:p>
        </p:txBody>
      </p:sp>
      <p:sp>
        <p:nvSpPr>
          <p:cNvPr id="3" name="内容占位符 2"/>
          <p:cNvSpPr>
            <a:spLocks noGrp="1"/>
          </p:cNvSpPr>
          <p:nvPr>
            <p:ph sz="quarter" idx="1"/>
          </p:nvPr>
        </p:nvSpPr>
        <p:spPr>
          <a:xfrm>
            <a:off x="395536" y="1196752"/>
            <a:ext cx="7467600" cy="4873752"/>
          </a:xfrm>
        </p:spPr>
        <p:txBody>
          <a:bodyPr>
            <a:normAutofit lnSpcReduction="10000"/>
          </a:bodyPr>
          <a:lstStyle/>
          <a:p>
            <a:r>
              <a:rPr lang="zh-CN" altLang="zh-CN" dirty="0"/>
              <a:t>链式存储结构就是用一组任意的存储单元</a:t>
            </a:r>
            <a:r>
              <a:rPr lang="en-US" altLang="zh-CN" dirty="0"/>
              <a:t>(</a:t>
            </a:r>
            <a:r>
              <a:rPr lang="zh-CN" altLang="zh-CN" dirty="0"/>
              <a:t>可以是不连续的</a:t>
            </a:r>
            <a:r>
              <a:rPr lang="en-US" altLang="zh-CN" dirty="0"/>
              <a:t>)</a:t>
            </a:r>
            <a:r>
              <a:rPr lang="zh-CN" altLang="zh-CN" dirty="0"/>
              <a:t>存储数据元素</a:t>
            </a:r>
            <a:endParaRPr lang="en-US" altLang="zh-CN" dirty="0"/>
          </a:p>
          <a:p>
            <a:r>
              <a:rPr lang="zh-CN" altLang="zh-CN" dirty="0"/>
              <a:t>每一个数据元素的结点，都至少需要用两部分来存储：一部分用于存放数据元素值，称为数据域；另一部分用于存放直接前件或直接后件结点的地址</a:t>
            </a:r>
            <a:r>
              <a:rPr lang="en-US" altLang="zh-CN" dirty="0"/>
              <a:t>(</a:t>
            </a:r>
            <a:r>
              <a:rPr lang="zh-CN" altLang="zh-CN" dirty="0"/>
              <a:t>指针</a:t>
            </a:r>
            <a:r>
              <a:rPr lang="en-US" altLang="zh-CN" dirty="0"/>
              <a:t>)</a:t>
            </a:r>
            <a:r>
              <a:rPr lang="zh-CN" altLang="zh-CN" dirty="0"/>
              <a:t>，称为指针域。</a:t>
            </a:r>
            <a:endParaRPr lang="en-US" altLang="zh-CN" dirty="0"/>
          </a:p>
          <a:p>
            <a:endParaRPr lang="en-US" altLang="zh-CN" dirty="0"/>
          </a:p>
          <a:p>
            <a:endParaRPr lang="en-US" altLang="zh-CN" dirty="0"/>
          </a:p>
          <a:p>
            <a:r>
              <a:rPr lang="zh-CN" altLang="en-US" dirty="0"/>
              <a:t>优点</a:t>
            </a:r>
            <a:endParaRPr lang="en-US" altLang="zh-CN" dirty="0"/>
          </a:p>
          <a:p>
            <a:pPr lvl="1"/>
            <a:r>
              <a:rPr lang="zh-CN" altLang="zh-CN" dirty="0"/>
              <a:t>插入和删除元素时不需要移动大量的数据，效率很高</a:t>
            </a:r>
            <a:endParaRPr lang="en-US" altLang="zh-CN" dirty="0"/>
          </a:p>
          <a:p>
            <a:pPr lvl="1"/>
            <a:r>
              <a:rPr lang="zh-CN" altLang="zh-CN" dirty="0"/>
              <a:t>不需要</a:t>
            </a:r>
            <a:r>
              <a:rPr lang="zh-CN" altLang="en-US" dirty="0"/>
              <a:t>连续空间，可动态分配</a:t>
            </a:r>
            <a:endParaRPr lang="en-US" altLang="zh-CN" dirty="0"/>
          </a:p>
          <a:p>
            <a:r>
              <a:rPr lang="zh-CN" altLang="en-US" dirty="0"/>
              <a:t>缺点</a:t>
            </a:r>
            <a:endParaRPr lang="en-US" altLang="zh-CN" dirty="0"/>
          </a:p>
          <a:p>
            <a:pPr lvl="1"/>
            <a:r>
              <a:rPr lang="zh-CN" altLang="en-US" dirty="0"/>
              <a:t>不能随机存取访问</a:t>
            </a:r>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3.1 </a:t>
            </a:r>
            <a:r>
              <a:rPr lang="zh-CN" altLang="zh-CN" b="1" dirty="0"/>
              <a:t>什么是数据结构</a:t>
            </a:r>
          </a:p>
        </p:txBody>
      </p:sp>
      <p:grpSp>
        <p:nvGrpSpPr>
          <p:cNvPr id="7" name="组合 6"/>
          <p:cNvGrpSpPr>
            <a:grpSpLocks/>
          </p:cNvGrpSpPr>
          <p:nvPr/>
        </p:nvGrpSpPr>
        <p:grpSpPr bwMode="auto">
          <a:xfrm>
            <a:off x="3707615" y="3464503"/>
            <a:ext cx="2304833" cy="850585"/>
            <a:chOff x="3973" y="7624"/>
            <a:chExt cx="2119" cy="773"/>
          </a:xfrm>
        </p:grpSpPr>
        <p:grpSp>
          <p:nvGrpSpPr>
            <p:cNvPr id="9" name="组合 8"/>
            <p:cNvGrpSpPr>
              <a:grpSpLocks/>
            </p:cNvGrpSpPr>
            <p:nvPr/>
          </p:nvGrpSpPr>
          <p:grpSpPr bwMode="auto">
            <a:xfrm>
              <a:off x="3973" y="8042"/>
              <a:ext cx="1766" cy="355"/>
              <a:chOff x="1797" y="3649"/>
              <a:chExt cx="1262" cy="271"/>
            </a:xfrm>
          </p:grpSpPr>
          <p:sp>
            <p:nvSpPr>
              <p:cNvPr id="15" name="矩形 14"/>
              <p:cNvSpPr>
                <a:spLocks noChangeArrowheads="1"/>
              </p:cNvSpPr>
              <p:nvPr/>
            </p:nvSpPr>
            <p:spPr bwMode="auto">
              <a:xfrm>
                <a:off x="1797" y="3649"/>
                <a:ext cx="1262" cy="271"/>
              </a:xfrm>
              <a:prstGeom prst="rect">
                <a:avLst/>
              </a:prstGeom>
              <a:solidFill>
                <a:srgbClr val="FFFFFF"/>
              </a:solidFill>
              <a:ln w="12700">
                <a:solidFill>
                  <a:srgbClr val="000000"/>
                </a:solidFill>
                <a:miter lim="800000"/>
                <a:headEnd/>
                <a:tailEnd/>
              </a:ln>
            </p:spPr>
            <p:txBody>
              <a:bodyPr rot="0" vert="horz" wrap="square" lIns="91440" tIns="45720" rIns="91440" bIns="45720" anchor="t" anchorCtr="0" upright="1">
                <a:noAutofit/>
              </a:bodyPr>
              <a:lstStyle/>
              <a:p>
                <a:endParaRPr lang="zh-CN" altLang="en-US" sz="2000"/>
              </a:p>
            </p:txBody>
          </p:sp>
          <p:cxnSp>
            <p:nvCxnSpPr>
              <p:cNvPr id="16" name="直线 1134"/>
              <p:cNvCxnSpPr/>
              <p:nvPr/>
            </p:nvCxnSpPr>
            <p:spPr bwMode="auto">
              <a:xfrm>
                <a:off x="2427" y="3649"/>
                <a:ext cx="1" cy="27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cxnSp>
        </p:grpSp>
        <p:sp>
          <p:nvSpPr>
            <p:cNvPr id="10" name="矩形 9"/>
            <p:cNvSpPr>
              <a:spLocks noChangeArrowheads="1"/>
            </p:cNvSpPr>
            <p:nvPr/>
          </p:nvSpPr>
          <p:spPr bwMode="auto">
            <a:xfrm>
              <a:off x="4236" y="8007"/>
              <a:ext cx="52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lnSpc>
                  <a:spcPct val="150000"/>
                </a:lnSpc>
                <a:spcAft>
                  <a:spcPts val="0"/>
                </a:spcAft>
              </a:pPr>
              <a:r>
                <a:rPr lang="en-US" sz="2000" kern="100">
                  <a:solidFill>
                    <a:srgbClr val="000000"/>
                  </a:solidFill>
                  <a:effectLst/>
                  <a:latin typeface="Times New Roman"/>
                  <a:ea typeface="宋体"/>
                </a:rPr>
                <a:t>Date</a:t>
              </a:r>
              <a:endParaRPr lang="zh-CN" sz="2000" kern="100">
                <a:effectLst/>
                <a:latin typeface="Times New Roman"/>
                <a:ea typeface="宋体"/>
              </a:endParaRPr>
            </a:p>
          </p:txBody>
        </p:sp>
        <p:sp>
          <p:nvSpPr>
            <p:cNvPr id="11" name="矩形 10"/>
            <p:cNvSpPr>
              <a:spLocks noChangeArrowheads="1"/>
            </p:cNvSpPr>
            <p:nvPr/>
          </p:nvSpPr>
          <p:spPr bwMode="auto">
            <a:xfrm>
              <a:off x="5067" y="8002"/>
              <a:ext cx="52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lnSpc>
                  <a:spcPct val="150000"/>
                </a:lnSpc>
                <a:spcAft>
                  <a:spcPts val="0"/>
                </a:spcAft>
              </a:pPr>
              <a:r>
                <a:rPr lang="en-US" sz="2000" kern="100" dirty="0">
                  <a:solidFill>
                    <a:srgbClr val="000000"/>
                  </a:solidFill>
                  <a:effectLst/>
                  <a:latin typeface="Times New Roman"/>
                  <a:ea typeface="宋体"/>
                </a:rPr>
                <a:t>Next</a:t>
              </a:r>
              <a:endParaRPr lang="zh-CN" sz="2000" kern="100" dirty="0">
                <a:effectLst/>
                <a:latin typeface="Times New Roman"/>
                <a:ea typeface="宋体"/>
              </a:endParaRPr>
            </a:p>
          </p:txBody>
        </p:sp>
        <p:cxnSp>
          <p:nvCxnSpPr>
            <p:cNvPr id="12" name="直线 1137"/>
            <p:cNvCxnSpPr/>
            <p:nvPr/>
          </p:nvCxnSpPr>
          <p:spPr bwMode="auto">
            <a:xfrm>
              <a:off x="5654" y="8198"/>
              <a:ext cx="438" cy="1"/>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3" name="矩形 12"/>
            <p:cNvSpPr>
              <a:spLocks noChangeArrowheads="1"/>
            </p:cNvSpPr>
            <p:nvPr/>
          </p:nvSpPr>
          <p:spPr bwMode="auto">
            <a:xfrm>
              <a:off x="4111" y="7642"/>
              <a:ext cx="78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zh-CN" sz="2000" kern="100">
                  <a:solidFill>
                    <a:srgbClr val="000000"/>
                  </a:solidFill>
                  <a:effectLst/>
                  <a:latin typeface="Times New Roman"/>
                  <a:ea typeface="宋体"/>
                </a:rPr>
                <a:t>数据域</a:t>
              </a:r>
              <a:endParaRPr lang="zh-CN" sz="2000" kern="100">
                <a:effectLst/>
                <a:latin typeface="Times New Roman"/>
                <a:ea typeface="宋体"/>
              </a:endParaRPr>
            </a:p>
          </p:txBody>
        </p:sp>
        <p:sp>
          <p:nvSpPr>
            <p:cNvPr id="14" name="矩形 13"/>
            <p:cNvSpPr>
              <a:spLocks noChangeArrowheads="1"/>
            </p:cNvSpPr>
            <p:nvPr/>
          </p:nvSpPr>
          <p:spPr bwMode="auto">
            <a:xfrm>
              <a:off x="4892" y="7624"/>
              <a:ext cx="781"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zh-CN" sz="2000" kern="100" dirty="0">
                  <a:solidFill>
                    <a:srgbClr val="000000"/>
                  </a:solidFill>
                  <a:effectLst/>
                  <a:latin typeface="Times New Roman"/>
                  <a:ea typeface="宋体"/>
                </a:rPr>
                <a:t>指针域</a:t>
              </a:r>
              <a:endParaRPr lang="zh-CN" sz="2000" kern="100" dirty="0">
                <a:effectLst/>
                <a:latin typeface="Times New Roman"/>
                <a:ea typeface="宋体"/>
              </a:endParaRPr>
            </a:p>
          </p:txBody>
        </p:sp>
      </p:grpSp>
    </p:spTree>
    <p:extLst>
      <p:ext uri="{BB962C8B-B14F-4D97-AF65-F5344CB8AC3E}">
        <p14:creationId xmlns:p14="http://schemas.microsoft.com/office/powerpoint/2010/main" val="24941090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310852"/>
            <a:ext cx="7467600" cy="1143000"/>
          </a:xfrm>
        </p:spPr>
        <p:txBody>
          <a:bodyPr/>
          <a:lstStyle/>
          <a:p>
            <a:r>
              <a:rPr lang="zh-CN" altLang="zh-CN" dirty="0"/>
              <a:t>单链表</a:t>
            </a:r>
            <a:endParaRPr lang="zh-CN" altLang="en-US" dirty="0"/>
          </a:p>
        </p:txBody>
      </p:sp>
      <p:sp>
        <p:nvSpPr>
          <p:cNvPr id="3" name="内容占位符 2"/>
          <p:cNvSpPr>
            <a:spLocks noGrp="1"/>
          </p:cNvSpPr>
          <p:nvPr>
            <p:ph sz="quarter" idx="1"/>
          </p:nvPr>
        </p:nvSpPr>
        <p:spPr>
          <a:xfrm>
            <a:off x="323528" y="1052736"/>
            <a:ext cx="7467600" cy="4873752"/>
          </a:xfrm>
        </p:spPr>
        <p:txBody>
          <a:bodyPr>
            <a:normAutofit/>
          </a:bodyPr>
          <a:lstStyle/>
          <a:p>
            <a:r>
              <a:rPr lang="zh-CN" altLang="zh-CN" sz="2000" dirty="0"/>
              <a:t>每个元素</a:t>
            </a:r>
            <a:r>
              <a:rPr lang="zh-CN" altLang="en-US" sz="2000" dirty="0"/>
              <a:t>包含一个数据域、一个指针域</a:t>
            </a:r>
            <a:endParaRPr lang="en-US" altLang="zh-CN" sz="2000" dirty="0"/>
          </a:p>
          <a:p>
            <a:r>
              <a:rPr lang="zh-CN" altLang="zh-CN" sz="2000" dirty="0"/>
              <a:t>指针域将所有结点按线性表的逻辑次序链接成一个整体，形成一个链表，这种链表称为单链表</a:t>
            </a:r>
            <a:endParaRPr lang="en-US" altLang="zh-CN" sz="2000" dirty="0"/>
          </a:p>
          <a:p>
            <a:r>
              <a:rPr lang="zh-CN" altLang="zh-CN" sz="2000" dirty="0"/>
              <a:t>头指针</a:t>
            </a:r>
            <a:r>
              <a:rPr lang="en-US" altLang="zh-CN" sz="2000" dirty="0"/>
              <a:t>head</a:t>
            </a:r>
            <a:r>
              <a:rPr lang="zh-CN" altLang="zh-CN" sz="2000" dirty="0"/>
              <a:t>存储第一个结点的地址</a:t>
            </a:r>
            <a:endParaRPr lang="en-US" altLang="zh-CN" sz="2000" dirty="0"/>
          </a:p>
          <a:p>
            <a:r>
              <a:rPr lang="zh-CN" altLang="zh-CN" sz="2000" dirty="0"/>
              <a:t>最后一个结点指针域应为空</a:t>
            </a:r>
            <a:endParaRPr lang="en-US" altLang="zh-CN" sz="2000" dirty="0"/>
          </a:p>
          <a:p>
            <a:r>
              <a:rPr lang="zh-CN" altLang="en-US" sz="2000" dirty="0"/>
              <a:t>举例：</a:t>
            </a:r>
            <a:r>
              <a:rPr lang="zh-CN" altLang="zh-CN" sz="2000" dirty="0"/>
              <a:t>线性表为</a:t>
            </a:r>
            <a:r>
              <a:rPr lang="en-US" altLang="zh-CN" sz="2000" dirty="0"/>
              <a:t>(A,B,C,D,E)</a:t>
            </a:r>
            <a:r>
              <a:rPr lang="zh-CN" altLang="en-US" sz="2000" dirty="0"/>
              <a:t>的链式存储</a:t>
            </a:r>
            <a:endParaRPr lang="en-US" altLang="zh-CN" sz="2000" dirty="0"/>
          </a:p>
          <a:p>
            <a:pPr lvl="1"/>
            <a:r>
              <a:rPr lang="zh-CN" altLang="en-US" sz="1700" dirty="0"/>
              <a:t>验证删除优点</a:t>
            </a:r>
            <a:endParaRPr lang="en-US" altLang="zh-CN" sz="1700" dirty="0"/>
          </a:p>
          <a:p>
            <a:pPr lvl="2"/>
            <a:r>
              <a:rPr lang="zh-CN" altLang="en-US" sz="1400" dirty="0"/>
              <a:t>删除</a:t>
            </a:r>
            <a:r>
              <a:rPr lang="en-US" altLang="zh-CN" sz="1400" dirty="0"/>
              <a:t>B</a:t>
            </a:r>
          </a:p>
          <a:p>
            <a:pPr lvl="1"/>
            <a:r>
              <a:rPr lang="zh-CN" altLang="en-US" sz="1700" dirty="0"/>
              <a:t>验证插入优点</a:t>
            </a:r>
            <a:endParaRPr lang="en-US" altLang="zh-CN" sz="1700" dirty="0"/>
          </a:p>
          <a:p>
            <a:pPr lvl="2"/>
            <a:r>
              <a:rPr lang="zh-CN" altLang="en-US" sz="1400" dirty="0"/>
              <a:t>在</a:t>
            </a:r>
            <a:r>
              <a:rPr lang="en-US" altLang="zh-CN" sz="1400" dirty="0"/>
              <a:t>A</a:t>
            </a:r>
            <a:r>
              <a:rPr lang="zh-CN" altLang="en-US" sz="1400" dirty="0"/>
              <a:t>与</a:t>
            </a:r>
            <a:r>
              <a:rPr lang="en-US" altLang="zh-CN" sz="1400" dirty="0"/>
              <a:t>B</a:t>
            </a:r>
            <a:r>
              <a:rPr lang="zh-CN" altLang="en-US" sz="1400" dirty="0"/>
              <a:t>直接插入元素</a:t>
            </a:r>
            <a:r>
              <a:rPr lang="en-US" altLang="zh-CN" sz="1400" dirty="0"/>
              <a:t>K</a:t>
            </a:r>
          </a:p>
          <a:p>
            <a:pPr marL="731520" lvl="2" indent="0">
              <a:buNone/>
            </a:pPr>
            <a:r>
              <a:rPr lang="zh-CN" altLang="en-US" sz="1400" dirty="0"/>
              <a:t>要求</a:t>
            </a:r>
            <a:r>
              <a:rPr lang="en-US" altLang="zh-CN" sz="1400" dirty="0"/>
              <a:t>K</a:t>
            </a:r>
            <a:r>
              <a:rPr lang="zh-CN" altLang="en-US" sz="1400" dirty="0"/>
              <a:t>存于</a:t>
            </a:r>
            <a:r>
              <a:rPr lang="en-US" altLang="zh-CN" sz="1400" dirty="0"/>
              <a:t>3</a:t>
            </a:r>
            <a:r>
              <a:rPr lang="zh-CN" altLang="en-US" sz="1400" dirty="0"/>
              <a:t>号空间</a:t>
            </a:r>
            <a:endParaRPr lang="en-US" altLang="zh-CN" sz="1400" dirty="0"/>
          </a:p>
          <a:p>
            <a:pPr lvl="1"/>
            <a:r>
              <a:rPr lang="zh-CN" altLang="en-US" sz="1700" dirty="0"/>
              <a:t>验证是否有随机存储能力</a:t>
            </a:r>
            <a:endParaRPr lang="en-US" altLang="zh-CN" sz="1700" dirty="0"/>
          </a:p>
          <a:p>
            <a:pPr lvl="1"/>
            <a:endParaRPr lang="en-US" altLang="zh-CN" sz="1700" dirty="0"/>
          </a:p>
          <a:p>
            <a:pPr lvl="1"/>
            <a:endParaRPr lang="zh-CN" altLang="en-US" sz="1700"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3.1 </a:t>
            </a:r>
            <a:r>
              <a:rPr lang="zh-CN" altLang="zh-CN" b="1" dirty="0"/>
              <a:t>什么是数据结构</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9" y="643747"/>
            <a:ext cx="1728192" cy="77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3277" y="2204864"/>
            <a:ext cx="3485187"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5157192"/>
            <a:ext cx="936104" cy="433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5157192"/>
            <a:ext cx="5402086" cy="154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109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数值的表示</a:t>
            </a:r>
            <a:endParaRPr lang="zh-CN" altLang="en-US" dirty="0"/>
          </a:p>
        </p:txBody>
      </p:sp>
      <p:sp>
        <p:nvSpPr>
          <p:cNvPr id="3" name="内容占位符 2"/>
          <p:cNvSpPr>
            <a:spLocks noGrp="1"/>
          </p:cNvSpPr>
          <p:nvPr>
            <p:ph sz="quarter" idx="1"/>
          </p:nvPr>
        </p:nvSpPr>
        <p:spPr/>
        <p:txBody>
          <a:bodyPr/>
          <a:lstStyle/>
          <a:p>
            <a:r>
              <a:rPr lang="zh-CN" altLang="en-US" dirty="0"/>
              <a:t>定点数、浮点数、正负号</a:t>
            </a:r>
            <a:endParaRPr lang="en-US" altLang="zh-CN" dirty="0"/>
          </a:p>
          <a:p>
            <a:endParaRPr lang="en-US" altLang="zh-CN" dirty="0"/>
          </a:p>
          <a:p>
            <a:endParaRPr lang="en-US" altLang="zh-CN" dirty="0"/>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1.1</a:t>
            </a:r>
            <a:r>
              <a:rPr lang="zh-CN" altLang="zh-CN" b="1" dirty="0"/>
              <a:t>信息的数字化</a:t>
            </a:r>
          </a:p>
        </p:txBody>
      </p:sp>
      <p:sp>
        <p:nvSpPr>
          <p:cNvPr id="16" name="Rectangle 3"/>
          <p:cNvSpPr txBox="1">
            <a:spLocks noChangeArrowheads="1"/>
          </p:cNvSpPr>
          <p:nvPr/>
        </p:nvSpPr>
        <p:spPr>
          <a:xfrm>
            <a:off x="784488" y="2420888"/>
            <a:ext cx="8345488" cy="2324100"/>
          </a:xfrm>
          <a:prstGeom prst="rect">
            <a:avLst/>
          </a:prstGeom>
        </p:spPr>
        <p:txBody>
          <a:bodyPr vert="horz">
            <a:normAutofit fontScale="850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黑体" pitchFamily="49" charset="-122"/>
                <a:ea typeface="黑体" pitchFamily="49" charset="-122"/>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黑体" pitchFamily="49" charset="-122"/>
                <a:ea typeface="黑体" pitchFamily="49" charset="-122"/>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黑体" pitchFamily="49" charset="-122"/>
                <a:ea typeface="黑体" pitchFamily="49" charset="-122"/>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黑体" pitchFamily="49" charset="-122"/>
                <a:ea typeface="黑体" pitchFamily="49" charset="-122"/>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黑体" pitchFamily="49" charset="-122"/>
                <a:ea typeface="黑体" pitchFamily="49" charset="-122"/>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zh-CN" altLang="en-US" dirty="0"/>
              <a:t>定点数</a:t>
            </a:r>
          </a:p>
          <a:p>
            <a:pPr>
              <a:buFont typeface="Wingdings" pitchFamily="2" charset="2"/>
              <a:buNone/>
            </a:pPr>
            <a:r>
              <a:rPr lang="zh-CN" altLang="en-US" dirty="0"/>
              <a:t>  原码：</a:t>
            </a:r>
            <a:r>
              <a:rPr lang="en-US" altLang="zh-CN" dirty="0"/>
              <a:t>(+5)</a:t>
            </a:r>
            <a:r>
              <a:rPr lang="en-US" altLang="zh-CN" baseline="-25000" dirty="0"/>
              <a:t>10</a:t>
            </a:r>
            <a:r>
              <a:rPr lang="en-US" altLang="zh-CN" dirty="0"/>
              <a:t>=(</a:t>
            </a:r>
            <a:r>
              <a:rPr lang="en-US" altLang="zh-CN" dirty="0">
                <a:solidFill>
                  <a:srgbClr val="FF0000"/>
                </a:solidFill>
              </a:rPr>
              <a:t>0</a:t>
            </a:r>
            <a:r>
              <a:rPr lang="en-US" altLang="zh-CN" u="sng" dirty="0"/>
              <a:t>0000101</a:t>
            </a:r>
            <a:r>
              <a:rPr lang="en-US" altLang="zh-CN" dirty="0"/>
              <a:t> )</a:t>
            </a:r>
            <a:r>
              <a:rPr lang="en-US" altLang="zh-CN" baseline="-25000" dirty="0"/>
              <a:t>2</a:t>
            </a:r>
            <a:r>
              <a:rPr lang="en-US" altLang="zh-CN" dirty="0"/>
              <a:t>      (-5)</a:t>
            </a:r>
            <a:r>
              <a:rPr lang="en-US" altLang="zh-CN" baseline="-25000" dirty="0"/>
              <a:t>10</a:t>
            </a:r>
            <a:r>
              <a:rPr lang="en-US" altLang="zh-CN" dirty="0"/>
              <a:t>=(</a:t>
            </a:r>
            <a:r>
              <a:rPr lang="en-US" altLang="zh-CN" dirty="0">
                <a:solidFill>
                  <a:srgbClr val="FF0000"/>
                </a:solidFill>
              </a:rPr>
              <a:t>1</a:t>
            </a:r>
            <a:r>
              <a:rPr lang="en-US" altLang="zh-CN" u="sng" dirty="0"/>
              <a:t>0000101</a:t>
            </a:r>
            <a:r>
              <a:rPr lang="en-US" altLang="zh-CN" dirty="0"/>
              <a:t> )</a:t>
            </a:r>
            <a:r>
              <a:rPr lang="en-US" altLang="zh-CN" baseline="-25000" dirty="0"/>
              <a:t>2</a:t>
            </a:r>
            <a:r>
              <a:rPr lang="en-US" altLang="zh-CN" dirty="0"/>
              <a:t> </a:t>
            </a:r>
          </a:p>
          <a:p>
            <a:pPr>
              <a:buFont typeface="Wingdings" pitchFamily="2" charset="2"/>
              <a:buNone/>
            </a:pPr>
            <a:r>
              <a:rPr lang="zh-CN" altLang="en-US" dirty="0"/>
              <a:t>  反码：</a:t>
            </a:r>
            <a:r>
              <a:rPr lang="en-US" altLang="zh-CN" dirty="0"/>
              <a:t>(+5)</a:t>
            </a:r>
            <a:r>
              <a:rPr lang="en-US" altLang="zh-CN" baseline="-25000" dirty="0"/>
              <a:t>10</a:t>
            </a:r>
            <a:r>
              <a:rPr lang="en-US" altLang="zh-CN" dirty="0"/>
              <a:t>=(</a:t>
            </a:r>
            <a:r>
              <a:rPr lang="en-US" altLang="zh-CN" dirty="0">
                <a:solidFill>
                  <a:srgbClr val="FF0000"/>
                </a:solidFill>
              </a:rPr>
              <a:t>0</a:t>
            </a:r>
            <a:r>
              <a:rPr lang="en-US" altLang="zh-CN" u="sng" dirty="0"/>
              <a:t>0000101</a:t>
            </a:r>
            <a:r>
              <a:rPr lang="en-US" altLang="zh-CN" dirty="0"/>
              <a:t> )</a:t>
            </a:r>
            <a:r>
              <a:rPr lang="en-US" altLang="zh-CN" baseline="-25000" dirty="0"/>
              <a:t>2</a:t>
            </a:r>
            <a:r>
              <a:rPr lang="en-US" altLang="zh-CN" dirty="0"/>
              <a:t>      (-5)</a:t>
            </a:r>
            <a:r>
              <a:rPr lang="en-US" altLang="zh-CN" baseline="-25000" dirty="0"/>
              <a:t>10</a:t>
            </a:r>
            <a:r>
              <a:rPr lang="en-US" altLang="zh-CN" dirty="0"/>
              <a:t>=(</a:t>
            </a:r>
            <a:r>
              <a:rPr lang="en-US" altLang="zh-CN" dirty="0">
                <a:solidFill>
                  <a:srgbClr val="FF0000"/>
                </a:solidFill>
              </a:rPr>
              <a:t>1</a:t>
            </a:r>
            <a:r>
              <a:rPr lang="en-US" altLang="zh-CN" dirty="0">
                <a:solidFill>
                  <a:srgbClr val="00B050"/>
                </a:solidFill>
              </a:rPr>
              <a:t>1111010</a:t>
            </a:r>
            <a:r>
              <a:rPr lang="en-US" altLang="zh-CN" dirty="0"/>
              <a:t> )</a:t>
            </a:r>
            <a:r>
              <a:rPr lang="en-US" altLang="zh-CN" baseline="-25000" dirty="0"/>
              <a:t>2</a:t>
            </a:r>
            <a:r>
              <a:rPr lang="en-US" altLang="zh-CN" dirty="0"/>
              <a:t> </a:t>
            </a:r>
          </a:p>
          <a:p>
            <a:pPr>
              <a:buFont typeface="Wingdings" pitchFamily="2" charset="2"/>
              <a:buNone/>
            </a:pPr>
            <a:r>
              <a:rPr lang="zh-CN" altLang="en-US" dirty="0"/>
              <a:t>  补码：</a:t>
            </a:r>
            <a:r>
              <a:rPr lang="en-US" altLang="zh-CN" dirty="0"/>
              <a:t>(+5)</a:t>
            </a:r>
            <a:r>
              <a:rPr lang="en-US" altLang="zh-CN" baseline="-25000" dirty="0"/>
              <a:t>10</a:t>
            </a:r>
            <a:r>
              <a:rPr lang="en-US" altLang="zh-CN" dirty="0"/>
              <a:t>=(</a:t>
            </a:r>
            <a:r>
              <a:rPr lang="en-US" altLang="zh-CN" dirty="0">
                <a:solidFill>
                  <a:srgbClr val="FF0000"/>
                </a:solidFill>
              </a:rPr>
              <a:t>0</a:t>
            </a:r>
            <a:r>
              <a:rPr lang="en-US" altLang="zh-CN" u="sng" dirty="0"/>
              <a:t>0000101</a:t>
            </a:r>
            <a:r>
              <a:rPr lang="en-US" altLang="zh-CN" dirty="0"/>
              <a:t> )</a:t>
            </a:r>
            <a:r>
              <a:rPr lang="en-US" altLang="zh-CN" baseline="-25000" dirty="0"/>
              <a:t>2</a:t>
            </a:r>
            <a:r>
              <a:rPr lang="en-US" altLang="zh-CN" dirty="0"/>
              <a:t>      (-5)</a:t>
            </a:r>
            <a:r>
              <a:rPr lang="en-US" altLang="zh-CN" baseline="-25000" dirty="0"/>
              <a:t>10</a:t>
            </a:r>
            <a:r>
              <a:rPr lang="en-US" altLang="zh-CN" dirty="0"/>
              <a:t>=(</a:t>
            </a:r>
            <a:r>
              <a:rPr lang="en-US" altLang="zh-CN" dirty="0">
                <a:solidFill>
                  <a:srgbClr val="FF0000"/>
                </a:solidFill>
              </a:rPr>
              <a:t>1</a:t>
            </a:r>
            <a:r>
              <a:rPr lang="en-US" altLang="zh-CN" dirty="0">
                <a:solidFill>
                  <a:srgbClr val="00B050"/>
                </a:solidFill>
              </a:rPr>
              <a:t>111101</a:t>
            </a:r>
            <a:r>
              <a:rPr lang="en-US" altLang="zh-CN" dirty="0">
                <a:solidFill>
                  <a:srgbClr val="FF9900"/>
                </a:solidFill>
              </a:rPr>
              <a:t>1 </a:t>
            </a:r>
            <a:r>
              <a:rPr lang="en-US" altLang="zh-CN" dirty="0"/>
              <a:t>)</a:t>
            </a:r>
            <a:r>
              <a:rPr lang="en-US" altLang="zh-CN" baseline="-25000" dirty="0"/>
              <a:t>2</a:t>
            </a:r>
            <a:r>
              <a:rPr lang="en-US" altLang="zh-CN" dirty="0"/>
              <a:t> </a:t>
            </a:r>
          </a:p>
          <a:p>
            <a:pPr>
              <a:buFont typeface="Wingdings" pitchFamily="2" charset="2"/>
              <a:buNone/>
            </a:pPr>
            <a:endParaRPr lang="zh-CN" altLang="en-US" dirty="0"/>
          </a:p>
          <a:p>
            <a:pPr>
              <a:buFont typeface="Wingdings" pitchFamily="2" charset="2"/>
              <a:buNone/>
            </a:pPr>
            <a:r>
              <a:rPr lang="zh-CN" altLang="en-US" dirty="0"/>
              <a:t>		          符号位                  符号位</a:t>
            </a:r>
            <a:br>
              <a:rPr lang="en-US" altLang="zh-CN" sz="2500" dirty="0"/>
            </a:br>
            <a:endParaRPr lang="en-US" altLang="zh-CN" sz="2500" dirty="0"/>
          </a:p>
          <a:p>
            <a:pPr lvl="1">
              <a:lnSpc>
                <a:spcPct val="80000"/>
              </a:lnSpc>
            </a:pPr>
            <a:endParaRPr lang="zh-CN" altLang="en-US" sz="2900" dirty="0"/>
          </a:p>
        </p:txBody>
      </p:sp>
      <p:grpSp>
        <p:nvGrpSpPr>
          <p:cNvPr id="17" name="组合 2"/>
          <p:cNvGrpSpPr>
            <a:grpSpLocks/>
          </p:cNvGrpSpPr>
          <p:nvPr/>
        </p:nvGrpSpPr>
        <p:grpSpPr bwMode="auto">
          <a:xfrm>
            <a:off x="604838" y="4684713"/>
            <a:ext cx="7824787" cy="1779587"/>
            <a:chOff x="604785" y="4077612"/>
            <a:chExt cx="7824788" cy="1779599"/>
          </a:xfrm>
        </p:grpSpPr>
        <p:sp>
          <p:nvSpPr>
            <p:cNvPr id="18" name="Rectangle 3"/>
            <p:cNvSpPr txBox="1">
              <a:spLocks noChangeArrowheads="1"/>
            </p:cNvSpPr>
            <p:nvPr/>
          </p:nvSpPr>
          <p:spPr bwMode="auto">
            <a:xfrm>
              <a:off x="604785" y="4077612"/>
              <a:ext cx="7824788" cy="177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20000"/>
                </a:spcBef>
                <a:buClr>
                  <a:schemeClr val="hlink"/>
                </a:buClr>
                <a:buFont typeface="Wingdings" pitchFamily="2" charset="2"/>
                <a:buChar char="v"/>
              </a:pPr>
              <a:r>
                <a:rPr lang="zh-CN" altLang="en-US" sz="2400" dirty="0"/>
                <a:t>浮点数</a:t>
              </a:r>
              <a:endParaRPr lang="en-US" altLang="zh-CN" sz="2400" dirty="0"/>
            </a:p>
            <a:p>
              <a:pPr lvl="1" eaLnBrk="1" hangingPunct="1">
                <a:spcBef>
                  <a:spcPct val="20000"/>
                </a:spcBef>
                <a:buClr>
                  <a:schemeClr val="accent1"/>
                </a:buClr>
                <a:buFont typeface="Wingdings" pitchFamily="2" charset="2"/>
                <a:buChar char="§"/>
              </a:pPr>
              <a:r>
                <a:rPr lang="en-US" altLang="zh-CN" sz="2400" dirty="0"/>
                <a:t>0.26=26</a:t>
              </a:r>
              <a:r>
                <a:rPr lang="zh-CN" altLang="en-US" sz="2400" dirty="0"/>
                <a:t>*</a:t>
              </a:r>
              <a:r>
                <a:rPr lang="en-US" altLang="zh-CN" sz="2400" dirty="0"/>
                <a:t>10</a:t>
              </a:r>
              <a:r>
                <a:rPr lang="en-US" altLang="zh-CN" sz="2400" baseline="30000" dirty="0"/>
                <a:t>-2</a:t>
              </a:r>
            </a:p>
            <a:p>
              <a:pPr lvl="1" eaLnBrk="1" hangingPunct="1">
                <a:spcBef>
                  <a:spcPct val="20000"/>
                </a:spcBef>
                <a:buClr>
                  <a:schemeClr val="accent1"/>
                </a:buClr>
                <a:buFont typeface="Wingdings" pitchFamily="2" charset="2"/>
                <a:buChar char="§"/>
              </a:pPr>
              <a:endParaRPr lang="zh-CN" altLang="en-US" sz="2400" baseline="30000" dirty="0"/>
            </a:p>
            <a:p>
              <a:pPr eaLnBrk="1" hangingPunct="1">
                <a:spcBef>
                  <a:spcPct val="20000"/>
                </a:spcBef>
                <a:buClr>
                  <a:schemeClr val="hlink"/>
                </a:buClr>
                <a:buFont typeface="Wingdings" pitchFamily="2" charset="2"/>
                <a:buNone/>
              </a:pPr>
              <a:r>
                <a:rPr lang="zh-CN" altLang="en-US" sz="2400" dirty="0"/>
                <a:t>		‭	</a:t>
              </a:r>
              <a:endParaRPr lang="en-US" altLang="zh-CN" sz="2500" b="1" dirty="0"/>
            </a:p>
            <a:p>
              <a:pPr lvl="1" eaLnBrk="1" hangingPunct="1">
                <a:lnSpc>
                  <a:spcPct val="80000"/>
                </a:lnSpc>
                <a:spcBef>
                  <a:spcPct val="20000"/>
                </a:spcBef>
                <a:buClr>
                  <a:schemeClr val="accent1"/>
                </a:buClr>
                <a:buFont typeface="Wingdings" pitchFamily="2" charset="2"/>
                <a:buChar char="§"/>
              </a:pPr>
              <a:endParaRPr lang="zh-CN" altLang="en-US" sz="2900" dirty="0"/>
            </a:p>
          </p:txBody>
        </p:sp>
        <p:sp>
          <p:nvSpPr>
            <p:cNvPr id="19" name="Line 4"/>
            <p:cNvSpPr>
              <a:spLocks noChangeShapeType="1"/>
            </p:cNvSpPr>
            <p:nvPr/>
          </p:nvSpPr>
          <p:spPr bwMode="auto">
            <a:xfrm flipH="1">
              <a:off x="2045169" y="4868804"/>
              <a:ext cx="288032" cy="37955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 name="Line 4"/>
            <p:cNvSpPr>
              <a:spLocks noChangeShapeType="1"/>
            </p:cNvSpPr>
            <p:nvPr/>
          </p:nvSpPr>
          <p:spPr bwMode="auto">
            <a:xfrm>
              <a:off x="3203848" y="4705464"/>
              <a:ext cx="3240360" cy="5143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矩形 1"/>
            <p:cNvSpPr>
              <a:spLocks noChangeArrowheads="1"/>
            </p:cNvSpPr>
            <p:nvPr/>
          </p:nvSpPr>
          <p:spPr bwMode="auto">
            <a:xfrm>
              <a:off x="1722348" y="5252919"/>
              <a:ext cx="1193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t>00011010‬</a:t>
              </a:r>
              <a:endParaRPr lang="zh-CN" altLang="en-US"/>
            </a:p>
          </p:txBody>
        </p:sp>
        <p:sp>
          <p:nvSpPr>
            <p:cNvPr id="22" name="矩形 10"/>
            <p:cNvSpPr>
              <a:spLocks noChangeArrowheads="1"/>
            </p:cNvSpPr>
            <p:nvPr/>
          </p:nvSpPr>
          <p:spPr bwMode="auto">
            <a:xfrm>
              <a:off x="6444208" y="5218127"/>
              <a:ext cx="1210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t>10000010‬</a:t>
              </a:r>
              <a:endParaRPr lang="zh-CN" altLang="en-US"/>
            </a:p>
          </p:txBody>
        </p:sp>
      </p:grpSp>
      <p:sp>
        <p:nvSpPr>
          <p:cNvPr id="23" name="Line 4"/>
          <p:cNvSpPr>
            <a:spLocks noChangeShapeType="1"/>
          </p:cNvSpPr>
          <p:nvPr/>
        </p:nvSpPr>
        <p:spPr bwMode="auto">
          <a:xfrm flipV="1">
            <a:off x="2915287" y="3789040"/>
            <a:ext cx="0" cy="433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Line 4"/>
          <p:cNvSpPr>
            <a:spLocks noChangeShapeType="1"/>
          </p:cNvSpPr>
          <p:nvPr/>
        </p:nvSpPr>
        <p:spPr bwMode="auto">
          <a:xfrm flipV="1">
            <a:off x="5940152" y="3789039"/>
            <a:ext cx="0" cy="433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29012870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双向链表</a:t>
            </a:r>
            <a:endParaRPr lang="zh-CN" altLang="en-US" dirty="0"/>
          </a:p>
        </p:txBody>
      </p:sp>
      <p:sp>
        <p:nvSpPr>
          <p:cNvPr id="3" name="内容占位符 2"/>
          <p:cNvSpPr>
            <a:spLocks noGrp="1"/>
          </p:cNvSpPr>
          <p:nvPr>
            <p:ph sz="quarter" idx="1"/>
          </p:nvPr>
        </p:nvSpPr>
        <p:spPr/>
        <p:txBody>
          <a:bodyPr/>
          <a:lstStyle/>
          <a:p>
            <a:r>
              <a:rPr lang="zh-CN" altLang="zh-CN" dirty="0"/>
              <a:t>在链表中增加一个指向前件的指针构成双向链表</a:t>
            </a:r>
            <a:endParaRPr lang="en-US" altLang="zh-CN" dirty="0"/>
          </a:p>
          <a:p>
            <a:endParaRPr lang="en-US" altLang="zh-CN" dirty="0"/>
          </a:p>
          <a:p>
            <a:endParaRPr lang="en-US" altLang="zh-CN" dirty="0"/>
          </a:p>
          <a:p>
            <a:endParaRPr lang="en-US" altLang="zh-CN" dirty="0"/>
          </a:p>
          <a:p>
            <a:r>
              <a:rPr lang="zh-CN" altLang="zh-CN" dirty="0"/>
              <a:t>在双向链表中，由某一结点出发可以找到其前件和后件</a:t>
            </a:r>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3.1 </a:t>
            </a:r>
            <a:r>
              <a:rPr lang="zh-CN" altLang="zh-CN" b="1" dirty="0"/>
              <a:t>什么是数据结构</a:t>
            </a:r>
          </a:p>
        </p:txBody>
      </p:sp>
      <p:graphicFrame>
        <p:nvGraphicFramePr>
          <p:cNvPr id="5" name="内容占位符 6"/>
          <p:cNvGraphicFramePr>
            <a:graphicFrameLocks/>
          </p:cNvGraphicFramePr>
          <p:nvPr>
            <p:extLst>
              <p:ext uri="{D42A27DB-BD31-4B8C-83A1-F6EECF244321}">
                <p14:modId xmlns:p14="http://schemas.microsoft.com/office/powerpoint/2010/main" val="382924529"/>
              </p:ext>
            </p:extLst>
          </p:nvPr>
        </p:nvGraphicFramePr>
        <p:xfrm>
          <a:off x="2267744" y="2276872"/>
          <a:ext cx="3034680" cy="741680"/>
        </p:xfrm>
        <a:graphic>
          <a:graphicData uri="http://schemas.openxmlformats.org/drawingml/2006/table">
            <a:tbl>
              <a:tblPr firstRow="1" bandRow="1">
                <a:tableStyleId>{2D5ABB26-0587-4C30-8999-92F81FD0307C}</a:tableStyleId>
              </a:tblPr>
              <a:tblGrid>
                <a:gridCol w="1152128">
                  <a:extLst>
                    <a:ext uri="{9D8B030D-6E8A-4147-A177-3AD203B41FA5}">
                      <a16:colId xmlns:a16="http://schemas.microsoft.com/office/drawing/2014/main" val="20000"/>
                    </a:ext>
                  </a:extLst>
                </a:gridCol>
                <a:gridCol w="870992">
                  <a:extLst>
                    <a:ext uri="{9D8B030D-6E8A-4147-A177-3AD203B41FA5}">
                      <a16:colId xmlns:a16="http://schemas.microsoft.com/office/drawing/2014/main" val="20001"/>
                    </a:ext>
                  </a:extLst>
                </a:gridCol>
                <a:gridCol w="1011560">
                  <a:extLst>
                    <a:ext uri="{9D8B030D-6E8A-4147-A177-3AD203B41FA5}">
                      <a16:colId xmlns:a16="http://schemas.microsoft.com/office/drawing/2014/main" val="20002"/>
                    </a:ext>
                  </a:extLst>
                </a:gridCol>
              </a:tblGrid>
              <a:tr h="370840">
                <a:tc>
                  <a:txBody>
                    <a:bodyPr/>
                    <a:lstStyle/>
                    <a:p>
                      <a:r>
                        <a:rPr lang="zh-CN" altLang="en-US" dirty="0"/>
                        <a:t>指针域</a:t>
                      </a:r>
                      <a:r>
                        <a:rPr lang="en-US" altLang="zh-CN" dirty="0"/>
                        <a:t>1</a:t>
                      </a:r>
                      <a:endParaRPr lang="zh-CN"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t>数据域</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指针域</a:t>
                      </a:r>
                      <a:r>
                        <a:rPr lang="en-US" altLang="zh-CN" dirty="0"/>
                        <a:t>2</a:t>
                      </a:r>
                      <a:endParaRPr lang="zh-CN"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kumimoji="0" lang="en-US" altLang="zh-CN" b="0" i="0" kern="1200" dirty="0">
                          <a:solidFill>
                            <a:schemeClr val="tx1"/>
                          </a:solidFill>
                          <a:effectLst/>
                          <a:latin typeface="+mn-lt"/>
                          <a:ea typeface="+mn-ea"/>
                          <a:cs typeface="+mn-cs"/>
                        </a:rPr>
                        <a:t>previous</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dirty="0"/>
                        <a:t>Data</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dirty="0"/>
                        <a:t>Next</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6" name="图片 5"/>
          <p:cNvPicPr/>
          <p:nvPr/>
        </p:nvPicPr>
        <p:blipFill>
          <a:blip r:embed="rId2">
            <a:extLst>
              <a:ext uri="{28A0092B-C50C-407E-A947-70E740481C1C}">
                <a14:useLocalDpi xmlns:a14="http://schemas.microsoft.com/office/drawing/2010/main" val="0"/>
              </a:ext>
            </a:extLst>
          </a:blip>
          <a:srcRect/>
          <a:stretch>
            <a:fillRect/>
          </a:stretch>
        </p:blipFill>
        <p:spPr bwMode="auto">
          <a:xfrm>
            <a:off x="502618" y="4221088"/>
            <a:ext cx="7272808" cy="1183754"/>
          </a:xfrm>
          <a:prstGeom prst="rect">
            <a:avLst/>
          </a:prstGeom>
          <a:noFill/>
          <a:ln>
            <a:noFill/>
          </a:ln>
        </p:spPr>
      </p:pic>
      <p:cxnSp>
        <p:nvCxnSpPr>
          <p:cNvPr id="7" name="直接箭头连接符 6"/>
          <p:cNvCxnSpPr/>
          <p:nvPr/>
        </p:nvCxnSpPr>
        <p:spPr>
          <a:xfrm>
            <a:off x="5076056" y="2852936"/>
            <a:ext cx="50405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直接箭头连接符 7"/>
          <p:cNvCxnSpPr/>
          <p:nvPr/>
        </p:nvCxnSpPr>
        <p:spPr>
          <a:xfrm flipH="1">
            <a:off x="1835696" y="2852936"/>
            <a:ext cx="50405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941090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循环链表</a:t>
            </a:r>
            <a:endParaRPr lang="zh-CN" altLang="en-US" dirty="0"/>
          </a:p>
        </p:txBody>
      </p:sp>
      <p:sp>
        <p:nvSpPr>
          <p:cNvPr id="3" name="内容占位符 2"/>
          <p:cNvSpPr>
            <a:spLocks noGrp="1"/>
          </p:cNvSpPr>
          <p:nvPr>
            <p:ph sz="quarter" idx="1"/>
          </p:nvPr>
        </p:nvSpPr>
        <p:spPr/>
        <p:txBody>
          <a:bodyPr/>
          <a:lstStyle/>
          <a:p>
            <a:r>
              <a:rPr lang="zh-CN" altLang="zh-CN" dirty="0"/>
              <a:t>将单链表首尾相接构成一个环状结构，形成循环链表</a:t>
            </a:r>
            <a:endParaRPr lang="en-US" altLang="zh-CN" dirty="0"/>
          </a:p>
          <a:p>
            <a:pPr lvl="1"/>
            <a:r>
              <a:rPr lang="zh-CN" altLang="en-US" dirty="0"/>
              <a:t>主要解决单链表只能从头访问的缺点</a:t>
            </a:r>
            <a:endParaRPr lang="en-US" altLang="zh-CN" dirty="0"/>
          </a:p>
          <a:p>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3.1 </a:t>
            </a:r>
            <a:r>
              <a:rPr lang="zh-CN" altLang="zh-CN" b="1" dirty="0"/>
              <a:t>什么是数据结构</a:t>
            </a:r>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827584" y="3933056"/>
            <a:ext cx="6521325" cy="1495028"/>
          </a:xfrm>
          <a:prstGeom prst="rect">
            <a:avLst/>
          </a:prstGeom>
          <a:noFill/>
          <a:ln>
            <a:noFill/>
          </a:ln>
        </p:spPr>
      </p:pic>
    </p:spTree>
    <p:extLst>
      <p:ext uri="{BB962C8B-B14F-4D97-AF65-F5344CB8AC3E}">
        <p14:creationId xmlns:p14="http://schemas.microsoft.com/office/powerpoint/2010/main" val="23304852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线性表</a:t>
            </a:r>
            <a:endParaRPr lang="zh-CN" altLang="en-US" dirty="0"/>
          </a:p>
        </p:txBody>
      </p:sp>
      <p:sp>
        <p:nvSpPr>
          <p:cNvPr id="3" name="内容占位符 2"/>
          <p:cNvSpPr>
            <a:spLocks noGrp="1"/>
          </p:cNvSpPr>
          <p:nvPr>
            <p:ph sz="quarter" idx="1"/>
          </p:nvPr>
        </p:nvSpPr>
        <p:spPr/>
        <p:txBody>
          <a:bodyPr/>
          <a:lstStyle/>
          <a:p>
            <a:r>
              <a:rPr lang="zh-CN" altLang="zh-CN" dirty="0"/>
              <a:t>线性表是由</a:t>
            </a:r>
            <a:r>
              <a:rPr lang="en-US" altLang="zh-CN" dirty="0"/>
              <a:t>n</a:t>
            </a:r>
            <a:r>
              <a:rPr lang="zh-CN" altLang="zh-CN" dirty="0"/>
              <a:t>个数据元素组成的有限序列表示为：</a:t>
            </a:r>
            <a:r>
              <a:rPr lang="en-US" altLang="zh-CN" dirty="0"/>
              <a:t>(a</a:t>
            </a:r>
            <a:r>
              <a:rPr lang="en-US" altLang="zh-CN" baseline="-25000" dirty="0"/>
              <a:t>1</a:t>
            </a:r>
            <a:r>
              <a:rPr lang="en-US" altLang="zh-CN" dirty="0"/>
              <a:t>, a</a:t>
            </a:r>
            <a:r>
              <a:rPr lang="en-US" altLang="zh-CN" baseline="-25000" dirty="0"/>
              <a:t>2</a:t>
            </a:r>
            <a:r>
              <a:rPr lang="en-US" altLang="zh-CN" dirty="0"/>
              <a:t>,···,a</a:t>
            </a:r>
            <a:r>
              <a:rPr lang="en-US" altLang="zh-CN" baseline="-25000" dirty="0"/>
              <a:t>n</a:t>
            </a:r>
            <a:r>
              <a:rPr lang="en-US" altLang="zh-CN" dirty="0"/>
              <a:t>)</a:t>
            </a:r>
          </a:p>
          <a:p>
            <a:pPr lvl="1"/>
            <a:r>
              <a:rPr lang="zh-CN" altLang="en-US" dirty="0"/>
              <a:t>如：</a:t>
            </a:r>
            <a:r>
              <a:rPr lang="zh-CN" altLang="zh-CN" dirty="0"/>
              <a:t>字母表</a:t>
            </a:r>
            <a:r>
              <a:rPr lang="en-US" altLang="zh-CN" dirty="0"/>
              <a:t>(A ,B ,C ,···,X ,Y ,Z)</a:t>
            </a:r>
          </a:p>
          <a:p>
            <a:r>
              <a:rPr lang="zh-CN" altLang="zh-CN" dirty="0"/>
              <a:t>其中</a:t>
            </a:r>
            <a:r>
              <a:rPr lang="en-US" altLang="zh-CN" dirty="0" err="1"/>
              <a:t>a</a:t>
            </a:r>
            <a:r>
              <a:rPr lang="en-US" altLang="zh-CN" baseline="-25000" dirty="0" err="1"/>
              <a:t>i</a:t>
            </a:r>
            <a:r>
              <a:rPr lang="en-US" altLang="zh-CN" dirty="0"/>
              <a:t>(i=1 ,2,···,n)</a:t>
            </a:r>
            <a:r>
              <a:rPr lang="zh-CN" altLang="zh-CN" dirty="0"/>
              <a:t>是元素</a:t>
            </a:r>
            <a:r>
              <a:rPr lang="zh-CN" altLang="en-US" dirty="0"/>
              <a:t>或结点</a:t>
            </a:r>
            <a:endParaRPr lang="en-US" altLang="zh-CN" dirty="0"/>
          </a:p>
          <a:p>
            <a:r>
              <a:rPr lang="zh-CN" altLang="zh-CN" dirty="0"/>
              <a:t>线性表的逻辑特征是：</a:t>
            </a:r>
          </a:p>
          <a:p>
            <a:pPr lvl="1"/>
            <a:r>
              <a:rPr lang="en-US" altLang="zh-CN" dirty="0"/>
              <a:t>①</a:t>
            </a:r>
            <a:r>
              <a:rPr lang="zh-CN" altLang="zh-CN" dirty="0"/>
              <a:t>在非空的线性表中，有且仅有一个开始结点</a:t>
            </a:r>
            <a:r>
              <a:rPr lang="en-US" altLang="zh-CN" dirty="0"/>
              <a:t>a</a:t>
            </a:r>
            <a:r>
              <a:rPr lang="en-US" altLang="zh-CN" baseline="-25000" dirty="0"/>
              <a:t>1</a:t>
            </a:r>
            <a:r>
              <a:rPr lang="zh-CN" altLang="zh-CN" dirty="0"/>
              <a:t>，它没有直接前件，而仅有一个直接后件</a:t>
            </a:r>
            <a:r>
              <a:rPr lang="en-US" altLang="zh-CN" dirty="0"/>
              <a:t>a</a:t>
            </a:r>
            <a:r>
              <a:rPr lang="en-US" altLang="zh-CN" baseline="-25000" dirty="0"/>
              <a:t>2</a:t>
            </a:r>
            <a:r>
              <a:rPr lang="zh-CN" altLang="zh-CN" dirty="0"/>
              <a:t>；</a:t>
            </a:r>
          </a:p>
          <a:p>
            <a:pPr lvl="1"/>
            <a:r>
              <a:rPr lang="en-US" altLang="zh-CN" dirty="0"/>
              <a:t>②</a:t>
            </a:r>
            <a:r>
              <a:rPr lang="zh-CN" altLang="zh-CN" dirty="0"/>
              <a:t>有且仅有一个终端结点</a:t>
            </a:r>
            <a:r>
              <a:rPr lang="en-US" altLang="zh-CN" dirty="0"/>
              <a:t>a</a:t>
            </a:r>
            <a:r>
              <a:rPr lang="en-US" altLang="zh-CN" baseline="-25000" dirty="0"/>
              <a:t>n</a:t>
            </a:r>
            <a:r>
              <a:rPr lang="zh-CN" altLang="zh-CN" dirty="0"/>
              <a:t>，它没有直接后件，而仅有一个直接前件</a:t>
            </a:r>
            <a:r>
              <a:rPr lang="en-US" altLang="zh-CN" dirty="0"/>
              <a:t>a</a:t>
            </a:r>
            <a:r>
              <a:rPr lang="en-US" altLang="zh-CN" baseline="-25000" dirty="0"/>
              <a:t>n-1</a:t>
            </a:r>
            <a:endParaRPr lang="zh-CN" altLang="zh-CN" dirty="0"/>
          </a:p>
          <a:p>
            <a:pPr lvl="1"/>
            <a:r>
              <a:rPr lang="en-US" altLang="zh-CN" dirty="0"/>
              <a:t>③</a:t>
            </a:r>
            <a:r>
              <a:rPr lang="zh-CN" altLang="zh-CN" dirty="0"/>
              <a:t>其余的内部结点</a:t>
            </a:r>
            <a:r>
              <a:rPr lang="en-US" altLang="zh-CN" dirty="0"/>
              <a:t> </a:t>
            </a:r>
            <a:r>
              <a:rPr lang="en-US" altLang="zh-CN" dirty="0" err="1"/>
              <a:t>a</a:t>
            </a:r>
            <a:r>
              <a:rPr lang="en-US" altLang="zh-CN" baseline="-25000" dirty="0" err="1"/>
              <a:t>i</a:t>
            </a:r>
            <a:r>
              <a:rPr lang="en-US" altLang="zh-CN" baseline="-25000" dirty="0"/>
              <a:t> </a:t>
            </a:r>
            <a:r>
              <a:rPr lang="en-US" altLang="zh-CN" dirty="0"/>
              <a:t>(2≤i≤n-1)</a:t>
            </a:r>
            <a:r>
              <a:rPr lang="zh-CN" altLang="zh-CN" dirty="0"/>
              <a:t>都有且仅有一个直接前件</a:t>
            </a:r>
            <a:r>
              <a:rPr lang="en-US" altLang="zh-CN" dirty="0"/>
              <a:t>a</a:t>
            </a:r>
            <a:r>
              <a:rPr lang="en-US" altLang="zh-CN" baseline="-25000" dirty="0"/>
              <a:t>i-1</a:t>
            </a:r>
            <a:r>
              <a:rPr lang="zh-CN" altLang="zh-CN" dirty="0"/>
              <a:t>和一个直接后件</a:t>
            </a:r>
            <a:r>
              <a:rPr lang="en-US" altLang="zh-CN" dirty="0"/>
              <a:t>a</a:t>
            </a:r>
            <a:r>
              <a:rPr lang="en-US" altLang="zh-CN" baseline="-25000" dirty="0"/>
              <a:t>i+1</a:t>
            </a:r>
            <a:r>
              <a:rPr lang="zh-CN" altLang="zh-CN" dirty="0"/>
              <a:t>。</a:t>
            </a:r>
          </a:p>
          <a:p>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3.2 </a:t>
            </a:r>
            <a:r>
              <a:rPr lang="zh-CN" altLang="zh-CN" b="1" dirty="0"/>
              <a:t>常用线性数据结构</a:t>
            </a:r>
          </a:p>
        </p:txBody>
      </p:sp>
    </p:spTree>
    <p:extLst>
      <p:ext uri="{BB962C8B-B14F-4D97-AF65-F5344CB8AC3E}">
        <p14:creationId xmlns:p14="http://schemas.microsoft.com/office/powerpoint/2010/main" val="23304852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728" y="-243408"/>
            <a:ext cx="7467600" cy="1143000"/>
          </a:xfrm>
        </p:spPr>
        <p:txBody>
          <a:bodyPr/>
          <a:lstStyle/>
          <a:p>
            <a:r>
              <a:rPr lang="zh-CN" altLang="en-US" dirty="0"/>
              <a:t>线性表的存储结构及其运算</a:t>
            </a:r>
          </a:p>
        </p:txBody>
      </p:sp>
      <p:sp>
        <p:nvSpPr>
          <p:cNvPr id="3" name="内容占位符 2"/>
          <p:cNvSpPr>
            <a:spLocks noGrp="1"/>
          </p:cNvSpPr>
          <p:nvPr>
            <p:ph sz="quarter" idx="1"/>
          </p:nvPr>
        </p:nvSpPr>
        <p:spPr>
          <a:xfrm>
            <a:off x="251520" y="980728"/>
            <a:ext cx="7467600" cy="4873752"/>
          </a:xfrm>
        </p:spPr>
        <p:txBody>
          <a:bodyPr/>
          <a:lstStyle/>
          <a:p>
            <a:r>
              <a:rPr lang="zh-CN" altLang="en-US" dirty="0"/>
              <a:t>顺序表的插入和删除运算</a:t>
            </a:r>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3.2 </a:t>
            </a:r>
            <a:r>
              <a:rPr lang="zh-CN" altLang="zh-CN" b="1" dirty="0"/>
              <a:t>常用线性数据结构</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561332"/>
            <a:ext cx="7833747" cy="5296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1773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线性链表的插入和删除运算</a:t>
            </a:r>
            <a:endParaRPr lang="zh-CN" altLang="en-US" dirty="0"/>
          </a:p>
        </p:txBody>
      </p:sp>
      <p:sp>
        <p:nvSpPr>
          <p:cNvPr id="3" name="内容占位符 2"/>
          <p:cNvSpPr>
            <a:spLocks noGrp="1"/>
          </p:cNvSpPr>
          <p:nvPr>
            <p:ph sz="quarter" idx="1"/>
          </p:nvPr>
        </p:nvSpPr>
        <p:spPr>
          <a:xfrm>
            <a:off x="457200" y="1600200"/>
            <a:ext cx="7467600" cy="5257800"/>
          </a:xfrm>
        </p:spPr>
        <p:txBody>
          <a:bodyPr>
            <a:normAutofit/>
          </a:bodyPr>
          <a:lstStyle/>
          <a:p>
            <a:r>
              <a:rPr lang="en-US" altLang="zh-CN" dirty="0"/>
              <a:t>【</a:t>
            </a:r>
            <a:r>
              <a:rPr lang="zh-CN" altLang="en-US" dirty="0"/>
              <a:t>例</a:t>
            </a:r>
            <a:r>
              <a:rPr lang="en-US" altLang="zh-CN" dirty="0"/>
              <a:t>】</a:t>
            </a:r>
            <a:r>
              <a:rPr lang="zh-CN" altLang="en-US" dirty="0"/>
              <a:t>头指针指向元素</a:t>
            </a:r>
            <a:r>
              <a:rPr lang="en-US" altLang="zh-CN" dirty="0"/>
              <a:t>A</a:t>
            </a:r>
            <a:r>
              <a:rPr lang="zh-CN" altLang="en-US" dirty="0"/>
              <a:t>。要求在元素</a:t>
            </a:r>
            <a:r>
              <a:rPr lang="en-US" altLang="zh-CN" dirty="0"/>
              <a:t>B</a:t>
            </a:r>
            <a:r>
              <a:rPr lang="zh-CN" altLang="en-US" dirty="0"/>
              <a:t>之前插入新元素</a:t>
            </a:r>
            <a:r>
              <a:rPr lang="en-US" altLang="zh-CN" dirty="0"/>
              <a:t>W</a:t>
            </a:r>
            <a:r>
              <a:rPr lang="zh-CN" altLang="en-US" dirty="0"/>
              <a:t>，然后继续删除元素</a:t>
            </a:r>
            <a:r>
              <a:rPr lang="en-US" altLang="zh-CN" dirty="0"/>
              <a:t>B</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zh-CN" dirty="0"/>
              <a:t>线性表的应用案例</a:t>
            </a:r>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3.2 </a:t>
            </a:r>
            <a:r>
              <a:rPr lang="zh-CN" altLang="zh-CN" b="1" dirty="0"/>
              <a:t>常用线性数据结构</a:t>
            </a:r>
          </a:p>
        </p:txBody>
      </p:sp>
      <p:graphicFrame>
        <p:nvGraphicFramePr>
          <p:cNvPr id="5" name="表格 4"/>
          <p:cNvGraphicFramePr>
            <a:graphicFrameLocks noGrp="1"/>
          </p:cNvGraphicFramePr>
          <p:nvPr>
            <p:extLst>
              <p:ext uri="{D42A27DB-BD31-4B8C-83A1-F6EECF244321}">
                <p14:modId xmlns:p14="http://schemas.microsoft.com/office/powerpoint/2010/main" val="3938153954"/>
              </p:ext>
            </p:extLst>
          </p:nvPr>
        </p:nvGraphicFramePr>
        <p:xfrm>
          <a:off x="55340" y="2636912"/>
          <a:ext cx="2376264" cy="2016224"/>
        </p:xfrm>
        <a:graphic>
          <a:graphicData uri="http://schemas.openxmlformats.org/drawingml/2006/table">
            <a:tbl>
              <a:tblPr firstRow="1" firstCol="1" bandRow="1"/>
              <a:tblGrid>
                <a:gridCol w="817091">
                  <a:extLst>
                    <a:ext uri="{9D8B030D-6E8A-4147-A177-3AD203B41FA5}">
                      <a16:colId xmlns:a16="http://schemas.microsoft.com/office/drawing/2014/main" val="20000"/>
                    </a:ext>
                  </a:extLst>
                </a:gridCol>
                <a:gridCol w="851094">
                  <a:extLst>
                    <a:ext uri="{9D8B030D-6E8A-4147-A177-3AD203B41FA5}">
                      <a16:colId xmlns:a16="http://schemas.microsoft.com/office/drawing/2014/main" val="20001"/>
                    </a:ext>
                  </a:extLst>
                </a:gridCol>
                <a:gridCol w="708079">
                  <a:extLst>
                    <a:ext uri="{9D8B030D-6E8A-4147-A177-3AD203B41FA5}">
                      <a16:colId xmlns:a16="http://schemas.microsoft.com/office/drawing/2014/main" val="20002"/>
                    </a:ext>
                  </a:extLst>
                </a:gridCol>
              </a:tblGrid>
              <a:tr h="288032">
                <a:tc>
                  <a:txBody>
                    <a:bodyPr/>
                    <a:lstStyle/>
                    <a:p>
                      <a:pPr algn="r">
                        <a:spcAft>
                          <a:spcPts val="0"/>
                        </a:spcAft>
                      </a:pPr>
                      <a:r>
                        <a:rPr lang="zh-CN" sz="1800" kern="100" dirty="0">
                          <a:effectLst/>
                          <a:latin typeface="Times New Roman"/>
                          <a:ea typeface="宋体"/>
                        </a:rPr>
                        <a:t>地址</a:t>
                      </a:r>
                    </a:p>
                  </a:txBody>
                  <a:tcPr marL="68580" marR="68580" marT="0" marB="0">
                    <a:lnL>
                      <a:noFill/>
                    </a:lnL>
                    <a:lnR>
                      <a:noFill/>
                    </a:lnR>
                    <a:lnT>
                      <a:noFill/>
                    </a:lnT>
                    <a:lnB>
                      <a:noFill/>
                    </a:lnB>
                  </a:tcPr>
                </a:tc>
                <a:tc>
                  <a:txBody>
                    <a:bodyPr/>
                    <a:lstStyle/>
                    <a:p>
                      <a:pPr algn="just">
                        <a:spcAft>
                          <a:spcPts val="0"/>
                        </a:spcAft>
                      </a:pPr>
                      <a:r>
                        <a:rPr lang="en-US" sz="1800" kern="100">
                          <a:effectLst/>
                          <a:latin typeface="Times New Roman"/>
                          <a:ea typeface="宋体"/>
                        </a:rPr>
                        <a:t>data</a:t>
                      </a:r>
                      <a:endParaRPr lang="zh-CN" sz="1800" kern="100">
                        <a:effectLst/>
                        <a:latin typeface="Times New Roman"/>
                        <a:ea typeface="宋体"/>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effectLst/>
                          <a:latin typeface="Times New Roman"/>
                          <a:ea typeface="宋体"/>
                        </a:rPr>
                        <a:t>next</a:t>
                      </a:r>
                      <a:endParaRPr lang="zh-CN" sz="1800" kern="100">
                        <a:effectLst/>
                        <a:latin typeface="Times New Roman"/>
                        <a:ea typeface="宋体"/>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r">
                        <a:spcAft>
                          <a:spcPts val="0"/>
                        </a:spcAft>
                      </a:pPr>
                      <a:r>
                        <a:rPr lang="en-US" sz="1800" kern="100" dirty="0">
                          <a:effectLst/>
                          <a:latin typeface="Times New Roman"/>
                          <a:ea typeface="宋体"/>
                        </a:rPr>
                        <a:t>1</a:t>
                      </a:r>
                      <a:endParaRPr lang="zh-CN" sz="1800" kern="100" dirty="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US" sz="1800" kern="100">
                          <a:effectLst/>
                          <a:latin typeface="Times New Roman"/>
                          <a:ea typeface="宋体"/>
                        </a:rPr>
                        <a:t>C</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dirty="0">
                          <a:effectLst/>
                          <a:latin typeface="Times New Roman"/>
                          <a:ea typeface="宋体"/>
                        </a:rPr>
                        <a:t>0</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8032">
                <a:tc>
                  <a:txBody>
                    <a:bodyPr/>
                    <a:lstStyle/>
                    <a:p>
                      <a:pPr algn="r">
                        <a:spcAft>
                          <a:spcPts val="0"/>
                        </a:spcAft>
                      </a:pPr>
                      <a:r>
                        <a:rPr lang="en-US" sz="1800" kern="100" dirty="0">
                          <a:effectLst/>
                          <a:latin typeface="Times New Roman"/>
                          <a:ea typeface="宋体"/>
                        </a:rPr>
                        <a:t>2</a:t>
                      </a:r>
                      <a:endParaRPr lang="zh-CN" sz="1800" kern="100" dirty="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US" sz="1800" kern="100">
                          <a:effectLst/>
                          <a:latin typeface="Times New Roman"/>
                          <a:ea typeface="宋体"/>
                        </a:rPr>
                        <a:t> </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effectLst/>
                          <a:latin typeface="Times New Roman"/>
                          <a:ea typeface="宋体"/>
                        </a:rPr>
                        <a:t> </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8032">
                <a:tc>
                  <a:txBody>
                    <a:bodyPr/>
                    <a:lstStyle/>
                    <a:p>
                      <a:pPr algn="r">
                        <a:spcAft>
                          <a:spcPts val="0"/>
                        </a:spcAft>
                      </a:pPr>
                      <a:r>
                        <a:rPr lang="en-US" sz="1800" kern="100" dirty="0">
                          <a:effectLst/>
                          <a:latin typeface="Times New Roman"/>
                          <a:ea typeface="宋体"/>
                        </a:rPr>
                        <a:t>3</a:t>
                      </a:r>
                      <a:endParaRPr lang="zh-CN" sz="1800" kern="100" dirty="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US" sz="1800" kern="100" dirty="0">
                          <a:effectLst/>
                          <a:latin typeface="Times New Roman"/>
                          <a:ea typeface="宋体"/>
                        </a:rPr>
                        <a:t>A</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effectLst/>
                          <a:latin typeface="Times New Roman"/>
                          <a:ea typeface="宋体"/>
                        </a:rPr>
                        <a:t>6</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8032">
                <a:tc>
                  <a:txBody>
                    <a:bodyPr/>
                    <a:lstStyle/>
                    <a:p>
                      <a:pPr algn="r">
                        <a:spcAft>
                          <a:spcPts val="0"/>
                        </a:spcAft>
                      </a:pPr>
                      <a:r>
                        <a:rPr lang="en-US" sz="1800" kern="100" dirty="0">
                          <a:effectLst/>
                          <a:latin typeface="Times New Roman"/>
                          <a:ea typeface="宋体"/>
                        </a:rPr>
                        <a:t>4</a:t>
                      </a:r>
                      <a:endParaRPr lang="zh-CN" sz="1800" kern="100" dirty="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US" sz="1800" kern="100">
                          <a:effectLst/>
                          <a:latin typeface="Times New Roman"/>
                          <a:ea typeface="宋体"/>
                        </a:rPr>
                        <a:t> </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effectLst/>
                          <a:latin typeface="Times New Roman"/>
                          <a:ea typeface="宋体"/>
                        </a:rPr>
                        <a:t> </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8032">
                <a:tc>
                  <a:txBody>
                    <a:bodyPr/>
                    <a:lstStyle/>
                    <a:p>
                      <a:pPr algn="r">
                        <a:spcAft>
                          <a:spcPts val="0"/>
                        </a:spcAft>
                      </a:pPr>
                      <a:r>
                        <a:rPr lang="en-US" sz="1800" kern="100" dirty="0">
                          <a:effectLst/>
                          <a:latin typeface="Times New Roman"/>
                          <a:ea typeface="宋体"/>
                        </a:rPr>
                        <a:t>5</a:t>
                      </a:r>
                      <a:endParaRPr lang="zh-CN" sz="1800" kern="100" dirty="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US" sz="1800" kern="100">
                          <a:effectLst/>
                          <a:latin typeface="Times New Roman"/>
                          <a:ea typeface="宋体"/>
                        </a:rPr>
                        <a:t> </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effectLst/>
                          <a:latin typeface="Times New Roman"/>
                          <a:ea typeface="宋体"/>
                        </a:rPr>
                        <a:t> </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8032">
                <a:tc>
                  <a:txBody>
                    <a:bodyPr/>
                    <a:lstStyle/>
                    <a:p>
                      <a:pPr algn="r">
                        <a:spcAft>
                          <a:spcPts val="0"/>
                        </a:spcAft>
                      </a:pPr>
                      <a:r>
                        <a:rPr lang="en-US" sz="1800" kern="100" dirty="0">
                          <a:effectLst/>
                          <a:latin typeface="Times New Roman"/>
                          <a:ea typeface="宋体"/>
                        </a:rPr>
                        <a:t>6</a:t>
                      </a:r>
                      <a:endParaRPr lang="zh-CN" sz="1800" kern="100" dirty="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US" sz="1800" kern="100">
                          <a:effectLst/>
                          <a:latin typeface="Times New Roman"/>
                          <a:ea typeface="宋体"/>
                        </a:rPr>
                        <a:t>B</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dirty="0">
                          <a:effectLst/>
                          <a:latin typeface="Times New Roman"/>
                          <a:ea typeface="宋体"/>
                        </a:rPr>
                        <a:t>1</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2652065336"/>
              </p:ext>
            </p:extLst>
          </p:nvPr>
        </p:nvGraphicFramePr>
        <p:xfrm>
          <a:off x="2699792" y="2636912"/>
          <a:ext cx="2520280" cy="2016224"/>
        </p:xfrm>
        <a:graphic>
          <a:graphicData uri="http://schemas.openxmlformats.org/drawingml/2006/table">
            <a:tbl>
              <a:tblPr firstRow="1" firstCol="1" bandRow="1"/>
              <a:tblGrid>
                <a:gridCol w="866611">
                  <a:extLst>
                    <a:ext uri="{9D8B030D-6E8A-4147-A177-3AD203B41FA5}">
                      <a16:colId xmlns:a16="http://schemas.microsoft.com/office/drawing/2014/main" val="20000"/>
                    </a:ext>
                  </a:extLst>
                </a:gridCol>
                <a:gridCol w="902676">
                  <a:extLst>
                    <a:ext uri="{9D8B030D-6E8A-4147-A177-3AD203B41FA5}">
                      <a16:colId xmlns:a16="http://schemas.microsoft.com/office/drawing/2014/main" val="20001"/>
                    </a:ext>
                  </a:extLst>
                </a:gridCol>
                <a:gridCol w="750993">
                  <a:extLst>
                    <a:ext uri="{9D8B030D-6E8A-4147-A177-3AD203B41FA5}">
                      <a16:colId xmlns:a16="http://schemas.microsoft.com/office/drawing/2014/main" val="20002"/>
                    </a:ext>
                  </a:extLst>
                </a:gridCol>
              </a:tblGrid>
              <a:tr h="288032">
                <a:tc>
                  <a:txBody>
                    <a:bodyPr/>
                    <a:lstStyle/>
                    <a:p>
                      <a:pPr algn="r">
                        <a:spcAft>
                          <a:spcPts val="0"/>
                        </a:spcAft>
                      </a:pPr>
                      <a:r>
                        <a:rPr lang="zh-CN" sz="1800" kern="100" dirty="0">
                          <a:effectLst/>
                          <a:latin typeface="Times New Roman"/>
                          <a:ea typeface="宋体"/>
                        </a:rPr>
                        <a:t>地址</a:t>
                      </a:r>
                    </a:p>
                  </a:txBody>
                  <a:tcPr marL="68580" marR="68580" marT="0" marB="0">
                    <a:lnL>
                      <a:noFill/>
                    </a:lnL>
                    <a:lnR>
                      <a:noFill/>
                    </a:lnR>
                    <a:lnT>
                      <a:noFill/>
                    </a:lnT>
                    <a:lnB>
                      <a:noFill/>
                    </a:lnB>
                  </a:tcPr>
                </a:tc>
                <a:tc>
                  <a:txBody>
                    <a:bodyPr/>
                    <a:lstStyle/>
                    <a:p>
                      <a:pPr algn="just">
                        <a:spcAft>
                          <a:spcPts val="0"/>
                        </a:spcAft>
                      </a:pPr>
                      <a:r>
                        <a:rPr lang="en-US" sz="1800" kern="100" dirty="0">
                          <a:effectLst/>
                          <a:latin typeface="Times New Roman"/>
                          <a:ea typeface="宋体"/>
                        </a:rPr>
                        <a:t>data</a:t>
                      </a:r>
                      <a:endParaRPr lang="zh-CN" sz="1800" kern="100" dirty="0">
                        <a:effectLst/>
                        <a:latin typeface="Times New Roman"/>
                        <a:ea typeface="宋体"/>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dirty="0">
                          <a:effectLst/>
                          <a:latin typeface="Times New Roman"/>
                          <a:ea typeface="宋体"/>
                        </a:rPr>
                        <a:t>next</a:t>
                      </a:r>
                      <a:endParaRPr lang="zh-CN" sz="1800" kern="100" dirty="0">
                        <a:effectLst/>
                        <a:latin typeface="Times New Roman"/>
                        <a:ea typeface="宋体"/>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r">
                        <a:spcAft>
                          <a:spcPts val="0"/>
                        </a:spcAft>
                      </a:pPr>
                      <a:r>
                        <a:rPr lang="en-US" sz="1800" kern="100">
                          <a:effectLst/>
                          <a:latin typeface="Times New Roman"/>
                          <a:ea typeface="宋体"/>
                        </a:rPr>
                        <a:t>1</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US" sz="1800" kern="100" dirty="0">
                          <a:effectLst/>
                          <a:latin typeface="Times New Roman"/>
                          <a:ea typeface="宋体"/>
                        </a:rPr>
                        <a:t>C</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effectLst/>
                          <a:latin typeface="Times New Roman"/>
                          <a:ea typeface="宋体"/>
                        </a:rPr>
                        <a:t>0</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8032">
                <a:tc>
                  <a:txBody>
                    <a:bodyPr/>
                    <a:lstStyle/>
                    <a:p>
                      <a:pPr algn="r">
                        <a:spcAft>
                          <a:spcPts val="0"/>
                        </a:spcAft>
                      </a:pPr>
                      <a:r>
                        <a:rPr lang="en-US" sz="1800" kern="100">
                          <a:effectLst/>
                          <a:latin typeface="Times New Roman"/>
                          <a:ea typeface="宋体"/>
                        </a:rPr>
                        <a:t>2</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US" sz="1800" kern="100">
                          <a:effectLst/>
                          <a:latin typeface="Times New Roman"/>
                          <a:ea typeface="宋体"/>
                        </a:rPr>
                        <a:t>W</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effectLst/>
                          <a:latin typeface="Times New Roman"/>
                          <a:ea typeface="宋体"/>
                        </a:rPr>
                        <a:t>6</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8032">
                <a:tc>
                  <a:txBody>
                    <a:bodyPr/>
                    <a:lstStyle/>
                    <a:p>
                      <a:pPr algn="r">
                        <a:spcAft>
                          <a:spcPts val="0"/>
                        </a:spcAft>
                      </a:pPr>
                      <a:r>
                        <a:rPr lang="en-US" sz="1800" kern="100">
                          <a:effectLst/>
                          <a:latin typeface="Times New Roman"/>
                          <a:ea typeface="宋体"/>
                        </a:rPr>
                        <a:t>3</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US" sz="1800" kern="100">
                          <a:effectLst/>
                          <a:latin typeface="Times New Roman"/>
                          <a:ea typeface="宋体"/>
                        </a:rPr>
                        <a:t>A</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effectLst/>
                          <a:latin typeface="Times New Roman"/>
                          <a:ea typeface="宋体"/>
                        </a:rPr>
                        <a:t>2</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8032">
                <a:tc>
                  <a:txBody>
                    <a:bodyPr/>
                    <a:lstStyle/>
                    <a:p>
                      <a:pPr algn="r">
                        <a:spcAft>
                          <a:spcPts val="0"/>
                        </a:spcAft>
                      </a:pPr>
                      <a:r>
                        <a:rPr lang="en-US" sz="1800" kern="100">
                          <a:effectLst/>
                          <a:latin typeface="Times New Roman"/>
                          <a:ea typeface="宋体"/>
                        </a:rPr>
                        <a:t>4</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US" sz="1800" kern="100">
                          <a:effectLst/>
                          <a:latin typeface="Times New Roman"/>
                          <a:ea typeface="宋体"/>
                        </a:rPr>
                        <a:t> </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effectLst/>
                          <a:latin typeface="Times New Roman"/>
                          <a:ea typeface="宋体"/>
                        </a:rPr>
                        <a:t> </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8032">
                <a:tc>
                  <a:txBody>
                    <a:bodyPr/>
                    <a:lstStyle/>
                    <a:p>
                      <a:pPr algn="r">
                        <a:spcAft>
                          <a:spcPts val="0"/>
                        </a:spcAft>
                      </a:pPr>
                      <a:r>
                        <a:rPr lang="en-US" sz="1800" kern="100">
                          <a:effectLst/>
                          <a:latin typeface="Times New Roman"/>
                          <a:ea typeface="宋体"/>
                        </a:rPr>
                        <a:t>5</a:t>
                      </a:r>
                      <a:endParaRPr lang="zh-CN" sz="1800" kern="10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US" sz="1800" kern="100">
                          <a:effectLst/>
                          <a:latin typeface="Times New Roman"/>
                          <a:ea typeface="宋体"/>
                        </a:rPr>
                        <a:t> </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effectLst/>
                          <a:latin typeface="Times New Roman"/>
                          <a:ea typeface="宋体"/>
                        </a:rPr>
                        <a:t> </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8032">
                <a:tc>
                  <a:txBody>
                    <a:bodyPr/>
                    <a:lstStyle/>
                    <a:p>
                      <a:pPr algn="r">
                        <a:spcAft>
                          <a:spcPts val="0"/>
                        </a:spcAft>
                      </a:pPr>
                      <a:r>
                        <a:rPr lang="en-US" sz="1800" kern="100" dirty="0">
                          <a:effectLst/>
                          <a:latin typeface="Times New Roman"/>
                          <a:ea typeface="宋体"/>
                        </a:rPr>
                        <a:t>6</a:t>
                      </a:r>
                      <a:endParaRPr lang="zh-CN" sz="1800" kern="100" dirty="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US" sz="1800" kern="100" dirty="0">
                          <a:effectLst/>
                          <a:latin typeface="Times New Roman"/>
                          <a:ea typeface="宋体"/>
                        </a:rPr>
                        <a:t>B</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dirty="0">
                          <a:effectLst/>
                          <a:latin typeface="Times New Roman"/>
                          <a:ea typeface="宋体"/>
                        </a:rPr>
                        <a:t>1</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2326036738"/>
              </p:ext>
            </p:extLst>
          </p:nvPr>
        </p:nvGraphicFramePr>
        <p:xfrm>
          <a:off x="5796136" y="2636910"/>
          <a:ext cx="2232248" cy="2016224"/>
        </p:xfrm>
        <a:graphic>
          <a:graphicData uri="http://schemas.openxmlformats.org/drawingml/2006/table">
            <a:tbl>
              <a:tblPr firstRow="1" firstCol="1" bandRow="1"/>
              <a:tblGrid>
                <a:gridCol w="767570">
                  <a:extLst>
                    <a:ext uri="{9D8B030D-6E8A-4147-A177-3AD203B41FA5}">
                      <a16:colId xmlns:a16="http://schemas.microsoft.com/office/drawing/2014/main" val="20000"/>
                    </a:ext>
                  </a:extLst>
                </a:gridCol>
                <a:gridCol w="799513">
                  <a:extLst>
                    <a:ext uri="{9D8B030D-6E8A-4147-A177-3AD203B41FA5}">
                      <a16:colId xmlns:a16="http://schemas.microsoft.com/office/drawing/2014/main" val="20001"/>
                    </a:ext>
                  </a:extLst>
                </a:gridCol>
                <a:gridCol w="665165">
                  <a:extLst>
                    <a:ext uri="{9D8B030D-6E8A-4147-A177-3AD203B41FA5}">
                      <a16:colId xmlns:a16="http://schemas.microsoft.com/office/drawing/2014/main" val="20002"/>
                    </a:ext>
                  </a:extLst>
                </a:gridCol>
              </a:tblGrid>
              <a:tr h="288032">
                <a:tc>
                  <a:txBody>
                    <a:bodyPr/>
                    <a:lstStyle/>
                    <a:p>
                      <a:pPr algn="r">
                        <a:spcAft>
                          <a:spcPts val="0"/>
                        </a:spcAft>
                      </a:pPr>
                      <a:r>
                        <a:rPr lang="zh-CN" sz="1800" kern="100" dirty="0">
                          <a:effectLst/>
                          <a:latin typeface="Times New Roman"/>
                          <a:ea typeface="宋体"/>
                        </a:rPr>
                        <a:t>地址</a:t>
                      </a:r>
                    </a:p>
                  </a:txBody>
                  <a:tcPr marL="68580" marR="68580" marT="0" marB="0">
                    <a:lnL>
                      <a:noFill/>
                    </a:lnL>
                    <a:lnR>
                      <a:noFill/>
                    </a:lnR>
                    <a:lnT>
                      <a:noFill/>
                    </a:lnT>
                    <a:lnB>
                      <a:noFill/>
                    </a:lnB>
                  </a:tcPr>
                </a:tc>
                <a:tc>
                  <a:txBody>
                    <a:bodyPr/>
                    <a:lstStyle/>
                    <a:p>
                      <a:pPr algn="just">
                        <a:spcAft>
                          <a:spcPts val="0"/>
                        </a:spcAft>
                      </a:pPr>
                      <a:r>
                        <a:rPr lang="en-US" sz="1800" kern="100" dirty="0">
                          <a:effectLst/>
                          <a:latin typeface="Times New Roman"/>
                          <a:ea typeface="宋体"/>
                        </a:rPr>
                        <a:t>data</a:t>
                      </a:r>
                      <a:endParaRPr lang="zh-CN" sz="1800" kern="100" dirty="0">
                        <a:effectLst/>
                        <a:latin typeface="Times New Roman"/>
                        <a:ea typeface="宋体"/>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effectLst/>
                          <a:latin typeface="Times New Roman"/>
                          <a:ea typeface="宋体"/>
                        </a:rPr>
                        <a:t>next</a:t>
                      </a:r>
                      <a:endParaRPr lang="zh-CN" sz="1800" kern="100">
                        <a:effectLst/>
                        <a:latin typeface="Times New Roman"/>
                        <a:ea typeface="宋体"/>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r">
                        <a:spcAft>
                          <a:spcPts val="0"/>
                        </a:spcAft>
                      </a:pPr>
                      <a:r>
                        <a:rPr lang="en-US" sz="1800" kern="100" dirty="0">
                          <a:effectLst/>
                          <a:latin typeface="Times New Roman"/>
                          <a:ea typeface="宋体"/>
                        </a:rPr>
                        <a:t>1</a:t>
                      </a:r>
                      <a:endParaRPr lang="zh-CN" sz="1800" kern="100" dirty="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US" sz="1800" kern="100">
                          <a:effectLst/>
                          <a:latin typeface="Times New Roman"/>
                          <a:ea typeface="宋体"/>
                        </a:rPr>
                        <a:t>C</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effectLst/>
                          <a:latin typeface="Times New Roman"/>
                          <a:ea typeface="宋体"/>
                        </a:rPr>
                        <a:t>0</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8032">
                <a:tc>
                  <a:txBody>
                    <a:bodyPr/>
                    <a:lstStyle/>
                    <a:p>
                      <a:pPr algn="r">
                        <a:spcAft>
                          <a:spcPts val="0"/>
                        </a:spcAft>
                      </a:pPr>
                      <a:r>
                        <a:rPr lang="en-US" sz="1800" kern="100" dirty="0">
                          <a:effectLst/>
                          <a:latin typeface="Times New Roman"/>
                          <a:ea typeface="宋体"/>
                        </a:rPr>
                        <a:t>2</a:t>
                      </a:r>
                      <a:endParaRPr lang="zh-CN" sz="1800" kern="100" dirty="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US" sz="1800" kern="100">
                          <a:effectLst/>
                          <a:latin typeface="Times New Roman"/>
                          <a:ea typeface="宋体"/>
                        </a:rPr>
                        <a:t>W</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effectLst/>
                          <a:latin typeface="Times New Roman"/>
                          <a:ea typeface="宋体"/>
                        </a:rPr>
                        <a:t>1</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8032">
                <a:tc>
                  <a:txBody>
                    <a:bodyPr/>
                    <a:lstStyle/>
                    <a:p>
                      <a:pPr algn="r">
                        <a:spcAft>
                          <a:spcPts val="0"/>
                        </a:spcAft>
                      </a:pPr>
                      <a:r>
                        <a:rPr lang="en-US" sz="1800" kern="100" dirty="0">
                          <a:effectLst/>
                          <a:latin typeface="Times New Roman"/>
                          <a:ea typeface="宋体"/>
                        </a:rPr>
                        <a:t>3</a:t>
                      </a:r>
                      <a:endParaRPr lang="zh-CN" sz="1800" kern="100" dirty="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US" sz="1800" kern="100">
                          <a:effectLst/>
                          <a:latin typeface="Times New Roman"/>
                          <a:ea typeface="宋体"/>
                        </a:rPr>
                        <a:t>A</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effectLst/>
                          <a:latin typeface="Times New Roman"/>
                          <a:ea typeface="宋体"/>
                        </a:rPr>
                        <a:t>2</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8032">
                <a:tc>
                  <a:txBody>
                    <a:bodyPr/>
                    <a:lstStyle/>
                    <a:p>
                      <a:pPr algn="r">
                        <a:spcAft>
                          <a:spcPts val="0"/>
                        </a:spcAft>
                      </a:pPr>
                      <a:r>
                        <a:rPr lang="en-US" sz="1800" kern="100" dirty="0">
                          <a:effectLst/>
                          <a:latin typeface="Times New Roman"/>
                          <a:ea typeface="宋体"/>
                        </a:rPr>
                        <a:t>4</a:t>
                      </a:r>
                      <a:endParaRPr lang="zh-CN" sz="1800" kern="100" dirty="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US" sz="1800" kern="100">
                          <a:effectLst/>
                          <a:latin typeface="Times New Roman"/>
                          <a:ea typeface="宋体"/>
                        </a:rPr>
                        <a:t> </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effectLst/>
                          <a:latin typeface="Times New Roman"/>
                          <a:ea typeface="宋体"/>
                        </a:rPr>
                        <a:t> </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8032">
                <a:tc>
                  <a:txBody>
                    <a:bodyPr/>
                    <a:lstStyle/>
                    <a:p>
                      <a:pPr algn="r">
                        <a:spcAft>
                          <a:spcPts val="0"/>
                        </a:spcAft>
                      </a:pPr>
                      <a:r>
                        <a:rPr lang="en-US" sz="1800" kern="100" dirty="0">
                          <a:effectLst/>
                          <a:latin typeface="Times New Roman"/>
                          <a:ea typeface="宋体"/>
                        </a:rPr>
                        <a:t>5</a:t>
                      </a:r>
                      <a:endParaRPr lang="zh-CN" sz="1800" kern="100" dirty="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US" sz="1800" kern="100">
                          <a:effectLst/>
                          <a:latin typeface="Times New Roman"/>
                          <a:ea typeface="宋体"/>
                        </a:rPr>
                        <a:t> </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effectLst/>
                          <a:latin typeface="Times New Roman"/>
                          <a:ea typeface="宋体"/>
                        </a:rPr>
                        <a:t> </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8032">
                <a:tc>
                  <a:txBody>
                    <a:bodyPr/>
                    <a:lstStyle/>
                    <a:p>
                      <a:pPr algn="r">
                        <a:spcAft>
                          <a:spcPts val="0"/>
                        </a:spcAft>
                      </a:pPr>
                      <a:r>
                        <a:rPr lang="en-US" sz="1800" kern="100" dirty="0">
                          <a:effectLst/>
                          <a:latin typeface="Times New Roman"/>
                          <a:ea typeface="宋体"/>
                        </a:rPr>
                        <a:t>6</a:t>
                      </a:r>
                      <a:endParaRPr lang="zh-CN" sz="1800" kern="100" dirty="0">
                        <a:effectLst/>
                        <a:latin typeface="Times New Roman"/>
                        <a:ea typeface="宋体"/>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spcAft>
                          <a:spcPts val="0"/>
                        </a:spcAft>
                      </a:pPr>
                      <a:r>
                        <a:rPr lang="en-US" sz="1800" kern="100">
                          <a:effectLst/>
                          <a:latin typeface="Times New Roman"/>
                          <a:ea typeface="宋体"/>
                        </a:rPr>
                        <a:t>B</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dirty="0">
                          <a:effectLst/>
                          <a:latin typeface="Times New Roman"/>
                          <a:ea typeface="宋体"/>
                        </a:rPr>
                        <a:t>1</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307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5301208"/>
            <a:ext cx="3672408" cy="81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552" y="5805264"/>
            <a:ext cx="403244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1980" y="5983163"/>
            <a:ext cx="4990194"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右箭头 12"/>
          <p:cNvSpPr/>
          <p:nvPr/>
        </p:nvSpPr>
        <p:spPr>
          <a:xfrm>
            <a:off x="2699792" y="3645024"/>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右箭头 19"/>
          <p:cNvSpPr/>
          <p:nvPr/>
        </p:nvSpPr>
        <p:spPr>
          <a:xfrm>
            <a:off x="5522032" y="3645024"/>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392186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栈</a:t>
            </a:r>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3.2 </a:t>
            </a:r>
            <a:r>
              <a:rPr lang="zh-CN" altLang="zh-CN" b="1" dirty="0"/>
              <a:t>常用线性数据结构</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710211"/>
            <a:ext cx="3695091" cy="3147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内容占位符 2"/>
          <p:cNvSpPr>
            <a:spLocks noGrp="1"/>
          </p:cNvSpPr>
          <p:nvPr>
            <p:ph sz="quarter" idx="1"/>
          </p:nvPr>
        </p:nvSpPr>
        <p:spPr/>
        <p:txBody>
          <a:bodyPr>
            <a:normAutofit/>
          </a:bodyPr>
          <a:lstStyle/>
          <a:p>
            <a:r>
              <a:rPr lang="zh-CN" altLang="zh-CN" dirty="0"/>
              <a:t>栈</a:t>
            </a:r>
            <a:r>
              <a:rPr lang="en-US" altLang="zh-CN" dirty="0"/>
              <a:t>(Stack)</a:t>
            </a:r>
            <a:r>
              <a:rPr lang="zh-CN" altLang="zh-CN" dirty="0"/>
              <a:t>是一种只允许在一端进行插入和删除的线性表</a:t>
            </a:r>
            <a:endParaRPr lang="en-US" altLang="zh-CN" dirty="0"/>
          </a:p>
          <a:p>
            <a:r>
              <a:rPr lang="zh-CN" altLang="zh-CN" dirty="0"/>
              <a:t>只允许进行插入和删除的一端称为栈顶（</a:t>
            </a:r>
            <a:r>
              <a:rPr lang="en-US" altLang="zh-CN" dirty="0"/>
              <a:t>top</a:t>
            </a:r>
            <a:r>
              <a:rPr lang="zh-CN" altLang="zh-CN" dirty="0"/>
              <a:t>），</a:t>
            </a:r>
            <a:r>
              <a:rPr lang="zh-CN" altLang="en-US" dirty="0"/>
              <a:t>封闭的</a:t>
            </a:r>
            <a:r>
              <a:rPr lang="zh-CN" altLang="zh-CN" dirty="0"/>
              <a:t>另一端称为栈底（</a:t>
            </a:r>
            <a:r>
              <a:rPr lang="en-US" altLang="zh-CN" dirty="0"/>
              <a:t>bottom</a:t>
            </a:r>
            <a:r>
              <a:rPr lang="zh-CN" altLang="zh-CN" dirty="0"/>
              <a:t>）</a:t>
            </a:r>
            <a:endParaRPr lang="en-US" altLang="zh-CN" dirty="0"/>
          </a:p>
          <a:p>
            <a:r>
              <a:rPr lang="zh-CN" altLang="zh-CN" dirty="0"/>
              <a:t>栈的插入操作通常称为入栈或进栈</a:t>
            </a:r>
            <a:r>
              <a:rPr lang="en-US" altLang="zh-CN" dirty="0"/>
              <a:t>(push)</a:t>
            </a:r>
            <a:r>
              <a:rPr lang="zh-CN" altLang="zh-CN" dirty="0"/>
              <a:t>，而栈的删除操作通常称为出栈或退栈</a:t>
            </a:r>
            <a:r>
              <a:rPr lang="en-US" altLang="zh-CN" dirty="0"/>
              <a:t>(pop)</a:t>
            </a:r>
          </a:p>
          <a:p>
            <a:r>
              <a:rPr lang="zh-CN" altLang="zh-CN" dirty="0"/>
              <a:t>当栈中无数据元素时，称为空栈</a:t>
            </a:r>
            <a:endParaRPr lang="en-US" altLang="zh-CN" dirty="0"/>
          </a:p>
          <a:p>
            <a:r>
              <a:rPr lang="zh-CN" altLang="zh-CN" b="1" dirty="0"/>
              <a:t>先进</a:t>
            </a:r>
            <a:r>
              <a:rPr lang="zh-CN" altLang="en-US" b="1" dirty="0"/>
              <a:t>后出</a:t>
            </a:r>
          </a:p>
        </p:txBody>
      </p:sp>
    </p:spTree>
    <p:extLst>
      <p:ext uri="{BB962C8B-B14F-4D97-AF65-F5344CB8AC3E}">
        <p14:creationId xmlns:p14="http://schemas.microsoft.com/office/powerpoint/2010/main" val="38392186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1106" y="-387424"/>
            <a:ext cx="7467600" cy="1143000"/>
          </a:xfrm>
        </p:spPr>
        <p:txBody>
          <a:bodyPr/>
          <a:lstStyle/>
          <a:p>
            <a:r>
              <a:rPr lang="zh-CN" altLang="zh-CN" dirty="0"/>
              <a:t>栈的存储结构及其运算</a:t>
            </a:r>
            <a:endParaRPr lang="zh-CN" altLang="en-US" dirty="0"/>
          </a:p>
        </p:txBody>
      </p:sp>
      <p:sp>
        <p:nvSpPr>
          <p:cNvPr id="3" name="内容占位符 2"/>
          <p:cNvSpPr>
            <a:spLocks noGrp="1"/>
          </p:cNvSpPr>
          <p:nvPr>
            <p:ph sz="quarter" idx="1"/>
          </p:nvPr>
        </p:nvSpPr>
        <p:spPr>
          <a:xfrm>
            <a:off x="323528" y="836712"/>
            <a:ext cx="7467600" cy="4873752"/>
          </a:xfrm>
        </p:spPr>
        <p:txBody>
          <a:bodyPr/>
          <a:lstStyle/>
          <a:p>
            <a:r>
              <a:rPr lang="zh-CN" altLang="zh-CN" dirty="0"/>
              <a:t>栈的存储结构有两种形式</a:t>
            </a:r>
            <a:endParaRPr lang="en-US" altLang="zh-CN" dirty="0"/>
          </a:p>
          <a:p>
            <a:pPr lvl="1"/>
            <a:r>
              <a:rPr lang="zh-CN" altLang="zh-CN" dirty="0"/>
              <a:t>空间连续的</a:t>
            </a:r>
            <a:r>
              <a:rPr lang="zh-CN" altLang="zh-CN" dirty="0">
                <a:solidFill>
                  <a:srgbClr val="FF0000"/>
                </a:solidFill>
              </a:rPr>
              <a:t>栈表</a:t>
            </a:r>
            <a:r>
              <a:rPr lang="zh-CN" altLang="zh-CN" dirty="0"/>
              <a:t>，</a:t>
            </a:r>
            <a:endParaRPr lang="en-US" altLang="zh-CN" dirty="0"/>
          </a:p>
          <a:p>
            <a:pPr lvl="1"/>
            <a:r>
              <a:rPr lang="zh-CN" altLang="zh-CN" dirty="0"/>
              <a:t>存储空间不连续的</a:t>
            </a:r>
            <a:r>
              <a:rPr lang="zh-CN" altLang="zh-CN" dirty="0">
                <a:solidFill>
                  <a:srgbClr val="FF0000"/>
                </a:solidFill>
              </a:rPr>
              <a:t>链栈</a:t>
            </a:r>
            <a:endParaRPr lang="en-US" altLang="zh-CN" dirty="0">
              <a:solidFill>
                <a:srgbClr val="FF0000"/>
              </a:solidFill>
            </a:endParaRPr>
          </a:p>
          <a:p>
            <a:r>
              <a:rPr lang="zh-CN" altLang="zh-CN" dirty="0"/>
              <a:t>栈表的插入和删除运算</a:t>
            </a:r>
            <a:endParaRPr lang="en-US" altLang="zh-CN" dirty="0"/>
          </a:p>
          <a:p>
            <a:pPr marL="0" indent="0">
              <a:buNone/>
            </a:pPr>
            <a:r>
              <a:rPr lang="zh-CN" altLang="zh-CN" dirty="0"/>
              <a:t>——入栈和出栈</a:t>
            </a:r>
            <a:endParaRPr lang="en-US" altLang="zh-CN" dirty="0"/>
          </a:p>
          <a:p>
            <a:pPr marL="0" indent="0">
              <a:buNone/>
            </a:pPr>
            <a:r>
              <a:rPr lang="zh-CN" altLang="zh-CN" dirty="0"/>
              <a:t>【例</a:t>
            </a:r>
            <a:r>
              <a:rPr lang="zh-CN" altLang="zh-CN" b="1" dirty="0"/>
              <a:t>】</a:t>
            </a:r>
            <a:r>
              <a:rPr lang="zh-CN" altLang="zh-CN" dirty="0"/>
              <a:t>已知栈表中存储了</a:t>
            </a:r>
            <a:endParaRPr lang="en-US" altLang="zh-CN" dirty="0"/>
          </a:p>
          <a:p>
            <a:pPr marL="365760" lvl="1" indent="0">
              <a:buNone/>
            </a:pPr>
            <a:r>
              <a:rPr lang="en-US" altLang="zh-CN" dirty="0"/>
              <a:t>3</a:t>
            </a:r>
            <a:r>
              <a:rPr lang="zh-CN" altLang="zh-CN" dirty="0"/>
              <a:t>个元素</a:t>
            </a:r>
            <a:r>
              <a:rPr lang="en-US" altLang="zh-CN" dirty="0"/>
              <a:t>(A,B,C)</a:t>
            </a:r>
            <a:r>
              <a:rPr lang="zh-CN" altLang="zh-CN" dirty="0"/>
              <a:t>，物理状态</a:t>
            </a:r>
            <a:endParaRPr lang="en-US" altLang="zh-CN" dirty="0"/>
          </a:p>
          <a:p>
            <a:pPr marL="365760" lvl="1" indent="0">
              <a:buNone/>
            </a:pPr>
            <a:r>
              <a:rPr lang="zh-CN" altLang="zh-CN" dirty="0"/>
              <a:t>如图所示。</a:t>
            </a:r>
            <a:endParaRPr lang="en-US" altLang="zh-CN" dirty="0"/>
          </a:p>
          <a:p>
            <a:pPr marL="365760" lvl="1" indent="0">
              <a:buNone/>
            </a:pPr>
            <a:r>
              <a:rPr lang="en-US" altLang="zh-CN" dirty="0"/>
              <a:t>	</a:t>
            </a:r>
            <a:r>
              <a:rPr lang="zh-CN" altLang="zh-CN" dirty="0"/>
              <a:t>要求：写出先后</a:t>
            </a:r>
            <a:endParaRPr lang="en-US" altLang="zh-CN" dirty="0"/>
          </a:p>
          <a:p>
            <a:pPr marL="365760" lvl="1" indent="0">
              <a:buNone/>
            </a:pPr>
            <a:r>
              <a:rPr lang="zh-CN" altLang="zh-CN" dirty="0"/>
              <a:t>经过一次出栈和两次入栈</a:t>
            </a:r>
            <a:endParaRPr lang="en-US" altLang="zh-CN" dirty="0"/>
          </a:p>
          <a:p>
            <a:pPr marL="365760" lvl="1" indent="0">
              <a:buNone/>
            </a:pPr>
            <a:r>
              <a:rPr lang="zh-CN" altLang="zh-CN" dirty="0"/>
              <a:t>（插入新元素</a:t>
            </a:r>
            <a:r>
              <a:rPr lang="en-US" altLang="zh-CN" dirty="0"/>
              <a:t>M</a:t>
            </a:r>
            <a:r>
              <a:rPr lang="zh-CN" altLang="zh-CN" dirty="0"/>
              <a:t>，</a:t>
            </a:r>
            <a:r>
              <a:rPr lang="en-US" altLang="zh-CN" dirty="0"/>
              <a:t>N</a:t>
            </a:r>
            <a:r>
              <a:rPr lang="zh-CN" altLang="zh-CN" dirty="0"/>
              <a:t>）后的</a:t>
            </a:r>
            <a:endParaRPr lang="en-US" altLang="zh-CN" dirty="0"/>
          </a:p>
          <a:p>
            <a:pPr marL="365760" lvl="1" indent="0">
              <a:buNone/>
            </a:pPr>
            <a:r>
              <a:rPr lang="zh-CN" altLang="zh-CN" dirty="0"/>
              <a:t>物理状态。</a:t>
            </a:r>
          </a:p>
          <a:p>
            <a:endParaRPr lang="zh-CN" altLang="en-US" dirty="0">
              <a:solidFill>
                <a:srgbClr val="FF0000"/>
              </a:solidFill>
            </a:endParaRPr>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3.2 </a:t>
            </a:r>
            <a:r>
              <a:rPr lang="zh-CN" altLang="zh-CN" b="1" dirty="0"/>
              <a:t>常用线性数据结构</a:t>
            </a:r>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907948"/>
            <a:ext cx="4392487" cy="4777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右箭头 5"/>
          <p:cNvSpPr/>
          <p:nvPr/>
        </p:nvSpPr>
        <p:spPr>
          <a:xfrm rot="5400000">
            <a:off x="6336194" y="2978951"/>
            <a:ext cx="396045"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右箭头 7"/>
          <p:cNvSpPr/>
          <p:nvPr/>
        </p:nvSpPr>
        <p:spPr>
          <a:xfrm rot="5400000">
            <a:off x="6317209" y="4152675"/>
            <a:ext cx="396045"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rot="5400000">
            <a:off x="6282188" y="5427223"/>
            <a:ext cx="396045"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392186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8816" y="0"/>
            <a:ext cx="7467600" cy="1143000"/>
          </a:xfrm>
        </p:spPr>
        <p:txBody>
          <a:bodyPr/>
          <a:lstStyle/>
          <a:p>
            <a:r>
              <a:rPr lang="zh-CN" altLang="zh-CN" dirty="0"/>
              <a:t>栈的存储结构及其运算</a:t>
            </a:r>
            <a:endParaRPr lang="zh-CN" altLang="en-US" dirty="0"/>
          </a:p>
        </p:txBody>
      </p:sp>
      <p:sp>
        <p:nvSpPr>
          <p:cNvPr id="3" name="内容占位符 2"/>
          <p:cNvSpPr>
            <a:spLocks noGrp="1"/>
          </p:cNvSpPr>
          <p:nvPr>
            <p:ph sz="quarter" idx="1"/>
          </p:nvPr>
        </p:nvSpPr>
        <p:spPr>
          <a:xfrm>
            <a:off x="395536" y="1196752"/>
            <a:ext cx="7467600" cy="5661248"/>
          </a:xfrm>
        </p:spPr>
        <p:txBody>
          <a:bodyPr>
            <a:normAutofit/>
          </a:bodyPr>
          <a:lstStyle/>
          <a:p>
            <a:r>
              <a:rPr lang="zh-CN" altLang="zh-CN" dirty="0"/>
              <a:t>链栈的插入和删除运算——入栈和出栈</a:t>
            </a:r>
            <a:endParaRPr lang="en-US" altLang="zh-CN" dirty="0"/>
          </a:p>
          <a:p>
            <a:pPr lvl="1"/>
            <a:r>
              <a:rPr lang="zh-CN" altLang="zh-CN" dirty="0"/>
              <a:t>【例</a:t>
            </a:r>
            <a:r>
              <a:rPr lang="zh-CN" altLang="zh-CN" b="1" dirty="0"/>
              <a:t>】</a:t>
            </a:r>
            <a:r>
              <a:rPr lang="zh-CN" altLang="zh-CN" dirty="0"/>
              <a:t>已知链栈中存储了</a:t>
            </a:r>
            <a:r>
              <a:rPr lang="en-US" altLang="zh-CN" dirty="0"/>
              <a:t>3</a:t>
            </a:r>
            <a:r>
              <a:rPr lang="zh-CN" altLang="zh-CN" dirty="0"/>
              <a:t>个元素</a:t>
            </a:r>
            <a:r>
              <a:rPr lang="en-US" altLang="zh-CN" dirty="0"/>
              <a:t>(A,B,C)</a:t>
            </a:r>
            <a:r>
              <a:rPr lang="zh-CN" altLang="zh-CN" dirty="0"/>
              <a:t>，元素</a:t>
            </a:r>
            <a:r>
              <a:rPr lang="en-US" altLang="zh-CN" dirty="0"/>
              <a:t>A</a:t>
            </a:r>
            <a:r>
              <a:rPr lang="zh-CN" altLang="zh-CN" dirty="0"/>
              <a:t>位于栈顶，元素</a:t>
            </a:r>
            <a:r>
              <a:rPr lang="en-US" altLang="zh-CN" dirty="0"/>
              <a:t>C</a:t>
            </a:r>
            <a:r>
              <a:rPr lang="zh-CN" altLang="zh-CN" dirty="0"/>
              <a:t>位于栈底，逻辑状态如图中所示。</a:t>
            </a:r>
            <a:endParaRPr lang="en-US" altLang="zh-CN" dirty="0"/>
          </a:p>
          <a:p>
            <a:pPr lvl="1"/>
            <a:r>
              <a:rPr lang="zh-CN" altLang="zh-CN" dirty="0"/>
              <a:t>要求：写出先后经过一次出栈和一次入栈（插入新元素</a:t>
            </a:r>
            <a:r>
              <a:rPr lang="en-US" altLang="zh-CN" dirty="0"/>
              <a:t>M</a:t>
            </a:r>
            <a:r>
              <a:rPr lang="zh-CN" altLang="zh-CN" dirty="0"/>
              <a:t>）后的逻辑状态</a:t>
            </a:r>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r>
              <a:rPr lang="zh-CN" altLang="zh-CN" dirty="0"/>
              <a:t>栈的应用案例</a:t>
            </a:r>
            <a:endParaRPr lang="en-US" altLang="zh-CN"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3.2 </a:t>
            </a:r>
            <a:r>
              <a:rPr lang="zh-CN" altLang="zh-CN" b="1" dirty="0"/>
              <a:t>常用线性数据结构</a:t>
            </a: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42" y="3068960"/>
            <a:ext cx="8204026"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536" y="4149080"/>
            <a:ext cx="8928992" cy="1018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785" y="5301208"/>
            <a:ext cx="9721080" cy="998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右箭头 8"/>
          <p:cNvSpPr/>
          <p:nvPr/>
        </p:nvSpPr>
        <p:spPr>
          <a:xfrm rot="5400000">
            <a:off x="3851920" y="3933428"/>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12"/>
          <p:cNvSpPr/>
          <p:nvPr/>
        </p:nvSpPr>
        <p:spPr>
          <a:xfrm rot="5400000">
            <a:off x="3833639" y="5023085"/>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392186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队列</a:t>
            </a:r>
            <a:endParaRPr lang="zh-CN" altLang="en-US" dirty="0"/>
          </a:p>
        </p:txBody>
      </p:sp>
      <p:sp>
        <p:nvSpPr>
          <p:cNvPr id="3" name="内容占位符 2"/>
          <p:cNvSpPr>
            <a:spLocks noGrp="1"/>
          </p:cNvSpPr>
          <p:nvPr>
            <p:ph sz="quarter" idx="1"/>
          </p:nvPr>
        </p:nvSpPr>
        <p:spPr/>
        <p:txBody>
          <a:bodyPr/>
          <a:lstStyle/>
          <a:p>
            <a:r>
              <a:rPr lang="zh-CN" altLang="zh-CN" dirty="0"/>
              <a:t>队列</a:t>
            </a:r>
            <a:r>
              <a:rPr lang="en-US" altLang="zh-CN" dirty="0"/>
              <a:t>(Queue)</a:t>
            </a:r>
            <a:r>
              <a:rPr lang="zh-CN" altLang="zh-CN" dirty="0"/>
              <a:t>是一种只允许在一端进行插入，而在另一端进行删除的线性表</a:t>
            </a:r>
            <a:endParaRPr lang="en-US" altLang="zh-CN" dirty="0"/>
          </a:p>
          <a:p>
            <a:r>
              <a:rPr lang="zh-CN" altLang="zh-CN" dirty="0"/>
              <a:t>在队列中只允许进行插入的一端称为队尾</a:t>
            </a:r>
            <a:r>
              <a:rPr lang="en-US" altLang="zh-CN" dirty="0"/>
              <a:t>(rear)</a:t>
            </a:r>
            <a:r>
              <a:rPr lang="zh-CN" altLang="zh-CN" dirty="0"/>
              <a:t>，只允许进行删除的一端称为队头</a:t>
            </a:r>
            <a:r>
              <a:rPr lang="en-US" altLang="zh-CN" dirty="0"/>
              <a:t>(front)</a:t>
            </a:r>
          </a:p>
          <a:p>
            <a:r>
              <a:rPr lang="zh-CN" altLang="zh-CN" b="1" dirty="0"/>
              <a:t>先进先出</a:t>
            </a:r>
            <a:endParaRPr lang="zh-CN" altLang="en-US" b="1"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3.2 </a:t>
            </a:r>
            <a:r>
              <a:rPr lang="zh-CN" altLang="zh-CN" b="1" dirty="0"/>
              <a:t>常用线性数据结构</a:t>
            </a:r>
          </a:p>
        </p:txBody>
      </p:sp>
      <p:pic>
        <p:nvPicPr>
          <p:cNvPr id="5" name="图片 4" descr="队列"/>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293096"/>
            <a:ext cx="7992888" cy="1800200"/>
          </a:xfrm>
          <a:prstGeom prst="rect">
            <a:avLst/>
          </a:prstGeom>
          <a:noFill/>
          <a:ln>
            <a:noFill/>
          </a:ln>
        </p:spPr>
      </p:pic>
    </p:spTree>
    <p:extLst>
      <p:ext uri="{BB962C8B-B14F-4D97-AF65-F5344CB8AC3E}">
        <p14:creationId xmlns:p14="http://schemas.microsoft.com/office/powerpoint/2010/main" val="38392186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310852"/>
            <a:ext cx="7467600" cy="1143000"/>
          </a:xfrm>
        </p:spPr>
        <p:txBody>
          <a:bodyPr/>
          <a:lstStyle/>
          <a:p>
            <a:r>
              <a:rPr lang="zh-CN" altLang="zh-CN" dirty="0"/>
              <a:t>队列的存储结构及其运算</a:t>
            </a:r>
            <a:endParaRPr lang="zh-CN" altLang="en-US" dirty="0"/>
          </a:p>
        </p:txBody>
      </p:sp>
      <p:sp>
        <p:nvSpPr>
          <p:cNvPr id="3" name="内容占位符 2"/>
          <p:cNvSpPr>
            <a:spLocks noGrp="1"/>
          </p:cNvSpPr>
          <p:nvPr>
            <p:ph sz="quarter" idx="1"/>
          </p:nvPr>
        </p:nvSpPr>
        <p:spPr>
          <a:xfrm>
            <a:off x="539552" y="941421"/>
            <a:ext cx="7467600" cy="4873752"/>
          </a:xfrm>
        </p:spPr>
        <p:txBody>
          <a:bodyPr/>
          <a:lstStyle/>
          <a:p>
            <a:r>
              <a:rPr lang="zh-CN" altLang="zh-CN" dirty="0"/>
              <a:t>队列的存储结构有两种形式，一是存储空间连续的队列表，二是存储空间不连续的链队</a:t>
            </a:r>
            <a:endParaRPr lang="en-US" altLang="zh-CN" dirty="0"/>
          </a:p>
          <a:p>
            <a:r>
              <a:rPr lang="zh-CN" altLang="zh-CN" dirty="0"/>
              <a:t>队列表的插入和删除运算——入队和出队</a:t>
            </a:r>
            <a:endParaRPr lang="en-US" altLang="zh-CN" dirty="0"/>
          </a:p>
          <a:p>
            <a:pPr lvl="1"/>
            <a:r>
              <a:rPr lang="zh-CN" altLang="zh-CN" dirty="0"/>
              <a:t>【例</a:t>
            </a:r>
            <a:r>
              <a:rPr lang="zh-CN" altLang="zh-CN" b="1" dirty="0"/>
              <a:t>】</a:t>
            </a:r>
            <a:r>
              <a:rPr lang="zh-CN" altLang="zh-CN" dirty="0"/>
              <a:t>已知队列表中存储了</a:t>
            </a:r>
            <a:r>
              <a:rPr lang="en-US" altLang="zh-CN" dirty="0"/>
              <a:t>3</a:t>
            </a:r>
            <a:r>
              <a:rPr lang="zh-CN" altLang="zh-CN" dirty="0"/>
              <a:t>个元素</a:t>
            </a:r>
            <a:r>
              <a:rPr lang="en-US" altLang="zh-CN" dirty="0"/>
              <a:t>(A,B,C)</a:t>
            </a:r>
            <a:r>
              <a:rPr lang="zh-CN" altLang="zh-CN" dirty="0"/>
              <a:t>，物理状态如图所示。</a:t>
            </a:r>
            <a:endParaRPr lang="en-US" altLang="zh-CN" dirty="0"/>
          </a:p>
          <a:p>
            <a:pPr lvl="1"/>
            <a:r>
              <a:rPr lang="zh-CN" altLang="zh-CN" dirty="0"/>
              <a:t>要求：写出先后经过一次出队和一次入队（即插入新元素</a:t>
            </a:r>
            <a:r>
              <a:rPr lang="en-US" altLang="zh-CN" dirty="0"/>
              <a:t>M</a:t>
            </a:r>
            <a:r>
              <a:rPr lang="zh-CN" altLang="zh-CN" dirty="0"/>
              <a:t>）后的物理状态。</a:t>
            </a:r>
          </a:p>
          <a:p>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3.2 </a:t>
            </a:r>
            <a:r>
              <a:rPr lang="zh-CN" altLang="zh-CN" b="1" dirty="0"/>
              <a:t>常用线性数据结构</a:t>
            </a:r>
          </a:p>
        </p:txBody>
      </p:sp>
      <p:graphicFrame>
        <p:nvGraphicFramePr>
          <p:cNvPr id="7" name="表格 6"/>
          <p:cNvGraphicFramePr>
            <a:graphicFrameLocks noGrp="1"/>
          </p:cNvGraphicFramePr>
          <p:nvPr>
            <p:extLst>
              <p:ext uri="{D42A27DB-BD31-4B8C-83A1-F6EECF244321}">
                <p14:modId xmlns:p14="http://schemas.microsoft.com/office/powerpoint/2010/main" val="2165545454"/>
              </p:ext>
            </p:extLst>
          </p:nvPr>
        </p:nvGraphicFramePr>
        <p:xfrm>
          <a:off x="1938585" y="4955197"/>
          <a:ext cx="4032449" cy="822960"/>
        </p:xfrm>
        <a:graphic>
          <a:graphicData uri="http://schemas.openxmlformats.org/drawingml/2006/table">
            <a:tbl>
              <a:tblPr firstRow="1" firstCol="1" bandRow="1"/>
              <a:tblGrid>
                <a:gridCol w="756529">
                  <a:extLst>
                    <a:ext uri="{9D8B030D-6E8A-4147-A177-3AD203B41FA5}">
                      <a16:colId xmlns:a16="http://schemas.microsoft.com/office/drawing/2014/main" val="20000"/>
                    </a:ext>
                  </a:extLst>
                </a:gridCol>
                <a:gridCol w="655184">
                  <a:extLst>
                    <a:ext uri="{9D8B030D-6E8A-4147-A177-3AD203B41FA5}">
                      <a16:colId xmlns:a16="http://schemas.microsoft.com/office/drawing/2014/main" val="20001"/>
                    </a:ext>
                  </a:extLst>
                </a:gridCol>
                <a:gridCol w="655184">
                  <a:extLst>
                    <a:ext uri="{9D8B030D-6E8A-4147-A177-3AD203B41FA5}">
                      <a16:colId xmlns:a16="http://schemas.microsoft.com/office/drawing/2014/main" val="20002"/>
                    </a:ext>
                  </a:extLst>
                </a:gridCol>
                <a:gridCol w="655184">
                  <a:extLst>
                    <a:ext uri="{9D8B030D-6E8A-4147-A177-3AD203B41FA5}">
                      <a16:colId xmlns:a16="http://schemas.microsoft.com/office/drawing/2014/main" val="20003"/>
                    </a:ext>
                  </a:extLst>
                </a:gridCol>
                <a:gridCol w="655184">
                  <a:extLst>
                    <a:ext uri="{9D8B030D-6E8A-4147-A177-3AD203B41FA5}">
                      <a16:colId xmlns:a16="http://schemas.microsoft.com/office/drawing/2014/main" val="20004"/>
                    </a:ext>
                  </a:extLst>
                </a:gridCol>
                <a:gridCol w="655184">
                  <a:extLst>
                    <a:ext uri="{9D8B030D-6E8A-4147-A177-3AD203B41FA5}">
                      <a16:colId xmlns:a16="http://schemas.microsoft.com/office/drawing/2014/main" val="20005"/>
                    </a:ext>
                  </a:extLst>
                </a:gridCol>
              </a:tblGrid>
              <a:tr h="0">
                <a:tc>
                  <a:txBody>
                    <a:bodyPr/>
                    <a:lstStyle/>
                    <a:p>
                      <a:pPr algn="ctr">
                        <a:spcAft>
                          <a:spcPts val="0"/>
                        </a:spcAft>
                        <a:tabLst>
                          <a:tab pos="461010" algn="l"/>
                        </a:tabLst>
                      </a:pPr>
                      <a:r>
                        <a:rPr lang="en-US" sz="1800" kern="100" dirty="0">
                          <a:effectLst/>
                          <a:latin typeface="Calibri"/>
                          <a:ea typeface="宋体"/>
                          <a:cs typeface="Times New Roman"/>
                        </a:rPr>
                        <a:t> </a:t>
                      </a:r>
                      <a:endParaRPr lang="zh-CN" sz="1800" kern="100" dirty="0">
                        <a:effectLst/>
                        <a:latin typeface="Times New Roman"/>
                        <a:ea typeface="宋体"/>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461010" algn="l"/>
                        </a:tabLst>
                      </a:pPr>
                      <a:r>
                        <a:rPr lang="en-US" sz="1800" kern="100">
                          <a:effectLst/>
                          <a:latin typeface="Calibri"/>
                          <a:ea typeface="宋体"/>
                          <a:cs typeface="Times New Roman"/>
                        </a:rPr>
                        <a:t>front</a:t>
                      </a:r>
                      <a:endParaRPr lang="zh-CN" sz="1800" kern="100">
                        <a:effectLst/>
                        <a:latin typeface="Times New Roman"/>
                        <a:ea typeface="宋体"/>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461010" algn="l"/>
                        </a:tabLst>
                      </a:pPr>
                      <a:r>
                        <a:rPr lang="en-US" sz="1800" kern="100">
                          <a:effectLst/>
                          <a:latin typeface="Calibri"/>
                          <a:ea typeface="宋体"/>
                          <a:cs typeface="Times New Roman"/>
                        </a:rPr>
                        <a:t> </a:t>
                      </a:r>
                      <a:endParaRPr lang="zh-CN" sz="1800" kern="100">
                        <a:effectLst/>
                        <a:latin typeface="Times New Roman"/>
                        <a:ea typeface="宋体"/>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461010" algn="l"/>
                        </a:tabLst>
                      </a:pPr>
                      <a:r>
                        <a:rPr lang="en-US" sz="1800" kern="100">
                          <a:effectLst/>
                          <a:latin typeface="Calibri"/>
                          <a:ea typeface="宋体"/>
                          <a:cs typeface="Times New Roman"/>
                        </a:rPr>
                        <a:t>rear</a:t>
                      </a:r>
                      <a:endParaRPr lang="zh-CN" sz="1800" kern="100">
                        <a:effectLst/>
                        <a:latin typeface="Times New Roman"/>
                        <a:ea typeface="宋体"/>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461010" algn="l"/>
                        </a:tabLst>
                      </a:pPr>
                      <a:r>
                        <a:rPr lang="en-US" sz="1800" kern="100">
                          <a:effectLst/>
                          <a:latin typeface="Calibri"/>
                          <a:ea typeface="宋体"/>
                          <a:cs typeface="Times New Roman"/>
                        </a:rPr>
                        <a:t> </a:t>
                      </a:r>
                      <a:endParaRPr lang="zh-CN" sz="1800" kern="100">
                        <a:effectLst/>
                        <a:latin typeface="Times New Roman"/>
                        <a:ea typeface="宋体"/>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461010" algn="l"/>
                        </a:tabLst>
                      </a:pPr>
                      <a:r>
                        <a:rPr lang="en-US" sz="1800" kern="100" dirty="0">
                          <a:effectLst/>
                          <a:latin typeface="Calibri"/>
                          <a:ea typeface="宋体"/>
                          <a:cs typeface="Times New Roman"/>
                        </a:rPr>
                        <a:t> </a:t>
                      </a:r>
                      <a:endParaRPr lang="zh-CN" sz="1800" kern="100" dirty="0">
                        <a:effectLst/>
                        <a:latin typeface="Times New Roman"/>
                        <a:ea typeface="宋体"/>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spcAft>
                          <a:spcPts val="0"/>
                        </a:spcAft>
                        <a:tabLst>
                          <a:tab pos="461010" algn="l"/>
                        </a:tabLst>
                      </a:pPr>
                      <a:r>
                        <a:rPr lang="en-US" sz="1800" kern="100">
                          <a:effectLst/>
                          <a:latin typeface="Calibri"/>
                          <a:ea typeface="宋体"/>
                          <a:cs typeface="Times New Roman"/>
                        </a:rPr>
                        <a:t> </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61010" algn="l"/>
                        </a:tabLst>
                      </a:pPr>
                      <a:r>
                        <a:rPr lang="en-US" sz="1800" kern="100">
                          <a:effectLst/>
                          <a:latin typeface="Calibri"/>
                          <a:ea typeface="宋体"/>
                          <a:cs typeface="Times New Roman"/>
                        </a:rPr>
                        <a:t> </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61010" algn="l"/>
                        </a:tabLst>
                      </a:pPr>
                      <a:r>
                        <a:rPr lang="en-US" sz="1800" kern="100">
                          <a:effectLst/>
                          <a:latin typeface="Calibri"/>
                          <a:ea typeface="宋体"/>
                          <a:cs typeface="Times New Roman"/>
                        </a:rPr>
                        <a:t>B</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61010" algn="l"/>
                        </a:tabLst>
                      </a:pPr>
                      <a:r>
                        <a:rPr lang="en-US" sz="1800" kern="100">
                          <a:effectLst/>
                          <a:latin typeface="Calibri"/>
                          <a:ea typeface="宋体"/>
                          <a:cs typeface="Times New Roman"/>
                        </a:rPr>
                        <a:t>C</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61010" algn="l"/>
                        </a:tabLst>
                      </a:pPr>
                      <a:r>
                        <a:rPr lang="en-US" sz="1800" kern="100" dirty="0">
                          <a:effectLst/>
                          <a:latin typeface="Calibri"/>
                          <a:ea typeface="宋体"/>
                          <a:cs typeface="Times New Roman"/>
                        </a:rPr>
                        <a:t> </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61010" algn="l"/>
                        </a:tabLst>
                      </a:pPr>
                      <a:r>
                        <a:rPr lang="en-US" sz="1800" kern="100" dirty="0">
                          <a:effectLst/>
                          <a:latin typeface="Calibri"/>
                          <a:ea typeface="宋体"/>
                          <a:cs typeface="Times New Roman"/>
                        </a:rPr>
                        <a:t>…</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spcAft>
                          <a:spcPts val="0"/>
                        </a:spcAft>
                        <a:tabLst>
                          <a:tab pos="461010" algn="l"/>
                        </a:tabLst>
                      </a:pPr>
                      <a:r>
                        <a:rPr lang="en-US" sz="1800" kern="100">
                          <a:effectLst/>
                          <a:latin typeface="Calibri"/>
                          <a:ea typeface="宋体"/>
                          <a:cs typeface="Times New Roman"/>
                        </a:rPr>
                        <a:t>1</a:t>
                      </a:r>
                      <a:endParaRPr lang="zh-CN" sz="1800" kern="100">
                        <a:effectLst/>
                        <a:latin typeface="Times New Roman"/>
                        <a:ea typeface="宋体"/>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461010" algn="l"/>
                        </a:tabLst>
                      </a:pPr>
                      <a:r>
                        <a:rPr lang="en-US" sz="1800" kern="100">
                          <a:effectLst/>
                          <a:latin typeface="Calibri"/>
                          <a:ea typeface="宋体"/>
                          <a:cs typeface="Times New Roman"/>
                        </a:rPr>
                        <a:t>2</a:t>
                      </a:r>
                      <a:endParaRPr lang="zh-CN" sz="1800" kern="100">
                        <a:effectLst/>
                        <a:latin typeface="Times New Roman"/>
                        <a:ea typeface="宋体"/>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461010" algn="l"/>
                        </a:tabLst>
                      </a:pPr>
                      <a:r>
                        <a:rPr lang="en-US" sz="1800" kern="100">
                          <a:effectLst/>
                          <a:latin typeface="Calibri"/>
                          <a:ea typeface="宋体"/>
                          <a:cs typeface="Times New Roman"/>
                        </a:rPr>
                        <a:t>3</a:t>
                      </a:r>
                      <a:endParaRPr lang="zh-CN" sz="1800" kern="100">
                        <a:effectLst/>
                        <a:latin typeface="Times New Roman"/>
                        <a:ea typeface="宋体"/>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461010" algn="l"/>
                        </a:tabLst>
                      </a:pPr>
                      <a:r>
                        <a:rPr lang="en-US" sz="1800" kern="100">
                          <a:effectLst/>
                          <a:latin typeface="Calibri"/>
                          <a:ea typeface="宋体"/>
                          <a:cs typeface="Times New Roman"/>
                        </a:rPr>
                        <a:t>4</a:t>
                      </a:r>
                      <a:endParaRPr lang="zh-CN" sz="1800" kern="100">
                        <a:effectLst/>
                        <a:latin typeface="Times New Roman"/>
                        <a:ea typeface="宋体"/>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461010" algn="l"/>
                        </a:tabLst>
                      </a:pPr>
                      <a:r>
                        <a:rPr lang="en-US" sz="1800" kern="100">
                          <a:effectLst/>
                          <a:latin typeface="Calibri"/>
                          <a:ea typeface="宋体"/>
                          <a:cs typeface="Times New Roman"/>
                        </a:rPr>
                        <a:t>5</a:t>
                      </a:r>
                      <a:endParaRPr lang="zh-CN" sz="1800" kern="100">
                        <a:effectLst/>
                        <a:latin typeface="Times New Roman"/>
                        <a:ea typeface="宋体"/>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461010" algn="l"/>
                        </a:tabLst>
                      </a:pPr>
                      <a:r>
                        <a:rPr lang="en-US" sz="1800" kern="100" dirty="0">
                          <a:effectLst/>
                          <a:latin typeface="Calibri"/>
                          <a:ea typeface="宋体"/>
                          <a:cs typeface="Times New Roman"/>
                        </a:rPr>
                        <a:t>…</a:t>
                      </a:r>
                      <a:endParaRPr lang="zh-CN" sz="1800" kern="100" dirty="0">
                        <a:effectLst/>
                        <a:latin typeface="Times New Roman"/>
                        <a:ea typeface="宋体"/>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3845840578"/>
              </p:ext>
            </p:extLst>
          </p:nvPr>
        </p:nvGraphicFramePr>
        <p:xfrm>
          <a:off x="1979712" y="5990416"/>
          <a:ext cx="4032446" cy="822960"/>
        </p:xfrm>
        <a:graphic>
          <a:graphicData uri="http://schemas.openxmlformats.org/drawingml/2006/table">
            <a:tbl>
              <a:tblPr firstRow="1" firstCol="1" bandRow="1"/>
              <a:tblGrid>
                <a:gridCol w="756691">
                  <a:extLst>
                    <a:ext uri="{9D8B030D-6E8A-4147-A177-3AD203B41FA5}">
                      <a16:colId xmlns:a16="http://schemas.microsoft.com/office/drawing/2014/main" val="20000"/>
                    </a:ext>
                  </a:extLst>
                </a:gridCol>
                <a:gridCol w="655151">
                  <a:extLst>
                    <a:ext uri="{9D8B030D-6E8A-4147-A177-3AD203B41FA5}">
                      <a16:colId xmlns:a16="http://schemas.microsoft.com/office/drawing/2014/main" val="20001"/>
                    </a:ext>
                  </a:extLst>
                </a:gridCol>
                <a:gridCol w="655151">
                  <a:extLst>
                    <a:ext uri="{9D8B030D-6E8A-4147-A177-3AD203B41FA5}">
                      <a16:colId xmlns:a16="http://schemas.microsoft.com/office/drawing/2014/main" val="20002"/>
                    </a:ext>
                  </a:extLst>
                </a:gridCol>
                <a:gridCol w="655151">
                  <a:extLst>
                    <a:ext uri="{9D8B030D-6E8A-4147-A177-3AD203B41FA5}">
                      <a16:colId xmlns:a16="http://schemas.microsoft.com/office/drawing/2014/main" val="20003"/>
                    </a:ext>
                  </a:extLst>
                </a:gridCol>
                <a:gridCol w="655151">
                  <a:extLst>
                    <a:ext uri="{9D8B030D-6E8A-4147-A177-3AD203B41FA5}">
                      <a16:colId xmlns:a16="http://schemas.microsoft.com/office/drawing/2014/main" val="20004"/>
                    </a:ext>
                  </a:extLst>
                </a:gridCol>
                <a:gridCol w="655151">
                  <a:extLst>
                    <a:ext uri="{9D8B030D-6E8A-4147-A177-3AD203B41FA5}">
                      <a16:colId xmlns:a16="http://schemas.microsoft.com/office/drawing/2014/main" val="20005"/>
                    </a:ext>
                  </a:extLst>
                </a:gridCol>
              </a:tblGrid>
              <a:tr h="173355">
                <a:tc>
                  <a:txBody>
                    <a:bodyPr/>
                    <a:lstStyle/>
                    <a:p>
                      <a:pPr algn="ctr">
                        <a:spcAft>
                          <a:spcPts val="0"/>
                        </a:spcAft>
                        <a:tabLst>
                          <a:tab pos="461010" algn="l"/>
                        </a:tabLst>
                      </a:pPr>
                      <a:r>
                        <a:rPr lang="en-US" sz="1800" kern="100" dirty="0">
                          <a:effectLst/>
                          <a:latin typeface="Calibri"/>
                          <a:ea typeface="宋体"/>
                          <a:cs typeface="Times New Roman"/>
                        </a:rPr>
                        <a:t> </a:t>
                      </a:r>
                      <a:endParaRPr lang="zh-CN" sz="1800" kern="100" dirty="0">
                        <a:effectLst/>
                        <a:latin typeface="Times New Roman"/>
                        <a:ea typeface="宋体"/>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461010" algn="l"/>
                        </a:tabLst>
                      </a:pPr>
                      <a:r>
                        <a:rPr lang="en-US" sz="1800" kern="100" dirty="0">
                          <a:effectLst/>
                          <a:latin typeface="Calibri"/>
                          <a:ea typeface="宋体"/>
                          <a:cs typeface="Times New Roman"/>
                        </a:rPr>
                        <a:t>front</a:t>
                      </a:r>
                      <a:endParaRPr lang="zh-CN" sz="1800" kern="100" dirty="0">
                        <a:effectLst/>
                        <a:latin typeface="Times New Roman"/>
                        <a:ea typeface="宋体"/>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461010" algn="l"/>
                        </a:tabLst>
                      </a:pPr>
                      <a:r>
                        <a:rPr lang="en-US" sz="1800" kern="100">
                          <a:effectLst/>
                          <a:latin typeface="Calibri"/>
                          <a:ea typeface="宋体"/>
                          <a:cs typeface="Times New Roman"/>
                        </a:rPr>
                        <a:t> </a:t>
                      </a:r>
                      <a:endParaRPr lang="zh-CN" sz="1800" kern="100">
                        <a:effectLst/>
                        <a:latin typeface="Times New Roman"/>
                        <a:ea typeface="宋体"/>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461010" algn="l"/>
                        </a:tabLst>
                      </a:pPr>
                      <a:r>
                        <a:rPr lang="en-US" sz="1800" kern="100">
                          <a:effectLst/>
                          <a:latin typeface="Calibri"/>
                          <a:ea typeface="宋体"/>
                          <a:cs typeface="Times New Roman"/>
                        </a:rPr>
                        <a:t> </a:t>
                      </a:r>
                      <a:endParaRPr lang="zh-CN" sz="1800" kern="100">
                        <a:effectLst/>
                        <a:latin typeface="Times New Roman"/>
                        <a:ea typeface="宋体"/>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461010" algn="l"/>
                        </a:tabLst>
                      </a:pPr>
                      <a:r>
                        <a:rPr lang="en-US" sz="1800" kern="100" dirty="0">
                          <a:effectLst/>
                          <a:latin typeface="Calibri"/>
                          <a:ea typeface="宋体"/>
                          <a:cs typeface="Times New Roman"/>
                        </a:rPr>
                        <a:t>rear</a:t>
                      </a:r>
                      <a:endParaRPr lang="zh-CN" sz="1800" kern="100" dirty="0">
                        <a:effectLst/>
                        <a:latin typeface="Times New Roman"/>
                        <a:ea typeface="宋体"/>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461010" algn="l"/>
                        </a:tabLst>
                      </a:pPr>
                      <a:r>
                        <a:rPr lang="en-US" sz="1800" kern="100" dirty="0">
                          <a:effectLst/>
                          <a:latin typeface="Calibri"/>
                          <a:ea typeface="宋体"/>
                          <a:cs typeface="Times New Roman"/>
                        </a:rPr>
                        <a:t> </a:t>
                      </a:r>
                      <a:endParaRPr lang="zh-CN" sz="1800" kern="100" dirty="0">
                        <a:effectLst/>
                        <a:latin typeface="Times New Roman"/>
                        <a:ea typeface="宋体"/>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9070">
                <a:tc>
                  <a:txBody>
                    <a:bodyPr/>
                    <a:lstStyle/>
                    <a:p>
                      <a:pPr algn="ctr">
                        <a:spcAft>
                          <a:spcPts val="0"/>
                        </a:spcAft>
                        <a:tabLst>
                          <a:tab pos="461010" algn="l"/>
                        </a:tabLst>
                      </a:pPr>
                      <a:r>
                        <a:rPr lang="en-US" sz="1800" kern="100">
                          <a:effectLst/>
                          <a:latin typeface="Calibri"/>
                          <a:ea typeface="宋体"/>
                          <a:cs typeface="Times New Roman"/>
                        </a:rPr>
                        <a:t> </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61010" algn="l"/>
                        </a:tabLst>
                      </a:pPr>
                      <a:r>
                        <a:rPr lang="en-US" sz="1800" kern="100">
                          <a:effectLst/>
                          <a:latin typeface="Calibri"/>
                          <a:ea typeface="宋体"/>
                          <a:cs typeface="Times New Roman"/>
                        </a:rPr>
                        <a:t> </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61010" algn="l"/>
                        </a:tabLst>
                      </a:pPr>
                      <a:r>
                        <a:rPr lang="en-US" sz="1800" kern="100" dirty="0">
                          <a:effectLst/>
                          <a:latin typeface="Calibri"/>
                          <a:ea typeface="宋体"/>
                          <a:cs typeface="Times New Roman"/>
                        </a:rPr>
                        <a:t>B</a:t>
                      </a:r>
                      <a:endParaRPr lang="zh-CN" sz="18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61010" algn="l"/>
                        </a:tabLst>
                      </a:pPr>
                      <a:r>
                        <a:rPr lang="en-US" sz="1800" kern="100">
                          <a:effectLst/>
                          <a:latin typeface="Calibri"/>
                          <a:ea typeface="宋体"/>
                          <a:cs typeface="Times New Roman"/>
                        </a:rPr>
                        <a:t>C</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61010" algn="l"/>
                        </a:tabLst>
                      </a:pPr>
                      <a:r>
                        <a:rPr lang="en-US" sz="1800" kern="100">
                          <a:effectLst/>
                          <a:latin typeface="Calibri"/>
                          <a:ea typeface="宋体"/>
                          <a:cs typeface="Times New Roman"/>
                        </a:rPr>
                        <a:t>M</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61010" algn="l"/>
                        </a:tabLst>
                      </a:pPr>
                      <a:r>
                        <a:rPr lang="en-US" sz="1800" kern="100">
                          <a:effectLst/>
                          <a:latin typeface="Calibri"/>
                          <a:ea typeface="宋体"/>
                          <a:cs typeface="Times New Roman"/>
                        </a:rPr>
                        <a:t>…</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3355">
                <a:tc>
                  <a:txBody>
                    <a:bodyPr/>
                    <a:lstStyle/>
                    <a:p>
                      <a:pPr algn="ctr">
                        <a:spcAft>
                          <a:spcPts val="0"/>
                        </a:spcAft>
                        <a:tabLst>
                          <a:tab pos="461010" algn="l"/>
                        </a:tabLst>
                      </a:pPr>
                      <a:r>
                        <a:rPr lang="en-US" sz="1800" kern="100">
                          <a:effectLst/>
                          <a:latin typeface="Calibri"/>
                          <a:ea typeface="宋体"/>
                          <a:cs typeface="Times New Roman"/>
                        </a:rPr>
                        <a:t>1</a:t>
                      </a:r>
                      <a:endParaRPr lang="zh-CN" sz="1800" kern="100">
                        <a:effectLst/>
                        <a:latin typeface="Times New Roman"/>
                        <a:ea typeface="宋体"/>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461010" algn="l"/>
                        </a:tabLst>
                      </a:pPr>
                      <a:r>
                        <a:rPr lang="en-US" sz="1800" kern="100">
                          <a:effectLst/>
                          <a:latin typeface="Calibri"/>
                          <a:ea typeface="宋体"/>
                          <a:cs typeface="Times New Roman"/>
                        </a:rPr>
                        <a:t>2</a:t>
                      </a:r>
                      <a:endParaRPr lang="zh-CN" sz="1800" kern="100">
                        <a:effectLst/>
                        <a:latin typeface="Times New Roman"/>
                        <a:ea typeface="宋体"/>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461010" algn="l"/>
                        </a:tabLst>
                      </a:pPr>
                      <a:r>
                        <a:rPr lang="en-US" sz="1800" kern="100">
                          <a:effectLst/>
                          <a:latin typeface="Calibri"/>
                          <a:ea typeface="宋体"/>
                          <a:cs typeface="Times New Roman"/>
                        </a:rPr>
                        <a:t>3</a:t>
                      </a:r>
                      <a:endParaRPr lang="zh-CN" sz="1800" kern="100">
                        <a:effectLst/>
                        <a:latin typeface="Times New Roman"/>
                        <a:ea typeface="宋体"/>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461010" algn="l"/>
                        </a:tabLst>
                      </a:pPr>
                      <a:r>
                        <a:rPr lang="en-US" sz="1800" kern="100">
                          <a:effectLst/>
                          <a:latin typeface="Calibri"/>
                          <a:ea typeface="宋体"/>
                          <a:cs typeface="Times New Roman"/>
                        </a:rPr>
                        <a:t>4</a:t>
                      </a:r>
                      <a:endParaRPr lang="zh-CN" sz="1800" kern="100">
                        <a:effectLst/>
                        <a:latin typeface="Times New Roman"/>
                        <a:ea typeface="宋体"/>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461010" algn="l"/>
                        </a:tabLst>
                      </a:pPr>
                      <a:r>
                        <a:rPr lang="en-US" sz="1800" kern="100" dirty="0">
                          <a:effectLst/>
                          <a:latin typeface="Calibri"/>
                          <a:ea typeface="宋体"/>
                          <a:cs typeface="Times New Roman"/>
                        </a:rPr>
                        <a:t>5</a:t>
                      </a:r>
                      <a:endParaRPr lang="zh-CN" sz="1800" kern="100" dirty="0">
                        <a:effectLst/>
                        <a:latin typeface="Times New Roman"/>
                        <a:ea typeface="宋体"/>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461010" algn="l"/>
                        </a:tabLst>
                      </a:pPr>
                      <a:r>
                        <a:rPr lang="en-US" sz="1800" kern="100" dirty="0">
                          <a:effectLst/>
                          <a:latin typeface="Calibri"/>
                          <a:ea typeface="宋体"/>
                          <a:cs typeface="Times New Roman"/>
                        </a:rPr>
                        <a:t>…</a:t>
                      </a:r>
                      <a:endParaRPr lang="zh-CN" sz="1800" kern="100" dirty="0">
                        <a:effectLst/>
                        <a:latin typeface="Times New Roman"/>
                        <a:ea typeface="宋体"/>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bl>
          </a:graphicData>
        </a:graphic>
      </p:graphicFrame>
      <p:sp>
        <p:nvSpPr>
          <p:cNvPr id="10" name="右箭头 9"/>
          <p:cNvSpPr/>
          <p:nvPr/>
        </p:nvSpPr>
        <p:spPr>
          <a:xfrm rot="5400000">
            <a:off x="3661823" y="5800309"/>
            <a:ext cx="297941"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1" name="表格 10"/>
          <p:cNvGraphicFramePr>
            <a:graphicFrameLocks noGrp="1"/>
          </p:cNvGraphicFramePr>
          <p:nvPr>
            <p:extLst>
              <p:ext uri="{D42A27DB-BD31-4B8C-83A1-F6EECF244321}">
                <p14:modId xmlns:p14="http://schemas.microsoft.com/office/powerpoint/2010/main" val="1980572304"/>
              </p:ext>
            </p:extLst>
          </p:nvPr>
        </p:nvGraphicFramePr>
        <p:xfrm>
          <a:off x="1974591" y="3717032"/>
          <a:ext cx="3960438" cy="822960"/>
        </p:xfrm>
        <a:graphic>
          <a:graphicData uri="http://schemas.openxmlformats.org/drawingml/2006/table">
            <a:tbl>
              <a:tblPr firstRow="1" firstCol="1" bandRow="1"/>
              <a:tblGrid>
                <a:gridCol w="660073">
                  <a:extLst>
                    <a:ext uri="{9D8B030D-6E8A-4147-A177-3AD203B41FA5}">
                      <a16:colId xmlns:a16="http://schemas.microsoft.com/office/drawing/2014/main" val="20000"/>
                    </a:ext>
                  </a:extLst>
                </a:gridCol>
                <a:gridCol w="660073">
                  <a:extLst>
                    <a:ext uri="{9D8B030D-6E8A-4147-A177-3AD203B41FA5}">
                      <a16:colId xmlns:a16="http://schemas.microsoft.com/office/drawing/2014/main" val="20001"/>
                    </a:ext>
                  </a:extLst>
                </a:gridCol>
                <a:gridCol w="660073">
                  <a:extLst>
                    <a:ext uri="{9D8B030D-6E8A-4147-A177-3AD203B41FA5}">
                      <a16:colId xmlns:a16="http://schemas.microsoft.com/office/drawing/2014/main" val="20002"/>
                    </a:ext>
                  </a:extLst>
                </a:gridCol>
                <a:gridCol w="660073">
                  <a:extLst>
                    <a:ext uri="{9D8B030D-6E8A-4147-A177-3AD203B41FA5}">
                      <a16:colId xmlns:a16="http://schemas.microsoft.com/office/drawing/2014/main" val="20003"/>
                    </a:ext>
                  </a:extLst>
                </a:gridCol>
                <a:gridCol w="660073">
                  <a:extLst>
                    <a:ext uri="{9D8B030D-6E8A-4147-A177-3AD203B41FA5}">
                      <a16:colId xmlns:a16="http://schemas.microsoft.com/office/drawing/2014/main" val="20004"/>
                    </a:ext>
                  </a:extLst>
                </a:gridCol>
                <a:gridCol w="660073">
                  <a:extLst>
                    <a:ext uri="{9D8B030D-6E8A-4147-A177-3AD203B41FA5}">
                      <a16:colId xmlns:a16="http://schemas.microsoft.com/office/drawing/2014/main" val="20005"/>
                    </a:ext>
                  </a:extLst>
                </a:gridCol>
              </a:tblGrid>
              <a:tr h="0">
                <a:tc>
                  <a:txBody>
                    <a:bodyPr/>
                    <a:lstStyle/>
                    <a:p>
                      <a:pPr algn="ctr">
                        <a:spcAft>
                          <a:spcPts val="0"/>
                        </a:spcAft>
                        <a:tabLst>
                          <a:tab pos="461010" algn="l"/>
                        </a:tabLst>
                      </a:pPr>
                      <a:r>
                        <a:rPr lang="en-US" sz="1800" kern="100">
                          <a:effectLst/>
                          <a:latin typeface="Calibri"/>
                          <a:ea typeface="宋体"/>
                          <a:cs typeface="Times New Roman"/>
                        </a:rPr>
                        <a:t>front</a:t>
                      </a:r>
                      <a:endParaRPr lang="zh-CN" sz="1800" kern="100">
                        <a:effectLst/>
                        <a:latin typeface="Times New Roman"/>
                        <a:ea typeface="宋体"/>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461010" algn="l"/>
                        </a:tabLst>
                      </a:pPr>
                      <a:r>
                        <a:rPr lang="en-US" sz="1800" kern="100">
                          <a:effectLst/>
                          <a:latin typeface="Calibri"/>
                          <a:ea typeface="宋体"/>
                          <a:cs typeface="Times New Roman"/>
                        </a:rPr>
                        <a:t> </a:t>
                      </a:r>
                      <a:endParaRPr lang="zh-CN" sz="1800" kern="100">
                        <a:effectLst/>
                        <a:latin typeface="Times New Roman"/>
                        <a:ea typeface="宋体"/>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461010" algn="l"/>
                        </a:tabLst>
                      </a:pPr>
                      <a:r>
                        <a:rPr lang="en-US" sz="1800" kern="100">
                          <a:effectLst/>
                          <a:latin typeface="Calibri"/>
                          <a:ea typeface="宋体"/>
                          <a:cs typeface="Times New Roman"/>
                        </a:rPr>
                        <a:t> </a:t>
                      </a:r>
                      <a:endParaRPr lang="zh-CN" sz="1800" kern="100">
                        <a:effectLst/>
                        <a:latin typeface="Times New Roman"/>
                        <a:ea typeface="宋体"/>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461010" algn="l"/>
                        </a:tabLst>
                      </a:pPr>
                      <a:r>
                        <a:rPr lang="en-US" sz="1800" kern="100">
                          <a:effectLst/>
                          <a:latin typeface="Calibri"/>
                          <a:ea typeface="宋体"/>
                          <a:cs typeface="Times New Roman"/>
                        </a:rPr>
                        <a:t>rear</a:t>
                      </a:r>
                      <a:endParaRPr lang="zh-CN" sz="1800" kern="100">
                        <a:effectLst/>
                        <a:latin typeface="Times New Roman"/>
                        <a:ea typeface="宋体"/>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461010" algn="l"/>
                        </a:tabLst>
                      </a:pPr>
                      <a:r>
                        <a:rPr lang="en-US" sz="1800" kern="100">
                          <a:effectLst/>
                          <a:latin typeface="Calibri"/>
                          <a:ea typeface="宋体"/>
                          <a:cs typeface="Times New Roman"/>
                        </a:rPr>
                        <a:t> </a:t>
                      </a:r>
                      <a:endParaRPr lang="zh-CN" sz="1800" kern="100">
                        <a:effectLst/>
                        <a:latin typeface="Times New Roman"/>
                        <a:ea typeface="宋体"/>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461010" algn="l"/>
                        </a:tabLst>
                      </a:pPr>
                      <a:r>
                        <a:rPr lang="en-US" sz="1800" kern="100">
                          <a:effectLst/>
                          <a:latin typeface="Calibri"/>
                          <a:ea typeface="宋体"/>
                          <a:cs typeface="Times New Roman"/>
                        </a:rPr>
                        <a:t> </a:t>
                      </a:r>
                      <a:endParaRPr lang="zh-CN" sz="1800" kern="100">
                        <a:effectLst/>
                        <a:latin typeface="Times New Roman"/>
                        <a:ea typeface="宋体"/>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spcAft>
                          <a:spcPts val="0"/>
                        </a:spcAft>
                        <a:tabLst>
                          <a:tab pos="461010" algn="l"/>
                        </a:tabLst>
                      </a:pPr>
                      <a:r>
                        <a:rPr lang="en-US" sz="1800" kern="100">
                          <a:effectLst/>
                          <a:latin typeface="Calibri"/>
                          <a:ea typeface="宋体"/>
                          <a:cs typeface="Times New Roman"/>
                        </a:rPr>
                        <a:t> </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61010" algn="l"/>
                        </a:tabLst>
                      </a:pPr>
                      <a:r>
                        <a:rPr lang="en-US" sz="1800" kern="100">
                          <a:effectLst/>
                          <a:latin typeface="Calibri"/>
                          <a:ea typeface="宋体"/>
                          <a:cs typeface="Times New Roman"/>
                        </a:rPr>
                        <a:t>A</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61010" algn="l"/>
                        </a:tabLst>
                      </a:pPr>
                      <a:r>
                        <a:rPr lang="en-US" sz="1800" kern="100">
                          <a:effectLst/>
                          <a:latin typeface="Calibri"/>
                          <a:ea typeface="宋体"/>
                          <a:cs typeface="Times New Roman"/>
                        </a:rPr>
                        <a:t>B</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61010" algn="l"/>
                        </a:tabLst>
                      </a:pPr>
                      <a:r>
                        <a:rPr lang="en-US" sz="1800" kern="100">
                          <a:effectLst/>
                          <a:latin typeface="Calibri"/>
                          <a:ea typeface="宋体"/>
                          <a:cs typeface="Times New Roman"/>
                        </a:rPr>
                        <a:t>C</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61010" algn="l"/>
                        </a:tabLst>
                      </a:pPr>
                      <a:r>
                        <a:rPr lang="en-US" sz="1800" kern="100">
                          <a:effectLst/>
                          <a:latin typeface="Calibri"/>
                          <a:ea typeface="宋体"/>
                          <a:cs typeface="Times New Roman"/>
                        </a:rPr>
                        <a:t> </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61010" algn="l"/>
                        </a:tabLst>
                      </a:pPr>
                      <a:r>
                        <a:rPr lang="en-US" sz="1800" kern="100">
                          <a:effectLst/>
                          <a:latin typeface="Calibri"/>
                          <a:ea typeface="宋体"/>
                          <a:cs typeface="Times New Roman"/>
                        </a:rPr>
                        <a:t>…</a:t>
                      </a:r>
                      <a:endParaRPr lang="zh-CN" sz="1800" kern="10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spcAft>
                          <a:spcPts val="0"/>
                        </a:spcAft>
                        <a:tabLst>
                          <a:tab pos="461010" algn="l"/>
                        </a:tabLst>
                      </a:pPr>
                      <a:r>
                        <a:rPr lang="en-US" sz="1800" kern="100">
                          <a:effectLst/>
                          <a:latin typeface="Calibri"/>
                          <a:ea typeface="宋体"/>
                          <a:cs typeface="Times New Roman"/>
                        </a:rPr>
                        <a:t>1</a:t>
                      </a:r>
                      <a:endParaRPr lang="zh-CN" sz="1800" kern="100">
                        <a:effectLst/>
                        <a:latin typeface="Times New Roman"/>
                        <a:ea typeface="宋体"/>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461010" algn="l"/>
                        </a:tabLst>
                      </a:pPr>
                      <a:r>
                        <a:rPr lang="en-US" sz="1800" kern="100">
                          <a:effectLst/>
                          <a:latin typeface="Calibri"/>
                          <a:ea typeface="宋体"/>
                          <a:cs typeface="Times New Roman"/>
                        </a:rPr>
                        <a:t>2</a:t>
                      </a:r>
                      <a:endParaRPr lang="zh-CN" sz="1800" kern="100">
                        <a:effectLst/>
                        <a:latin typeface="Times New Roman"/>
                        <a:ea typeface="宋体"/>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461010" algn="l"/>
                        </a:tabLst>
                      </a:pPr>
                      <a:r>
                        <a:rPr lang="en-US" sz="1800" kern="100">
                          <a:effectLst/>
                          <a:latin typeface="Calibri"/>
                          <a:ea typeface="宋体"/>
                          <a:cs typeface="Times New Roman"/>
                        </a:rPr>
                        <a:t>3</a:t>
                      </a:r>
                      <a:endParaRPr lang="zh-CN" sz="1800" kern="100">
                        <a:effectLst/>
                        <a:latin typeface="Times New Roman"/>
                        <a:ea typeface="宋体"/>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461010" algn="l"/>
                        </a:tabLst>
                      </a:pPr>
                      <a:r>
                        <a:rPr lang="en-US" sz="1800" kern="100">
                          <a:effectLst/>
                          <a:latin typeface="Calibri"/>
                          <a:ea typeface="宋体"/>
                          <a:cs typeface="Times New Roman"/>
                        </a:rPr>
                        <a:t>4</a:t>
                      </a:r>
                      <a:endParaRPr lang="zh-CN" sz="1800" kern="100">
                        <a:effectLst/>
                        <a:latin typeface="Times New Roman"/>
                        <a:ea typeface="宋体"/>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461010" algn="l"/>
                        </a:tabLst>
                      </a:pPr>
                      <a:r>
                        <a:rPr lang="en-US" sz="1800" kern="100">
                          <a:effectLst/>
                          <a:latin typeface="Calibri"/>
                          <a:ea typeface="宋体"/>
                          <a:cs typeface="Times New Roman"/>
                        </a:rPr>
                        <a:t>5</a:t>
                      </a:r>
                      <a:endParaRPr lang="zh-CN" sz="1800" kern="100">
                        <a:effectLst/>
                        <a:latin typeface="Times New Roman"/>
                        <a:ea typeface="宋体"/>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461010" algn="l"/>
                        </a:tabLst>
                      </a:pPr>
                      <a:r>
                        <a:rPr lang="en-US" sz="1800" kern="100" dirty="0">
                          <a:effectLst/>
                          <a:latin typeface="Calibri"/>
                          <a:ea typeface="宋体"/>
                          <a:cs typeface="Times New Roman"/>
                        </a:rPr>
                        <a:t>…</a:t>
                      </a:r>
                      <a:endParaRPr lang="zh-CN" sz="1800" kern="100" dirty="0">
                        <a:effectLst/>
                        <a:latin typeface="Times New Roman"/>
                        <a:ea typeface="宋体"/>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bl>
          </a:graphicData>
        </a:graphic>
      </p:graphicFrame>
      <p:sp>
        <p:nvSpPr>
          <p:cNvPr id="12" name="右箭头 11"/>
          <p:cNvSpPr/>
          <p:nvPr/>
        </p:nvSpPr>
        <p:spPr>
          <a:xfrm rot="5400000">
            <a:off x="3661822" y="4658091"/>
            <a:ext cx="297941"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39218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西文字符的表示</a:t>
            </a:r>
            <a:endParaRPr lang="zh-CN" altLang="en-US" dirty="0"/>
          </a:p>
        </p:txBody>
      </p:sp>
      <p:sp>
        <p:nvSpPr>
          <p:cNvPr id="3" name="内容占位符 2"/>
          <p:cNvSpPr>
            <a:spLocks noGrp="1"/>
          </p:cNvSpPr>
          <p:nvPr>
            <p:ph sz="quarter" idx="1"/>
          </p:nvPr>
        </p:nvSpPr>
        <p:spPr/>
        <p:txBody>
          <a:bodyPr/>
          <a:lstStyle/>
          <a:p>
            <a:r>
              <a:rPr lang="en-US" altLang="zh-CN" b="1" dirty="0"/>
              <a:t>ASCII</a:t>
            </a:r>
            <a:r>
              <a:rPr lang="zh-CN" altLang="zh-CN" b="1" dirty="0"/>
              <a:t>码</a:t>
            </a:r>
            <a:endParaRPr lang="en-US" altLang="zh-CN" b="1" dirty="0"/>
          </a:p>
          <a:p>
            <a:pPr lvl="1"/>
            <a:r>
              <a:rPr lang="zh-CN" altLang="zh-CN" dirty="0"/>
              <a:t>七位二进制数</a:t>
            </a:r>
            <a:endParaRPr lang="en-US" altLang="zh-CN" dirty="0"/>
          </a:p>
          <a:p>
            <a:pPr lvl="1"/>
            <a:r>
              <a:rPr lang="zh-CN" altLang="zh-CN" dirty="0"/>
              <a:t>从</a:t>
            </a:r>
            <a:r>
              <a:rPr lang="en-US" altLang="zh-CN" dirty="0"/>
              <a:t>0000000</a:t>
            </a:r>
            <a:r>
              <a:rPr lang="zh-CN" altLang="zh-CN" dirty="0"/>
              <a:t>到</a:t>
            </a:r>
            <a:r>
              <a:rPr lang="en-US" altLang="zh-CN" dirty="0"/>
              <a:t>1111111</a:t>
            </a:r>
            <a:r>
              <a:rPr lang="zh-CN" altLang="zh-CN" dirty="0"/>
              <a:t>对应十进制数</a:t>
            </a:r>
            <a:r>
              <a:rPr lang="en-US" altLang="zh-CN" dirty="0"/>
              <a:t>0</a:t>
            </a:r>
            <a:r>
              <a:rPr lang="zh-CN" altLang="zh-CN" dirty="0"/>
              <a:t>到</a:t>
            </a:r>
            <a:r>
              <a:rPr lang="en-US" altLang="zh-CN" dirty="0"/>
              <a:t>127</a:t>
            </a:r>
            <a:r>
              <a:rPr lang="zh-CN" altLang="zh-CN" dirty="0"/>
              <a:t>，可以表示</a:t>
            </a:r>
            <a:r>
              <a:rPr lang="en-US" altLang="zh-CN" dirty="0"/>
              <a:t>128</a:t>
            </a:r>
            <a:r>
              <a:rPr lang="zh-CN" altLang="zh-CN" dirty="0"/>
              <a:t>字符</a:t>
            </a:r>
            <a:endParaRPr lang="en-US" altLang="zh-CN" dirty="0"/>
          </a:p>
          <a:p>
            <a:pPr lvl="1"/>
            <a:r>
              <a:rPr lang="zh-CN" altLang="zh-CN" dirty="0"/>
              <a:t>编码顺序：空格符</a:t>
            </a:r>
            <a:r>
              <a:rPr lang="en-US" altLang="zh-CN" dirty="0"/>
              <a:t>&lt;</a:t>
            </a:r>
            <a:r>
              <a:rPr lang="zh-CN" altLang="zh-CN" dirty="0"/>
              <a:t>数字</a:t>
            </a:r>
            <a:r>
              <a:rPr lang="en-US" altLang="zh-CN" dirty="0"/>
              <a:t>&lt;</a:t>
            </a:r>
            <a:r>
              <a:rPr lang="zh-CN" altLang="zh-CN" dirty="0"/>
              <a:t>大写字母</a:t>
            </a:r>
            <a:r>
              <a:rPr lang="en-US" altLang="zh-CN" dirty="0"/>
              <a:t>&lt;</a:t>
            </a:r>
            <a:r>
              <a:rPr lang="zh-CN" altLang="zh-CN" dirty="0"/>
              <a:t>小写字母。</a:t>
            </a:r>
            <a:endParaRPr lang="en-US" altLang="zh-CN" dirty="0"/>
          </a:p>
          <a:p>
            <a:pPr lvl="1"/>
            <a:r>
              <a:rPr lang="zh-CN" altLang="zh-CN" dirty="0"/>
              <a:t>例如，</a:t>
            </a:r>
            <a:r>
              <a:rPr lang="en-US" altLang="zh-CN" dirty="0"/>
              <a:t>A</a:t>
            </a:r>
            <a:r>
              <a:rPr lang="zh-CN" altLang="zh-CN" dirty="0"/>
              <a:t>的</a:t>
            </a:r>
            <a:r>
              <a:rPr lang="en-US" altLang="zh-CN" dirty="0"/>
              <a:t>ASCII</a:t>
            </a:r>
            <a:r>
              <a:rPr lang="zh-CN" altLang="zh-CN" dirty="0"/>
              <a:t>码是</a:t>
            </a:r>
            <a:r>
              <a:rPr lang="en-US" altLang="zh-CN" dirty="0"/>
              <a:t>65</a:t>
            </a:r>
            <a:r>
              <a:rPr lang="zh-CN" altLang="zh-CN" dirty="0"/>
              <a:t>，即</a:t>
            </a:r>
            <a:r>
              <a:rPr lang="en-US" altLang="zh-CN" dirty="0"/>
              <a:t>01000001</a:t>
            </a:r>
          </a:p>
          <a:p>
            <a:pPr lvl="1"/>
            <a:endParaRPr lang="zh-CN" altLang="en-US" dirty="0"/>
          </a:p>
          <a:p>
            <a:r>
              <a:rPr lang="en-US" altLang="zh-CN" b="1" i="1" dirty="0"/>
              <a:t>Unicode</a:t>
            </a:r>
            <a:r>
              <a:rPr lang="zh-CN" altLang="zh-CN" b="1" i="1" dirty="0"/>
              <a:t>码</a:t>
            </a:r>
            <a:endParaRPr lang="en-US" altLang="zh-CN" b="1" i="1" dirty="0"/>
          </a:p>
          <a:p>
            <a:pPr lvl="1"/>
            <a:r>
              <a:rPr lang="en-US" altLang="zh-CN" i="1" dirty="0"/>
              <a:t>Unicode</a:t>
            </a:r>
            <a:r>
              <a:rPr lang="zh-CN" altLang="zh-CN" i="1" dirty="0"/>
              <a:t>标准定义了一个字符集和几种编码格式</a:t>
            </a:r>
            <a:r>
              <a:rPr lang="zh-CN" altLang="en-US" i="1" dirty="0"/>
              <a:t>，</a:t>
            </a:r>
            <a:r>
              <a:rPr lang="zh-CN" altLang="zh-CN" i="1" dirty="0"/>
              <a:t>涵盖所有字符</a:t>
            </a:r>
            <a:r>
              <a:rPr lang="zh-CN" altLang="en-US" i="1" dirty="0"/>
              <a:t>。</a:t>
            </a:r>
          </a:p>
        </p:txBody>
      </p:sp>
      <p:sp>
        <p:nvSpPr>
          <p:cNvPr id="4" name="TextBox 3"/>
          <p:cNvSpPr txBox="1"/>
          <p:nvPr/>
        </p:nvSpPr>
        <p:spPr>
          <a:xfrm>
            <a:off x="6372200" y="260648"/>
            <a:ext cx="2304256" cy="369332"/>
          </a:xfrm>
          <a:prstGeom prst="rect">
            <a:avLst/>
          </a:prstGeom>
          <a:noFill/>
        </p:spPr>
        <p:txBody>
          <a:bodyPr wrap="square" rtlCol="0">
            <a:spAutoFit/>
          </a:bodyPr>
          <a:lstStyle/>
          <a:p>
            <a:r>
              <a:rPr lang="en-US" altLang="zh-CN" b="1" dirty="0"/>
              <a:t>1.1</a:t>
            </a:r>
            <a:r>
              <a:rPr lang="zh-CN" altLang="zh-CN" b="1" dirty="0"/>
              <a:t>信息的数字化</a:t>
            </a:r>
          </a:p>
        </p:txBody>
      </p:sp>
    </p:spTree>
    <p:extLst>
      <p:ext uri="{BB962C8B-B14F-4D97-AF65-F5344CB8AC3E}">
        <p14:creationId xmlns:p14="http://schemas.microsoft.com/office/powerpoint/2010/main" val="29012870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队列的存储结构及其运算</a:t>
            </a:r>
            <a:endParaRPr lang="zh-CN" altLang="en-US" dirty="0"/>
          </a:p>
        </p:txBody>
      </p:sp>
      <p:sp>
        <p:nvSpPr>
          <p:cNvPr id="3" name="内容占位符 2"/>
          <p:cNvSpPr>
            <a:spLocks noGrp="1"/>
          </p:cNvSpPr>
          <p:nvPr>
            <p:ph sz="quarter" idx="1"/>
          </p:nvPr>
        </p:nvSpPr>
        <p:spPr/>
        <p:txBody>
          <a:bodyPr/>
          <a:lstStyle/>
          <a:p>
            <a:r>
              <a:rPr lang="zh-CN" altLang="zh-CN" dirty="0"/>
              <a:t>带链的队列的插入和删除运算——入队和出队</a:t>
            </a:r>
            <a:endParaRPr lang="en-US" altLang="zh-CN" dirty="0"/>
          </a:p>
          <a:p>
            <a:pPr lvl="1"/>
            <a:r>
              <a:rPr lang="zh-CN" altLang="zh-CN" dirty="0"/>
              <a:t>【例</a:t>
            </a:r>
            <a:r>
              <a:rPr lang="zh-CN" altLang="zh-CN" b="1" dirty="0"/>
              <a:t>】</a:t>
            </a:r>
            <a:r>
              <a:rPr lang="zh-CN" altLang="zh-CN" dirty="0"/>
              <a:t>已知队列表中存储了</a:t>
            </a:r>
            <a:r>
              <a:rPr lang="en-US" altLang="zh-CN" dirty="0"/>
              <a:t>3</a:t>
            </a:r>
            <a:r>
              <a:rPr lang="zh-CN" altLang="zh-CN" dirty="0"/>
              <a:t>个元素</a:t>
            </a:r>
            <a:r>
              <a:rPr lang="en-US" altLang="zh-CN" dirty="0"/>
              <a:t>(A,B,C)</a:t>
            </a:r>
            <a:r>
              <a:rPr lang="zh-CN" altLang="zh-CN" dirty="0"/>
              <a:t>，物理状态如图所示。</a:t>
            </a:r>
            <a:endParaRPr lang="en-US" altLang="zh-CN" dirty="0"/>
          </a:p>
          <a:p>
            <a:pPr lvl="1"/>
            <a:r>
              <a:rPr lang="zh-CN" altLang="zh-CN" dirty="0"/>
              <a:t>要求：写出先后经过一次出队和一次入队（即插入新元素</a:t>
            </a:r>
            <a:r>
              <a:rPr lang="en-US" altLang="zh-CN" dirty="0"/>
              <a:t>M</a:t>
            </a:r>
            <a:r>
              <a:rPr lang="zh-CN" altLang="zh-CN" dirty="0"/>
              <a:t>）后的物理状态。</a:t>
            </a:r>
          </a:p>
          <a:p>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3.2 </a:t>
            </a:r>
            <a:r>
              <a:rPr lang="zh-CN" altLang="zh-CN" b="1" dirty="0"/>
              <a:t>常用线性数据结构</a:t>
            </a:r>
          </a:p>
        </p:txBody>
      </p:sp>
      <p:pic>
        <p:nvPicPr>
          <p:cNvPr id="921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876" y="3573016"/>
            <a:ext cx="7074786" cy="113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904" y="4725144"/>
            <a:ext cx="7272808" cy="1049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888" y="5798046"/>
            <a:ext cx="756084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右箭头 12"/>
          <p:cNvSpPr/>
          <p:nvPr/>
        </p:nvSpPr>
        <p:spPr>
          <a:xfrm rot="5400000">
            <a:off x="3662614" y="4537925"/>
            <a:ext cx="297941"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rot="5400000">
            <a:off x="3700504" y="5665366"/>
            <a:ext cx="297941"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758778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10852"/>
            <a:ext cx="7467600" cy="1143000"/>
          </a:xfrm>
        </p:spPr>
        <p:txBody>
          <a:bodyPr/>
          <a:lstStyle/>
          <a:p>
            <a:r>
              <a:rPr lang="zh-CN" altLang="zh-CN" dirty="0"/>
              <a:t>循环队列</a:t>
            </a:r>
            <a:endParaRPr lang="zh-CN" altLang="en-US" dirty="0"/>
          </a:p>
        </p:txBody>
      </p:sp>
      <p:sp>
        <p:nvSpPr>
          <p:cNvPr id="3" name="内容占位符 2"/>
          <p:cNvSpPr>
            <a:spLocks noGrp="1"/>
          </p:cNvSpPr>
          <p:nvPr>
            <p:ph sz="quarter" idx="1"/>
          </p:nvPr>
        </p:nvSpPr>
        <p:spPr>
          <a:xfrm>
            <a:off x="467544" y="764704"/>
            <a:ext cx="7467600" cy="4873752"/>
          </a:xfrm>
        </p:spPr>
        <p:txBody>
          <a:bodyPr>
            <a:normAutofit/>
          </a:bodyPr>
          <a:lstStyle/>
          <a:p>
            <a:r>
              <a:rPr lang="zh-CN" altLang="zh-CN" sz="2000" dirty="0"/>
              <a:t>循环队列是一种队列的物理存储结构</a:t>
            </a:r>
            <a:r>
              <a:rPr lang="zh-CN" altLang="en-US" sz="2000" dirty="0"/>
              <a:t>（</a:t>
            </a:r>
            <a:r>
              <a:rPr lang="zh-CN" altLang="zh-CN" sz="2000" dirty="0"/>
              <a:t>顺序存储</a:t>
            </a:r>
            <a:r>
              <a:rPr lang="zh-CN" altLang="en-US" sz="2000" dirty="0"/>
              <a:t>）</a:t>
            </a:r>
            <a:endParaRPr lang="en-US" altLang="zh-CN" sz="2000" dirty="0"/>
          </a:p>
          <a:p>
            <a:pPr lvl="1"/>
            <a:r>
              <a:rPr lang="zh-CN" altLang="zh-CN" sz="1700" dirty="0"/>
              <a:t>循环队列将顺序队列的存储区假想为一个环状的空间，使顺序队列的整个数组空间变为首尾相接的队列。在循环队列中，</a:t>
            </a:r>
            <a:r>
              <a:rPr lang="en-US" altLang="zh-CN" sz="1700" dirty="0"/>
              <a:t>rear</a:t>
            </a:r>
            <a:r>
              <a:rPr lang="zh-CN" altLang="zh-CN" sz="1700" dirty="0"/>
              <a:t>指针可以出现在</a:t>
            </a:r>
            <a:r>
              <a:rPr lang="en-US" altLang="zh-CN" sz="1700" dirty="0"/>
              <a:t>front</a:t>
            </a:r>
            <a:r>
              <a:rPr lang="zh-CN" altLang="zh-CN" sz="1700" dirty="0"/>
              <a:t>指针之前</a:t>
            </a:r>
            <a:endParaRPr lang="en-US" altLang="zh-CN" sz="1700" dirty="0"/>
          </a:p>
          <a:p>
            <a:pPr lvl="1"/>
            <a:r>
              <a:rPr lang="zh-CN" altLang="zh-CN" sz="1700" dirty="0"/>
              <a:t>【例</a:t>
            </a:r>
            <a:r>
              <a:rPr lang="zh-CN" altLang="zh-CN" sz="1700" b="1" dirty="0"/>
              <a:t>】</a:t>
            </a:r>
            <a:r>
              <a:rPr lang="zh-CN" altLang="zh-CN" sz="1700" dirty="0"/>
              <a:t>已经存在一个循环队列，如图所示，具有</a:t>
            </a:r>
            <a:r>
              <a:rPr lang="en-US" altLang="zh-CN" sz="1700" dirty="0"/>
              <a:t>5</a:t>
            </a:r>
            <a:r>
              <a:rPr lang="zh-CN" altLang="zh-CN" sz="1700" dirty="0"/>
              <a:t>个存储空间，空间地址为</a:t>
            </a:r>
            <a:r>
              <a:rPr lang="en-US" altLang="zh-CN" sz="1700" dirty="0"/>
              <a:t>20</a:t>
            </a:r>
            <a:r>
              <a:rPr lang="zh-CN" altLang="zh-CN" sz="1700" dirty="0"/>
              <a:t>到</a:t>
            </a:r>
            <a:r>
              <a:rPr lang="en-US" altLang="zh-CN" sz="1700" dirty="0"/>
              <a:t>24</a:t>
            </a:r>
            <a:r>
              <a:rPr lang="zh-CN" altLang="zh-CN" sz="1700" dirty="0"/>
              <a:t>，经过一系列的入队和出队操作后，队列为空队列，</a:t>
            </a:r>
            <a:r>
              <a:rPr lang="en-US" altLang="zh-CN" sz="1700" dirty="0"/>
              <a:t>rear</a:t>
            </a:r>
            <a:r>
              <a:rPr lang="zh-CN" altLang="zh-CN" sz="1700" dirty="0"/>
              <a:t>和</a:t>
            </a:r>
            <a:r>
              <a:rPr lang="en-US" altLang="zh-CN" sz="1700" dirty="0"/>
              <a:t>front</a:t>
            </a:r>
            <a:r>
              <a:rPr lang="zh-CN" altLang="zh-CN" sz="1700" dirty="0"/>
              <a:t>初始指向</a:t>
            </a:r>
            <a:r>
              <a:rPr lang="en-US" altLang="zh-CN" sz="1700" dirty="0"/>
              <a:t>23</a:t>
            </a:r>
            <a:r>
              <a:rPr lang="zh-CN" altLang="zh-CN" sz="1700" dirty="0"/>
              <a:t>空间。</a:t>
            </a:r>
            <a:endParaRPr lang="en-US" altLang="zh-CN" sz="1700" dirty="0"/>
          </a:p>
          <a:p>
            <a:pPr marL="365760" lvl="1" indent="0">
              <a:buNone/>
            </a:pPr>
            <a:r>
              <a:rPr lang="en-US" altLang="zh-CN" sz="1700" dirty="0"/>
              <a:t>	</a:t>
            </a:r>
            <a:r>
              <a:rPr lang="zh-CN" altLang="zh-CN" sz="1700" dirty="0"/>
              <a:t>完成如下要求：（</a:t>
            </a:r>
            <a:r>
              <a:rPr lang="en-US" altLang="zh-CN" sz="1700" dirty="0"/>
              <a:t>1</a:t>
            </a:r>
            <a:r>
              <a:rPr lang="zh-CN" altLang="zh-CN" sz="1700" dirty="0"/>
              <a:t>）写出将</a:t>
            </a:r>
            <a:r>
              <a:rPr lang="en-US" altLang="zh-CN" sz="1700" dirty="0"/>
              <a:t>A</a:t>
            </a:r>
            <a:r>
              <a:rPr lang="zh-CN" altLang="zh-CN" sz="1700" dirty="0"/>
              <a:t>、</a:t>
            </a:r>
            <a:r>
              <a:rPr lang="en-US" altLang="zh-CN" sz="1700" dirty="0"/>
              <a:t>B</a:t>
            </a:r>
            <a:r>
              <a:rPr lang="zh-CN" altLang="zh-CN" sz="1700" dirty="0"/>
              <a:t>、</a:t>
            </a:r>
            <a:r>
              <a:rPr lang="en-US" altLang="zh-CN" sz="1700" dirty="0"/>
              <a:t>C</a:t>
            </a:r>
            <a:r>
              <a:rPr lang="zh-CN" altLang="zh-CN" sz="1700" dirty="0"/>
              <a:t>三个元素入队后的队列状态。</a:t>
            </a:r>
          </a:p>
          <a:p>
            <a:pPr marL="365760" lvl="1" indent="0">
              <a:buNone/>
            </a:pPr>
            <a:r>
              <a:rPr lang="en-US" altLang="zh-CN" sz="1700" dirty="0"/>
              <a:t>		      </a:t>
            </a:r>
            <a:r>
              <a:rPr lang="zh-CN" altLang="zh-CN" sz="1700" dirty="0"/>
              <a:t>（</a:t>
            </a:r>
            <a:r>
              <a:rPr lang="en-US" altLang="zh-CN" sz="1700" dirty="0"/>
              <a:t>2</a:t>
            </a:r>
            <a:r>
              <a:rPr lang="zh-CN" altLang="zh-CN" sz="1700" dirty="0"/>
              <a:t>）继续出队</a:t>
            </a:r>
            <a:r>
              <a:rPr lang="en-US" altLang="zh-CN" sz="1700" dirty="0"/>
              <a:t>2</a:t>
            </a:r>
            <a:r>
              <a:rPr lang="zh-CN" altLang="zh-CN" sz="1700" dirty="0"/>
              <a:t>个元素，写出出队后的队列状态。</a:t>
            </a:r>
          </a:p>
          <a:p>
            <a:endParaRPr lang="zh-CN" altLang="en-US" sz="2000"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3.2 </a:t>
            </a:r>
            <a:r>
              <a:rPr lang="zh-CN" altLang="zh-CN" b="1" dirty="0"/>
              <a:t>常用线性数据结构</a:t>
            </a:r>
          </a:p>
        </p:txBody>
      </p:sp>
      <p:pic>
        <p:nvPicPr>
          <p:cNvPr id="1025" name="Picture 1" descr="C:\Users\lx\AppData\Roaming\Tencent\Users\75319332\QQ\WinTemp\RichOle\K~07UHZBPKJE[%2P{EW~`95.png"/>
          <p:cNvPicPr>
            <a:picLocks noChangeAspect="1" noChangeArrowheads="1"/>
          </p:cNvPicPr>
          <p:nvPr/>
        </p:nvPicPr>
        <p:blipFill rotWithShape="1">
          <a:blip r:embed="rId2">
            <a:extLst>
              <a:ext uri="{28A0092B-C50C-407E-A947-70E740481C1C}">
                <a14:useLocalDpi xmlns:a14="http://schemas.microsoft.com/office/drawing/2010/main" val="0"/>
              </a:ext>
            </a:extLst>
          </a:blip>
          <a:srcRect l="23308" r="21973"/>
          <a:stretch/>
        </p:blipFill>
        <p:spPr bwMode="auto">
          <a:xfrm>
            <a:off x="2905245" y="3429000"/>
            <a:ext cx="3275635"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lx\AppData\Roaming\Tencent\Users\75319332\QQ\WinTemp\RichOle\H}1FV8{F[[V78~{1NOY5B~A.png"/>
          <p:cNvPicPr>
            <a:picLocks noChangeAspect="1" noChangeArrowheads="1"/>
          </p:cNvPicPr>
          <p:nvPr/>
        </p:nvPicPr>
        <p:blipFill rotWithShape="1">
          <a:blip r:embed="rId3">
            <a:extLst>
              <a:ext uri="{28A0092B-C50C-407E-A947-70E740481C1C}">
                <a14:useLocalDpi xmlns:a14="http://schemas.microsoft.com/office/drawing/2010/main" val="0"/>
              </a:ext>
            </a:extLst>
          </a:blip>
          <a:srcRect l="23261" r="22196"/>
          <a:stretch/>
        </p:blipFill>
        <p:spPr bwMode="auto">
          <a:xfrm>
            <a:off x="2915817" y="4860201"/>
            <a:ext cx="3265064" cy="8564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x\AppData\Roaming\Tencent\Users\75319332\QQ\WinTemp\RichOle\8BLTGX]CH43MT{B_)75FAZ3.png"/>
          <p:cNvPicPr>
            <a:picLocks noChangeAspect="1" noChangeArrowheads="1"/>
          </p:cNvPicPr>
          <p:nvPr/>
        </p:nvPicPr>
        <p:blipFill rotWithShape="1">
          <a:blip r:embed="rId4">
            <a:extLst>
              <a:ext uri="{28A0092B-C50C-407E-A947-70E740481C1C}">
                <a14:useLocalDpi xmlns:a14="http://schemas.microsoft.com/office/drawing/2010/main" val="0"/>
              </a:ext>
            </a:extLst>
          </a:blip>
          <a:srcRect l="22948" r="22289"/>
          <a:stretch/>
        </p:blipFill>
        <p:spPr bwMode="auto">
          <a:xfrm>
            <a:off x="2915816" y="6040822"/>
            <a:ext cx="3265065" cy="764704"/>
          </a:xfrm>
          <a:prstGeom prst="rect">
            <a:avLst/>
          </a:prstGeom>
          <a:noFill/>
          <a:extLst>
            <a:ext uri="{909E8E84-426E-40DD-AFC4-6F175D3DCCD1}">
              <a14:hiddenFill xmlns:a14="http://schemas.microsoft.com/office/drawing/2010/main">
                <a:solidFill>
                  <a:srgbClr val="FFFFFF"/>
                </a:solidFill>
              </a14:hiddenFill>
            </a:ext>
          </a:extLst>
        </p:spPr>
      </p:pic>
      <p:sp>
        <p:nvSpPr>
          <p:cNvPr id="5" name="下箭头 4"/>
          <p:cNvSpPr/>
          <p:nvPr/>
        </p:nvSpPr>
        <p:spPr>
          <a:xfrm>
            <a:off x="4440272" y="4563907"/>
            <a:ext cx="331320" cy="3510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下箭头 8"/>
          <p:cNvSpPr/>
          <p:nvPr/>
        </p:nvSpPr>
        <p:spPr>
          <a:xfrm>
            <a:off x="4440272" y="5716614"/>
            <a:ext cx="331320" cy="3510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758778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循环队列</a:t>
            </a:r>
            <a:endParaRPr lang="zh-CN" altLang="en-US" dirty="0"/>
          </a:p>
        </p:txBody>
      </p:sp>
      <p:sp>
        <p:nvSpPr>
          <p:cNvPr id="3" name="内容占位符 2"/>
          <p:cNvSpPr>
            <a:spLocks noGrp="1"/>
          </p:cNvSpPr>
          <p:nvPr>
            <p:ph sz="quarter" idx="1"/>
          </p:nvPr>
        </p:nvSpPr>
        <p:spPr/>
        <p:txBody>
          <a:bodyPr/>
          <a:lstStyle/>
          <a:p>
            <a:r>
              <a:rPr lang="zh-CN" altLang="zh-CN" b="1" dirty="0"/>
              <a:t>【例】</a:t>
            </a:r>
            <a:r>
              <a:rPr lang="zh-CN" altLang="zh-CN" dirty="0"/>
              <a:t>设循环队列的存储空间为</a:t>
            </a:r>
            <a:r>
              <a:rPr lang="en-US" altLang="zh-CN" dirty="0"/>
              <a:t>Q(1: 35)</a:t>
            </a:r>
            <a:r>
              <a:rPr lang="zh-CN" altLang="zh-CN" dirty="0"/>
              <a:t>，初始状态为</a:t>
            </a:r>
            <a:r>
              <a:rPr lang="en-US" altLang="zh-CN" dirty="0"/>
              <a:t>front=rear=35</a:t>
            </a:r>
            <a:r>
              <a:rPr lang="zh-CN" altLang="zh-CN" dirty="0"/>
              <a:t>。现经过一系列入队与出队运算后，</a:t>
            </a:r>
            <a:r>
              <a:rPr lang="en-US" altLang="zh-CN" dirty="0"/>
              <a:t>front=25</a:t>
            </a:r>
            <a:r>
              <a:rPr lang="zh-CN" altLang="zh-CN" dirty="0"/>
              <a:t>，</a:t>
            </a:r>
            <a:r>
              <a:rPr lang="en-US" altLang="zh-CN" dirty="0"/>
              <a:t>rear=15</a:t>
            </a:r>
            <a:r>
              <a:rPr lang="zh-CN" altLang="zh-CN" dirty="0"/>
              <a:t>，则循环队列中的元素个数是多少？</a:t>
            </a:r>
          </a:p>
          <a:p>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3.2 </a:t>
            </a:r>
            <a:r>
              <a:rPr lang="zh-CN" altLang="zh-CN" b="1" dirty="0"/>
              <a:t>常用线性数据结构</a:t>
            </a:r>
          </a:p>
        </p:txBody>
      </p:sp>
      <p:pic>
        <p:nvPicPr>
          <p:cNvPr id="2049" name="Picture 1" descr="C:\Users\lx\AppData\Roaming\Tencent\Users\75319332\QQ\WinTemp\RichOle\QRA}N9Y]}HI7331G0P4BN{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068" y="3933056"/>
            <a:ext cx="6915091" cy="936104"/>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043608" y="6237312"/>
            <a:ext cx="6480720" cy="369332"/>
          </a:xfrm>
          <a:prstGeom prst="rect">
            <a:avLst/>
          </a:prstGeom>
        </p:spPr>
        <p:txBody>
          <a:bodyPr wrap="square">
            <a:spAutoFit/>
          </a:bodyPr>
          <a:lstStyle/>
          <a:p>
            <a:r>
              <a:rPr lang="en-US" altLang="zh-CN" dirty="0"/>
              <a:t>15+(35-26+1)=25</a:t>
            </a:r>
            <a:r>
              <a:rPr lang="zh-CN" altLang="zh-CN" dirty="0"/>
              <a:t>个</a:t>
            </a:r>
            <a:endParaRPr lang="zh-CN" altLang="en-US" dirty="0"/>
          </a:p>
        </p:txBody>
      </p:sp>
    </p:spTree>
    <p:extLst>
      <p:ext uri="{BB962C8B-B14F-4D97-AF65-F5344CB8AC3E}">
        <p14:creationId xmlns:p14="http://schemas.microsoft.com/office/powerpoint/2010/main" val="22758778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队列的应用案例</a:t>
            </a:r>
            <a:endParaRPr lang="zh-CN" altLang="en-US" dirty="0"/>
          </a:p>
        </p:txBody>
      </p:sp>
      <p:sp>
        <p:nvSpPr>
          <p:cNvPr id="3" name="内容占位符 2"/>
          <p:cNvSpPr>
            <a:spLocks noGrp="1"/>
          </p:cNvSpPr>
          <p:nvPr>
            <p:ph sz="quarter" idx="1"/>
          </p:nvPr>
        </p:nvSpPr>
        <p:spPr/>
        <p:txBody>
          <a:bodyPr/>
          <a:lstStyle/>
          <a:p>
            <a:r>
              <a:rPr lang="zh-CN" altLang="zh-CN" dirty="0"/>
              <a:t>先到先服务的作业调度</a:t>
            </a:r>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3.2 </a:t>
            </a:r>
            <a:r>
              <a:rPr lang="zh-CN" altLang="zh-CN" b="1" dirty="0"/>
              <a:t>常用线性数据结构</a:t>
            </a:r>
          </a:p>
        </p:txBody>
      </p:sp>
      <p:pic>
        <p:nvPicPr>
          <p:cNvPr id="3073" name="Picture 1" descr="C:\Users\lx\AppData\Roaming\Tencent\Users\75319332\QQ\WinTemp\RichOle\HHWYA{S34R5JXCFK72[LDS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826225"/>
            <a:ext cx="8257939"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8778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树的基本概念</a:t>
            </a:r>
            <a:endParaRPr lang="zh-CN" altLang="en-US" dirty="0"/>
          </a:p>
        </p:txBody>
      </p:sp>
      <p:sp>
        <p:nvSpPr>
          <p:cNvPr id="3" name="内容占位符 2"/>
          <p:cNvSpPr>
            <a:spLocks noGrp="1"/>
          </p:cNvSpPr>
          <p:nvPr>
            <p:ph sz="quarter" idx="1"/>
          </p:nvPr>
        </p:nvSpPr>
        <p:spPr/>
        <p:txBody>
          <a:bodyPr/>
          <a:lstStyle/>
          <a:p>
            <a:r>
              <a:rPr lang="zh-CN" altLang="en-US" dirty="0"/>
              <a:t>根节点</a:t>
            </a:r>
            <a:endParaRPr lang="en-US" altLang="zh-CN" dirty="0"/>
          </a:p>
          <a:p>
            <a:r>
              <a:rPr lang="zh-CN" altLang="en-US" dirty="0"/>
              <a:t>子树</a:t>
            </a:r>
            <a:endParaRPr lang="en-US" altLang="zh-CN" dirty="0"/>
          </a:p>
          <a:p>
            <a:r>
              <a:rPr lang="zh-CN" altLang="en-US" dirty="0"/>
              <a:t>叶子结点</a:t>
            </a:r>
            <a:endParaRPr lang="en-US" altLang="zh-CN" dirty="0"/>
          </a:p>
          <a:p>
            <a:r>
              <a:rPr lang="zh-CN" altLang="en-US" dirty="0"/>
              <a:t>结点的度</a:t>
            </a:r>
            <a:endParaRPr lang="en-US" altLang="zh-CN" dirty="0"/>
          </a:p>
          <a:p>
            <a:r>
              <a:rPr lang="zh-CN" altLang="en-US" dirty="0"/>
              <a:t>树的度</a:t>
            </a:r>
            <a:endParaRPr lang="en-US" altLang="zh-CN" dirty="0"/>
          </a:p>
          <a:p>
            <a:r>
              <a:rPr lang="zh-CN" altLang="en-US" dirty="0"/>
              <a:t>父子结点</a:t>
            </a:r>
            <a:endParaRPr lang="en-US" altLang="zh-CN" dirty="0"/>
          </a:p>
          <a:p>
            <a:r>
              <a:rPr lang="zh-CN" altLang="en-US" dirty="0"/>
              <a:t>层</a:t>
            </a:r>
            <a:endParaRPr lang="en-US" altLang="zh-CN" dirty="0"/>
          </a:p>
          <a:p>
            <a:r>
              <a:rPr lang="zh-CN" altLang="en-US" dirty="0"/>
              <a:t>树的深度</a:t>
            </a:r>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3.3 </a:t>
            </a:r>
            <a:r>
              <a:rPr lang="zh-CN" altLang="zh-CN" b="1" dirty="0"/>
              <a:t>常用非线性数据结构</a:t>
            </a:r>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2648431" y="1700808"/>
            <a:ext cx="5401047" cy="2376264"/>
          </a:xfrm>
          <a:prstGeom prst="rect">
            <a:avLst/>
          </a:prstGeom>
          <a:noFill/>
          <a:ln>
            <a:noFill/>
          </a:ln>
        </p:spPr>
      </p:pic>
    </p:spTree>
    <p:extLst>
      <p:ext uri="{BB962C8B-B14F-4D97-AF65-F5344CB8AC3E}">
        <p14:creationId xmlns:p14="http://schemas.microsoft.com/office/powerpoint/2010/main" val="22758778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4654" y="-126186"/>
            <a:ext cx="7467600" cy="1143000"/>
          </a:xfrm>
        </p:spPr>
        <p:txBody>
          <a:bodyPr/>
          <a:lstStyle/>
          <a:p>
            <a:r>
              <a:rPr lang="zh-CN" altLang="zh-CN" dirty="0"/>
              <a:t>二叉树的基本概念</a:t>
            </a:r>
            <a:endParaRPr lang="zh-CN" altLang="en-US" dirty="0"/>
          </a:p>
        </p:txBody>
      </p:sp>
      <p:sp>
        <p:nvSpPr>
          <p:cNvPr id="3" name="内容占位符 2"/>
          <p:cNvSpPr>
            <a:spLocks noGrp="1"/>
          </p:cNvSpPr>
          <p:nvPr>
            <p:ph sz="quarter" idx="1"/>
          </p:nvPr>
        </p:nvSpPr>
        <p:spPr>
          <a:xfrm>
            <a:off x="467544" y="1196752"/>
            <a:ext cx="7467600" cy="4873752"/>
          </a:xfrm>
        </p:spPr>
        <p:txBody>
          <a:bodyPr/>
          <a:lstStyle/>
          <a:p>
            <a:r>
              <a:rPr lang="zh-CN" altLang="zh-CN" dirty="0"/>
              <a:t>所有结点的度最大值为</a:t>
            </a:r>
            <a:r>
              <a:rPr lang="en-US" altLang="zh-CN" dirty="0"/>
              <a:t>2</a:t>
            </a:r>
            <a:r>
              <a:rPr lang="zh-CN" altLang="en-US" dirty="0"/>
              <a:t>的树为二叉树</a:t>
            </a:r>
            <a:endParaRPr lang="en-US" altLang="zh-CN" dirty="0"/>
          </a:p>
          <a:p>
            <a:r>
              <a:rPr lang="zh-CN" altLang="zh-CN" dirty="0"/>
              <a:t>二叉树的基本性质</a:t>
            </a:r>
            <a:endParaRPr lang="en-US" altLang="zh-CN" dirty="0"/>
          </a:p>
          <a:p>
            <a:pPr lvl="1"/>
            <a:r>
              <a:rPr lang="zh-CN" altLang="zh-CN" dirty="0"/>
              <a:t>性质</a:t>
            </a:r>
            <a:r>
              <a:rPr lang="en-US" altLang="zh-CN" dirty="0"/>
              <a:t>1  </a:t>
            </a:r>
            <a:r>
              <a:rPr lang="zh-CN" altLang="zh-CN" dirty="0"/>
              <a:t>在二叉树的第</a:t>
            </a:r>
            <a:r>
              <a:rPr lang="en-US" altLang="zh-CN" dirty="0"/>
              <a:t>i</a:t>
            </a:r>
            <a:r>
              <a:rPr lang="zh-CN" altLang="zh-CN" dirty="0"/>
              <a:t>层上至多有</a:t>
            </a:r>
            <a:r>
              <a:rPr lang="en-US" altLang="zh-CN" dirty="0"/>
              <a:t>2</a:t>
            </a:r>
            <a:r>
              <a:rPr lang="en-US" altLang="zh-CN" baseline="30000" dirty="0"/>
              <a:t>i-1</a:t>
            </a:r>
            <a:r>
              <a:rPr lang="zh-CN" altLang="zh-CN" dirty="0"/>
              <a:t>个结点</a:t>
            </a:r>
            <a:r>
              <a:rPr lang="en-US" altLang="zh-CN" dirty="0"/>
              <a:t>(i≥1) </a:t>
            </a:r>
            <a:r>
              <a:rPr lang="zh-CN" altLang="zh-CN" dirty="0"/>
              <a:t>。</a:t>
            </a:r>
            <a:r>
              <a:rPr lang="en-US" altLang="zh-CN" dirty="0"/>
              <a:t> </a:t>
            </a:r>
            <a:endParaRPr lang="zh-CN" altLang="zh-CN" dirty="0"/>
          </a:p>
          <a:p>
            <a:pPr lvl="1"/>
            <a:r>
              <a:rPr lang="zh-CN" altLang="zh-CN" dirty="0"/>
              <a:t>性质</a:t>
            </a:r>
            <a:r>
              <a:rPr lang="en-US" altLang="zh-CN" dirty="0"/>
              <a:t>2  </a:t>
            </a:r>
            <a:r>
              <a:rPr lang="zh-CN" altLang="zh-CN" dirty="0"/>
              <a:t>深度为</a:t>
            </a:r>
            <a:r>
              <a:rPr lang="en-US" altLang="zh-CN" dirty="0"/>
              <a:t>k</a:t>
            </a:r>
            <a:r>
              <a:rPr lang="zh-CN" altLang="zh-CN" dirty="0"/>
              <a:t>的二叉树至多有</a:t>
            </a:r>
            <a:r>
              <a:rPr lang="en-US" altLang="zh-CN" dirty="0"/>
              <a:t>2</a:t>
            </a:r>
            <a:r>
              <a:rPr lang="en-US" altLang="zh-CN" baseline="30000" dirty="0"/>
              <a:t>k</a:t>
            </a:r>
            <a:r>
              <a:rPr lang="en-US" altLang="zh-CN" dirty="0"/>
              <a:t>-1</a:t>
            </a:r>
            <a:r>
              <a:rPr lang="zh-CN" altLang="zh-CN" dirty="0"/>
              <a:t>个结点</a:t>
            </a:r>
            <a:r>
              <a:rPr lang="en-US" altLang="zh-CN" dirty="0"/>
              <a:t>(k≥1)</a:t>
            </a:r>
            <a:r>
              <a:rPr lang="zh-CN" altLang="zh-CN" dirty="0"/>
              <a:t>。</a:t>
            </a:r>
            <a:r>
              <a:rPr lang="en-US" altLang="zh-CN" dirty="0"/>
              <a:t> </a:t>
            </a:r>
            <a:endParaRPr lang="zh-CN" altLang="zh-CN" dirty="0"/>
          </a:p>
          <a:p>
            <a:pPr lvl="1"/>
            <a:r>
              <a:rPr lang="zh-CN" altLang="zh-CN" dirty="0"/>
              <a:t>性质</a:t>
            </a:r>
            <a:r>
              <a:rPr lang="en-US" altLang="zh-CN" dirty="0"/>
              <a:t>3  </a:t>
            </a:r>
            <a:r>
              <a:rPr lang="zh-CN" altLang="zh-CN" dirty="0"/>
              <a:t>任意一棵二叉树，度为</a:t>
            </a:r>
            <a:r>
              <a:rPr lang="en-US" altLang="zh-CN" dirty="0"/>
              <a:t>0</a:t>
            </a:r>
            <a:r>
              <a:rPr lang="zh-CN" altLang="zh-CN" dirty="0"/>
              <a:t>的结点</a:t>
            </a:r>
            <a:r>
              <a:rPr lang="en-US" altLang="zh-CN" dirty="0"/>
              <a:t>(</a:t>
            </a:r>
            <a:r>
              <a:rPr lang="zh-CN" altLang="zh-CN" dirty="0"/>
              <a:t>叶子结点</a:t>
            </a:r>
            <a:r>
              <a:rPr lang="en-US" altLang="zh-CN" dirty="0"/>
              <a:t>)</a:t>
            </a:r>
            <a:r>
              <a:rPr lang="zh-CN" altLang="zh-CN" dirty="0"/>
              <a:t>总比度为</a:t>
            </a:r>
            <a:r>
              <a:rPr lang="en-US" altLang="zh-CN" dirty="0"/>
              <a:t>2</a:t>
            </a:r>
            <a:r>
              <a:rPr lang="zh-CN" altLang="zh-CN" dirty="0"/>
              <a:t>的结点多一个。即</a:t>
            </a:r>
            <a:r>
              <a:rPr lang="en-US" altLang="zh-CN" dirty="0"/>
              <a:t>N</a:t>
            </a:r>
            <a:r>
              <a:rPr lang="en-US" altLang="zh-CN" baseline="-25000" dirty="0"/>
              <a:t>0</a:t>
            </a:r>
            <a:r>
              <a:rPr lang="en-US" altLang="zh-CN" dirty="0"/>
              <a:t>=N</a:t>
            </a:r>
            <a:r>
              <a:rPr lang="en-US" altLang="zh-CN" baseline="-25000" dirty="0"/>
              <a:t>2</a:t>
            </a:r>
            <a:r>
              <a:rPr lang="en-US" altLang="zh-CN" dirty="0"/>
              <a:t>+1</a:t>
            </a:r>
            <a:endParaRPr lang="zh-CN" altLang="zh-CN" dirty="0"/>
          </a:p>
          <a:p>
            <a:pPr lvl="1"/>
            <a:r>
              <a:rPr lang="zh-CN" altLang="zh-CN" dirty="0"/>
              <a:t>性质</a:t>
            </a:r>
            <a:r>
              <a:rPr lang="en-US" altLang="zh-CN" dirty="0"/>
              <a:t>4  </a:t>
            </a:r>
            <a:r>
              <a:rPr lang="zh-CN" altLang="zh-CN" dirty="0"/>
              <a:t>结点个数为</a:t>
            </a:r>
            <a:r>
              <a:rPr lang="en-US" altLang="zh-CN" dirty="0"/>
              <a:t>n</a:t>
            </a:r>
            <a:r>
              <a:rPr lang="zh-CN" altLang="zh-CN" dirty="0"/>
              <a:t>的二叉树，其深度至少为</a:t>
            </a:r>
            <a:r>
              <a:rPr lang="en-US" altLang="zh-CN" dirty="0">
                <a:sym typeface="Symbol"/>
              </a:rPr>
              <a:t></a:t>
            </a:r>
            <a:r>
              <a:rPr lang="en-US" altLang="zh-CN" dirty="0"/>
              <a:t>log</a:t>
            </a:r>
            <a:r>
              <a:rPr lang="en-US" altLang="zh-CN" baseline="-25000" dirty="0"/>
              <a:t>2</a:t>
            </a:r>
            <a:r>
              <a:rPr lang="en-US" altLang="zh-CN" dirty="0"/>
              <a:t>n</a:t>
            </a:r>
            <a:r>
              <a:rPr lang="en-US" altLang="zh-CN" dirty="0">
                <a:sym typeface="Symbol"/>
              </a:rPr>
              <a:t></a:t>
            </a:r>
            <a:r>
              <a:rPr lang="en-US" altLang="zh-CN" dirty="0"/>
              <a:t> + l</a:t>
            </a:r>
            <a:r>
              <a:rPr lang="zh-CN" altLang="zh-CN" dirty="0"/>
              <a:t>，</a:t>
            </a:r>
            <a:r>
              <a:rPr lang="en-US" altLang="zh-CN" dirty="0">
                <a:sym typeface="Symbol"/>
              </a:rPr>
              <a:t></a:t>
            </a:r>
            <a:r>
              <a:rPr lang="en-US" altLang="zh-CN" dirty="0"/>
              <a:t>log</a:t>
            </a:r>
            <a:r>
              <a:rPr lang="en-US" altLang="zh-CN" baseline="-25000" dirty="0"/>
              <a:t>2</a:t>
            </a:r>
            <a:r>
              <a:rPr lang="en-US" altLang="zh-CN" dirty="0"/>
              <a:t>n</a:t>
            </a:r>
            <a:r>
              <a:rPr lang="en-US" altLang="zh-CN" dirty="0">
                <a:sym typeface="Symbol"/>
              </a:rPr>
              <a:t></a:t>
            </a:r>
            <a:r>
              <a:rPr lang="zh-CN" altLang="zh-CN" dirty="0"/>
              <a:t>表示取</a:t>
            </a:r>
            <a:r>
              <a:rPr lang="en-US" altLang="zh-CN" dirty="0"/>
              <a:t>log</a:t>
            </a:r>
            <a:r>
              <a:rPr lang="en-US" altLang="zh-CN" baseline="-25000" dirty="0"/>
              <a:t>2</a:t>
            </a:r>
            <a:r>
              <a:rPr lang="en-US" altLang="zh-CN" dirty="0"/>
              <a:t>n</a:t>
            </a:r>
            <a:r>
              <a:rPr lang="zh-CN" altLang="zh-CN" dirty="0"/>
              <a:t>的整数部分。</a:t>
            </a:r>
          </a:p>
          <a:p>
            <a:pPr marL="365760" lvl="1" indent="0">
              <a:buNone/>
            </a:pPr>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3.3 </a:t>
            </a:r>
            <a:r>
              <a:rPr lang="zh-CN" altLang="zh-CN" b="1" dirty="0"/>
              <a:t>常用非线性数据结构</a:t>
            </a:r>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313578"/>
            <a:ext cx="5040560" cy="2304256"/>
          </a:xfrm>
          <a:prstGeom prst="rect">
            <a:avLst/>
          </a:prstGeom>
          <a:noFill/>
          <a:ln>
            <a:noFill/>
          </a:ln>
        </p:spPr>
      </p:pic>
    </p:spTree>
    <p:extLst>
      <p:ext uri="{BB962C8B-B14F-4D97-AF65-F5344CB8AC3E}">
        <p14:creationId xmlns:p14="http://schemas.microsoft.com/office/powerpoint/2010/main" val="32545830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二叉树的基本概念</a:t>
            </a:r>
            <a:endParaRPr lang="zh-CN" altLang="en-US" dirty="0"/>
          </a:p>
        </p:txBody>
      </p:sp>
      <p:sp>
        <p:nvSpPr>
          <p:cNvPr id="3" name="内容占位符 2"/>
          <p:cNvSpPr>
            <a:spLocks noGrp="1"/>
          </p:cNvSpPr>
          <p:nvPr>
            <p:ph sz="quarter" idx="1"/>
          </p:nvPr>
        </p:nvSpPr>
        <p:spPr/>
        <p:txBody>
          <a:bodyPr/>
          <a:lstStyle/>
          <a:p>
            <a:r>
              <a:rPr lang="zh-CN" altLang="zh-CN" dirty="0"/>
              <a:t>【例】一棵二叉树中共有</a:t>
            </a:r>
            <a:r>
              <a:rPr lang="en-US" altLang="zh-CN" dirty="0"/>
              <a:t>30</a:t>
            </a:r>
            <a:r>
              <a:rPr lang="zh-CN" altLang="zh-CN" dirty="0"/>
              <a:t>个叶子结点与</a:t>
            </a:r>
            <a:r>
              <a:rPr lang="en-US" altLang="zh-CN" dirty="0"/>
              <a:t>15</a:t>
            </a:r>
            <a:r>
              <a:rPr lang="zh-CN" altLang="zh-CN" dirty="0"/>
              <a:t>个度为</a:t>
            </a:r>
            <a:r>
              <a:rPr lang="en-US" altLang="zh-CN" dirty="0"/>
              <a:t>1</a:t>
            </a:r>
            <a:r>
              <a:rPr lang="zh-CN" altLang="zh-CN" dirty="0"/>
              <a:t>的结点，则该二叉树中的总结点数为多少？</a:t>
            </a:r>
          </a:p>
          <a:p>
            <a:pPr lvl="1"/>
            <a:r>
              <a:rPr lang="zh-CN" altLang="zh-CN" dirty="0"/>
              <a:t>【解】总结点数：</a:t>
            </a:r>
            <a:r>
              <a:rPr lang="en-US" altLang="zh-CN" dirty="0"/>
              <a:t>N=N</a:t>
            </a:r>
            <a:r>
              <a:rPr lang="en-US" altLang="zh-CN" baseline="-25000" dirty="0"/>
              <a:t>0</a:t>
            </a:r>
            <a:r>
              <a:rPr lang="en-US" altLang="zh-CN" dirty="0"/>
              <a:t>+N</a:t>
            </a:r>
            <a:r>
              <a:rPr lang="en-US" altLang="zh-CN" baseline="-25000" dirty="0"/>
              <a:t>1</a:t>
            </a:r>
            <a:r>
              <a:rPr lang="en-US" altLang="zh-CN" dirty="0"/>
              <a:t>+N</a:t>
            </a:r>
            <a:r>
              <a:rPr lang="en-US" altLang="zh-CN" baseline="-25000" dirty="0"/>
              <a:t>2</a:t>
            </a:r>
            <a:r>
              <a:rPr lang="en-US" altLang="zh-CN" dirty="0"/>
              <a:t>=30+15+(30-1)=74</a:t>
            </a:r>
          </a:p>
          <a:p>
            <a:pPr lvl="1"/>
            <a:endParaRPr lang="en-US" altLang="zh-CN" dirty="0"/>
          </a:p>
          <a:p>
            <a:r>
              <a:rPr lang="zh-CN" altLang="zh-CN" dirty="0"/>
              <a:t>【例】有一棵二叉树，共有</a:t>
            </a:r>
            <a:r>
              <a:rPr lang="en-US" altLang="zh-CN" dirty="0"/>
              <a:t>8</a:t>
            </a:r>
            <a:r>
              <a:rPr lang="zh-CN" altLang="zh-CN" dirty="0"/>
              <a:t>个结点，其中叶子结点只有</a:t>
            </a:r>
            <a:r>
              <a:rPr lang="en-US" altLang="zh-CN" dirty="0"/>
              <a:t>1</a:t>
            </a:r>
            <a:r>
              <a:rPr lang="zh-CN" altLang="zh-CN" dirty="0"/>
              <a:t>个，则该二叉树的深度为多少？</a:t>
            </a:r>
          </a:p>
          <a:p>
            <a:pPr lvl="1"/>
            <a:r>
              <a:rPr lang="zh-CN" altLang="zh-CN" dirty="0"/>
              <a:t>【解】度为</a:t>
            </a:r>
            <a:r>
              <a:rPr lang="en-US" altLang="zh-CN" dirty="0"/>
              <a:t>2</a:t>
            </a:r>
            <a:r>
              <a:rPr lang="zh-CN" altLang="zh-CN" dirty="0"/>
              <a:t>的结点数：</a:t>
            </a:r>
            <a:r>
              <a:rPr lang="en-US" altLang="zh-CN" dirty="0"/>
              <a:t>N</a:t>
            </a:r>
            <a:r>
              <a:rPr lang="en-US" altLang="zh-CN" baseline="-25000" dirty="0"/>
              <a:t>2</a:t>
            </a:r>
            <a:r>
              <a:rPr lang="en-US" altLang="zh-CN" dirty="0"/>
              <a:t>=1-1=0</a:t>
            </a:r>
            <a:r>
              <a:rPr lang="zh-CN" altLang="zh-CN" dirty="0"/>
              <a:t>，即没有度为</a:t>
            </a:r>
            <a:r>
              <a:rPr lang="en-US" altLang="zh-CN" dirty="0"/>
              <a:t>2</a:t>
            </a:r>
            <a:r>
              <a:rPr lang="zh-CN" altLang="zh-CN" dirty="0"/>
              <a:t>的结点，所有结点都是度为</a:t>
            </a:r>
            <a:r>
              <a:rPr lang="en-US" altLang="zh-CN" dirty="0"/>
              <a:t>1</a:t>
            </a:r>
            <a:r>
              <a:rPr lang="zh-CN" altLang="zh-CN" dirty="0"/>
              <a:t>的结点，所以每个层次上仅有</a:t>
            </a:r>
            <a:r>
              <a:rPr lang="en-US" altLang="zh-CN" dirty="0"/>
              <a:t>1</a:t>
            </a:r>
            <a:r>
              <a:rPr lang="zh-CN" altLang="zh-CN" dirty="0"/>
              <a:t>个结点，</a:t>
            </a:r>
            <a:r>
              <a:rPr lang="en-US" altLang="zh-CN" dirty="0"/>
              <a:t>8</a:t>
            </a:r>
            <a:r>
              <a:rPr lang="zh-CN" altLang="zh-CN" dirty="0"/>
              <a:t>个结点分布在</a:t>
            </a:r>
            <a:r>
              <a:rPr lang="en-US" altLang="zh-CN" dirty="0"/>
              <a:t>8</a:t>
            </a:r>
            <a:r>
              <a:rPr lang="zh-CN" altLang="zh-CN" dirty="0"/>
              <a:t>个层次上，二叉树的深度为</a:t>
            </a:r>
            <a:r>
              <a:rPr lang="en-US" altLang="zh-CN" dirty="0"/>
              <a:t>8</a:t>
            </a:r>
            <a:r>
              <a:rPr lang="zh-CN" altLang="zh-CN" dirty="0"/>
              <a:t>。</a:t>
            </a:r>
          </a:p>
          <a:p>
            <a:pPr lvl="1"/>
            <a:endParaRPr lang="zh-CN" altLang="zh-CN" dirty="0"/>
          </a:p>
          <a:p>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3.3 </a:t>
            </a:r>
            <a:r>
              <a:rPr lang="zh-CN" altLang="zh-CN" b="1" dirty="0"/>
              <a:t>常用非线性数据结构</a:t>
            </a:r>
          </a:p>
        </p:txBody>
      </p:sp>
    </p:spTree>
    <p:extLst>
      <p:ext uri="{BB962C8B-B14F-4D97-AF65-F5344CB8AC3E}">
        <p14:creationId xmlns:p14="http://schemas.microsoft.com/office/powerpoint/2010/main" val="17062399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满二叉树与完全二叉树</a:t>
            </a:r>
            <a:endParaRPr lang="zh-CN" altLang="en-US" dirty="0"/>
          </a:p>
        </p:txBody>
      </p:sp>
      <p:sp>
        <p:nvSpPr>
          <p:cNvPr id="3" name="内容占位符 2"/>
          <p:cNvSpPr>
            <a:spLocks noGrp="1"/>
          </p:cNvSpPr>
          <p:nvPr>
            <p:ph sz="quarter" idx="1"/>
          </p:nvPr>
        </p:nvSpPr>
        <p:spPr/>
        <p:txBody>
          <a:bodyPr/>
          <a:lstStyle/>
          <a:p>
            <a:r>
              <a:rPr lang="zh-CN" altLang="zh-CN" dirty="0"/>
              <a:t>满二叉树中除叶子结点外，所有结点都有两个子结点</a:t>
            </a:r>
            <a:endParaRPr lang="en-US" altLang="zh-CN" dirty="0"/>
          </a:p>
          <a:p>
            <a:r>
              <a:rPr lang="zh-CN" altLang="zh-CN" dirty="0"/>
              <a:t>在满二叉树的第</a:t>
            </a:r>
            <a:r>
              <a:rPr lang="en-US" altLang="zh-CN" dirty="0"/>
              <a:t>i</a:t>
            </a:r>
            <a:r>
              <a:rPr lang="zh-CN" altLang="zh-CN" dirty="0"/>
              <a:t>层上有</a:t>
            </a:r>
            <a:r>
              <a:rPr lang="en-US" altLang="zh-CN" dirty="0"/>
              <a:t>2 </a:t>
            </a:r>
            <a:r>
              <a:rPr lang="en-US" altLang="zh-CN" baseline="30000" dirty="0"/>
              <a:t>i-1</a:t>
            </a:r>
            <a:r>
              <a:rPr lang="en-US" altLang="zh-CN" dirty="0"/>
              <a:t> </a:t>
            </a:r>
            <a:r>
              <a:rPr lang="zh-CN" altLang="zh-CN" dirty="0"/>
              <a:t>个结点</a:t>
            </a:r>
            <a:endParaRPr lang="en-US" altLang="zh-CN" dirty="0"/>
          </a:p>
          <a:p>
            <a:r>
              <a:rPr lang="zh-CN" altLang="zh-CN" dirty="0"/>
              <a:t>深度为</a:t>
            </a:r>
            <a:r>
              <a:rPr lang="en-US" altLang="zh-CN" dirty="0"/>
              <a:t>k</a:t>
            </a:r>
            <a:r>
              <a:rPr lang="zh-CN" altLang="zh-CN" dirty="0"/>
              <a:t>的满二叉树有</a:t>
            </a:r>
            <a:r>
              <a:rPr lang="en-US" altLang="zh-CN" dirty="0"/>
              <a:t>2</a:t>
            </a:r>
            <a:r>
              <a:rPr lang="en-US" altLang="zh-CN" baseline="30000" dirty="0"/>
              <a:t>k</a:t>
            </a:r>
            <a:r>
              <a:rPr lang="en-US" altLang="zh-CN" dirty="0"/>
              <a:t>-1</a:t>
            </a:r>
            <a:r>
              <a:rPr lang="zh-CN" altLang="zh-CN" dirty="0"/>
              <a:t>个结点</a:t>
            </a:r>
            <a:endParaRPr lang="en-US" altLang="zh-CN" dirty="0"/>
          </a:p>
          <a:p>
            <a:endParaRPr lang="en-US" altLang="zh-CN" dirty="0"/>
          </a:p>
          <a:p>
            <a:endParaRPr lang="en-US" altLang="zh-CN" dirty="0"/>
          </a:p>
          <a:p>
            <a:endParaRPr lang="en-US" altLang="zh-CN" dirty="0"/>
          </a:p>
          <a:p>
            <a:endParaRPr lang="en-US" altLang="zh-CN" dirty="0"/>
          </a:p>
          <a:p>
            <a:r>
              <a:rPr lang="zh-CN" altLang="zh-CN" dirty="0"/>
              <a:t>【例】求深度为</a:t>
            </a:r>
            <a:r>
              <a:rPr lang="en-US" altLang="zh-CN" dirty="0"/>
              <a:t>5</a:t>
            </a:r>
            <a:r>
              <a:rPr lang="zh-CN" altLang="zh-CN" dirty="0"/>
              <a:t>的二叉树有多少个叶子结点？有多少个结点？</a:t>
            </a:r>
          </a:p>
          <a:p>
            <a:pPr lvl="1"/>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3.3 </a:t>
            </a:r>
            <a:r>
              <a:rPr lang="zh-CN" altLang="zh-CN" b="1" dirty="0"/>
              <a:t>常用非线性数据结构</a:t>
            </a:r>
          </a:p>
        </p:txBody>
      </p:sp>
      <p:pic>
        <p:nvPicPr>
          <p:cNvPr id="5" name="图片 4"/>
          <p:cNvPicPr/>
          <p:nvPr/>
        </p:nvPicPr>
        <p:blipFill>
          <a:blip r:embed="rId2">
            <a:extLst>
              <a:ext uri="{28A0092B-C50C-407E-A947-70E740481C1C}">
                <a14:useLocalDpi xmlns:a14="http://schemas.microsoft.com/office/drawing/2010/main" val="0"/>
              </a:ext>
            </a:extLst>
          </a:blip>
          <a:srcRect t="3981"/>
          <a:stretch>
            <a:fillRect/>
          </a:stretch>
        </p:blipFill>
        <p:spPr bwMode="auto">
          <a:xfrm>
            <a:off x="2267744" y="3356992"/>
            <a:ext cx="4176464" cy="1728192"/>
          </a:xfrm>
          <a:prstGeom prst="rect">
            <a:avLst/>
          </a:prstGeom>
          <a:noFill/>
          <a:ln>
            <a:noFill/>
          </a:ln>
        </p:spPr>
      </p:pic>
      <p:pic>
        <p:nvPicPr>
          <p:cNvPr id="4097" name="Picture 1" descr="C:\Users\lx\AppData\Roaming\Tencent\Users\75319332\QQ\WinTemp\RichOle\497}(SBTI%Z8Y(PRS~T%IG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5733256"/>
            <a:ext cx="3345705"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7889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310852"/>
            <a:ext cx="7467600" cy="1143000"/>
          </a:xfrm>
        </p:spPr>
        <p:txBody>
          <a:bodyPr/>
          <a:lstStyle/>
          <a:p>
            <a:r>
              <a:rPr lang="zh-CN" altLang="zh-CN" dirty="0"/>
              <a:t>完全二叉树</a:t>
            </a:r>
            <a:endParaRPr lang="zh-CN" altLang="en-US" dirty="0"/>
          </a:p>
        </p:txBody>
      </p:sp>
      <p:sp>
        <p:nvSpPr>
          <p:cNvPr id="3" name="内容占位符 2"/>
          <p:cNvSpPr>
            <a:spLocks noGrp="1"/>
          </p:cNvSpPr>
          <p:nvPr>
            <p:ph sz="quarter" idx="1"/>
          </p:nvPr>
        </p:nvSpPr>
        <p:spPr>
          <a:xfrm>
            <a:off x="514164" y="980728"/>
            <a:ext cx="7467600" cy="4873752"/>
          </a:xfrm>
        </p:spPr>
        <p:txBody>
          <a:bodyPr/>
          <a:lstStyle/>
          <a:p>
            <a:r>
              <a:rPr lang="zh-CN" altLang="zh-CN" dirty="0"/>
              <a:t>完全二叉树是除最后一层外，每一层上的结点数均达到最大值</a:t>
            </a:r>
            <a:endParaRPr lang="en-US" altLang="zh-CN" dirty="0"/>
          </a:p>
          <a:p>
            <a:r>
              <a:rPr lang="zh-CN" altLang="zh-CN" dirty="0"/>
              <a:t>在最后一层上只缺少右边的若干结点</a:t>
            </a:r>
            <a:endParaRPr lang="en-US" altLang="zh-CN" dirty="0"/>
          </a:p>
          <a:p>
            <a:r>
              <a:rPr lang="zh-CN" altLang="en-US" dirty="0"/>
              <a:t>性质</a:t>
            </a:r>
            <a:endParaRPr lang="en-US" altLang="zh-CN" dirty="0"/>
          </a:p>
          <a:p>
            <a:pPr lvl="1"/>
            <a:r>
              <a:rPr lang="zh-CN" altLang="zh-CN" dirty="0"/>
              <a:t>具有</a:t>
            </a:r>
            <a:r>
              <a:rPr lang="en-US" altLang="zh-CN" dirty="0"/>
              <a:t>n</a:t>
            </a:r>
            <a:r>
              <a:rPr lang="zh-CN" altLang="zh-CN" dirty="0"/>
              <a:t>个结点的完全二叉树的深度为</a:t>
            </a:r>
            <a:r>
              <a:rPr lang="en-US" altLang="zh-CN" dirty="0">
                <a:sym typeface="Symbol"/>
              </a:rPr>
              <a:t></a:t>
            </a:r>
            <a:r>
              <a:rPr lang="en-US" altLang="zh-CN" dirty="0"/>
              <a:t>log</a:t>
            </a:r>
            <a:r>
              <a:rPr lang="en-US" altLang="zh-CN" baseline="-25000" dirty="0"/>
              <a:t>2</a:t>
            </a:r>
            <a:r>
              <a:rPr lang="en-US" altLang="zh-CN" dirty="0"/>
              <a:t>n</a:t>
            </a:r>
            <a:r>
              <a:rPr lang="en-US" altLang="zh-CN" dirty="0">
                <a:sym typeface="Symbol"/>
              </a:rPr>
              <a:t></a:t>
            </a:r>
            <a:r>
              <a:rPr lang="en-US" altLang="zh-CN" dirty="0"/>
              <a:t> + 1</a:t>
            </a:r>
          </a:p>
          <a:p>
            <a:pPr lvl="1"/>
            <a:r>
              <a:rPr lang="zh-CN" altLang="en-US" dirty="0"/>
              <a:t>补充性质：</a:t>
            </a:r>
            <a:endParaRPr lang="en-US" altLang="zh-CN" dirty="0"/>
          </a:p>
          <a:p>
            <a:pPr lvl="1"/>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3.3 </a:t>
            </a:r>
            <a:r>
              <a:rPr lang="zh-CN" altLang="zh-CN" b="1" dirty="0"/>
              <a:t>常用非线性数据结构</a:t>
            </a:r>
          </a:p>
        </p:txBody>
      </p:sp>
      <p:pic>
        <p:nvPicPr>
          <p:cNvPr id="5121" name="Picture 1" descr="C:\Users\lx\AppData\Roaming\Tencent\Users\75319332\QQ\WinTemp\RichOle\I53C5R5N6V%PZ[G2(6A564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094339"/>
            <a:ext cx="3672408" cy="372771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5940152" y="4958196"/>
            <a:ext cx="2520280" cy="1863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 name="TextBox 5"/>
              <p:cNvSpPr txBox="1"/>
              <p:nvPr/>
            </p:nvSpPr>
            <p:spPr>
              <a:xfrm>
                <a:off x="899592" y="3573016"/>
                <a:ext cx="2736304" cy="8117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a:rPr>
                            <m:t>𝑛</m:t>
                          </m:r>
                        </m:e>
                        <m:sub>
                          <m:r>
                            <a:rPr lang="en-US" altLang="zh-CN" b="0" i="1" smtClean="0">
                              <a:latin typeface="Cambria Math"/>
                            </a:rPr>
                            <m:t>1</m:t>
                          </m:r>
                        </m:sub>
                      </m:sSub>
                      <m:r>
                        <a:rPr lang="en-US" altLang="zh-CN" b="0" i="1" smtClean="0">
                          <a:latin typeface="Cambria Math"/>
                        </a:rPr>
                        <m:t>=</m:t>
                      </m:r>
                      <m:d>
                        <m:dPr>
                          <m:begChr m:val="{"/>
                          <m:endChr m:val=""/>
                          <m:ctrlPr>
                            <a:rPr lang="en-US" altLang="zh-CN" b="0" i="1" smtClean="0">
                              <a:latin typeface="Cambria Math" panose="02040503050406030204" pitchFamily="18" charset="0"/>
                            </a:rPr>
                          </m:ctrlPr>
                        </m:dPr>
                        <m:e>
                          <m:m>
                            <m:mPr>
                              <m:mcs>
                                <m:mc>
                                  <m:mcPr>
                                    <m:count m:val="1"/>
                                    <m:mcJc m:val="center"/>
                                  </m:mcPr>
                                </m:mc>
                              </m:mcs>
                              <m:ctrlPr>
                                <a:rPr lang="en-US" altLang="zh-CN" b="0" i="1" smtClean="0">
                                  <a:latin typeface="Cambria Math" panose="02040503050406030204" pitchFamily="18" charset="0"/>
                                </a:rPr>
                              </m:ctrlPr>
                            </m:mPr>
                            <m:mr>
                              <m:e>
                                <m:r>
                                  <a:rPr lang="en-US" altLang="zh-CN" i="1">
                                    <a:latin typeface="Cambria Math"/>
                                  </a:rPr>
                                  <m:t>1</m:t>
                                </m:r>
                                <m:r>
                                  <a:rPr lang="en-US" altLang="zh-CN" b="0" i="1" smtClean="0">
                                    <a:latin typeface="Cambria Math"/>
                                  </a:rPr>
                                  <m:t> </m:t>
                                </m:r>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𝑛</m:t>
                                    </m:r>
                                  </m:e>
                                  <m:sub>
                                    <m:r>
                                      <a:rPr lang="zh-CN" altLang="en-US" i="1">
                                        <a:latin typeface="Cambria Math"/>
                                      </a:rPr>
                                      <m:t>总</m:t>
                                    </m:r>
                                  </m:sub>
                                </m:sSub>
                                <m:r>
                                  <a:rPr lang="zh-CN" altLang="en-US" i="1">
                                    <a:latin typeface="Cambria Math"/>
                                  </a:rPr>
                                  <m:t>为偶数</m:t>
                                </m:r>
                                <m:r>
                                  <a:rPr lang="en-US" altLang="zh-CN" i="1">
                                    <a:latin typeface="Cambria Math"/>
                                  </a:rPr>
                                  <m:t>)</m:t>
                                </m:r>
                              </m:e>
                            </m:mr>
                            <m:mr>
                              <m:e>
                                <m:r>
                                  <a:rPr lang="en-US" altLang="zh-CN" b="0" i="1" smtClean="0">
                                    <a:latin typeface="Cambria Math"/>
                                  </a:rPr>
                                  <m:t>0 (</m:t>
                                </m:r>
                                <m:sSub>
                                  <m:sSubPr>
                                    <m:ctrlPr>
                                      <a:rPr lang="en-US" altLang="zh-CN" i="1">
                                        <a:latin typeface="Cambria Math" panose="02040503050406030204" pitchFamily="18" charset="0"/>
                                      </a:rPr>
                                    </m:ctrlPr>
                                  </m:sSubPr>
                                  <m:e>
                                    <m:r>
                                      <a:rPr lang="en-US" altLang="zh-CN" i="1">
                                        <a:latin typeface="Cambria Math"/>
                                      </a:rPr>
                                      <m:t>𝑛</m:t>
                                    </m:r>
                                  </m:e>
                                  <m:sub>
                                    <m:r>
                                      <a:rPr lang="zh-CN" altLang="en-US" i="1">
                                        <a:latin typeface="Cambria Math"/>
                                      </a:rPr>
                                      <m:t>总</m:t>
                                    </m:r>
                                  </m:sub>
                                </m:sSub>
                                <m:r>
                                  <a:rPr lang="zh-CN" altLang="en-US" i="1">
                                    <a:latin typeface="Cambria Math"/>
                                  </a:rPr>
                                  <m:t>为奇数</m:t>
                                </m:r>
                                <m:r>
                                  <a:rPr lang="en-US" altLang="zh-CN" i="1">
                                    <a:latin typeface="Cambria Math"/>
                                  </a:rPr>
                                  <m:t>)</m:t>
                                </m:r>
                              </m:e>
                            </m:mr>
                          </m:m>
                        </m:e>
                      </m:d>
                    </m:oMath>
                  </m:oMathPara>
                </a14:m>
                <a:endParaRPr lang="zh-CN"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99592" y="3573016"/>
                <a:ext cx="2736304" cy="811761"/>
              </a:xfrm>
              <a:prstGeom prst="rect">
                <a:avLst/>
              </a:prstGeom>
              <a:blipFill rotWithShape="1">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647889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二叉树的存储结构</a:t>
            </a:r>
            <a:endParaRPr lang="zh-CN" altLang="en-US" dirty="0"/>
          </a:p>
        </p:txBody>
      </p:sp>
      <p:sp>
        <p:nvSpPr>
          <p:cNvPr id="3" name="内容占位符 2"/>
          <p:cNvSpPr>
            <a:spLocks noGrp="1"/>
          </p:cNvSpPr>
          <p:nvPr>
            <p:ph sz="quarter" idx="1"/>
          </p:nvPr>
        </p:nvSpPr>
        <p:spPr/>
        <p:txBody>
          <a:bodyPr/>
          <a:lstStyle/>
          <a:p>
            <a:r>
              <a:rPr lang="zh-CN" altLang="zh-CN" dirty="0"/>
              <a:t>通常情况下采用链式存储</a:t>
            </a:r>
            <a:endParaRPr lang="en-US" altLang="zh-CN" dirty="0"/>
          </a:p>
          <a:p>
            <a:r>
              <a:rPr lang="zh-CN" altLang="zh-CN" dirty="0"/>
              <a:t>采用链式存储的二叉树称为二叉链表</a:t>
            </a:r>
          </a:p>
          <a:p>
            <a:r>
              <a:rPr lang="zh-CN" altLang="zh-CN" dirty="0"/>
              <a:t>结点分成三个域：一个域存放结点本身的信息，另外两个是指针域，分别存放左、右子结点的地址</a:t>
            </a:r>
            <a:endParaRPr lang="zh-CN" altLang="en-US" dirty="0"/>
          </a:p>
        </p:txBody>
      </p:sp>
      <p:sp>
        <p:nvSpPr>
          <p:cNvPr id="4" name="TextBox 3"/>
          <p:cNvSpPr txBox="1"/>
          <p:nvPr/>
        </p:nvSpPr>
        <p:spPr>
          <a:xfrm>
            <a:off x="4860032" y="260648"/>
            <a:ext cx="3816424" cy="369332"/>
          </a:xfrm>
          <a:prstGeom prst="rect">
            <a:avLst/>
          </a:prstGeom>
          <a:noFill/>
        </p:spPr>
        <p:txBody>
          <a:bodyPr wrap="square" rtlCol="0">
            <a:spAutoFit/>
          </a:bodyPr>
          <a:lstStyle/>
          <a:p>
            <a:r>
              <a:rPr lang="en-US" altLang="zh-CN" b="1" dirty="0"/>
              <a:t>3.3 </a:t>
            </a:r>
            <a:r>
              <a:rPr lang="zh-CN" altLang="zh-CN" b="1" dirty="0"/>
              <a:t>常用非线性数据结构</a:t>
            </a:r>
          </a:p>
        </p:txBody>
      </p:sp>
      <p:pic>
        <p:nvPicPr>
          <p:cNvPr id="5" name="图片 4" descr="二叉结点"/>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1563" y="3649948"/>
            <a:ext cx="2232248" cy="35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descr="二叉结点"/>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4725144"/>
            <a:ext cx="2232248" cy="35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descr="二叉结点"/>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4725144"/>
            <a:ext cx="2232248" cy="35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descr="二叉结点"/>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5733256"/>
            <a:ext cx="2232248" cy="35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descr="二叉结点"/>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2203" y="5733256"/>
            <a:ext cx="2232248" cy="35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descr="二叉结点"/>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524" y="5733256"/>
            <a:ext cx="2232248" cy="35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直接箭头连接符 11"/>
          <p:cNvCxnSpPr/>
          <p:nvPr/>
        </p:nvCxnSpPr>
        <p:spPr>
          <a:xfrm flipH="1">
            <a:off x="1403648" y="4941168"/>
            <a:ext cx="414046" cy="7920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4" name="直接箭头连接符 13"/>
          <p:cNvCxnSpPr>
            <a:endCxn id="7" idx="0"/>
          </p:cNvCxnSpPr>
          <p:nvPr/>
        </p:nvCxnSpPr>
        <p:spPr>
          <a:xfrm>
            <a:off x="5004048" y="3933056"/>
            <a:ext cx="1116124" cy="7920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9" name="直接箭头连接符 18"/>
          <p:cNvCxnSpPr>
            <a:endCxn id="8" idx="0"/>
          </p:cNvCxnSpPr>
          <p:nvPr/>
        </p:nvCxnSpPr>
        <p:spPr>
          <a:xfrm>
            <a:off x="3266855" y="5066128"/>
            <a:ext cx="909101" cy="66712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1" name="直接箭头连接符 20"/>
          <p:cNvCxnSpPr>
            <a:endCxn id="6" idx="0"/>
          </p:cNvCxnSpPr>
          <p:nvPr/>
        </p:nvCxnSpPr>
        <p:spPr>
          <a:xfrm flipH="1">
            <a:off x="2519772" y="3942074"/>
            <a:ext cx="900100" cy="78307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3" name="直接箭头连接符 22"/>
          <p:cNvCxnSpPr>
            <a:endCxn id="9" idx="0"/>
          </p:cNvCxnSpPr>
          <p:nvPr/>
        </p:nvCxnSpPr>
        <p:spPr>
          <a:xfrm>
            <a:off x="6912260" y="5008157"/>
            <a:ext cx="456067" cy="72509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0647889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凸显">
  <a:themeElements>
    <a:clrScheme name="凸显">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凸显">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凸显">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1325</TotalTime>
  <Words>9983</Words>
  <Application>Microsoft Office PowerPoint</Application>
  <PresentationFormat>全屏显示(4:3)</PresentationFormat>
  <Paragraphs>1727</Paragraphs>
  <Slides>137</Slides>
  <Notes>2</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137</vt:i4>
      </vt:variant>
    </vt:vector>
  </HeadingPairs>
  <TitlesOfParts>
    <vt:vector size="151" baseType="lpstr">
      <vt:lpstr>黑体</vt:lpstr>
      <vt:lpstr>华文楷体</vt:lpstr>
      <vt:lpstr>楷体_GB2312</vt:lpstr>
      <vt:lpstr>宋体</vt:lpstr>
      <vt:lpstr>Arial</vt:lpstr>
      <vt:lpstr>Calibri</vt:lpstr>
      <vt:lpstr>Cambria Math</vt:lpstr>
      <vt:lpstr>Century Schoolbook</vt:lpstr>
      <vt:lpstr>Tahoma</vt:lpstr>
      <vt:lpstr>Times New Roman</vt:lpstr>
      <vt:lpstr>Wingdings</vt:lpstr>
      <vt:lpstr>Wingdings 2</vt:lpstr>
      <vt:lpstr>凸显</vt:lpstr>
      <vt:lpstr>BMP 图像</vt:lpstr>
      <vt:lpstr>大学计算机基础</vt:lpstr>
      <vt:lpstr>第1章 数字化生存环境</vt:lpstr>
      <vt:lpstr>数制的基本概念</vt:lpstr>
      <vt:lpstr>二进制、十进制数相互转换</vt:lpstr>
      <vt:lpstr>八进制、十六进制</vt:lpstr>
      <vt:lpstr>计算机中的数据单位</vt:lpstr>
      <vt:lpstr>字节单位的换算</vt:lpstr>
      <vt:lpstr>数值的表示</vt:lpstr>
      <vt:lpstr>西文字符的表示</vt:lpstr>
      <vt:lpstr>PowerPoint 演示文稿</vt:lpstr>
      <vt:lpstr>汉字的表示</vt:lpstr>
      <vt:lpstr>字形的表示</vt:lpstr>
      <vt:lpstr>声音的数字化</vt:lpstr>
      <vt:lpstr>图形图像的数字化</vt:lpstr>
      <vt:lpstr>位图图像 存储容量计算 </vt:lpstr>
      <vt:lpstr>矢量图像</vt:lpstr>
      <vt:lpstr>视频信息的数字化</vt:lpstr>
      <vt:lpstr>数据的压缩</vt:lpstr>
      <vt:lpstr>数据压缩的方式</vt:lpstr>
      <vt:lpstr>计算机网络的定义</vt:lpstr>
      <vt:lpstr>计算机网络的拓扑结构</vt:lpstr>
      <vt:lpstr>星型拓扑</vt:lpstr>
      <vt:lpstr>环型拓扑</vt:lpstr>
      <vt:lpstr>总线型拓扑</vt:lpstr>
      <vt:lpstr>树型拓扑</vt:lpstr>
      <vt:lpstr>网状型（混合型）拓扑</vt:lpstr>
      <vt:lpstr>网络协议</vt:lpstr>
      <vt:lpstr>根据网络覆盖范围分类网络</vt:lpstr>
      <vt:lpstr>数据通信</vt:lpstr>
      <vt:lpstr>传输介质</vt:lpstr>
      <vt:lpstr>数据交换技术</vt:lpstr>
      <vt:lpstr>局域网</vt:lpstr>
      <vt:lpstr>Internet及Internet地址</vt:lpstr>
      <vt:lpstr>IP分类</vt:lpstr>
      <vt:lpstr>子网、子网掩码与默认网关地址</vt:lpstr>
      <vt:lpstr>MAC地址，以及与IP区别</vt:lpstr>
      <vt:lpstr>域名地址与域名解析</vt:lpstr>
      <vt:lpstr>DNS服务器（工作原理，了解）</vt:lpstr>
      <vt:lpstr>统一资源定位器URL</vt:lpstr>
      <vt:lpstr>接入Internet的方式</vt:lpstr>
      <vt:lpstr>物联网</vt:lpstr>
      <vt:lpstr>图灵机与可计算性</vt:lpstr>
      <vt:lpstr>算法的自动化</vt:lpstr>
      <vt:lpstr>计算思维</vt:lpstr>
      <vt:lpstr>云计算</vt:lpstr>
      <vt:lpstr>大数据</vt:lpstr>
      <vt:lpstr>人工智能</vt:lpstr>
      <vt:lpstr>第2章 算法与程序设计</vt:lpstr>
      <vt:lpstr>算法的概念</vt:lpstr>
      <vt:lpstr>算法的基本特征</vt:lpstr>
      <vt:lpstr>算法的基本要素</vt:lpstr>
      <vt:lpstr>算法的复杂度</vt:lpstr>
      <vt:lpstr>算法的空间复杂度</vt:lpstr>
      <vt:lpstr>算法设计的基本方法</vt:lpstr>
      <vt:lpstr>典型计算问题的算法设计</vt:lpstr>
      <vt:lpstr>典型计算问题的算法设计</vt:lpstr>
      <vt:lpstr>典型计算问题的算法设计</vt:lpstr>
      <vt:lpstr>常用的查找算法</vt:lpstr>
      <vt:lpstr>常用的排序算法</vt:lpstr>
      <vt:lpstr>堆</vt:lpstr>
      <vt:lpstr>程序</vt:lpstr>
      <vt:lpstr>程序设计语言</vt:lpstr>
      <vt:lpstr>汇编语言（低级）</vt:lpstr>
      <vt:lpstr>高级语言</vt:lpstr>
      <vt:lpstr>程序设计风格</vt:lpstr>
      <vt:lpstr>结构化程序的基本结构</vt:lpstr>
      <vt:lpstr>结构化程序设计的原则</vt:lpstr>
      <vt:lpstr>面向对象程序设计的基本概念</vt:lpstr>
      <vt:lpstr>面向对象方法的主要特征</vt:lpstr>
      <vt:lpstr>面向对象程序设计的特点</vt:lpstr>
      <vt:lpstr>第3章 常用数据结构</vt:lpstr>
      <vt:lpstr>数据的逻辑结构</vt:lpstr>
      <vt:lpstr>线性结构和非线性结构</vt:lpstr>
      <vt:lpstr>数据逻辑结构的表示</vt:lpstr>
      <vt:lpstr>数据逻辑结构的表示</vt:lpstr>
      <vt:lpstr>数据的存储结构</vt:lpstr>
      <vt:lpstr>顺序存储结构</vt:lpstr>
      <vt:lpstr>链式存储结构</vt:lpstr>
      <vt:lpstr>单链表</vt:lpstr>
      <vt:lpstr>双向链表</vt:lpstr>
      <vt:lpstr>循环链表</vt:lpstr>
      <vt:lpstr>线性表</vt:lpstr>
      <vt:lpstr>线性表的存储结构及其运算</vt:lpstr>
      <vt:lpstr>线性链表的插入和删除运算</vt:lpstr>
      <vt:lpstr>栈</vt:lpstr>
      <vt:lpstr>栈的存储结构及其运算</vt:lpstr>
      <vt:lpstr>栈的存储结构及其运算</vt:lpstr>
      <vt:lpstr>队列</vt:lpstr>
      <vt:lpstr>队列的存储结构及其运算</vt:lpstr>
      <vt:lpstr>队列的存储结构及其运算</vt:lpstr>
      <vt:lpstr>循环队列</vt:lpstr>
      <vt:lpstr>循环队列</vt:lpstr>
      <vt:lpstr>队列的应用案例</vt:lpstr>
      <vt:lpstr>树的基本概念</vt:lpstr>
      <vt:lpstr>二叉树的基本概念</vt:lpstr>
      <vt:lpstr>二叉树的基本概念</vt:lpstr>
      <vt:lpstr>满二叉树与完全二叉树</vt:lpstr>
      <vt:lpstr>完全二叉树</vt:lpstr>
      <vt:lpstr>二叉树的存储结构</vt:lpstr>
      <vt:lpstr>二叉树的遍历</vt:lpstr>
      <vt:lpstr>二叉树的遍历</vt:lpstr>
      <vt:lpstr>第4章 数据的组织和管理</vt:lpstr>
      <vt:lpstr>数据库系统的基本概念</vt:lpstr>
      <vt:lpstr>数据基本概念关系（了解）</vt:lpstr>
      <vt:lpstr>数据库系统的基本特点</vt:lpstr>
      <vt:lpstr>数据库系统的内部结构体系</vt:lpstr>
      <vt:lpstr>经典的数据逻辑模型—关系模型</vt:lpstr>
      <vt:lpstr>模型的相关概念</vt:lpstr>
      <vt:lpstr>各种键的区分</vt:lpstr>
      <vt:lpstr>关系模型的相关概念</vt:lpstr>
      <vt:lpstr>关系模型中的数据约束1</vt:lpstr>
      <vt:lpstr>关系模型中的数据约束2</vt:lpstr>
      <vt:lpstr>关系模型中的数据约束3</vt:lpstr>
      <vt:lpstr>关系模型的运算</vt:lpstr>
      <vt:lpstr>关系模型的运算</vt:lpstr>
      <vt:lpstr>关系模型的运算</vt:lpstr>
      <vt:lpstr>关系模型的运算</vt:lpstr>
      <vt:lpstr>关系模型的运算</vt:lpstr>
      <vt:lpstr>E—R模型概念及其图形表示法</vt:lpstr>
      <vt:lpstr>E—R模型</vt:lpstr>
      <vt:lpstr>第5章 软件的开发</vt:lpstr>
      <vt:lpstr>软件</vt:lpstr>
      <vt:lpstr>软件工程</vt:lpstr>
      <vt:lpstr>软件工程的目标及原则</vt:lpstr>
      <vt:lpstr>软件的生命周期</vt:lpstr>
      <vt:lpstr>软件开发的需求分析阶段</vt:lpstr>
      <vt:lpstr>需求分析方法</vt:lpstr>
      <vt:lpstr>数据字典 (Data Dictionary，DD)</vt:lpstr>
      <vt:lpstr>判断树</vt:lpstr>
      <vt:lpstr>判断表</vt:lpstr>
      <vt:lpstr>软件开发的设计阶段</vt:lpstr>
      <vt:lpstr>结构化设计方法</vt:lpstr>
      <vt:lpstr>结构化概要设计的过程和工具</vt:lpstr>
      <vt:lpstr>概要设计的工具</vt:lpstr>
      <vt:lpstr>结构化详细设计的过程和工具</vt:lpstr>
      <vt:lpstr>软件开发的测试阶段</vt:lpstr>
      <vt:lpstr>软件调试</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大学计算机基础</dc:title>
  <dc:creator>lx</dc:creator>
  <cp:lastModifiedBy>刘 冰</cp:lastModifiedBy>
  <cp:revision>370</cp:revision>
  <dcterms:created xsi:type="dcterms:W3CDTF">2019-09-21T23:52:29Z</dcterms:created>
  <dcterms:modified xsi:type="dcterms:W3CDTF">2022-10-12T03:34:03Z</dcterms:modified>
</cp:coreProperties>
</file>