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420" r:id="rId2"/>
    <p:sldId id="440" r:id="rId3"/>
    <p:sldId id="431" r:id="rId4"/>
    <p:sldId id="435" r:id="rId5"/>
    <p:sldId id="436" r:id="rId6"/>
    <p:sldId id="437" r:id="rId7"/>
    <p:sldId id="439" r:id="rId8"/>
    <p:sldId id="438" r:id="rId9"/>
    <p:sldId id="422" r:id="rId10"/>
    <p:sldId id="424" r:id="rId11"/>
    <p:sldId id="425" r:id="rId12"/>
    <p:sldId id="442" r:id="rId13"/>
    <p:sldId id="443" r:id="rId14"/>
    <p:sldId id="444" r:id="rId15"/>
    <p:sldId id="446" r:id="rId16"/>
    <p:sldId id="426" r:id="rId17"/>
    <p:sldId id="427" r:id="rId18"/>
    <p:sldId id="428" r:id="rId19"/>
    <p:sldId id="429" r:id="rId20"/>
    <p:sldId id="430" r:id="rId21"/>
    <p:sldId id="434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700"/>
    <a:srgbClr val="009834"/>
    <a:srgbClr val="9A3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332" autoAdjust="0"/>
    <p:restoredTop sz="94104" autoAdjust="0"/>
  </p:normalViewPr>
  <p:slideViewPr>
    <p:cSldViewPr>
      <p:cViewPr varScale="1">
        <p:scale>
          <a:sx n="58" d="100"/>
          <a:sy n="58" d="100"/>
        </p:scale>
        <p:origin x="52" y="4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226"/>
    </p:cViewPr>
  </p:sorterViewPr>
  <p:notesViewPr>
    <p:cSldViewPr>
      <p:cViewPr varScale="1">
        <p:scale>
          <a:sx n="61" d="100"/>
          <a:sy n="61" d="100"/>
        </p:scale>
        <p:origin x="2532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9048191-BF10-406A-AC18-FF0F345AD6FB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17D34EC-1143-4410-A37F-A9B35B8D68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3413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0EA6D6D4-C5C7-472D-B98D-5D3FFF809B0F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BE47961-956A-48C6-BC22-79F58A4560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2803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E47961-956A-48C6-BC22-79F58A45607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476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0419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48668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../../../1V994W2/PycharmProjects/PPT_Background_Generation/pic_temp/0_pic_quater_right_down.png" TargetMode="External"/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10" Type="http://schemas.openxmlformats.org/officeDocument/2006/relationships/image" Target="../../../../1V994W2/PycharmProjects/PPT_Background_Generation/pic_temp/1_pic_quater_left_down.png" TargetMode="External"/><Relationship Id="rId4" Type="http://schemas.openxmlformats.org/officeDocument/2006/relationships/tags" Target="../tags/tag4.xml"/><Relationship Id="rId9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CAA86-CCB7-4AD8-820F-CCDEAC3DEDAC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79DFAB-539C-43A7-B3C7-12FBDE3998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2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A999C-90B9-4393-94F7-3DE49AF8AEA6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1D21D-89F5-49BE-9DBC-1922DFE16A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003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BCA77-D6FC-4071-A76B-941586C3FE66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CD404-88AD-48AC-A89C-9B72D8EB0ED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01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 descr="C:/Users/1V994W2/PycharmProjects/PPT_Background_Generation/pic_temp/0_pic_quater_right_down.png"/>
          <p:cNvPicPr>
            <a:picLocks noChangeArrowheads="1"/>
          </p:cNvPicPr>
          <p:nvPr>
            <p:custDataLst>
              <p:tags r:id="rId1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9667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5" descr="C:/Users/1V994W2/PycharmProjects/PPT_Background_Generation/pic_temp/1_pic_quater_left_down.png"/>
          <p:cNvPicPr>
            <a:picLocks noChangeArrowheads="1"/>
          </p:cNvPicPr>
          <p:nvPr>
            <p:custDataLst>
              <p:tags r:id="rId2"/>
            </p:custDataLst>
          </p:nvPr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2333" y="0"/>
            <a:ext cx="71966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1" y="952509"/>
            <a:ext cx="10852237" cy="5388907"/>
          </a:xfr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>
              <a:defRPr/>
            </a:pPr>
            <a:fld id="{E45D38EF-525E-4A7C-B553-8FA51650B33E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>
              <a:defRPr/>
            </a:pPr>
            <a:fld id="{5A4B9799-13C1-4A64-B90A-D8DB30E749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300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80D9A-BA96-4249-9B8F-EC794B7B7773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0E8C77-1989-4108-AFD2-86C9369F1E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87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86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82215-6FCA-400F-A7B2-0B9591FF96CB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C27113-6DFC-4307-81E5-FA949A3993F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76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"/>
            <a:ext cx="1219200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56C8D-B10E-498B-814B-3ADA4D022A56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0245F-16E8-484C-A82B-F307558D5C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844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DD529-6EC3-4BC1-A868-33AC2DFFF3D0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599541-3A62-4856-82EB-46E6EBB0D1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"/>
            <a:ext cx="1219200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9C58D-E97B-4874-BC17-3D2CFDCF718A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0C2F44-C0A6-4334-96D2-8FD937A603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975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B996-82A3-4A41-8A93-A236086D9BDB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6CE1F-7ED3-4DCE-B1B4-1CE4922AB4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614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91A04-1EE0-46CD-A32D-474C145B6247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EBB37-D35E-4F98-8736-407AD74047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846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5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611E4B-7DFA-4268-B207-07A32384AB65}" type="datetimeFigureOut">
              <a:rPr lang="zh-CN" altLang="en-US"/>
              <a:pPr>
                <a:defRPr/>
              </a:pPr>
              <a:t>2022/10/6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BD1AE8F-C1D0-4E2F-B952-11FCF7ABE082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76280"/>
            <a:ext cx="12192000" cy="85725"/>
          </a:xfrm>
          <a:prstGeom prst="rect">
            <a:avLst/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5"/>
            <a:ext cx="12192000" cy="676275"/>
          </a:xfrm>
          <a:prstGeom prst="rect">
            <a:avLst/>
          </a:prstGeom>
          <a:solidFill>
            <a:srgbClr val="0098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6721480"/>
            <a:ext cx="12192000" cy="136525"/>
          </a:xfrm>
          <a:prstGeom prst="rect">
            <a:avLst/>
          </a:prstGeom>
          <a:solidFill>
            <a:srgbClr val="0098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21" r:id="rId3"/>
    <p:sldLayoutId id="2147483915" r:id="rId4"/>
    <p:sldLayoutId id="2147483922" r:id="rId5"/>
    <p:sldLayoutId id="2147483916" r:id="rId6"/>
    <p:sldLayoutId id="2147483923" r:id="rId7"/>
    <p:sldLayoutId id="2147483917" r:id="rId8"/>
    <p:sldLayoutId id="2147483918" r:id="rId9"/>
    <p:sldLayoutId id="2147483919" r:id="rId10"/>
    <p:sldLayoutId id="2147483920" r:id="rId11"/>
    <p:sldLayoutId id="214748392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18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3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56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75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22" name="WordArt 10"/>
          <p:cNvSpPr>
            <a:spLocks noChangeArrowheads="1" noChangeShapeType="1" noTextEdit="1"/>
          </p:cNvSpPr>
          <p:nvPr/>
        </p:nvSpPr>
        <p:spPr bwMode="auto">
          <a:xfrm>
            <a:off x="2495600" y="1844824"/>
            <a:ext cx="7702624" cy="17281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958"/>
              </a:avLst>
            </a:prstTxWarp>
            <a:scene3d>
              <a:camera prst="legacyObliqueTopLeft"/>
              <a:lightRig rig="legacyFlat3" dir="t"/>
            </a:scene3d>
            <a:sp3d extrusionH="201600" prstMaterial="legacyMatte">
              <a:extrusionClr>
                <a:srgbClr val="66FFFF"/>
              </a:extrusionClr>
              <a:contourClr>
                <a:srgbClr val="FFF200"/>
              </a:contourClr>
            </a:sp3d>
          </a:bodyPr>
          <a:lstStyle/>
          <a:p>
            <a:pPr algn="ctr"/>
            <a:r>
              <a:rPr lang="zh-CN" altLang="en-US" sz="2000" b="1" kern="10" dirty="0" smtClean="0">
                <a:ln w="9525"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生物化学</a:t>
            </a:r>
            <a:endParaRPr lang="zh-CN" altLang="en-US" sz="2000" b="1" kern="10" dirty="0">
              <a:ln w="9525">
                <a:round/>
                <a:headEnd/>
                <a:tailEnd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91744" y="4149080"/>
            <a:ext cx="5758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Biochemistry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01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69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01" name="Text Box 21"/>
          <p:cNvSpPr txBox="1">
            <a:spLocks noChangeArrowheads="1"/>
          </p:cNvSpPr>
          <p:nvPr/>
        </p:nvSpPr>
        <p:spPr bwMode="auto">
          <a:xfrm>
            <a:off x="2133600" y="838200"/>
            <a:ext cx="6248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SzPct val="65000"/>
              <a:buFont typeface="Wingdings" panose="05000000000000000000" pitchFamily="2" charset="2"/>
              <a:buChar char="l"/>
            </a:pPr>
            <a:r>
              <a:rPr lang="zh-CN" altLang="en-US" sz="3600" b="1" i="1">
                <a:ea typeface="隶书" panose="02010509060101010101" pitchFamily="49" charset="-122"/>
              </a:rPr>
              <a:t>生物化学主要研究的问题</a:t>
            </a:r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3903663" y="1524000"/>
            <a:ext cx="4608512" cy="554038"/>
            <a:chOff x="1872" y="1248"/>
            <a:chExt cx="2903" cy="349"/>
          </a:xfrm>
        </p:grpSpPr>
        <p:pic>
          <p:nvPicPr>
            <p:cNvPr id="7186" name="Picture 25" descr="6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4" y="1285"/>
              <a:ext cx="311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7306" name="Rectangle 26"/>
            <p:cNvSpPr>
              <a:spLocks noChangeArrowheads="1"/>
            </p:cNvSpPr>
            <p:nvPr/>
          </p:nvSpPr>
          <p:spPr bwMode="auto">
            <a:xfrm>
              <a:off x="1872" y="1248"/>
              <a:ext cx="26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ea typeface="仿宋_GB2312" pitchFamily="49" charset="-122"/>
                </a:rPr>
                <a:t>组成、性质、结构与功能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3871916" y="2209803"/>
            <a:ext cx="6288087" cy="644525"/>
            <a:chOff x="1468" y="1632"/>
            <a:chExt cx="3961" cy="406"/>
          </a:xfrm>
        </p:grpSpPr>
        <p:pic>
          <p:nvPicPr>
            <p:cNvPr id="7184" name="Picture 28" descr="2.gif (14968 字节)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4" y="1654"/>
              <a:ext cx="285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7309" name="Rectangle 29"/>
            <p:cNvSpPr>
              <a:spLocks noChangeArrowheads="1"/>
            </p:cNvSpPr>
            <p:nvPr/>
          </p:nvSpPr>
          <p:spPr bwMode="auto">
            <a:xfrm>
              <a:off x="1468" y="1632"/>
              <a:ext cx="371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ea typeface="仿宋_GB2312" pitchFamily="49" charset="-122"/>
                </a:rPr>
                <a:t>代谢及调节</a:t>
              </a:r>
              <a:r>
                <a:rPr lang="zh-CN" alt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ea typeface="仿宋_GB2312" pitchFamily="49" charset="-122"/>
                </a:rPr>
                <a:t>规律、与生理机能的关系</a:t>
              </a:r>
            </a:p>
          </p:txBody>
        </p: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3886200" y="2933703"/>
            <a:ext cx="6553200" cy="595313"/>
            <a:chOff x="1488" y="2121"/>
            <a:chExt cx="4128" cy="375"/>
          </a:xfrm>
        </p:grpSpPr>
        <p:sp>
          <p:nvSpPr>
            <p:cNvPr id="97311" name="Rectangle 31"/>
            <p:cNvSpPr>
              <a:spLocks noChangeArrowheads="1"/>
            </p:cNvSpPr>
            <p:nvPr/>
          </p:nvSpPr>
          <p:spPr bwMode="auto">
            <a:xfrm>
              <a:off x="1488" y="2121"/>
              <a:ext cx="38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ea typeface="仿宋_GB2312" pitchFamily="49" charset="-122"/>
                </a:rPr>
                <a:t>遗传信息传递的</a:t>
              </a:r>
              <a:r>
                <a:rPr lang="zh-CN" alt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ea typeface="仿宋_GB2312" pitchFamily="49" charset="-122"/>
                </a:rPr>
                <a:t>基因表达规律及调控</a:t>
              </a:r>
            </a:p>
          </p:txBody>
        </p:sp>
        <p:grpSp>
          <p:nvGrpSpPr>
            <p:cNvPr id="7181" name="Group 40"/>
            <p:cNvGrpSpPr>
              <a:grpSpLocks/>
            </p:cNvGrpSpPr>
            <p:nvPr/>
          </p:nvGrpSpPr>
          <p:grpSpPr bwMode="auto">
            <a:xfrm>
              <a:off x="5114" y="2140"/>
              <a:ext cx="502" cy="356"/>
              <a:chOff x="1488" y="1920"/>
              <a:chExt cx="502" cy="356"/>
            </a:xfrm>
          </p:grpSpPr>
          <p:pic>
            <p:nvPicPr>
              <p:cNvPr id="7182" name="Picture 32" descr="6.gif (2848 bytes)"/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88" y="1920"/>
                <a:ext cx="408" cy="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3" name="Picture 33" descr="6.gif (2848 bytes)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09" y="2112"/>
                <a:ext cx="181" cy="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97314" name="Text Box 34"/>
          <p:cNvSpPr txBox="1">
            <a:spLocks noChangeArrowheads="1"/>
          </p:cNvSpPr>
          <p:nvPr/>
        </p:nvSpPr>
        <p:spPr bwMode="auto">
          <a:xfrm>
            <a:off x="2109788" y="4114800"/>
            <a:ext cx="8458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SzPct val="65000"/>
              <a:buFont typeface="Wingdings" panose="05000000000000000000" pitchFamily="2" charset="2"/>
              <a:buChar char="l"/>
            </a:pPr>
            <a:r>
              <a:rPr lang="zh-CN" altLang="en-US" sz="3600" b="1" i="1">
                <a:ea typeface="隶书" panose="02010509060101010101" pitchFamily="49" charset="-122"/>
              </a:rPr>
              <a:t>分子生物学是生物化学的重要组成部分</a:t>
            </a:r>
          </a:p>
        </p:txBody>
      </p:sp>
      <p:sp>
        <p:nvSpPr>
          <p:cNvPr id="97316" name="Text Box 36"/>
          <p:cNvSpPr txBox="1">
            <a:spLocks noChangeArrowheads="1"/>
          </p:cNvSpPr>
          <p:nvPr/>
        </p:nvSpPr>
        <p:spPr bwMode="auto">
          <a:xfrm>
            <a:off x="2362200" y="4675188"/>
            <a:ext cx="8153400" cy="1188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r>
              <a:rPr lang="en-US" altLang="zh-CN" sz="2800" b="1"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2800" b="1">
                <a:latin typeface="仿宋_GB2312" pitchFamily="49" charset="-122"/>
                <a:ea typeface="仿宋_GB2312" pitchFamily="49" charset="-122"/>
              </a:rPr>
              <a:t>以生物大分子为主体的生物化学的研究，逐步进入了分子生物学阶段，并不断深入（例</a:t>
            </a:r>
            <a:r>
              <a:rPr lang="en-US" altLang="zh-CN" sz="2800" b="1">
                <a:latin typeface="Arial" panose="020B0604020202020204" pitchFamily="34" charset="0"/>
                <a:ea typeface="仿宋_GB2312" pitchFamily="49" charset="-122"/>
              </a:rPr>
              <a:t>…</a:t>
            </a:r>
            <a:r>
              <a:rPr lang="zh-CN" altLang="en-US" sz="2800" b="1">
                <a:latin typeface="仿宋_GB2312" pitchFamily="49" charset="-122"/>
                <a:ea typeface="仿宋_GB2312" pitchFamily="49" charset="-122"/>
              </a:rPr>
              <a:t>） 。</a:t>
            </a:r>
          </a:p>
        </p:txBody>
      </p:sp>
      <p:grpSp>
        <p:nvGrpSpPr>
          <p:cNvPr id="6" name="Group 45"/>
          <p:cNvGrpSpPr>
            <a:grpSpLocks/>
          </p:cNvGrpSpPr>
          <p:nvPr/>
        </p:nvGrpSpPr>
        <p:grpSpPr bwMode="auto">
          <a:xfrm>
            <a:off x="2286000" y="1770066"/>
            <a:ext cx="1676400" cy="1489075"/>
            <a:chOff x="480" y="1115"/>
            <a:chExt cx="1056" cy="938"/>
          </a:xfrm>
        </p:grpSpPr>
        <p:sp>
          <p:nvSpPr>
            <p:cNvPr id="7178" name="AutoShape 22"/>
            <p:cNvSpPr>
              <a:spLocks/>
            </p:cNvSpPr>
            <p:nvPr/>
          </p:nvSpPr>
          <p:spPr bwMode="auto">
            <a:xfrm>
              <a:off x="1414" y="1115"/>
              <a:ext cx="122" cy="938"/>
            </a:xfrm>
            <a:prstGeom prst="leftBrace">
              <a:avLst>
                <a:gd name="adj1" fmla="val 64071"/>
                <a:gd name="adj2" fmla="val 50000"/>
              </a:avLst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7319" name="Rectangle 39"/>
            <p:cNvSpPr>
              <a:spLocks noChangeArrowheads="1"/>
            </p:cNvSpPr>
            <p:nvPr/>
          </p:nvSpPr>
          <p:spPr bwMode="auto">
            <a:xfrm>
              <a:off x="480" y="1263"/>
              <a:ext cx="1016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ea typeface="仿宋_GB2312" pitchFamily="49" charset="-122"/>
                </a:rPr>
                <a:t>生物体</a:t>
              </a:r>
            </a:p>
            <a:p>
              <a:pPr algn="ctr">
                <a:defRPr/>
              </a:pPr>
              <a:r>
                <a:rPr lang="zh-CN" alt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ea typeface="仿宋_GB2312" pitchFamily="49" charset="-122"/>
                </a:rPr>
                <a:t>基本物质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35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97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1000"/>
                                        <p:tgtEl>
                                          <p:spTgt spid="97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1000"/>
                                        <p:tgtEl>
                                          <p:spTgt spid="97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301" grpId="0"/>
      <p:bldP spid="97314" grpId="0"/>
      <p:bldP spid="973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310093929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428" y="1988840"/>
            <a:ext cx="8935144" cy="40763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5360" y="845840"/>
            <a:ext cx="8229600" cy="11430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buSzPct val="60000"/>
              <a:defRPr/>
            </a:pP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生物化学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与其他学科之间的关系</a:t>
            </a:r>
          </a:p>
        </p:txBody>
      </p:sp>
    </p:spTree>
    <p:extLst>
      <p:ext uri="{BB962C8B-B14F-4D97-AF65-F5344CB8AC3E}">
        <p14:creationId xmlns:p14="http://schemas.microsoft.com/office/powerpoint/2010/main" val="192294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抗击疫情"/>
          <p:cNvGrpSpPr>
            <a:grpSpLocks/>
          </p:cNvGrpSpPr>
          <p:nvPr/>
        </p:nvGrpSpPr>
        <p:grpSpPr bwMode="auto">
          <a:xfrm>
            <a:off x="4876801" y="4608513"/>
            <a:ext cx="5643563" cy="1706562"/>
            <a:chOff x="4236" y="2861"/>
            <a:chExt cx="10728" cy="3511"/>
          </a:xfrm>
        </p:grpSpPr>
        <p:sp>
          <p:nvSpPr>
            <p:cNvPr id="59409" name="文本框 58"/>
            <p:cNvSpPr txBox="1">
              <a:spLocks noChangeArrowheads="1"/>
            </p:cNvSpPr>
            <p:nvPr/>
          </p:nvSpPr>
          <p:spPr bwMode="auto">
            <a:xfrm>
              <a:off x="5242" y="5241"/>
              <a:ext cx="1762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120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武汉加油</a:t>
              </a:r>
            </a:p>
          </p:txBody>
        </p:sp>
        <p:sp>
          <p:nvSpPr>
            <p:cNvPr id="59410" name="文本框 59"/>
            <p:cNvSpPr txBox="1">
              <a:spLocks noChangeArrowheads="1"/>
            </p:cNvSpPr>
            <p:nvPr/>
          </p:nvSpPr>
          <p:spPr bwMode="auto">
            <a:xfrm>
              <a:off x="8214" y="3594"/>
              <a:ext cx="5100" cy="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抗击疫情</a:t>
              </a:r>
            </a:p>
          </p:txBody>
        </p:sp>
        <p:sp>
          <p:nvSpPr>
            <p:cNvPr id="59411" name="文本框 60"/>
            <p:cNvSpPr txBox="1">
              <a:spLocks noChangeArrowheads="1"/>
            </p:cNvSpPr>
            <p:nvPr/>
          </p:nvSpPr>
          <p:spPr bwMode="auto">
            <a:xfrm>
              <a:off x="8457" y="5240"/>
              <a:ext cx="5030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武汉归来不走动  疫情当前不串门</a:t>
              </a:r>
            </a:p>
          </p:txBody>
        </p:sp>
      </p:grpSp>
      <p:sp>
        <p:nvSpPr>
          <p:cNvPr id="59395" name="标题 1"/>
          <p:cNvSpPr>
            <a:spLocks noGrp="1" noChangeArrowheads="1"/>
          </p:cNvSpPr>
          <p:nvPr/>
        </p:nvSpPr>
        <p:spPr bwMode="auto">
          <a:xfrm>
            <a:off x="1254609" y="106995"/>
            <a:ext cx="3643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2020</a:t>
            </a:r>
            <a:r>
              <a:rPr lang="zh-CN" altLang="zh-CN" sz="3200" b="1" dirty="0">
                <a:solidFill>
                  <a:schemeClr val="bg1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春节的样子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271464" y="781363"/>
            <a:ext cx="2987675" cy="6145213"/>
            <a:chOff x="574" y="1004"/>
            <a:chExt cx="4706" cy="9679"/>
          </a:xfrm>
        </p:grpSpPr>
        <p:pic>
          <p:nvPicPr>
            <p:cNvPr id="59402" name="图片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" y="1004"/>
              <a:ext cx="4365" cy="2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403" name="图片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" y="4039"/>
              <a:ext cx="4365" cy="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404" name="图片 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" y="7096"/>
              <a:ext cx="4365" cy="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405" name="文本框 10"/>
            <p:cNvSpPr txBox="1">
              <a:spLocks noChangeArrowheads="1"/>
            </p:cNvSpPr>
            <p:nvPr/>
          </p:nvSpPr>
          <p:spPr bwMode="auto">
            <a:xfrm>
              <a:off x="574" y="3420"/>
              <a:ext cx="4668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595959"/>
                  </a:solidFill>
                </a:rPr>
                <a:t>坚守在抗疫一线的白衣战士</a:t>
              </a:r>
            </a:p>
          </p:txBody>
        </p:sp>
        <p:sp>
          <p:nvSpPr>
            <p:cNvPr id="59406" name="文本框 11"/>
            <p:cNvSpPr txBox="1">
              <a:spLocks noChangeArrowheads="1"/>
            </p:cNvSpPr>
            <p:nvPr/>
          </p:nvSpPr>
          <p:spPr bwMode="auto">
            <a:xfrm>
              <a:off x="1510" y="6529"/>
              <a:ext cx="3017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595959"/>
                  </a:solidFill>
                </a:rPr>
                <a:t>疫情下的距离美</a:t>
              </a:r>
            </a:p>
          </p:txBody>
        </p:sp>
        <p:sp>
          <p:nvSpPr>
            <p:cNvPr id="59407" name="文本框 12"/>
            <p:cNvSpPr txBox="1">
              <a:spLocks noChangeArrowheads="1"/>
            </p:cNvSpPr>
            <p:nvPr/>
          </p:nvSpPr>
          <p:spPr bwMode="auto">
            <a:xfrm>
              <a:off x="1120" y="10103"/>
              <a:ext cx="4160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595959"/>
                  </a:solidFill>
                </a:rPr>
                <a:t>特殊的吻别</a:t>
              </a:r>
              <a:r>
                <a:rPr lang="en-US" altLang="zh-CN" b="1">
                  <a:solidFill>
                    <a:srgbClr val="595959"/>
                  </a:solidFill>
                </a:rPr>
                <a:t>-</a:t>
              </a:r>
              <a:r>
                <a:rPr lang="zh-CN" altLang="en-US" b="1">
                  <a:solidFill>
                    <a:srgbClr val="595959"/>
                  </a:solidFill>
                </a:rPr>
                <a:t>游</a:t>
              </a:r>
              <a:r>
                <a:rPr lang="en-US" altLang="zh-CN" b="1">
                  <a:solidFill>
                    <a:srgbClr val="595959"/>
                  </a:solidFill>
                </a:rPr>
                <a:t>“</a:t>
              </a:r>
              <a:r>
                <a:rPr lang="zh-CN" altLang="en-US" b="1">
                  <a:solidFill>
                    <a:srgbClr val="595959"/>
                  </a:solidFill>
                </a:rPr>
                <a:t>母</a:t>
              </a:r>
              <a:r>
                <a:rPr lang="en-US" altLang="zh-CN" b="1">
                  <a:solidFill>
                    <a:srgbClr val="595959"/>
                  </a:solidFill>
                </a:rPr>
                <a:t>”</a:t>
              </a:r>
              <a:r>
                <a:rPr lang="zh-CN" altLang="en-US" b="1">
                  <a:solidFill>
                    <a:srgbClr val="595959"/>
                  </a:solidFill>
                </a:rPr>
                <a:t>吟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586413" y="760413"/>
            <a:ext cx="4157662" cy="3649662"/>
            <a:chOff x="6398" y="971"/>
            <a:chExt cx="6546" cy="5749"/>
          </a:xfrm>
        </p:grpSpPr>
        <p:pic>
          <p:nvPicPr>
            <p:cNvPr id="59398" name="图片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334"/>
            <a:stretch>
              <a:fillRect/>
            </a:stretch>
          </p:blipFill>
          <p:spPr bwMode="auto">
            <a:xfrm>
              <a:off x="6398" y="1004"/>
              <a:ext cx="2960" cy="4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399" name="图片 1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6"/>
            <a:stretch>
              <a:fillRect/>
            </a:stretch>
          </p:blipFill>
          <p:spPr bwMode="auto">
            <a:xfrm>
              <a:off x="10194" y="971"/>
              <a:ext cx="2750" cy="4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400" name="文本框 15"/>
            <p:cNvSpPr txBox="1">
              <a:spLocks noChangeArrowheads="1"/>
            </p:cNvSpPr>
            <p:nvPr/>
          </p:nvSpPr>
          <p:spPr bwMode="auto">
            <a:xfrm>
              <a:off x="6820" y="5704"/>
              <a:ext cx="2529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>
                  <a:solidFill>
                    <a:srgbClr val="595959"/>
                  </a:solidFill>
                </a:rPr>
                <a:t>钟南山 院士</a:t>
              </a:r>
            </a:p>
            <a:p>
              <a:pPr algn="ctr" eaLnBrk="1" hangingPunct="1"/>
              <a:r>
                <a:rPr lang="zh-CN" altLang="en-US" b="1" dirty="0">
                  <a:solidFill>
                    <a:srgbClr val="595959"/>
                  </a:solidFill>
                </a:rPr>
                <a:t>中国工程院</a:t>
              </a:r>
            </a:p>
          </p:txBody>
        </p:sp>
        <p:sp>
          <p:nvSpPr>
            <p:cNvPr id="59401" name="文本框 16"/>
            <p:cNvSpPr txBox="1">
              <a:spLocks noChangeArrowheads="1"/>
            </p:cNvSpPr>
            <p:nvPr/>
          </p:nvSpPr>
          <p:spPr bwMode="auto">
            <a:xfrm>
              <a:off x="10304" y="5704"/>
              <a:ext cx="2529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595959"/>
                  </a:solidFill>
                </a:rPr>
                <a:t>李兰娟 院士</a:t>
              </a:r>
            </a:p>
            <a:p>
              <a:pPr algn="ctr" eaLnBrk="1" hangingPunct="1"/>
              <a:r>
                <a:rPr lang="zh-CN" altLang="en-US" b="1">
                  <a:solidFill>
                    <a:srgbClr val="595959"/>
                  </a:solidFill>
                </a:rPr>
                <a:t>中国工程院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4905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>
          <a:xfrm>
            <a:off x="1874044" y="172797"/>
            <a:ext cx="8139112" cy="441325"/>
          </a:xfrm>
        </p:spPr>
        <p:txBody>
          <a:bodyPr/>
          <a:lstStyle/>
          <a:p>
            <a:pPr defTabSz="685800">
              <a:defRPr/>
            </a:pPr>
            <a:r>
              <a:rPr sz="3600">
                <a:sym typeface="微软雅黑" panose="020B0503020204020204" charset="-122"/>
              </a:rPr>
              <a:t>新冠病毒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80647" y="984568"/>
            <a:ext cx="6408712" cy="5587809"/>
          </a:xfrm>
        </p:spPr>
        <p:txBody>
          <a:bodyPr/>
          <a:lstStyle/>
          <a:p>
            <a:pPr defTabSz="685800">
              <a:defRPr/>
            </a:pPr>
            <a:r>
              <a:rPr sz="1800" b="1" dirty="0">
                <a:latin typeface="Times New Roman" panose="02020603050405020304" charset="0"/>
                <a:sym typeface="微软雅黑" panose="020B0503020204020204" charset="-122"/>
              </a:rPr>
              <a:t>从武汉的一家海鲜市场，到惊动世界卫生组织，获得国际性的关注，“新型冠状病毒”仅仅用了1个多月的时间。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charset="0"/>
                <a:sym typeface="微软雅黑" panose="020B0503020204020204" charset="-122"/>
              </a:rPr>
              <a:t>——</a:t>
            </a:r>
            <a:r>
              <a:rPr sz="1800" b="1" dirty="0" err="1" smtClean="0">
                <a:solidFill>
                  <a:srgbClr val="FF0000"/>
                </a:solidFill>
                <a:latin typeface="Times New Roman" panose="02020603050405020304" charset="0"/>
                <a:sym typeface="微软雅黑" panose="020B0503020204020204" charset="-122"/>
              </a:rPr>
              <a:t>传染性强</a:t>
            </a:r>
            <a:endParaRPr lang="en-US" sz="1800" b="1" dirty="0" smtClean="0">
              <a:solidFill>
                <a:srgbClr val="FF0000"/>
              </a:solidFill>
              <a:latin typeface="Times New Roman" panose="02020603050405020304" charset="0"/>
              <a:sym typeface="微软雅黑" panose="020B0503020204020204" charset="-122"/>
            </a:endParaRPr>
          </a:p>
          <a:p>
            <a:pPr defTabSz="685800">
              <a:defRPr/>
            </a:pPr>
            <a:endParaRPr sz="1800" b="1" dirty="0">
              <a:solidFill>
                <a:srgbClr val="FF0000"/>
              </a:solidFill>
              <a:latin typeface="Times New Roman" panose="02020603050405020304" charset="0"/>
              <a:sym typeface="微软雅黑" panose="020B0503020204020204" charset="-122"/>
            </a:endParaRPr>
          </a:p>
          <a:p>
            <a:pPr defTabSz="685800">
              <a:defRPr/>
            </a:pPr>
            <a:r>
              <a:rPr sz="1800" b="1" dirty="0">
                <a:latin typeface="Times New Roman" panose="02020603050405020304" charset="0"/>
                <a:sym typeface="微软雅黑" panose="020B0503020204020204" charset="-122"/>
              </a:rPr>
              <a:t>虽然这种病毒名为“</a:t>
            </a:r>
            <a:r>
              <a:rPr sz="1800" b="1" dirty="0" err="1">
                <a:latin typeface="Times New Roman" panose="02020603050405020304" charset="0"/>
                <a:sym typeface="微软雅黑" panose="020B0503020204020204" charset="-122"/>
              </a:rPr>
              <a:t>新型</a:t>
            </a:r>
            <a:r>
              <a:rPr sz="1800" b="1" dirty="0">
                <a:latin typeface="Times New Roman" panose="02020603050405020304" charset="0"/>
                <a:sym typeface="微软雅黑" panose="020B0503020204020204" charset="-122"/>
              </a:rPr>
              <a:t>”，</a:t>
            </a:r>
            <a:r>
              <a:rPr sz="1800" b="1" dirty="0" err="1">
                <a:latin typeface="Times New Roman" panose="02020603050405020304" charset="0"/>
                <a:sym typeface="微软雅黑" panose="020B0503020204020204" charset="-122"/>
              </a:rPr>
              <a:t>但是冠状病毒这个东西，早就存在世界上</a:t>
            </a:r>
            <a:r>
              <a:rPr sz="1800" b="1" dirty="0">
                <a:latin typeface="Times New Roman" panose="02020603050405020304" charset="0"/>
                <a:sym typeface="微软雅黑" panose="020B0503020204020204" charset="-122"/>
              </a:rPr>
              <a:t>。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charset="0"/>
                <a:sym typeface="微软雅黑" panose="020B0503020204020204" charset="-122"/>
              </a:rPr>
              <a:t>——</a:t>
            </a:r>
            <a:r>
              <a:rPr sz="1800" b="1" dirty="0" err="1" smtClean="0">
                <a:solidFill>
                  <a:srgbClr val="FF0000"/>
                </a:solidFill>
                <a:latin typeface="Times New Roman" panose="02020603050405020304" charset="0"/>
                <a:sym typeface="微软雅黑" panose="020B0503020204020204" charset="-122"/>
              </a:rPr>
              <a:t>起源早</a:t>
            </a:r>
            <a:endParaRPr lang="en-US" sz="1800" b="1" dirty="0" smtClean="0">
              <a:solidFill>
                <a:srgbClr val="FF0000"/>
              </a:solidFill>
              <a:latin typeface="Times New Roman" panose="02020603050405020304" charset="0"/>
              <a:sym typeface="微软雅黑" panose="020B0503020204020204" charset="-122"/>
            </a:endParaRPr>
          </a:p>
          <a:p>
            <a:pPr defTabSz="685800">
              <a:defRPr/>
            </a:pPr>
            <a:endParaRPr sz="1800" b="1" dirty="0">
              <a:latin typeface="Times New Roman" panose="02020603050405020304" charset="0"/>
              <a:sym typeface="微软雅黑" panose="020B0503020204020204" charset="-122"/>
            </a:endParaRPr>
          </a:p>
          <a:p>
            <a:pPr defTabSz="685800">
              <a:defRPr/>
            </a:pPr>
            <a:r>
              <a:rPr sz="1800" b="1" dirty="0">
                <a:latin typeface="Times New Roman" panose="02020603050405020304" charset="0"/>
                <a:sym typeface="微软雅黑" panose="020B0503020204020204" charset="-122"/>
              </a:rPr>
              <a:t>2003年，中国爆发“非典型肺炎”SARS，在全球引起近万个确诊病例，造成900多人死亡。那段战战兢兢的历史，我们肯定都没有忘。导致SARS的，就是一种冠状病毒。</a:t>
            </a:r>
            <a:r>
              <a:rPr sz="1800" b="1" dirty="0">
                <a:solidFill>
                  <a:srgbClr val="FF0000"/>
                </a:solidFill>
                <a:latin typeface="Times New Roman" panose="02020603050405020304" charset="0"/>
                <a:sym typeface="微软雅黑" panose="020B0503020204020204" charset="-122"/>
              </a:rPr>
              <a:t>——</a:t>
            </a:r>
            <a:r>
              <a:rPr sz="1800" b="1" dirty="0" err="1" smtClean="0">
                <a:solidFill>
                  <a:srgbClr val="FF0000"/>
                </a:solidFill>
                <a:latin typeface="Times New Roman" panose="02020603050405020304" charset="0"/>
                <a:sym typeface="微软雅黑" panose="020B0503020204020204" charset="-122"/>
              </a:rPr>
              <a:t>类型多</a:t>
            </a:r>
            <a:endParaRPr lang="en-US" sz="1800" b="1" dirty="0" smtClean="0">
              <a:solidFill>
                <a:srgbClr val="FF0000"/>
              </a:solidFill>
              <a:latin typeface="Times New Roman" panose="02020603050405020304" charset="0"/>
              <a:sym typeface="微软雅黑" panose="020B0503020204020204" charset="-122"/>
            </a:endParaRPr>
          </a:p>
          <a:p>
            <a:pPr defTabSz="685800">
              <a:defRPr/>
            </a:pPr>
            <a:endParaRPr sz="1800" b="1" dirty="0">
              <a:latin typeface="Times New Roman" panose="02020603050405020304" charset="0"/>
              <a:sym typeface="微软雅黑" panose="020B0503020204020204" charset="-122"/>
            </a:endParaRPr>
          </a:p>
          <a:p>
            <a:pPr defTabSz="685800">
              <a:defRPr/>
            </a:pPr>
            <a:r>
              <a:rPr sz="1800" b="1" dirty="0">
                <a:latin typeface="Times New Roman" panose="02020603050405020304" charset="0"/>
                <a:sym typeface="微软雅黑" panose="020B0503020204020204" charset="-122"/>
              </a:rPr>
              <a:t>2012年，沙特阿拉伯首次发现“中东呼吸综合征”，造成全球1000多个确诊病例，其中近400人死亡。导致“中东呼吸综合症”的，也是一种冠状病毒。</a:t>
            </a:r>
            <a:r>
              <a:rPr sz="1800" b="1" dirty="0">
                <a:solidFill>
                  <a:srgbClr val="FF0000"/>
                </a:solidFill>
                <a:latin typeface="Times New Roman" panose="02020603050405020304" charset="0"/>
              </a:rPr>
              <a:t>——</a:t>
            </a:r>
            <a:r>
              <a:rPr sz="1800" b="1" dirty="0" err="1" smtClean="0">
                <a:solidFill>
                  <a:srgbClr val="FF0000"/>
                </a:solidFill>
                <a:latin typeface="Times New Roman" panose="02020603050405020304" charset="0"/>
              </a:rPr>
              <a:t>类型多</a:t>
            </a:r>
            <a:endParaRPr lang="en-US" sz="1800" b="1" dirty="0" smtClean="0">
              <a:solidFill>
                <a:srgbClr val="FF0000"/>
              </a:solidFill>
              <a:latin typeface="Times New Roman" panose="02020603050405020304" charset="0"/>
            </a:endParaRPr>
          </a:p>
          <a:p>
            <a:pPr defTabSz="685800">
              <a:defRPr/>
            </a:pPr>
            <a:endParaRPr sz="1800" b="1" dirty="0">
              <a:solidFill>
                <a:srgbClr val="FF0000"/>
              </a:solidFill>
              <a:latin typeface="Times New Roman" panose="02020603050405020304" charset="0"/>
            </a:endParaRPr>
          </a:p>
          <a:p>
            <a:pPr defTabSz="685800">
              <a:defRPr/>
            </a:pPr>
            <a:r>
              <a:rPr sz="1800" b="1" dirty="0" err="1">
                <a:latin typeface="Times New Roman" panose="02020603050405020304" charset="0"/>
                <a:sym typeface="微软雅黑" panose="020B0503020204020204" charset="-122"/>
              </a:rPr>
              <a:t>基因测序等研究结果显示，新出现的这种冠状病毒与SARS冠状病毒同属冠状病毒科的</a:t>
            </a:r>
            <a:r>
              <a:rPr sz="1800" b="1" dirty="0">
                <a:solidFill>
                  <a:srgbClr val="FF0000"/>
                </a:solidFill>
                <a:latin typeface="Times New Roman" panose="02020603050405020304" charset="0"/>
                <a:sym typeface="微软雅黑" panose="020B0503020204020204" charset="-122"/>
              </a:rPr>
              <a:t>β属冠状病毒</a:t>
            </a:r>
            <a:r>
              <a:rPr sz="1800" b="1" dirty="0">
                <a:latin typeface="Times New Roman" panose="02020603050405020304" charset="0"/>
                <a:sym typeface="微软雅黑" panose="020B0503020204020204" charset="-122"/>
              </a:rPr>
              <a:t>。</a:t>
            </a:r>
          </a:p>
        </p:txBody>
      </p:sp>
      <p:pic>
        <p:nvPicPr>
          <p:cNvPr id="61444" name="图片 5" descr="微信图片_202002292135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2" y="1052736"/>
            <a:ext cx="3852863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894" y="3778473"/>
            <a:ext cx="17716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6" name="文本框 15"/>
          <p:cNvSpPr txBox="1">
            <a:spLocks noChangeArrowheads="1"/>
          </p:cNvSpPr>
          <p:nvPr/>
        </p:nvSpPr>
        <p:spPr bwMode="auto">
          <a:xfrm>
            <a:off x="1413644" y="5275485"/>
            <a:ext cx="16049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/>
              <a:t>扫描电镜</a:t>
            </a:r>
          </a:p>
        </p:txBody>
      </p:sp>
      <p:pic>
        <p:nvPicPr>
          <p:cNvPr id="61447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369" y="3778473"/>
            <a:ext cx="193516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8" name="文本框 9"/>
          <p:cNvSpPr txBox="1">
            <a:spLocks noChangeArrowheads="1"/>
          </p:cNvSpPr>
          <p:nvPr/>
        </p:nvSpPr>
        <p:spPr bwMode="auto">
          <a:xfrm>
            <a:off x="3394844" y="5275485"/>
            <a:ext cx="16049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/>
              <a:t>透射电镜</a:t>
            </a:r>
          </a:p>
        </p:txBody>
      </p:sp>
      <p:sp>
        <p:nvSpPr>
          <p:cNvPr id="61449" name="文本框 10"/>
          <p:cNvSpPr txBox="1">
            <a:spLocks noChangeArrowheads="1"/>
          </p:cNvSpPr>
          <p:nvPr/>
        </p:nvSpPr>
        <p:spPr bwMode="auto">
          <a:xfrm>
            <a:off x="1504132" y="3356199"/>
            <a:ext cx="27479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latin typeface="Times New Roman" panose="02020603050405020304" pitchFamily="18" charset="0"/>
              </a:rPr>
              <a:t>新型冠状病毒SARS-CoV-2</a:t>
            </a:r>
          </a:p>
        </p:txBody>
      </p:sp>
      <p:sp>
        <p:nvSpPr>
          <p:cNvPr id="61450" name="文本框 13"/>
          <p:cNvSpPr txBox="1">
            <a:spLocks noChangeArrowheads="1"/>
          </p:cNvSpPr>
          <p:nvPr/>
        </p:nvSpPr>
        <p:spPr bwMode="auto">
          <a:xfrm>
            <a:off x="1030910" y="5712052"/>
            <a:ext cx="3836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/>
              <a:t>美国国家过敏和传染病研究所落基山实验室（NIAID-RML）拍摄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594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5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charRg st="5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charRg st="5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0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charRg st="100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charRg st="100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87" end="2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charRg st="187" end="2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charRg st="187" end="2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65" end="3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charRg st="265" end="3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charRg st="265" end="3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标题 1"/>
          <p:cNvSpPr>
            <a:spLocks noGrp="1" noChangeArrowheads="1"/>
          </p:cNvSpPr>
          <p:nvPr/>
        </p:nvSpPr>
        <p:spPr bwMode="auto">
          <a:xfrm>
            <a:off x="1123951" y="149225"/>
            <a:ext cx="81391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ea typeface="微软雅黑" panose="020B0503020204020204" pitchFamily="34" charset="-122"/>
                <a:sym typeface="微软雅黑" panose="020B0503020204020204" pitchFamily="34" charset="-122"/>
              </a:rPr>
              <a:t>新冠病毒的来龙去脉</a:t>
            </a:r>
          </a:p>
        </p:txBody>
      </p:sp>
      <p:sp>
        <p:nvSpPr>
          <p:cNvPr id="69635" name="文本框 1"/>
          <p:cNvSpPr txBox="1">
            <a:spLocks noChangeArrowheads="1"/>
          </p:cNvSpPr>
          <p:nvPr/>
        </p:nvSpPr>
        <p:spPr bwMode="auto">
          <a:xfrm>
            <a:off x="623392" y="1017946"/>
            <a:ext cx="73949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sym typeface="微软雅黑" panose="020B0503020204020204" pitchFamily="34" charset="-122"/>
              </a:rPr>
              <a:t>冠状病毒第三次大规模对人类的发声</a:t>
            </a:r>
            <a:r>
              <a:rPr lang="en-US" altLang="zh-CN" sz="2800" b="1" dirty="0">
                <a:solidFill>
                  <a:srgbClr val="FF0000"/>
                </a:solidFill>
                <a:sym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sym typeface="微软雅黑" panose="020B0503020204020204" pitchFamily="34" charset="-122"/>
              </a:rPr>
              <a:t>中国</a:t>
            </a:r>
          </a:p>
        </p:txBody>
      </p:sp>
      <p:pic>
        <p:nvPicPr>
          <p:cNvPr id="69636" name="图片 5" descr="微信图片_202002292135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264" y="786310"/>
            <a:ext cx="2546350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图片 5" descr="5970b26b18342be3238d0282cbde4a1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4" y="1797050"/>
            <a:ext cx="2676525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8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776" y="1797050"/>
            <a:ext cx="2760663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图片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00" y="3352801"/>
            <a:ext cx="2724150" cy="281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0" name="图片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775" y="4629151"/>
            <a:ext cx="2762250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7449820" y="2765426"/>
            <a:ext cx="3974772" cy="255454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中国</a:t>
            </a:r>
            <a:r>
              <a:rPr lang="zh-CN" altLang="en-US" sz="4000" b="1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奇迹</a:t>
            </a:r>
            <a:r>
              <a:rPr lang="zh-CN" altLang="en-US" sz="4000" b="1" noProof="1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！</a:t>
            </a:r>
            <a:endParaRPr lang="en-US" altLang="zh-CN" sz="4000" b="1" noProof="1" smtClean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中国</a:t>
            </a:r>
            <a:r>
              <a:rPr lang="zh-CN" altLang="en-US" sz="4000" b="1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力量！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我</a:t>
            </a:r>
            <a:r>
              <a:rPr lang="zh-CN" altLang="en-US" sz="4000" b="1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是</a:t>
            </a:r>
            <a:r>
              <a:rPr lang="zh-CN" altLang="en-US" sz="4000" b="1" noProof="1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中国人</a:t>
            </a:r>
            <a:endParaRPr lang="en-US" altLang="zh-CN" sz="4000" b="1" noProof="1" smtClean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我</a:t>
            </a:r>
            <a:r>
              <a:rPr lang="zh-CN" altLang="en-US" sz="4000" b="1" noProof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自豪！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4610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59496" y="1628800"/>
            <a:ext cx="9147348" cy="453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b="1" dirty="0"/>
              <a:t>       </a:t>
            </a:r>
            <a:r>
              <a:rPr lang="zh-CN" altLang="en-US" sz="2800" b="1" dirty="0"/>
              <a:t>同学们，我相信，在这些“灾难”面前</a:t>
            </a:r>
            <a:r>
              <a:rPr lang="zh-CN" altLang="en-US" sz="2800" b="1" dirty="0" smtClean="0"/>
              <a:t>你们也</a:t>
            </a:r>
            <a:r>
              <a:rPr lang="zh-CN" altLang="en-US" sz="2800" b="1" dirty="0"/>
              <a:t>学到了很多，这是课本知识无法教给你们的</a:t>
            </a:r>
            <a:r>
              <a:rPr lang="zh-CN" altLang="en-US" sz="2800" b="1" dirty="0" smtClean="0"/>
              <a:t>，这</a:t>
            </a:r>
            <a:r>
              <a:rPr lang="zh-CN" altLang="en-US" sz="2800" b="1" dirty="0"/>
              <a:t>次疫情给我们上了一堂生活大课，在这场</a:t>
            </a:r>
            <a:r>
              <a:rPr lang="zh-CN" altLang="en-US" sz="2800" b="1" dirty="0" smtClean="0"/>
              <a:t>没有硝烟</a:t>
            </a:r>
            <a:r>
              <a:rPr lang="zh-CN" altLang="en-US" sz="2800" b="1" dirty="0"/>
              <a:t>的战争中，我们看到了无数人的努力，</a:t>
            </a:r>
            <a:r>
              <a:rPr lang="zh-CN" altLang="en-US" sz="2800" b="1" dirty="0" smtClean="0"/>
              <a:t>理解了</a:t>
            </a:r>
            <a:r>
              <a:rPr lang="zh-CN" altLang="en-US" sz="2800" b="1" dirty="0"/>
              <a:t>责任和担当的意义，看到了美好，也看到了</a:t>
            </a:r>
            <a:r>
              <a:rPr lang="zh-CN" altLang="en-US" sz="2800" b="1" dirty="0" smtClean="0"/>
              <a:t>科技</a:t>
            </a:r>
            <a:r>
              <a:rPr lang="zh-CN" altLang="en-US" sz="2800" b="1" dirty="0"/>
              <a:t>进步带来的力量。同学们，生活就是最好的</a:t>
            </a:r>
            <a:r>
              <a:rPr lang="zh-CN" altLang="en-US" sz="2800" b="1" dirty="0" smtClean="0"/>
              <a:t>老师</a:t>
            </a:r>
            <a:r>
              <a:rPr lang="zh-CN" altLang="en-US" sz="2800" b="1" dirty="0"/>
              <a:t>。希望同学们立大志，有童梦，未来更为中国梦而努力。</a:t>
            </a:r>
          </a:p>
        </p:txBody>
      </p:sp>
      <p:sp>
        <p:nvSpPr>
          <p:cNvPr id="3" name="标题 1"/>
          <p:cNvSpPr>
            <a:spLocks noGrp="1" noChangeArrowheads="1"/>
          </p:cNvSpPr>
          <p:nvPr/>
        </p:nvSpPr>
        <p:spPr bwMode="auto">
          <a:xfrm>
            <a:off x="1055440" y="-7712"/>
            <a:ext cx="8139112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教师寄语</a:t>
            </a:r>
          </a:p>
        </p:txBody>
      </p:sp>
    </p:spTree>
    <p:extLst>
      <p:ext uri="{BB962C8B-B14F-4D97-AF65-F5344CB8AC3E}">
        <p14:creationId xmlns:p14="http://schemas.microsoft.com/office/powerpoint/2010/main" val="427171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7" name="Oval 15"/>
          <p:cNvSpPr>
            <a:spLocks noChangeArrowheads="1"/>
          </p:cNvSpPr>
          <p:nvPr/>
        </p:nvSpPr>
        <p:spPr bwMode="auto">
          <a:xfrm>
            <a:off x="7924803" y="4114803"/>
            <a:ext cx="1749425" cy="1025525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12700" cap="sq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 b="1">
                <a:latin typeface="Arial" pitchFamily="34" charset="0"/>
                <a:ea typeface="华文中宋" pitchFamily="2" charset="-122"/>
              </a:rPr>
              <a:t>生化药物</a:t>
            </a:r>
          </a:p>
        </p:txBody>
      </p:sp>
      <p:sp>
        <p:nvSpPr>
          <p:cNvPr id="105488" name="Oval 16"/>
          <p:cNvSpPr>
            <a:spLocks noChangeArrowheads="1"/>
          </p:cNvSpPr>
          <p:nvPr/>
        </p:nvSpPr>
        <p:spPr bwMode="auto">
          <a:xfrm>
            <a:off x="8780463" y="4994275"/>
            <a:ext cx="1524000" cy="979488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12700" cap="sq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 b="1">
                <a:latin typeface="Arial" pitchFamily="34" charset="0"/>
                <a:ea typeface="华文中宋" pitchFamily="2" charset="-122"/>
              </a:rPr>
              <a:t>基因工程</a:t>
            </a:r>
          </a:p>
          <a:p>
            <a:pPr algn="ctr">
              <a:defRPr/>
            </a:pPr>
            <a:r>
              <a:rPr lang="zh-CN" altLang="en-US" sz="2400" b="1">
                <a:latin typeface="Arial" pitchFamily="34" charset="0"/>
                <a:ea typeface="华文中宋" pitchFamily="2" charset="-122"/>
              </a:rPr>
              <a:t>药物等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2133600" y="1576388"/>
            <a:ext cx="7010400" cy="4595812"/>
            <a:chOff x="384" y="993"/>
            <a:chExt cx="4416" cy="2895"/>
          </a:xfrm>
        </p:grpSpPr>
        <p:sp>
          <p:nvSpPr>
            <p:cNvPr id="105477" name="Oval 5"/>
            <p:cNvSpPr>
              <a:spLocks noChangeArrowheads="1"/>
            </p:cNvSpPr>
            <p:nvPr/>
          </p:nvSpPr>
          <p:spPr bwMode="auto">
            <a:xfrm>
              <a:off x="384" y="1949"/>
              <a:ext cx="1296" cy="787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12700" cap="sq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800" b="1">
                  <a:latin typeface="Arial" pitchFamily="34" charset="0"/>
                  <a:ea typeface="华文中宋" pitchFamily="2" charset="-122"/>
                </a:rPr>
                <a:t>发病机制</a:t>
              </a:r>
            </a:p>
          </p:txBody>
        </p:sp>
        <p:sp>
          <p:nvSpPr>
            <p:cNvPr id="105478" name="Oval 6"/>
            <p:cNvSpPr>
              <a:spLocks noChangeArrowheads="1"/>
            </p:cNvSpPr>
            <p:nvPr/>
          </p:nvSpPr>
          <p:spPr bwMode="auto">
            <a:xfrm>
              <a:off x="2064" y="993"/>
              <a:ext cx="1152" cy="6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12700" cap="sq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800" b="1">
                  <a:latin typeface="Arial" pitchFamily="34" charset="0"/>
                  <a:ea typeface="华文中宋" pitchFamily="2" charset="-122"/>
                </a:rPr>
                <a:t>疾病预防</a:t>
              </a:r>
            </a:p>
          </p:txBody>
        </p:sp>
        <p:sp>
          <p:nvSpPr>
            <p:cNvPr id="105479" name="Oval 7"/>
            <p:cNvSpPr>
              <a:spLocks noChangeArrowheads="1"/>
            </p:cNvSpPr>
            <p:nvPr/>
          </p:nvSpPr>
          <p:spPr bwMode="auto">
            <a:xfrm>
              <a:off x="3504" y="1997"/>
              <a:ext cx="1296" cy="73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12700" cap="sq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800" b="1">
                  <a:latin typeface="Arial" pitchFamily="34" charset="0"/>
                  <a:ea typeface="华文中宋" pitchFamily="2" charset="-122"/>
                </a:rPr>
                <a:t>疾病的</a:t>
              </a:r>
            </a:p>
            <a:p>
              <a:pPr algn="ctr">
                <a:defRPr/>
              </a:pPr>
              <a:r>
                <a:rPr lang="zh-CN" altLang="en-US" sz="2800" b="1">
                  <a:latin typeface="Arial" pitchFamily="34" charset="0"/>
                  <a:ea typeface="华文中宋" pitchFamily="2" charset="-122"/>
                </a:rPr>
                <a:t>诊断治疗</a:t>
              </a:r>
            </a:p>
          </p:txBody>
        </p:sp>
        <p:sp>
          <p:nvSpPr>
            <p:cNvPr id="105484" name="Oval 12"/>
            <p:cNvSpPr>
              <a:spLocks noChangeArrowheads="1"/>
            </p:cNvSpPr>
            <p:nvPr/>
          </p:nvSpPr>
          <p:spPr bwMode="auto">
            <a:xfrm>
              <a:off x="1968" y="3072"/>
              <a:ext cx="1344" cy="816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12700" cap="sq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800" b="1" dirty="0">
                  <a:latin typeface="Arial" pitchFamily="34" charset="0"/>
                  <a:ea typeface="华文中宋" pitchFamily="2" charset="-122"/>
                </a:rPr>
                <a:t>与其他学科</a:t>
              </a:r>
            </a:p>
            <a:p>
              <a:pPr algn="ctr">
                <a:defRPr/>
              </a:pPr>
              <a:r>
                <a:rPr lang="zh-CN" altLang="en-US" sz="2800" b="1" dirty="0">
                  <a:latin typeface="Arial" pitchFamily="34" charset="0"/>
                  <a:ea typeface="华文中宋" pitchFamily="2" charset="-122"/>
                </a:rPr>
                <a:t>交叉联系</a:t>
              </a:r>
            </a:p>
          </p:txBody>
        </p:sp>
      </p:grp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1167759" y="925510"/>
            <a:ext cx="7791450" cy="93662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buSzPct val="60000"/>
              <a:buFont typeface="Wingdings" pitchFamily="2" charset="2"/>
              <a:buChar char="l"/>
              <a:defRPr/>
            </a:pPr>
            <a:r>
              <a:rPr lang="en-US" altLang="zh-CN" sz="4000" i="1" dirty="0">
                <a:ea typeface="隶书" pitchFamily="49" charset="-122"/>
              </a:rPr>
              <a:t> </a:t>
            </a:r>
            <a:r>
              <a:rPr lang="zh-CN" altLang="en-US" sz="4000" i="1" dirty="0">
                <a:ea typeface="隶书" pitchFamily="49" charset="-122"/>
              </a:rPr>
              <a:t>生物化学与医药</a:t>
            </a:r>
          </a:p>
        </p:txBody>
      </p:sp>
      <p:sp>
        <p:nvSpPr>
          <p:cNvPr id="105475" name="Oval 3"/>
          <p:cNvSpPr>
            <a:spLocks noChangeArrowheads="1"/>
          </p:cNvSpPr>
          <p:nvPr/>
        </p:nvSpPr>
        <p:spPr bwMode="auto">
          <a:xfrm>
            <a:off x="4038600" y="2590803"/>
            <a:ext cx="3276600" cy="2403475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57150" cap="sq">
            <a:solidFill>
              <a:srgbClr val="00C4BF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zh-CN" altLang="en-US" sz="4800" b="1">
                <a:latin typeface="Arial" panose="020B0604020202020204" pitchFamily="34" charset="0"/>
                <a:ea typeface="隶书" panose="02010509060101010101" pitchFamily="49" charset="-122"/>
              </a:rPr>
              <a:t>生</a:t>
            </a:r>
          </a:p>
          <a:p>
            <a:pPr algn="ctr" eaLnBrk="1" hangingPunct="1">
              <a:lnSpc>
                <a:spcPct val="80000"/>
              </a:lnSpc>
            </a:pPr>
            <a:r>
              <a:rPr lang="zh-CN" altLang="en-US" sz="4800" b="1">
                <a:latin typeface="Arial" panose="020B0604020202020204" pitchFamily="34" charset="0"/>
                <a:ea typeface="隶书" panose="02010509060101010101" pitchFamily="49" charset="-122"/>
              </a:rPr>
              <a:t>物</a:t>
            </a:r>
          </a:p>
          <a:p>
            <a:pPr algn="ctr" eaLnBrk="1" hangingPunct="1">
              <a:lnSpc>
                <a:spcPct val="80000"/>
              </a:lnSpc>
            </a:pPr>
            <a:r>
              <a:rPr lang="zh-CN" altLang="en-US" sz="4800" b="1">
                <a:latin typeface="Arial" panose="020B0604020202020204" pitchFamily="34" charset="0"/>
                <a:ea typeface="隶书" panose="02010509060101010101" pitchFamily="49" charset="-122"/>
              </a:rPr>
              <a:t>化</a:t>
            </a:r>
          </a:p>
          <a:p>
            <a:pPr algn="ctr" eaLnBrk="1" hangingPunct="1">
              <a:lnSpc>
                <a:spcPct val="80000"/>
              </a:lnSpc>
            </a:pPr>
            <a:r>
              <a:rPr lang="zh-CN" altLang="en-US" sz="4800" b="1">
                <a:latin typeface="Arial" panose="020B0604020202020204" pitchFamily="34" charset="0"/>
                <a:ea typeface="隶书" panose="02010509060101010101" pitchFamily="49" charset="-122"/>
              </a:rPr>
              <a:t>学</a:t>
            </a:r>
          </a:p>
        </p:txBody>
      </p:sp>
    </p:spTree>
    <p:extLst>
      <p:ext uri="{BB962C8B-B14F-4D97-AF65-F5344CB8AC3E}">
        <p14:creationId xmlns:p14="http://schemas.microsoft.com/office/powerpoint/2010/main" val="269102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1000"/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1000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7" grpId="0" animBg="1"/>
      <p:bldP spid="105488" grpId="0" animBg="1"/>
      <p:bldP spid="105475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1" name="Picture 3" descr="11799431023881224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5" t="4277" r="7266" b="10126"/>
          <a:stretch>
            <a:fillRect/>
          </a:stretch>
        </p:blipFill>
        <p:spPr bwMode="auto">
          <a:xfrm>
            <a:off x="1821985" y="836712"/>
            <a:ext cx="3960440" cy="2795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692" name="Picture 4" descr="135642791278569613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4" t="4277" r="14311" b="10126"/>
          <a:stretch>
            <a:fillRect/>
          </a:stretch>
        </p:blipFill>
        <p:spPr bwMode="auto">
          <a:xfrm>
            <a:off x="1821985" y="3717032"/>
            <a:ext cx="3973216" cy="280804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693" name="Picture 5" descr="26647236045368359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6" t="5722" r="7266" b="10126"/>
          <a:stretch>
            <a:fillRect/>
          </a:stretch>
        </p:blipFill>
        <p:spPr bwMode="auto">
          <a:xfrm>
            <a:off x="5867207" y="3717032"/>
            <a:ext cx="4045217" cy="2808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551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2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2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2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2Q=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69" name="AutoShape 5" descr="2Q=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1270" name="Picture 6" descr="timg?image&amp;quality=80&amp;size=b9999_10000&amp;sec=1508295952&amp;di=91545872907dae7fc1f65b9d41593e77&amp;imgtype=jpg&amp;er=1&amp;src=http%3A%2F%2Fimg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679" y="-89556"/>
            <a:ext cx="4234708" cy="286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3719" name="Picture 7" descr="timg?image&amp;quality=80&amp;size=b9999_10000&amp;sec=1507701498861&amp;di=c2f5cceaba2677eb2188b75b1eb8cbb3&amp;imgtype=0&amp;src=http%3A%2F%2Fs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3" y="830585"/>
            <a:ext cx="4381500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3720" name="Picture 8" descr="timg?image&amp;quality=80&amp;size=b9999_10000&amp;sec=1507701297075&amp;di=18ff8b46407d9968506dc9d515b138d5&amp;imgtype=0&amp;src=http%3A%2F%2Fs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679" y="3044683"/>
            <a:ext cx="4238617" cy="3635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3721" name="Picture 9" descr="timg?image&amp;quality=80&amp;size=b9999_10000&amp;sec=1507701297103&amp;di=11e64ab8f2d935c285a17d4f3cea45c3&amp;imgtype=0&amp;src=http%3A%2F%2Fs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1182" y="980728"/>
            <a:ext cx="3068765" cy="157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3722" name="Picture 10" descr="timg?image&amp;quality=80&amp;size=b9999_10000&amp;sec=1507701356834&amp;di=fdfe2047fa00077352c4dfab2fc1a90d&amp;imgtype=jpg&amp;src=http%3A%2F%2Fimg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8" r="20802"/>
          <a:stretch/>
        </p:blipFill>
        <p:spPr bwMode="auto">
          <a:xfrm>
            <a:off x="9001595" y="3128214"/>
            <a:ext cx="3168352" cy="2090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677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3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3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3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40" name="Picture 4" descr="timg?image&amp;quality=80&amp;size=b9999_10000&amp;sec=1507701358457&amp;di=80db910b60a748e3733b486913218611&amp;imgtype=0&amp;src=http%3A%2F%2Fimg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498" y="4088582"/>
            <a:ext cx="2701035" cy="1877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4741" name="Picture 5" descr="timg?image&amp;quality=80&amp;size=b9999_10000&amp;sec=1507701358457&amp;di=fd97dd446a7a44d79b6040d11fc28a19&amp;imgtype=0&amp;src=http%3A%2F%2Fww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1196752"/>
            <a:ext cx="3216309" cy="231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4742" name="Picture 6" descr="timg?image&amp;quality=80&amp;size=b9999_10000&amp;sec=1507701358456&amp;di=fb02d977724dc4570095de39616a3a0a&amp;imgtype=0&amp;src=http%3A%2F%2F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4088582"/>
            <a:ext cx="3384376" cy="218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4743" name="Picture 7" descr="timg?image&amp;quality=80&amp;size=b9999_10000&amp;sec=1507701358453&amp;di=6e30673957de84a24507919757c69a19&amp;imgtype=0&amp;src=http%3A%2F%2F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1052736"/>
            <a:ext cx="3233936" cy="22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512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4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4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4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4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1384" y="908720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什么是生物化学？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1055440" y="2204864"/>
            <a:ext cx="8640960" cy="65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kumimoji="1"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kumimoji="1"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介于生物与化学之间的一门基础科学。</a:t>
            </a:r>
            <a:endParaRPr kumimoji="1"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1066111" y="2816524"/>
            <a:ext cx="10297144" cy="122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kumimoji="1"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kumimoji="1"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是在</a:t>
            </a:r>
            <a:r>
              <a:rPr kumimoji="1" lang="zh-CN" altLang="en-US" sz="3200" b="1" dirty="0" smtClean="0">
                <a:solidFill>
                  <a:srgbClr val="FF97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分子水平上</a:t>
            </a:r>
            <a:r>
              <a:rPr kumimoji="1"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研究</a:t>
            </a:r>
            <a:r>
              <a:rPr kumimoji="1" lang="zh-CN" altLang="en-US" sz="3200" b="1" dirty="0" smtClean="0">
                <a:solidFill>
                  <a:srgbClr val="FF97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生物体的化学本质</a:t>
            </a:r>
            <a:r>
              <a:rPr kumimoji="1"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及其在生命活动过程中的</a:t>
            </a:r>
            <a:r>
              <a:rPr kumimoji="1" lang="zh-CN" altLang="en-US" sz="3200" b="1" dirty="0" smtClean="0">
                <a:solidFill>
                  <a:srgbClr val="FF97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化学变化规律</a:t>
            </a:r>
            <a:r>
              <a:rPr kumimoji="1"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kumimoji="1"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1040497" y="4355349"/>
            <a:ext cx="8640960" cy="65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kumimoji="1"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kumimoji="1" lang="en-US" altLang="zh-CN" sz="3200" b="1" dirty="0">
                <a:solidFill>
                  <a:srgbClr val="FF97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kumimoji="1" lang="zh-CN" altLang="en-US" sz="3200" b="1" dirty="0" smtClean="0">
                <a:solidFill>
                  <a:srgbClr val="FF97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研究手段</a:t>
            </a:r>
            <a:r>
              <a:rPr kumimoji="1"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kumimoji="1"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1424" y="5157192"/>
            <a:ext cx="109452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化学</a:t>
            </a:r>
            <a:r>
              <a:rPr kumimoji="1"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、生物学、细胞生物学、物理学、微生物学、遗传学、免疫学等原理及方法，结合其理论和技术进行交叉研究</a:t>
            </a:r>
          </a:p>
        </p:txBody>
      </p:sp>
    </p:spTree>
    <p:extLst>
      <p:ext uri="{BB962C8B-B14F-4D97-AF65-F5344CB8AC3E}">
        <p14:creationId xmlns:p14="http://schemas.microsoft.com/office/powerpoint/2010/main" val="202829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2" name="WordArt 4"/>
          <p:cNvSpPr>
            <a:spLocks noChangeArrowheads="1" noChangeShapeType="1" noTextEdit="1"/>
          </p:cNvSpPr>
          <p:nvPr/>
        </p:nvSpPr>
        <p:spPr bwMode="auto">
          <a:xfrm>
            <a:off x="3071813" y="1989141"/>
            <a:ext cx="5472112" cy="2732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9600" b="1" i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+mn-ea"/>
                <a:cs typeface="+mn-ea"/>
              </a:rPr>
              <a:t>任重道远</a:t>
            </a:r>
          </a:p>
        </p:txBody>
      </p:sp>
    </p:spTree>
    <p:extLst>
      <p:ext uri="{BB962C8B-B14F-4D97-AF65-F5344CB8AC3E}">
        <p14:creationId xmlns:p14="http://schemas.microsoft.com/office/powerpoint/2010/main" val="393058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78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11675" y="1844675"/>
            <a:ext cx="2305050" cy="20891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全面理解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强调记忆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联系前后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注重复习</a:t>
            </a:r>
          </a:p>
        </p:txBody>
      </p:sp>
      <p:sp>
        <p:nvSpPr>
          <p:cNvPr id="55299" name="Text Box 3"/>
          <p:cNvSpPr txBox="1">
            <a:spLocks noGrp="1" noChangeArrowheads="1"/>
          </p:cNvSpPr>
          <p:nvPr>
            <p:ph type="title"/>
          </p:nvPr>
        </p:nvSpPr>
        <p:spPr>
          <a:xfrm>
            <a:off x="2674941" y="762003"/>
            <a:ext cx="5500687" cy="709613"/>
          </a:xfrm>
        </p:spPr>
        <p:txBody>
          <a:bodyPr anchor="ctr"/>
          <a:lstStyle/>
          <a:p>
            <a:pPr>
              <a:lnSpc>
                <a:spcPct val="140000"/>
              </a:lnSpc>
              <a:defRPr/>
            </a:pPr>
            <a:r>
              <a:rPr lang="zh-CN" altLang="en-US" sz="3200">
                <a:latin typeface="黑体" pitchFamily="49" charset="-122"/>
              </a:rPr>
              <a:t>对学习生物化学课程的要求</a:t>
            </a:r>
            <a:endParaRPr lang="zh-CN" altLang="en-US" sz="3200"/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1271464" y="4581128"/>
            <a:ext cx="9649444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本课程还独立设有实验，即生物化学实验，要求重视实验，提高动手能力。 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13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03512" y="260648"/>
            <a:ext cx="8422704" cy="2088232"/>
          </a:xfrm>
        </p:spPr>
        <p:txBody>
          <a:bodyPr/>
          <a:lstStyle/>
          <a:p>
            <a:pPr>
              <a:defRPr/>
            </a:pPr>
            <a:r>
              <a:rPr lang="en-US" altLang="zh-CN" sz="4800" b="1" dirty="0">
                <a:ea typeface="隶书" pitchFamily="49" charset="-122"/>
              </a:rPr>
              <a:t>   </a:t>
            </a:r>
            <a:r>
              <a:rPr lang="zh-CN" altLang="en-US" sz="6600" b="1" dirty="0" smtClean="0">
                <a:ea typeface="隶书" pitchFamily="49" charset="-122"/>
              </a:rPr>
              <a:t>绪论</a:t>
            </a:r>
            <a:endParaRPr lang="zh-CN" altLang="en-US" sz="6600" b="1" dirty="0">
              <a:ea typeface="隶书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0246" y="2132856"/>
            <a:ext cx="4852610" cy="35245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ts val="3800"/>
              </a:lnSpc>
              <a:buAutoNum type="arabicPeriod"/>
            </a:pP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教材及参考书目</a:t>
            </a:r>
            <a:endParaRPr lang="en-US" altLang="zh-CN" sz="40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lnSpc>
                <a:spcPts val="3800"/>
              </a:lnSpc>
              <a:buAutoNum type="arabicPeriod"/>
            </a:pPr>
            <a:endParaRPr lang="en-US" altLang="zh-CN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lnSpc>
                <a:spcPts val="3800"/>
              </a:lnSpc>
              <a:buAutoNum type="arabicPeriod"/>
            </a:pP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教学内容安排</a:t>
            </a:r>
            <a:endParaRPr lang="en-US" altLang="zh-CN" sz="40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lnSpc>
                <a:spcPts val="3800"/>
              </a:lnSpc>
              <a:buAutoNum type="arabicPeriod"/>
            </a:pPr>
            <a:endParaRPr lang="en-US" altLang="zh-CN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lnSpc>
                <a:spcPts val="3800"/>
              </a:lnSpc>
              <a:buAutoNum type="arabicPeriod"/>
            </a:pP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发展历史</a:t>
            </a:r>
            <a:endParaRPr lang="en-US" altLang="zh-CN" sz="40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lnSpc>
                <a:spcPts val="3800"/>
              </a:lnSpc>
              <a:buAutoNum type="arabicPeriod"/>
            </a:pPr>
            <a:endParaRPr lang="en-US" altLang="zh-CN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lnSpc>
                <a:spcPts val="3800"/>
              </a:lnSpc>
              <a:buAutoNum type="arabicPeriod"/>
            </a:pPr>
            <a:r>
              <a:rPr lang="en-US" altLang="zh-CN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与其他学科的关系</a:t>
            </a:r>
            <a:endParaRPr lang="zh-CN" altLang="en-US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22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94225" y="1052736"/>
            <a:ext cx="7654503" cy="4495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80000"/>
              </a:lnSpc>
              <a:buClr>
                <a:schemeClr val="folHlink"/>
              </a:buClr>
              <a:buSzPct val="65000"/>
              <a:buFont typeface="Wingdings" panose="05000000000000000000" pitchFamily="2" charset="2"/>
              <a:buChar char="Ø"/>
              <a:defRPr/>
            </a:pP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80000"/>
              </a:lnSpc>
              <a:buClr>
                <a:schemeClr val="folHlink"/>
              </a:buClr>
              <a:buSzPct val="65000"/>
              <a:buFont typeface="Wingdings" panose="05000000000000000000" pitchFamily="2" charset="2"/>
              <a:buChar char="Ø"/>
              <a:defRPr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使用教材：</a:t>
            </a:r>
          </a:p>
          <a:p>
            <a:pPr algn="just" eaLnBrk="1" hangingPunct="1">
              <a:lnSpc>
                <a:spcPct val="80000"/>
              </a:lnSpc>
              <a:buClr>
                <a:schemeClr val="folHlink"/>
              </a:buClr>
              <a:buSzPct val="65000"/>
              <a:buFont typeface="Wingdings" panose="05000000000000000000" pitchFamily="2" charset="2"/>
              <a:buChar char="Ø"/>
              <a:defRPr/>
            </a:pP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80000"/>
              </a:lnSpc>
              <a:buClr>
                <a:schemeClr val="fol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普通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生物化学（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版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80000"/>
              </a:lnSpc>
              <a:buClr>
                <a:schemeClr val="fol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  <a:p>
            <a:pPr algn="just" eaLnBrk="1" hangingPunct="1">
              <a:lnSpc>
                <a:spcPct val="80000"/>
              </a:lnSpc>
              <a:buClr>
                <a:schemeClr val="folHlink"/>
              </a:buClr>
              <a:buSzPct val="65000"/>
              <a:buNone/>
              <a:defRPr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主编 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张冬梅、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陈钧辉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80000"/>
              </a:lnSpc>
              <a:buClr>
                <a:schemeClr val="folHlink"/>
              </a:buClr>
              <a:buSzPct val="65000"/>
              <a:buNone/>
              <a:defRPr/>
            </a:pP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80000"/>
              </a:lnSpc>
              <a:buClr>
                <a:schemeClr val="folHlink"/>
              </a:buClr>
              <a:buSzPct val="65000"/>
              <a:buNone/>
              <a:defRPr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高等教育出版社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80000"/>
              </a:lnSpc>
              <a:buClr>
                <a:schemeClr val="folHlink"/>
              </a:buClr>
              <a:buSzPct val="65000"/>
              <a:buFont typeface="Wingdings" panose="05000000000000000000" pitchFamily="2" charset="2"/>
              <a:buChar char="Ø"/>
              <a:defRPr/>
            </a:pP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64" y="1298774"/>
            <a:ext cx="4422353" cy="442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100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1000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1000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1000"/>
                                        <p:tgtEl>
                                          <p:spTgt spid="10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1000"/>
                                        <p:tgtEl>
                                          <p:spTgt spid="100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1384" y="1052736"/>
            <a:ext cx="230425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80000"/>
              </a:lnSpc>
              <a:buClr>
                <a:schemeClr val="folHlink"/>
              </a:buClr>
              <a:buSzPct val="65000"/>
              <a:defRPr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参考书目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38"/>
          <a:stretch/>
        </p:blipFill>
        <p:spPr>
          <a:xfrm>
            <a:off x="7752184" y="764704"/>
            <a:ext cx="3985120" cy="44644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89"/>
          <a:stretch/>
        </p:blipFill>
        <p:spPr>
          <a:xfrm>
            <a:off x="4079776" y="1700808"/>
            <a:ext cx="3468367" cy="4032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76872"/>
            <a:ext cx="3324351" cy="4234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48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847528" y="54868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zh-CN" altLang="en-US" sz="6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 习 内 容</a:t>
            </a:r>
            <a:endParaRPr lang="zh-CN" altLang="en-US" sz="6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7568" y="1921818"/>
            <a:ext cx="9576416" cy="446449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latin typeface="Arial Black" panose="020B0A04020102020204" pitchFamily="34" charset="0"/>
                <a:ea typeface="楷体" panose="02010609060101010101" pitchFamily="49" charset="-122"/>
              </a:rPr>
              <a:t>第一</a:t>
            </a:r>
            <a:r>
              <a:rPr lang="zh-CN" altLang="en-US" sz="3600" b="1" dirty="0">
                <a:latin typeface="Arial Black" panose="020B0A04020102020204" pitchFamily="34" charset="0"/>
                <a:ea typeface="楷体" panose="02010609060101010101" pitchFamily="49" charset="-122"/>
              </a:rPr>
              <a:t>章：糖类化学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Arial Black" panose="020B0A04020102020204" pitchFamily="34" charset="0"/>
                <a:ea typeface="楷体" panose="02010609060101010101" pitchFamily="49" charset="-122"/>
              </a:rPr>
              <a:t>第二章：脂质化学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Arial Black" panose="020B0A04020102020204" pitchFamily="34" charset="0"/>
                <a:ea typeface="楷体" panose="02010609060101010101" pitchFamily="49" charset="-122"/>
              </a:rPr>
              <a:t>第三章：蛋白质化学（重点）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Arial Black" panose="020B0A04020102020204" pitchFamily="34" charset="0"/>
                <a:ea typeface="楷体" panose="02010609060101010101" pitchFamily="49" charset="-122"/>
              </a:rPr>
              <a:t>第四章：核酸化学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Arial Black" panose="020B0A04020102020204" pitchFamily="34" charset="0"/>
                <a:ea typeface="楷体" panose="02010609060101010101" pitchFamily="49" charset="-122"/>
              </a:rPr>
              <a:t>第五章：酶化学（重点）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Arial Black" panose="020B0A04020102020204" pitchFamily="34" charset="0"/>
                <a:ea typeface="楷体" panose="02010609060101010101" pitchFamily="49" charset="-122"/>
              </a:rPr>
              <a:t>第六章：维生素化学</a:t>
            </a:r>
            <a:endParaRPr lang="en-US" altLang="zh-CN" sz="3600" b="1" dirty="0">
              <a:latin typeface="Arial Black" panose="020B0A04020102020204" pitchFamily="34" charset="0"/>
              <a:ea typeface="楷体" panose="02010609060101010101" pitchFamily="49" charset="-122"/>
            </a:endParaRPr>
          </a:p>
        </p:txBody>
      </p:sp>
      <p:sp>
        <p:nvSpPr>
          <p:cNvPr id="4" name="矩形 34"/>
          <p:cNvSpPr>
            <a:spLocks noChangeArrowheads="1"/>
          </p:cNvSpPr>
          <p:nvPr/>
        </p:nvSpPr>
        <p:spPr bwMode="auto">
          <a:xfrm>
            <a:off x="1990848" y="1844824"/>
            <a:ext cx="7201496" cy="4176464"/>
          </a:xfrm>
          <a:prstGeom prst="rect">
            <a:avLst/>
          </a:prstGeom>
          <a:noFill/>
          <a:ln w="28575" algn="ctr">
            <a:solidFill>
              <a:srgbClr val="008EC4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2400" b="1" noProof="1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53500" y="2492896"/>
            <a:ext cx="662980" cy="2533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生物分子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4363" y="3212976"/>
            <a:ext cx="3850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latin typeface="Arial Black" panose="020B0A04020102020204" pitchFamily="34" charset="0"/>
                <a:ea typeface="黑体" panose="02010609060101010101" pitchFamily="49" charset="-122"/>
              </a:rPr>
              <a:t>I</a:t>
            </a:r>
            <a:endParaRPr lang="zh-CN" altLang="en-US" sz="4000" b="1" dirty="0"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950349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847528" y="54868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zh-CN" altLang="en-US" sz="6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 习 内 容</a:t>
            </a:r>
            <a:endParaRPr lang="zh-CN" altLang="en-US" sz="6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424" y="1844824"/>
            <a:ext cx="9721080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891" indent="-34289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Arial Black" panose="020B0A04020102020204" pitchFamily="34" charset="0"/>
                <a:ea typeface="楷体" panose="02010609060101010101" pitchFamily="49" charset="-122"/>
              </a:rPr>
              <a:t>第七章：糖代谢（重点）</a:t>
            </a:r>
          </a:p>
          <a:p>
            <a:pPr marL="342891" indent="-34289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Arial Black" panose="020B0A04020102020204" pitchFamily="34" charset="0"/>
                <a:ea typeface="楷体" panose="02010609060101010101" pitchFamily="49" charset="-122"/>
              </a:rPr>
              <a:t>第八章：脂质代谢</a:t>
            </a:r>
          </a:p>
          <a:p>
            <a:pPr marL="342891" indent="-34289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Arial Black" panose="020B0A04020102020204" pitchFamily="34" charset="0"/>
                <a:ea typeface="楷体" panose="02010609060101010101" pitchFamily="49" charset="-122"/>
              </a:rPr>
              <a:t>第九章：蛋白质的降解和氨基酸代谢 （重点）</a:t>
            </a:r>
            <a:endParaRPr lang="en-US" altLang="zh-CN" sz="3600" b="1" dirty="0">
              <a:latin typeface="Arial Black" panose="020B0A04020102020204" pitchFamily="34" charset="0"/>
              <a:ea typeface="楷体" panose="02010609060101010101" pitchFamily="49" charset="-122"/>
            </a:endParaRPr>
          </a:p>
          <a:p>
            <a:pPr marL="342891" indent="-34289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Arial Black" panose="020B0A04020102020204" pitchFamily="34" charset="0"/>
                <a:ea typeface="楷体" panose="02010609060101010101" pitchFamily="49" charset="-122"/>
              </a:rPr>
              <a:t>第十章：核酸降解和核苷酸代谢 </a:t>
            </a:r>
          </a:p>
          <a:p>
            <a:pPr marL="342891" indent="-34289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Arial Black" panose="020B0A04020102020204" pitchFamily="34" charset="0"/>
                <a:ea typeface="楷体" panose="02010609060101010101" pitchFamily="49" charset="-122"/>
              </a:rPr>
              <a:t>第十一章：生物氧化（重点）</a:t>
            </a:r>
          </a:p>
          <a:p>
            <a:pPr marL="342891" indent="-34289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Arial Black" panose="020B0A04020102020204" pitchFamily="34" charset="0"/>
                <a:ea typeface="楷体" panose="02010609060101010101" pitchFamily="49" charset="-122"/>
              </a:rPr>
              <a:t>第十二章：物质代谢的相互联系及其调节控制</a:t>
            </a:r>
          </a:p>
        </p:txBody>
      </p:sp>
      <p:sp>
        <p:nvSpPr>
          <p:cNvPr id="6" name="矩形 34"/>
          <p:cNvSpPr>
            <a:spLocks noChangeArrowheads="1"/>
          </p:cNvSpPr>
          <p:nvPr/>
        </p:nvSpPr>
        <p:spPr bwMode="auto">
          <a:xfrm>
            <a:off x="767408" y="1695822"/>
            <a:ext cx="9649072" cy="4469482"/>
          </a:xfrm>
          <a:prstGeom prst="rect">
            <a:avLst/>
          </a:prstGeom>
          <a:noFill/>
          <a:ln w="28575" algn="ctr">
            <a:solidFill>
              <a:srgbClr val="008EC4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2000" b="1" noProof="1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983" y="3369186"/>
            <a:ext cx="5854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latin typeface="Arial Black" panose="020B0A04020102020204" pitchFamily="34" charset="0"/>
                <a:ea typeface="黑体" panose="02010609060101010101" pitchFamily="49" charset="-122"/>
              </a:rPr>
              <a:t>II</a:t>
            </a:r>
            <a:endParaRPr lang="zh-CN" altLang="en-US" sz="4000" b="1" dirty="0"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880585" y="2063385"/>
            <a:ext cx="646331" cy="373435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ts val="36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新陈代谢及其调节</a:t>
            </a:r>
            <a:endParaRPr lang="zh-CN" altLang="en-US" sz="36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628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27448" y="1988840"/>
            <a:ext cx="10801200" cy="403225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4000" b="1" dirty="0" smtClean="0">
                <a:latin typeface="Arial Black" panose="020B0A04020102020204" pitchFamily="34" charset="0"/>
                <a:ea typeface="楷体" panose="02010609060101010101" pitchFamily="49" charset="-122"/>
              </a:rPr>
              <a:t>第十三</a:t>
            </a:r>
            <a:r>
              <a:rPr lang="zh-CN" altLang="en-US" sz="4000" b="1" dirty="0">
                <a:latin typeface="Arial Black" panose="020B0A04020102020204" pitchFamily="34" charset="0"/>
                <a:ea typeface="楷体" panose="02010609060101010101" pitchFamily="49" charset="-122"/>
              </a:rPr>
              <a:t>章：</a:t>
            </a:r>
            <a:r>
              <a:rPr lang="en-US" altLang="zh-CN" sz="4000" b="1" dirty="0">
                <a:latin typeface="Arial Black" panose="020B0A04020102020204" pitchFamily="34" charset="0"/>
                <a:ea typeface="楷体" panose="02010609060101010101" pitchFamily="49" charset="-122"/>
              </a:rPr>
              <a:t>DNA</a:t>
            </a:r>
            <a:r>
              <a:rPr lang="zh-CN" altLang="en-US" sz="4000" b="1" dirty="0">
                <a:latin typeface="Arial Black" panose="020B0A04020102020204" pitchFamily="34" charset="0"/>
                <a:ea typeface="楷体" panose="02010609060101010101" pitchFamily="49" charset="-122"/>
              </a:rPr>
              <a:t>的生物合成 （重点）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4000" b="1" dirty="0">
                <a:latin typeface="Arial Black" panose="020B0A04020102020204" pitchFamily="34" charset="0"/>
                <a:ea typeface="楷体" panose="02010609060101010101" pitchFamily="49" charset="-122"/>
              </a:rPr>
              <a:t>第十四章：</a:t>
            </a:r>
            <a:r>
              <a:rPr lang="en-US" altLang="zh-CN" sz="4000" b="1" dirty="0">
                <a:latin typeface="Arial Black" panose="020B0A04020102020204" pitchFamily="34" charset="0"/>
                <a:ea typeface="楷体" panose="02010609060101010101" pitchFamily="49" charset="-122"/>
              </a:rPr>
              <a:t>RNA</a:t>
            </a:r>
            <a:r>
              <a:rPr lang="zh-CN" altLang="en-US" sz="4000" b="1" dirty="0">
                <a:latin typeface="Arial Black" panose="020B0A04020102020204" pitchFamily="34" charset="0"/>
                <a:ea typeface="楷体" panose="02010609060101010101" pitchFamily="49" charset="-122"/>
              </a:rPr>
              <a:t>的生物合成 （重点）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4000" b="1" dirty="0">
                <a:latin typeface="Arial Black" panose="020B0A04020102020204" pitchFamily="34" charset="0"/>
                <a:ea typeface="楷体" panose="02010609060101010101" pitchFamily="49" charset="-122"/>
              </a:rPr>
              <a:t>第十五章：蛋白质的生物合成 （重点）</a:t>
            </a:r>
            <a:endParaRPr lang="en-US" altLang="zh-CN" sz="4000" b="1" dirty="0">
              <a:latin typeface="Arial Black" panose="020B0A04020102020204" pitchFamily="34" charset="0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4000" b="1" dirty="0">
                <a:latin typeface="Arial Black" panose="020B0A04020102020204" pitchFamily="34" charset="0"/>
                <a:ea typeface="楷体" panose="02010609060101010101" pitchFamily="49" charset="-122"/>
              </a:rPr>
              <a:t>第十六章：基因表达的调控</a:t>
            </a:r>
            <a:endParaRPr lang="en-US" altLang="zh-CN" sz="4000" b="1" dirty="0">
              <a:latin typeface="Arial Black" panose="020B0A04020102020204" pitchFamily="34" charset="0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4000" b="1" dirty="0">
                <a:latin typeface="Arial Black" panose="020B0A04020102020204" pitchFamily="34" charset="0"/>
                <a:ea typeface="楷体" panose="02010609060101010101" pitchFamily="49" charset="-122"/>
              </a:rPr>
              <a:t>第十七章：基因重组与基因工程</a:t>
            </a:r>
          </a:p>
        </p:txBody>
      </p:sp>
      <p:sp>
        <p:nvSpPr>
          <p:cNvPr id="3" name="矩形 2"/>
          <p:cNvSpPr/>
          <p:nvPr/>
        </p:nvSpPr>
        <p:spPr>
          <a:xfrm>
            <a:off x="3575720" y="620688"/>
            <a:ext cx="44390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学 习 内 容</a:t>
            </a:r>
          </a:p>
        </p:txBody>
      </p:sp>
      <p:sp>
        <p:nvSpPr>
          <p:cNvPr id="6" name="矩形 34"/>
          <p:cNvSpPr>
            <a:spLocks noChangeArrowheads="1"/>
          </p:cNvSpPr>
          <p:nvPr/>
        </p:nvSpPr>
        <p:spPr bwMode="auto">
          <a:xfrm>
            <a:off x="1127448" y="1844824"/>
            <a:ext cx="9001000" cy="4176266"/>
          </a:xfrm>
          <a:prstGeom prst="rect">
            <a:avLst/>
          </a:prstGeom>
          <a:noFill/>
          <a:ln w="28575" algn="ctr">
            <a:solidFill>
              <a:srgbClr val="008EC4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2000" b="1" noProof="1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360" y="3717032"/>
            <a:ext cx="7857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Arial Black" panose="020B0A04020102020204" pitchFamily="34" charset="0"/>
              </a:rPr>
              <a:t>III</a:t>
            </a:r>
            <a:endParaRPr lang="zh-CN" altLang="en-US" sz="4000" dirty="0">
              <a:latin typeface="Arial Black" panose="020B0A040201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88488" y="1844824"/>
            <a:ext cx="677108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遗传信息的传递与表达</a:t>
            </a:r>
            <a:endParaRPr lang="zh-CN" altLang="en-US" sz="32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040444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767408" y="758825"/>
            <a:ext cx="3733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SzPct val="60000"/>
              <a:buFont typeface="Wingdings" pitchFamily="2" charset="2"/>
              <a:buChar char="l"/>
              <a:defRPr/>
            </a:pPr>
            <a:r>
              <a:rPr kumimoji="1"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发展简史</a:t>
            </a:r>
            <a:endParaRPr kumimoji="1" lang="zh-CN" altLang="en-US" sz="4000" b="1" dirty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2390775" y="1524003"/>
            <a:ext cx="7162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SzPct val="65000"/>
              <a:buFont typeface="Wingdings" pitchFamily="2" charset="2"/>
              <a:buChar char="Ø"/>
              <a:defRPr/>
            </a:pP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18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世纪中</a:t>
            </a:r>
            <a:r>
              <a:rPr kumimoji="1" lang="en-US" altLang="zh-CN" sz="2800" b="1">
                <a:latin typeface="Times New Roman"/>
                <a:ea typeface="仿宋_GB2312" pitchFamily="49" charset="-122"/>
              </a:rPr>
              <a:t>—</a:t>
            </a: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20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世纪初（初级阶段）</a:t>
            </a: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(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静态</a:t>
            </a: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)</a:t>
            </a:r>
            <a:endParaRPr kumimoji="1" lang="en-US" altLang="zh-CN" sz="2800" b="1">
              <a:effectLst>
                <a:outerShdw blurRad="38100" dist="38100" dir="2700000" algn="tl">
                  <a:srgbClr val="000000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2714628" y="1984378"/>
            <a:ext cx="7343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zh-CN" altLang="en-US" sz="2800" b="1" dirty="0">
                <a:latin typeface="仿宋_GB2312" pitchFamily="49" charset="-122"/>
                <a:ea typeface="仿宋_GB2312" pitchFamily="49" charset="-122"/>
              </a:rPr>
              <a:t>生物体的化学组成（糖，脂，氨基酸，核酸）</a:t>
            </a:r>
            <a:endParaRPr kumimoji="1" lang="zh-CN" alt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2362200" y="2906713"/>
            <a:ext cx="7924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SzPct val="65000"/>
              <a:buFont typeface="Wingdings" pitchFamily="2" charset="2"/>
              <a:buChar char="Ø"/>
              <a:defRPr/>
            </a:pP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20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世纪初</a:t>
            </a:r>
            <a:r>
              <a:rPr kumimoji="1" lang="en-US" altLang="zh-CN" sz="2800" b="1">
                <a:latin typeface="Times New Roman"/>
                <a:ea typeface="仿宋_GB2312" pitchFamily="49" charset="-122"/>
              </a:rPr>
              <a:t>—</a:t>
            </a: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20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世纪中（蓬勃发展阶段）（动态）</a:t>
            </a:r>
            <a:endParaRPr kumimoji="1" lang="zh-CN" altLang="en-US" sz="2800" b="1">
              <a:effectLst>
                <a:outerShdw blurRad="38100" dist="38100" dir="2700000" algn="tl">
                  <a:srgbClr val="000000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99334" name="Rectangle 6"/>
          <p:cNvSpPr>
            <a:spLocks noChangeArrowheads="1"/>
          </p:cNvSpPr>
          <p:nvPr/>
        </p:nvSpPr>
        <p:spPr bwMode="auto">
          <a:xfrm>
            <a:off x="2738441" y="3367088"/>
            <a:ext cx="6480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zh-CN" altLang="en-US" sz="2800" b="1" dirty="0">
                <a:latin typeface="仿宋_GB2312" pitchFamily="49" charset="-122"/>
                <a:ea typeface="仿宋_GB2312" pitchFamily="49" charset="-122"/>
              </a:rPr>
              <a:t>代谢途径，酶促反应，三羧酸循环</a:t>
            </a:r>
            <a:r>
              <a:rPr kumimoji="1" lang="en-US" altLang="zh-CN" sz="2800" b="1" dirty="0">
                <a:latin typeface="宋体"/>
                <a:ea typeface="仿宋_GB2312" pitchFamily="49" charset="-122"/>
              </a:rPr>
              <a:t>……</a:t>
            </a:r>
            <a:endParaRPr kumimoji="1" lang="en-US" altLang="zh-CN" sz="2800" b="1" dirty="0">
              <a:effectLst>
                <a:outerShdw blurRad="38100" dist="38100" dir="2700000" algn="tl">
                  <a:srgbClr val="000000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2362200" y="4191003"/>
            <a:ext cx="754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SzPct val="65000"/>
              <a:buFont typeface="Wingdings" pitchFamily="2" charset="2"/>
              <a:buChar char="Ø"/>
              <a:defRPr/>
            </a:pP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20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世纪后叶以来（分子生物学崛起）（机能）</a:t>
            </a:r>
            <a:endParaRPr kumimoji="1" lang="zh-CN" altLang="en-US" sz="2800" b="1">
              <a:effectLst>
                <a:outerShdw blurRad="38100" dist="38100" dir="2700000" algn="tl">
                  <a:srgbClr val="000000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99336" name="Rectangle 8"/>
          <p:cNvSpPr>
            <a:spLocks noChangeArrowheads="1"/>
          </p:cNvSpPr>
          <p:nvPr/>
        </p:nvSpPr>
        <p:spPr bwMode="auto">
          <a:xfrm>
            <a:off x="2708278" y="4699003"/>
            <a:ext cx="4176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代谢调节，合成</a:t>
            </a:r>
            <a:r>
              <a:rPr kumimoji="1" lang="en-US" altLang="zh-CN" sz="2800" b="1">
                <a:latin typeface="宋体"/>
                <a:ea typeface="仿宋_GB2312" pitchFamily="49" charset="-122"/>
              </a:rPr>
              <a:t>……</a:t>
            </a:r>
            <a:endParaRPr kumimoji="1" lang="en-US" altLang="zh-CN" sz="2800" b="1">
              <a:effectLst>
                <a:outerShdw blurRad="38100" dist="38100" dir="2700000" algn="tl">
                  <a:srgbClr val="000000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2708278" y="5226050"/>
            <a:ext cx="7561263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  <a:defRPr/>
            </a:pP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蛋白质结构，</a:t>
            </a: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DNA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结构，遗传信息，基因工程，</a:t>
            </a:r>
          </a:p>
          <a:p>
            <a:pPr eaLnBrk="0" hangingPunct="0">
              <a:defRPr/>
            </a:pP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基因重组，人类基因组计划</a:t>
            </a:r>
            <a:r>
              <a:rPr kumimoji="1" lang="en-US" altLang="zh-CN" sz="2800" b="1">
                <a:latin typeface="宋体"/>
                <a:ea typeface="仿宋_GB2312" pitchFamily="49" charset="-122"/>
              </a:rPr>
              <a:t>……</a:t>
            </a:r>
            <a:endParaRPr kumimoji="1" lang="en-US" altLang="zh-CN" sz="2800" b="1">
              <a:effectLst>
                <a:outerShdw blurRad="38100" dist="38100" dir="2700000" algn="tl">
                  <a:srgbClr val="000000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755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10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10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1000"/>
                                        <p:tgtEl>
                                          <p:spTgt spid="9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1000"/>
                                        <p:tgtEl>
                                          <p:spTgt spid="99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  <p:bldP spid="99332" grpId="0"/>
      <p:bldP spid="99333" grpId="0"/>
      <p:bldP spid="99334" grpId="0"/>
      <p:bldP spid="99335" grpId="0"/>
      <p:bldP spid="99336" grpId="0"/>
      <p:bldP spid="993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68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68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3168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15482</TotalTime>
  <Words>753</Words>
  <Application>Microsoft Office PowerPoint</Application>
  <PresentationFormat>宽屏</PresentationFormat>
  <Paragraphs>123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方正姚体</vt:lpstr>
      <vt:lpstr>仿宋</vt:lpstr>
      <vt:lpstr>仿宋_GB2312</vt:lpstr>
      <vt:lpstr>黑体</vt:lpstr>
      <vt:lpstr>华文琥珀</vt:lpstr>
      <vt:lpstr>华文新魏</vt:lpstr>
      <vt:lpstr>华文中宋</vt:lpstr>
      <vt:lpstr>楷体</vt:lpstr>
      <vt:lpstr>楷体_GB2312</vt:lpstr>
      <vt:lpstr>隶书</vt:lpstr>
      <vt:lpstr>宋体</vt:lpstr>
      <vt:lpstr>微软雅黑</vt:lpstr>
      <vt:lpstr>Arial</vt:lpstr>
      <vt:lpstr>Arial Black</vt:lpstr>
      <vt:lpstr>Berlin Sans FB Demi</vt:lpstr>
      <vt:lpstr>Calibri</vt:lpstr>
      <vt:lpstr>Tahoma</vt:lpstr>
      <vt:lpstr>Times New Roman</vt:lpstr>
      <vt:lpstr>Wingdings</vt:lpstr>
      <vt:lpstr>第一PPT模板网-WWW.1PPT.COM</vt:lpstr>
      <vt:lpstr>PowerPoint 演示文稿</vt:lpstr>
      <vt:lpstr>PowerPoint 演示文稿</vt:lpstr>
      <vt:lpstr>   绪论</vt:lpstr>
      <vt:lpstr>PowerPoint 演示文稿</vt:lpstr>
      <vt:lpstr>PowerPoint 演示文稿</vt:lpstr>
      <vt:lpstr>学 习 内 容</vt:lpstr>
      <vt:lpstr>学 习 内 容</vt:lpstr>
      <vt:lpstr>PowerPoint 演示文稿</vt:lpstr>
      <vt:lpstr>PowerPoint 演示文稿</vt:lpstr>
      <vt:lpstr>PowerPoint 演示文稿</vt:lpstr>
      <vt:lpstr>生物化学与其他学科之间的关系</vt:lpstr>
      <vt:lpstr>PowerPoint 演示文稿</vt:lpstr>
      <vt:lpstr>新冠病毒</vt:lpstr>
      <vt:lpstr>PowerPoint 演示文稿</vt:lpstr>
      <vt:lpstr>PowerPoint 演示文稿</vt:lpstr>
      <vt:lpstr> 生物化学与医药</vt:lpstr>
      <vt:lpstr>PowerPoint 演示文稿</vt:lpstr>
      <vt:lpstr>PowerPoint 演示文稿</vt:lpstr>
      <vt:lpstr>PowerPoint 演示文稿</vt:lpstr>
      <vt:lpstr>PowerPoint 演示文稿</vt:lpstr>
      <vt:lpstr>对学习生物化学课程的要求</vt:lpstr>
    </vt:vector>
  </TitlesOfParts>
  <Company>第一PPT模板网-WWW.1PPT.COM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panghb</cp:lastModifiedBy>
  <cp:revision>1070</cp:revision>
  <dcterms:created xsi:type="dcterms:W3CDTF">2012-11-27T07:31:57Z</dcterms:created>
  <dcterms:modified xsi:type="dcterms:W3CDTF">2022-10-06T13:25:08Z</dcterms:modified>
</cp:coreProperties>
</file>