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425" r:id="rId2"/>
    <p:sldId id="471" r:id="rId3"/>
    <p:sldId id="428" r:id="rId4"/>
    <p:sldId id="429" r:id="rId5"/>
    <p:sldId id="430" r:id="rId6"/>
    <p:sldId id="431" r:id="rId7"/>
    <p:sldId id="432" r:id="rId8"/>
    <p:sldId id="433" r:id="rId9"/>
    <p:sldId id="434" r:id="rId10"/>
    <p:sldId id="435" r:id="rId11"/>
    <p:sldId id="436" r:id="rId12"/>
    <p:sldId id="437" r:id="rId13"/>
    <p:sldId id="438" r:id="rId14"/>
    <p:sldId id="439" r:id="rId15"/>
    <p:sldId id="440" r:id="rId16"/>
    <p:sldId id="441" r:id="rId17"/>
    <p:sldId id="442" r:id="rId18"/>
    <p:sldId id="443" r:id="rId19"/>
    <p:sldId id="444" r:id="rId20"/>
    <p:sldId id="445" r:id="rId21"/>
    <p:sldId id="446" r:id="rId22"/>
    <p:sldId id="447" r:id="rId23"/>
    <p:sldId id="448" r:id="rId24"/>
    <p:sldId id="449" r:id="rId25"/>
    <p:sldId id="450" r:id="rId26"/>
    <p:sldId id="451" r:id="rId27"/>
    <p:sldId id="452" r:id="rId28"/>
    <p:sldId id="453" r:id="rId29"/>
    <p:sldId id="454" r:id="rId30"/>
    <p:sldId id="455" r:id="rId31"/>
    <p:sldId id="456" r:id="rId32"/>
    <p:sldId id="457" r:id="rId33"/>
    <p:sldId id="458" r:id="rId34"/>
    <p:sldId id="459" r:id="rId35"/>
    <p:sldId id="460" r:id="rId36"/>
    <p:sldId id="461" r:id="rId37"/>
    <p:sldId id="462" r:id="rId38"/>
    <p:sldId id="463" r:id="rId39"/>
    <p:sldId id="464" r:id="rId40"/>
    <p:sldId id="465" r:id="rId41"/>
    <p:sldId id="466" r:id="rId42"/>
    <p:sldId id="467" r:id="rId43"/>
    <p:sldId id="468" r:id="rId44"/>
    <p:sldId id="469" r:id="rId45"/>
    <p:sldId id="470" r:id="rId4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700"/>
    <a:srgbClr val="009834"/>
    <a:srgbClr val="9A38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104" autoAdjust="0"/>
  </p:normalViewPr>
  <p:slideViewPr>
    <p:cSldViewPr>
      <p:cViewPr varScale="1">
        <p:scale>
          <a:sx n="80" d="100"/>
          <a:sy n="80" d="100"/>
        </p:scale>
        <p:origin x="100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3226"/>
    </p:cViewPr>
  </p:sorterViewPr>
  <p:notesViewPr>
    <p:cSldViewPr>
      <p:cViewPr varScale="1">
        <p:scale>
          <a:sx n="61" d="100"/>
          <a:sy n="61" d="100"/>
        </p:scale>
        <p:origin x="2532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9048191-BF10-406A-AC18-FF0F345AD6FB}" type="datetimeFigureOut">
              <a:rPr lang="zh-CN" altLang="en-US"/>
              <a:pPr>
                <a:defRPr/>
              </a:pPr>
              <a:t>2022/10/8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17D34EC-1143-4410-A37F-A9B35B8D68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3413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0EA6D6D4-C5C7-472D-B98D-5D3FFF809B0F}" type="datetimeFigureOut">
              <a:rPr lang="zh-CN" altLang="en-US"/>
              <a:pPr>
                <a:defRPr/>
              </a:pPr>
              <a:t>2022/10/8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BE47961-956A-48C6-BC22-79F58A45607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2803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19610A-79B4-45F5-8AA4-736615E496C4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185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5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176493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921E7E5-0852-42C3-85CE-9FE2ABA853CF}" type="slidenum">
              <a:rPr lang="en-US" altLang="zh-CN"/>
              <a:pPr/>
              <a:t>11</a:t>
            </a:fld>
            <a:endParaRPr lang="en-US" altLang="zh-CN"/>
          </a:p>
        </p:txBody>
      </p:sp>
      <p:sp>
        <p:nvSpPr>
          <p:cNvPr id="196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6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1187183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CCBD25A-2BCB-4CE7-9831-F91218788234}" type="slidenum">
              <a:rPr lang="en-US" altLang="zh-CN"/>
              <a:pPr/>
              <a:t>12</a:t>
            </a:fld>
            <a:endParaRPr lang="en-US" altLang="zh-CN"/>
          </a:p>
        </p:txBody>
      </p:sp>
      <p:sp>
        <p:nvSpPr>
          <p:cNvPr id="197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7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4208596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FA8F68F-5A06-430B-B39F-35DC7F499540}" type="slidenum">
              <a:rPr lang="en-US" altLang="zh-CN"/>
              <a:pPr/>
              <a:t>13</a:t>
            </a:fld>
            <a:endParaRPr lang="en-US" altLang="zh-CN"/>
          </a:p>
        </p:txBody>
      </p:sp>
      <p:sp>
        <p:nvSpPr>
          <p:cNvPr id="198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8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529585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3965D9-922C-4658-8BC2-3371D6D0B647}" type="slidenum">
              <a:rPr lang="en-US" altLang="zh-CN"/>
              <a:pPr/>
              <a:t>14</a:t>
            </a:fld>
            <a:endParaRPr lang="en-US" altLang="zh-CN"/>
          </a:p>
        </p:txBody>
      </p:sp>
      <p:sp>
        <p:nvSpPr>
          <p:cNvPr id="199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9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989896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945D83-FA74-4A4C-BA67-08125196F7CA}" type="slidenum">
              <a:rPr lang="en-US" altLang="zh-CN"/>
              <a:pPr/>
              <a:t>15</a:t>
            </a:fld>
            <a:endParaRPr lang="en-US" altLang="zh-CN"/>
          </a:p>
        </p:txBody>
      </p:sp>
      <p:sp>
        <p:nvSpPr>
          <p:cNvPr id="200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0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855828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CCE8DD-35EC-4CF5-8E3D-9F0945F3F5D6}" type="slidenum">
              <a:rPr lang="en-US" altLang="zh-CN"/>
              <a:pPr/>
              <a:t>16</a:t>
            </a:fld>
            <a:endParaRPr lang="en-US" altLang="zh-CN"/>
          </a:p>
        </p:txBody>
      </p:sp>
      <p:sp>
        <p:nvSpPr>
          <p:cNvPr id="201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1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636646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F2C86E-48AE-48D6-B93A-761A399DE505}" type="slidenum">
              <a:rPr lang="en-US" altLang="zh-CN"/>
              <a:pPr/>
              <a:t>17</a:t>
            </a:fld>
            <a:endParaRPr lang="en-US" altLang="zh-CN"/>
          </a:p>
        </p:txBody>
      </p:sp>
      <p:sp>
        <p:nvSpPr>
          <p:cNvPr id="202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2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757410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4337BE-D505-4762-AC9C-8D6F2455CD5E}" type="slidenum">
              <a:rPr lang="en-US" altLang="zh-CN"/>
              <a:pPr/>
              <a:t>18</a:t>
            </a:fld>
            <a:endParaRPr lang="en-US" altLang="zh-CN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5176933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8BCB60-F9BE-4E64-80C9-D77FD3DD1259}" type="slidenum">
              <a:rPr lang="en-US" altLang="zh-CN"/>
              <a:pPr/>
              <a:t>19</a:t>
            </a:fld>
            <a:endParaRPr lang="en-US" altLang="zh-CN"/>
          </a:p>
        </p:txBody>
      </p:sp>
      <p:sp>
        <p:nvSpPr>
          <p:cNvPr id="204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5744849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96A13A8-6924-400F-B3E1-6050326F8CF7}" type="slidenum">
              <a:rPr lang="en-US" altLang="zh-CN"/>
              <a:pPr/>
              <a:t>20</a:t>
            </a:fld>
            <a:endParaRPr lang="en-US" altLang="zh-CN"/>
          </a:p>
        </p:txBody>
      </p:sp>
      <p:sp>
        <p:nvSpPr>
          <p:cNvPr id="205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5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430595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A25ADF-83B3-4014-897C-18C2FD789506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188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8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7887059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2D52A3-4933-4605-AA53-8C50BB4C615C}" type="slidenum">
              <a:rPr lang="en-US" altLang="zh-CN"/>
              <a:pPr/>
              <a:t>21</a:t>
            </a:fld>
            <a:endParaRPr lang="en-US" altLang="zh-CN"/>
          </a:p>
        </p:txBody>
      </p:sp>
      <p:sp>
        <p:nvSpPr>
          <p:cNvPr id="206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6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266739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AFC776-C111-41BD-9BDF-B227A0A97BAE}" type="slidenum">
              <a:rPr lang="en-US" altLang="zh-CN"/>
              <a:pPr/>
              <a:t>22</a:t>
            </a:fld>
            <a:endParaRPr lang="en-US" altLang="zh-CN"/>
          </a:p>
        </p:txBody>
      </p:sp>
      <p:sp>
        <p:nvSpPr>
          <p:cNvPr id="207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7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201815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1BB91B-E770-45AE-93DB-D52C3B04BD10}" type="slidenum">
              <a:rPr lang="en-US" altLang="zh-CN"/>
              <a:pPr/>
              <a:t>23</a:t>
            </a:fld>
            <a:endParaRPr lang="en-US" altLang="zh-CN"/>
          </a:p>
        </p:txBody>
      </p:sp>
      <p:sp>
        <p:nvSpPr>
          <p:cNvPr id="208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8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464673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2F36C1-D4E7-45E8-8609-1304412D790F}" type="slidenum">
              <a:rPr lang="en-US" altLang="zh-CN"/>
              <a:pPr/>
              <a:t>24</a:t>
            </a:fld>
            <a:endParaRPr lang="en-US" altLang="zh-CN"/>
          </a:p>
        </p:txBody>
      </p:sp>
      <p:sp>
        <p:nvSpPr>
          <p:cNvPr id="209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9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085650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FAB4C2C-2C84-46F1-81AD-1A557CC15C57}" type="slidenum">
              <a:rPr lang="en-US" altLang="zh-CN"/>
              <a:pPr/>
              <a:t>25</a:t>
            </a:fld>
            <a:endParaRPr lang="en-US" altLang="zh-CN"/>
          </a:p>
        </p:txBody>
      </p:sp>
      <p:sp>
        <p:nvSpPr>
          <p:cNvPr id="210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0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1563896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A018EC-3FC3-4008-AAAC-1DDDA282B86A}" type="slidenum">
              <a:rPr lang="en-US" altLang="zh-CN"/>
              <a:pPr/>
              <a:t>26</a:t>
            </a:fld>
            <a:endParaRPr lang="en-US" altLang="zh-CN"/>
          </a:p>
        </p:txBody>
      </p:sp>
      <p:sp>
        <p:nvSpPr>
          <p:cNvPr id="211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1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51870499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99FAC0-8B65-47D3-8F74-C2F2870D9C05}" type="slidenum">
              <a:rPr lang="en-US" altLang="zh-CN"/>
              <a:pPr/>
              <a:t>27</a:t>
            </a:fld>
            <a:endParaRPr lang="en-US" altLang="zh-CN"/>
          </a:p>
        </p:txBody>
      </p:sp>
      <p:sp>
        <p:nvSpPr>
          <p:cNvPr id="212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2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4447693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0343C22-D13F-4012-B91F-CED39B762311}" type="slidenum">
              <a:rPr lang="en-US" altLang="zh-CN"/>
              <a:pPr/>
              <a:t>28</a:t>
            </a:fld>
            <a:endParaRPr lang="en-US" altLang="zh-CN"/>
          </a:p>
        </p:txBody>
      </p:sp>
      <p:sp>
        <p:nvSpPr>
          <p:cNvPr id="214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4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0596623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CBA684-35B0-4541-B967-FB33D137D0C8}" type="slidenum">
              <a:rPr lang="en-US" altLang="zh-CN"/>
              <a:pPr/>
              <a:t>29</a:t>
            </a:fld>
            <a:endParaRPr lang="en-US" altLang="zh-CN"/>
          </a:p>
        </p:txBody>
      </p:sp>
      <p:sp>
        <p:nvSpPr>
          <p:cNvPr id="215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88272948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38E2F3E-498B-472E-9FC2-79306C429D12}" type="slidenum">
              <a:rPr lang="en-US" altLang="zh-CN"/>
              <a:pPr/>
              <a:t>30</a:t>
            </a:fld>
            <a:endParaRPr lang="en-US" altLang="zh-CN"/>
          </a:p>
        </p:txBody>
      </p:sp>
      <p:sp>
        <p:nvSpPr>
          <p:cNvPr id="216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6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285361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0E35A8-9482-44A5-8B09-CA3B41888296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189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9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5847294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EDD05E-9A60-447D-84C9-4C013FE1B9ED}" type="slidenum">
              <a:rPr lang="en-US" altLang="zh-CN"/>
              <a:pPr/>
              <a:t>31</a:t>
            </a:fld>
            <a:endParaRPr lang="en-US" altLang="zh-CN"/>
          </a:p>
        </p:txBody>
      </p:sp>
      <p:sp>
        <p:nvSpPr>
          <p:cNvPr id="217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7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0102120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E832D9-4876-44D0-B134-42DCB1516DED}" type="slidenum">
              <a:rPr lang="en-US" altLang="zh-CN"/>
              <a:pPr/>
              <a:t>32</a:t>
            </a:fld>
            <a:endParaRPr lang="en-US" altLang="zh-CN"/>
          </a:p>
        </p:txBody>
      </p:sp>
      <p:sp>
        <p:nvSpPr>
          <p:cNvPr id="218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8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6033307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F0DCB1-83DF-44F8-84E8-2FF2434CF212}" type="slidenum">
              <a:rPr lang="en-US" altLang="zh-CN"/>
              <a:pPr/>
              <a:t>33</a:t>
            </a:fld>
            <a:endParaRPr lang="en-US" altLang="zh-CN"/>
          </a:p>
        </p:txBody>
      </p:sp>
      <p:sp>
        <p:nvSpPr>
          <p:cNvPr id="219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9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77509286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53F0DD9-B9FC-4859-BBBF-9105CB0E5AD2}" type="slidenum">
              <a:rPr lang="en-US" altLang="zh-CN"/>
              <a:pPr/>
              <a:t>34</a:t>
            </a:fld>
            <a:endParaRPr lang="en-US" altLang="zh-CN"/>
          </a:p>
        </p:txBody>
      </p:sp>
      <p:sp>
        <p:nvSpPr>
          <p:cNvPr id="220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0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46759996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35EC1D-8FF5-4619-A7B7-2DAD66C69259}" type="slidenum">
              <a:rPr lang="en-US" altLang="zh-CN"/>
              <a:pPr/>
              <a:t>35</a:t>
            </a:fld>
            <a:endParaRPr lang="en-US" altLang="zh-CN"/>
          </a:p>
        </p:txBody>
      </p:sp>
      <p:sp>
        <p:nvSpPr>
          <p:cNvPr id="221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1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4400116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12E802-9892-4F40-A5AB-DCD74885368A}" type="slidenum">
              <a:rPr lang="en-US" altLang="zh-CN"/>
              <a:pPr/>
              <a:t>36</a:t>
            </a:fld>
            <a:endParaRPr lang="en-US" altLang="zh-CN"/>
          </a:p>
        </p:txBody>
      </p:sp>
      <p:sp>
        <p:nvSpPr>
          <p:cNvPr id="222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2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9861827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5F3109-6DDC-4AF1-9D2B-CF4F10F46280}" type="slidenum">
              <a:rPr lang="en-US" altLang="zh-CN"/>
              <a:pPr/>
              <a:t>37</a:t>
            </a:fld>
            <a:endParaRPr lang="en-US" altLang="zh-CN"/>
          </a:p>
        </p:txBody>
      </p:sp>
      <p:sp>
        <p:nvSpPr>
          <p:cNvPr id="223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49880337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5F70D62-9BD1-4C80-AA01-60E446F2F62A}" type="slidenum">
              <a:rPr lang="en-US" altLang="zh-CN"/>
              <a:pPr/>
              <a:t>38</a:t>
            </a:fld>
            <a:endParaRPr lang="en-US" altLang="zh-CN"/>
          </a:p>
        </p:txBody>
      </p:sp>
      <p:sp>
        <p:nvSpPr>
          <p:cNvPr id="224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4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32754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C56CA6-CD9C-4729-9BBD-2C2C70633353}" type="slidenum">
              <a:rPr lang="en-US" altLang="zh-CN"/>
              <a:pPr/>
              <a:t>39</a:t>
            </a:fld>
            <a:endParaRPr lang="en-US" altLang="zh-CN"/>
          </a:p>
        </p:txBody>
      </p:sp>
      <p:sp>
        <p:nvSpPr>
          <p:cNvPr id="225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62130088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0B41FC-09D7-475F-8FCF-902D3500C28B}" type="slidenum">
              <a:rPr lang="en-US" altLang="zh-CN"/>
              <a:pPr/>
              <a:t>40</a:t>
            </a:fld>
            <a:endParaRPr lang="en-US" altLang="zh-CN"/>
          </a:p>
        </p:txBody>
      </p:sp>
      <p:sp>
        <p:nvSpPr>
          <p:cNvPr id="226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6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808261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644B8D-E3D5-4573-B5DE-074BB8F4CCD1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190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5975868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8BE5AE-A47E-43D4-A901-54C14B407C6C}" type="slidenum">
              <a:rPr lang="en-US" altLang="zh-CN"/>
              <a:pPr/>
              <a:t>41</a:t>
            </a:fld>
            <a:endParaRPr lang="en-US" altLang="zh-CN"/>
          </a:p>
        </p:txBody>
      </p:sp>
      <p:sp>
        <p:nvSpPr>
          <p:cNvPr id="227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7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58076892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645C8B-03A5-4C35-9005-8AE7074C86FE}" type="slidenum">
              <a:rPr lang="en-US" altLang="zh-CN"/>
              <a:pPr/>
              <a:t>42</a:t>
            </a:fld>
            <a:endParaRPr lang="en-US" altLang="zh-CN"/>
          </a:p>
        </p:txBody>
      </p:sp>
      <p:sp>
        <p:nvSpPr>
          <p:cNvPr id="228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8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2536520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C5BE27-EF4D-48D6-BFF2-71C17905E9C6}" type="slidenum">
              <a:rPr lang="en-US" altLang="zh-CN"/>
              <a:pPr/>
              <a:t>43</a:t>
            </a:fld>
            <a:endParaRPr lang="en-US" altLang="zh-CN"/>
          </a:p>
        </p:txBody>
      </p:sp>
      <p:sp>
        <p:nvSpPr>
          <p:cNvPr id="229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9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84996554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3F0ADFE-C190-41B2-BF58-D70004EFF62F}" type="slidenum">
              <a:rPr lang="en-US" altLang="zh-CN"/>
              <a:pPr/>
              <a:t>44</a:t>
            </a:fld>
            <a:endParaRPr lang="en-US" altLang="zh-CN"/>
          </a:p>
        </p:txBody>
      </p:sp>
      <p:sp>
        <p:nvSpPr>
          <p:cNvPr id="230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0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6251990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3CA8413-0EC9-4E5C-8B5F-EB45EEA6164B}" type="slidenum">
              <a:rPr lang="en-US" altLang="zh-CN"/>
              <a:pPr/>
              <a:t>45</a:t>
            </a:fld>
            <a:endParaRPr lang="en-US" altLang="zh-CN"/>
          </a:p>
        </p:txBody>
      </p:sp>
      <p:sp>
        <p:nvSpPr>
          <p:cNvPr id="233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3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1958843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ECB2D0-9486-4A3D-BC40-E7BF7E9282B1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91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1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7864143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7D33A3-9CF5-4DA5-A544-8C0493DEA221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175671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A18F61-CFC5-42B8-B275-C26027387B9B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193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3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505626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0A7884A-99B7-42E8-A3EC-40B684479358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194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325075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F65DB2A-580D-43CC-9D2E-EAEAA6C0BEEA}" type="slidenum">
              <a:rPr lang="en-US" altLang="zh-CN"/>
              <a:pPr/>
              <a:t>10</a:t>
            </a:fld>
            <a:endParaRPr lang="en-US" altLang="zh-CN"/>
          </a:p>
        </p:txBody>
      </p:sp>
      <p:sp>
        <p:nvSpPr>
          <p:cNvPr id="195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5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56161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CAA86-CCB7-4AD8-820F-CCDEAC3DEDAC}" type="datetimeFigureOut">
              <a:rPr lang="zh-CN" altLang="en-US"/>
              <a:pPr>
                <a:defRPr/>
              </a:pPr>
              <a:t>2022/10/8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79DFAB-539C-43A7-B3C7-12FBDE39983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21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A999C-90B9-4393-94F7-3DE49AF8AEA6}" type="datetimeFigureOut">
              <a:rPr lang="zh-CN" altLang="en-US"/>
              <a:pPr>
                <a:defRPr/>
              </a:pPr>
              <a:t>2022/10/8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51D21D-89F5-49BE-9DBC-1922DFE16AC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0032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3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BCA77-D6FC-4071-A76B-941586C3FE66}" type="datetimeFigureOut">
              <a:rPr lang="zh-CN" altLang="en-US"/>
              <a:pPr>
                <a:defRPr/>
              </a:pPr>
              <a:t>2022/10/8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CD404-88AD-48AC-A89C-9B72D8EB0ED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0123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80D9A-BA96-4249-9B8F-EC794B7B7773}" type="datetimeFigureOut">
              <a:rPr lang="zh-CN" altLang="en-US"/>
              <a:pPr>
                <a:defRPr/>
              </a:pPr>
              <a:t>2022/10/8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0E8C77-1989-4108-AFD2-86C9369F1E3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876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086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82215-6FCA-400F-A7B2-0B9591FF96CB}" type="datetimeFigureOut">
              <a:rPr lang="zh-CN" altLang="en-US"/>
              <a:pPr>
                <a:defRPr/>
              </a:pPr>
              <a:t>2022/10/8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C27113-6DFC-4307-81E5-FA949A3993F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376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"/>
            <a:ext cx="12192000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56C8D-B10E-498B-814B-3ADA4D022A56}" type="datetimeFigureOut">
              <a:rPr lang="zh-CN" altLang="en-US"/>
              <a:pPr>
                <a:defRPr/>
              </a:pPr>
              <a:t>2022/10/8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B0245F-16E8-484C-A82B-F307558D5C0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844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6DD529-6EC3-4BC1-A868-33AC2DFFF3D0}" type="datetimeFigureOut">
              <a:rPr lang="zh-CN" altLang="en-US"/>
              <a:pPr>
                <a:defRPr/>
              </a:pPr>
              <a:t>2022/10/8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599541-3A62-4856-82EB-46E6EBB0D11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4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"/>
            <a:ext cx="12192000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9C58D-E97B-4874-BC17-3D2CFDCF718A}" type="datetimeFigureOut">
              <a:rPr lang="zh-CN" altLang="en-US"/>
              <a:pPr>
                <a:defRPr/>
              </a:pPr>
              <a:t>2022/10/8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0C2F44-C0A6-4334-96D2-8FD937A603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975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9B996-82A3-4A41-8A93-A236086D9BDB}" type="datetimeFigureOut">
              <a:rPr lang="zh-CN" altLang="en-US"/>
              <a:pPr>
                <a:defRPr/>
              </a:pPr>
              <a:t>2022/10/8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46CE1F-7ED3-4DCE-B1B4-1CE4922AB44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614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91A04-1EE0-46CD-A32D-474C145B6247}" type="datetimeFigureOut">
              <a:rPr lang="zh-CN" altLang="en-US"/>
              <a:pPr>
                <a:defRPr/>
              </a:pPr>
              <a:t>2022/10/8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1EBB37-D35E-4F98-8736-407AD740474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846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5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2611E4B-7DFA-4268-B207-07A32384AB65}" type="datetimeFigureOut">
              <a:rPr lang="zh-CN" altLang="en-US"/>
              <a:pPr>
                <a:defRPr/>
              </a:pPr>
              <a:t>2022/10/8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EBD1AE8F-C1D0-4E2F-B952-11FCF7ABE082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676280"/>
            <a:ext cx="12192000" cy="85725"/>
          </a:xfrm>
          <a:prstGeom prst="rect">
            <a:avLst/>
          </a:prstGeom>
          <a:solidFill>
            <a:srgbClr val="FF9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5"/>
            <a:ext cx="12192000" cy="676275"/>
          </a:xfrm>
          <a:prstGeom prst="rect">
            <a:avLst/>
          </a:prstGeom>
          <a:solidFill>
            <a:srgbClr val="0098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6721480"/>
            <a:ext cx="12192000" cy="136525"/>
          </a:xfrm>
          <a:prstGeom prst="rect">
            <a:avLst/>
          </a:prstGeom>
          <a:solidFill>
            <a:srgbClr val="0098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21" r:id="rId3"/>
    <p:sldLayoutId id="2147483915" r:id="rId4"/>
    <p:sldLayoutId id="2147483922" r:id="rId5"/>
    <p:sldLayoutId id="2147483916" r:id="rId6"/>
    <p:sldLayoutId id="2147483923" r:id="rId7"/>
    <p:sldLayoutId id="2147483917" r:id="rId8"/>
    <p:sldLayoutId id="2147483918" r:id="rId9"/>
    <p:sldLayoutId id="2147483919" r:id="rId10"/>
    <p:sldLayoutId id="214748392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18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377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56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75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891" indent="-34289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2.wmf"/><Relationship Id="rId4" Type="http://schemas.openxmlformats.org/officeDocument/2006/relationships/oleObject" Target="../embeddings/oleObject1.bin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99456" y="836712"/>
            <a:ext cx="9865096" cy="2160240"/>
          </a:xfrm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zh-CN" altLang="en-US" sz="8000" b="1" dirty="0">
                <a:latin typeface="黑体" panose="02010609060101010101" pitchFamily="49" charset="-122"/>
                <a:ea typeface="黑体" panose="02010609060101010101" pitchFamily="49" charset="-122"/>
              </a:rPr>
              <a:t>第二</a:t>
            </a:r>
            <a:r>
              <a:rPr lang="zh-CN" altLang="en-US" sz="8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章、脂质</a:t>
            </a:r>
            <a:r>
              <a:rPr lang="zh-CN" altLang="en-US" sz="8000" b="1" dirty="0">
                <a:latin typeface="黑体" panose="02010609060101010101" pitchFamily="49" charset="-122"/>
                <a:ea typeface="黑体" panose="02010609060101010101" pitchFamily="49" charset="-122"/>
              </a:rPr>
              <a:t>化学</a:t>
            </a:r>
            <a:endParaRPr lang="zh-CN" altLang="en-US" sz="8000" b="1" dirty="0">
              <a:solidFill>
                <a:srgbClr val="66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Picture 2" descr="https://img0.baidu.com/it/u=1550284724,1937867071&amp;fm=253&amp;fmt=auto&amp;app=138&amp;f=JPEG?w=684&amp;h=5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432" y="3429000"/>
            <a:ext cx="3483814" cy="2546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gimg2.baidu.com/image_search/src=http%3A%2F%2Fimg.jiankang.com%2Fcaipu%2F2014%2F11%2F22%2F039b4f4357.jpg&amp;refer=http%3A%2F%2Fimg.jiankang.com&amp;app=2002&amp;size=f9999,10000&amp;q=a80&amp;n=0&amp;g=0n&amp;fmt=auto?sec=1667781997&amp;t=a611a1a0953d40d87e5464fdec05214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59"/>
          <a:stretch/>
        </p:blipFill>
        <p:spPr bwMode="auto">
          <a:xfrm>
            <a:off x="5159896" y="4005064"/>
            <a:ext cx="2844081" cy="1606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gimg2.baidu.com/image_search/src=http%3A%2F%2Fn.sinaimg.cn%2Ftranslate%2F104%2Fw852h852%2F20191018%2F0d9f-ifzxhxm9724483.jpg&amp;refer=http%3A%2F%2Fn.sinaimg.cn&amp;app=2002&amp;size=f9999,10000&amp;q=a80&amp;n=0&amp;g=0n&amp;fmt=auto?sec=1667784977&amp;t=a449359fa6efa1d7cf9c50980e76d19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2304" y="3203575"/>
            <a:ext cx="2772073" cy="2772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6080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title"/>
          </p:nvPr>
        </p:nvSpPr>
        <p:spPr>
          <a:xfrm>
            <a:off x="839416" y="1124744"/>
            <a:ext cx="2879725" cy="741363"/>
          </a:xfrm>
        </p:spPr>
        <p:txBody>
          <a:bodyPr/>
          <a:lstStyle/>
          <a:p>
            <a:r>
              <a:rPr lang="en-US" altLang="zh-CN" sz="3200" b="1" dirty="0">
                <a:solidFill>
                  <a:srgbClr val="800080"/>
                </a:solidFill>
                <a:latin typeface="楷体_GB2312" pitchFamily="49" charset="-122"/>
                <a:ea typeface="楷体_GB2312" pitchFamily="49" charset="-122"/>
              </a:rPr>
              <a:t>⒈ </a:t>
            </a:r>
            <a:r>
              <a:rPr lang="zh-CN" altLang="en-US" sz="3200" b="1" dirty="0">
                <a:solidFill>
                  <a:srgbClr val="800080"/>
                </a:solidFill>
                <a:latin typeface="楷体_GB2312" pitchFamily="49" charset="-122"/>
                <a:ea typeface="楷体_GB2312" pitchFamily="49" charset="-122"/>
              </a:rPr>
              <a:t>水解和皂化</a:t>
            </a:r>
          </a:p>
        </p:txBody>
      </p:sp>
      <p:pic>
        <p:nvPicPr>
          <p:cNvPr id="159747" name="Picture 3" descr="3-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47528" y="1916832"/>
            <a:ext cx="8537575" cy="2816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59749" name="Text Box 5"/>
          <p:cNvSpPr txBox="1">
            <a:spLocks noChangeArrowheads="1"/>
          </p:cNvSpPr>
          <p:nvPr/>
        </p:nvSpPr>
        <p:spPr bwMode="auto">
          <a:xfrm>
            <a:off x="479376" y="-16755"/>
            <a:ext cx="47513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脂肪的化学性质</a:t>
            </a:r>
          </a:p>
        </p:txBody>
      </p:sp>
    </p:spTree>
    <p:extLst>
      <p:ext uri="{BB962C8B-B14F-4D97-AF65-F5344CB8AC3E}">
        <p14:creationId xmlns:p14="http://schemas.microsoft.com/office/powerpoint/2010/main" val="3398622404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ChangeArrowheads="1"/>
          </p:cNvSpPr>
          <p:nvPr/>
        </p:nvSpPr>
        <p:spPr bwMode="auto">
          <a:xfrm>
            <a:off x="1127448" y="1043139"/>
            <a:ext cx="10297144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2400" dirty="0">
                <a:solidFill>
                  <a:srgbClr val="3333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皂化作用</a:t>
            </a:r>
            <a:r>
              <a:rPr kumimoji="1"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：油脂的碱水解过程，不可逆</a:t>
            </a:r>
            <a:r>
              <a:rPr kumimoji="1"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kumimoji="1"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肥皂</a:t>
            </a:r>
            <a:r>
              <a:rPr kumimoji="1"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)  </a:t>
            </a:r>
            <a:r>
              <a:rPr kumimoji="1"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油脂能</a:t>
            </a:r>
            <a:r>
              <a:rPr kumimoji="1"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被酸</a:t>
            </a:r>
            <a:r>
              <a:rPr kumimoji="1"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、碱、酶水解→甘油和各种脂肪酸</a:t>
            </a:r>
            <a:r>
              <a:rPr kumimoji="1"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kumimoji="1"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钠</a:t>
            </a:r>
            <a:r>
              <a:rPr kumimoji="1"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</a:p>
          <a:p>
            <a:endParaRPr kumimoji="1" lang="en-US" altLang="zh-CN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kumimoji="1" lang="en-US" altLang="zh-CN" sz="2400" dirty="0">
                <a:solidFill>
                  <a:srgbClr val="3333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kumimoji="1" lang="zh-CN" altLang="en-US" sz="2400" dirty="0">
                <a:solidFill>
                  <a:srgbClr val="3333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皂化值</a:t>
            </a:r>
            <a:r>
              <a:rPr kumimoji="1"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：皂化</a:t>
            </a:r>
            <a:r>
              <a:rPr kumimoji="1"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1g</a:t>
            </a:r>
            <a:r>
              <a:rPr kumimoji="1"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油脂所需的</a:t>
            </a:r>
            <a:r>
              <a:rPr kumimoji="1"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KOH</a:t>
            </a:r>
            <a:r>
              <a:rPr kumimoji="1"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kumimoji="1"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mg</a:t>
            </a:r>
            <a:r>
              <a:rPr kumimoji="1"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数，它是</a:t>
            </a:r>
            <a:r>
              <a:rPr kumimoji="1"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甘油三</a:t>
            </a:r>
            <a:r>
              <a:rPr kumimoji="1"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酯平均相对分子质量的量度。皂化值</a:t>
            </a:r>
            <a:r>
              <a:rPr kumimoji="1"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越大</a:t>
            </a:r>
            <a:r>
              <a:rPr kumimoji="1"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，相对分子质量越小。</a:t>
            </a:r>
          </a:p>
        </p:txBody>
      </p:sp>
      <p:sp>
        <p:nvSpPr>
          <p:cNvPr id="162819" name="Rectangle 3"/>
          <p:cNvSpPr>
            <a:spLocks noChangeArrowheads="1"/>
          </p:cNvSpPr>
          <p:nvPr/>
        </p:nvSpPr>
        <p:spPr bwMode="auto">
          <a:xfrm>
            <a:off x="2927648" y="4749799"/>
            <a:ext cx="43195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56</a:t>
            </a: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为氢氧化钾的相对分子质量</a:t>
            </a:r>
          </a:p>
          <a:p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三酰甘油含三个脂肪酸，所以乘</a:t>
            </a:r>
            <a:r>
              <a:rPr lang="en-US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</a:p>
        </p:txBody>
      </p:sp>
      <p:sp>
        <p:nvSpPr>
          <p:cNvPr id="162823" name="Rectangle 7"/>
          <p:cNvSpPr>
            <a:spLocks noChangeArrowheads="1"/>
          </p:cNvSpPr>
          <p:nvPr/>
        </p:nvSpPr>
        <p:spPr bwMode="auto">
          <a:xfrm>
            <a:off x="5735960" y="3394493"/>
            <a:ext cx="1863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</a:rPr>
              <a:t>3×56×1000</a:t>
            </a:r>
          </a:p>
        </p:txBody>
      </p:sp>
      <p:sp>
        <p:nvSpPr>
          <p:cNvPr id="162824" name="Rectangle 8"/>
          <p:cNvSpPr>
            <a:spLocks noChangeArrowheads="1"/>
          </p:cNvSpPr>
          <p:nvPr/>
        </p:nvSpPr>
        <p:spPr bwMode="auto">
          <a:xfrm>
            <a:off x="5967734" y="3753268"/>
            <a:ext cx="1174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皂化值</a:t>
            </a:r>
          </a:p>
        </p:txBody>
      </p:sp>
      <p:sp>
        <p:nvSpPr>
          <p:cNvPr id="162825" name="Rectangle 9"/>
          <p:cNvSpPr>
            <a:spLocks noChangeArrowheads="1"/>
          </p:cNvSpPr>
          <p:nvPr/>
        </p:nvSpPr>
        <p:spPr bwMode="auto">
          <a:xfrm>
            <a:off x="2572816" y="3562350"/>
            <a:ext cx="66151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>
                <a:latin typeface="Times New Roman" panose="02020603050405020304" pitchFamily="18" charset="0"/>
                <a:ea typeface="华文楷体" panose="02010600040101010101" pitchFamily="2" charset="-122"/>
              </a:rPr>
              <a:t>脂肪酸的平均分子量</a:t>
            </a:r>
            <a:r>
              <a:rPr lang="en-US" altLang="zh-CN" sz="2400">
                <a:latin typeface="Times New Roman" panose="02020603050405020304" pitchFamily="18" charset="0"/>
              </a:rPr>
              <a:t>=</a:t>
            </a:r>
          </a:p>
        </p:txBody>
      </p:sp>
      <p:sp>
        <p:nvSpPr>
          <p:cNvPr id="162826" name="Rectangle 10"/>
          <p:cNvSpPr>
            <a:spLocks noChangeArrowheads="1"/>
          </p:cNvSpPr>
          <p:nvPr/>
        </p:nvSpPr>
        <p:spPr bwMode="auto">
          <a:xfrm>
            <a:off x="2423592" y="3328989"/>
            <a:ext cx="6913563" cy="938212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2827" name="Line 11"/>
          <p:cNvSpPr>
            <a:spLocks noChangeShapeType="1"/>
          </p:cNvSpPr>
          <p:nvPr/>
        </p:nvSpPr>
        <p:spPr bwMode="auto">
          <a:xfrm>
            <a:off x="5815860" y="3820247"/>
            <a:ext cx="2087563" cy="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710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71" name="Picture 3" descr="3-6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79576" y="1857525"/>
            <a:ext cx="7775575" cy="3479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>
          <a:xfrm>
            <a:off x="-456380" y="927617"/>
            <a:ext cx="5904680" cy="669925"/>
          </a:xfrm>
        </p:spPr>
        <p:txBody>
          <a:bodyPr/>
          <a:lstStyle/>
          <a:p>
            <a:r>
              <a:rPr lang="en-US" altLang="zh-CN" sz="3600" b="1" dirty="0">
                <a:solidFill>
                  <a:srgbClr val="800080"/>
                </a:solidFill>
                <a:latin typeface="楷体_GB2312" pitchFamily="49" charset="-122"/>
                <a:ea typeface="楷体_GB2312" pitchFamily="49" charset="-122"/>
              </a:rPr>
              <a:t>⒉ </a:t>
            </a:r>
            <a:r>
              <a:rPr lang="zh-CN" altLang="en-US" sz="3600" b="1" dirty="0">
                <a:solidFill>
                  <a:srgbClr val="800080"/>
                </a:solidFill>
                <a:latin typeface="楷体_GB2312" pitchFamily="49" charset="-122"/>
                <a:ea typeface="楷体_GB2312" pitchFamily="49" charset="-122"/>
              </a:rPr>
              <a:t>氢化和卤（碘）化</a:t>
            </a:r>
          </a:p>
        </p:txBody>
      </p:sp>
      <p:sp>
        <p:nvSpPr>
          <p:cNvPr id="160773" name="Text Box 5"/>
          <p:cNvSpPr txBox="1">
            <a:spLocks noChangeArrowheads="1"/>
          </p:cNvSpPr>
          <p:nvPr/>
        </p:nvSpPr>
        <p:spPr bwMode="auto">
          <a:xfrm>
            <a:off x="356394" y="-87312"/>
            <a:ext cx="45354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脂肪的化学性质</a:t>
            </a:r>
          </a:p>
        </p:txBody>
      </p:sp>
      <p:sp>
        <p:nvSpPr>
          <p:cNvPr id="160774" name="Rectangle 6"/>
          <p:cNvSpPr>
            <a:spLocks noChangeArrowheads="1"/>
          </p:cNvSpPr>
          <p:nvPr/>
        </p:nvSpPr>
        <p:spPr bwMode="auto">
          <a:xfrm>
            <a:off x="1559496" y="5229200"/>
            <a:ext cx="5833648" cy="593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碘  值：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100g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脂类样品所能吸收的碘克数。</a:t>
            </a:r>
          </a:p>
        </p:txBody>
      </p:sp>
      <p:sp>
        <p:nvSpPr>
          <p:cNvPr id="160775" name="Text Box 7"/>
          <p:cNvSpPr txBox="1">
            <a:spLocks noChangeArrowheads="1"/>
          </p:cNvSpPr>
          <p:nvPr/>
        </p:nvSpPr>
        <p:spPr bwMode="auto">
          <a:xfrm>
            <a:off x="5696461" y="1844824"/>
            <a:ext cx="172354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006600"/>
                </a:solidFill>
                <a:ea typeface="华文楷体" panose="02010600040101010101" pitchFamily="2" charset="-122"/>
              </a:rPr>
              <a:t>油脂的硬化</a:t>
            </a:r>
          </a:p>
        </p:txBody>
      </p:sp>
      <p:sp>
        <p:nvSpPr>
          <p:cNvPr id="160776" name="Rectangle 8"/>
          <p:cNvSpPr>
            <a:spLocks noChangeArrowheads="1"/>
          </p:cNvSpPr>
          <p:nvPr/>
        </p:nvSpPr>
        <p:spPr bwMode="auto">
          <a:xfrm>
            <a:off x="1485506" y="5822760"/>
            <a:ext cx="86042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碘值越大，油脂中含不饱和</a:t>
            </a:r>
            <a:r>
              <a:rPr kumimoji="1"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FA</a:t>
            </a:r>
            <a:r>
              <a:rPr kumimoji="1"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越多，油脂的不饱和程度越大。</a:t>
            </a:r>
          </a:p>
        </p:txBody>
      </p:sp>
    </p:spTree>
    <p:extLst>
      <p:ext uri="{BB962C8B-B14F-4D97-AF65-F5344CB8AC3E}">
        <p14:creationId xmlns:p14="http://schemas.microsoft.com/office/powerpoint/2010/main" val="4034980325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795" name="Picture 3" descr="3-7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95414" y="1335900"/>
            <a:ext cx="8228012" cy="16573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1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07368" y="819369"/>
            <a:ext cx="3960813" cy="671513"/>
          </a:xfrm>
        </p:spPr>
        <p:txBody>
          <a:bodyPr/>
          <a:lstStyle/>
          <a:p>
            <a:r>
              <a:rPr lang="en-US" altLang="zh-CN" sz="3600" b="1" dirty="0">
                <a:solidFill>
                  <a:srgbClr val="800080"/>
                </a:solidFill>
                <a:latin typeface="楷体_GB2312" pitchFamily="49" charset="-122"/>
                <a:ea typeface="楷体_GB2312" pitchFamily="49" charset="-122"/>
              </a:rPr>
              <a:t>⒊</a:t>
            </a:r>
            <a:r>
              <a:rPr lang="zh-CN" altLang="en-US" sz="3600" b="1" dirty="0">
                <a:solidFill>
                  <a:srgbClr val="800080"/>
                </a:solidFill>
                <a:latin typeface="楷体_GB2312" pitchFamily="49" charset="-122"/>
                <a:ea typeface="楷体_GB2312" pitchFamily="49" charset="-122"/>
              </a:rPr>
              <a:t>自动氧化与酸败</a:t>
            </a:r>
          </a:p>
        </p:txBody>
      </p:sp>
      <p:sp>
        <p:nvSpPr>
          <p:cNvPr id="161797" name="Text Box 5"/>
          <p:cNvSpPr txBox="1">
            <a:spLocks noChangeArrowheads="1"/>
          </p:cNvSpPr>
          <p:nvPr/>
        </p:nvSpPr>
        <p:spPr bwMode="auto">
          <a:xfrm>
            <a:off x="551384" y="-33104"/>
            <a:ext cx="44640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sz="4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脂肪的化学性质</a:t>
            </a:r>
          </a:p>
        </p:txBody>
      </p:sp>
      <p:sp>
        <p:nvSpPr>
          <p:cNvPr id="161798" name="Rectangle 6"/>
          <p:cNvSpPr>
            <a:spLocks noChangeArrowheads="1"/>
          </p:cNvSpPr>
          <p:nvPr/>
        </p:nvSpPr>
        <p:spPr bwMode="auto">
          <a:xfrm>
            <a:off x="695400" y="2992826"/>
            <a:ext cx="741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酸败</a:t>
            </a:r>
            <a:r>
              <a:rPr kumimoji="1"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：油脂在空气中氧化产生臭味的现象。</a:t>
            </a:r>
          </a:p>
        </p:txBody>
      </p:sp>
      <p:sp>
        <p:nvSpPr>
          <p:cNvPr id="161799" name="Rectangle 7"/>
          <p:cNvSpPr>
            <a:spLocks noChangeArrowheads="1"/>
          </p:cNvSpPr>
          <p:nvPr/>
        </p:nvSpPr>
        <p:spPr bwMode="auto">
          <a:xfrm>
            <a:off x="1271464" y="5445224"/>
            <a:ext cx="73437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400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酸值</a:t>
            </a:r>
            <a:r>
              <a:rPr kumimoji="1"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：中和</a:t>
            </a:r>
            <a:r>
              <a:rPr kumimoji="1"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1g </a:t>
            </a:r>
            <a:r>
              <a:rPr kumimoji="1" lang="zh-CN" altLang="en-US" sz="2400" u="sng" dirty="0">
                <a:latin typeface="华文楷体" panose="02010600040101010101" pitchFamily="2" charset="-122"/>
                <a:ea typeface="华文楷体" panose="02010600040101010101" pitchFamily="2" charset="-122"/>
              </a:rPr>
              <a:t>油脂中的游离</a:t>
            </a:r>
            <a:r>
              <a:rPr kumimoji="1" lang="en-US" altLang="zh-CN" sz="2400" u="sng" dirty="0">
                <a:latin typeface="华文楷体" panose="02010600040101010101" pitchFamily="2" charset="-122"/>
                <a:ea typeface="华文楷体" panose="02010600040101010101" pitchFamily="2" charset="-122"/>
              </a:rPr>
              <a:t>FA </a:t>
            </a:r>
            <a:r>
              <a:rPr kumimoji="1"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所需</a:t>
            </a:r>
            <a:r>
              <a:rPr kumimoji="1"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KOH</a:t>
            </a:r>
            <a:r>
              <a:rPr kumimoji="1"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kumimoji="1"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mg</a:t>
            </a:r>
            <a:r>
              <a:rPr kumimoji="1"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数。       </a:t>
            </a:r>
          </a:p>
          <a:p>
            <a:r>
              <a:rPr kumimoji="1"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kumimoji="1" lang="zh-CN" altLang="en-US" sz="2400" dirty="0">
                <a:solidFill>
                  <a:srgbClr val="80008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酸败程度高，酸值也大。可用于鉴测油脂的品质</a:t>
            </a:r>
          </a:p>
        </p:txBody>
      </p:sp>
      <p:sp>
        <p:nvSpPr>
          <p:cNvPr id="161800" name="Rectangle 8"/>
          <p:cNvSpPr>
            <a:spLocks noChangeArrowheads="1"/>
          </p:cNvSpPr>
          <p:nvPr/>
        </p:nvSpPr>
        <p:spPr bwMode="auto">
          <a:xfrm>
            <a:off x="671816" y="3770696"/>
            <a:ext cx="10464744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2400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产生原因</a:t>
            </a:r>
            <a:r>
              <a:rPr kumimoji="1"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：（</a:t>
            </a:r>
            <a:r>
              <a:rPr kumimoji="1"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1)</a:t>
            </a:r>
            <a:r>
              <a:rPr kumimoji="1"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较长时间经光和热或微生物的作用而</a:t>
            </a:r>
            <a:r>
              <a:rPr kumimoji="1"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被水解</a:t>
            </a:r>
            <a:r>
              <a:rPr kumimoji="1"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，放出的低分子脂酸具有臭味</a:t>
            </a:r>
          </a:p>
          <a:p>
            <a:r>
              <a:rPr kumimoji="1"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（</a:t>
            </a:r>
            <a:r>
              <a:rPr kumimoji="1"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kumimoji="1"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）不饱和成分的自动氧化，继而降解成醛</a:t>
            </a:r>
            <a:r>
              <a:rPr kumimoji="1"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酮酸</a:t>
            </a:r>
            <a:r>
              <a:rPr kumimoji="1"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的混合物。酸败的程度用酸值表示。</a:t>
            </a:r>
          </a:p>
        </p:txBody>
      </p:sp>
      <p:sp>
        <p:nvSpPr>
          <p:cNvPr id="161803" name="Text Box 11"/>
          <p:cNvSpPr txBox="1">
            <a:spLocks noChangeArrowheads="1"/>
          </p:cNvSpPr>
          <p:nvPr/>
        </p:nvSpPr>
        <p:spPr bwMode="auto">
          <a:xfrm>
            <a:off x="6468756" y="2733198"/>
            <a:ext cx="5262979" cy="175432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如何防止酸败？</a:t>
            </a:r>
          </a:p>
          <a:p>
            <a:endParaRPr lang="zh-CN" altLang="en-US" dirty="0">
              <a:ea typeface="楷体_GB2312" pitchFamily="49" charset="-122"/>
            </a:endParaRPr>
          </a:p>
          <a:p>
            <a:r>
              <a:rPr lang="zh-CN" altLang="en-US" dirty="0">
                <a:ea typeface="楷体_GB2312" pitchFamily="49" charset="-122"/>
              </a:rPr>
              <a:t>加入合成抗氧化剂或天然抗氧化剂</a:t>
            </a:r>
          </a:p>
          <a:p>
            <a:r>
              <a:rPr lang="zh-CN" altLang="en-US" dirty="0">
                <a:ea typeface="楷体_GB2312" pitchFamily="49" charset="-122"/>
              </a:rPr>
              <a:t>排除氧气（真空、重氮）</a:t>
            </a:r>
          </a:p>
          <a:p>
            <a:r>
              <a:rPr lang="zh-CN" altLang="en-US" dirty="0">
                <a:ea typeface="楷体_GB2312" pitchFamily="49" charset="-122"/>
              </a:rPr>
              <a:t>降低温度（冷冻）</a:t>
            </a:r>
          </a:p>
          <a:p>
            <a:r>
              <a:rPr lang="zh-CN" altLang="en-US" dirty="0">
                <a:ea typeface="楷体_GB2312" pitchFamily="49" charset="-122"/>
              </a:rPr>
              <a:t>消除其它促进自然氧化的因素（如光、高能辐射）</a:t>
            </a:r>
          </a:p>
        </p:txBody>
      </p:sp>
    </p:spTree>
    <p:extLst>
      <p:ext uri="{BB962C8B-B14F-4D97-AF65-F5344CB8AC3E}">
        <p14:creationId xmlns:p14="http://schemas.microsoft.com/office/powerpoint/2010/main" val="1020898215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1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1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61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61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8" grpId="0"/>
      <p:bldP spid="161799" grpId="0"/>
      <p:bldP spid="161800" grpId="0"/>
      <p:bldP spid="16180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2" name="Text Box 4"/>
          <p:cNvSpPr txBox="1">
            <a:spLocks noGrp="1" noChangeArrowheads="1"/>
          </p:cNvSpPr>
          <p:nvPr>
            <p:ph type="title"/>
          </p:nvPr>
        </p:nvSpPr>
        <p:spPr>
          <a:xfrm>
            <a:off x="0" y="-27384"/>
            <a:ext cx="4141787" cy="76835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/>
            <a:r>
              <a:rPr lang="zh-CN" altLang="en-US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脂肪的化学性质</a:t>
            </a:r>
          </a:p>
        </p:txBody>
      </p:sp>
      <p:sp>
        <p:nvSpPr>
          <p:cNvPr id="181253" name="Rectangle 5"/>
          <p:cNvSpPr>
            <a:spLocks noChangeArrowheads="1"/>
          </p:cNvSpPr>
          <p:nvPr/>
        </p:nvSpPr>
        <p:spPr bwMode="auto">
          <a:xfrm>
            <a:off x="1112938" y="1124744"/>
            <a:ext cx="191590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80008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4</a:t>
            </a:r>
            <a:r>
              <a:rPr lang="en-US" altLang="zh-CN" sz="3200" dirty="0">
                <a:solidFill>
                  <a:srgbClr val="80008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  </a:t>
            </a:r>
            <a:r>
              <a:rPr lang="zh-CN" altLang="en-US" sz="3200" dirty="0">
                <a:solidFill>
                  <a:srgbClr val="80008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乙酰化</a:t>
            </a:r>
          </a:p>
        </p:txBody>
      </p:sp>
      <p:sp>
        <p:nvSpPr>
          <p:cNvPr id="181254" name="Text Box 6"/>
          <p:cNvSpPr txBox="1">
            <a:spLocks noChangeArrowheads="1"/>
          </p:cNvSpPr>
          <p:nvPr/>
        </p:nvSpPr>
        <p:spPr bwMode="auto">
          <a:xfrm>
            <a:off x="1343472" y="2204864"/>
            <a:ext cx="8315097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CC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乙酰值</a:t>
            </a:r>
            <a:r>
              <a:rPr lang="en-US" altLang="zh-CN" sz="2400">
                <a:solidFill>
                  <a:srgbClr val="CC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中和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1g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乙酰酯经皂化释出的乙酸所需的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KOH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毫克数，</a:t>
            </a:r>
          </a:p>
          <a:p>
            <a:endParaRPr lang="zh-CN" altLang="en-US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从乙酰值的大小可推知样品中所含羟基的多少。</a:t>
            </a:r>
          </a:p>
        </p:txBody>
      </p:sp>
    </p:spTree>
    <p:extLst>
      <p:ext uri="{BB962C8B-B14F-4D97-AF65-F5344CB8AC3E}">
        <p14:creationId xmlns:p14="http://schemas.microsoft.com/office/powerpoint/2010/main" val="118805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1199456" y="1034799"/>
            <a:ext cx="67691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buFontTx/>
              <a:buChar char="•"/>
            </a:pPr>
            <a:r>
              <a:rPr lang="zh-CN" altLang="en-US" sz="2800">
                <a:latin typeface="Times New Roman" panose="02020603050405020304" pitchFamily="18" charset="0"/>
                <a:ea typeface="华文楷体" panose="02010600040101010101" pitchFamily="2" charset="-122"/>
              </a:rPr>
              <a:t>脂酸结构通式为</a:t>
            </a:r>
            <a:r>
              <a:rPr lang="en-US" altLang="zh-CN" sz="280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CH</a:t>
            </a:r>
            <a:r>
              <a:rPr lang="en-US" altLang="zh-CN" sz="2800" baseline="-2500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3</a:t>
            </a:r>
            <a:r>
              <a:rPr lang="en-US" altLang="zh-CN" sz="280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(CH</a:t>
            </a:r>
            <a:r>
              <a:rPr lang="en-US" altLang="zh-CN" sz="2800" baseline="-2500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2</a:t>
            </a:r>
            <a:r>
              <a:rPr lang="en-US" altLang="zh-CN" sz="280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)</a:t>
            </a:r>
            <a:r>
              <a:rPr lang="en-US" altLang="zh-CN" sz="2800" baseline="-2500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n</a:t>
            </a:r>
            <a:r>
              <a:rPr lang="en-US" altLang="zh-CN" sz="280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COOH</a:t>
            </a:r>
            <a:r>
              <a:rPr lang="zh-CN" altLang="en-US" sz="2800">
                <a:latin typeface="Times New Roman" panose="02020603050405020304" pitchFamily="18" charset="0"/>
                <a:ea typeface="华文楷体" panose="02010600040101010101" pitchFamily="2" charset="-122"/>
              </a:rPr>
              <a:t>。</a:t>
            </a:r>
            <a:r>
              <a:rPr lang="zh-CN" altLang="en-US" sz="280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 </a:t>
            </a:r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1127448" y="1779239"/>
            <a:ext cx="9696450" cy="1212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marL="185738" indent="-18573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36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buFontTx/>
              <a:buChar char="•"/>
            </a:pPr>
            <a:r>
              <a:rPr lang="zh-CN" altLang="en-US" sz="2800" dirty="0">
                <a:latin typeface="Times New Roman" panose="02020603050405020304" pitchFamily="18" charset="0"/>
                <a:ea typeface="华文楷体" panose="02010600040101010101" pitchFamily="2" charset="-122"/>
              </a:rPr>
              <a:t>高等动植物中的脂酸碳链长度一般在</a:t>
            </a:r>
            <a:r>
              <a:rPr lang="en-US" altLang="zh-CN" sz="2800" dirty="0">
                <a:latin typeface="Times New Roman" panose="02020603050405020304" pitchFamily="18" charset="0"/>
                <a:ea typeface="华文楷体" panose="02010600040101010101" pitchFamily="2" charset="-122"/>
              </a:rPr>
              <a:t>14~20</a:t>
            </a:r>
            <a:r>
              <a:rPr lang="zh-CN" altLang="en-US" sz="2800" dirty="0">
                <a:latin typeface="Times New Roman" panose="02020603050405020304" pitchFamily="18" charset="0"/>
                <a:ea typeface="华文楷体" panose="02010600040101010101" pitchFamily="2" charset="-122"/>
              </a:rPr>
              <a:t>碳之间，且为偶数碳。 碳链不分支。</a:t>
            </a:r>
          </a:p>
        </p:txBody>
      </p:sp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264319" y="-14151"/>
            <a:ext cx="667362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4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脂酸（</a:t>
            </a:r>
            <a:r>
              <a:rPr kumimoji="1" lang="en-US" altLang="zh-CN" sz="4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fatty acid, FA</a:t>
            </a:r>
            <a:r>
              <a:rPr kumimoji="1" lang="zh-CN" altLang="en-US" sz="4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 </a:t>
            </a:r>
          </a:p>
        </p:txBody>
      </p:sp>
      <p:sp>
        <p:nvSpPr>
          <p:cNvPr id="33807" name="Rectangle 15"/>
          <p:cNvSpPr>
            <a:spLocks noChangeArrowheads="1"/>
          </p:cNvSpPr>
          <p:nvPr/>
        </p:nvSpPr>
        <p:spPr bwMode="auto">
          <a:xfrm>
            <a:off x="1271464" y="3187119"/>
            <a:ext cx="75612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360363" indent="-3603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39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根据其碳链是否存在双键分为：饱和脂酸和不饱和脂酸</a:t>
            </a:r>
            <a:endParaRPr lang="zh-CN" altLang="en-US" sz="2400" dirty="0">
              <a:solidFill>
                <a:srgbClr val="006600"/>
              </a:solidFill>
              <a:latin typeface="Tahoma" panose="020B0604030504040204" pitchFamily="34" charset="0"/>
            </a:endParaRPr>
          </a:p>
        </p:txBody>
      </p:sp>
      <p:sp>
        <p:nvSpPr>
          <p:cNvPr id="33808" name="Text Box 16"/>
          <p:cNvSpPr txBox="1">
            <a:spLocks noChangeArrowheads="1"/>
          </p:cNvSpPr>
          <p:nvPr/>
        </p:nvSpPr>
        <p:spPr bwMode="auto">
          <a:xfrm>
            <a:off x="1271464" y="3709481"/>
            <a:ext cx="7885113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zh-CN" altLang="en-US" sz="2400" dirty="0">
                <a:solidFill>
                  <a:srgbClr val="CC0099"/>
                </a:solidFill>
                <a:latin typeface="Times New Roman" panose="02020603050405020304" pitchFamily="18" charset="0"/>
                <a:ea typeface="楷体_GB2312" pitchFamily="49" charset="-122"/>
              </a:rPr>
              <a:t>脂肪酸简写原则：</a:t>
            </a:r>
          </a:p>
          <a:p>
            <a:pPr algn="just">
              <a:spcBef>
                <a:spcPct val="50000"/>
              </a:spcBef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    </a:t>
            </a:r>
            <a:r>
              <a:rPr kumimoji="1" lang="zh-CN" altLang="en-US" sz="2400" dirty="0">
                <a:latin typeface="Times New Roman" panose="02020603050405020304" pitchFamily="18" charset="0"/>
                <a:ea typeface="华文楷体" panose="02010600040101010101" pitchFamily="2" charset="-122"/>
              </a:rPr>
              <a:t>先写碳原子数，再写双键数，最后表明双键的位置。</a:t>
            </a:r>
          </a:p>
        </p:txBody>
      </p:sp>
      <p:sp>
        <p:nvSpPr>
          <p:cNvPr id="33809" name="Text Box 17"/>
          <p:cNvSpPr txBox="1">
            <a:spLocks noChangeArrowheads="1"/>
          </p:cNvSpPr>
          <p:nvPr/>
        </p:nvSpPr>
        <p:spPr bwMode="auto">
          <a:xfrm>
            <a:off x="1271464" y="4725144"/>
            <a:ext cx="10585176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zh-CN" altLang="en-US" sz="2400" dirty="0">
                <a:solidFill>
                  <a:srgbClr val="FF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例如</a:t>
            </a:r>
            <a:r>
              <a:rPr kumimoji="1"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</a:p>
          <a:p>
            <a:pPr algn="just">
              <a:spcBef>
                <a:spcPct val="50000"/>
              </a:spcBef>
            </a:pPr>
            <a:r>
              <a:rPr kumimoji="1"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软酯酸</a:t>
            </a:r>
            <a:r>
              <a:rPr kumimoji="1"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C</a:t>
            </a:r>
            <a:r>
              <a:rPr kumimoji="1" lang="en-US" altLang="zh-CN" sz="2400" baseline="-25000" dirty="0">
                <a:latin typeface="华文楷体" panose="02010600040101010101" pitchFamily="2" charset="-122"/>
                <a:ea typeface="华文楷体" panose="02010600040101010101" pitchFamily="2" charset="-122"/>
              </a:rPr>
              <a:t>16:0  </a:t>
            </a:r>
            <a:r>
              <a:rPr kumimoji="1"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表明</a:t>
            </a:r>
            <a:r>
              <a:rPr kumimoji="1"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16</a:t>
            </a:r>
            <a:r>
              <a:rPr kumimoji="1"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个碳原子，无双键（饱和，</a:t>
            </a:r>
            <a:r>
              <a:rPr kumimoji="1"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r>
              <a:rPr kumimoji="1"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省去）</a:t>
            </a:r>
          </a:p>
          <a:p>
            <a:pPr algn="just">
              <a:spcBef>
                <a:spcPct val="50000"/>
              </a:spcBef>
            </a:pPr>
            <a:r>
              <a:rPr kumimoji="1"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亚油酸</a:t>
            </a:r>
            <a:r>
              <a:rPr kumimoji="1"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C</a:t>
            </a:r>
            <a:r>
              <a:rPr kumimoji="1" lang="en-US" altLang="zh-CN" sz="2400" baseline="-25000" dirty="0">
                <a:latin typeface="华文楷体" panose="02010600040101010101" pitchFamily="2" charset="-122"/>
                <a:ea typeface="华文楷体" panose="02010600040101010101" pitchFamily="2" charset="-122"/>
              </a:rPr>
              <a:t>18:2(9,12)</a:t>
            </a:r>
            <a:r>
              <a:rPr kumimoji="1"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18</a:t>
            </a:r>
            <a:r>
              <a:rPr kumimoji="1"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个碳原子，</a:t>
            </a:r>
            <a:r>
              <a:rPr kumimoji="1"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kumimoji="1"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个双键，分别位于</a:t>
            </a:r>
            <a:r>
              <a:rPr kumimoji="1"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kumimoji="1"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～</a:t>
            </a:r>
            <a:r>
              <a:rPr kumimoji="1"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kumimoji="1"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碳</a:t>
            </a:r>
            <a:r>
              <a:rPr kumimoji="1"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或者</a:t>
            </a:r>
            <a:r>
              <a:rPr kumimoji="1" lang="en-US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  <a:r>
              <a:rPr kumimoji="1"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～</a:t>
            </a:r>
            <a:r>
              <a:rPr kumimoji="1"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13</a:t>
            </a:r>
            <a:r>
              <a:rPr kumimoji="1"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碳之间。</a:t>
            </a:r>
            <a:endParaRPr kumimoji="1" lang="zh-CN" altLang="en-US" sz="2400" baseline="-25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985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3" name="Rectangle 3"/>
          <p:cNvSpPr>
            <a:spLocks noChangeArrowheads="1"/>
          </p:cNvSpPr>
          <p:nvPr/>
        </p:nvSpPr>
        <p:spPr bwMode="auto">
          <a:xfrm>
            <a:off x="407368" y="-84135"/>
            <a:ext cx="6985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饱和脂酸</a:t>
            </a:r>
          </a:p>
        </p:txBody>
      </p:sp>
      <p:sp>
        <p:nvSpPr>
          <p:cNvPr id="163844" name="Rectangle 4"/>
          <p:cNvSpPr>
            <a:spLocks noChangeArrowheads="1"/>
          </p:cNvSpPr>
          <p:nvPr/>
        </p:nvSpPr>
        <p:spPr bwMode="auto">
          <a:xfrm>
            <a:off x="1343472" y="2780928"/>
            <a:ext cx="9289652" cy="1052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indent="8001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7948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588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2400" dirty="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饱和脂酸</a:t>
            </a:r>
            <a:r>
              <a:rPr lang="en-US" altLang="zh-CN" sz="2400" dirty="0">
                <a:solidFill>
                  <a:srgbClr val="CC0099"/>
                </a:solidFill>
                <a:latin typeface="Times New Roman" panose="02020603050405020304" pitchFamily="18" charset="0"/>
              </a:rPr>
              <a:t>(saturated fatty acid)</a:t>
            </a:r>
            <a:r>
              <a:rPr lang="zh-CN" altLang="en-US" sz="2400" dirty="0">
                <a:latin typeface="Times New Roman" panose="02020603050405020304" pitchFamily="18" charset="0"/>
                <a:ea typeface="华文楷体" panose="02010600040101010101" pitchFamily="2" charset="-122"/>
              </a:rPr>
              <a:t>以</a:t>
            </a:r>
            <a:r>
              <a:rPr lang="zh-CN" altLang="en-US" sz="2400" dirty="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乙酸</a:t>
            </a:r>
            <a:r>
              <a:rPr lang="en-US" altLang="zh-CN" sz="2400" dirty="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(CH</a:t>
            </a:r>
            <a:r>
              <a:rPr lang="en-US" altLang="zh-CN" sz="2400" baseline="-25000" dirty="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3</a:t>
            </a:r>
            <a:r>
              <a:rPr lang="en-US" altLang="zh-CN" sz="2400" dirty="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-COOH)</a:t>
            </a:r>
            <a:r>
              <a:rPr lang="zh-CN" altLang="en-US" sz="2400" dirty="0">
                <a:latin typeface="Times New Roman" panose="02020603050405020304" pitchFamily="18" charset="0"/>
                <a:ea typeface="华文楷体" panose="02010600040101010101" pitchFamily="2" charset="-122"/>
              </a:rPr>
              <a:t>为基本结构，不同的饱和脂酸的差别在于这两基团间</a:t>
            </a:r>
            <a:r>
              <a:rPr lang="zh-CN" altLang="en-US" sz="2400" dirty="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亚甲基</a:t>
            </a:r>
            <a:r>
              <a:rPr lang="en-US" altLang="zh-CN" sz="2400" dirty="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(-CH</a:t>
            </a:r>
            <a:r>
              <a:rPr lang="en-US" altLang="zh-CN" sz="2400" baseline="-25000" dirty="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2</a:t>
            </a:r>
            <a:r>
              <a:rPr lang="en-US" altLang="zh-CN" sz="2400" dirty="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-)</a:t>
            </a:r>
            <a:r>
              <a:rPr lang="zh-CN" altLang="en-US" sz="2400" dirty="0">
                <a:latin typeface="Times New Roman" panose="02020603050405020304" pitchFamily="18" charset="0"/>
                <a:ea typeface="华文楷体" panose="02010600040101010101" pitchFamily="2" charset="-122"/>
              </a:rPr>
              <a:t>的数目不同 。</a:t>
            </a:r>
          </a:p>
        </p:txBody>
      </p:sp>
      <p:sp>
        <p:nvSpPr>
          <p:cNvPr id="163845" name="Rectangle 5"/>
          <p:cNvSpPr>
            <a:spLocks noChangeArrowheads="1"/>
          </p:cNvSpPr>
          <p:nvPr/>
        </p:nvSpPr>
        <p:spPr bwMode="auto">
          <a:xfrm>
            <a:off x="1991544" y="1628800"/>
            <a:ext cx="295465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6600"/>
                </a:solidFill>
                <a:ea typeface="华文楷体" panose="02010600040101010101" pitchFamily="2" charset="-122"/>
              </a:rPr>
              <a:t>碳链不含双键</a:t>
            </a:r>
          </a:p>
        </p:txBody>
      </p:sp>
    </p:spTree>
    <p:extLst>
      <p:ext uri="{BB962C8B-B14F-4D97-AF65-F5344CB8AC3E}">
        <p14:creationId xmlns:p14="http://schemas.microsoft.com/office/powerpoint/2010/main" val="157516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866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2160335"/>
              </p:ext>
            </p:extLst>
          </p:nvPr>
        </p:nvGraphicFramePr>
        <p:xfrm>
          <a:off x="1127448" y="908051"/>
          <a:ext cx="10801199" cy="5482591"/>
        </p:xfrm>
        <a:graphic>
          <a:graphicData uri="http://schemas.openxmlformats.org/drawingml/2006/table">
            <a:tbl>
              <a:tblPr/>
              <a:tblGrid>
                <a:gridCol w="3466071">
                  <a:extLst>
                    <a:ext uri="{9D8B030D-6E8A-4147-A177-3AD203B41FA5}">
                      <a16:colId xmlns:a16="http://schemas.microsoft.com/office/drawing/2014/main" val="3067478845"/>
                    </a:ext>
                  </a:extLst>
                </a:gridCol>
                <a:gridCol w="1980322">
                  <a:extLst>
                    <a:ext uri="{9D8B030D-6E8A-4147-A177-3AD203B41FA5}">
                      <a16:colId xmlns:a16="http://schemas.microsoft.com/office/drawing/2014/main" val="3276520647"/>
                    </a:ext>
                  </a:extLst>
                </a:gridCol>
                <a:gridCol w="234056">
                  <a:extLst>
                    <a:ext uri="{9D8B030D-6E8A-4147-A177-3AD203B41FA5}">
                      <a16:colId xmlns:a16="http://schemas.microsoft.com/office/drawing/2014/main" val="2319688632"/>
                    </a:ext>
                  </a:extLst>
                </a:gridCol>
                <a:gridCol w="1428762">
                  <a:extLst>
                    <a:ext uri="{9D8B030D-6E8A-4147-A177-3AD203B41FA5}">
                      <a16:colId xmlns:a16="http://schemas.microsoft.com/office/drawing/2014/main" val="1282380401"/>
                    </a:ext>
                  </a:extLst>
                </a:gridCol>
                <a:gridCol w="529172">
                  <a:extLst>
                    <a:ext uri="{9D8B030D-6E8A-4147-A177-3AD203B41FA5}">
                      <a16:colId xmlns:a16="http://schemas.microsoft.com/office/drawing/2014/main" val="3273770177"/>
                    </a:ext>
                  </a:extLst>
                </a:gridCol>
                <a:gridCol w="3162816">
                  <a:extLst>
                    <a:ext uri="{9D8B030D-6E8A-4147-A177-3AD203B41FA5}">
                      <a16:colId xmlns:a16="http://schemas.microsoft.com/office/drawing/2014/main" val="2820724914"/>
                    </a:ext>
                  </a:extLst>
                </a:gridCol>
              </a:tblGrid>
              <a:tr h="909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习惯名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系统名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碳原子数和双键数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簇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分子式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4351898"/>
                  </a:ext>
                </a:extLst>
              </a:tr>
              <a:tr h="350838">
                <a:tc grid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饱和脂酸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9185223"/>
                  </a:ext>
                </a:extLst>
              </a:tr>
              <a:tr h="5969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月桂酸 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(lauric acid)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n-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十二烷酸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12:0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CH</a:t>
                      </a:r>
                      <a:r>
                        <a:rPr kumimoji="0" lang="en-US" altLang="zh-CN" sz="2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(CH</a:t>
                      </a:r>
                      <a:r>
                        <a:rPr kumimoji="0" lang="en-US" altLang="zh-CN" sz="2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kumimoji="0" lang="en-US" altLang="zh-CN" sz="2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COOH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8051543"/>
                  </a:ext>
                </a:extLst>
              </a:tr>
              <a:tr h="5969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豆寇酸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(myristic acid)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n-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十四烷酸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14:0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CH</a:t>
                      </a:r>
                      <a:r>
                        <a:rPr kumimoji="0" lang="en-US" altLang="zh-CN" sz="2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(CH</a:t>
                      </a:r>
                      <a:r>
                        <a:rPr kumimoji="0" lang="en-US" altLang="zh-CN" sz="2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kumimoji="0" lang="en-US" altLang="zh-CN" sz="2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COOH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6346757"/>
                  </a:ext>
                </a:extLst>
              </a:tr>
              <a:tr h="5953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软脂酸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(palmitic acid)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n-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十六烷酸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16:0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CH</a:t>
                      </a:r>
                      <a:r>
                        <a:rPr kumimoji="0" lang="en-US" altLang="zh-CN" sz="2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(CH</a:t>
                      </a:r>
                      <a:r>
                        <a:rPr kumimoji="0" lang="en-US" altLang="zh-CN" sz="2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kumimoji="0" lang="en-US" altLang="zh-CN" sz="2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COOH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1367471"/>
                  </a:ext>
                </a:extLst>
              </a:tr>
              <a:tr h="5969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硬脂酸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(stearic acid)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n-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十八烷酸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18:0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CH</a:t>
                      </a:r>
                      <a:r>
                        <a:rPr kumimoji="0" lang="en-US" altLang="zh-CN" sz="2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(CH</a:t>
                      </a:r>
                      <a:r>
                        <a:rPr kumimoji="0" lang="en-US" altLang="zh-CN" sz="2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kumimoji="0" lang="en-US" altLang="zh-CN" sz="2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COOH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8886656"/>
                  </a:ext>
                </a:extLst>
              </a:tr>
              <a:tr h="5969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花生酸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(arachidic acid)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n-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二十烷酸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20:0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CH</a:t>
                      </a:r>
                      <a:r>
                        <a:rPr kumimoji="0" lang="en-US" altLang="zh-CN" sz="2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(CH</a:t>
                      </a:r>
                      <a:r>
                        <a:rPr kumimoji="0" lang="en-US" altLang="zh-CN" sz="2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kumimoji="0" lang="en-US" altLang="zh-CN" sz="2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COOH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265783"/>
                  </a:ext>
                </a:extLst>
              </a:tr>
              <a:tr h="5969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山箭酸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(behenic acid)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n-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二十二烷酸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22:0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CH</a:t>
                      </a:r>
                      <a:r>
                        <a:rPr kumimoji="0" lang="en-US" altLang="zh-CN" sz="2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(CH</a:t>
                      </a:r>
                      <a:r>
                        <a:rPr kumimoji="0" lang="en-US" altLang="zh-CN" sz="2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kumimoji="0" lang="en-US" altLang="zh-CN" sz="2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COOH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2202680"/>
                  </a:ext>
                </a:extLst>
              </a:tr>
              <a:tr h="5969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掬焦油酸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(lignoceric acid)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n-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二十四烷酸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24:0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CH</a:t>
                      </a:r>
                      <a:r>
                        <a:rPr kumimoji="0" lang="en-US" altLang="zh-CN" sz="20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(CH</a:t>
                      </a:r>
                      <a:r>
                        <a:rPr kumimoji="0" lang="en-US" altLang="zh-CN" sz="20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kumimoji="0" lang="en-US" altLang="zh-CN" sz="20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COOH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1374070"/>
                  </a:ext>
                </a:extLst>
              </a:tr>
            </a:tbl>
          </a:graphicData>
        </a:graphic>
      </p:graphicFrame>
      <p:sp>
        <p:nvSpPr>
          <p:cNvPr id="164930" name="Text Box 66"/>
          <p:cNvSpPr txBox="1">
            <a:spLocks noChangeArrowheads="1"/>
          </p:cNvSpPr>
          <p:nvPr/>
        </p:nvSpPr>
        <p:spPr bwMode="auto">
          <a:xfrm>
            <a:off x="390664" y="21663"/>
            <a:ext cx="305724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常见的饱和脂酸</a:t>
            </a:r>
          </a:p>
        </p:txBody>
      </p:sp>
    </p:spTree>
    <p:extLst>
      <p:ext uri="{BB962C8B-B14F-4D97-AF65-F5344CB8AC3E}">
        <p14:creationId xmlns:p14="http://schemas.microsoft.com/office/powerpoint/2010/main" val="96367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ChangeArrowheads="1"/>
          </p:cNvSpPr>
          <p:nvPr/>
        </p:nvSpPr>
        <p:spPr bwMode="auto">
          <a:xfrm>
            <a:off x="1487488" y="1435199"/>
            <a:ext cx="820896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900113" indent="-9001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79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5888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4382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>
                <a:solidFill>
                  <a:srgbClr val="008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碳链含有一个或一个以上双键</a:t>
            </a:r>
          </a:p>
        </p:txBody>
      </p:sp>
      <p:grpSp>
        <p:nvGrpSpPr>
          <p:cNvPr id="165891" name="Group 3"/>
          <p:cNvGrpSpPr>
            <a:grpSpLocks/>
          </p:cNvGrpSpPr>
          <p:nvPr/>
        </p:nvGrpSpPr>
        <p:grpSpPr bwMode="auto">
          <a:xfrm>
            <a:off x="1896443" y="2471738"/>
            <a:ext cx="7050089" cy="1314452"/>
            <a:chOff x="530" y="1343"/>
            <a:chExt cx="4441" cy="828"/>
          </a:xfrm>
        </p:grpSpPr>
        <p:sp>
          <p:nvSpPr>
            <p:cNvPr id="165892" name="Rectangle 4"/>
            <p:cNvSpPr>
              <a:spLocks noChangeArrowheads="1"/>
            </p:cNvSpPr>
            <p:nvPr/>
          </p:nvSpPr>
          <p:spPr bwMode="auto">
            <a:xfrm>
              <a:off x="530" y="1343"/>
              <a:ext cx="4441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zh-CN" altLang="en-US" sz="2800">
                  <a:solidFill>
                    <a:srgbClr val="CC0099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单不饱和脂酸（</a:t>
              </a:r>
              <a:r>
                <a:rPr lang="en-US" altLang="zh-CN" sz="2800">
                  <a:solidFill>
                    <a:srgbClr val="CC0099"/>
                  </a:solidFill>
                  <a:latin typeface="Times New Roman" panose="02020603050405020304" pitchFamily="18" charset="0"/>
                  <a:ea typeface="华文楷体" panose="02010600040101010101" pitchFamily="2" charset="-122"/>
                </a:rPr>
                <a:t>monounsaturated fatty acid</a:t>
              </a:r>
              <a:r>
                <a:rPr lang="zh-CN" altLang="en-US" sz="2800">
                  <a:solidFill>
                    <a:srgbClr val="CC0099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） </a:t>
              </a:r>
            </a:p>
          </p:txBody>
        </p:sp>
        <p:sp>
          <p:nvSpPr>
            <p:cNvPr id="165893" name="Rectangle 5"/>
            <p:cNvSpPr>
              <a:spLocks noChangeArrowheads="1"/>
            </p:cNvSpPr>
            <p:nvPr/>
          </p:nvSpPr>
          <p:spPr bwMode="auto">
            <a:xfrm>
              <a:off x="884" y="1841"/>
              <a:ext cx="2944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zh-CN" altLang="en-US" sz="2800">
                  <a:latin typeface="华文楷体" panose="02010600040101010101" pitchFamily="2" charset="-122"/>
                  <a:ea typeface="华文楷体" panose="02010600040101010101" pitchFamily="2" charset="-122"/>
                </a:rPr>
                <a:t>含一个双键的脂酸，如油酸</a:t>
              </a:r>
              <a:r>
                <a:rPr lang="zh-CN" altLang="en-US" sz="2800" b="0">
                  <a:latin typeface="华文楷体" panose="02010600040101010101" pitchFamily="2" charset="-122"/>
                  <a:ea typeface="华文楷体" panose="02010600040101010101" pitchFamily="2" charset="-122"/>
                </a:rPr>
                <a:t>  </a:t>
              </a:r>
            </a:p>
          </p:txBody>
        </p:sp>
      </p:grpSp>
      <p:grpSp>
        <p:nvGrpSpPr>
          <p:cNvPr id="165894" name="Group 6"/>
          <p:cNvGrpSpPr>
            <a:grpSpLocks/>
          </p:cNvGrpSpPr>
          <p:nvPr/>
        </p:nvGrpSpPr>
        <p:grpSpPr bwMode="auto">
          <a:xfrm>
            <a:off x="1883742" y="4271963"/>
            <a:ext cx="6997701" cy="1243014"/>
            <a:chOff x="567" y="2477"/>
            <a:chExt cx="4408" cy="783"/>
          </a:xfrm>
        </p:grpSpPr>
        <p:sp>
          <p:nvSpPr>
            <p:cNvPr id="165895" name="Rectangle 7"/>
            <p:cNvSpPr>
              <a:spLocks noChangeArrowheads="1"/>
            </p:cNvSpPr>
            <p:nvPr/>
          </p:nvSpPr>
          <p:spPr bwMode="auto">
            <a:xfrm>
              <a:off x="567" y="2477"/>
              <a:ext cx="4328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zh-CN" altLang="en-US" sz="2800">
                  <a:solidFill>
                    <a:srgbClr val="CC0099"/>
                  </a:solidFill>
                  <a:latin typeface="Times New Roman" panose="02020603050405020304" pitchFamily="18" charset="0"/>
                  <a:ea typeface="华文楷体" panose="02010600040101010101" pitchFamily="2" charset="-122"/>
                </a:rPr>
                <a:t>多不饱和脂酸（</a:t>
              </a:r>
              <a:r>
                <a:rPr lang="en-US" altLang="zh-CN" sz="2800">
                  <a:solidFill>
                    <a:srgbClr val="CC0099"/>
                  </a:solidFill>
                  <a:latin typeface="Times New Roman" panose="02020603050405020304" pitchFamily="18" charset="0"/>
                  <a:ea typeface="华文楷体" panose="02010600040101010101" pitchFamily="2" charset="-122"/>
                </a:rPr>
                <a:t>polyunsaturated fatty acid</a:t>
              </a:r>
              <a:r>
                <a:rPr lang="zh-CN" altLang="en-US" sz="2800">
                  <a:solidFill>
                    <a:srgbClr val="CC0099"/>
                  </a:solidFill>
                  <a:latin typeface="Times New Roman" panose="02020603050405020304" pitchFamily="18" charset="0"/>
                  <a:ea typeface="华文楷体" panose="02010600040101010101" pitchFamily="2" charset="-122"/>
                </a:rPr>
                <a:t>）</a:t>
              </a:r>
              <a:r>
                <a:rPr lang="zh-CN" altLang="en-US" sz="2800" b="0">
                  <a:solidFill>
                    <a:srgbClr val="CC0099"/>
                  </a:solidFill>
                  <a:latin typeface="Times New Roman" panose="02020603050405020304" pitchFamily="18" charset="0"/>
                  <a:ea typeface="华文楷体" panose="02010600040101010101" pitchFamily="2" charset="-122"/>
                </a:rPr>
                <a:t> </a:t>
              </a:r>
            </a:p>
          </p:txBody>
        </p:sp>
        <p:sp>
          <p:nvSpPr>
            <p:cNvPr id="165896" name="Rectangle 8"/>
            <p:cNvSpPr>
              <a:spLocks noChangeArrowheads="1"/>
            </p:cNvSpPr>
            <p:nvPr/>
          </p:nvSpPr>
          <p:spPr bwMode="auto">
            <a:xfrm>
              <a:off x="975" y="2930"/>
              <a:ext cx="4000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zh-CN" altLang="en-US" sz="2800">
                  <a:latin typeface="华文楷体" panose="02010600040101010101" pitchFamily="2" charset="-122"/>
                  <a:ea typeface="华文楷体" panose="02010600040101010101" pitchFamily="2" charset="-122"/>
                </a:rPr>
                <a:t>含二个或二个以上双键的脂酸，如</a:t>
              </a:r>
              <a:r>
                <a:rPr lang="en-US" altLang="zh-CN" sz="2800">
                  <a:latin typeface="Times New Roman" panose="02020603050405020304" pitchFamily="18" charset="0"/>
                  <a:ea typeface="华文楷体" panose="02010600040101010101" pitchFamily="2" charset="-122"/>
                </a:rPr>
                <a:t>DHA</a:t>
              </a:r>
            </a:p>
          </p:txBody>
        </p:sp>
      </p:grpSp>
      <p:sp>
        <p:nvSpPr>
          <p:cNvPr id="165897" name="Rectangle 9"/>
          <p:cNvSpPr>
            <a:spLocks noChangeArrowheads="1"/>
          </p:cNvSpPr>
          <p:nvPr/>
        </p:nvSpPr>
        <p:spPr bwMode="auto">
          <a:xfrm>
            <a:off x="407368" y="0"/>
            <a:ext cx="2978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不饱和脂酸</a:t>
            </a:r>
          </a:p>
        </p:txBody>
      </p:sp>
    </p:spTree>
    <p:extLst>
      <p:ext uri="{BB962C8B-B14F-4D97-AF65-F5344CB8AC3E}">
        <p14:creationId xmlns:p14="http://schemas.microsoft.com/office/powerpoint/2010/main" val="1368942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5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5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6958" name="Group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2885527"/>
              </p:ext>
            </p:extLst>
          </p:nvPr>
        </p:nvGraphicFramePr>
        <p:xfrm>
          <a:off x="407368" y="1052736"/>
          <a:ext cx="11377265" cy="4983784"/>
        </p:xfrm>
        <a:graphic>
          <a:graphicData uri="http://schemas.openxmlformats.org/drawingml/2006/table">
            <a:tbl>
              <a:tblPr/>
              <a:tblGrid>
                <a:gridCol w="2581911">
                  <a:extLst>
                    <a:ext uri="{9D8B030D-6E8A-4147-A177-3AD203B41FA5}">
                      <a16:colId xmlns:a16="http://schemas.microsoft.com/office/drawing/2014/main" val="1265342039"/>
                    </a:ext>
                  </a:extLst>
                </a:gridCol>
                <a:gridCol w="2746681">
                  <a:extLst>
                    <a:ext uri="{9D8B030D-6E8A-4147-A177-3AD203B41FA5}">
                      <a16:colId xmlns:a16="http://schemas.microsoft.com/office/drawing/2014/main" val="1428954053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101944432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3476161243"/>
                    </a:ext>
                  </a:extLst>
                </a:gridCol>
                <a:gridCol w="216024">
                  <a:extLst>
                    <a:ext uri="{9D8B030D-6E8A-4147-A177-3AD203B41FA5}">
                      <a16:colId xmlns:a16="http://schemas.microsoft.com/office/drawing/2014/main" val="23739826"/>
                    </a:ext>
                  </a:extLst>
                </a:gridCol>
                <a:gridCol w="3816425">
                  <a:extLst>
                    <a:ext uri="{9D8B030D-6E8A-4147-A177-3AD203B41FA5}">
                      <a16:colId xmlns:a16="http://schemas.microsoft.com/office/drawing/2014/main" val="289806828"/>
                    </a:ext>
                  </a:extLst>
                </a:gridCol>
              </a:tblGrid>
              <a:tr h="119025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习惯名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系统名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碳原子数和双键数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簇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分子式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1085778"/>
                  </a:ext>
                </a:extLst>
              </a:tr>
              <a:tr h="445845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单不饱和脂酸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137790"/>
                  </a:ext>
                </a:extLst>
              </a:tr>
              <a:tr h="107064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棕榈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软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油酸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(palmitoleic acid)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9-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十六碳一烯酸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16:1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w-7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CH</a:t>
                      </a:r>
                      <a:r>
                        <a:rPr kumimoji="0" lang="en-US" altLang="zh-CN" sz="20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(CH</a:t>
                      </a:r>
                      <a:r>
                        <a:rPr kumimoji="0" lang="en-US" altLang="zh-CN" sz="20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kumimoji="0" lang="en-US" altLang="zh-CN" sz="20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CH═CH(CH</a:t>
                      </a:r>
                      <a:r>
                        <a:rPr kumimoji="0" lang="en-US" altLang="zh-CN" sz="20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kumimoji="0" lang="en-US" altLang="zh-CN" sz="20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COOH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3416985"/>
                  </a:ext>
                </a:extLst>
              </a:tr>
              <a:tr h="75901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油酸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(oleic acid)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9-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十八碳一烯酸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18:1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w-9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CH</a:t>
                      </a:r>
                      <a:r>
                        <a:rPr kumimoji="0" lang="en-US" altLang="zh-CN" sz="2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(CH</a:t>
                      </a:r>
                      <a:r>
                        <a:rPr kumimoji="0" lang="en-US" altLang="zh-CN" sz="2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kumimoji="0" lang="en-US" altLang="zh-CN" sz="2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CH═CH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(CH</a:t>
                      </a:r>
                      <a:r>
                        <a:rPr kumimoji="0" lang="en-US" altLang="zh-CN" sz="2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kumimoji="0" lang="en-US" altLang="zh-CN" sz="2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COOH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0677410"/>
                  </a:ext>
                </a:extLst>
              </a:tr>
              <a:tr h="75901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异油酸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(Vaccenic acid)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反式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11-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十八碳一烯酸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18:1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w-7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CH</a:t>
                      </a:r>
                      <a:r>
                        <a:rPr kumimoji="0" lang="en-US" altLang="zh-CN" sz="2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(CH</a:t>
                      </a:r>
                      <a:r>
                        <a:rPr kumimoji="0" lang="en-US" altLang="zh-CN" sz="2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kumimoji="0" lang="en-US" altLang="zh-CN" sz="2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CH═CH(CH</a:t>
                      </a:r>
                      <a:r>
                        <a:rPr kumimoji="0" lang="en-US" altLang="zh-CN" sz="2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kumimoji="0" lang="en-US" altLang="zh-CN" sz="2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COOH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6752303"/>
                  </a:ext>
                </a:extLst>
              </a:tr>
              <a:tr h="75901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神经酸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(nervonic acid)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15-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二十四碳单烯酸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24:1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w-9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CH</a:t>
                      </a:r>
                      <a:r>
                        <a:rPr kumimoji="0" lang="en-US" altLang="zh-CN" sz="20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(CH</a:t>
                      </a:r>
                      <a:r>
                        <a:rPr kumimoji="0" lang="en-US" altLang="zh-CN" sz="20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kumimoji="0" lang="en-US" altLang="zh-CN" sz="20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CH═CH(CH</a:t>
                      </a:r>
                      <a:r>
                        <a:rPr kumimoji="0" lang="en-US" altLang="zh-CN" sz="20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kumimoji="0" lang="en-US" altLang="zh-CN" sz="20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COOH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022196"/>
                  </a:ext>
                </a:extLst>
              </a:tr>
            </a:tbl>
          </a:graphicData>
        </a:graphic>
      </p:graphicFrame>
      <p:sp>
        <p:nvSpPr>
          <p:cNvPr id="166957" name="Text Box 45"/>
          <p:cNvSpPr txBox="1">
            <a:spLocks noChangeArrowheads="1"/>
          </p:cNvSpPr>
          <p:nvPr/>
        </p:nvSpPr>
        <p:spPr bwMode="auto">
          <a:xfrm>
            <a:off x="335360" y="5760"/>
            <a:ext cx="396044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3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常见的不饱和脂酸</a:t>
            </a:r>
          </a:p>
        </p:txBody>
      </p:sp>
    </p:spTree>
    <p:extLst>
      <p:ext uri="{BB962C8B-B14F-4D97-AF65-F5344CB8AC3E}">
        <p14:creationId xmlns:p14="http://schemas.microsoft.com/office/powerpoint/2010/main" val="73902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1384" y="-315416"/>
            <a:ext cx="10972800" cy="1143000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  要  内  容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43472" y="1556792"/>
            <a:ext cx="10972800" cy="4525963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第一节 脂类概述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Char char="ü"/>
            </a:pP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第二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节  单脂化学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Char char="ü"/>
            </a:pP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第三节  复脂化学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33151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8006" name="Group 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4430997"/>
              </p:ext>
            </p:extLst>
          </p:nvPr>
        </p:nvGraphicFramePr>
        <p:xfrm>
          <a:off x="479376" y="620688"/>
          <a:ext cx="11161237" cy="6106161"/>
        </p:xfrm>
        <a:graphic>
          <a:graphicData uri="http://schemas.openxmlformats.org/drawingml/2006/table">
            <a:tbl>
              <a:tblPr/>
              <a:tblGrid>
                <a:gridCol w="3168350">
                  <a:extLst>
                    <a:ext uri="{9D8B030D-6E8A-4147-A177-3AD203B41FA5}">
                      <a16:colId xmlns:a16="http://schemas.microsoft.com/office/drawing/2014/main" val="4132089553"/>
                    </a:ext>
                  </a:extLst>
                </a:gridCol>
                <a:gridCol w="374127">
                  <a:extLst>
                    <a:ext uri="{9D8B030D-6E8A-4147-A177-3AD203B41FA5}">
                      <a16:colId xmlns:a16="http://schemas.microsoft.com/office/drawing/2014/main" val="3823001415"/>
                    </a:ext>
                  </a:extLst>
                </a:gridCol>
                <a:gridCol w="2738499">
                  <a:extLst>
                    <a:ext uri="{9D8B030D-6E8A-4147-A177-3AD203B41FA5}">
                      <a16:colId xmlns:a16="http://schemas.microsoft.com/office/drawing/2014/main" val="2508760702"/>
                    </a:ext>
                  </a:extLst>
                </a:gridCol>
                <a:gridCol w="199742">
                  <a:extLst>
                    <a:ext uri="{9D8B030D-6E8A-4147-A177-3AD203B41FA5}">
                      <a16:colId xmlns:a16="http://schemas.microsoft.com/office/drawing/2014/main" val="195276950"/>
                    </a:ext>
                  </a:extLst>
                </a:gridCol>
                <a:gridCol w="827871">
                  <a:extLst>
                    <a:ext uri="{9D8B030D-6E8A-4147-A177-3AD203B41FA5}">
                      <a16:colId xmlns:a16="http://schemas.microsoft.com/office/drawing/2014/main" val="3078445936"/>
                    </a:ext>
                  </a:extLst>
                </a:gridCol>
                <a:gridCol w="302875">
                  <a:extLst>
                    <a:ext uri="{9D8B030D-6E8A-4147-A177-3AD203B41FA5}">
                      <a16:colId xmlns:a16="http://schemas.microsoft.com/office/drawing/2014/main" val="1931043141"/>
                    </a:ext>
                  </a:extLst>
                </a:gridCol>
                <a:gridCol w="466933">
                  <a:extLst>
                    <a:ext uri="{9D8B030D-6E8A-4147-A177-3AD203B41FA5}">
                      <a16:colId xmlns:a16="http://schemas.microsoft.com/office/drawing/2014/main" val="2690492224"/>
                    </a:ext>
                  </a:extLst>
                </a:gridCol>
                <a:gridCol w="218142">
                  <a:extLst>
                    <a:ext uri="{9D8B030D-6E8A-4147-A177-3AD203B41FA5}">
                      <a16:colId xmlns:a16="http://schemas.microsoft.com/office/drawing/2014/main" val="2582856960"/>
                    </a:ext>
                  </a:extLst>
                </a:gridCol>
                <a:gridCol w="2864698">
                  <a:extLst>
                    <a:ext uri="{9D8B030D-6E8A-4147-A177-3AD203B41FA5}">
                      <a16:colId xmlns:a16="http://schemas.microsoft.com/office/drawing/2014/main" val="720099331"/>
                    </a:ext>
                  </a:extLst>
                </a:gridCol>
              </a:tblGrid>
              <a:tr h="1009650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习惯名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系统名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碳原子数和双键数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簇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分子式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6065612"/>
                  </a:ext>
                </a:extLst>
              </a:tr>
              <a:tr h="317500">
                <a:tc gridSpan="9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多不饱和脂酸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021532"/>
                  </a:ext>
                </a:extLst>
              </a:tr>
              <a:tr h="7127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亚油酸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(linoleic acid)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9,12-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十八碳二烯酸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hMerge="1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18:2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w-6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CH</a:t>
                      </a:r>
                      <a:r>
                        <a:rPr kumimoji="0" lang="en-US" altLang="zh-CN" sz="1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(CH</a:t>
                      </a:r>
                      <a:r>
                        <a:rPr kumimoji="0" lang="en-US" altLang="zh-CN" sz="1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kumimoji="0" lang="en-US" altLang="zh-CN" sz="1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(CH═CHCH</a:t>
                      </a:r>
                      <a:r>
                        <a:rPr kumimoji="0" lang="en-US" altLang="zh-CN" sz="1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kumimoji="0" lang="en-US" altLang="zh-CN" sz="1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(CH</a:t>
                      </a:r>
                      <a:r>
                        <a:rPr kumimoji="0" lang="en-US" altLang="zh-CN" sz="1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kumimoji="0" lang="en-US" altLang="zh-CN" sz="1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COOH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3484073"/>
                  </a:ext>
                </a:extLst>
              </a:tr>
              <a:tr h="5413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a-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亚麻酸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(a-linolenic acid)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9,12,15-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十八碳三烯酸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hMerge="1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18:3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w-3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CH</a:t>
                      </a:r>
                      <a:r>
                        <a:rPr kumimoji="0" lang="en-US" altLang="zh-CN" sz="1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CH</a:t>
                      </a:r>
                      <a:r>
                        <a:rPr kumimoji="0" lang="en-US" altLang="zh-CN" sz="1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(CH═CHCH</a:t>
                      </a:r>
                      <a:r>
                        <a:rPr kumimoji="0" lang="en-US" altLang="zh-CN" sz="1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kumimoji="0" lang="en-US" altLang="zh-CN" sz="1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(CH</a:t>
                      </a:r>
                      <a:r>
                        <a:rPr kumimoji="0" lang="en-US" altLang="zh-CN" sz="1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kumimoji="0" lang="en-US" altLang="zh-CN" sz="1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COOH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8996476"/>
                  </a:ext>
                </a:extLst>
              </a:tr>
              <a:tr h="7127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g-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亚麻酸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(g-linolenic acid)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6,9,12-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十八碳三烯酸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hMerge="1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18:3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w-6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CH</a:t>
                      </a:r>
                      <a:r>
                        <a:rPr kumimoji="0" lang="en-US" altLang="zh-CN" sz="1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(CH</a:t>
                      </a:r>
                      <a:r>
                        <a:rPr kumimoji="0" lang="en-US" altLang="zh-CN" sz="1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kumimoji="0" lang="en-US" altLang="zh-CN" sz="1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(CH═CHCH</a:t>
                      </a:r>
                      <a:r>
                        <a:rPr kumimoji="0" lang="en-US" altLang="zh-CN" sz="1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kumimoji="0" lang="en-US" altLang="zh-CN" sz="1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(CH</a:t>
                      </a:r>
                      <a:r>
                        <a:rPr kumimoji="0" lang="en-US" altLang="zh-CN" sz="1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kumimoji="0" lang="en-US" altLang="zh-CN" sz="1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COOH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1936148"/>
                  </a:ext>
                </a:extLst>
              </a:tr>
              <a:tr h="7143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花生四烯酸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(arachidonic acid)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5,8,11,14-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二十碳四烯酸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hMerge="1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20:4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w-6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CH</a:t>
                      </a:r>
                      <a:r>
                        <a:rPr kumimoji="0" lang="en-US" altLang="zh-CN" sz="1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(CH</a:t>
                      </a:r>
                      <a:r>
                        <a:rPr kumimoji="0" lang="en-US" altLang="zh-CN" sz="1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kumimoji="0" lang="en-US" altLang="zh-CN" sz="1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(CH═CHCH</a:t>
                      </a:r>
                      <a:r>
                        <a:rPr kumimoji="0" lang="en-US" altLang="zh-CN" sz="1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kumimoji="0" lang="en-US" altLang="zh-CN" sz="1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(CH</a:t>
                      </a:r>
                      <a:r>
                        <a:rPr kumimoji="0" lang="en-US" altLang="zh-CN" sz="1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kumimoji="0" lang="en-US" altLang="zh-CN" sz="1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COOH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0282809"/>
                  </a:ext>
                </a:extLst>
              </a:tr>
              <a:tr h="5397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timnodonic acid (EPA)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5,8,11,14,17-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二十碳五烯酸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hMerge="1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20:5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w-3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CH</a:t>
                      </a:r>
                      <a:r>
                        <a:rPr kumimoji="0" lang="en-US" altLang="zh-CN" sz="1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CH</a:t>
                      </a:r>
                      <a:r>
                        <a:rPr kumimoji="0" lang="en-US" altLang="zh-CN" sz="1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(CH═CHCH</a:t>
                      </a:r>
                      <a:r>
                        <a:rPr kumimoji="0" lang="en-US" altLang="zh-CN" sz="1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kumimoji="0" lang="en-US" altLang="zh-CN" sz="1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(CH</a:t>
                      </a:r>
                      <a:r>
                        <a:rPr kumimoji="0" lang="en-US" altLang="zh-CN" sz="1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kumimoji="0" lang="en-US" altLang="zh-CN" sz="1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COOH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9914841"/>
                  </a:ext>
                </a:extLst>
              </a:tr>
              <a:tr h="5413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clupanodonic acid (DPA)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7,10,13,16,19-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二十二碳五烯酸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hMerge="1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22:5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w-3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CH</a:t>
                      </a:r>
                      <a:r>
                        <a:rPr kumimoji="0" lang="en-US" altLang="zh-CN" sz="1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CH</a:t>
                      </a:r>
                      <a:r>
                        <a:rPr kumimoji="0" lang="en-US" altLang="zh-CN" sz="1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(CH═CHCH</a:t>
                      </a:r>
                      <a:r>
                        <a:rPr kumimoji="0" lang="en-US" altLang="zh-CN" sz="1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kumimoji="0" lang="en-US" altLang="zh-CN" sz="1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(CH</a:t>
                      </a:r>
                      <a:r>
                        <a:rPr kumimoji="0" lang="en-US" altLang="zh-CN" sz="1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kumimoji="0" lang="en-US" altLang="zh-CN" sz="1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COOH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7972565"/>
                  </a:ext>
                </a:extLst>
              </a:tr>
              <a:tr h="5905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cervonic acid (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DHA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4, 7,10,13,16,19-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二十二碳六烯酸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hMerge="1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22:6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w-3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CH</a:t>
                      </a:r>
                      <a:r>
                        <a:rPr kumimoji="0" lang="en-US" altLang="zh-CN" sz="18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CH</a:t>
                      </a:r>
                      <a:r>
                        <a:rPr kumimoji="0" lang="en-US" altLang="zh-CN" sz="18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CH═CHCH</a:t>
                      </a:r>
                      <a:r>
                        <a:rPr kumimoji="0" lang="en-US" altLang="zh-CN" sz="18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kumimoji="0" lang="en-US" altLang="zh-CN" sz="18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CH</a:t>
                      </a:r>
                      <a:r>
                        <a:rPr kumimoji="0" lang="en-US" altLang="zh-CN" sz="18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COOH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75001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018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ChangeArrowheads="1"/>
          </p:cNvSpPr>
          <p:nvPr/>
        </p:nvSpPr>
        <p:spPr bwMode="auto">
          <a:xfrm>
            <a:off x="1415480" y="1418351"/>
            <a:ext cx="10009112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marL="185738" indent="-18573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0850" indent="720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3509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530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FontTx/>
              <a:buChar char="•"/>
            </a:pPr>
            <a:r>
              <a:rPr kumimoji="1" lang="zh-CN" altLang="en-US" sz="2400">
                <a:solidFill>
                  <a:srgbClr val="CC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系统命名法</a:t>
            </a:r>
            <a:r>
              <a:rPr kumimoji="1"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kumimoji="1"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标示脂酸的碳原子数即碳链长度和双键的数目和位置。</a:t>
            </a:r>
          </a:p>
        </p:txBody>
      </p:sp>
      <p:sp>
        <p:nvSpPr>
          <p:cNvPr id="175107" name="Rectangle 3"/>
          <p:cNvSpPr>
            <a:spLocks noChangeArrowheads="1"/>
          </p:cNvSpPr>
          <p:nvPr/>
        </p:nvSpPr>
        <p:spPr bwMode="auto">
          <a:xfrm>
            <a:off x="1417065" y="2206816"/>
            <a:ext cx="100047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85738" indent="-18573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Char char="•"/>
            </a:pPr>
            <a:r>
              <a:rPr kumimoji="1" lang="en-US" altLang="zh-CN" sz="2400">
                <a:solidFill>
                  <a:srgbClr val="CC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△</a:t>
            </a:r>
            <a:r>
              <a:rPr kumimoji="1" lang="zh-CN" altLang="en-US" sz="2400">
                <a:solidFill>
                  <a:srgbClr val="CC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编码体系</a:t>
            </a:r>
            <a:r>
              <a:rPr kumimoji="1"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kumimoji="1"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从脂酸的羧基碳起计算碳原子的顺序。</a:t>
            </a:r>
          </a:p>
        </p:txBody>
      </p:sp>
      <p:sp>
        <p:nvSpPr>
          <p:cNvPr id="175108" name="Rectangle 4"/>
          <p:cNvSpPr>
            <a:spLocks noChangeArrowheads="1"/>
          </p:cNvSpPr>
          <p:nvPr/>
        </p:nvSpPr>
        <p:spPr bwMode="auto">
          <a:xfrm>
            <a:off x="1415480" y="4776613"/>
            <a:ext cx="1010522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indent="7143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937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731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CC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油酸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含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18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个碳原子，在第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9-10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位间有一个双键，被称为</a:t>
            </a:r>
            <a:r>
              <a:rPr lang="en-US" altLang="zh-CN" sz="2400">
                <a:solidFill>
                  <a:srgbClr val="CC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9-</a:t>
            </a:r>
            <a:r>
              <a:rPr lang="zh-CN" altLang="en-US" sz="2400">
                <a:solidFill>
                  <a:srgbClr val="CC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十八碳单烯酸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，写成</a:t>
            </a:r>
            <a:r>
              <a:rPr lang="en-US" altLang="zh-CN" sz="2400">
                <a:solidFill>
                  <a:srgbClr val="CC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18:1(9)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或</a:t>
            </a:r>
            <a:r>
              <a:rPr lang="en-US" altLang="zh-CN" sz="2400">
                <a:solidFill>
                  <a:srgbClr val="CC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18:1Δ</a:t>
            </a:r>
            <a:r>
              <a:rPr lang="en-US" altLang="zh-CN" sz="2400" baseline="30000">
                <a:solidFill>
                  <a:srgbClr val="CC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en-US" altLang="zh-CN" sz="2400">
                <a:solidFill>
                  <a:srgbClr val="CC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175109" name="Text Box 5"/>
          <p:cNvSpPr txBox="1">
            <a:spLocks noChangeArrowheads="1"/>
          </p:cNvSpPr>
          <p:nvPr/>
        </p:nvSpPr>
        <p:spPr bwMode="auto">
          <a:xfrm>
            <a:off x="-277811" y="-5725"/>
            <a:ext cx="55435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不饱和脂酸的命名</a:t>
            </a:r>
          </a:p>
        </p:txBody>
      </p:sp>
      <p:sp>
        <p:nvSpPr>
          <p:cNvPr id="175110" name="Rectangle 6"/>
          <p:cNvSpPr>
            <a:spLocks noChangeArrowheads="1"/>
          </p:cNvSpPr>
          <p:nvPr/>
        </p:nvSpPr>
        <p:spPr bwMode="auto">
          <a:xfrm>
            <a:off x="1272604" y="4064191"/>
            <a:ext cx="20795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40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例如：</a:t>
            </a:r>
          </a:p>
        </p:txBody>
      </p:sp>
      <p:sp>
        <p:nvSpPr>
          <p:cNvPr id="175111" name="Rectangle 7"/>
          <p:cNvSpPr>
            <a:spLocks noChangeArrowheads="1"/>
          </p:cNvSpPr>
          <p:nvPr/>
        </p:nvSpPr>
        <p:spPr bwMode="auto">
          <a:xfrm>
            <a:off x="1417065" y="3132328"/>
            <a:ext cx="1000474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85738" indent="-18573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Char char="•"/>
            </a:pPr>
            <a:r>
              <a:rPr kumimoji="1" lang="en-US" altLang="en-US" sz="2400" dirty="0">
                <a:solidFill>
                  <a:srgbClr val="CC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ω</a:t>
            </a:r>
            <a:r>
              <a:rPr kumimoji="1"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或</a:t>
            </a:r>
            <a:r>
              <a:rPr kumimoji="1" lang="en-US" altLang="zh-CN" sz="2400" dirty="0">
                <a:solidFill>
                  <a:srgbClr val="CC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n</a:t>
            </a:r>
            <a:r>
              <a:rPr kumimoji="1" lang="zh-CN" altLang="en-US" sz="2400" dirty="0">
                <a:solidFill>
                  <a:srgbClr val="CC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编码体系</a:t>
            </a:r>
            <a:r>
              <a:rPr kumimoji="1"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kumimoji="1"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从甲基端数起</a:t>
            </a:r>
            <a:r>
              <a:rPr kumimoji="1"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kumimoji="1"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用双键甲基侧碳原子的序数给双键定位。</a:t>
            </a:r>
          </a:p>
        </p:txBody>
      </p:sp>
    </p:spTree>
    <p:extLst>
      <p:ext uri="{BB962C8B-B14F-4D97-AF65-F5344CB8AC3E}">
        <p14:creationId xmlns:p14="http://schemas.microsoft.com/office/powerpoint/2010/main" val="3564144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5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75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75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5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75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106" grpId="0"/>
      <p:bldP spid="175107" grpId="0"/>
      <p:bldP spid="175108" grpId="0"/>
      <p:bldP spid="175110" grpId="0"/>
      <p:bldP spid="1751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ChangeArrowheads="1"/>
          </p:cNvSpPr>
          <p:nvPr/>
        </p:nvSpPr>
        <p:spPr bwMode="auto">
          <a:xfrm>
            <a:off x="335360" y="0"/>
            <a:ext cx="6372225" cy="762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不饱和脂酸的生物学作用</a:t>
            </a:r>
          </a:p>
        </p:txBody>
      </p:sp>
      <p:sp>
        <p:nvSpPr>
          <p:cNvPr id="169987" name="Rectangle 3"/>
          <p:cNvSpPr>
            <a:spLocks noChangeArrowheads="1"/>
          </p:cNvSpPr>
          <p:nvPr/>
        </p:nvSpPr>
        <p:spPr bwMode="auto">
          <a:xfrm>
            <a:off x="1199456" y="1175063"/>
            <a:ext cx="10441160" cy="652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marL="539750" indent="-539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096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890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>
                <a:solidFill>
                  <a:srgbClr val="0066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  <a:r>
              <a:rPr lang="zh-CN" altLang="en-US" sz="2800">
                <a:solidFill>
                  <a:srgbClr val="0066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．人体不能合成必须从食物获得的脂酸被称为营养必需脂酸</a:t>
            </a:r>
          </a:p>
        </p:txBody>
      </p:sp>
      <p:sp>
        <p:nvSpPr>
          <p:cNvPr id="169988" name="Rectangle 4"/>
          <p:cNvSpPr>
            <a:spLocks noChangeArrowheads="1"/>
          </p:cNvSpPr>
          <p:nvPr/>
        </p:nvSpPr>
        <p:spPr bwMode="auto">
          <a:xfrm>
            <a:off x="1559496" y="2780928"/>
            <a:ext cx="8713712" cy="1772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2800" dirty="0">
                <a:solidFill>
                  <a:srgbClr val="CC0066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       </a:t>
            </a:r>
            <a:r>
              <a:rPr kumimoji="1" lang="zh-CN" altLang="en-US" sz="2800" dirty="0">
                <a:latin typeface="Times New Roman" panose="02020603050405020304" pitchFamily="18" charset="0"/>
                <a:ea typeface="华文楷体" panose="02010600040101010101" pitchFamily="2" charset="-122"/>
              </a:rPr>
              <a:t>亚油酸、亚麻酸、花生四烯酸等多不饱和脂酸是人体不可缺乏的营养素，不能自身合成，需从食物摄取，故称</a:t>
            </a:r>
            <a:r>
              <a:rPr lang="zh-CN" altLang="en-US" sz="2800" dirty="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营养</a:t>
            </a:r>
            <a:r>
              <a:rPr kumimoji="1" lang="zh-CN" altLang="en-US" sz="2800" dirty="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必需脂酸</a:t>
            </a:r>
            <a:r>
              <a:rPr lang="zh-CN" altLang="en-US" sz="2800" dirty="0">
                <a:solidFill>
                  <a:srgbClr val="CC0099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solidFill>
                  <a:srgbClr val="CC0099"/>
                </a:solidFill>
                <a:latin typeface="Times New Roman" panose="02020603050405020304" pitchFamily="18" charset="0"/>
              </a:rPr>
              <a:t>essential fatty acid</a:t>
            </a:r>
            <a:r>
              <a:rPr lang="zh-CN" altLang="en-US" sz="2800" dirty="0">
                <a:solidFill>
                  <a:srgbClr val="CC0099"/>
                </a:solidFill>
                <a:latin typeface="Times New Roman" panose="02020603050405020304" pitchFamily="18" charset="0"/>
              </a:rPr>
              <a:t>）</a:t>
            </a:r>
            <a:r>
              <a:rPr lang="zh-CN" altLang="en-US" sz="2800" dirty="0">
                <a:latin typeface="Times New Roman" panose="02020603050405020304" pitchFamily="18" charset="0"/>
              </a:rPr>
              <a:t> </a:t>
            </a:r>
            <a:r>
              <a:rPr kumimoji="1" lang="zh-CN" altLang="en-US" sz="2800" dirty="0">
                <a:latin typeface="Times New Roman" panose="02020603050405020304" pitchFamily="18" charset="0"/>
                <a:ea typeface="华文楷体" panose="02010600040101010101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977096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9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169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87" grpId="0"/>
      <p:bldP spid="16998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ChangeArrowheads="1"/>
          </p:cNvSpPr>
          <p:nvPr/>
        </p:nvSpPr>
        <p:spPr bwMode="auto">
          <a:xfrm>
            <a:off x="1415480" y="1268760"/>
            <a:ext cx="8420895" cy="5232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280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 </a:t>
            </a:r>
            <a:r>
              <a:rPr lang="zh-CN" altLang="en-US" sz="280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多不饱和脂酸的衍生物具有十分重要的生物学活性</a:t>
            </a:r>
          </a:p>
        </p:txBody>
      </p:sp>
      <p:sp>
        <p:nvSpPr>
          <p:cNvPr id="171011" name="Rectangle 3"/>
          <p:cNvSpPr>
            <a:spLocks noChangeArrowheads="1"/>
          </p:cNvSpPr>
          <p:nvPr/>
        </p:nvSpPr>
        <p:spPr bwMode="auto">
          <a:xfrm>
            <a:off x="1271464" y="2298740"/>
            <a:ext cx="9577313" cy="289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indent="7143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937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731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2800" dirty="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前列腺素</a:t>
            </a:r>
            <a:r>
              <a:rPr lang="en-US" altLang="zh-CN" sz="2800" dirty="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</a:t>
            </a:r>
            <a:r>
              <a:rPr kumimoji="1" lang="en-US" altLang="zh-CN" sz="2800" dirty="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PG</a:t>
            </a:r>
            <a:r>
              <a:rPr lang="en-US" altLang="zh-CN" sz="2800" b="0" dirty="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)</a:t>
            </a:r>
            <a:r>
              <a:rPr lang="zh-CN" altLang="en-US" sz="2800" dirty="0">
                <a:latin typeface="Times New Roman" panose="02020603050405020304" pitchFamily="18" charset="0"/>
                <a:ea typeface="华文楷体" panose="02010600040101010101" pitchFamily="2" charset="-122"/>
              </a:rPr>
              <a:t>、</a:t>
            </a:r>
            <a:r>
              <a:rPr lang="zh-CN" altLang="en-US" sz="2800" dirty="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血栓噁烷</a:t>
            </a:r>
            <a:r>
              <a:rPr lang="en-US" altLang="zh-CN" sz="2800" dirty="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</a:t>
            </a:r>
            <a:r>
              <a:rPr kumimoji="1" lang="en-US" altLang="zh-CN" sz="2800" dirty="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TX)</a:t>
            </a:r>
            <a:r>
              <a:rPr lang="zh-CN" altLang="en-US" sz="2800" dirty="0">
                <a:latin typeface="Times New Roman" panose="02020603050405020304" pitchFamily="18" charset="0"/>
                <a:ea typeface="华文楷体" panose="02010600040101010101" pitchFamily="2" charset="-122"/>
              </a:rPr>
              <a:t>和</a:t>
            </a:r>
            <a:r>
              <a:rPr lang="zh-CN" altLang="en-US" sz="2800" dirty="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白三烯</a:t>
            </a:r>
            <a:r>
              <a:rPr lang="en-US" altLang="zh-CN" sz="2800" dirty="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</a:t>
            </a:r>
            <a:r>
              <a:rPr kumimoji="1" lang="en-US" altLang="zh-CN" sz="2800" dirty="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LT)</a:t>
            </a:r>
            <a:r>
              <a:rPr lang="zh-CN" altLang="en-US" sz="2800" dirty="0">
                <a:latin typeface="Times New Roman" panose="02020603050405020304" pitchFamily="18" charset="0"/>
                <a:ea typeface="华文楷体" panose="02010600040101010101" pitchFamily="2" charset="-122"/>
              </a:rPr>
              <a:t>是二十碳多不饱和脂酸花生四烯酸代谢产生的</a:t>
            </a:r>
            <a:r>
              <a:rPr lang="zh-CN" altLang="en-US" sz="2800" dirty="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类花生酸类物质（</a:t>
            </a:r>
            <a:r>
              <a:rPr lang="en-US" altLang="zh-CN" sz="2800" dirty="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eicosanoids</a:t>
            </a:r>
            <a:r>
              <a:rPr lang="zh-CN" altLang="en-US" sz="2800" dirty="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）</a:t>
            </a:r>
            <a:r>
              <a:rPr lang="zh-CN" altLang="en-US" sz="280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，具有十分重要的生理作用，几乎参与了所有细胞的代谢活动，并与炎症、免疫、过敏、心血管等疾病的病理生理过程有关。 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35360" y="0"/>
            <a:ext cx="6372225" cy="762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不饱和脂酸的生物学作用</a:t>
            </a:r>
          </a:p>
        </p:txBody>
      </p:sp>
    </p:spTree>
    <p:extLst>
      <p:ext uri="{BB962C8B-B14F-4D97-AF65-F5344CB8AC3E}">
        <p14:creationId xmlns:p14="http://schemas.microsoft.com/office/powerpoint/2010/main" val="412410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ChangeArrowheads="1"/>
          </p:cNvSpPr>
          <p:nvPr/>
        </p:nvSpPr>
        <p:spPr bwMode="auto">
          <a:xfrm>
            <a:off x="1199456" y="1340768"/>
            <a:ext cx="10081120" cy="3237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1. FA</a:t>
            </a: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链长为</a:t>
            </a:r>
            <a:r>
              <a:rPr kumimoji="1"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14</a:t>
            </a: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－</a:t>
            </a:r>
            <a:r>
              <a:rPr kumimoji="1"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20</a:t>
            </a: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个碳，所含</a:t>
            </a:r>
            <a:r>
              <a:rPr kumimoji="1"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C</a:t>
            </a: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多为</a:t>
            </a:r>
            <a:r>
              <a:rPr lang="zh-CN" altLang="en-US" sz="2800">
                <a:solidFill>
                  <a:srgbClr val="CC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偶数</a:t>
            </a:r>
            <a:endParaRPr kumimoji="1" lang="zh-CN" altLang="en-US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kumimoji="1"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2. </a:t>
            </a: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不饱和脂肪酸的双键多为</a:t>
            </a:r>
            <a:r>
              <a:rPr lang="zh-CN" altLang="en-US" sz="2800">
                <a:solidFill>
                  <a:srgbClr val="CC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顺式</a:t>
            </a:r>
            <a:r>
              <a:rPr kumimoji="1"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双键位置一般在</a:t>
            </a:r>
            <a:r>
              <a:rPr kumimoji="1"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C9</a:t>
            </a: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－</a:t>
            </a:r>
            <a:r>
              <a:rPr kumimoji="1"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间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kumimoji="1"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3. </a:t>
            </a: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相同链长的</a:t>
            </a:r>
            <a:r>
              <a:rPr kumimoji="1"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FA</a:t>
            </a: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，双键愈多熔点愈低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kumimoji="1"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4. </a:t>
            </a: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饱和</a:t>
            </a:r>
            <a:r>
              <a:rPr kumimoji="1"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FA</a:t>
            </a: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的每个单键可自由旋转，有多种构像，不饱和</a:t>
            </a:r>
            <a:r>
              <a:rPr kumimoji="1"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FA</a:t>
            </a: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的双键不能旋转，只有一种或少数几种构像</a:t>
            </a:r>
          </a:p>
        </p:txBody>
      </p:sp>
      <p:sp>
        <p:nvSpPr>
          <p:cNvPr id="147460" name="Rectangle 4"/>
          <p:cNvSpPr>
            <a:spLocks noChangeArrowheads="1"/>
          </p:cNvSpPr>
          <p:nvPr/>
        </p:nvSpPr>
        <p:spPr bwMode="auto">
          <a:xfrm>
            <a:off x="1271464" y="4725144"/>
            <a:ext cx="7021063" cy="483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5. 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脂肪酸的结构特点：</a:t>
            </a:r>
            <a:r>
              <a:rPr lang="zh-CN" altLang="en-US" sz="2800" dirty="0">
                <a:solidFill>
                  <a:srgbClr val="CC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线形不分支</a:t>
            </a:r>
          </a:p>
        </p:txBody>
      </p:sp>
      <p:sp>
        <p:nvSpPr>
          <p:cNvPr id="147461" name="Rectangle 5"/>
          <p:cNvSpPr>
            <a:spLocks noChangeArrowheads="1"/>
          </p:cNvSpPr>
          <p:nvPr/>
        </p:nvSpPr>
        <p:spPr bwMode="auto">
          <a:xfrm>
            <a:off x="479376" y="-99392"/>
            <a:ext cx="6048375" cy="762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自然界脂肪酸特点：</a:t>
            </a:r>
          </a:p>
        </p:txBody>
      </p:sp>
    </p:spTree>
    <p:extLst>
      <p:ext uri="{BB962C8B-B14F-4D97-AF65-F5344CB8AC3E}">
        <p14:creationId xmlns:p14="http://schemas.microsoft.com/office/powerpoint/2010/main" val="338099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>
          <a:xfrm>
            <a:off x="2351584" y="1700808"/>
            <a:ext cx="8136309" cy="3025054"/>
          </a:xfrm>
        </p:spPr>
        <p:txBody>
          <a:bodyPr/>
          <a:lstStyle/>
          <a:p>
            <a:r>
              <a:rPr lang="zh-CN" altLang="en-US" sz="6600" b="1" dirty="0">
                <a:solidFill>
                  <a:schemeClr val="folHlin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第三节  复脂的化学</a:t>
            </a:r>
          </a:p>
        </p:txBody>
      </p:sp>
    </p:spTree>
    <p:extLst>
      <p:ext uri="{BB962C8B-B14F-4D97-AF65-F5344CB8AC3E}">
        <p14:creationId xmlns:p14="http://schemas.microsoft.com/office/powerpoint/2010/main" val="816283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66988" y="1341438"/>
            <a:ext cx="7772400" cy="4114800"/>
          </a:xfrm>
        </p:spPr>
        <p:txBody>
          <a:bodyPr/>
          <a:lstStyle/>
          <a:p>
            <a:r>
              <a:rPr lang="zh-CN" altLang="en-US" sz="4000">
                <a:latin typeface="华文楷体" panose="02010600040101010101" pitchFamily="2" charset="-122"/>
                <a:ea typeface="华文楷体" panose="02010600040101010101" pitchFamily="2" charset="-122"/>
              </a:rPr>
              <a:t>复脂：由简单脂和非脂物质构成。</a:t>
            </a:r>
          </a:p>
          <a:p>
            <a:endParaRPr lang="zh-CN" altLang="en-US" sz="40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400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磷   脂</a:t>
            </a:r>
          </a:p>
          <a:p>
            <a:r>
              <a:rPr lang="zh-CN" altLang="en-US" sz="4000">
                <a:latin typeface="华文楷体" panose="02010600040101010101" pitchFamily="2" charset="-122"/>
                <a:ea typeface="华文楷体" panose="02010600040101010101" pitchFamily="2" charset="-122"/>
              </a:rPr>
              <a:t>分为   糖    脂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400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类固醇</a:t>
            </a:r>
          </a:p>
        </p:txBody>
      </p:sp>
      <p:sp>
        <p:nvSpPr>
          <p:cNvPr id="180228" name="AutoShape 4"/>
          <p:cNvSpPr>
            <a:spLocks/>
          </p:cNvSpPr>
          <p:nvPr/>
        </p:nvSpPr>
        <p:spPr bwMode="auto">
          <a:xfrm>
            <a:off x="4079776" y="3284984"/>
            <a:ext cx="215900" cy="1368425"/>
          </a:xfrm>
          <a:prstGeom prst="leftBrace">
            <a:avLst>
              <a:gd name="adj1" fmla="val 52819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06642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1271464" y="991077"/>
            <a:ext cx="9649072" cy="11264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marL="3133725" indent="-3133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3131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3492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67188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38512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3084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4765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2228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56800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CC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磷脂</a:t>
            </a:r>
            <a:r>
              <a:rPr lang="en-US" altLang="zh-CN" sz="2800" dirty="0">
                <a:solidFill>
                  <a:srgbClr val="CC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en-US" altLang="zh-CN" sz="2800" dirty="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phospholipids</a:t>
            </a:r>
            <a:r>
              <a:rPr lang="en-US" altLang="zh-CN" sz="2800" dirty="0">
                <a:solidFill>
                  <a:srgbClr val="CC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主要由</a:t>
            </a:r>
            <a:r>
              <a:rPr lang="zh-CN" altLang="en-US" sz="2800" dirty="0">
                <a:solidFill>
                  <a:schemeClr val="tx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甘油或鞘氨醇、脂酸、磷酸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zh-CN" altLang="en-US" sz="2800" dirty="0">
                <a:solidFill>
                  <a:schemeClr val="tx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含氮化合物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等组成。 </a:t>
            </a:r>
          </a:p>
        </p:txBody>
      </p:sp>
      <p:sp>
        <p:nvSpPr>
          <p:cNvPr id="60422" name="Text Box 6"/>
          <p:cNvSpPr txBox="1">
            <a:spLocks noChangeArrowheads="1"/>
          </p:cNvSpPr>
          <p:nvPr/>
        </p:nvSpPr>
        <p:spPr bwMode="auto">
          <a:xfrm>
            <a:off x="1343472" y="1927456"/>
            <a:ext cx="9217148" cy="2252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800" dirty="0">
                <a:solidFill>
                  <a:srgbClr val="3333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分类：</a:t>
            </a:r>
            <a:r>
              <a:rPr kumimoji="1"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</a:p>
          <a:p>
            <a:pPr>
              <a:lnSpc>
                <a:spcPct val="110000"/>
              </a:lnSpc>
            </a:pPr>
            <a:r>
              <a:rPr kumimoji="1"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kumimoji="1" lang="zh-CN" altLang="en-US" sz="2800" dirty="0">
                <a:solidFill>
                  <a:srgbClr val="CC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甘油醇磷脂</a:t>
            </a:r>
            <a:r>
              <a:rPr kumimoji="1" lang="zh-CN" altLang="en-US" sz="2800" dirty="0">
                <a:solidFill>
                  <a:srgbClr val="BB199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kumimoji="1"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kumimoji="1"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由甘油构成的磷酯                         </a:t>
            </a:r>
            <a:r>
              <a:rPr kumimoji="1" lang="zh-CN" altLang="en-US" sz="2800" dirty="0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（体内含量最多的磷脂）</a:t>
            </a:r>
          </a:p>
          <a:p>
            <a:pPr>
              <a:lnSpc>
                <a:spcPct val="140000"/>
              </a:lnSpc>
            </a:pPr>
            <a:r>
              <a:rPr kumimoji="1"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kumimoji="1" lang="zh-CN" altLang="en-US" sz="2800" dirty="0">
                <a:solidFill>
                  <a:srgbClr val="CC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鞘磷脂</a:t>
            </a:r>
            <a:r>
              <a:rPr kumimoji="1" lang="zh-CN" altLang="en-US" sz="2800" dirty="0">
                <a:solidFill>
                  <a:srgbClr val="3333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kumimoji="1"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kumimoji="1"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由鞘氨醇构成的磷脂</a:t>
            </a:r>
          </a:p>
        </p:txBody>
      </p:sp>
      <p:grpSp>
        <p:nvGrpSpPr>
          <p:cNvPr id="60424" name="Group 8"/>
          <p:cNvGrpSpPr>
            <a:grpSpLocks/>
          </p:cNvGrpSpPr>
          <p:nvPr/>
        </p:nvGrpSpPr>
        <p:grpSpPr bwMode="auto">
          <a:xfrm>
            <a:off x="2207568" y="4509120"/>
            <a:ext cx="2157506" cy="1509712"/>
            <a:chOff x="4180" y="755"/>
            <a:chExt cx="1333" cy="1008"/>
          </a:xfrm>
        </p:grpSpPr>
        <p:sp>
          <p:nvSpPr>
            <p:cNvPr id="60425" name="Line 9"/>
            <p:cNvSpPr>
              <a:spLocks noChangeShapeType="1"/>
            </p:cNvSpPr>
            <p:nvPr/>
          </p:nvSpPr>
          <p:spPr bwMode="auto">
            <a:xfrm>
              <a:off x="4512" y="1571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60426" name="Line 10"/>
            <p:cNvSpPr>
              <a:spLocks noChangeShapeType="1"/>
            </p:cNvSpPr>
            <p:nvPr/>
          </p:nvSpPr>
          <p:spPr bwMode="auto">
            <a:xfrm>
              <a:off x="4512" y="1187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60427" name="Line 11"/>
            <p:cNvSpPr>
              <a:spLocks noChangeShapeType="1"/>
            </p:cNvSpPr>
            <p:nvPr/>
          </p:nvSpPr>
          <p:spPr bwMode="auto">
            <a:xfrm>
              <a:off x="4512" y="851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60428" name="Text Box 12"/>
            <p:cNvSpPr txBox="1">
              <a:spLocks noChangeArrowheads="1"/>
            </p:cNvSpPr>
            <p:nvPr/>
          </p:nvSpPr>
          <p:spPr bwMode="auto">
            <a:xfrm>
              <a:off x="4752" y="1091"/>
              <a:ext cx="384" cy="265"/>
            </a:xfrm>
            <a:prstGeom prst="rect">
              <a:avLst/>
            </a:prstGeom>
            <a:solidFill>
              <a:srgbClr val="FF99CC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kumimoji="1" lang="en-US" altLang="zh-CN" sz="2000">
                  <a:latin typeface="Arial" panose="020B0604020202020204" pitchFamily="34" charset="0"/>
                  <a:ea typeface="华文楷体" panose="02010600040101010101" pitchFamily="2" charset="-122"/>
                </a:rPr>
                <a:t>FA</a:t>
              </a:r>
            </a:p>
          </p:txBody>
        </p:sp>
        <p:sp>
          <p:nvSpPr>
            <p:cNvPr id="60429" name="Text Box 13"/>
            <p:cNvSpPr txBox="1">
              <a:spLocks noChangeArrowheads="1"/>
            </p:cNvSpPr>
            <p:nvPr/>
          </p:nvSpPr>
          <p:spPr bwMode="auto">
            <a:xfrm>
              <a:off x="4752" y="755"/>
              <a:ext cx="384" cy="265"/>
            </a:xfrm>
            <a:prstGeom prst="rect">
              <a:avLst/>
            </a:prstGeom>
            <a:solidFill>
              <a:srgbClr val="FF99CC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kumimoji="1" lang="en-US" altLang="zh-CN" sz="2000">
                  <a:latin typeface="Arial" panose="020B0604020202020204" pitchFamily="34" charset="0"/>
                  <a:ea typeface="华文楷体" panose="02010600040101010101" pitchFamily="2" charset="-122"/>
                </a:rPr>
                <a:t>FA</a:t>
              </a:r>
            </a:p>
          </p:txBody>
        </p:sp>
        <p:sp>
          <p:nvSpPr>
            <p:cNvPr id="60430" name="Oval 14"/>
            <p:cNvSpPr>
              <a:spLocks noChangeArrowheads="1"/>
            </p:cNvSpPr>
            <p:nvPr/>
          </p:nvSpPr>
          <p:spPr bwMode="auto">
            <a:xfrm>
              <a:off x="4704" y="1427"/>
              <a:ext cx="336" cy="336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en-US" altLang="zh-CN" sz="2400">
                  <a:latin typeface="Arial" panose="020B0604020202020204" pitchFamily="34" charset="0"/>
                  <a:ea typeface="华文楷体" panose="02010600040101010101" pitchFamily="2" charset="-122"/>
                </a:rPr>
                <a:t>Pi</a:t>
              </a:r>
            </a:p>
          </p:txBody>
        </p:sp>
        <p:sp>
          <p:nvSpPr>
            <p:cNvPr id="60431" name="Line 15"/>
            <p:cNvSpPr>
              <a:spLocks noChangeShapeType="1"/>
            </p:cNvSpPr>
            <p:nvPr/>
          </p:nvSpPr>
          <p:spPr bwMode="auto">
            <a:xfrm>
              <a:off x="5040" y="1571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60432" name="Text Box 16"/>
            <p:cNvSpPr txBox="1">
              <a:spLocks noChangeArrowheads="1"/>
            </p:cNvSpPr>
            <p:nvPr/>
          </p:nvSpPr>
          <p:spPr bwMode="auto">
            <a:xfrm>
              <a:off x="5222" y="1450"/>
              <a:ext cx="291" cy="30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en-US" altLang="zh-CN" sz="2400">
                  <a:latin typeface="Arial" panose="020B0604020202020204" pitchFamily="34" charset="0"/>
                  <a:ea typeface="华文楷体" panose="02010600040101010101" pitchFamily="2" charset="-122"/>
                </a:rPr>
                <a:t>X </a:t>
              </a:r>
            </a:p>
          </p:txBody>
        </p:sp>
        <p:sp>
          <p:nvSpPr>
            <p:cNvPr id="60433" name="Text Box 17"/>
            <p:cNvSpPr txBox="1">
              <a:spLocks noChangeArrowheads="1"/>
            </p:cNvSpPr>
            <p:nvPr/>
          </p:nvSpPr>
          <p:spPr bwMode="auto">
            <a:xfrm>
              <a:off x="4180" y="768"/>
              <a:ext cx="342" cy="864"/>
            </a:xfrm>
            <a:prstGeom prst="rect">
              <a:avLst/>
            </a:prstGeom>
            <a:solidFill>
              <a:srgbClr val="CC99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/>
            <a:p>
              <a:r>
                <a:rPr kumimoji="1" lang="en-US" altLang="zh-CN" sz="2400">
                  <a:latin typeface="Arial" panose="020B0604020202020204" pitchFamily="34" charset="0"/>
                  <a:ea typeface="华文楷体" panose="02010600040101010101" pitchFamily="2" charset="-122"/>
                </a:rPr>
                <a:t>  </a:t>
              </a:r>
              <a:r>
                <a:rPr kumimoji="1" lang="zh-CN" altLang="en-US" sz="2400">
                  <a:latin typeface="Arial" panose="020B0604020202020204" pitchFamily="34" charset="0"/>
                  <a:ea typeface="华文楷体" panose="02010600040101010101" pitchFamily="2" charset="-122"/>
                </a:rPr>
                <a:t>甘油</a:t>
              </a:r>
            </a:p>
          </p:txBody>
        </p:sp>
      </p:grpSp>
      <p:sp>
        <p:nvSpPr>
          <p:cNvPr id="60443" name="Text Box 27"/>
          <p:cNvSpPr txBox="1">
            <a:spLocks noChangeArrowheads="1"/>
          </p:cNvSpPr>
          <p:nvPr/>
        </p:nvSpPr>
        <p:spPr bwMode="auto">
          <a:xfrm>
            <a:off x="7460697" y="4509121"/>
            <a:ext cx="2303462" cy="1368425"/>
          </a:xfrm>
          <a:prstGeom prst="rect">
            <a:avLst/>
          </a:prstGeom>
          <a:noFill/>
          <a:ln w="57150" cmpd="thinThick">
            <a:solidFill>
              <a:srgbClr val="CC99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/>
            <a:r>
              <a:rPr kumimoji="1" lang="en-US" altLang="zh-CN" sz="20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楷体" panose="02010600040101010101" pitchFamily="2" charset="-122"/>
              </a:rPr>
              <a:t>X </a:t>
            </a:r>
            <a:r>
              <a:rPr kumimoji="1" lang="en-US" altLang="zh-CN" sz="2000">
                <a:solidFill>
                  <a:schemeClr val="tx2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= </a:t>
            </a:r>
            <a:r>
              <a:rPr kumimoji="1" lang="zh-CN" altLang="en-US" sz="2000">
                <a:solidFill>
                  <a:schemeClr val="tx2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胆碱、水、乙醇胺、 丝氨酸、甘油、肌醇、磷脂酰甘油等     </a:t>
            </a:r>
          </a:p>
        </p:txBody>
      </p:sp>
      <p:sp>
        <p:nvSpPr>
          <p:cNvPr id="60435" name="Text Box 19"/>
          <p:cNvSpPr txBox="1">
            <a:spLocks noChangeArrowheads="1"/>
          </p:cNvSpPr>
          <p:nvPr/>
        </p:nvSpPr>
        <p:spPr bwMode="auto">
          <a:xfrm>
            <a:off x="5925585" y="4909171"/>
            <a:ext cx="542925" cy="396875"/>
          </a:xfrm>
          <a:prstGeom prst="rect">
            <a:avLst/>
          </a:prstGeom>
          <a:solidFill>
            <a:srgbClr val="FF99CC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2000">
                <a:latin typeface="Arial" panose="020B0604020202020204" pitchFamily="34" charset="0"/>
                <a:ea typeface="华文楷体" panose="02010600040101010101" pitchFamily="2" charset="-122"/>
              </a:rPr>
              <a:t>FA </a:t>
            </a:r>
          </a:p>
        </p:txBody>
      </p:sp>
      <p:sp>
        <p:nvSpPr>
          <p:cNvPr id="60436" name="Oval 20"/>
          <p:cNvSpPr>
            <a:spLocks noChangeArrowheads="1"/>
          </p:cNvSpPr>
          <p:nvPr/>
        </p:nvSpPr>
        <p:spPr bwMode="auto">
          <a:xfrm>
            <a:off x="5993847" y="5344145"/>
            <a:ext cx="474662" cy="381000"/>
          </a:xfrm>
          <a:prstGeom prst="ellipse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1" lang="en-US" altLang="zh-CN" sz="2400">
                <a:latin typeface="Arial" panose="020B0604020202020204" pitchFamily="34" charset="0"/>
                <a:ea typeface="华文楷体" panose="02010600040101010101" pitchFamily="2" charset="-122"/>
              </a:rPr>
              <a:t>Pi</a:t>
            </a:r>
          </a:p>
        </p:txBody>
      </p:sp>
      <p:sp>
        <p:nvSpPr>
          <p:cNvPr id="60438" name="Line 22"/>
          <p:cNvSpPr>
            <a:spLocks noChangeShapeType="1"/>
          </p:cNvSpPr>
          <p:nvPr/>
        </p:nvSpPr>
        <p:spPr bwMode="auto">
          <a:xfrm>
            <a:off x="6400248" y="5507657"/>
            <a:ext cx="339725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60439" name="Line 23"/>
          <p:cNvSpPr>
            <a:spLocks noChangeShapeType="1"/>
          </p:cNvSpPr>
          <p:nvPr/>
        </p:nvSpPr>
        <p:spPr bwMode="auto">
          <a:xfrm>
            <a:off x="5654123" y="5507657"/>
            <a:ext cx="339725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60440" name="Text Box 24"/>
          <p:cNvSpPr txBox="1">
            <a:spLocks noChangeArrowheads="1"/>
          </p:cNvSpPr>
          <p:nvPr/>
        </p:nvSpPr>
        <p:spPr bwMode="auto">
          <a:xfrm>
            <a:off x="6739972" y="5344145"/>
            <a:ext cx="387350" cy="457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2400">
                <a:latin typeface="Arial" panose="020B0604020202020204" pitchFamily="34" charset="0"/>
                <a:ea typeface="华文楷体" panose="02010600040101010101" pitchFamily="2" charset="-122"/>
              </a:rPr>
              <a:t>X </a:t>
            </a:r>
          </a:p>
        </p:txBody>
      </p:sp>
      <p:sp>
        <p:nvSpPr>
          <p:cNvPr id="60441" name="Text Box 25"/>
          <p:cNvSpPr txBox="1">
            <a:spLocks noChangeArrowheads="1"/>
          </p:cNvSpPr>
          <p:nvPr/>
        </p:nvSpPr>
        <p:spPr bwMode="auto">
          <a:xfrm>
            <a:off x="5108061" y="4582146"/>
            <a:ext cx="553998" cy="1294585"/>
          </a:xfrm>
          <a:prstGeom prst="rect">
            <a:avLst/>
          </a:prstGeom>
          <a:solidFill>
            <a:schemeClr val="hlink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kumimoji="1" lang="zh-CN" altLang="en-US" sz="2400">
                <a:latin typeface="Arial" panose="020B0604020202020204" pitchFamily="34" charset="0"/>
                <a:ea typeface="华文楷体" panose="02010600040101010101" pitchFamily="2" charset="-122"/>
              </a:rPr>
              <a:t>鞘氨醇</a:t>
            </a:r>
          </a:p>
        </p:txBody>
      </p:sp>
      <p:sp>
        <p:nvSpPr>
          <p:cNvPr id="60446" name="Line 30"/>
          <p:cNvSpPr>
            <a:spLocks noChangeShapeType="1"/>
          </p:cNvSpPr>
          <p:nvPr/>
        </p:nvSpPr>
        <p:spPr bwMode="auto">
          <a:xfrm>
            <a:off x="5660473" y="5085382"/>
            <a:ext cx="288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0449" name="Rectangle 33"/>
          <p:cNvSpPr>
            <a:spLocks noChangeArrowheads="1"/>
          </p:cNvSpPr>
          <p:nvPr/>
        </p:nvSpPr>
        <p:spPr bwMode="auto">
          <a:xfrm>
            <a:off x="220273" y="-19229"/>
            <a:ext cx="77724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一、磷脂类和鞘磷脂类</a:t>
            </a:r>
          </a:p>
        </p:txBody>
      </p:sp>
    </p:spTree>
    <p:extLst>
      <p:ext uri="{BB962C8B-B14F-4D97-AF65-F5344CB8AC3E}">
        <p14:creationId xmlns:p14="http://schemas.microsoft.com/office/powerpoint/2010/main" val="2154850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10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60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1" grpId="0" animBg="1"/>
      <p:bldP spid="60422" grpId="0"/>
      <p:bldP spid="6044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1127447" y="980728"/>
            <a:ext cx="4570483" cy="64633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indent="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600" b="1">
                <a:solidFill>
                  <a:schemeClr val="tx2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两类磷脂的分子组成</a:t>
            </a:r>
          </a:p>
        </p:txBody>
      </p:sp>
      <p:graphicFrame>
        <p:nvGraphicFramePr>
          <p:cNvPr id="62682" name="Group 2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9798036"/>
              </p:ext>
            </p:extLst>
          </p:nvPr>
        </p:nvGraphicFramePr>
        <p:xfrm>
          <a:off x="1127447" y="1844676"/>
          <a:ext cx="10513170" cy="3603944"/>
        </p:xfrm>
        <a:graphic>
          <a:graphicData uri="http://schemas.openxmlformats.org/drawingml/2006/table">
            <a:tbl>
              <a:tblPr/>
              <a:tblGrid>
                <a:gridCol w="1930077">
                  <a:extLst>
                    <a:ext uri="{9D8B030D-6E8A-4147-A177-3AD203B41FA5}">
                      <a16:colId xmlns:a16="http://schemas.microsoft.com/office/drawing/2014/main" val="2874568199"/>
                    </a:ext>
                  </a:extLst>
                </a:gridCol>
                <a:gridCol w="1491865">
                  <a:extLst>
                    <a:ext uri="{9D8B030D-6E8A-4147-A177-3AD203B41FA5}">
                      <a16:colId xmlns:a16="http://schemas.microsoft.com/office/drawing/2014/main" val="3566505423"/>
                    </a:ext>
                  </a:extLst>
                </a:gridCol>
                <a:gridCol w="1355533">
                  <a:extLst>
                    <a:ext uri="{9D8B030D-6E8A-4147-A177-3AD203B41FA5}">
                      <a16:colId xmlns:a16="http://schemas.microsoft.com/office/drawing/2014/main" val="2462390143"/>
                    </a:ext>
                  </a:extLst>
                </a:gridCol>
                <a:gridCol w="2202740">
                  <a:extLst>
                    <a:ext uri="{9D8B030D-6E8A-4147-A177-3AD203B41FA5}">
                      <a16:colId xmlns:a16="http://schemas.microsoft.com/office/drawing/2014/main" val="600397770"/>
                    </a:ext>
                  </a:extLst>
                </a:gridCol>
                <a:gridCol w="3532955">
                  <a:extLst>
                    <a:ext uri="{9D8B030D-6E8A-4147-A177-3AD203B41FA5}">
                      <a16:colId xmlns:a16="http://schemas.microsoft.com/office/drawing/2014/main" val="3368802492"/>
                    </a:ext>
                  </a:extLst>
                </a:gridCol>
              </a:tblGrid>
              <a:tr h="1008063"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相同的组成成分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分子数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不同或不尽相同的组成成分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7415169"/>
                  </a:ext>
                </a:extLst>
              </a:tr>
              <a:tr h="8270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磷　酸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脂酸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醇类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其他成分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8433606"/>
                  </a:ext>
                </a:extLst>
              </a:tr>
              <a:tr h="8255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甘油磷脂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甘油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胆碱、乙醇胺、丝氨酸、肌醇等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2484810"/>
                  </a:ext>
                </a:extLst>
              </a:tr>
              <a:tr h="8239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鞘磷脂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鞘氨醇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胆碱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41528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6591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191344" y="44624"/>
            <a:ext cx="7937500" cy="5794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（一）由甘油构成的磷脂统称为甘油磷脂</a:t>
            </a:r>
          </a:p>
        </p:txBody>
      </p:sp>
      <p:sp>
        <p:nvSpPr>
          <p:cNvPr id="63494" name="Rectangle 6"/>
          <p:cNvSpPr>
            <a:spLocks noChangeArrowheads="1"/>
          </p:cNvSpPr>
          <p:nvPr/>
        </p:nvSpPr>
        <p:spPr bwMode="auto">
          <a:xfrm>
            <a:off x="1012035" y="1004178"/>
            <a:ext cx="10729910" cy="1902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marL="85725" indent="-85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buFontTx/>
              <a:buChar char="•"/>
            </a:pPr>
            <a:r>
              <a:rPr lang="zh-CN" altLang="en-US" sz="280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甘油磷脂</a:t>
            </a:r>
            <a:r>
              <a:rPr lang="zh-CN" altLang="en-US" sz="2800">
                <a:latin typeface="Times New Roman" panose="02020603050405020304" pitchFamily="18" charset="0"/>
                <a:ea typeface="华文楷体" panose="02010600040101010101" pitchFamily="2" charset="-122"/>
              </a:rPr>
              <a:t>又称为</a:t>
            </a:r>
            <a:r>
              <a:rPr lang="zh-CN" altLang="en-US" sz="280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磷酸甘油酯</a:t>
            </a:r>
            <a:r>
              <a:rPr lang="en-US" altLang="zh-CN" sz="280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(phosphoglycerides)</a:t>
            </a:r>
            <a:r>
              <a:rPr lang="zh-CN" altLang="en-US" sz="2800">
                <a:latin typeface="Times New Roman" panose="02020603050405020304" pitchFamily="18" charset="0"/>
                <a:ea typeface="华文楷体" panose="02010600040101010101" pitchFamily="2" charset="-122"/>
              </a:rPr>
              <a:t>，</a:t>
            </a:r>
          </a:p>
          <a:p>
            <a:pPr>
              <a:lnSpc>
                <a:spcPct val="140000"/>
              </a:lnSpc>
            </a:pPr>
            <a:r>
              <a:rPr lang="zh-CN" altLang="en-US" sz="2800">
                <a:latin typeface="Times New Roman" panose="02020603050405020304" pitchFamily="18" charset="0"/>
                <a:ea typeface="华文楷体" panose="02010600040101010101" pitchFamily="2" charset="-122"/>
              </a:rPr>
              <a:t>其结构特点是甘油的两个羟基被脂酸酯化，</a:t>
            </a:r>
            <a:r>
              <a:rPr lang="en-US" altLang="zh-CN" sz="2800">
                <a:latin typeface="Times New Roman" panose="02020603050405020304" pitchFamily="18" charset="0"/>
                <a:ea typeface="华文楷体" panose="02010600040101010101" pitchFamily="2" charset="-122"/>
              </a:rPr>
              <a:t>3</a:t>
            </a:r>
            <a:r>
              <a:rPr lang="zh-CN" altLang="en-US" sz="2800">
                <a:latin typeface="Times New Roman" panose="02020603050405020304" pitchFamily="18" charset="0"/>
                <a:ea typeface="华文楷体" panose="02010600040101010101" pitchFamily="2" charset="-122"/>
              </a:rPr>
              <a:t>位羟基被磷酸酯化成为</a:t>
            </a:r>
            <a:r>
              <a:rPr lang="zh-CN" altLang="en-US" sz="280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磷脂酸</a:t>
            </a:r>
            <a:r>
              <a:rPr lang="en-US" altLang="zh-CN" sz="280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(phosphatidic acid; PA)</a:t>
            </a:r>
            <a:r>
              <a:rPr lang="zh-CN" altLang="en-US" sz="2800">
                <a:latin typeface="Times New Roman" panose="02020603050405020304" pitchFamily="18" charset="0"/>
                <a:ea typeface="华文楷体" panose="02010600040101010101" pitchFamily="2" charset="-122"/>
              </a:rPr>
              <a:t>。 </a:t>
            </a:r>
          </a:p>
        </p:txBody>
      </p:sp>
      <p:grpSp>
        <p:nvGrpSpPr>
          <p:cNvPr id="63498" name="Group 10"/>
          <p:cNvGrpSpPr>
            <a:grpSpLocks/>
          </p:cNvGrpSpPr>
          <p:nvPr/>
        </p:nvGrpSpPr>
        <p:grpSpPr bwMode="auto">
          <a:xfrm>
            <a:off x="2794135" y="3573016"/>
            <a:ext cx="2270803" cy="1563631"/>
            <a:chOff x="4142" y="755"/>
            <a:chExt cx="1403" cy="1044"/>
          </a:xfrm>
        </p:grpSpPr>
        <p:sp>
          <p:nvSpPr>
            <p:cNvPr id="63499" name="Line 11"/>
            <p:cNvSpPr>
              <a:spLocks noChangeShapeType="1"/>
            </p:cNvSpPr>
            <p:nvPr/>
          </p:nvSpPr>
          <p:spPr bwMode="auto">
            <a:xfrm>
              <a:off x="4512" y="1571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 sz="2000"/>
            </a:p>
          </p:txBody>
        </p:sp>
        <p:sp>
          <p:nvSpPr>
            <p:cNvPr id="63500" name="Line 12"/>
            <p:cNvSpPr>
              <a:spLocks noChangeShapeType="1"/>
            </p:cNvSpPr>
            <p:nvPr/>
          </p:nvSpPr>
          <p:spPr bwMode="auto">
            <a:xfrm>
              <a:off x="4512" y="1187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 sz="2000"/>
            </a:p>
          </p:txBody>
        </p:sp>
        <p:sp>
          <p:nvSpPr>
            <p:cNvPr id="63501" name="Line 13"/>
            <p:cNvSpPr>
              <a:spLocks noChangeShapeType="1"/>
            </p:cNvSpPr>
            <p:nvPr/>
          </p:nvSpPr>
          <p:spPr bwMode="auto">
            <a:xfrm>
              <a:off x="4512" y="851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 sz="2000"/>
            </a:p>
          </p:txBody>
        </p:sp>
        <p:sp>
          <p:nvSpPr>
            <p:cNvPr id="63502" name="Text Box 14"/>
            <p:cNvSpPr txBox="1">
              <a:spLocks noChangeArrowheads="1"/>
            </p:cNvSpPr>
            <p:nvPr/>
          </p:nvSpPr>
          <p:spPr bwMode="auto">
            <a:xfrm>
              <a:off x="4752" y="1091"/>
              <a:ext cx="384" cy="308"/>
            </a:xfrm>
            <a:prstGeom prst="rect">
              <a:avLst/>
            </a:prstGeom>
            <a:solidFill>
              <a:srgbClr val="FF99CC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kumimoji="1" lang="en-US" altLang="zh-CN" sz="2400">
                  <a:latin typeface="Arial" panose="020B0604020202020204" pitchFamily="34" charset="0"/>
                  <a:ea typeface="华文楷体" panose="02010600040101010101" pitchFamily="2" charset="-122"/>
                </a:rPr>
                <a:t>FA</a:t>
              </a:r>
            </a:p>
          </p:txBody>
        </p:sp>
        <p:sp>
          <p:nvSpPr>
            <p:cNvPr id="63503" name="Text Box 15"/>
            <p:cNvSpPr txBox="1">
              <a:spLocks noChangeArrowheads="1"/>
            </p:cNvSpPr>
            <p:nvPr/>
          </p:nvSpPr>
          <p:spPr bwMode="auto">
            <a:xfrm>
              <a:off x="4752" y="755"/>
              <a:ext cx="384" cy="308"/>
            </a:xfrm>
            <a:prstGeom prst="rect">
              <a:avLst/>
            </a:prstGeom>
            <a:solidFill>
              <a:srgbClr val="FF99CC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kumimoji="1" lang="en-US" altLang="zh-CN" sz="2400">
                  <a:latin typeface="Arial" panose="020B0604020202020204" pitchFamily="34" charset="0"/>
                  <a:ea typeface="华文楷体" panose="02010600040101010101" pitchFamily="2" charset="-122"/>
                </a:rPr>
                <a:t>FA</a:t>
              </a:r>
            </a:p>
          </p:txBody>
        </p:sp>
        <p:sp>
          <p:nvSpPr>
            <p:cNvPr id="63504" name="Oval 16"/>
            <p:cNvSpPr>
              <a:spLocks noChangeArrowheads="1"/>
            </p:cNvSpPr>
            <p:nvPr/>
          </p:nvSpPr>
          <p:spPr bwMode="auto">
            <a:xfrm>
              <a:off x="4704" y="1427"/>
              <a:ext cx="336" cy="336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en-US" altLang="zh-CN" sz="2800">
                  <a:latin typeface="Arial" panose="020B0604020202020204" pitchFamily="34" charset="0"/>
                  <a:ea typeface="华文楷体" panose="02010600040101010101" pitchFamily="2" charset="-122"/>
                </a:rPr>
                <a:t>Pi</a:t>
              </a:r>
            </a:p>
          </p:txBody>
        </p:sp>
        <p:sp>
          <p:nvSpPr>
            <p:cNvPr id="63505" name="Line 17"/>
            <p:cNvSpPr>
              <a:spLocks noChangeShapeType="1"/>
            </p:cNvSpPr>
            <p:nvPr/>
          </p:nvSpPr>
          <p:spPr bwMode="auto">
            <a:xfrm>
              <a:off x="5040" y="1571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 sz="2000"/>
            </a:p>
          </p:txBody>
        </p:sp>
        <p:sp>
          <p:nvSpPr>
            <p:cNvPr id="63506" name="Text Box 18"/>
            <p:cNvSpPr txBox="1">
              <a:spLocks noChangeArrowheads="1"/>
            </p:cNvSpPr>
            <p:nvPr/>
          </p:nvSpPr>
          <p:spPr bwMode="auto">
            <a:xfrm>
              <a:off x="5222" y="1450"/>
              <a:ext cx="323" cy="34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en-US" altLang="zh-CN" sz="2800">
                  <a:latin typeface="Arial" panose="020B0604020202020204" pitchFamily="34" charset="0"/>
                  <a:ea typeface="华文楷体" panose="02010600040101010101" pitchFamily="2" charset="-122"/>
                </a:rPr>
                <a:t>X </a:t>
              </a:r>
            </a:p>
          </p:txBody>
        </p:sp>
        <p:sp>
          <p:nvSpPr>
            <p:cNvPr id="63507" name="Text Box 19"/>
            <p:cNvSpPr txBox="1">
              <a:spLocks noChangeArrowheads="1"/>
            </p:cNvSpPr>
            <p:nvPr/>
          </p:nvSpPr>
          <p:spPr bwMode="auto">
            <a:xfrm>
              <a:off x="4142" y="768"/>
              <a:ext cx="380" cy="864"/>
            </a:xfrm>
            <a:prstGeom prst="rect">
              <a:avLst/>
            </a:prstGeom>
            <a:solidFill>
              <a:srgbClr val="CC99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/>
            <a:p>
              <a:r>
                <a:rPr kumimoji="1" lang="en-US" altLang="zh-CN" sz="2800" dirty="0">
                  <a:latin typeface="Arial" panose="020B0604020202020204" pitchFamily="34" charset="0"/>
                  <a:ea typeface="华文楷体" panose="02010600040101010101" pitchFamily="2" charset="-122"/>
                </a:rPr>
                <a:t>  </a:t>
              </a:r>
              <a:r>
                <a:rPr kumimoji="1" lang="zh-CN" altLang="en-US" sz="2800" dirty="0">
                  <a:latin typeface="Arial" panose="020B0604020202020204" pitchFamily="34" charset="0"/>
                  <a:ea typeface="华文楷体" panose="02010600040101010101" pitchFamily="2" charset="-122"/>
                </a:rPr>
                <a:t>甘油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78926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5"/>
          <p:cNvSpPr>
            <a:spLocks noGrp="1" noChangeArrowheads="1"/>
          </p:cNvSpPr>
          <p:nvPr>
            <p:ph type="ctrTitle"/>
          </p:nvPr>
        </p:nvSpPr>
        <p:spPr>
          <a:xfrm>
            <a:off x="2063750" y="1557338"/>
            <a:ext cx="8280400" cy="2087562"/>
          </a:xfrm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第一节</a:t>
            </a:r>
            <a:b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800" b="1" dirty="0">
                <a:solidFill>
                  <a:schemeClr val="folHlin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脂</a:t>
            </a:r>
            <a:r>
              <a:rPr lang="zh-CN" altLang="en-US" sz="4800" b="1" dirty="0" smtClean="0">
                <a:solidFill>
                  <a:schemeClr val="folHlin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类概述</a:t>
            </a:r>
            <a:endParaRPr lang="zh-CN" altLang="en-US" sz="4800" b="1" dirty="0">
              <a:solidFill>
                <a:schemeClr val="folHlin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3848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4" name="Picture 4" descr="甘油磷脂"/>
          <p:cNvPicPr>
            <a:picLocks noChangeAspect="1" noChangeArrowheads="1"/>
          </p:cNvPicPr>
          <p:nvPr/>
        </p:nvPicPr>
        <p:blipFill>
          <a:blip r:embed="rId3"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2" y="1196752"/>
            <a:ext cx="7345362" cy="318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525" name="Text Box 5"/>
          <p:cNvSpPr txBox="1">
            <a:spLocks noChangeArrowheads="1"/>
          </p:cNvSpPr>
          <p:nvPr/>
        </p:nvSpPr>
        <p:spPr bwMode="auto">
          <a:xfrm>
            <a:off x="3431704" y="4653136"/>
            <a:ext cx="4248150" cy="132696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Tx/>
              <a:buChar char="•"/>
            </a:pPr>
            <a:r>
              <a:rPr lang="en-US" altLang="zh-CN" sz="3200">
                <a:latin typeface="华文楷体" panose="02010600040101010101" pitchFamily="2" charset="-122"/>
                <a:ea typeface="华文楷体" panose="02010600040101010101" pitchFamily="2" charset="-122"/>
              </a:rPr>
              <a:t>R1</a:t>
            </a:r>
            <a:r>
              <a:rPr lang="zh-CN" altLang="en-US" sz="3200">
                <a:latin typeface="华文楷体" panose="02010600040101010101" pitchFamily="2" charset="-122"/>
                <a:ea typeface="华文楷体" panose="02010600040101010101" pitchFamily="2" charset="-122"/>
              </a:rPr>
              <a:t>常为饱和脂酸</a:t>
            </a:r>
          </a:p>
          <a:p>
            <a:pPr>
              <a:lnSpc>
                <a:spcPct val="130000"/>
              </a:lnSpc>
              <a:buFontTx/>
              <a:buChar char="•"/>
            </a:pPr>
            <a:r>
              <a:rPr lang="en-US" altLang="zh-CN" sz="3200">
                <a:latin typeface="华文楷体" panose="02010600040101010101" pitchFamily="2" charset="-122"/>
                <a:ea typeface="华文楷体" panose="02010600040101010101" pitchFamily="2" charset="-122"/>
              </a:rPr>
              <a:t>R2</a:t>
            </a:r>
            <a:r>
              <a:rPr lang="zh-CN" altLang="en-US" sz="3200">
                <a:latin typeface="华文楷体" panose="02010600040101010101" pitchFamily="2" charset="-122"/>
                <a:ea typeface="华文楷体" panose="02010600040101010101" pitchFamily="2" charset="-122"/>
              </a:rPr>
              <a:t>常为不饱和脂酸</a:t>
            </a:r>
          </a:p>
        </p:txBody>
      </p:sp>
    </p:spTree>
    <p:extLst>
      <p:ext uri="{BB962C8B-B14F-4D97-AF65-F5344CB8AC3E}">
        <p14:creationId xmlns:p14="http://schemas.microsoft.com/office/powerpoint/2010/main" val="1916465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22" name="Rectangle 10"/>
          <p:cNvSpPr>
            <a:spLocks noChangeArrowheads="1"/>
          </p:cNvSpPr>
          <p:nvPr/>
        </p:nvSpPr>
        <p:spPr bwMode="auto">
          <a:xfrm>
            <a:off x="-296837" y="10577"/>
            <a:ext cx="640871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3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体内几种重要的甘油磷脂</a:t>
            </a:r>
          </a:p>
        </p:txBody>
      </p:sp>
      <p:sp>
        <p:nvSpPr>
          <p:cNvPr id="64530" name="Rectangle 18"/>
          <p:cNvSpPr>
            <a:spLocks noChangeArrowheads="1"/>
          </p:cNvSpPr>
          <p:nvPr/>
        </p:nvSpPr>
        <p:spPr bwMode="auto">
          <a:xfrm>
            <a:off x="2792413" y="1204397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64534" name="Rectangle 22"/>
          <p:cNvSpPr>
            <a:spLocks noChangeArrowheads="1"/>
          </p:cNvSpPr>
          <p:nvPr/>
        </p:nvSpPr>
        <p:spPr bwMode="auto">
          <a:xfrm>
            <a:off x="2792413" y="1204397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64538" name="Rectangle 26"/>
          <p:cNvSpPr>
            <a:spLocks noChangeArrowheads="1"/>
          </p:cNvSpPr>
          <p:nvPr/>
        </p:nvSpPr>
        <p:spPr bwMode="auto">
          <a:xfrm>
            <a:off x="2792413" y="1204397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64542" name="Rectangle 30"/>
          <p:cNvSpPr>
            <a:spLocks noChangeArrowheads="1"/>
          </p:cNvSpPr>
          <p:nvPr/>
        </p:nvSpPr>
        <p:spPr bwMode="auto">
          <a:xfrm>
            <a:off x="2792413" y="1204397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64940" name="Group 4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3683535"/>
              </p:ext>
            </p:extLst>
          </p:nvPr>
        </p:nvGraphicFramePr>
        <p:xfrm>
          <a:off x="1487488" y="938214"/>
          <a:ext cx="9865096" cy="5445444"/>
        </p:xfrm>
        <a:graphic>
          <a:graphicData uri="http://schemas.openxmlformats.org/drawingml/2006/table">
            <a:tbl>
              <a:tblPr/>
              <a:tblGrid>
                <a:gridCol w="2211668">
                  <a:extLst>
                    <a:ext uri="{9D8B030D-6E8A-4147-A177-3AD203B41FA5}">
                      <a16:colId xmlns:a16="http://schemas.microsoft.com/office/drawing/2014/main" val="401426105"/>
                    </a:ext>
                  </a:extLst>
                </a:gridCol>
                <a:gridCol w="3136585">
                  <a:extLst>
                    <a:ext uri="{9D8B030D-6E8A-4147-A177-3AD203B41FA5}">
                      <a16:colId xmlns:a16="http://schemas.microsoft.com/office/drawing/2014/main" val="2007639373"/>
                    </a:ext>
                  </a:extLst>
                </a:gridCol>
                <a:gridCol w="4516843">
                  <a:extLst>
                    <a:ext uri="{9D8B030D-6E8A-4147-A177-3AD203B41FA5}">
                      <a16:colId xmlns:a16="http://schemas.microsoft.com/office/drawing/2014/main" val="2366723016"/>
                    </a:ext>
                  </a:extLst>
                </a:gridCol>
              </a:tblGrid>
              <a:tr h="4635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HO-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Arial" panose="020B0604020202020204" pitchFamily="34" charset="0"/>
                        </a:rPr>
                        <a:t>X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Arial" panose="020B0604020202020204" pitchFamily="34" charset="0"/>
                        </a:rPr>
                        <a:t>X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取代基团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甘油磷脂名称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0333621"/>
                  </a:ext>
                </a:extLst>
              </a:tr>
              <a:tr h="3587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水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－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H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磷脂酸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3312102"/>
                  </a:ext>
                </a:extLst>
              </a:tr>
              <a:tr h="3587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胆碱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磷脂酰胆碱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卵磷脂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2591733"/>
                  </a:ext>
                </a:extLst>
              </a:tr>
              <a:tr h="401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乙醇胺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磷脂酰乙醇胺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脑磷脂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5786047"/>
                  </a:ext>
                </a:extLst>
              </a:tr>
              <a:tr h="6207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丝氨酸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磷脂酰丝氨酸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7886910"/>
                  </a:ext>
                </a:extLst>
              </a:tr>
              <a:tr h="13128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肌醇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磷脂酰肌醇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321014"/>
                  </a:ext>
                </a:extLst>
              </a:tr>
              <a:tr h="4635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甘油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磷脂酰甘油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4937019"/>
                  </a:ext>
                </a:extLst>
              </a:tr>
              <a:tr h="13906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磷脂酰甘油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二磷脂酰甘油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心磷脂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651127"/>
                  </a:ext>
                </a:extLst>
              </a:tr>
            </a:tbl>
          </a:graphicData>
        </a:graphic>
      </p:graphicFrame>
      <p:grpSp>
        <p:nvGrpSpPr>
          <p:cNvPr id="64759" name="Group 247"/>
          <p:cNvGrpSpPr>
            <a:grpSpLocks/>
          </p:cNvGrpSpPr>
          <p:nvPr/>
        </p:nvGrpSpPr>
        <p:grpSpPr bwMode="auto">
          <a:xfrm>
            <a:off x="4440238" y="1803397"/>
            <a:ext cx="1181100" cy="361283"/>
            <a:chOff x="2497" y="1441"/>
            <a:chExt cx="851" cy="288"/>
          </a:xfrm>
        </p:grpSpPr>
        <p:sp>
          <p:nvSpPr>
            <p:cNvPr id="64688" name="Rectangle 176"/>
            <p:cNvSpPr>
              <a:spLocks noChangeArrowheads="1"/>
            </p:cNvSpPr>
            <p:nvPr/>
          </p:nvSpPr>
          <p:spPr bwMode="auto">
            <a:xfrm>
              <a:off x="2603" y="1541"/>
              <a:ext cx="67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C</a:t>
              </a:r>
              <a:endParaRPr lang="en-US" altLang="zh-CN" sz="1000"/>
            </a:p>
          </p:txBody>
        </p:sp>
        <p:sp>
          <p:nvSpPr>
            <p:cNvPr id="64689" name="Rectangle 177"/>
            <p:cNvSpPr>
              <a:spLocks noChangeArrowheads="1"/>
            </p:cNvSpPr>
            <p:nvPr/>
          </p:nvSpPr>
          <p:spPr bwMode="auto">
            <a:xfrm>
              <a:off x="2677" y="1541"/>
              <a:ext cx="67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H</a:t>
              </a:r>
              <a:endParaRPr lang="en-US" altLang="zh-CN" sz="1000"/>
            </a:p>
          </p:txBody>
        </p:sp>
        <p:sp>
          <p:nvSpPr>
            <p:cNvPr id="64690" name="Rectangle 178"/>
            <p:cNvSpPr>
              <a:spLocks noChangeArrowheads="1"/>
            </p:cNvSpPr>
            <p:nvPr/>
          </p:nvSpPr>
          <p:spPr bwMode="auto">
            <a:xfrm>
              <a:off x="2755" y="1605"/>
              <a:ext cx="51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2</a:t>
              </a:r>
              <a:endParaRPr lang="en-US" altLang="zh-CN" sz="1000"/>
            </a:p>
          </p:txBody>
        </p:sp>
        <p:sp>
          <p:nvSpPr>
            <p:cNvPr id="64691" name="Rectangle 179"/>
            <p:cNvSpPr>
              <a:spLocks noChangeArrowheads="1"/>
            </p:cNvSpPr>
            <p:nvPr/>
          </p:nvSpPr>
          <p:spPr bwMode="auto">
            <a:xfrm>
              <a:off x="2786" y="1541"/>
              <a:ext cx="69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C</a:t>
              </a:r>
              <a:endParaRPr lang="en-US" altLang="zh-CN" sz="1000"/>
            </a:p>
          </p:txBody>
        </p:sp>
        <p:sp>
          <p:nvSpPr>
            <p:cNvPr id="64692" name="Rectangle 180"/>
            <p:cNvSpPr>
              <a:spLocks noChangeArrowheads="1"/>
            </p:cNvSpPr>
            <p:nvPr/>
          </p:nvSpPr>
          <p:spPr bwMode="auto">
            <a:xfrm>
              <a:off x="2859" y="1541"/>
              <a:ext cx="67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H</a:t>
              </a:r>
              <a:endParaRPr lang="en-US" altLang="zh-CN" sz="1000"/>
            </a:p>
          </p:txBody>
        </p:sp>
        <p:sp>
          <p:nvSpPr>
            <p:cNvPr id="64693" name="Rectangle 181"/>
            <p:cNvSpPr>
              <a:spLocks noChangeArrowheads="1"/>
            </p:cNvSpPr>
            <p:nvPr/>
          </p:nvSpPr>
          <p:spPr bwMode="auto">
            <a:xfrm>
              <a:off x="2937" y="1605"/>
              <a:ext cx="51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2</a:t>
              </a:r>
              <a:endParaRPr lang="en-US" altLang="zh-CN" sz="1000"/>
            </a:p>
          </p:txBody>
        </p:sp>
        <p:sp>
          <p:nvSpPr>
            <p:cNvPr id="64694" name="Rectangle 182"/>
            <p:cNvSpPr>
              <a:spLocks noChangeArrowheads="1"/>
            </p:cNvSpPr>
            <p:nvPr/>
          </p:nvSpPr>
          <p:spPr bwMode="auto">
            <a:xfrm>
              <a:off x="2968" y="1541"/>
              <a:ext cx="67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N</a:t>
              </a:r>
              <a:endParaRPr lang="en-US" altLang="zh-CN" sz="1000"/>
            </a:p>
          </p:txBody>
        </p:sp>
        <p:sp>
          <p:nvSpPr>
            <p:cNvPr id="64695" name="Rectangle 183"/>
            <p:cNvSpPr>
              <a:spLocks noChangeArrowheads="1"/>
            </p:cNvSpPr>
            <p:nvPr/>
          </p:nvSpPr>
          <p:spPr bwMode="auto">
            <a:xfrm>
              <a:off x="3041" y="1541"/>
              <a:ext cx="31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(</a:t>
              </a:r>
              <a:endParaRPr lang="en-US" altLang="zh-CN" sz="1000"/>
            </a:p>
          </p:txBody>
        </p:sp>
        <p:sp>
          <p:nvSpPr>
            <p:cNvPr id="64696" name="Rectangle 184"/>
            <p:cNvSpPr>
              <a:spLocks noChangeArrowheads="1"/>
            </p:cNvSpPr>
            <p:nvPr/>
          </p:nvSpPr>
          <p:spPr bwMode="auto">
            <a:xfrm>
              <a:off x="3074" y="1541"/>
              <a:ext cx="67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C</a:t>
              </a:r>
              <a:endParaRPr lang="en-US" altLang="zh-CN" sz="1000"/>
            </a:p>
          </p:txBody>
        </p:sp>
        <p:sp>
          <p:nvSpPr>
            <p:cNvPr id="64697" name="Rectangle 185"/>
            <p:cNvSpPr>
              <a:spLocks noChangeArrowheads="1"/>
            </p:cNvSpPr>
            <p:nvPr/>
          </p:nvSpPr>
          <p:spPr bwMode="auto">
            <a:xfrm>
              <a:off x="3148" y="1541"/>
              <a:ext cx="67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H</a:t>
              </a:r>
              <a:endParaRPr lang="en-US" altLang="zh-CN" sz="1000"/>
            </a:p>
          </p:txBody>
        </p:sp>
        <p:sp>
          <p:nvSpPr>
            <p:cNvPr id="64698" name="Rectangle 186"/>
            <p:cNvSpPr>
              <a:spLocks noChangeArrowheads="1"/>
            </p:cNvSpPr>
            <p:nvPr/>
          </p:nvSpPr>
          <p:spPr bwMode="auto">
            <a:xfrm>
              <a:off x="3227" y="1605"/>
              <a:ext cx="51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3</a:t>
              </a:r>
              <a:endParaRPr lang="en-US" altLang="zh-CN" sz="1000"/>
            </a:p>
          </p:txBody>
        </p:sp>
        <p:sp>
          <p:nvSpPr>
            <p:cNvPr id="64699" name="Rectangle 187"/>
            <p:cNvSpPr>
              <a:spLocks noChangeArrowheads="1"/>
            </p:cNvSpPr>
            <p:nvPr/>
          </p:nvSpPr>
          <p:spPr bwMode="auto">
            <a:xfrm>
              <a:off x="3257" y="1541"/>
              <a:ext cx="31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)</a:t>
              </a:r>
              <a:endParaRPr lang="en-US" altLang="zh-CN" sz="1000"/>
            </a:p>
          </p:txBody>
        </p:sp>
        <p:sp>
          <p:nvSpPr>
            <p:cNvPr id="64700" name="Rectangle 188"/>
            <p:cNvSpPr>
              <a:spLocks noChangeArrowheads="1"/>
            </p:cNvSpPr>
            <p:nvPr/>
          </p:nvSpPr>
          <p:spPr bwMode="auto">
            <a:xfrm>
              <a:off x="3297" y="1606"/>
              <a:ext cx="51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3</a:t>
              </a:r>
              <a:endParaRPr lang="en-US" altLang="zh-CN" sz="1000"/>
            </a:p>
          </p:txBody>
        </p:sp>
        <p:sp>
          <p:nvSpPr>
            <p:cNvPr id="64701" name="Line 189"/>
            <p:cNvSpPr>
              <a:spLocks noChangeShapeType="1"/>
            </p:cNvSpPr>
            <p:nvPr/>
          </p:nvSpPr>
          <p:spPr bwMode="auto">
            <a:xfrm>
              <a:off x="2497" y="1593"/>
              <a:ext cx="105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702" name="Rectangle 190"/>
            <p:cNvSpPr>
              <a:spLocks noChangeArrowheads="1"/>
            </p:cNvSpPr>
            <p:nvPr/>
          </p:nvSpPr>
          <p:spPr bwMode="auto">
            <a:xfrm>
              <a:off x="2989" y="1441"/>
              <a:ext cx="54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+</a:t>
              </a:r>
              <a:endParaRPr lang="en-US" altLang="zh-CN" sz="1000"/>
            </a:p>
          </p:txBody>
        </p:sp>
      </p:grpSp>
      <p:grpSp>
        <p:nvGrpSpPr>
          <p:cNvPr id="64705" name="Group 193"/>
          <p:cNvGrpSpPr>
            <a:grpSpLocks noChangeAspect="1"/>
          </p:cNvGrpSpPr>
          <p:nvPr/>
        </p:nvGrpSpPr>
        <p:grpSpPr bwMode="auto">
          <a:xfrm>
            <a:off x="4440238" y="4681539"/>
            <a:ext cx="1706562" cy="288925"/>
            <a:chOff x="158" y="1661"/>
            <a:chExt cx="1075" cy="182"/>
          </a:xfrm>
        </p:grpSpPr>
        <p:sp>
          <p:nvSpPr>
            <p:cNvPr id="64704" name="AutoShape 192"/>
            <p:cNvSpPr>
              <a:spLocks noChangeAspect="1" noChangeArrowheads="1" noTextEdit="1"/>
            </p:cNvSpPr>
            <p:nvPr/>
          </p:nvSpPr>
          <p:spPr bwMode="auto">
            <a:xfrm>
              <a:off x="158" y="1661"/>
              <a:ext cx="1075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706" name="Line 194"/>
            <p:cNvSpPr>
              <a:spLocks noChangeShapeType="1"/>
            </p:cNvSpPr>
            <p:nvPr/>
          </p:nvSpPr>
          <p:spPr bwMode="auto">
            <a:xfrm>
              <a:off x="186" y="1721"/>
              <a:ext cx="115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707" name="Rectangle 195"/>
            <p:cNvSpPr>
              <a:spLocks noChangeArrowheads="1"/>
            </p:cNvSpPr>
            <p:nvPr/>
          </p:nvSpPr>
          <p:spPr bwMode="auto">
            <a:xfrm>
              <a:off x="287" y="1664"/>
              <a:ext cx="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C</a:t>
              </a:r>
              <a:endParaRPr lang="en-US" altLang="zh-CN" sz="1000"/>
            </a:p>
          </p:txBody>
        </p:sp>
        <p:sp>
          <p:nvSpPr>
            <p:cNvPr id="64708" name="Rectangle 196"/>
            <p:cNvSpPr>
              <a:spLocks noChangeArrowheads="1"/>
            </p:cNvSpPr>
            <p:nvPr/>
          </p:nvSpPr>
          <p:spPr bwMode="auto">
            <a:xfrm>
              <a:off x="367" y="1664"/>
              <a:ext cx="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H</a:t>
              </a:r>
              <a:endParaRPr lang="en-US" altLang="zh-CN" sz="1000"/>
            </a:p>
          </p:txBody>
        </p:sp>
        <p:sp>
          <p:nvSpPr>
            <p:cNvPr id="64709" name="Rectangle 197"/>
            <p:cNvSpPr>
              <a:spLocks noChangeArrowheads="1"/>
            </p:cNvSpPr>
            <p:nvPr/>
          </p:nvSpPr>
          <p:spPr bwMode="auto">
            <a:xfrm>
              <a:off x="454" y="1734"/>
              <a:ext cx="44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2</a:t>
              </a:r>
              <a:endParaRPr lang="en-US" altLang="zh-CN" sz="1000"/>
            </a:p>
          </p:txBody>
        </p:sp>
        <p:sp>
          <p:nvSpPr>
            <p:cNvPr id="64710" name="Rectangle 198"/>
            <p:cNvSpPr>
              <a:spLocks noChangeArrowheads="1"/>
            </p:cNvSpPr>
            <p:nvPr/>
          </p:nvSpPr>
          <p:spPr bwMode="auto">
            <a:xfrm>
              <a:off x="488" y="1664"/>
              <a:ext cx="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C</a:t>
              </a:r>
              <a:endParaRPr lang="en-US" altLang="zh-CN" sz="1000"/>
            </a:p>
          </p:txBody>
        </p:sp>
        <p:sp>
          <p:nvSpPr>
            <p:cNvPr id="64711" name="Rectangle 199"/>
            <p:cNvSpPr>
              <a:spLocks noChangeArrowheads="1"/>
            </p:cNvSpPr>
            <p:nvPr/>
          </p:nvSpPr>
          <p:spPr bwMode="auto">
            <a:xfrm>
              <a:off x="569" y="1664"/>
              <a:ext cx="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H</a:t>
              </a:r>
              <a:endParaRPr lang="en-US" altLang="zh-CN" sz="1000"/>
            </a:p>
          </p:txBody>
        </p:sp>
        <p:sp>
          <p:nvSpPr>
            <p:cNvPr id="64712" name="Rectangle 200"/>
            <p:cNvSpPr>
              <a:spLocks noChangeArrowheads="1"/>
            </p:cNvSpPr>
            <p:nvPr/>
          </p:nvSpPr>
          <p:spPr bwMode="auto">
            <a:xfrm>
              <a:off x="648" y="1664"/>
              <a:ext cx="6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O</a:t>
              </a:r>
              <a:endParaRPr lang="en-US" altLang="zh-CN" sz="1000"/>
            </a:p>
          </p:txBody>
        </p:sp>
        <p:sp>
          <p:nvSpPr>
            <p:cNvPr id="64713" name="Rectangle 201"/>
            <p:cNvSpPr>
              <a:spLocks noChangeArrowheads="1"/>
            </p:cNvSpPr>
            <p:nvPr/>
          </p:nvSpPr>
          <p:spPr bwMode="auto">
            <a:xfrm>
              <a:off x="735" y="1664"/>
              <a:ext cx="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H</a:t>
              </a:r>
              <a:endParaRPr lang="en-US" altLang="zh-CN" sz="1000"/>
            </a:p>
          </p:txBody>
        </p:sp>
        <p:sp>
          <p:nvSpPr>
            <p:cNvPr id="64714" name="Rectangle 202"/>
            <p:cNvSpPr>
              <a:spLocks noChangeArrowheads="1"/>
            </p:cNvSpPr>
            <p:nvPr/>
          </p:nvSpPr>
          <p:spPr bwMode="auto">
            <a:xfrm>
              <a:off x="816" y="1664"/>
              <a:ext cx="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C</a:t>
              </a:r>
              <a:endParaRPr lang="en-US" altLang="zh-CN" sz="1000"/>
            </a:p>
          </p:txBody>
        </p:sp>
        <p:sp>
          <p:nvSpPr>
            <p:cNvPr id="64715" name="Rectangle 203"/>
            <p:cNvSpPr>
              <a:spLocks noChangeArrowheads="1"/>
            </p:cNvSpPr>
            <p:nvPr/>
          </p:nvSpPr>
          <p:spPr bwMode="auto">
            <a:xfrm>
              <a:off x="896" y="1664"/>
              <a:ext cx="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H</a:t>
              </a:r>
              <a:endParaRPr lang="en-US" altLang="zh-CN" sz="1000"/>
            </a:p>
          </p:txBody>
        </p:sp>
        <p:sp>
          <p:nvSpPr>
            <p:cNvPr id="64716" name="Rectangle 204"/>
            <p:cNvSpPr>
              <a:spLocks noChangeArrowheads="1"/>
            </p:cNvSpPr>
            <p:nvPr/>
          </p:nvSpPr>
          <p:spPr bwMode="auto">
            <a:xfrm>
              <a:off x="983" y="1734"/>
              <a:ext cx="44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2</a:t>
              </a:r>
              <a:endParaRPr lang="en-US" altLang="zh-CN" sz="1000"/>
            </a:p>
          </p:txBody>
        </p:sp>
        <p:sp>
          <p:nvSpPr>
            <p:cNvPr id="64717" name="Rectangle 205"/>
            <p:cNvSpPr>
              <a:spLocks noChangeArrowheads="1"/>
            </p:cNvSpPr>
            <p:nvPr/>
          </p:nvSpPr>
          <p:spPr bwMode="auto">
            <a:xfrm>
              <a:off x="1016" y="1664"/>
              <a:ext cx="6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O</a:t>
              </a:r>
              <a:endParaRPr lang="en-US" altLang="zh-CN" sz="1000"/>
            </a:p>
          </p:txBody>
        </p:sp>
        <p:sp>
          <p:nvSpPr>
            <p:cNvPr id="64718" name="Rectangle 206"/>
            <p:cNvSpPr>
              <a:spLocks noChangeArrowheads="1"/>
            </p:cNvSpPr>
            <p:nvPr/>
          </p:nvSpPr>
          <p:spPr bwMode="auto">
            <a:xfrm>
              <a:off x="1103" y="1664"/>
              <a:ext cx="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H</a:t>
              </a:r>
              <a:endParaRPr lang="en-US" altLang="zh-CN" sz="1000"/>
            </a:p>
          </p:txBody>
        </p:sp>
      </p:grpSp>
      <p:grpSp>
        <p:nvGrpSpPr>
          <p:cNvPr id="64732" name="Group 220"/>
          <p:cNvGrpSpPr>
            <a:grpSpLocks/>
          </p:cNvGrpSpPr>
          <p:nvPr/>
        </p:nvGrpSpPr>
        <p:grpSpPr bwMode="auto">
          <a:xfrm>
            <a:off x="4656138" y="2154238"/>
            <a:ext cx="838200" cy="368300"/>
            <a:chOff x="4805" y="352"/>
            <a:chExt cx="528" cy="232"/>
          </a:xfrm>
        </p:grpSpPr>
        <p:sp>
          <p:nvSpPr>
            <p:cNvPr id="64721" name="Line 209"/>
            <p:cNvSpPr>
              <a:spLocks noChangeShapeType="1"/>
            </p:cNvSpPr>
            <p:nvPr/>
          </p:nvSpPr>
          <p:spPr bwMode="auto">
            <a:xfrm>
              <a:off x="4805" y="479"/>
              <a:ext cx="83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722" name="Rectangle 210"/>
            <p:cNvSpPr>
              <a:spLocks noChangeArrowheads="1"/>
            </p:cNvSpPr>
            <p:nvPr/>
          </p:nvSpPr>
          <p:spPr bwMode="auto">
            <a:xfrm>
              <a:off x="4875" y="437"/>
              <a:ext cx="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C</a:t>
              </a:r>
              <a:endParaRPr lang="en-US" altLang="zh-CN" sz="1000"/>
            </a:p>
          </p:txBody>
        </p:sp>
        <p:sp>
          <p:nvSpPr>
            <p:cNvPr id="64723" name="Rectangle 211"/>
            <p:cNvSpPr>
              <a:spLocks noChangeArrowheads="1"/>
            </p:cNvSpPr>
            <p:nvPr/>
          </p:nvSpPr>
          <p:spPr bwMode="auto">
            <a:xfrm>
              <a:off x="4933" y="437"/>
              <a:ext cx="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H</a:t>
              </a:r>
              <a:endParaRPr lang="en-US" altLang="zh-CN" sz="1000"/>
            </a:p>
          </p:txBody>
        </p:sp>
        <p:sp>
          <p:nvSpPr>
            <p:cNvPr id="64724" name="Rectangle 212"/>
            <p:cNvSpPr>
              <a:spLocks noChangeArrowheads="1"/>
            </p:cNvSpPr>
            <p:nvPr/>
          </p:nvSpPr>
          <p:spPr bwMode="auto">
            <a:xfrm>
              <a:off x="4999" y="488"/>
              <a:ext cx="44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2</a:t>
              </a:r>
              <a:endParaRPr lang="en-US" altLang="zh-CN" sz="1000"/>
            </a:p>
          </p:txBody>
        </p:sp>
        <p:sp>
          <p:nvSpPr>
            <p:cNvPr id="64725" name="Rectangle 213"/>
            <p:cNvSpPr>
              <a:spLocks noChangeArrowheads="1"/>
            </p:cNvSpPr>
            <p:nvPr/>
          </p:nvSpPr>
          <p:spPr bwMode="auto">
            <a:xfrm>
              <a:off x="5020" y="437"/>
              <a:ext cx="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C</a:t>
              </a:r>
              <a:endParaRPr lang="en-US" altLang="zh-CN" sz="1000"/>
            </a:p>
          </p:txBody>
        </p:sp>
        <p:sp>
          <p:nvSpPr>
            <p:cNvPr id="64726" name="Rectangle 214"/>
            <p:cNvSpPr>
              <a:spLocks noChangeArrowheads="1"/>
            </p:cNvSpPr>
            <p:nvPr/>
          </p:nvSpPr>
          <p:spPr bwMode="auto">
            <a:xfrm>
              <a:off x="5078" y="437"/>
              <a:ext cx="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H</a:t>
              </a:r>
              <a:endParaRPr lang="en-US" altLang="zh-CN" sz="1000"/>
            </a:p>
          </p:txBody>
        </p:sp>
        <p:sp>
          <p:nvSpPr>
            <p:cNvPr id="64727" name="Rectangle 215"/>
            <p:cNvSpPr>
              <a:spLocks noChangeArrowheads="1"/>
            </p:cNvSpPr>
            <p:nvPr/>
          </p:nvSpPr>
          <p:spPr bwMode="auto">
            <a:xfrm>
              <a:off x="5144" y="488"/>
              <a:ext cx="44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2</a:t>
              </a:r>
              <a:endParaRPr lang="en-US" altLang="zh-CN" sz="1000"/>
            </a:p>
          </p:txBody>
        </p:sp>
        <p:sp>
          <p:nvSpPr>
            <p:cNvPr id="64728" name="Rectangle 216"/>
            <p:cNvSpPr>
              <a:spLocks noChangeArrowheads="1"/>
            </p:cNvSpPr>
            <p:nvPr/>
          </p:nvSpPr>
          <p:spPr bwMode="auto">
            <a:xfrm>
              <a:off x="5165" y="437"/>
              <a:ext cx="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N</a:t>
              </a:r>
              <a:endParaRPr lang="en-US" altLang="zh-CN" sz="1000"/>
            </a:p>
          </p:txBody>
        </p:sp>
        <p:sp>
          <p:nvSpPr>
            <p:cNvPr id="64729" name="Rectangle 217"/>
            <p:cNvSpPr>
              <a:spLocks noChangeArrowheads="1"/>
            </p:cNvSpPr>
            <p:nvPr/>
          </p:nvSpPr>
          <p:spPr bwMode="auto">
            <a:xfrm>
              <a:off x="5223" y="437"/>
              <a:ext cx="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H</a:t>
              </a:r>
              <a:endParaRPr lang="en-US" altLang="zh-CN" sz="1000"/>
            </a:p>
          </p:txBody>
        </p:sp>
        <p:sp>
          <p:nvSpPr>
            <p:cNvPr id="64730" name="Rectangle 218"/>
            <p:cNvSpPr>
              <a:spLocks noChangeArrowheads="1"/>
            </p:cNvSpPr>
            <p:nvPr/>
          </p:nvSpPr>
          <p:spPr bwMode="auto">
            <a:xfrm>
              <a:off x="5289" y="488"/>
              <a:ext cx="44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3</a:t>
              </a:r>
              <a:endParaRPr lang="en-US" altLang="zh-CN" sz="1000"/>
            </a:p>
          </p:txBody>
        </p:sp>
        <p:sp>
          <p:nvSpPr>
            <p:cNvPr id="64731" name="Rectangle 219"/>
            <p:cNvSpPr>
              <a:spLocks noChangeArrowheads="1"/>
            </p:cNvSpPr>
            <p:nvPr/>
          </p:nvSpPr>
          <p:spPr bwMode="auto">
            <a:xfrm>
              <a:off x="5179" y="352"/>
              <a:ext cx="4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+</a:t>
              </a:r>
              <a:endParaRPr lang="en-US" altLang="zh-CN" sz="1000"/>
            </a:p>
          </p:txBody>
        </p:sp>
      </p:grpSp>
      <p:grpSp>
        <p:nvGrpSpPr>
          <p:cNvPr id="64751" name="Group 239"/>
          <p:cNvGrpSpPr>
            <a:grpSpLocks/>
          </p:cNvGrpSpPr>
          <p:nvPr/>
        </p:nvGrpSpPr>
        <p:grpSpPr bwMode="auto">
          <a:xfrm>
            <a:off x="4511675" y="2522538"/>
            <a:ext cx="1360488" cy="633412"/>
            <a:chOff x="3762" y="261"/>
            <a:chExt cx="579" cy="410"/>
          </a:xfrm>
        </p:grpSpPr>
        <p:sp>
          <p:nvSpPr>
            <p:cNvPr id="64735" name="Line 223"/>
            <p:cNvSpPr>
              <a:spLocks noChangeShapeType="1"/>
            </p:cNvSpPr>
            <p:nvPr/>
          </p:nvSpPr>
          <p:spPr bwMode="auto">
            <a:xfrm>
              <a:off x="3762" y="562"/>
              <a:ext cx="84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736" name="Rectangle 224"/>
            <p:cNvSpPr>
              <a:spLocks noChangeArrowheads="1"/>
            </p:cNvSpPr>
            <p:nvPr/>
          </p:nvSpPr>
          <p:spPr bwMode="auto">
            <a:xfrm>
              <a:off x="3836" y="522"/>
              <a:ext cx="40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C</a:t>
              </a:r>
              <a:endParaRPr lang="en-US" altLang="zh-CN" sz="1000"/>
            </a:p>
          </p:txBody>
        </p:sp>
        <p:sp>
          <p:nvSpPr>
            <p:cNvPr id="64737" name="Rectangle 225"/>
            <p:cNvSpPr>
              <a:spLocks noChangeArrowheads="1"/>
            </p:cNvSpPr>
            <p:nvPr/>
          </p:nvSpPr>
          <p:spPr bwMode="auto">
            <a:xfrm>
              <a:off x="3894" y="522"/>
              <a:ext cx="40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H</a:t>
              </a:r>
              <a:endParaRPr lang="en-US" altLang="zh-CN" sz="1000"/>
            </a:p>
          </p:txBody>
        </p:sp>
        <p:sp>
          <p:nvSpPr>
            <p:cNvPr id="64738" name="Rectangle 226"/>
            <p:cNvSpPr>
              <a:spLocks noChangeArrowheads="1"/>
            </p:cNvSpPr>
            <p:nvPr/>
          </p:nvSpPr>
          <p:spPr bwMode="auto">
            <a:xfrm>
              <a:off x="3956" y="572"/>
              <a:ext cx="30" cy="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2</a:t>
              </a:r>
              <a:endParaRPr lang="en-US" altLang="zh-CN" sz="1000"/>
            </a:p>
          </p:txBody>
        </p:sp>
        <p:sp>
          <p:nvSpPr>
            <p:cNvPr id="64739" name="Rectangle 227"/>
            <p:cNvSpPr>
              <a:spLocks noChangeArrowheads="1"/>
            </p:cNvSpPr>
            <p:nvPr/>
          </p:nvSpPr>
          <p:spPr bwMode="auto">
            <a:xfrm>
              <a:off x="3982" y="522"/>
              <a:ext cx="40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C</a:t>
              </a:r>
              <a:endParaRPr lang="en-US" altLang="zh-CN" sz="1000"/>
            </a:p>
          </p:txBody>
        </p:sp>
        <p:sp>
          <p:nvSpPr>
            <p:cNvPr id="64740" name="Rectangle 228"/>
            <p:cNvSpPr>
              <a:spLocks noChangeArrowheads="1"/>
            </p:cNvSpPr>
            <p:nvPr/>
          </p:nvSpPr>
          <p:spPr bwMode="auto">
            <a:xfrm>
              <a:off x="4040" y="522"/>
              <a:ext cx="40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H</a:t>
              </a:r>
              <a:endParaRPr lang="en-US" altLang="zh-CN" sz="1000"/>
            </a:p>
          </p:txBody>
        </p:sp>
        <p:sp>
          <p:nvSpPr>
            <p:cNvPr id="64741" name="Rectangle 229"/>
            <p:cNvSpPr>
              <a:spLocks noChangeArrowheads="1"/>
            </p:cNvSpPr>
            <p:nvPr/>
          </p:nvSpPr>
          <p:spPr bwMode="auto">
            <a:xfrm>
              <a:off x="4098" y="522"/>
              <a:ext cx="20" cy="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-</a:t>
              </a:r>
              <a:endParaRPr lang="en-US" altLang="zh-CN" sz="1000"/>
            </a:p>
          </p:txBody>
        </p:sp>
        <p:sp>
          <p:nvSpPr>
            <p:cNvPr id="64742" name="Rectangle 230"/>
            <p:cNvSpPr>
              <a:spLocks noChangeArrowheads="1"/>
            </p:cNvSpPr>
            <p:nvPr/>
          </p:nvSpPr>
          <p:spPr bwMode="auto">
            <a:xfrm>
              <a:off x="4125" y="522"/>
              <a:ext cx="40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C</a:t>
              </a:r>
              <a:endParaRPr lang="en-US" altLang="zh-CN" sz="1000"/>
            </a:p>
          </p:txBody>
        </p:sp>
        <p:sp>
          <p:nvSpPr>
            <p:cNvPr id="64743" name="Rectangle 231"/>
            <p:cNvSpPr>
              <a:spLocks noChangeArrowheads="1"/>
            </p:cNvSpPr>
            <p:nvPr/>
          </p:nvSpPr>
          <p:spPr bwMode="auto">
            <a:xfrm>
              <a:off x="4183" y="522"/>
              <a:ext cx="42" cy="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O</a:t>
              </a:r>
              <a:endParaRPr lang="en-US" altLang="zh-CN" sz="1000"/>
            </a:p>
          </p:txBody>
        </p:sp>
        <p:sp>
          <p:nvSpPr>
            <p:cNvPr id="64744" name="Rectangle 232"/>
            <p:cNvSpPr>
              <a:spLocks noChangeArrowheads="1"/>
            </p:cNvSpPr>
            <p:nvPr/>
          </p:nvSpPr>
          <p:spPr bwMode="auto">
            <a:xfrm>
              <a:off x="4245" y="522"/>
              <a:ext cx="62" cy="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O</a:t>
              </a:r>
              <a:endParaRPr lang="en-US" altLang="zh-CN" sz="1000"/>
            </a:p>
          </p:txBody>
        </p:sp>
        <p:sp>
          <p:nvSpPr>
            <p:cNvPr id="64745" name="Rectangle 233"/>
            <p:cNvSpPr>
              <a:spLocks noChangeArrowheads="1"/>
            </p:cNvSpPr>
            <p:nvPr/>
          </p:nvSpPr>
          <p:spPr bwMode="auto">
            <a:xfrm>
              <a:off x="4123" y="346"/>
              <a:ext cx="40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N</a:t>
              </a:r>
              <a:endParaRPr lang="en-US" altLang="zh-CN" sz="1000"/>
            </a:p>
          </p:txBody>
        </p:sp>
        <p:sp>
          <p:nvSpPr>
            <p:cNvPr id="64746" name="Rectangle 234"/>
            <p:cNvSpPr>
              <a:spLocks noChangeArrowheads="1"/>
            </p:cNvSpPr>
            <p:nvPr/>
          </p:nvSpPr>
          <p:spPr bwMode="auto">
            <a:xfrm>
              <a:off x="4181" y="346"/>
              <a:ext cx="40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H</a:t>
              </a:r>
              <a:endParaRPr lang="en-US" altLang="zh-CN" sz="1000"/>
            </a:p>
          </p:txBody>
        </p:sp>
        <p:sp>
          <p:nvSpPr>
            <p:cNvPr id="64747" name="Rectangle 235"/>
            <p:cNvSpPr>
              <a:spLocks noChangeArrowheads="1"/>
            </p:cNvSpPr>
            <p:nvPr/>
          </p:nvSpPr>
          <p:spPr bwMode="auto">
            <a:xfrm>
              <a:off x="4243" y="398"/>
              <a:ext cx="30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3</a:t>
              </a:r>
              <a:endParaRPr lang="en-US" altLang="zh-CN" sz="1000"/>
            </a:p>
          </p:txBody>
        </p:sp>
        <p:sp>
          <p:nvSpPr>
            <p:cNvPr id="64748" name="Line 236"/>
            <p:cNvSpPr>
              <a:spLocks noChangeShapeType="1"/>
            </p:cNvSpPr>
            <p:nvPr/>
          </p:nvSpPr>
          <p:spPr bwMode="auto">
            <a:xfrm>
              <a:off x="4168" y="429"/>
              <a:ext cx="1" cy="6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749" name="Rectangle 237"/>
            <p:cNvSpPr>
              <a:spLocks noChangeArrowheads="1"/>
            </p:cNvSpPr>
            <p:nvPr/>
          </p:nvSpPr>
          <p:spPr bwMode="auto">
            <a:xfrm>
              <a:off x="4139" y="261"/>
              <a:ext cx="32" cy="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+</a:t>
              </a:r>
              <a:endParaRPr lang="en-US" altLang="zh-CN" sz="1000"/>
            </a:p>
          </p:txBody>
        </p:sp>
        <p:sp>
          <p:nvSpPr>
            <p:cNvPr id="64750" name="Rectangle 238"/>
            <p:cNvSpPr>
              <a:spLocks noChangeArrowheads="1"/>
            </p:cNvSpPr>
            <p:nvPr/>
          </p:nvSpPr>
          <p:spPr bwMode="auto">
            <a:xfrm>
              <a:off x="4323" y="459"/>
              <a:ext cx="18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-</a:t>
              </a:r>
              <a:endParaRPr lang="en-US" altLang="zh-CN" sz="1000"/>
            </a:p>
          </p:txBody>
        </p:sp>
      </p:grpSp>
      <p:grpSp>
        <p:nvGrpSpPr>
          <p:cNvPr id="64795" name="Group 283"/>
          <p:cNvGrpSpPr>
            <a:grpSpLocks/>
          </p:cNvGrpSpPr>
          <p:nvPr/>
        </p:nvGrpSpPr>
        <p:grpSpPr bwMode="auto">
          <a:xfrm>
            <a:off x="4583114" y="3306764"/>
            <a:ext cx="1074737" cy="1158875"/>
            <a:chOff x="2701" y="166"/>
            <a:chExt cx="677" cy="730"/>
          </a:xfrm>
        </p:grpSpPr>
        <p:sp>
          <p:nvSpPr>
            <p:cNvPr id="64765" name="Line 253"/>
            <p:cNvSpPr>
              <a:spLocks noChangeShapeType="1"/>
            </p:cNvSpPr>
            <p:nvPr/>
          </p:nvSpPr>
          <p:spPr bwMode="auto">
            <a:xfrm>
              <a:off x="2743" y="518"/>
              <a:ext cx="108" cy="19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766" name="Line 254"/>
            <p:cNvSpPr>
              <a:spLocks noChangeShapeType="1"/>
            </p:cNvSpPr>
            <p:nvPr/>
          </p:nvSpPr>
          <p:spPr bwMode="auto">
            <a:xfrm flipV="1">
              <a:off x="2743" y="343"/>
              <a:ext cx="120" cy="17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767" name="Line 255"/>
            <p:cNvSpPr>
              <a:spLocks noChangeShapeType="1"/>
            </p:cNvSpPr>
            <p:nvPr/>
          </p:nvSpPr>
          <p:spPr bwMode="auto">
            <a:xfrm>
              <a:off x="2851" y="710"/>
              <a:ext cx="335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768" name="Line 256"/>
            <p:cNvSpPr>
              <a:spLocks noChangeShapeType="1"/>
            </p:cNvSpPr>
            <p:nvPr/>
          </p:nvSpPr>
          <p:spPr bwMode="auto">
            <a:xfrm flipV="1">
              <a:off x="3186" y="524"/>
              <a:ext cx="107" cy="18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769" name="Line 257"/>
            <p:cNvSpPr>
              <a:spLocks noChangeShapeType="1"/>
            </p:cNvSpPr>
            <p:nvPr/>
          </p:nvSpPr>
          <p:spPr bwMode="auto">
            <a:xfrm flipH="1" flipV="1">
              <a:off x="3163" y="343"/>
              <a:ext cx="130" cy="18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770" name="Line 258"/>
            <p:cNvSpPr>
              <a:spLocks noChangeShapeType="1"/>
            </p:cNvSpPr>
            <p:nvPr/>
          </p:nvSpPr>
          <p:spPr bwMode="auto">
            <a:xfrm flipH="1">
              <a:off x="2863" y="343"/>
              <a:ext cx="30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771" name="Line 259"/>
            <p:cNvSpPr>
              <a:spLocks noChangeShapeType="1"/>
            </p:cNvSpPr>
            <p:nvPr/>
          </p:nvSpPr>
          <p:spPr bwMode="auto">
            <a:xfrm flipH="1">
              <a:off x="2743" y="437"/>
              <a:ext cx="1" cy="17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772" name="Rectangle 260"/>
            <p:cNvSpPr>
              <a:spLocks noChangeArrowheads="1"/>
            </p:cNvSpPr>
            <p:nvPr/>
          </p:nvSpPr>
          <p:spPr bwMode="auto">
            <a:xfrm>
              <a:off x="2704" y="609"/>
              <a:ext cx="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H</a:t>
              </a:r>
              <a:endParaRPr lang="en-US" altLang="zh-CN" sz="1000"/>
            </a:p>
          </p:txBody>
        </p:sp>
        <p:sp>
          <p:nvSpPr>
            <p:cNvPr id="64773" name="Line 261"/>
            <p:cNvSpPr>
              <a:spLocks noChangeShapeType="1"/>
            </p:cNvSpPr>
            <p:nvPr/>
          </p:nvSpPr>
          <p:spPr bwMode="auto">
            <a:xfrm flipH="1">
              <a:off x="2844" y="622"/>
              <a:ext cx="1" cy="17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774" name="Line 262"/>
            <p:cNvSpPr>
              <a:spLocks noChangeShapeType="1"/>
            </p:cNvSpPr>
            <p:nvPr/>
          </p:nvSpPr>
          <p:spPr bwMode="auto">
            <a:xfrm flipH="1">
              <a:off x="3179" y="629"/>
              <a:ext cx="1" cy="17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775" name="Line 263"/>
            <p:cNvSpPr>
              <a:spLocks noChangeShapeType="1"/>
            </p:cNvSpPr>
            <p:nvPr/>
          </p:nvSpPr>
          <p:spPr bwMode="auto">
            <a:xfrm flipH="1">
              <a:off x="3298" y="435"/>
              <a:ext cx="1" cy="17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776" name="Line 264"/>
            <p:cNvSpPr>
              <a:spLocks noChangeShapeType="1"/>
            </p:cNvSpPr>
            <p:nvPr/>
          </p:nvSpPr>
          <p:spPr bwMode="auto">
            <a:xfrm flipH="1">
              <a:off x="2862" y="269"/>
              <a:ext cx="1" cy="17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777" name="Line 265"/>
            <p:cNvSpPr>
              <a:spLocks noChangeShapeType="1"/>
            </p:cNvSpPr>
            <p:nvPr/>
          </p:nvSpPr>
          <p:spPr bwMode="auto">
            <a:xfrm flipH="1">
              <a:off x="3166" y="257"/>
              <a:ext cx="1" cy="17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778" name="Line 266"/>
            <p:cNvSpPr>
              <a:spLocks noChangeShapeType="1"/>
            </p:cNvSpPr>
            <p:nvPr/>
          </p:nvSpPr>
          <p:spPr bwMode="auto">
            <a:xfrm>
              <a:off x="2731" y="213"/>
              <a:ext cx="84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779" name="Rectangle 267"/>
            <p:cNvSpPr>
              <a:spLocks noChangeArrowheads="1"/>
            </p:cNvSpPr>
            <p:nvPr/>
          </p:nvSpPr>
          <p:spPr bwMode="auto">
            <a:xfrm>
              <a:off x="3135" y="543"/>
              <a:ext cx="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H</a:t>
              </a:r>
              <a:endParaRPr lang="en-US" altLang="zh-CN" sz="1000"/>
            </a:p>
          </p:txBody>
        </p:sp>
        <p:sp>
          <p:nvSpPr>
            <p:cNvPr id="64780" name="Rectangle 268"/>
            <p:cNvSpPr>
              <a:spLocks noChangeArrowheads="1"/>
            </p:cNvSpPr>
            <p:nvPr/>
          </p:nvSpPr>
          <p:spPr bwMode="auto">
            <a:xfrm>
              <a:off x="3260" y="603"/>
              <a:ext cx="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H</a:t>
              </a:r>
              <a:endParaRPr lang="en-US" altLang="zh-CN" sz="1000"/>
            </a:p>
          </p:txBody>
        </p:sp>
        <p:sp>
          <p:nvSpPr>
            <p:cNvPr id="64781" name="Rectangle 269"/>
            <p:cNvSpPr>
              <a:spLocks noChangeArrowheads="1"/>
            </p:cNvSpPr>
            <p:nvPr/>
          </p:nvSpPr>
          <p:spPr bwMode="auto">
            <a:xfrm>
              <a:off x="2817" y="435"/>
              <a:ext cx="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H</a:t>
              </a:r>
              <a:endParaRPr lang="en-US" altLang="zh-CN" sz="1000"/>
            </a:p>
          </p:txBody>
        </p:sp>
        <p:sp>
          <p:nvSpPr>
            <p:cNvPr id="64782" name="Rectangle 270"/>
            <p:cNvSpPr>
              <a:spLocks noChangeArrowheads="1"/>
            </p:cNvSpPr>
            <p:nvPr/>
          </p:nvSpPr>
          <p:spPr bwMode="auto">
            <a:xfrm>
              <a:off x="3128" y="166"/>
              <a:ext cx="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H</a:t>
              </a:r>
              <a:endParaRPr lang="en-US" altLang="zh-CN" sz="1000"/>
            </a:p>
          </p:txBody>
        </p:sp>
        <p:sp>
          <p:nvSpPr>
            <p:cNvPr id="64783" name="Rectangle 271"/>
            <p:cNvSpPr>
              <a:spLocks noChangeArrowheads="1"/>
            </p:cNvSpPr>
            <p:nvPr/>
          </p:nvSpPr>
          <p:spPr bwMode="auto">
            <a:xfrm>
              <a:off x="3257" y="334"/>
              <a:ext cx="6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O</a:t>
              </a:r>
              <a:endParaRPr lang="en-US" altLang="zh-CN" sz="1000"/>
            </a:p>
          </p:txBody>
        </p:sp>
        <p:sp>
          <p:nvSpPr>
            <p:cNvPr id="64784" name="Rectangle 272"/>
            <p:cNvSpPr>
              <a:spLocks noChangeArrowheads="1"/>
            </p:cNvSpPr>
            <p:nvPr/>
          </p:nvSpPr>
          <p:spPr bwMode="auto">
            <a:xfrm>
              <a:off x="3320" y="334"/>
              <a:ext cx="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H</a:t>
              </a:r>
              <a:endParaRPr lang="en-US" altLang="zh-CN" sz="1000"/>
            </a:p>
          </p:txBody>
        </p:sp>
        <p:sp>
          <p:nvSpPr>
            <p:cNvPr id="64785" name="Rectangle 273"/>
            <p:cNvSpPr>
              <a:spLocks noChangeArrowheads="1"/>
            </p:cNvSpPr>
            <p:nvPr/>
          </p:nvSpPr>
          <p:spPr bwMode="auto">
            <a:xfrm>
              <a:off x="2803" y="531"/>
              <a:ext cx="6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O</a:t>
              </a:r>
              <a:endParaRPr lang="en-US" altLang="zh-CN" sz="1000"/>
            </a:p>
          </p:txBody>
        </p:sp>
        <p:sp>
          <p:nvSpPr>
            <p:cNvPr id="64786" name="Rectangle 274"/>
            <p:cNvSpPr>
              <a:spLocks noChangeArrowheads="1"/>
            </p:cNvSpPr>
            <p:nvPr/>
          </p:nvSpPr>
          <p:spPr bwMode="auto">
            <a:xfrm>
              <a:off x="2865" y="531"/>
              <a:ext cx="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H</a:t>
              </a:r>
              <a:endParaRPr lang="en-US" altLang="zh-CN" sz="1000"/>
            </a:p>
          </p:txBody>
        </p:sp>
        <p:sp>
          <p:nvSpPr>
            <p:cNvPr id="64787" name="Rectangle 275"/>
            <p:cNvSpPr>
              <a:spLocks noChangeArrowheads="1"/>
            </p:cNvSpPr>
            <p:nvPr/>
          </p:nvSpPr>
          <p:spPr bwMode="auto">
            <a:xfrm>
              <a:off x="3114" y="454"/>
              <a:ext cx="6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O</a:t>
              </a:r>
              <a:endParaRPr lang="en-US" altLang="zh-CN" sz="1000"/>
            </a:p>
          </p:txBody>
        </p:sp>
        <p:sp>
          <p:nvSpPr>
            <p:cNvPr id="64788" name="Rectangle 276"/>
            <p:cNvSpPr>
              <a:spLocks noChangeArrowheads="1"/>
            </p:cNvSpPr>
            <p:nvPr/>
          </p:nvSpPr>
          <p:spPr bwMode="auto">
            <a:xfrm>
              <a:off x="3176" y="454"/>
              <a:ext cx="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H</a:t>
              </a:r>
              <a:endParaRPr lang="en-US" altLang="zh-CN" sz="1000"/>
            </a:p>
          </p:txBody>
        </p:sp>
        <p:sp>
          <p:nvSpPr>
            <p:cNvPr id="64789" name="Rectangle 277"/>
            <p:cNvSpPr>
              <a:spLocks noChangeArrowheads="1"/>
            </p:cNvSpPr>
            <p:nvPr/>
          </p:nvSpPr>
          <p:spPr bwMode="auto">
            <a:xfrm>
              <a:off x="2815" y="166"/>
              <a:ext cx="6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O</a:t>
              </a:r>
              <a:endParaRPr lang="en-US" altLang="zh-CN" sz="1000"/>
            </a:p>
          </p:txBody>
        </p:sp>
        <p:sp>
          <p:nvSpPr>
            <p:cNvPr id="64790" name="Rectangle 278"/>
            <p:cNvSpPr>
              <a:spLocks noChangeArrowheads="1"/>
            </p:cNvSpPr>
            <p:nvPr/>
          </p:nvSpPr>
          <p:spPr bwMode="auto">
            <a:xfrm>
              <a:off x="2701" y="316"/>
              <a:ext cx="6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O</a:t>
              </a:r>
              <a:endParaRPr lang="en-US" altLang="zh-CN" sz="1000"/>
            </a:p>
          </p:txBody>
        </p:sp>
        <p:sp>
          <p:nvSpPr>
            <p:cNvPr id="64791" name="Rectangle 279"/>
            <p:cNvSpPr>
              <a:spLocks noChangeArrowheads="1"/>
            </p:cNvSpPr>
            <p:nvPr/>
          </p:nvSpPr>
          <p:spPr bwMode="auto">
            <a:xfrm>
              <a:off x="2764" y="316"/>
              <a:ext cx="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H</a:t>
              </a:r>
              <a:endParaRPr lang="en-US" altLang="zh-CN" sz="1000"/>
            </a:p>
          </p:txBody>
        </p:sp>
        <p:sp>
          <p:nvSpPr>
            <p:cNvPr id="64792" name="Rectangle 280"/>
            <p:cNvSpPr>
              <a:spLocks noChangeArrowheads="1"/>
            </p:cNvSpPr>
            <p:nvPr/>
          </p:nvSpPr>
          <p:spPr bwMode="auto">
            <a:xfrm>
              <a:off x="3132" y="800"/>
              <a:ext cx="6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O</a:t>
              </a:r>
              <a:endParaRPr lang="en-US" altLang="zh-CN" sz="1000"/>
            </a:p>
          </p:txBody>
        </p:sp>
        <p:sp>
          <p:nvSpPr>
            <p:cNvPr id="64793" name="Rectangle 281"/>
            <p:cNvSpPr>
              <a:spLocks noChangeArrowheads="1"/>
            </p:cNvSpPr>
            <p:nvPr/>
          </p:nvSpPr>
          <p:spPr bwMode="auto">
            <a:xfrm>
              <a:off x="3195" y="800"/>
              <a:ext cx="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H</a:t>
              </a:r>
              <a:endParaRPr lang="en-US" altLang="zh-CN" sz="1000"/>
            </a:p>
          </p:txBody>
        </p:sp>
        <p:sp>
          <p:nvSpPr>
            <p:cNvPr id="64794" name="Rectangle 282"/>
            <p:cNvSpPr>
              <a:spLocks noChangeArrowheads="1"/>
            </p:cNvSpPr>
            <p:nvPr/>
          </p:nvSpPr>
          <p:spPr bwMode="auto">
            <a:xfrm>
              <a:off x="2805" y="794"/>
              <a:ext cx="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H</a:t>
              </a:r>
              <a:endParaRPr lang="en-US" altLang="zh-CN" sz="1000"/>
            </a:p>
          </p:txBody>
        </p:sp>
      </p:grpSp>
      <p:grpSp>
        <p:nvGrpSpPr>
          <p:cNvPr id="64866" name="Group 354"/>
          <p:cNvGrpSpPr>
            <a:grpSpLocks/>
          </p:cNvGrpSpPr>
          <p:nvPr/>
        </p:nvGrpSpPr>
        <p:grpSpPr bwMode="auto">
          <a:xfrm>
            <a:off x="4151313" y="5160964"/>
            <a:ext cx="2036762" cy="1177925"/>
            <a:chOff x="133" y="2"/>
            <a:chExt cx="1283" cy="742"/>
          </a:xfrm>
        </p:grpSpPr>
        <p:sp>
          <p:nvSpPr>
            <p:cNvPr id="64824" name="Line 312"/>
            <p:cNvSpPr>
              <a:spLocks noChangeShapeType="1"/>
            </p:cNvSpPr>
            <p:nvPr/>
          </p:nvSpPr>
          <p:spPr bwMode="auto">
            <a:xfrm>
              <a:off x="133" y="540"/>
              <a:ext cx="84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825" name="Rectangle 313"/>
            <p:cNvSpPr>
              <a:spLocks noChangeArrowheads="1"/>
            </p:cNvSpPr>
            <p:nvPr/>
          </p:nvSpPr>
          <p:spPr bwMode="auto">
            <a:xfrm>
              <a:off x="208" y="499"/>
              <a:ext cx="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C</a:t>
              </a:r>
              <a:endParaRPr lang="en-US" altLang="zh-CN" sz="1000"/>
            </a:p>
          </p:txBody>
        </p:sp>
        <p:sp>
          <p:nvSpPr>
            <p:cNvPr id="64826" name="Rectangle 314"/>
            <p:cNvSpPr>
              <a:spLocks noChangeArrowheads="1"/>
            </p:cNvSpPr>
            <p:nvPr/>
          </p:nvSpPr>
          <p:spPr bwMode="auto">
            <a:xfrm>
              <a:off x="266" y="499"/>
              <a:ext cx="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H</a:t>
              </a:r>
              <a:endParaRPr lang="en-US" altLang="zh-CN" sz="1000"/>
            </a:p>
          </p:txBody>
        </p:sp>
        <p:sp>
          <p:nvSpPr>
            <p:cNvPr id="64827" name="Rectangle 315"/>
            <p:cNvSpPr>
              <a:spLocks noChangeArrowheads="1"/>
            </p:cNvSpPr>
            <p:nvPr/>
          </p:nvSpPr>
          <p:spPr bwMode="auto">
            <a:xfrm>
              <a:off x="328" y="549"/>
              <a:ext cx="44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2</a:t>
              </a:r>
              <a:endParaRPr lang="en-US" altLang="zh-CN" sz="1000"/>
            </a:p>
          </p:txBody>
        </p:sp>
        <p:sp>
          <p:nvSpPr>
            <p:cNvPr id="64828" name="Rectangle 316"/>
            <p:cNvSpPr>
              <a:spLocks noChangeArrowheads="1"/>
            </p:cNvSpPr>
            <p:nvPr/>
          </p:nvSpPr>
          <p:spPr bwMode="auto">
            <a:xfrm>
              <a:off x="354" y="499"/>
              <a:ext cx="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C</a:t>
              </a:r>
              <a:endParaRPr lang="en-US" altLang="zh-CN" sz="1000"/>
            </a:p>
          </p:txBody>
        </p:sp>
        <p:sp>
          <p:nvSpPr>
            <p:cNvPr id="64829" name="Rectangle 317"/>
            <p:cNvSpPr>
              <a:spLocks noChangeArrowheads="1"/>
            </p:cNvSpPr>
            <p:nvPr/>
          </p:nvSpPr>
          <p:spPr bwMode="auto">
            <a:xfrm>
              <a:off x="412" y="499"/>
              <a:ext cx="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H</a:t>
              </a:r>
              <a:endParaRPr lang="en-US" altLang="zh-CN" sz="1000"/>
            </a:p>
          </p:txBody>
        </p:sp>
        <p:sp>
          <p:nvSpPr>
            <p:cNvPr id="64830" name="Rectangle 318"/>
            <p:cNvSpPr>
              <a:spLocks noChangeArrowheads="1"/>
            </p:cNvSpPr>
            <p:nvPr/>
          </p:nvSpPr>
          <p:spPr bwMode="auto">
            <a:xfrm>
              <a:off x="469" y="499"/>
              <a:ext cx="6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O</a:t>
              </a:r>
              <a:endParaRPr lang="en-US" altLang="zh-CN" sz="1000"/>
            </a:p>
          </p:txBody>
        </p:sp>
        <p:sp>
          <p:nvSpPr>
            <p:cNvPr id="64831" name="Rectangle 319"/>
            <p:cNvSpPr>
              <a:spLocks noChangeArrowheads="1"/>
            </p:cNvSpPr>
            <p:nvPr/>
          </p:nvSpPr>
          <p:spPr bwMode="auto">
            <a:xfrm>
              <a:off x="533" y="499"/>
              <a:ext cx="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H</a:t>
              </a:r>
              <a:endParaRPr lang="en-US" altLang="zh-CN" sz="1000"/>
            </a:p>
          </p:txBody>
        </p:sp>
        <p:sp>
          <p:nvSpPr>
            <p:cNvPr id="64832" name="Rectangle 320"/>
            <p:cNvSpPr>
              <a:spLocks noChangeArrowheads="1"/>
            </p:cNvSpPr>
            <p:nvPr/>
          </p:nvSpPr>
          <p:spPr bwMode="auto">
            <a:xfrm>
              <a:off x="591" y="499"/>
              <a:ext cx="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C</a:t>
              </a:r>
              <a:endParaRPr lang="en-US" altLang="zh-CN" sz="1000"/>
            </a:p>
          </p:txBody>
        </p:sp>
        <p:sp>
          <p:nvSpPr>
            <p:cNvPr id="64833" name="Rectangle 321"/>
            <p:cNvSpPr>
              <a:spLocks noChangeArrowheads="1"/>
            </p:cNvSpPr>
            <p:nvPr/>
          </p:nvSpPr>
          <p:spPr bwMode="auto">
            <a:xfrm>
              <a:off x="650" y="499"/>
              <a:ext cx="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H</a:t>
              </a:r>
              <a:endParaRPr lang="en-US" altLang="zh-CN" sz="1000"/>
            </a:p>
          </p:txBody>
        </p:sp>
        <p:sp>
          <p:nvSpPr>
            <p:cNvPr id="64834" name="Rectangle 322"/>
            <p:cNvSpPr>
              <a:spLocks noChangeArrowheads="1"/>
            </p:cNvSpPr>
            <p:nvPr/>
          </p:nvSpPr>
          <p:spPr bwMode="auto">
            <a:xfrm>
              <a:off x="712" y="549"/>
              <a:ext cx="44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2</a:t>
              </a:r>
              <a:endParaRPr lang="en-US" altLang="zh-CN" sz="1000"/>
            </a:p>
          </p:txBody>
        </p:sp>
        <p:sp>
          <p:nvSpPr>
            <p:cNvPr id="64835" name="Rectangle 323"/>
            <p:cNvSpPr>
              <a:spLocks noChangeArrowheads="1"/>
            </p:cNvSpPr>
            <p:nvPr/>
          </p:nvSpPr>
          <p:spPr bwMode="auto">
            <a:xfrm>
              <a:off x="736" y="499"/>
              <a:ext cx="6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O</a:t>
              </a:r>
              <a:endParaRPr lang="en-US" altLang="zh-CN" sz="1000"/>
            </a:p>
          </p:txBody>
        </p:sp>
        <p:sp>
          <p:nvSpPr>
            <p:cNvPr id="64836" name="Rectangle 324"/>
            <p:cNvSpPr>
              <a:spLocks noChangeArrowheads="1"/>
            </p:cNvSpPr>
            <p:nvPr/>
          </p:nvSpPr>
          <p:spPr bwMode="auto">
            <a:xfrm>
              <a:off x="799" y="499"/>
              <a:ext cx="27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-</a:t>
              </a:r>
              <a:endParaRPr lang="en-US" altLang="zh-CN" sz="1000"/>
            </a:p>
          </p:txBody>
        </p:sp>
        <p:sp>
          <p:nvSpPr>
            <p:cNvPr id="64837" name="Rectangle 325"/>
            <p:cNvSpPr>
              <a:spLocks noChangeArrowheads="1"/>
            </p:cNvSpPr>
            <p:nvPr/>
          </p:nvSpPr>
          <p:spPr bwMode="auto">
            <a:xfrm>
              <a:off x="827" y="499"/>
              <a:ext cx="54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P</a:t>
              </a:r>
              <a:endParaRPr lang="en-US" altLang="zh-CN" sz="1000"/>
            </a:p>
          </p:txBody>
        </p:sp>
        <p:sp>
          <p:nvSpPr>
            <p:cNvPr id="64838" name="Line 326"/>
            <p:cNvSpPr>
              <a:spLocks noChangeShapeType="1"/>
            </p:cNvSpPr>
            <p:nvPr/>
          </p:nvSpPr>
          <p:spPr bwMode="auto">
            <a:xfrm>
              <a:off x="901" y="540"/>
              <a:ext cx="83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839" name="Rectangle 327"/>
            <p:cNvSpPr>
              <a:spLocks noChangeArrowheads="1"/>
            </p:cNvSpPr>
            <p:nvPr/>
          </p:nvSpPr>
          <p:spPr bwMode="auto">
            <a:xfrm>
              <a:off x="809" y="648"/>
              <a:ext cx="6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O</a:t>
              </a:r>
              <a:endParaRPr lang="en-US" altLang="zh-CN" sz="1000"/>
            </a:p>
          </p:txBody>
        </p:sp>
        <p:sp>
          <p:nvSpPr>
            <p:cNvPr id="64840" name="Line 328"/>
            <p:cNvSpPr>
              <a:spLocks noChangeShapeType="1"/>
            </p:cNvSpPr>
            <p:nvPr/>
          </p:nvSpPr>
          <p:spPr bwMode="auto">
            <a:xfrm flipH="1">
              <a:off x="858" y="583"/>
              <a:ext cx="1" cy="7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841" name="Line 329"/>
            <p:cNvSpPr>
              <a:spLocks noChangeShapeType="1"/>
            </p:cNvSpPr>
            <p:nvPr/>
          </p:nvSpPr>
          <p:spPr bwMode="auto">
            <a:xfrm flipH="1">
              <a:off x="870" y="438"/>
              <a:ext cx="2" cy="5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842" name="Rectangle 330"/>
            <p:cNvSpPr>
              <a:spLocks noChangeArrowheads="1"/>
            </p:cNvSpPr>
            <p:nvPr/>
          </p:nvSpPr>
          <p:spPr bwMode="auto">
            <a:xfrm>
              <a:off x="989" y="499"/>
              <a:ext cx="6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O</a:t>
              </a:r>
              <a:endParaRPr lang="en-US" altLang="zh-CN" sz="1000"/>
            </a:p>
          </p:txBody>
        </p:sp>
        <p:sp>
          <p:nvSpPr>
            <p:cNvPr id="64843" name="Rectangle 331"/>
            <p:cNvSpPr>
              <a:spLocks noChangeArrowheads="1"/>
            </p:cNvSpPr>
            <p:nvPr/>
          </p:nvSpPr>
          <p:spPr bwMode="auto">
            <a:xfrm>
              <a:off x="1053" y="499"/>
              <a:ext cx="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C</a:t>
              </a:r>
              <a:endParaRPr lang="en-US" altLang="zh-CN" sz="1000"/>
            </a:p>
          </p:txBody>
        </p:sp>
        <p:sp>
          <p:nvSpPr>
            <p:cNvPr id="64844" name="Rectangle 332"/>
            <p:cNvSpPr>
              <a:spLocks noChangeArrowheads="1"/>
            </p:cNvSpPr>
            <p:nvPr/>
          </p:nvSpPr>
          <p:spPr bwMode="auto">
            <a:xfrm>
              <a:off x="1111" y="499"/>
              <a:ext cx="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H</a:t>
              </a:r>
              <a:endParaRPr lang="en-US" altLang="zh-CN" sz="1000"/>
            </a:p>
          </p:txBody>
        </p:sp>
        <p:sp>
          <p:nvSpPr>
            <p:cNvPr id="64845" name="Rectangle 333"/>
            <p:cNvSpPr>
              <a:spLocks noChangeArrowheads="1"/>
            </p:cNvSpPr>
            <p:nvPr/>
          </p:nvSpPr>
          <p:spPr bwMode="auto">
            <a:xfrm>
              <a:off x="1173" y="549"/>
              <a:ext cx="44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2</a:t>
              </a:r>
              <a:endParaRPr lang="en-US" altLang="zh-CN" sz="1000"/>
            </a:p>
          </p:txBody>
        </p:sp>
        <p:sp>
          <p:nvSpPr>
            <p:cNvPr id="64846" name="Rectangle 334"/>
            <p:cNvSpPr>
              <a:spLocks noChangeArrowheads="1"/>
            </p:cNvSpPr>
            <p:nvPr/>
          </p:nvSpPr>
          <p:spPr bwMode="auto">
            <a:xfrm>
              <a:off x="717" y="211"/>
              <a:ext cx="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R</a:t>
              </a:r>
              <a:endParaRPr lang="en-US" altLang="zh-CN" sz="1000"/>
            </a:p>
          </p:txBody>
        </p:sp>
        <p:sp>
          <p:nvSpPr>
            <p:cNvPr id="64847" name="Rectangle 335"/>
            <p:cNvSpPr>
              <a:spLocks noChangeArrowheads="1"/>
            </p:cNvSpPr>
            <p:nvPr/>
          </p:nvSpPr>
          <p:spPr bwMode="auto">
            <a:xfrm>
              <a:off x="779" y="262"/>
              <a:ext cx="44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2</a:t>
              </a:r>
              <a:endParaRPr lang="en-US" altLang="zh-CN" sz="1000"/>
            </a:p>
          </p:txBody>
        </p:sp>
        <p:sp>
          <p:nvSpPr>
            <p:cNvPr id="64848" name="Rectangle 336"/>
            <p:cNvSpPr>
              <a:spLocks noChangeArrowheads="1"/>
            </p:cNvSpPr>
            <p:nvPr/>
          </p:nvSpPr>
          <p:spPr bwMode="auto">
            <a:xfrm>
              <a:off x="804" y="211"/>
              <a:ext cx="6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O</a:t>
              </a:r>
              <a:endParaRPr lang="en-US" altLang="zh-CN" sz="1000"/>
            </a:p>
          </p:txBody>
        </p:sp>
        <p:sp>
          <p:nvSpPr>
            <p:cNvPr id="64849" name="Rectangle 337"/>
            <p:cNvSpPr>
              <a:spLocks noChangeArrowheads="1"/>
            </p:cNvSpPr>
            <p:nvPr/>
          </p:nvSpPr>
          <p:spPr bwMode="auto">
            <a:xfrm>
              <a:off x="867" y="211"/>
              <a:ext cx="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C</a:t>
              </a:r>
              <a:endParaRPr lang="en-US" altLang="zh-CN" sz="1000"/>
            </a:p>
          </p:txBody>
        </p:sp>
        <p:sp>
          <p:nvSpPr>
            <p:cNvPr id="64850" name="Rectangle 338"/>
            <p:cNvSpPr>
              <a:spLocks noChangeArrowheads="1"/>
            </p:cNvSpPr>
            <p:nvPr/>
          </p:nvSpPr>
          <p:spPr bwMode="auto">
            <a:xfrm>
              <a:off x="924" y="211"/>
              <a:ext cx="6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O</a:t>
              </a:r>
              <a:endParaRPr lang="en-US" altLang="zh-CN" sz="1000"/>
            </a:p>
          </p:txBody>
        </p:sp>
        <p:sp>
          <p:nvSpPr>
            <p:cNvPr id="64851" name="Rectangle 339"/>
            <p:cNvSpPr>
              <a:spLocks noChangeArrowheads="1"/>
            </p:cNvSpPr>
            <p:nvPr/>
          </p:nvSpPr>
          <p:spPr bwMode="auto">
            <a:xfrm>
              <a:off x="988" y="211"/>
              <a:ext cx="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C</a:t>
              </a:r>
              <a:endParaRPr lang="en-US" altLang="zh-CN" sz="1000"/>
            </a:p>
          </p:txBody>
        </p:sp>
        <p:sp>
          <p:nvSpPr>
            <p:cNvPr id="64852" name="Rectangle 340"/>
            <p:cNvSpPr>
              <a:spLocks noChangeArrowheads="1"/>
            </p:cNvSpPr>
            <p:nvPr/>
          </p:nvSpPr>
          <p:spPr bwMode="auto">
            <a:xfrm>
              <a:off x="1046" y="211"/>
              <a:ext cx="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H</a:t>
              </a:r>
              <a:endParaRPr lang="en-US" altLang="zh-CN" sz="1000"/>
            </a:p>
          </p:txBody>
        </p:sp>
        <p:sp>
          <p:nvSpPr>
            <p:cNvPr id="64853" name="Rectangle 341"/>
            <p:cNvSpPr>
              <a:spLocks noChangeArrowheads="1"/>
            </p:cNvSpPr>
            <p:nvPr/>
          </p:nvSpPr>
          <p:spPr bwMode="auto">
            <a:xfrm>
              <a:off x="981" y="2"/>
              <a:ext cx="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C</a:t>
              </a:r>
              <a:endParaRPr lang="en-US" altLang="zh-CN" sz="1000"/>
            </a:p>
          </p:txBody>
        </p:sp>
        <p:sp>
          <p:nvSpPr>
            <p:cNvPr id="64854" name="Rectangle 342"/>
            <p:cNvSpPr>
              <a:spLocks noChangeArrowheads="1"/>
            </p:cNvSpPr>
            <p:nvPr/>
          </p:nvSpPr>
          <p:spPr bwMode="auto">
            <a:xfrm>
              <a:off x="1039" y="2"/>
              <a:ext cx="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H</a:t>
              </a:r>
              <a:endParaRPr lang="en-US" altLang="zh-CN" sz="1000"/>
            </a:p>
          </p:txBody>
        </p:sp>
        <p:sp>
          <p:nvSpPr>
            <p:cNvPr id="64855" name="Rectangle 343"/>
            <p:cNvSpPr>
              <a:spLocks noChangeArrowheads="1"/>
            </p:cNvSpPr>
            <p:nvPr/>
          </p:nvSpPr>
          <p:spPr bwMode="auto">
            <a:xfrm>
              <a:off x="1101" y="53"/>
              <a:ext cx="44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2</a:t>
              </a:r>
              <a:endParaRPr lang="en-US" altLang="zh-CN" sz="1000"/>
            </a:p>
          </p:txBody>
        </p:sp>
        <p:sp>
          <p:nvSpPr>
            <p:cNvPr id="64856" name="Rectangle 344"/>
            <p:cNvSpPr>
              <a:spLocks noChangeArrowheads="1"/>
            </p:cNvSpPr>
            <p:nvPr/>
          </p:nvSpPr>
          <p:spPr bwMode="auto">
            <a:xfrm>
              <a:off x="1126" y="2"/>
              <a:ext cx="6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O</a:t>
              </a:r>
              <a:endParaRPr lang="en-US" altLang="zh-CN" sz="1000"/>
            </a:p>
          </p:txBody>
        </p:sp>
        <p:sp>
          <p:nvSpPr>
            <p:cNvPr id="64857" name="Rectangle 345"/>
            <p:cNvSpPr>
              <a:spLocks noChangeArrowheads="1"/>
            </p:cNvSpPr>
            <p:nvPr/>
          </p:nvSpPr>
          <p:spPr bwMode="auto">
            <a:xfrm>
              <a:off x="1190" y="2"/>
              <a:ext cx="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C</a:t>
              </a:r>
              <a:endParaRPr lang="en-US" altLang="zh-CN" sz="1000"/>
            </a:p>
          </p:txBody>
        </p:sp>
        <p:sp>
          <p:nvSpPr>
            <p:cNvPr id="64858" name="Rectangle 346"/>
            <p:cNvSpPr>
              <a:spLocks noChangeArrowheads="1"/>
            </p:cNvSpPr>
            <p:nvPr/>
          </p:nvSpPr>
          <p:spPr bwMode="auto">
            <a:xfrm>
              <a:off x="1246" y="2"/>
              <a:ext cx="6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O</a:t>
              </a:r>
              <a:endParaRPr lang="en-US" altLang="zh-CN" sz="1000"/>
            </a:p>
          </p:txBody>
        </p:sp>
        <p:sp>
          <p:nvSpPr>
            <p:cNvPr id="64859" name="Rectangle 347"/>
            <p:cNvSpPr>
              <a:spLocks noChangeArrowheads="1"/>
            </p:cNvSpPr>
            <p:nvPr/>
          </p:nvSpPr>
          <p:spPr bwMode="auto">
            <a:xfrm>
              <a:off x="1310" y="2"/>
              <a:ext cx="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R</a:t>
              </a:r>
              <a:endParaRPr lang="en-US" altLang="zh-CN" sz="1000"/>
            </a:p>
          </p:txBody>
        </p:sp>
        <p:sp>
          <p:nvSpPr>
            <p:cNvPr id="64860" name="Rectangle 348"/>
            <p:cNvSpPr>
              <a:spLocks noChangeArrowheads="1"/>
            </p:cNvSpPr>
            <p:nvPr/>
          </p:nvSpPr>
          <p:spPr bwMode="auto">
            <a:xfrm>
              <a:off x="1372" y="53"/>
              <a:ext cx="44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1</a:t>
              </a:r>
              <a:endParaRPr lang="en-US" altLang="zh-CN" sz="1000"/>
            </a:p>
          </p:txBody>
        </p:sp>
        <p:sp>
          <p:nvSpPr>
            <p:cNvPr id="64861" name="Line 349"/>
            <p:cNvSpPr>
              <a:spLocks noChangeShapeType="1"/>
            </p:cNvSpPr>
            <p:nvPr/>
          </p:nvSpPr>
          <p:spPr bwMode="auto">
            <a:xfrm>
              <a:off x="1032" y="312"/>
              <a:ext cx="1" cy="1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862" name="Line 350"/>
            <p:cNvSpPr>
              <a:spLocks noChangeShapeType="1"/>
            </p:cNvSpPr>
            <p:nvPr/>
          </p:nvSpPr>
          <p:spPr bwMode="auto">
            <a:xfrm>
              <a:off x="1026" y="85"/>
              <a:ext cx="1" cy="12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863" name="Rectangle 351"/>
            <p:cNvSpPr>
              <a:spLocks noChangeArrowheads="1"/>
            </p:cNvSpPr>
            <p:nvPr/>
          </p:nvSpPr>
          <p:spPr bwMode="auto">
            <a:xfrm>
              <a:off x="816" y="349"/>
              <a:ext cx="6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O</a:t>
              </a:r>
              <a:endParaRPr lang="en-US" altLang="zh-CN" sz="1000"/>
            </a:p>
          </p:txBody>
        </p:sp>
        <p:sp>
          <p:nvSpPr>
            <p:cNvPr id="64864" name="Line 352"/>
            <p:cNvSpPr>
              <a:spLocks noChangeShapeType="1"/>
            </p:cNvSpPr>
            <p:nvPr/>
          </p:nvSpPr>
          <p:spPr bwMode="auto">
            <a:xfrm flipH="1">
              <a:off x="852" y="439"/>
              <a:ext cx="1" cy="5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865" name="Rectangle 353"/>
            <p:cNvSpPr>
              <a:spLocks noChangeArrowheads="1"/>
            </p:cNvSpPr>
            <p:nvPr/>
          </p:nvSpPr>
          <p:spPr bwMode="auto">
            <a:xfrm>
              <a:off x="888" y="587"/>
              <a:ext cx="27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Arial" panose="020B0604020202020204" pitchFamily="34" charset="0"/>
                </a:rPr>
                <a:t>-</a:t>
              </a:r>
              <a:endParaRPr lang="en-US" altLang="zh-CN" sz="1000"/>
            </a:p>
          </p:txBody>
        </p:sp>
      </p:grpSp>
    </p:spTree>
    <p:extLst>
      <p:ext uri="{BB962C8B-B14F-4D97-AF65-F5344CB8AC3E}">
        <p14:creationId xmlns:p14="http://schemas.microsoft.com/office/powerpoint/2010/main" val="4124256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ChangeArrowheads="1"/>
          </p:cNvSpPr>
          <p:nvPr/>
        </p:nvSpPr>
        <p:spPr bwMode="auto">
          <a:xfrm>
            <a:off x="767408" y="111697"/>
            <a:ext cx="53276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 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卵磷脂存在于细胞膜中</a:t>
            </a:r>
          </a:p>
        </p:txBody>
      </p:sp>
      <p:sp>
        <p:nvSpPr>
          <p:cNvPr id="123907" name="Rectangle 3"/>
          <p:cNvSpPr>
            <a:spLocks noChangeArrowheads="1"/>
          </p:cNvSpPr>
          <p:nvPr/>
        </p:nvSpPr>
        <p:spPr bwMode="auto">
          <a:xfrm>
            <a:off x="7608889" y="1587728"/>
            <a:ext cx="4175743" cy="3682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indent="7159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95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7473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800" dirty="0">
                <a:solidFill>
                  <a:srgbClr val="CC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卵磷脂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即磷脂酰胆碱是组成细胞膜最丰富的磷脂之一 ，其甘油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位含多不饱和脂酸，被水解后生成</a:t>
            </a:r>
            <a:r>
              <a:rPr lang="zh-CN" altLang="en-US" sz="2800" dirty="0">
                <a:solidFill>
                  <a:srgbClr val="CC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溶血卵磷脂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。卵磷脂也储存着体内大部分</a:t>
            </a:r>
            <a:r>
              <a:rPr lang="zh-CN" altLang="en-US" sz="2800" dirty="0">
                <a:solidFill>
                  <a:srgbClr val="CC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胆碱 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。具有抗脂肪肝作用。</a:t>
            </a:r>
          </a:p>
        </p:txBody>
      </p:sp>
      <p:pic>
        <p:nvPicPr>
          <p:cNvPr id="12390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9" t="1250" r="1970" b="3098"/>
          <a:stretch>
            <a:fillRect/>
          </a:stretch>
        </p:blipFill>
        <p:spPr bwMode="auto">
          <a:xfrm>
            <a:off x="2171701" y="1700214"/>
            <a:ext cx="5508625" cy="446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910" name="AutoShape 6"/>
          <p:cNvSpPr>
            <a:spLocks noChangeArrowheads="1"/>
          </p:cNvSpPr>
          <p:nvPr/>
        </p:nvSpPr>
        <p:spPr bwMode="auto">
          <a:xfrm>
            <a:off x="1703389" y="1412876"/>
            <a:ext cx="2663825" cy="2232025"/>
          </a:xfrm>
          <a:prstGeom prst="star24">
            <a:avLst>
              <a:gd name="adj" fmla="val 37500"/>
            </a:avLst>
          </a:prstGeom>
          <a:solidFill>
            <a:schemeClr val="accent1">
              <a:alpha val="28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911" name="Text Box 7"/>
          <p:cNvSpPr txBox="1">
            <a:spLocks noChangeArrowheads="1"/>
          </p:cNvSpPr>
          <p:nvPr/>
        </p:nvSpPr>
        <p:spPr bwMode="auto">
          <a:xfrm>
            <a:off x="2063552" y="5930256"/>
            <a:ext cx="495520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自然界中存在的是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L-α-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磷脂酰胆碱</a:t>
            </a:r>
          </a:p>
        </p:txBody>
      </p:sp>
    </p:spTree>
    <p:extLst>
      <p:ext uri="{BB962C8B-B14F-4D97-AF65-F5344CB8AC3E}">
        <p14:creationId xmlns:p14="http://schemas.microsoft.com/office/powerpoint/2010/main" val="2448234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3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7" grpId="0"/>
      <p:bldP spid="1239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2278" name="Group 6"/>
          <p:cNvGrpSpPr>
            <a:grpSpLocks/>
          </p:cNvGrpSpPr>
          <p:nvPr/>
        </p:nvGrpSpPr>
        <p:grpSpPr bwMode="auto">
          <a:xfrm>
            <a:off x="1524000" y="1289050"/>
            <a:ext cx="9144000" cy="3625850"/>
            <a:chOff x="0" y="812"/>
            <a:chExt cx="5760" cy="2284"/>
          </a:xfrm>
        </p:grpSpPr>
        <p:pic>
          <p:nvPicPr>
            <p:cNvPr id="182276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994"/>
            <a:stretch>
              <a:fillRect/>
            </a:stretch>
          </p:blipFill>
          <p:spPr bwMode="auto">
            <a:xfrm>
              <a:off x="0" y="812"/>
              <a:ext cx="5760" cy="22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2277" name="Rectangle 5"/>
            <p:cNvSpPr>
              <a:spLocks noChangeArrowheads="1"/>
            </p:cNvSpPr>
            <p:nvPr/>
          </p:nvSpPr>
          <p:spPr bwMode="auto">
            <a:xfrm>
              <a:off x="0" y="845"/>
              <a:ext cx="385" cy="31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30672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ChangeArrowheads="1"/>
          </p:cNvSpPr>
          <p:nvPr/>
        </p:nvSpPr>
        <p:spPr bwMode="auto">
          <a:xfrm>
            <a:off x="551384" y="111697"/>
            <a:ext cx="53276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 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脑磷脂与血液凝固有关</a:t>
            </a:r>
          </a:p>
        </p:txBody>
      </p:sp>
      <p:pic>
        <p:nvPicPr>
          <p:cNvPr id="122885" name="Picture 5" descr="照片 08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93"/>
          <a:stretch>
            <a:fillRect/>
          </a:stretch>
        </p:blipFill>
        <p:spPr bwMode="auto">
          <a:xfrm>
            <a:off x="2279576" y="1025804"/>
            <a:ext cx="5689600" cy="2478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886" name="Rectangle 6"/>
          <p:cNvSpPr>
            <a:spLocks noChangeArrowheads="1"/>
          </p:cNvSpPr>
          <p:nvPr/>
        </p:nvSpPr>
        <p:spPr bwMode="auto">
          <a:xfrm>
            <a:off x="767408" y="3580207"/>
            <a:ext cx="53276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丝氨酸磷脂 </a:t>
            </a:r>
          </a:p>
        </p:txBody>
      </p:sp>
      <p:pic>
        <p:nvPicPr>
          <p:cNvPr id="122888" name="Picture 8" descr="照片 08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69" r="8365" b="11932"/>
          <a:stretch>
            <a:fillRect/>
          </a:stretch>
        </p:blipFill>
        <p:spPr bwMode="auto">
          <a:xfrm>
            <a:off x="3161070" y="3783769"/>
            <a:ext cx="4608513" cy="2665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889" name="Text Box 9"/>
          <p:cNvSpPr txBox="1">
            <a:spLocks noChangeArrowheads="1"/>
          </p:cNvSpPr>
          <p:nvPr/>
        </p:nvSpPr>
        <p:spPr bwMode="auto">
          <a:xfrm>
            <a:off x="6600032" y="1710850"/>
            <a:ext cx="233910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磷脂酰乙醇胺</a:t>
            </a:r>
          </a:p>
        </p:txBody>
      </p:sp>
    </p:spTree>
    <p:extLst>
      <p:ext uri="{BB962C8B-B14F-4D97-AF65-F5344CB8AC3E}">
        <p14:creationId xmlns:p14="http://schemas.microsoft.com/office/powerpoint/2010/main" val="474311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228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228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2" name="Rectangle 4"/>
          <p:cNvSpPr>
            <a:spLocks noChangeArrowheads="1"/>
          </p:cNvSpPr>
          <p:nvPr/>
        </p:nvSpPr>
        <p:spPr bwMode="auto">
          <a:xfrm>
            <a:off x="335360" y="21663"/>
            <a:ext cx="523572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kumimoji="1"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磷脂酰肌醇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是第二信使的前体</a:t>
            </a:r>
          </a:p>
        </p:txBody>
      </p:sp>
      <p:pic>
        <p:nvPicPr>
          <p:cNvPr id="124933" name="Picture 5" descr="照片 07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75" b="5493"/>
          <a:stretch>
            <a:fillRect/>
          </a:stretch>
        </p:blipFill>
        <p:spPr bwMode="auto">
          <a:xfrm>
            <a:off x="1919536" y="1196752"/>
            <a:ext cx="7693025" cy="2376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934" name="Rectangle 6"/>
          <p:cNvSpPr>
            <a:spLocks noChangeArrowheads="1"/>
          </p:cNvSpPr>
          <p:nvPr/>
        </p:nvSpPr>
        <p:spPr bwMode="auto">
          <a:xfrm>
            <a:off x="5015880" y="4445004"/>
            <a:ext cx="198964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缩醛磷脂</a:t>
            </a:r>
          </a:p>
        </p:txBody>
      </p:sp>
      <p:pic>
        <p:nvPicPr>
          <p:cNvPr id="124936" name="Picture 8" descr="缩醛磷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76"/>
          <a:stretch>
            <a:fillRect/>
          </a:stretch>
        </p:blipFill>
        <p:spPr bwMode="auto">
          <a:xfrm>
            <a:off x="7392144" y="2837373"/>
            <a:ext cx="3816350" cy="352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5118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249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4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ChangeArrowheads="1"/>
          </p:cNvSpPr>
          <p:nvPr/>
        </p:nvSpPr>
        <p:spPr bwMode="auto">
          <a:xfrm>
            <a:off x="479376" y="116632"/>
            <a:ext cx="541686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6. </a:t>
            </a:r>
            <a:r>
              <a:rPr kumimoji="1"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心磷脂是线粒体膜的主要脂质</a:t>
            </a:r>
          </a:p>
        </p:txBody>
      </p:sp>
      <p:sp>
        <p:nvSpPr>
          <p:cNvPr id="125955" name="Rectangle 3"/>
          <p:cNvSpPr>
            <a:spLocks noChangeArrowheads="1"/>
          </p:cNvSpPr>
          <p:nvPr/>
        </p:nvSpPr>
        <p:spPr bwMode="auto">
          <a:xfrm>
            <a:off x="1055440" y="980728"/>
            <a:ext cx="10009112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indent="7159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95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7473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240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心磷脂</a:t>
            </a:r>
            <a:r>
              <a:rPr lang="zh-CN" altLang="en-US" sz="2400">
                <a:latin typeface="Times New Roman" panose="02020603050405020304" pitchFamily="18" charset="0"/>
                <a:ea typeface="华文楷体" panose="02010600040101010101" pitchFamily="2" charset="-122"/>
              </a:rPr>
              <a:t>与大量的线粒体内膜蛋白质，如细胞色素</a:t>
            </a:r>
            <a:r>
              <a:rPr lang="en-US" altLang="zh-CN" sz="2400">
                <a:latin typeface="Times New Roman" panose="02020603050405020304" pitchFamily="18" charset="0"/>
                <a:ea typeface="华文楷体" panose="02010600040101010101" pitchFamily="2" charset="-122"/>
              </a:rPr>
              <a:t>C</a:t>
            </a:r>
            <a:r>
              <a:rPr lang="zh-CN" altLang="en-US" sz="2400">
                <a:latin typeface="Times New Roman" panose="02020603050405020304" pitchFamily="18" charset="0"/>
                <a:ea typeface="华文楷体" panose="02010600040101010101" pitchFamily="2" charset="-122"/>
              </a:rPr>
              <a:t>氧化酶、细胞色素</a:t>
            </a:r>
            <a:r>
              <a:rPr lang="en-US" altLang="zh-CN" sz="2400">
                <a:latin typeface="Times New Roman" panose="02020603050405020304" pitchFamily="18" charset="0"/>
                <a:ea typeface="华文楷体" panose="02010600040101010101" pitchFamily="2" charset="-122"/>
              </a:rPr>
              <a:t>C NADH:</a:t>
            </a:r>
            <a:r>
              <a:rPr lang="zh-CN" altLang="en-US" sz="2400">
                <a:latin typeface="Times New Roman" panose="02020603050405020304" pitchFamily="18" charset="0"/>
                <a:ea typeface="华文楷体" panose="02010600040101010101" pitchFamily="2" charset="-122"/>
              </a:rPr>
              <a:t>泛醌</a:t>
            </a:r>
            <a:r>
              <a:rPr lang="en-US" altLang="zh-CN" sz="2400">
                <a:latin typeface="Times New Roman" panose="02020603050405020304" pitchFamily="18" charset="0"/>
                <a:ea typeface="华文楷体" panose="02010600040101010101" pitchFamily="2" charset="-122"/>
              </a:rPr>
              <a:t>(ubiquinone</a:t>
            </a:r>
            <a:r>
              <a:rPr lang="en-US" altLang="zh-CN" sz="2400" u="sng">
                <a:latin typeface="Times New Roman" panose="02020603050405020304" pitchFamily="18" charset="0"/>
                <a:ea typeface="华文楷体" panose="02010600040101010101" pitchFamily="2" charset="-122"/>
              </a:rPr>
              <a:t>)</a:t>
            </a:r>
            <a:r>
              <a:rPr lang="zh-CN" altLang="en-US" sz="2400">
                <a:latin typeface="Times New Roman" panose="02020603050405020304" pitchFamily="18" charset="0"/>
                <a:ea typeface="华文楷体" panose="02010600040101010101" pitchFamily="2" charset="-122"/>
              </a:rPr>
              <a:t>等相互作用，激活某些酶，特别与氧化磷酸化和</a:t>
            </a:r>
            <a:r>
              <a:rPr lang="en-US" altLang="zh-CN" sz="2400">
                <a:latin typeface="Times New Roman" panose="02020603050405020304" pitchFamily="18" charset="0"/>
                <a:ea typeface="华文楷体" panose="02010600040101010101" pitchFamily="2" charset="-122"/>
              </a:rPr>
              <a:t>ATP</a:t>
            </a:r>
            <a:r>
              <a:rPr lang="zh-CN" altLang="en-US" sz="2400">
                <a:latin typeface="Times New Roman" panose="02020603050405020304" pitchFamily="18" charset="0"/>
                <a:ea typeface="华文楷体" panose="02010600040101010101" pitchFamily="2" charset="-122"/>
              </a:rPr>
              <a:t>的产生密切相关 。</a:t>
            </a:r>
          </a:p>
        </p:txBody>
      </p:sp>
      <p:pic>
        <p:nvPicPr>
          <p:cNvPr id="125956" name="Picture 4" descr="照片 07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544" y="2852936"/>
            <a:ext cx="7273925" cy="325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141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259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335360" y="116632"/>
            <a:ext cx="10081046" cy="53553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anchor="ctr">
            <a:spAutoFit/>
          </a:bodyPr>
          <a:lstStyle>
            <a:lvl1pPr marL="1258888" indent="-125888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4382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6176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970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97643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4336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8908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3480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052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（二）由鞘氨醇或二氢鞘氨醇构成的复合脂称为鞘磷酯 </a:t>
            </a:r>
          </a:p>
        </p:txBody>
      </p:sp>
      <p:sp>
        <p:nvSpPr>
          <p:cNvPr id="65542" name="Rectangle 6"/>
          <p:cNvSpPr>
            <a:spLocks noChangeArrowheads="1"/>
          </p:cNvSpPr>
          <p:nvPr/>
        </p:nvSpPr>
        <p:spPr bwMode="auto">
          <a:xfrm>
            <a:off x="1775432" y="1387516"/>
            <a:ext cx="9361127" cy="1040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marL="185738" indent="-18573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buFontTx/>
              <a:buChar char="•"/>
            </a:pPr>
            <a:r>
              <a:rPr lang="zh-CN" altLang="en-US" sz="2800">
                <a:latin typeface="Times New Roman" panose="02020603050405020304" pitchFamily="18" charset="0"/>
                <a:ea typeface="华文楷体" panose="02010600040101010101" pitchFamily="2" charset="-122"/>
              </a:rPr>
              <a:t>鞘氨醇的氨基通过酰胺键与</a:t>
            </a:r>
            <a:r>
              <a:rPr lang="en-US" altLang="zh-CN" sz="2800">
                <a:latin typeface="Times New Roman" panose="02020603050405020304" pitchFamily="18" charset="0"/>
                <a:ea typeface="华文楷体" panose="02010600040101010101" pitchFamily="2" charset="-122"/>
              </a:rPr>
              <a:t>1</a:t>
            </a:r>
            <a:r>
              <a:rPr lang="zh-CN" altLang="en-US" sz="2800">
                <a:latin typeface="Times New Roman" panose="02020603050405020304" pitchFamily="18" charset="0"/>
                <a:ea typeface="华文楷体" panose="02010600040101010101" pitchFamily="2" charset="-122"/>
              </a:rPr>
              <a:t>分子长链脂酸相连形成</a:t>
            </a:r>
            <a:r>
              <a:rPr lang="zh-CN" altLang="en-US" sz="280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神经酰胺</a:t>
            </a:r>
            <a:r>
              <a:rPr lang="en-US" altLang="zh-CN" sz="280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(ceramide)</a:t>
            </a:r>
            <a:r>
              <a:rPr lang="zh-CN" altLang="en-US" sz="2800">
                <a:latin typeface="Times New Roman" panose="02020603050405020304" pitchFamily="18" charset="0"/>
                <a:ea typeface="华文楷体" panose="02010600040101010101" pitchFamily="2" charset="-122"/>
              </a:rPr>
              <a:t>，为</a:t>
            </a:r>
            <a:r>
              <a:rPr lang="zh-CN" altLang="en-US" sz="280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鞘磷脂的母体结构</a:t>
            </a:r>
            <a:r>
              <a:rPr lang="zh-CN" altLang="en-US" sz="2800">
                <a:latin typeface="Times New Roman" panose="02020603050405020304" pitchFamily="18" charset="0"/>
                <a:ea typeface="华文楷体" panose="02010600040101010101" pitchFamily="2" charset="-122"/>
              </a:rPr>
              <a:t> 。</a:t>
            </a:r>
          </a:p>
        </p:txBody>
      </p:sp>
      <p:sp>
        <p:nvSpPr>
          <p:cNvPr id="65543" name="Rectangle 7"/>
          <p:cNvSpPr>
            <a:spLocks noChangeArrowheads="1"/>
          </p:cNvSpPr>
          <p:nvPr/>
        </p:nvSpPr>
        <p:spPr bwMode="auto">
          <a:xfrm>
            <a:off x="1789860" y="3501008"/>
            <a:ext cx="9577064" cy="1514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marL="185738" indent="-18573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buFontTx/>
              <a:buChar char="•"/>
            </a:pPr>
            <a:r>
              <a:rPr lang="zh-CN" altLang="en-US" sz="2800">
                <a:latin typeface="Times New Roman" panose="02020603050405020304" pitchFamily="18" charset="0"/>
                <a:ea typeface="华文楷体" panose="02010600040101010101" pitchFamily="2" charset="-122"/>
              </a:rPr>
              <a:t>鞘氨醇的羟基通过酯键与取代基团结合而成为不含甘油、仅含鞘氨醇或二氢鞘氨醇的脂类被称为</a:t>
            </a:r>
            <a:r>
              <a:rPr lang="zh-CN" altLang="en-US" sz="280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鞘磷脂</a:t>
            </a:r>
            <a:r>
              <a:rPr lang="en-US" altLang="zh-CN" sz="280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(sphingolipids)</a:t>
            </a:r>
            <a:r>
              <a:rPr lang="zh-CN" altLang="en-US" sz="2800">
                <a:latin typeface="Times New Roman" panose="02020603050405020304" pitchFamily="18" charset="0"/>
                <a:ea typeface="华文楷体" panose="02010600040101010101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72123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2" grpId="0"/>
      <p:bldP spid="6554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1559942" y="1210788"/>
            <a:ext cx="8640315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marL="185738" indent="-18573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Char char="•"/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鞘氨醇以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18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碳最多，分子中含有双键 ，有顺反异构体，但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自然界均为反式构形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。 </a:t>
            </a:r>
          </a:p>
        </p:txBody>
      </p:sp>
      <p:sp>
        <p:nvSpPr>
          <p:cNvPr id="68613" name="Rectangle 5"/>
          <p:cNvSpPr>
            <a:spLocks noChangeArrowheads="1"/>
          </p:cNvSpPr>
          <p:nvPr/>
        </p:nvSpPr>
        <p:spPr bwMode="auto">
          <a:xfrm>
            <a:off x="1631504" y="2449206"/>
            <a:ext cx="885633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marL="185738" indent="-18573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Char char="•"/>
            </a:pP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鞘氨醇或二氢鞘氨醇是具有脂肪族长链的氨基二元醇，具有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个羟基及一个氨基的</a:t>
            </a:r>
            <a:r>
              <a:rPr lang="zh-CN" altLang="en-US" sz="2400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极性头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zh-CN" altLang="en-US" sz="2400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疏水的长链脂肪烃尾 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grpSp>
        <p:nvGrpSpPr>
          <p:cNvPr id="68625" name="Group 17"/>
          <p:cNvGrpSpPr>
            <a:grpSpLocks/>
          </p:cNvGrpSpPr>
          <p:nvPr/>
        </p:nvGrpSpPr>
        <p:grpSpPr bwMode="auto">
          <a:xfrm>
            <a:off x="2207568" y="3687624"/>
            <a:ext cx="7056438" cy="2354263"/>
            <a:chOff x="612" y="2478"/>
            <a:chExt cx="4445" cy="1483"/>
          </a:xfrm>
        </p:grpSpPr>
        <p:pic>
          <p:nvPicPr>
            <p:cNvPr id="68614" name="Picture 6" descr="鞘氨醇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" y="2478"/>
              <a:ext cx="4445" cy="14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8615" name="Rectangle 7"/>
            <p:cNvSpPr>
              <a:spLocks noChangeArrowheads="1"/>
            </p:cNvSpPr>
            <p:nvPr/>
          </p:nvSpPr>
          <p:spPr bwMode="auto">
            <a:xfrm>
              <a:off x="2472" y="2704"/>
              <a:ext cx="544" cy="953"/>
            </a:xfrm>
            <a:prstGeom prst="rect">
              <a:avLst/>
            </a:prstGeom>
            <a:noFill/>
            <a:ln w="25400">
              <a:solidFill>
                <a:srgbClr val="6699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8621" name="AutoShape 13"/>
            <p:cNvSpPr>
              <a:spLocks noChangeArrowheads="1"/>
            </p:cNvSpPr>
            <p:nvPr/>
          </p:nvSpPr>
          <p:spPr bwMode="auto">
            <a:xfrm>
              <a:off x="3016" y="3022"/>
              <a:ext cx="862" cy="384"/>
            </a:xfrm>
            <a:prstGeom prst="leftArrowCallout">
              <a:avLst>
                <a:gd name="adj1" fmla="val 16148"/>
                <a:gd name="adj2" fmla="val 25000"/>
                <a:gd name="adj3" fmla="val 25171"/>
                <a:gd name="adj4" fmla="val 79685"/>
              </a:avLst>
            </a:prstGeom>
            <a:solidFill>
              <a:srgbClr val="CCFFFF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8616" name="Rectangle 8"/>
            <p:cNvSpPr>
              <a:spLocks noChangeArrowheads="1"/>
            </p:cNvSpPr>
            <p:nvPr/>
          </p:nvSpPr>
          <p:spPr bwMode="auto">
            <a:xfrm>
              <a:off x="3198" y="3076"/>
              <a:ext cx="69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>
                  <a:latin typeface="华文楷体" panose="02010600040101010101" pitchFamily="2" charset="-122"/>
                  <a:ea typeface="华文楷体" panose="02010600040101010101" pitchFamily="2" charset="-122"/>
                </a:rPr>
                <a:t>极性头</a:t>
              </a:r>
            </a:p>
          </p:txBody>
        </p:sp>
        <p:sp>
          <p:nvSpPr>
            <p:cNvPr id="68617" name="Rectangle 9"/>
            <p:cNvSpPr>
              <a:spLocks noChangeArrowheads="1"/>
            </p:cNvSpPr>
            <p:nvPr/>
          </p:nvSpPr>
          <p:spPr bwMode="auto">
            <a:xfrm>
              <a:off x="657" y="2659"/>
              <a:ext cx="863" cy="317"/>
            </a:xfrm>
            <a:prstGeom prst="rect">
              <a:avLst/>
            </a:prstGeom>
            <a:noFill/>
            <a:ln w="25400">
              <a:solidFill>
                <a:srgbClr val="6699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8620" name="AutoShape 12"/>
            <p:cNvSpPr>
              <a:spLocks noChangeArrowheads="1"/>
            </p:cNvSpPr>
            <p:nvPr/>
          </p:nvSpPr>
          <p:spPr bwMode="auto">
            <a:xfrm>
              <a:off x="749" y="2976"/>
              <a:ext cx="725" cy="454"/>
            </a:xfrm>
            <a:prstGeom prst="upArrowCallout">
              <a:avLst>
                <a:gd name="adj1" fmla="val 43398"/>
                <a:gd name="adj2" fmla="val 39923"/>
                <a:gd name="adj3" fmla="val 18944"/>
                <a:gd name="adj4" fmla="val 62556"/>
              </a:avLst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8618" name="Rectangle 10"/>
            <p:cNvSpPr>
              <a:spLocks noChangeArrowheads="1"/>
            </p:cNvSpPr>
            <p:nvPr/>
          </p:nvSpPr>
          <p:spPr bwMode="auto">
            <a:xfrm>
              <a:off x="748" y="3158"/>
              <a:ext cx="69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>
                  <a:latin typeface="华文楷体" panose="02010600040101010101" pitchFamily="2" charset="-122"/>
                  <a:ea typeface="华文楷体" panose="02010600040101010101" pitchFamily="2" charset="-122"/>
                </a:rPr>
                <a:t>疏水尾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7018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5" name="Picture 5" descr="图片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188" y="1484313"/>
            <a:ext cx="4183062" cy="3014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568" name="Text Box 8"/>
          <p:cNvSpPr txBox="1">
            <a:spLocks noChangeArrowheads="1"/>
          </p:cNvSpPr>
          <p:nvPr/>
        </p:nvSpPr>
        <p:spPr bwMode="auto">
          <a:xfrm>
            <a:off x="6959600" y="4797425"/>
            <a:ext cx="2420938" cy="1416050"/>
          </a:xfrm>
          <a:prstGeom prst="rect">
            <a:avLst/>
          </a:prstGeom>
          <a:solidFill>
            <a:srgbClr val="E2E2EE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2400">
                <a:solidFill>
                  <a:srgbClr val="00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X----</a:t>
            </a:r>
            <a:r>
              <a:rPr kumimoji="1" lang="zh-CN" altLang="en-US" sz="2400">
                <a:solidFill>
                  <a:srgbClr val="00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磷脂胆碱 、</a:t>
            </a:r>
          </a:p>
          <a:p>
            <a:pPr>
              <a:lnSpc>
                <a:spcPct val="120000"/>
              </a:lnSpc>
            </a:pPr>
            <a:r>
              <a:rPr kumimoji="1" lang="zh-CN" altLang="en-US" sz="2400">
                <a:solidFill>
                  <a:srgbClr val="00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       磷脂乙醇胺</a:t>
            </a:r>
          </a:p>
          <a:p>
            <a:pPr>
              <a:lnSpc>
                <a:spcPct val="120000"/>
              </a:lnSpc>
            </a:pPr>
            <a:r>
              <a:rPr kumimoji="1" lang="zh-CN" altLang="en-US" sz="2400">
                <a:solidFill>
                  <a:srgbClr val="00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       单糖或寡糖</a:t>
            </a:r>
          </a:p>
        </p:txBody>
      </p:sp>
      <p:sp>
        <p:nvSpPr>
          <p:cNvPr id="66569" name="Text Box 9"/>
          <p:cNvSpPr txBox="1">
            <a:spLocks noChangeArrowheads="1"/>
          </p:cNvSpPr>
          <p:nvPr/>
        </p:nvSpPr>
        <p:spPr bwMode="auto">
          <a:xfrm>
            <a:off x="3071813" y="4991100"/>
            <a:ext cx="3384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ea typeface="华文楷体" panose="02010600040101010101" pitchFamily="2" charset="-122"/>
              </a:rPr>
              <a:t>m</a:t>
            </a:r>
            <a:r>
              <a:rPr lang="zh-CN" altLang="en-US" sz="2400">
                <a:latin typeface="Times New Roman" panose="02020603050405020304" pitchFamily="18" charset="0"/>
                <a:ea typeface="华文楷体" panose="02010600040101010101" pitchFamily="2" charset="-122"/>
              </a:rPr>
              <a:t>多为</a:t>
            </a:r>
            <a:r>
              <a:rPr lang="en-US" altLang="zh-CN" sz="2400">
                <a:latin typeface="Times New Roman" panose="02020603050405020304" pitchFamily="18" charset="0"/>
                <a:ea typeface="华文楷体" panose="02010600040101010101" pitchFamily="2" charset="-122"/>
              </a:rPr>
              <a:t>12</a:t>
            </a:r>
            <a:r>
              <a:rPr lang="zh-CN" altLang="en-US" sz="2400">
                <a:latin typeface="Times New Roman" panose="02020603050405020304" pitchFamily="18" charset="0"/>
                <a:ea typeface="华文楷体" panose="02010600040101010101" pitchFamily="2" charset="-122"/>
              </a:rPr>
              <a:t>，</a:t>
            </a:r>
            <a:r>
              <a:rPr lang="en-US" altLang="zh-CN" sz="2400">
                <a:latin typeface="Times New Roman" panose="02020603050405020304" pitchFamily="18" charset="0"/>
                <a:ea typeface="华文楷体" panose="02010600040101010101" pitchFamily="2" charset="-122"/>
              </a:rPr>
              <a:t>n</a:t>
            </a:r>
            <a:r>
              <a:rPr lang="zh-CN" altLang="en-US" sz="2400">
                <a:latin typeface="Times New Roman" panose="02020603050405020304" pitchFamily="18" charset="0"/>
                <a:ea typeface="华文楷体" panose="02010600040101010101" pitchFamily="2" charset="-122"/>
              </a:rPr>
              <a:t>多在</a:t>
            </a:r>
            <a:r>
              <a:rPr lang="en-US" altLang="zh-CN" sz="2400">
                <a:latin typeface="Times New Roman" panose="02020603050405020304" pitchFamily="18" charset="0"/>
                <a:ea typeface="华文楷体" panose="02010600040101010101" pitchFamily="2" charset="-122"/>
              </a:rPr>
              <a:t>12</a:t>
            </a:r>
            <a:r>
              <a:rPr lang="zh-CN" altLang="en-US" sz="2400">
                <a:latin typeface="Times New Roman" panose="02020603050405020304" pitchFamily="18" charset="0"/>
                <a:ea typeface="华文楷体" panose="02010600040101010101" pitchFamily="2" charset="-122"/>
              </a:rPr>
              <a:t>～</a:t>
            </a:r>
            <a:r>
              <a:rPr lang="en-US" altLang="zh-CN" sz="2400">
                <a:latin typeface="Times New Roman" panose="02020603050405020304" pitchFamily="18" charset="0"/>
                <a:ea typeface="华文楷体" panose="02010600040101010101" pitchFamily="2" charset="-122"/>
              </a:rPr>
              <a:t>22</a:t>
            </a:r>
          </a:p>
        </p:txBody>
      </p:sp>
      <p:pic>
        <p:nvPicPr>
          <p:cNvPr id="66567" name="Picture 7" descr="图片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463" y="1341439"/>
            <a:ext cx="3960812" cy="2668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687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623392" y="-22593"/>
            <a:ext cx="76327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一、脂类的概念</a:t>
            </a: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1703512" y="1210159"/>
            <a:ext cx="7921625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33838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5177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26971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8765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33337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7909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42481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70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kumimoji="1" lang="en-US" altLang="zh-CN" sz="2400">
                <a:latin typeface="Tahoma" panose="020B0604030504040204" pitchFamily="34" charset="0"/>
                <a:ea typeface="华文楷体" panose="02010600040101010101" pitchFamily="2" charset="-122"/>
              </a:rPr>
              <a:t>       </a:t>
            </a:r>
            <a:r>
              <a:rPr kumimoji="1" lang="zh-CN" altLang="en-US" sz="2400">
                <a:latin typeface="Tahoma" panose="020B0604030504040204" pitchFamily="34" charset="0"/>
                <a:ea typeface="华文楷体" panose="02010600040101010101" pitchFamily="2" charset="-122"/>
              </a:rPr>
              <a:t>由脂肪酸与醇生成的酯及其衍生物，统称酯类，</a:t>
            </a:r>
            <a:r>
              <a:rPr lang="zh-CN" altLang="en-US" sz="2400">
                <a:latin typeface="Times New Roman" panose="02020603050405020304" pitchFamily="18" charset="0"/>
                <a:ea typeface="华文楷体" panose="02010600040101010101" pitchFamily="2" charset="-122"/>
              </a:rPr>
              <a:t>是一类不溶于水的生物分子。 </a:t>
            </a: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1919536" y="2239408"/>
            <a:ext cx="72009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华文楷体" panose="02010600040101010101" pitchFamily="2" charset="-122"/>
              </a:rPr>
              <a:t>        </a:t>
            </a:r>
            <a:r>
              <a:rPr lang="zh-CN" altLang="en-US" sz="2400" dirty="0">
                <a:latin typeface="Times New Roman" panose="02020603050405020304" pitchFamily="18" charset="0"/>
                <a:ea typeface="华文楷体" panose="02010600040101010101" pitchFamily="2" charset="-122"/>
              </a:rPr>
              <a:t>脂类的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基本元素</a:t>
            </a:r>
            <a:r>
              <a:rPr lang="zh-CN" altLang="en-US" sz="2400" dirty="0">
                <a:latin typeface="Times New Roman" panose="02020603050405020304" pitchFamily="18" charset="0"/>
                <a:ea typeface="华文楷体" panose="02010600040101010101" pitchFamily="2" charset="-122"/>
              </a:rPr>
              <a:t>组成为碳</a:t>
            </a:r>
            <a:r>
              <a:rPr lang="en-US" altLang="zh-CN" sz="2400" dirty="0">
                <a:latin typeface="Times New Roman" panose="02020603050405020304" pitchFamily="18" charset="0"/>
                <a:ea typeface="华文楷体" panose="02010600040101010101" pitchFamily="2" charset="-122"/>
              </a:rPr>
              <a:t>(C) </a:t>
            </a:r>
            <a:r>
              <a:rPr lang="zh-CN" altLang="en-US" sz="2400" dirty="0">
                <a:latin typeface="Times New Roman" panose="02020603050405020304" pitchFamily="18" charset="0"/>
                <a:ea typeface="华文楷体" panose="02010600040101010101" pitchFamily="2" charset="-122"/>
              </a:rPr>
              <a:t>、氢</a:t>
            </a:r>
            <a:r>
              <a:rPr lang="en-US" altLang="zh-CN" sz="2400" dirty="0">
                <a:latin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ea typeface="华文楷体" panose="02010600040101010101" pitchFamily="2" charset="-122"/>
              </a:rPr>
              <a:t>H</a:t>
            </a:r>
            <a:r>
              <a:rPr lang="en-US" altLang="zh-CN" sz="2400" dirty="0">
                <a:latin typeface="Times New Roman" panose="02020603050405020304" pitchFamily="18" charset="0"/>
              </a:rPr>
              <a:t>) </a:t>
            </a:r>
            <a:r>
              <a:rPr lang="zh-CN" altLang="en-US" sz="2400" dirty="0">
                <a:latin typeface="Times New Roman" panose="02020603050405020304" pitchFamily="18" charset="0"/>
                <a:ea typeface="华文楷体" panose="02010600040101010101" pitchFamily="2" charset="-122"/>
              </a:rPr>
              <a:t>、氧</a:t>
            </a:r>
            <a:r>
              <a:rPr lang="en-US" altLang="zh-CN" sz="2400" dirty="0">
                <a:latin typeface="Times New Roman" panose="02020603050405020304" pitchFamily="18" charset="0"/>
                <a:ea typeface="华文楷体" panose="02010600040101010101" pitchFamily="2" charset="-122"/>
              </a:rPr>
              <a:t>O</a:t>
            </a:r>
            <a:r>
              <a:rPr lang="en-US" altLang="zh-CN" sz="2400" dirty="0">
                <a:latin typeface="Times New Roman" panose="02020603050405020304" pitchFamily="18" charset="0"/>
              </a:rPr>
              <a:t>) </a:t>
            </a:r>
            <a:r>
              <a:rPr lang="zh-CN" altLang="en-US" sz="240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，一些复合脂含有氮</a:t>
            </a:r>
            <a:r>
              <a:rPr lang="en-US" altLang="zh-CN" sz="2400" dirty="0">
                <a:latin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ea typeface="华文楷体" panose="02010600040101010101" pitchFamily="2" charset="-122"/>
              </a:rPr>
              <a:t>N</a:t>
            </a:r>
            <a:r>
              <a:rPr lang="en-US" altLang="zh-CN" sz="2400" dirty="0">
                <a:latin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ea typeface="华文楷体" panose="02010600040101010101" pitchFamily="2" charset="-122"/>
              </a:rPr>
              <a:t>和其他元素 。</a:t>
            </a: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2262188" y="3789363"/>
            <a:ext cx="26084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脂类物质具有三个特征 </a:t>
            </a: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2495551" y="4406901"/>
            <a:ext cx="885703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2400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kumimoji="1" lang="en-US" altLang="zh-CN" sz="2400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kumimoji="1" lang="zh-CN" altLang="en-US" sz="2400" dirty="0">
                <a:latin typeface="楷体_GB2312" pitchFamily="49" charset="-122"/>
                <a:ea typeface="楷体_GB2312" pitchFamily="49" charset="-122"/>
              </a:rPr>
              <a:t>）一般不溶于水而溶于脂溶剂</a:t>
            </a:r>
            <a:r>
              <a:rPr kumimoji="1" lang="en-US" altLang="zh-CN" sz="2400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乙醚、氯仿、苯等非</a:t>
            </a:r>
          </a:p>
          <a:p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     极性溶剂</a:t>
            </a:r>
            <a:r>
              <a:rPr lang="en-US" altLang="zh-CN" sz="2400" dirty="0">
                <a:latin typeface="楷体_GB2312" pitchFamily="49" charset="-122"/>
                <a:ea typeface="楷体_GB2312" pitchFamily="49" charset="-122"/>
              </a:rPr>
              <a:t>)</a:t>
            </a:r>
            <a:r>
              <a:rPr kumimoji="1" lang="zh-CN" altLang="en-US" sz="2400" dirty="0">
                <a:latin typeface="楷体_GB2312" pitchFamily="49" charset="-122"/>
                <a:ea typeface="楷体_GB2312" pitchFamily="49" charset="-122"/>
              </a:rPr>
              <a:t>。 </a:t>
            </a: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2498726" y="5229225"/>
            <a:ext cx="7845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400">
                <a:latin typeface="楷体_GB2312" pitchFamily="49" charset="-122"/>
                <a:ea typeface="楷体_GB2312" pitchFamily="49" charset="-122"/>
              </a:rPr>
              <a:t>（</a:t>
            </a:r>
            <a:r>
              <a:rPr kumimoji="1" lang="en-US" altLang="zh-CN" sz="2400">
                <a:latin typeface="楷体_GB2312" pitchFamily="49" charset="-122"/>
                <a:ea typeface="楷体_GB2312" pitchFamily="49" charset="-122"/>
              </a:rPr>
              <a:t>2</a:t>
            </a:r>
            <a:r>
              <a:rPr kumimoji="1" lang="zh-CN" altLang="en-US" sz="2400">
                <a:latin typeface="楷体_GB2312" pitchFamily="49" charset="-122"/>
                <a:ea typeface="楷体_GB2312" pitchFamily="49" charset="-122"/>
              </a:rPr>
              <a:t>）化学本质为脂肪酸和醇所形成的酯类及其衍生物。 </a:t>
            </a:r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2481263" y="5708650"/>
            <a:ext cx="81518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400">
                <a:latin typeface="楷体_GB2312" pitchFamily="49" charset="-122"/>
                <a:ea typeface="楷体_GB2312" pitchFamily="49" charset="-122"/>
              </a:rPr>
              <a:t>（</a:t>
            </a:r>
            <a:r>
              <a:rPr kumimoji="1" lang="en-US" altLang="zh-CN" sz="2400">
                <a:latin typeface="楷体_GB2312" pitchFamily="49" charset="-122"/>
                <a:ea typeface="楷体_GB2312" pitchFamily="49" charset="-122"/>
              </a:rPr>
              <a:t>3</a:t>
            </a:r>
            <a:r>
              <a:rPr kumimoji="1" lang="zh-CN" altLang="en-US" sz="2400">
                <a:latin typeface="楷体_GB2312" pitchFamily="49" charset="-122"/>
                <a:ea typeface="楷体_GB2312" pitchFamily="49" charset="-122"/>
              </a:rPr>
              <a:t>）一般能被生物体利用，作为构建、修补组织或供能。 </a:t>
            </a:r>
          </a:p>
        </p:txBody>
      </p:sp>
    </p:spTree>
    <p:extLst>
      <p:ext uri="{BB962C8B-B14F-4D97-AF65-F5344CB8AC3E}">
        <p14:creationId xmlns:p14="http://schemas.microsoft.com/office/powerpoint/2010/main" val="3124720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  <p:bldP spid="14344" grpId="0"/>
      <p:bldP spid="14346" grpId="0" autoUpdateAnimBg="0"/>
      <p:bldP spid="14347" grpId="0" autoUpdateAnimBg="0"/>
      <p:bldP spid="14348" grpId="0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60" name="Picture 4" descr="神经鞘磷酯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7928" y="836712"/>
            <a:ext cx="3251200" cy="573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61" name="Rectangle 5"/>
          <p:cNvSpPr>
            <a:spLocks noChangeArrowheads="1"/>
          </p:cNvSpPr>
          <p:nvPr/>
        </p:nvSpPr>
        <p:spPr bwMode="auto">
          <a:xfrm>
            <a:off x="1631504" y="3014574"/>
            <a:ext cx="345643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3600">
                <a:solidFill>
                  <a:srgbClr val="CC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神经组织各种膜</a:t>
            </a:r>
          </a:p>
          <a:p>
            <a:pPr algn="ctr"/>
            <a:r>
              <a:rPr lang="zh-CN" altLang="en-US" sz="3600">
                <a:solidFill>
                  <a:srgbClr val="CC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结构的重要成分 </a:t>
            </a:r>
          </a:p>
        </p:txBody>
      </p:sp>
    </p:spTree>
    <p:extLst>
      <p:ext uri="{BB962C8B-B14F-4D97-AF65-F5344CB8AC3E}">
        <p14:creationId xmlns:p14="http://schemas.microsoft.com/office/powerpoint/2010/main" val="356421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80" name="Rectangle 4"/>
          <p:cNvSpPr>
            <a:spLocks noGrp="1" noChangeArrowheads="1"/>
          </p:cNvSpPr>
          <p:nvPr>
            <p:ph type="title"/>
          </p:nvPr>
        </p:nvSpPr>
        <p:spPr>
          <a:xfrm>
            <a:off x="-1977231" y="-99392"/>
            <a:ext cx="7793037" cy="865188"/>
          </a:xfrm>
        </p:spPr>
        <p:txBody>
          <a:bodyPr/>
          <a:lstStyle/>
          <a:p>
            <a:r>
              <a:rPr lang="zh-CN" altLang="en-US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二、糖脂</a:t>
            </a:r>
          </a:p>
        </p:txBody>
      </p:sp>
      <p:sp>
        <p:nvSpPr>
          <p:cNvPr id="12698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027150" y="1340768"/>
            <a:ext cx="9577312" cy="331311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b="1">
                <a:latin typeface="华文楷体" panose="02010600040101010101" pitchFamily="2" charset="-122"/>
                <a:ea typeface="华文楷体" panose="02010600040101010101" pitchFamily="2" charset="-122"/>
              </a:rPr>
              <a:t>一类含有糖成分的复脂。</a:t>
            </a:r>
          </a:p>
          <a:p>
            <a:pPr>
              <a:lnSpc>
                <a:spcPct val="80000"/>
              </a:lnSpc>
            </a:pPr>
            <a:endParaRPr lang="zh-CN" altLang="en-US" sz="2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b="1">
                <a:latin typeface="华文楷体" panose="02010600040101010101" pitchFamily="2" charset="-122"/>
                <a:ea typeface="华文楷体" panose="02010600040101010101" pitchFamily="2" charset="-122"/>
              </a:rPr>
              <a:t>糖鞘脂包括脑苷脂类和神经节苷脂类。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CC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CC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2800" b="1">
                <a:solidFill>
                  <a:srgbClr val="CC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2800" b="1">
                <a:solidFill>
                  <a:srgbClr val="CC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</a:t>
            </a:r>
            <a:r>
              <a:rPr lang="en-US" altLang="zh-CN" sz="2800" b="1">
                <a:solidFill>
                  <a:srgbClr val="CC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 </a:t>
            </a:r>
            <a:r>
              <a:rPr lang="zh-CN" altLang="en-US" sz="2800" b="1">
                <a:solidFill>
                  <a:srgbClr val="CC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脑苷脂是脑细胞膜的重要组分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CC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（二）神经节苷脂极性头部含有唾液酸，即</a:t>
            </a:r>
            <a:r>
              <a:rPr lang="en-US" altLang="zh-CN" sz="2800" b="1">
                <a:solidFill>
                  <a:srgbClr val="CC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N-</a:t>
            </a:r>
            <a:r>
              <a:rPr lang="zh-CN" altLang="en-US" sz="2800" b="1">
                <a:solidFill>
                  <a:srgbClr val="CC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乙酰神经氨酸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b="1">
                <a:latin typeface="华文楷体" panose="02010600040101010101" pitchFamily="2" charset="-122"/>
                <a:ea typeface="华文楷体" panose="02010600040101010101" pitchFamily="2" charset="-122"/>
              </a:rPr>
              <a:t>共同特点：含有鞘氨醇的脂，其头部含糖。</a:t>
            </a:r>
          </a:p>
        </p:txBody>
      </p:sp>
    </p:spTree>
    <p:extLst>
      <p:ext uri="{BB962C8B-B14F-4D97-AF65-F5344CB8AC3E}">
        <p14:creationId xmlns:p14="http://schemas.microsoft.com/office/powerpoint/2010/main" val="416271128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300" name="Rectangle 4"/>
          <p:cNvSpPr>
            <a:spLocks noChangeArrowheads="1"/>
          </p:cNvSpPr>
          <p:nvPr/>
        </p:nvSpPr>
        <p:spPr bwMode="auto">
          <a:xfrm>
            <a:off x="1199456" y="1268760"/>
            <a:ext cx="8532812" cy="448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类固醇类化合物广泛分布于生物界。</a:t>
            </a:r>
          </a:p>
          <a:p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</a:p>
          <a:p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生物功能：</a:t>
            </a:r>
          </a:p>
          <a:p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作为激素起某种代谢调节作用；</a:t>
            </a:r>
          </a:p>
          <a:p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作为乳化剂有助于脂肪的消化和吸收；有抗炎症的作用。 </a:t>
            </a:r>
          </a:p>
          <a:p>
            <a:endParaRPr lang="zh-CN" altLang="en-US" sz="3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类固醇可分为固醇和固醇衍生物两大类。 </a:t>
            </a:r>
          </a:p>
        </p:txBody>
      </p:sp>
      <p:sp>
        <p:nvSpPr>
          <p:cNvPr id="183301" name="Rectangle 5"/>
          <p:cNvSpPr>
            <a:spLocks noChangeArrowheads="1"/>
          </p:cNvSpPr>
          <p:nvPr/>
        </p:nvSpPr>
        <p:spPr bwMode="auto">
          <a:xfrm>
            <a:off x="479376" y="-406"/>
            <a:ext cx="3013967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三、类固醇</a:t>
            </a:r>
          </a:p>
        </p:txBody>
      </p:sp>
    </p:spTree>
    <p:extLst>
      <p:ext uri="{BB962C8B-B14F-4D97-AF65-F5344CB8AC3E}">
        <p14:creationId xmlns:p14="http://schemas.microsoft.com/office/powerpoint/2010/main" val="924076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9" name="Rectangle 5"/>
          <p:cNvSpPr>
            <a:spLocks noChangeArrowheads="1"/>
          </p:cNvSpPr>
          <p:nvPr/>
        </p:nvSpPr>
        <p:spPr bwMode="auto">
          <a:xfrm>
            <a:off x="1991544" y="1136125"/>
            <a:ext cx="75612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185738" indent="-18573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Char char="•"/>
            </a:pPr>
            <a:r>
              <a:rPr lang="zh-CN" altLang="en-US" sz="2800" dirty="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类固醇</a:t>
            </a:r>
            <a:r>
              <a:rPr lang="en-US" altLang="zh-CN" sz="2800" dirty="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(steroids)</a:t>
            </a:r>
            <a:r>
              <a:rPr lang="zh-CN" altLang="en-US" sz="2800" dirty="0">
                <a:latin typeface="Times New Roman" panose="02020603050405020304" pitchFamily="18" charset="0"/>
                <a:ea typeface="华文楷体" panose="02010600040101010101" pitchFamily="2" charset="-122"/>
              </a:rPr>
              <a:t>以环戊烷多氢菲为母体结构。</a:t>
            </a:r>
          </a:p>
        </p:txBody>
      </p:sp>
      <p:graphicFrame>
        <p:nvGraphicFramePr>
          <p:cNvPr id="77834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378359"/>
              </p:ext>
            </p:extLst>
          </p:nvPr>
        </p:nvGraphicFramePr>
        <p:xfrm>
          <a:off x="3143672" y="2287833"/>
          <a:ext cx="4103688" cy="305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ACD ChemSketch 2.0" r:id="rId4" imgW="2154960" imgH="1523880" progId="ACD.ChemSketch.20">
                  <p:embed/>
                </p:oleObj>
              </mc:Choice>
              <mc:Fallback>
                <p:oleObj name="ACD ChemSketch 2.0" r:id="rId4" imgW="2154960" imgH="1523880" progId="ACD.ChemSketch.20">
                  <p:embed/>
                  <p:pic>
                    <p:nvPicPr>
                      <p:cNvPr id="77834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672" y="2287833"/>
                        <a:ext cx="4103688" cy="3052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7837" name="Rectangle 13"/>
          <p:cNvSpPr>
            <a:spLocks noChangeArrowheads="1"/>
          </p:cNvSpPr>
          <p:nvPr/>
        </p:nvSpPr>
        <p:spPr bwMode="auto">
          <a:xfrm>
            <a:off x="5879976" y="5130638"/>
            <a:ext cx="264687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环戊烷多氢菲</a:t>
            </a:r>
          </a:p>
        </p:txBody>
      </p:sp>
      <p:sp>
        <p:nvSpPr>
          <p:cNvPr id="77839" name="Text Box 15"/>
          <p:cNvSpPr txBox="1">
            <a:spLocks noChangeArrowheads="1"/>
          </p:cNvSpPr>
          <p:nvPr/>
        </p:nvSpPr>
        <p:spPr bwMode="auto">
          <a:xfrm>
            <a:off x="3719736" y="4977796"/>
            <a:ext cx="360362" cy="369332"/>
          </a:xfrm>
          <a:prstGeom prst="rect">
            <a:avLst/>
          </a:prstGeom>
          <a:solidFill>
            <a:schemeClr val="accent1">
              <a:alpha val="39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77840" name="Text Box 16"/>
          <p:cNvSpPr txBox="1">
            <a:spLocks noChangeArrowheads="1"/>
          </p:cNvSpPr>
          <p:nvPr/>
        </p:nvSpPr>
        <p:spPr bwMode="auto">
          <a:xfrm>
            <a:off x="6988176" y="3170238"/>
            <a:ext cx="360363" cy="369332"/>
          </a:xfrm>
          <a:prstGeom prst="rect">
            <a:avLst/>
          </a:prstGeom>
          <a:solidFill>
            <a:schemeClr val="accent1">
              <a:alpha val="39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77841" name="Rectangle 17"/>
          <p:cNvSpPr>
            <a:spLocks noChangeArrowheads="1"/>
          </p:cNvSpPr>
          <p:nvPr/>
        </p:nvSpPr>
        <p:spPr bwMode="auto">
          <a:xfrm>
            <a:off x="335360" y="-27384"/>
            <a:ext cx="3013967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三、类固醇</a:t>
            </a:r>
          </a:p>
        </p:txBody>
      </p:sp>
    </p:spTree>
    <p:extLst>
      <p:ext uri="{BB962C8B-B14F-4D97-AF65-F5344CB8AC3E}">
        <p14:creationId xmlns:p14="http://schemas.microsoft.com/office/powerpoint/2010/main" val="425679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7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7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9" grpId="0"/>
      <p:bldP spid="7783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9" name="Rectangle 3"/>
          <p:cNvSpPr>
            <a:spLocks noChangeArrowheads="1"/>
          </p:cNvSpPr>
          <p:nvPr/>
        </p:nvSpPr>
        <p:spPr bwMode="auto">
          <a:xfrm>
            <a:off x="1487488" y="1346367"/>
            <a:ext cx="9696449" cy="1772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marL="185738" indent="-18573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buFontTx/>
              <a:buChar char="•"/>
            </a:pPr>
            <a:r>
              <a:rPr lang="zh-CN" altLang="en-US" sz="2800">
                <a:latin typeface="Times New Roman" panose="02020603050405020304" pitchFamily="18" charset="0"/>
                <a:ea typeface="华文楷体" panose="02010600040101010101" pitchFamily="2" charset="-122"/>
              </a:rPr>
              <a:t>不同类固醇的区别在于</a:t>
            </a:r>
            <a:r>
              <a:rPr lang="en-US" altLang="zh-CN" sz="2800">
                <a:latin typeface="Times New Roman" panose="02020603050405020304" pitchFamily="18" charset="0"/>
                <a:ea typeface="华文楷体" panose="02010600040101010101" pitchFamily="2" charset="-122"/>
              </a:rPr>
              <a:t>C</a:t>
            </a:r>
            <a:r>
              <a:rPr lang="en-US" altLang="zh-CN" sz="2800" baseline="-25000">
                <a:latin typeface="Times New Roman" panose="02020603050405020304" pitchFamily="18" charset="0"/>
                <a:ea typeface="华文楷体" panose="02010600040101010101" pitchFamily="2" charset="-122"/>
              </a:rPr>
              <a:t>3</a:t>
            </a:r>
            <a:r>
              <a:rPr lang="zh-CN" altLang="en-US" sz="2800">
                <a:latin typeface="Times New Roman" panose="02020603050405020304" pitchFamily="18" charset="0"/>
                <a:ea typeface="华文楷体" panose="02010600040101010101" pitchFamily="2" charset="-122"/>
              </a:rPr>
              <a:t>羟基和</a:t>
            </a:r>
            <a:r>
              <a:rPr lang="en-US" altLang="zh-CN" sz="2800">
                <a:latin typeface="Times New Roman" panose="02020603050405020304" pitchFamily="18" charset="0"/>
                <a:ea typeface="华文楷体" panose="02010600040101010101" pitchFamily="2" charset="-122"/>
              </a:rPr>
              <a:t>C</a:t>
            </a:r>
            <a:r>
              <a:rPr lang="en-US" altLang="zh-CN" sz="2800" baseline="-25000">
                <a:latin typeface="Times New Roman" panose="02020603050405020304" pitchFamily="18" charset="0"/>
                <a:ea typeface="华文楷体" panose="02010600040101010101" pitchFamily="2" charset="-122"/>
              </a:rPr>
              <a:t>17</a:t>
            </a:r>
            <a:r>
              <a:rPr lang="zh-CN" altLang="en-US" sz="2800">
                <a:latin typeface="Times New Roman" panose="02020603050405020304" pitchFamily="18" charset="0"/>
                <a:ea typeface="华文楷体" panose="02010600040101010101" pitchFamily="2" charset="-122"/>
              </a:rPr>
              <a:t>连接的侧链碳原子数</a:t>
            </a:r>
            <a:r>
              <a:rPr lang="en-US" altLang="zh-CN" sz="2800">
                <a:latin typeface="Times New Roman" panose="02020603050405020304" pitchFamily="18" charset="0"/>
                <a:ea typeface="华文楷体" panose="02010600040101010101" pitchFamily="2" charset="-122"/>
              </a:rPr>
              <a:t>(</a:t>
            </a:r>
            <a:r>
              <a:rPr lang="zh-CN" altLang="en-US" sz="2800">
                <a:latin typeface="Times New Roman" panose="02020603050405020304" pitchFamily="18" charset="0"/>
                <a:ea typeface="华文楷体" panose="02010600040101010101" pitchFamily="2" charset="-122"/>
              </a:rPr>
              <a:t>一般为</a:t>
            </a:r>
            <a:r>
              <a:rPr lang="en-US" altLang="zh-CN" sz="2800">
                <a:latin typeface="Times New Roman" panose="02020603050405020304" pitchFamily="18" charset="0"/>
                <a:ea typeface="华文楷体" panose="02010600040101010101" pitchFamily="2" charset="-122"/>
              </a:rPr>
              <a:t>8~10</a:t>
            </a:r>
            <a:r>
              <a:rPr lang="zh-CN" altLang="en-US" sz="2800">
                <a:latin typeface="Times New Roman" panose="02020603050405020304" pitchFamily="18" charset="0"/>
                <a:ea typeface="华文楷体" panose="02010600040101010101" pitchFamily="2" charset="-122"/>
              </a:rPr>
              <a:t>个碳原子</a:t>
            </a:r>
            <a:r>
              <a:rPr lang="en-US" altLang="zh-CN" sz="2800">
                <a:latin typeface="Times New Roman" panose="02020603050405020304" pitchFamily="18" charset="0"/>
                <a:ea typeface="华文楷体" panose="02010600040101010101" pitchFamily="2" charset="-122"/>
              </a:rPr>
              <a:t>)</a:t>
            </a:r>
            <a:r>
              <a:rPr lang="zh-CN" altLang="en-US" sz="2800">
                <a:latin typeface="Times New Roman" panose="02020603050405020304" pitchFamily="18" charset="0"/>
                <a:ea typeface="华文楷体" panose="02010600040101010101" pitchFamily="2" charset="-122"/>
              </a:rPr>
              <a:t>及取代基团的不同，生理功能各异。</a:t>
            </a:r>
          </a:p>
          <a:p>
            <a:pPr>
              <a:lnSpc>
                <a:spcPct val="130000"/>
              </a:lnSpc>
              <a:buFontTx/>
              <a:buChar char="•"/>
            </a:pPr>
            <a:r>
              <a:rPr lang="zh-CN" altLang="en-US" sz="2800">
                <a:latin typeface="Times New Roman" panose="02020603050405020304" pitchFamily="18" charset="0"/>
                <a:ea typeface="华文楷体" panose="02010600040101010101" pitchFamily="2" charset="-122"/>
              </a:rPr>
              <a:t>分子组成中含大量的碳氢、无氧或少氧而为</a:t>
            </a:r>
            <a:r>
              <a:rPr lang="zh-CN" altLang="en-US" sz="2800">
                <a:solidFill>
                  <a:srgbClr val="CC0099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非极性化合物</a:t>
            </a:r>
            <a:r>
              <a:rPr lang="zh-CN" altLang="en-US" sz="2800">
                <a:latin typeface="Times New Roman" panose="02020603050405020304" pitchFamily="18" charset="0"/>
                <a:ea typeface="华文楷体" panose="02010600040101010101" pitchFamily="2" charset="-122"/>
              </a:rPr>
              <a:t>。 </a:t>
            </a:r>
          </a:p>
        </p:txBody>
      </p:sp>
      <p:sp>
        <p:nvSpPr>
          <p:cNvPr id="111620" name="Rectangle 4"/>
          <p:cNvSpPr>
            <a:spLocks noChangeArrowheads="1"/>
          </p:cNvSpPr>
          <p:nvPr/>
        </p:nvSpPr>
        <p:spPr bwMode="auto">
          <a:xfrm>
            <a:off x="1847850" y="4243537"/>
            <a:ext cx="481615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2400" b="0">
                <a:ea typeface="华文楷体" panose="02010600040101010101" pitchFamily="2" charset="-122"/>
              </a:rPr>
              <a:t>       </a:t>
            </a:r>
            <a:endParaRPr lang="en-US" altLang="zh-CN" sz="2400" b="0"/>
          </a:p>
        </p:txBody>
      </p:sp>
      <p:sp>
        <p:nvSpPr>
          <p:cNvPr id="111624" name="Rectangle 8"/>
          <p:cNvSpPr>
            <a:spLocks noChangeArrowheads="1"/>
          </p:cNvSpPr>
          <p:nvPr/>
        </p:nvSpPr>
        <p:spPr bwMode="auto">
          <a:xfrm>
            <a:off x="2495551" y="3744625"/>
            <a:ext cx="61927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buFontTx/>
              <a:buChar char="•"/>
            </a:pPr>
            <a:r>
              <a:rPr lang="zh-CN" altLang="en-US" sz="3200">
                <a:latin typeface="华文楷体" panose="02010600040101010101" pitchFamily="2" charset="-122"/>
                <a:ea typeface="华文楷体" panose="02010600040101010101" pitchFamily="2" charset="-122"/>
              </a:rPr>
              <a:t>胆固醇仅存在于动物体内。</a:t>
            </a:r>
          </a:p>
        </p:txBody>
      </p:sp>
      <p:sp>
        <p:nvSpPr>
          <p:cNvPr id="111625" name="Rectangle 9"/>
          <p:cNvSpPr>
            <a:spLocks noChangeArrowheads="1"/>
          </p:cNvSpPr>
          <p:nvPr/>
        </p:nvSpPr>
        <p:spPr bwMode="auto">
          <a:xfrm>
            <a:off x="2495551" y="4536787"/>
            <a:ext cx="727285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buFontTx/>
              <a:buChar char="•"/>
            </a:pPr>
            <a:r>
              <a:rPr lang="zh-CN" altLang="en-US" sz="3200" dirty="0">
                <a:latin typeface="Times New Roman" panose="02020603050405020304" pitchFamily="18" charset="0"/>
                <a:ea typeface="华文楷体" panose="02010600040101010101" pitchFamily="2" charset="-122"/>
              </a:rPr>
              <a:t>植物以</a:t>
            </a:r>
            <a:r>
              <a:rPr lang="el-GR" altLang="zh-CN" sz="3200" dirty="0">
                <a:latin typeface="Times New Roman" panose="02020603050405020304" pitchFamily="18" charset="0"/>
                <a:ea typeface="华文楷体" panose="02010600040101010101" pitchFamily="2" charset="-122"/>
              </a:rPr>
              <a:t>β</a:t>
            </a:r>
            <a:r>
              <a:rPr lang="en-US" altLang="zh-CN" sz="3200" dirty="0">
                <a:latin typeface="Times New Roman" panose="02020603050405020304" pitchFamily="18" charset="0"/>
                <a:ea typeface="华文楷体" panose="02010600040101010101" pitchFamily="2" charset="-122"/>
              </a:rPr>
              <a:t>-</a:t>
            </a:r>
            <a:r>
              <a:rPr lang="zh-CN" altLang="en-US" sz="3200" dirty="0">
                <a:latin typeface="Times New Roman" panose="02020603050405020304" pitchFamily="18" charset="0"/>
                <a:ea typeface="华文楷体" panose="02010600040101010101" pitchFamily="2" charset="-122"/>
              </a:rPr>
              <a:t>谷固醇</a:t>
            </a:r>
            <a:r>
              <a:rPr lang="en-US" altLang="zh-CN" sz="3200" dirty="0">
                <a:latin typeface="Times New Roman" panose="02020603050405020304" pitchFamily="18" charset="0"/>
                <a:ea typeface="华文楷体" panose="02010600040101010101" pitchFamily="2" charset="-122"/>
              </a:rPr>
              <a:t>(</a:t>
            </a:r>
            <a:r>
              <a:rPr lang="el-GR" altLang="zh-CN" sz="3200" dirty="0">
                <a:latin typeface="Times New Roman" panose="02020603050405020304" pitchFamily="18" charset="0"/>
                <a:ea typeface="华文楷体" panose="02010600040101010101" pitchFamily="2" charset="-122"/>
              </a:rPr>
              <a:t>β</a:t>
            </a:r>
            <a:r>
              <a:rPr lang="en-US" altLang="zh-CN" sz="3200" dirty="0">
                <a:latin typeface="Times New Roman" panose="02020603050405020304" pitchFamily="18" charset="0"/>
                <a:ea typeface="华文楷体" panose="02010600040101010101" pitchFamily="2" charset="-122"/>
              </a:rPr>
              <a:t>-</a:t>
            </a:r>
            <a:r>
              <a:rPr lang="en-US" altLang="zh-CN" sz="3200" dirty="0" err="1">
                <a:latin typeface="Times New Roman" panose="02020603050405020304" pitchFamily="18" charset="0"/>
                <a:ea typeface="华文楷体" panose="02010600040101010101" pitchFamily="2" charset="-122"/>
              </a:rPr>
              <a:t>sitosterol</a:t>
            </a:r>
            <a:r>
              <a:rPr lang="en-US" altLang="zh-CN" sz="3200" dirty="0">
                <a:latin typeface="Times New Roman" panose="02020603050405020304" pitchFamily="18" charset="0"/>
                <a:ea typeface="华文楷体" panose="02010600040101010101" pitchFamily="2" charset="-122"/>
              </a:rPr>
              <a:t>)</a:t>
            </a:r>
            <a:r>
              <a:rPr lang="zh-CN" altLang="en-US" sz="3200" dirty="0">
                <a:latin typeface="Times New Roman" panose="02020603050405020304" pitchFamily="18" charset="0"/>
                <a:ea typeface="华文楷体" panose="02010600040101010101" pitchFamily="2" charset="-122"/>
              </a:rPr>
              <a:t>为最多。</a:t>
            </a:r>
          </a:p>
        </p:txBody>
      </p:sp>
      <p:sp>
        <p:nvSpPr>
          <p:cNvPr id="111626" name="Rectangle 10"/>
          <p:cNvSpPr>
            <a:spLocks noChangeArrowheads="1"/>
          </p:cNvSpPr>
          <p:nvPr/>
        </p:nvSpPr>
        <p:spPr bwMode="auto">
          <a:xfrm>
            <a:off x="2495551" y="5348288"/>
            <a:ext cx="653593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zh-CN" altLang="en-US" sz="3200">
                <a:latin typeface="Times New Roman" panose="02020603050405020304" pitchFamily="18" charset="0"/>
                <a:ea typeface="华文楷体" panose="02010600040101010101" pitchFamily="2" charset="-122"/>
              </a:rPr>
              <a:t>酵母含麦角固醇</a:t>
            </a:r>
            <a:r>
              <a:rPr lang="en-US" altLang="zh-CN" sz="3200">
                <a:latin typeface="Times New Roman" panose="02020603050405020304" pitchFamily="18" charset="0"/>
                <a:ea typeface="华文楷体" panose="02010600040101010101" pitchFamily="2" charset="-122"/>
              </a:rPr>
              <a:t>(ergosterol) </a:t>
            </a:r>
            <a:r>
              <a:rPr lang="zh-CN" altLang="en-US" sz="3200">
                <a:latin typeface="Times New Roman" panose="02020603050405020304" pitchFamily="18" charset="0"/>
                <a:ea typeface="华文楷体" panose="02010600040101010101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144235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4" name="Rectangle 4"/>
          <p:cNvSpPr>
            <a:spLocks noChangeArrowheads="1"/>
          </p:cNvSpPr>
          <p:nvPr/>
        </p:nvSpPr>
        <p:spPr bwMode="auto">
          <a:xfrm>
            <a:off x="839416" y="1412776"/>
            <a:ext cx="10657184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0" dirty="0">
                <a:latin typeface="华文楷体" panose="02010600040101010101" pitchFamily="2" charset="-122"/>
                <a:ea typeface="华文楷体" panose="02010600040101010101" pitchFamily="2" charset="-122"/>
              </a:rPr>
              <a:t>⑴ </a:t>
            </a:r>
            <a:r>
              <a:rPr lang="zh-CN" altLang="en-US" sz="2400" b="0" dirty="0">
                <a:latin typeface="华文楷体" panose="02010600040101010101" pitchFamily="2" charset="-122"/>
                <a:ea typeface="华文楷体" panose="02010600040101010101" pitchFamily="2" charset="-122"/>
              </a:rPr>
              <a:t>胆固醇：细胞膜的成分之一，与膜的通透性有关；胆固醇是神经髓鞘的绝缘物质；可以解除某种毒素对细胞的毒害作用 </a:t>
            </a:r>
          </a:p>
          <a:p>
            <a:endParaRPr lang="zh-CN" altLang="en-US" sz="2400" b="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胆固醇在体内代谢的主要去路是在肝细胞中转化成</a:t>
            </a:r>
            <a:r>
              <a:rPr lang="zh-CN" altLang="en-US" sz="2800" dirty="0"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胆汁酸</a:t>
            </a:r>
            <a:r>
              <a:rPr lang="en-US" altLang="zh-CN" sz="2800" dirty="0"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(bile acid)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，随胆汁经胆管排入十二指肠。</a:t>
            </a:r>
          </a:p>
          <a:p>
            <a:endParaRPr lang="zh-CN" altLang="en-US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b="0" dirty="0">
                <a:latin typeface="华文楷体" panose="02010600040101010101" pitchFamily="2" charset="-122"/>
                <a:ea typeface="华文楷体" panose="02010600040101010101" pitchFamily="2" charset="-122"/>
              </a:rPr>
              <a:t>⑵ 非动物固醇 </a:t>
            </a:r>
          </a:p>
          <a:p>
            <a:r>
              <a:rPr lang="zh-CN" altLang="en-US" sz="2400" b="0" dirty="0">
                <a:latin typeface="华文楷体" panose="02010600040101010101" pitchFamily="2" charset="-122"/>
                <a:ea typeface="华文楷体" panose="02010600040101010101" pitchFamily="2" charset="-122"/>
              </a:rPr>
              <a:t>植物细胞的重要组分，不能为动物吸收，主要为豆固醇、麦角固醇、菜油固醇、谷固醇 </a:t>
            </a:r>
            <a:r>
              <a:rPr lang="zh-CN" altLang="en-US" sz="2400" b="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、麦角固醇</a:t>
            </a:r>
            <a:r>
              <a:rPr lang="zh-CN" altLang="en-US" sz="2400" b="0" dirty="0"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zh-CN" sz="2400" b="0" dirty="0">
                <a:latin typeface="华文楷体" panose="02010600040101010101" pitchFamily="2" charset="-122"/>
                <a:ea typeface="华文楷体" panose="02010600040101010101" pitchFamily="2" charset="-122"/>
              </a:rPr>
              <a:t>7-</a:t>
            </a:r>
            <a:r>
              <a:rPr lang="zh-CN" altLang="en-US" sz="2400" b="0" dirty="0">
                <a:latin typeface="华文楷体" panose="02010600040101010101" pitchFamily="2" charset="-122"/>
                <a:ea typeface="华文楷体" panose="02010600040101010101" pitchFamily="2" charset="-122"/>
              </a:rPr>
              <a:t>脱氢固醇经日光或</a:t>
            </a:r>
            <a:r>
              <a:rPr lang="en-US" altLang="zh-CN" sz="2400" b="0" dirty="0">
                <a:latin typeface="华文楷体" panose="02010600040101010101" pitchFamily="2" charset="-122"/>
                <a:ea typeface="华文楷体" panose="02010600040101010101" pitchFamily="2" charset="-122"/>
              </a:rPr>
              <a:t>UV</a:t>
            </a:r>
            <a:r>
              <a:rPr lang="zh-CN" altLang="en-US" sz="2400" b="0" dirty="0">
                <a:latin typeface="华文楷体" panose="02010600040101010101" pitchFamily="2" charset="-122"/>
                <a:ea typeface="华文楷体" panose="02010600040101010101" pitchFamily="2" charset="-122"/>
              </a:rPr>
              <a:t>照射分别可以转化为维生素</a:t>
            </a:r>
            <a:r>
              <a:rPr lang="en-US" altLang="zh-CN" sz="2400" b="0" dirty="0">
                <a:latin typeface="华文楷体" panose="02010600040101010101" pitchFamily="2" charset="-122"/>
                <a:ea typeface="华文楷体" panose="02010600040101010101" pitchFamily="2" charset="-122"/>
              </a:rPr>
              <a:t>D2</a:t>
            </a:r>
            <a:r>
              <a:rPr lang="zh-CN" altLang="en-US" sz="2400" b="0" dirty="0"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zh-CN" sz="2400" b="0" dirty="0">
                <a:latin typeface="华文楷体" panose="02010600040101010101" pitchFamily="2" charset="-122"/>
                <a:ea typeface="华文楷体" panose="02010600040101010101" pitchFamily="2" charset="-122"/>
              </a:rPr>
              <a:t>D3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</a:p>
        </p:txBody>
      </p:sp>
      <p:sp>
        <p:nvSpPr>
          <p:cNvPr id="184325" name="Rectangle 5"/>
          <p:cNvSpPr>
            <a:spLocks noChangeArrowheads="1"/>
          </p:cNvSpPr>
          <p:nvPr/>
        </p:nvSpPr>
        <p:spPr bwMode="auto">
          <a:xfrm>
            <a:off x="335360" y="0"/>
            <a:ext cx="5277407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胆固醇和非动物固醇</a:t>
            </a:r>
          </a:p>
        </p:txBody>
      </p:sp>
    </p:spTree>
    <p:extLst>
      <p:ext uri="{BB962C8B-B14F-4D97-AF65-F5344CB8AC3E}">
        <p14:creationId xmlns:p14="http://schemas.microsoft.com/office/powerpoint/2010/main" val="2552209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6689" name="Group 17"/>
          <p:cNvGrpSpPr>
            <a:grpSpLocks/>
          </p:cNvGrpSpPr>
          <p:nvPr/>
        </p:nvGrpSpPr>
        <p:grpSpPr bwMode="auto">
          <a:xfrm>
            <a:off x="1415480" y="908720"/>
            <a:ext cx="9123858" cy="5141913"/>
            <a:chOff x="580" y="740"/>
            <a:chExt cx="4988" cy="3239"/>
          </a:xfrm>
        </p:grpSpPr>
        <p:sp>
          <p:nvSpPr>
            <p:cNvPr id="156675" name="Text Box 3"/>
            <p:cNvSpPr txBox="1">
              <a:spLocks noChangeArrowheads="1"/>
            </p:cNvSpPr>
            <p:nvPr/>
          </p:nvSpPr>
          <p:spPr bwMode="auto">
            <a:xfrm>
              <a:off x="580" y="1987"/>
              <a:ext cx="576" cy="6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3200">
                  <a:latin typeface="楷体_GB2312" pitchFamily="49" charset="-122"/>
                  <a:ea typeface="楷体_GB2312" pitchFamily="49" charset="-122"/>
                </a:rPr>
                <a:t>脂类</a:t>
              </a:r>
            </a:p>
          </p:txBody>
        </p:sp>
        <p:sp>
          <p:nvSpPr>
            <p:cNvPr id="156676" name="AutoShape 4"/>
            <p:cNvSpPr>
              <a:spLocks/>
            </p:cNvSpPr>
            <p:nvPr/>
          </p:nvSpPr>
          <p:spPr bwMode="auto">
            <a:xfrm>
              <a:off x="930" y="1364"/>
              <a:ext cx="414" cy="1920"/>
            </a:xfrm>
            <a:prstGeom prst="leftBrace">
              <a:avLst>
                <a:gd name="adj1" fmla="val 38647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6677" name="Text Box 5"/>
            <p:cNvSpPr txBox="1">
              <a:spLocks noChangeArrowheads="1"/>
            </p:cNvSpPr>
            <p:nvPr/>
          </p:nvSpPr>
          <p:spPr bwMode="auto">
            <a:xfrm>
              <a:off x="1392" y="1268"/>
              <a:ext cx="67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>
                  <a:latin typeface="楷体_GB2312" pitchFamily="49" charset="-122"/>
                  <a:ea typeface="楷体_GB2312" pitchFamily="49" charset="-122"/>
                </a:rPr>
                <a:t>单脂</a:t>
              </a:r>
            </a:p>
          </p:txBody>
        </p:sp>
        <p:sp>
          <p:nvSpPr>
            <p:cNvPr id="156678" name="Text Box 6"/>
            <p:cNvSpPr txBox="1">
              <a:spLocks noChangeArrowheads="1"/>
            </p:cNvSpPr>
            <p:nvPr/>
          </p:nvSpPr>
          <p:spPr bwMode="auto">
            <a:xfrm>
              <a:off x="1440" y="3044"/>
              <a:ext cx="67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>
                  <a:latin typeface="楷体_GB2312" pitchFamily="49" charset="-122"/>
                  <a:ea typeface="楷体_GB2312" pitchFamily="49" charset="-122"/>
                </a:rPr>
                <a:t>复脂</a:t>
              </a:r>
            </a:p>
          </p:txBody>
        </p:sp>
        <p:sp>
          <p:nvSpPr>
            <p:cNvPr id="156679" name="AutoShape 7"/>
            <p:cNvSpPr>
              <a:spLocks/>
            </p:cNvSpPr>
            <p:nvPr/>
          </p:nvSpPr>
          <p:spPr bwMode="auto">
            <a:xfrm>
              <a:off x="2016" y="836"/>
              <a:ext cx="240" cy="1056"/>
            </a:xfrm>
            <a:prstGeom prst="leftBrace">
              <a:avLst>
                <a:gd name="adj1" fmla="val 36667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6680" name="Text Box 8"/>
            <p:cNvSpPr txBox="1">
              <a:spLocks noChangeArrowheads="1"/>
            </p:cNvSpPr>
            <p:nvPr/>
          </p:nvSpPr>
          <p:spPr bwMode="auto">
            <a:xfrm>
              <a:off x="2352" y="740"/>
              <a:ext cx="235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>
                  <a:latin typeface="楷体_GB2312" pitchFamily="49" charset="-122"/>
                  <a:ea typeface="楷体_GB2312" pitchFamily="49" charset="-122"/>
                </a:rPr>
                <a:t>脂：室温时为固态的脂肪</a:t>
              </a:r>
            </a:p>
          </p:txBody>
        </p:sp>
        <p:sp>
          <p:nvSpPr>
            <p:cNvPr id="156681" name="Text Box 9"/>
            <p:cNvSpPr txBox="1">
              <a:spLocks noChangeArrowheads="1"/>
            </p:cNvSpPr>
            <p:nvPr/>
          </p:nvSpPr>
          <p:spPr bwMode="auto">
            <a:xfrm>
              <a:off x="2352" y="1172"/>
              <a:ext cx="235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>
                  <a:latin typeface="楷体_GB2312" pitchFamily="49" charset="-122"/>
                  <a:ea typeface="楷体_GB2312" pitchFamily="49" charset="-122"/>
                </a:rPr>
                <a:t>油：室温时为液态的脂肪</a:t>
              </a:r>
            </a:p>
          </p:txBody>
        </p:sp>
        <p:sp>
          <p:nvSpPr>
            <p:cNvPr id="156682" name="Text Box 10"/>
            <p:cNvSpPr txBox="1">
              <a:spLocks noChangeArrowheads="1"/>
            </p:cNvSpPr>
            <p:nvPr/>
          </p:nvSpPr>
          <p:spPr bwMode="auto">
            <a:xfrm>
              <a:off x="2352" y="1700"/>
              <a:ext cx="321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>
                  <a:latin typeface="楷体_GB2312" pitchFamily="49" charset="-122"/>
                  <a:ea typeface="楷体_GB2312" pitchFamily="49" charset="-122"/>
                </a:rPr>
                <a:t>蜡：高级脂酸与高级一元醇所成的酯</a:t>
              </a:r>
            </a:p>
          </p:txBody>
        </p:sp>
        <p:sp>
          <p:nvSpPr>
            <p:cNvPr id="156683" name="AutoShape 11"/>
            <p:cNvSpPr>
              <a:spLocks/>
            </p:cNvSpPr>
            <p:nvPr/>
          </p:nvSpPr>
          <p:spPr bwMode="auto">
            <a:xfrm>
              <a:off x="1973" y="2660"/>
              <a:ext cx="379" cy="1056"/>
            </a:xfrm>
            <a:prstGeom prst="leftBrace">
              <a:avLst>
                <a:gd name="adj1" fmla="val 23219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6684" name="Text Box 12"/>
            <p:cNvSpPr txBox="1">
              <a:spLocks noChangeArrowheads="1"/>
            </p:cNvSpPr>
            <p:nvPr/>
          </p:nvSpPr>
          <p:spPr bwMode="auto">
            <a:xfrm>
              <a:off x="2304" y="2420"/>
              <a:ext cx="3216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>
                  <a:latin typeface="楷体_GB2312" pitchFamily="49" charset="-122"/>
                  <a:ea typeface="楷体_GB2312" pitchFamily="49" charset="-122"/>
                </a:rPr>
                <a:t>磷脂：含 磷酸、氮碱的单脂衍生物，分甘油醇磷酯、鞘氨醇磷脂</a:t>
              </a:r>
            </a:p>
          </p:txBody>
        </p:sp>
        <p:sp>
          <p:nvSpPr>
            <p:cNvPr id="156685" name="Text Box 13"/>
            <p:cNvSpPr txBox="1">
              <a:spLocks noChangeArrowheads="1"/>
            </p:cNvSpPr>
            <p:nvPr/>
          </p:nvSpPr>
          <p:spPr bwMode="auto">
            <a:xfrm>
              <a:off x="2304" y="3456"/>
              <a:ext cx="3216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>
                  <a:latin typeface="楷体_GB2312" pitchFamily="49" charset="-122"/>
                  <a:ea typeface="楷体_GB2312" pitchFamily="49" charset="-122"/>
                </a:rPr>
                <a:t>糖脂：含糖分子的单脂衍生物，分</a:t>
              </a:r>
              <a:r>
                <a:rPr kumimoji="1" lang="en-US" altLang="zh-CN" sz="2400">
                  <a:latin typeface="楷体_GB2312" pitchFamily="49" charset="-122"/>
                  <a:ea typeface="楷体_GB2312" pitchFamily="49" charset="-122"/>
                </a:rPr>
                <a:t>N-    </a:t>
              </a:r>
              <a:r>
                <a:rPr kumimoji="1" lang="zh-CN" altLang="en-US" sz="2400">
                  <a:latin typeface="楷体_GB2312" pitchFamily="49" charset="-122"/>
                  <a:ea typeface="楷体_GB2312" pitchFamily="49" charset="-122"/>
                </a:rPr>
                <a:t>酰基鞘氨醇糖脂和甘油醇糖脂</a:t>
              </a:r>
            </a:p>
          </p:txBody>
        </p:sp>
      </p:grpSp>
      <p:sp>
        <p:nvSpPr>
          <p:cNvPr id="156686" name="Text Box 14"/>
          <p:cNvSpPr txBox="1">
            <a:spLocks noChangeArrowheads="1"/>
          </p:cNvSpPr>
          <p:nvPr/>
        </p:nvSpPr>
        <p:spPr bwMode="auto">
          <a:xfrm>
            <a:off x="1028129" y="6090319"/>
            <a:ext cx="90433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Question1: </a:t>
            </a:r>
            <a:r>
              <a:rPr kumimoji="1"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脂和酯有什么区别？</a:t>
            </a:r>
          </a:p>
        </p:txBody>
      </p:sp>
      <p:sp>
        <p:nvSpPr>
          <p:cNvPr id="156688" name="Rectangle 16"/>
          <p:cNvSpPr>
            <a:spLocks noChangeArrowheads="1"/>
          </p:cNvSpPr>
          <p:nvPr/>
        </p:nvSpPr>
        <p:spPr bwMode="auto">
          <a:xfrm>
            <a:off x="623392" y="-79994"/>
            <a:ext cx="76327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二、脂类的分类</a:t>
            </a:r>
          </a:p>
        </p:txBody>
      </p:sp>
    </p:spTree>
    <p:extLst>
      <p:ext uri="{BB962C8B-B14F-4D97-AF65-F5344CB8AC3E}">
        <p14:creationId xmlns:p14="http://schemas.microsoft.com/office/powerpoint/2010/main" val="149691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79376" y="-99392"/>
            <a:ext cx="6767512" cy="769441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l" eaLnBrk="0" hangingPunct="0"/>
            <a:r>
              <a:rPr lang="zh-CN" altLang="en-US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三、脂类的生物功能</a:t>
            </a:r>
          </a:p>
        </p:txBody>
      </p:sp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15480" y="1196752"/>
            <a:ext cx="9937104" cy="4467225"/>
          </a:xfrm>
        </p:spPr>
        <p:txBody>
          <a:bodyPr/>
          <a:lstStyle/>
          <a:p>
            <a:r>
              <a:rPr lang="zh-CN" altLang="en-US" sz="2800" dirty="0">
                <a:ea typeface="楷体_GB2312" pitchFamily="49" charset="-122"/>
              </a:rPr>
              <a:t>是碳及能量的主要储存形式</a:t>
            </a:r>
          </a:p>
          <a:p>
            <a:r>
              <a:rPr lang="zh-CN" altLang="en-US" sz="2800" dirty="0">
                <a:ea typeface="楷体_GB2312" pitchFamily="49" charset="-122"/>
              </a:rPr>
              <a:t>保护作用和御寒作用</a:t>
            </a:r>
          </a:p>
          <a:p>
            <a:r>
              <a:rPr lang="zh-CN" altLang="en-US" sz="2800" dirty="0">
                <a:ea typeface="楷体_GB2312" pitchFamily="49" charset="-122"/>
              </a:rPr>
              <a:t>为脂溶性物质提供溶剂，促进人及动物体吸收脂溶性物质。</a:t>
            </a:r>
          </a:p>
          <a:p>
            <a:r>
              <a:rPr lang="zh-CN" altLang="en-US" sz="2800" dirty="0">
                <a:ea typeface="楷体_GB2312" pitchFamily="49" charset="-122"/>
              </a:rPr>
              <a:t>提供必需脂酸</a:t>
            </a:r>
          </a:p>
          <a:p>
            <a:r>
              <a:rPr lang="zh-CN" altLang="en-US" sz="2800" dirty="0">
                <a:ea typeface="楷体_GB2312" pitchFamily="49" charset="-122"/>
              </a:rPr>
              <a:t>生物膜的组分，磷脂作为生物膜的主要成分，参与构成生物膜的骨架，膜脂还包括固醇和糖脂</a:t>
            </a:r>
          </a:p>
          <a:p>
            <a:r>
              <a:rPr lang="zh-CN" altLang="en-US" sz="2800" dirty="0">
                <a:ea typeface="楷体_GB2312" pitchFamily="49" charset="-122"/>
              </a:rPr>
              <a:t>参与细胞识别，是与免疫有关的细胞表面物质</a:t>
            </a:r>
          </a:p>
          <a:p>
            <a:r>
              <a:rPr lang="zh-CN" altLang="en-US" sz="2800" dirty="0">
                <a:ea typeface="楷体_GB2312" pitchFamily="49" charset="-122"/>
              </a:rPr>
              <a:t>有些脂质还具有维生素和激素的功能</a:t>
            </a:r>
          </a:p>
        </p:txBody>
      </p:sp>
    </p:spTree>
    <p:extLst>
      <p:ext uri="{BB962C8B-B14F-4D97-AF65-F5344CB8AC3E}">
        <p14:creationId xmlns:p14="http://schemas.microsoft.com/office/powerpoint/2010/main" val="292071723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>
          <a:xfrm>
            <a:off x="2711450" y="1989138"/>
            <a:ext cx="7200900" cy="1606550"/>
          </a:xfrm>
        </p:spPr>
        <p:txBody>
          <a:bodyPr/>
          <a:lstStyle/>
          <a:p>
            <a:r>
              <a:rPr lang="en-US" altLang="zh-CN" sz="5400" b="1">
                <a:solidFill>
                  <a:schemeClr val="folHlin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5400" b="1">
                <a:solidFill>
                  <a:schemeClr val="folHlin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第二节  单脂化学</a:t>
            </a:r>
          </a:p>
        </p:txBody>
      </p:sp>
    </p:spTree>
    <p:extLst>
      <p:ext uri="{BB962C8B-B14F-4D97-AF65-F5344CB8AC3E}">
        <p14:creationId xmlns:p14="http://schemas.microsoft.com/office/powerpoint/2010/main" val="418476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>
          <a:xfrm>
            <a:off x="-96688" y="-99392"/>
            <a:ext cx="4732337" cy="768350"/>
          </a:xfrm>
          <a:noFill/>
          <a:ln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4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脂   肪</a:t>
            </a:r>
          </a:p>
        </p:txBody>
      </p:sp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59496" y="1268760"/>
            <a:ext cx="9145016" cy="4475162"/>
          </a:xfrm>
        </p:spPr>
        <p:txBody>
          <a:bodyPr/>
          <a:lstStyle/>
          <a:p>
            <a:pPr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）脂肪分子的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  <a:hlinkClick r:id="rId3" action="ppaction://hlinksldjump"/>
              </a:rPr>
              <a:t>组成和结构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None/>
            </a:pP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）脂肪的性质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None/>
            </a:pP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1600" b="1" dirty="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物理性质：无色、无嗅、无味，呈中性，比重皆小于</a:t>
            </a:r>
            <a:r>
              <a:rPr lang="en-US" altLang="zh-CN" sz="20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000" b="1" dirty="0" smtClean="0">
                <a:latin typeface="楷体_GB2312" pitchFamily="49" charset="-122"/>
                <a:ea typeface="楷体_GB2312" pitchFamily="49" charset="-122"/>
              </a:rPr>
              <a:t>。不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溶于水，而溶于脂溶剂。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None/>
            </a:pPr>
            <a:endParaRPr lang="zh-CN" altLang="en-US" sz="20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  <a:hlinkClick r:id="rId4" action="ppaction://hlinksldjump"/>
              </a:rPr>
              <a:t>化学性质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：水解，皂化，氢化，卤化，氧化，酸败，</a:t>
            </a:r>
            <a:r>
              <a:rPr lang="zh-CN" altLang="en-US" sz="2000" b="1" dirty="0" smtClean="0">
                <a:latin typeface="楷体_GB2312" pitchFamily="49" charset="-122"/>
                <a:ea typeface="楷体_GB2312" pitchFamily="49" charset="-122"/>
              </a:rPr>
              <a:t>乙酰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化。</a:t>
            </a:r>
          </a:p>
        </p:txBody>
      </p:sp>
    </p:spTree>
    <p:extLst>
      <p:ext uri="{BB962C8B-B14F-4D97-AF65-F5344CB8AC3E}">
        <p14:creationId xmlns:p14="http://schemas.microsoft.com/office/powerpoint/2010/main" val="5797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>
          <a:xfrm>
            <a:off x="-168696" y="-99392"/>
            <a:ext cx="7793038" cy="863600"/>
          </a:xfrm>
        </p:spPr>
        <p:txBody>
          <a:bodyPr/>
          <a:lstStyle/>
          <a:p>
            <a:r>
              <a:rPr lang="zh-CN" altLang="en-US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脂肪分子的组成和结构</a:t>
            </a:r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43472" y="1124260"/>
            <a:ext cx="9937104" cy="1081087"/>
          </a:xfrm>
        </p:spPr>
        <p:txBody>
          <a:bodyPr/>
          <a:lstStyle/>
          <a:p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脂肪（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fat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）：甘油与三分子高级脂肪酸组成的脂肪酸甘油三酯。化学名称为三脂酰（基）甘油。</a:t>
            </a:r>
          </a:p>
          <a:p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1981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600" y="2128199"/>
            <a:ext cx="6964362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9815" name="AutoShap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983789" y="6165850"/>
            <a:ext cx="504825" cy="431800"/>
          </a:xfrm>
          <a:prstGeom prst="star4">
            <a:avLst>
              <a:gd name="adj" fmla="val 12500"/>
            </a:avLst>
          </a:prstGeom>
          <a:solidFill>
            <a:srgbClr val="80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019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课件模板" id="{A60AE01B-FF04-43DF-98DC-CAC6AB69B891}" vid="{40334A10-52A7-41D4-A2D8-8C4F69E1120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第三章   脂类化学</Template>
  <TotalTime>56</TotalTime>
  <Words>2715</Words>
  <Application>Microsoft Office PowerPoint</Application>
  <PresentationFormat>宽屏</PresentationFormat>
  <Paragraphs>489</Paragraphs>
  <Slides>45</Slides>
  <Notes>44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6" baseType="lpstr">
      <vt:lpstr>黑体</vt:lpstr>
      <vt:lpstr>华文楷体</vt:lpstr>
      <vt:lpstr>楷体_GB2312</vt:lpstr>
      <vt:lpstr>宋体</vt:lpstr>
      <vt:lpstr>Arial</vt:lpstr>
      <vt:lpstr>Calibri</vt:lpstr>
      <vt:lpstr>Tahoma</vt:lpstr>
      <vt:lpstr>Times New Roman</vt:lpstr>
      <vt:lpstr>Wingdings</vt:lpstr>
      <vt:lpstr>第一PPT模板网-WWW.1PPT.COM</vt:lpstr>
      <vt:lpstr>ACD ChemSketch 2.0</vt:lpstr>
      <vt:lpstr>第二章、脂质化学</vt:lpstr>
      <vt:lpstr>主  要  内  容</vt:lpstr>
      <vt:lpstr>第一节 脂类概述</vt:lpstr>
      <vt:lpstr>PowerPoint 演示文稿</vt:lpstr>
      <vt:lpstr>PowerPoint 演示文稿</vt:lpstr>
      <vt:lpstr>三、脂类的生物功能</vt:lpstr>
      <vt:lpstr> 第二节  单脂化学</vt:lpstr>
      <vt:lpstr>脂   肪</vt:lpstr>
      <vt:lpstr>脂肪分子的组成和结构</vt:lpstr>
      <vt:lpstr>⒈ 水解和皂化</vt:lpstr>
      <vt:lpstr>PowerPoint 演示文稿</vt:lpstr>
      <vt:lpstr>⒉ 氢化和卤（碘）化</vt:lpstr>
      <vt:lpstr>⒊自动氧化与酸败</vt:lpstr>
      <vt:lpstr>脂肪的化学性质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第三节  复脂的化学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二、糖脂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第二章、脂质化学</dc:title>
  <dc:creator>panghb</dc:creator>
  <cp:lastModifiedBy>panghb</cp:lastModifiedBy>
  <cp:revision>7</cp:revision>
  <dcterms:created xsi:type="dcterms:W3CDTF">2022-10-08T00:39:14Z</dcterms:created>
  <dcterms:modified xsi:type="dcterms:W3CDTF">2022-10-08T01:37:13Z</dcterms:modified>
</cp:coreProperties>
</file>